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7"/>
  </p:notesMasterIdLst>
  <p:sldIdLst>
    <p:sldId id="256" r:id="rId2"/>
    <p:sldId id="257" r:id="rId3"/>
    <p:sldId id="258" r:id="rId4"/>
    <p:sldId id="259" r:id="rId5"/>
    <p:sldId id="260" r:id="rId6"/>
    <p:sldId id="261" r:id="rId7"/>
    <p:sldId id="262" r:id="rId8"/>
    <p:sldId id="267" r:id="rId9"/>
    <p:sldId id="268" r:id="rId10"/>
    <p:sldId id="269" r:id="rId11"/>
    <p:sldId id="270"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84"/>
    <p:restoredTop sz="88355"/>
  </p:normalViewPr>
  <p:slideViewPr>
    <p:cSldViewPr snapToGrid="0">
      <p:cViewPr varScale="1">
        <p:scale>
          <a:sx n="169" d="100"/>
          <a:sy n="169" d="100"/>
        </p:scale>
        <p:origin x="10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AA790-2814-754A-9F54-6431C0DED0DE}" type="datetimeFigureOut">
              <a:rPr lang="en-US" smtClean="0"/>
              <a:t>4/27/24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D234C-7FAA-274C-B0DC-7F7FBD10652F}" type="slidenum">
              <a:rPr lang="en-US" smtClean="0"/>
              <a:t>‹#›</a:t>
            </a:fld>
            <a:endParaRPr lang="en-US"/>
          </a:p>
        </p:txBody>
      </p:sp>
    </p:spTree>
    <p:extLst>
      <p:ext uri="{BB962C8B-B14F-4D97-AF65-F5344CB8AC3E}">
        <p14:creationId xmlns:p14="http://schemas.microsoft.com/office/powerpoint/2010/main" val="252519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900"/>
              </a:spcBef>
              <a:spcAft>
                <a:spcPts val="900"/>
              </a:spcAft>
            </a:pPr>
            <a:r>
              <a:rPr lang="en-US" sz="1800" dirty="0">
                <a:effectLst/>
                <a:latin typeface="Calibri" panose="020F0502020204030204" pitchFamily="34" charset="0"/>
                <a:ea typeface="Cambria" panose="02040503050406030204" pitchFamily="18" charset="0"/>
                <a:cs typeface="Times New Roman" panose="02020603050405020304" pitchFamily="18" charset="0"/>
              </a:rPr>
              <a:t>Side notes: Many features have interesting but expected behaviors, shifting distributions if they are present: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900"/>
              </a:spcBef>
              <a:spcAft>
                <a:spcPts val="900"/>
              </a:spcAft>
              <a:buFont typeface="Symbol" pitchFamily="2" charset="2"/>
              <a:buChar char=""/>
            </a:pPr>
            <a:r>
              <a:rPr lang="en-US" sz="1800" dirty="0">
                <a:effectLst/>
                <a:latin typeface="Calibri" panose="020F0502020204030204" pitchFamily="34" charset="0"/>
                <a:ea typeface="Cambria" panose="02040503050406030204" pitchFamily="18" charset="0"/>
                <a:cs typeface="Times New Roman" panose="02020603050405020304" pitchFamily="18" charset="0"/>
              </a:rPr>
              <a:t>Blood pressures tend to be higher in patients that are taking BP medications. Also, patients with higher BP tend to be already taking BP meds.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spcBef>
                <a:spcPts val="900"/>
              </a:spcBef>
              <a:spcAft>
                <a:spcPts val="900"/>
              </a:spcAft>
              <a:buFont typeface="Symbol" pitchFamily="2" charset="2"/>
              <a:buChar char=""/>
            </a:pPr>
            <a:r>
              <a:rPr lang="en-US" sz="1800" dirty="0">
                <a:effectLst/>
                <a:latin typeface="Calibri" panose="020F0502020204030204" pitchFamily="34" charset="0"/>
                <a:ea typeface="Cambria" panose="02040503050406030204" pitchFamily="18" charset="0"/>
                <a:cs typeface="Times New Roman" panose="02020603050405020304" pitchFamily="18" charset="0"/>
              </a:rPr>
              <a:t>Diabetes flattens some distributions (except BMI, which is interesting, because higher BMI values usually linked to diabetes)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4BD234C-7FAA-274C-B0DC-7F7FBD10652F}" type="slidenum">
              <a:rPr lang="en-US" smtClean="0"/>
              <a:t>11</a:t>
            </a:fld>
            <a:endParaRPr lang="en-US"/>
          </a:p>
        </p:txBody>
      </p:sp>
    </p:spTree>
    <p:extLst>
      <p:ext uri="{BB962C8B-B14F-4D97-AF65-F5344CB8AC3E}">
        <p14:creationId xmlns:p14="http://schemas.microsoft.com/office/powerpoint/2010/main" val="996473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53DC0B-CFA3-E04E-A69D-87B7F7D6D09E}"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185040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53DC0B-CFA3-E04E-A69D-87B7F7D6D09E}" type="datetimeFigureOut">
              <a:rPr lang="en-US" smtClean="0"/>
              <a:t>4/27/24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32847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53DC0B-CFA3-E04E-A69D-87B7F7D6D09E}"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4255471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53DC0B-CFA3-E04E-A69D-87B7F7D6D09E}"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3D6BC-FEF1-884A-AB1F-CD7FFFCEC38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76989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3DC0B-CFA3-E04E-A69D-87B7F7D6D09E}"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4073131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53DC0B-CFA3-E04E-A69D-87B7F7D6D09E}" type="datetimeFigureOut">
              <a:rPr lang="en-US" smtClean="0"/>
              <a:t>4/27/24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173918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53DC0B-CFA3-E04E-A69D-87B7F7D6D09E}" type="datetimeFigureOut">
              <a:rPr lang="en-US" smtClean="0"/>
              <a:t>4/27/24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204801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3DC0B-CFA3-E04E-A69D-87B7F7D6D09E}"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1714353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53DC0B-CFA3-E04E-A69D-87B7F7D6D09E}"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23114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53DC0B-CFA3-E04E-A69D-87B7F7D6D09E}"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164123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53DC0B-CFA3-E04E-A69D-87B7F7D6D09E}" type="datetimeFigureOut">
              <a:rPr lang="en-US" smtClean="0"/>
              <a:t>4/27/24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30973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53DC0B-CFA3-E04E-A69D-87B7F7D6D09E}" type="datetimeFigureOut">
              <a:rPr lang="en-US" smtClean="0"/>
              <a:t>4/27/24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425944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53DC0B-CFA3-E04E-A69D-87B7F7D6D09E}" type="datetimeFigureOut">
              <a:rPr lang="en-US" smtClean="0"/>
              <a:t>4/27/24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172206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953DC0B-CFA3-E04E-A69D-87B7F7D6D09E}" type="datetimeFigureOut">
              <a:rPr lang="en-US" smtClean="0"/>
              <a:t>4/27/24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15200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53DC0B-CFA3-E04E-A69D-87B7F7D6D09E}" type="datetimeFigureOut">
              <a:rPr lang="en-US" smtClean="0"/>
              <a:t>4/27/24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413395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953DC0B-CFA3-E04E-A69D-87B7F7D6D09E}" type="datetimeFigureOut">
              <a:rPr lang="en-US" smtClean="0"/>
              <a:t>4/27/24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220926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53DC0B-CFA3-E04E-A69D-87B7F7D6D09E}" type="datetimeFigureOut">
              <a:rPr lang="en-US" smtClean="0"/>
              <a:t>4/27/24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3D6BC-FEF1-884A-AB1F-CD7FFFCEC388}" type="slidenum">
              <a:rPr lang="en-US" smtClean="0"/>
              <a:t>‹#›</a:t>
            </a:fld>
            <a:endParaRPr lang="en-US"/>
          </a:p>
        </p:txBody>
      </p:sp>
    </p:spTree>
    <p:extLst>
      <p:ext uri="{BB962C8B-B14F-4D97-AF65-F5344CB8AC3E}">
        <p14:creationId xmlns:p14="http://schemas.microsoft.com/office/powerpoint/2010/main" val="93962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953DC0B-CFA3-E04E-A69D-87B7F7D6D09E}" type="datetimeFigureOut">
              <a:rPr lang="en-US" smtClean="0"/>
              <a:t>4/27/24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893D6BC-FEF1-884A-AB1F-CD7FFFCEC388}" type="slidenum">
              <a:rPr lang="en-US" smtClean="0"/>
              <a:t>‹#›</a:t>
            </a:fld>
            <a:endParaRPr lang="en-US"/>
          </a:p>
        </p:txBody>
      </p:sp>
    </p:spTree>
    <p:extLst>
      <p:ext uri="{BB962C8B-B14F-4D97-AF65-F5344CB8AC3E}">
        <p14:creationId xmlns:p14="http://schemas.microsoft.com/office/powerpoint/2010/main" val="138224357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7FB0-BB85-F2EC-E133-611689833C87}"/>
              </a:ext>
            </a:extLst>
          </p:cNvPr>
          <p:cNvSpPr>
            <a:spLocks noGrp="1"/>
          </p:cNvSpPr>
          <p:nvPr>
            <p:ph type="ctrTitle"/>
          </p:nvPr>
        </p:nvSpPr>
        <p:spPr>
          <a:xfrm>
            <a:off x="3752793" y="643467"/>
            <a:ext cx="7795740" cy="4280312"/>
          </a:xfrm>
        </p:spPr>
        <p:txBody>
          <a:bodyPr>
            <a:normAutofit/>
          </a:bodyPr>
          <a:lstStyle/>
          <a:p>
            <a:pPr algn="l"/>
            <a:r>
              <a:rPr lang="en-US" sz="6600" dirty="0"/>
              <a:t>Heart Disease Risk</a:t>
            </a:r>
            <a:br>
              <a:rPr lang="en-US" sz="6600" dirty="0"/>
            </a:br>
            <a:r>
              <a:rPr lang="en-US" sz="6600" dirty="0"/>
              <a:t>Prediction using</a:t>
            </a:r>
            <a:br>
              <a:rPr lang="en-US" sz="6600" dirty="0"/>
            </a:br>
            <a:r>
              <a:rPr lang="en-US" sz="6600" dirty="0"/>
              <a:t>Framingham Data</a:t>
            </a:r>
          </a:p>
        </p:txBody>
      </p:sp>
      <p:sp>
        <p:nvSpPr>
          <p:cNvPr id="3" name="Subtitle 2">
            <a:extLst>
              <a:ext uri="{FF2B5EF4-FFF2-40B4-BE49-F238E27FC236}">
                <a16:creationId xmlns:a16="http://schemas.microsoft.com/office/drawing/2014/main" id="{CC86F4CB-AA9B-590B-EFD5-7848D3406E4C}"/>
              </a:ext>
            </a:extLst>
          </p:cNvPr>
          <p:cNvSpPr>
            <a:spLocks noGrp="1"/>
          </p:cNvSpPr>
          <p:nvPr>
            <p:ph type="subTitle" idx="1"/>
          </p:nvPr>
        </p:nvSpPr>
        <p:spPr>
          <a:xfrm>
            <a:off x="3752793" y="4932414"/>
            <a:ext cx="7795740" cy="950861"/>
          </a:xfrm>
        </p:spPr>
        <p:txBody>
          <a:bodyPr anchor="t">
            <a:normAutofit/>
          </a:bodyPr>
          <a:lstStyle/>
          <a:p>
            <a:pPr algn="l"/>
            <a:r>
              <a:rPr lang="en-US" sz="2400" dirty="0"/>
              <a:t>Anton Bakulin</a:t>
            </a:r>
          </a:p>
          <a:p>
            <a:pPr algn="l"/>
            <a:r>
              <a:rPr lang="en-US" sz="2400" dirty="0" err="1"/>
              <a:t>airenare@gmail.com</a:t>
            </a:r>
            <a:endParaRPr lang="en-US" sz="2400" dirty="0"/>
          </a:p>
        </p:txBody>
      </p:sp>
    </p:spTree>
    <p:extLst>
      <p:ext uri="{BB962C8B-B14F-4D97-AF65-F5344CB8AC3E}">
        <p14:creationId xmlns:p14="http://schemas.microsoft.com/office/powerpoint/2010/main" val="292582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5"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46" name="Freeform: Shape 40">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47" name="Rectangle 46">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14953BB-B2D4-112C-3396-B4476B17E19B}"/>
              </a:ext>
            </a:extLst>
          </p:cNvPr>
          <p:cNvSpPr>
            <a:spLocks noGrp="1"/>
          </p:cNvSpPr>
          <p:nvPr>
            <p:ph idx="1"/>
          </p:nvPr>
        </p:nvSpPr>
        <p:spPr>
          <a:xfrm>
            <a:off x="648931" y="319490"/>
            <a:ext cx="5616216" cy="5904330"/>
          </a:xfrm>
        </p:spPr>
        <p:txBody>
          <a:bodyPr>
            <a:normAutofit lnSpcReduction="10000"/>
          </a:bodyPr>
          <a:lstStyle/>
          <a:p>
            <a:pPr marL="0" indent="0">
              <a:buNone/>
            </a:pPr>
            <a:r>
              <a:rPr lang="en-US" dirty="0">
                <a:solidFill>
                  <a:srgbClr val="FFFFFF"/>
                </a:solidFill>
              </a:rPr>
              <a:t>Target variable’s Categorical influencers:</a:t>
            </a:r>
          </a:p>
          <a:p>
            <a:pPr lvl="1"/>
            <a:endParaRPr lang="en-US" dirty="0">
              <a:solidFill>
                <a:srgbClr val="FFFFFF"/>
              </a:solidFill>
            </a:endParaRPr>
          </a:p>
          <a:p>
            <a:pPr lvl="1"/>
            <a:r>
              <a:rPr lang="en-US" dirty="0">
                <a:solidFill>
                  <a:srgbClr val="FFFFFF"/>
                </a:solidFill>
              </a:rPr>
              <a:t>Big impact</a:t>
            </a:r>
          </a:p>
          <a:p>
            <a:pPr lvl="2"/>
            <a:r>
              <a:rPr lang="en-US" dirty="0">
                <a:solidFill>
                  <a:srgbClr val="FFFFFF"/>
                </a:solidFill>
              </a:rPr>
              <a:t>Being male</a:t>
            </a:r>
          </a:p>
          <a:p>
            <a:pPr lvl="2"/>
            <a:r>
              <a:rPr lang="en-US" dirty="0">
                <a:solidFill>
                  <a:srgbClr val="FFFFFF"/>
                </a:solidFill>
              </a:rPr>
              <a:t>Hypertension</a:t>
            </a:r>
          </a:p>
          <a:p>
            <a:pPr lvl="2"/>
            <a:endParaRPr lang="en-US" dirty="0">
              <a:solidFill>
                <a:srgbClr val="FFFFFF"/>
              </a:solidFill>
            </a:endParaRPr>
          </a:p>
          <a:p>
            <a:pPr lvl="1"/>
            <a:r>
              <a:rPr lang="en-US" dirty="0">
                <a:solidFill>
                  <a:srgbClr val="FFFFFF"/>
                </a:solidFill>
              </a:rPr>
              <a:t>Medium impact</a:t>
            </a:r>
          </a:p>
          <a:p>
            <a:pPr lvl="2"/>
            <a:r>
              <a:rPr lang="en-US" dirty="0">
                <a:solidFill>
                  <a:srgbClr val="FFFFFF"/>
                </a:solidFill>
              </a:rPr>
              <a:t>Smoking</a:t>
            </a:r>
          </a:p>
          <a:p>
            <a:pPr lvl="2"/>
            <a:endParaRPr lang="en-US" dirty="0">
              <a:solidFill>
                <a:srgbClr val="FFFFFF"/>
              </a:solidFill>
            </a:endParaRPr>
          </a:p>
          <a:p>
            <a:pPr lvl="1"/>
            <a:r>
              <a:rPr lang="en-US" dirty="0">
                <a:solidFill>
                  <a:srgbClr val="FFFFFF"/>
                </a:solidFill>
              </a:rPr>
              <a:t>Little to no impact</a:t>
            </a:r>
          </a:p>
          <a:p>
            <a:pPr lvl="2"/>
            <a:r>
              <a:rPr lang="en-US" dirty="0">
                <a:solidFill>
                  <a:srgbClr val="FFFFFF"/>
                </a:solidFill>
              </a:rPr>
              <a:t>Education</a:t>
            </a:r>
          </a:p>
          <a:p>
            <a:pPr lvl="2"/>
            <a:endParaRPr lang="en-US" dirty="0">
              <a:solidFill>
                <a:srgbClr val="FFFFFF"/>
              </a:solidFill>
            </a:endParaRPr>
          </a:p>
          <a:p>
            <a:pPr lvl="1"/>
            <a:r>
              <a:rPr lang="en-US" dirty="0">
                <a:solidFill>
                  <a:srgbClr val="FFFFFF"/>
                </a:solidFill>
              </a:rPr>
              <a:t>Not enough data</a:t>
            </a:r>
          </a:p>
          <a:p>
            <a:pPr lvl="2"/>
            <a:r>
              <a:rPr lang="en-US" dirty="0">
                <a:solidFill>
                  <a:srgbClr val="FFFFFF"/>
                </a:solidFill>
              </a:rPr>
              <a:t>BP medications</a:t>
            </a:r>
          </a:p>
          <a:p>
            <a:pPr lvl="2"/>
            <a:r>
              <a:rPr lang="en-US" dirty="0">
                <a:solidFill>
                  <a:srgbClr val="FFFFFF"/>
                </a:solidFill>
              </a:rPr>
              <a:t>Stroke</a:t>
            </a:r>
          </a:p>
          <a:p>
            <a:pPr lvl="2"/>
            <a:r>
              <a:rPr lang="en-US" dirty="0">
                <a:solidFill>
                  <a:srgbClr val="FFFFFF"/>
                </a:solidFill>
              </a:rPr>
              <a:t>Diabetes</a:t>
            </a:r>
          </a:p>
        </p:txBody>
      </p:sp>
      <p:pic>
        <p:nvPicPr>
          <p:cNvPr id="6" name="Picture" title="wikilink">
            <a:extLst>
              <a:ext uri="{FF2B5EF4-FFF2-40B4-BE49-F238E27FC236}">
                <a16:creationId xmlns:a16="http://schemas.microsoft.com/office/drawing/2014/main" id="{AF6557C5-5864-8267-4920-84E7DCC7DA0C}"/>
              </a:ext>
            </a:extLst>
          </p:cNvPr>
          <p:cNvPicPr/>
          <p:nvPr/>
        </p:nvPicPr>
        <p:blipFill>
          <a:blip r:embed="rId2"/>
          <a:stretch>
            <a:fillRect/>
          </a:stretch>
        </p:blipFill>
        <p:spPr bwMode="auto">
          <a:xfrm>
            <a:off x="7059251" y="1"/>
            <a:ext cx="5038132" cy="6731305"/>
          </a:xfrm>
          <a:prstGeom prst="rect">
            <a:avLst/>
          </a:prstGeom>
          <a:noFill/>
          <a:ln w="9525">
            <a:noFill/>
            <a:headEnd/>
            <a:tailEnd/>
          </a:ln>
        </p:spPr>
      </p:pic>
    </p:spTree>
    <p:extLst>
      <p:ext uri="{BB962C8B-B14F-4D97-AF65-F5344CB8AC3E}">
        <p14:creationId xmlns:p14="http://schemas.microsoft.com/office/powerpoint/2010/main" val="178884221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14953BB-B2D4-112C-3396-B4476B17E19B}"/>
              </a:ext>
            </a:extLst>
          </p:cNvPr>
          <p:cNvSpPr>
            <a:spLocks noGrp="1"/>
          </p:cNvSpPr>
          <p:nvPr>
            <p:ph idx="1"/>
          </p:nvPr>
        </p:nvSpPr>
        <p:spPr>
          <a:xfrm>
            <a:off x="307496" y="315589"/>
            <a:ext cx="4138861" cy="6279419"/>
          </a:xfrm>
        </p:spPr>
        <p:txBody>
          <a:bodyPr>
            <a:normAutofit lnSpcReduction="10000"/>
          </a:bodyPr>
          <a:lstStyle/>
          <a:p>
            <a:pPr marL="0" indent="0">
              <a:lnSpc>
                <a:spcPct val="90000"/>
              </a:lnSpc>
              <a:buNone/>
            </a:pPr>
            <a:r>
              <a:rPr lang="en-US" sz="1400" dirty="0">
                <a:solidFill>
                  <a:srgbClr val="FFFFFF"/>
                </a:solidFill>
              </a:rPr>
              <a:t>Continuous and Categorical influencers:</a:t>
            </a:r>
          </a:p>
          <a:p>
            <a:pPr lvl="1">
              <a:lnSpc>
                <a:spcPct val="90000"/>
              </a:lnSpc>
            </a:pPr>
            <a:endParaRPr lang="en-US" sz="1400" dirty="0">
              <a:solidFill>
                <a:srgbClr val="FFFFFF"/>
              </a:solidFill>
            </a:endParaRPr>
          </a:p>
          <a:p>
            <a:pPr>
              <a:lnSpc>
                <a:spcPct val="90000"/>
              </a:lnSpc>
            </a:pPr>
            <a:r>
              <a:rPr lang="en-US" sz="1600" dirty="0">
                <a:solidFill>
                  <a:srgbClr val="FFFFFF"/>
                </a:solidFill>
              </a:rPr>
              <a:t>Big impact</a:t>
            </a:r>
          </a:p>
          <a:p>
            <a:pPr lvl="1">
              <a:lnSpc>
                <a:spcPct val="90000"/>
              </a:lnSpc>
            </a:pPr>
            <a:r>
              <a:rPr lang="en-US" sz="1600" dirty="0">
                <a:solidFill>
                  <a:schemeClr val="accent5"/>
                </a:solidFill>
              </a:rPr>
              <a:t>Being male</a:t>
            </a:r>
          </a:p>
          <a:p>
            <a:pPr lvl="1">
              <a:lnSpc>
                <a:spcPct val="90000"/>
              </a:lnSpc>
            </a:pPr>
            <a:r>
              <a:rPr lang="en-US" sz="1600" dirty="0">
                <a:solidFill>
                  <a:schemeClr val="accent5"/>
                </a:solidFill>
              </a:rPr>
              <a:t>Hypertension</a:t>
            </a:r>
          </a:p>
          <a:p>
            <a:pPr lvl="1">
              <a:lnSpc>
                <a:spcPct val="90000"/>
              </a:lnSpc>
            </a:pPr>
            <a:r>
              <a:rPr lang="en-US" sz="1600" dirty="0">
                <a:solidFill>
                  <a:srgbClr val="FFFFFF"/>
                </a:solidFill>
              </a:rPr>
              <a:t>Age</a:t>
            </a:r>
          </a:p>
          <a:p>
            <a:pPr>
              <a:lnSpc>
                <a:spcPct val="90000"/>
              </a:lnSpc>
            </a:pPr>
            <a:r>
              <a:rPr lang="en-US" sz="1600" dirty="0">
                <a:solidFill>
                  <a:srgbClr val="FFFFFF"/>
                </a:solidFill>
              </a:rPr>
              <a:t>Medium impact</a:t>
            </a:r>
          </a:p>
          <a:p>
            <a:pPr lvl="1">
              <a:lnSpc>
                <a:spcPct val="90000"/>
              </a:lnSpc>
            </a:pPr>
            <a:r>
              <a:rPr lang="en-US" sz="1600" dirty="0">
                <a:solidFill>
                  <a:schemeClr val="accent5"/>
                </a:solidFill>
              </a:rPr>
              <a:t>Smoking</a:t>
            </a:r>
          </a:p>
          <a:p>
            <a:pPr lvl="1">
              <a:lnSpc>
                <a:spcPct val="90000"/>
              </a:lnSpc>
            </a:pPr>
            <a:r>
              <a:rPr lang="en-US" sz="1600" dirty="0">
                <a:solidFill>
                  <a:srgbClr val="FFFFFF"/>
                </a:solidFill>
              </a:rPr>
              <a:t># of cigarettes smoked per day</a:t>
            </a:r>
          </a:p>
          <a:p>
            <a:pPr lvl="1">
              <a:lnSpc>
                <a:spcPct val="90000"/>
              </a:lnSpc>
            </a:pPr>
            <a:r>
              <a:rPr lang="en-US" sz="1600" dirty="0">
                <a:solidFill>
                  <a:srgbClr val="FFFFFF"/>
                </a:solidFill>
              </a:rPr>
              <a:t>Glucose</a:t>
            </a:r>
          </a:p>
          <a:p>
            <a:pPr lvl="1">
              <a:lnSpc>
                <a:spcPct val="90000"/>
              </a:lnSpc>
            </a:pPr>
            <a:r>
              <a:rPr lang="en-US" sz="1600" dirty="0">
                <a:solidFill>
                  <a:srgbClr val="FFFFFF"/>
                </a:solidFill>
              </a:rPr>
              <a:t>Blood pressures</a:t>
            </a:r>
          </a:p>
          <a:p>
            <a:pPr lvl="1">
              <a:lnSpc>
                <a:spcPct val="90000"/>
              </a:lnSpc>
            </a:pPr>
            <a:endParaRPr lang="en-US" sz="1600" dirty="0">
              <a:solidFill>
                <a:srgbClr val="FFFFFF"/>
              </a:solidFill>
            </a:endParaRPr>
          </a:p>
          <a:p>
            <a:pPr>
              <a:lnSpc>
                <a:spcPct val="90000"/>
              </a:lnSpc>
            </a:pPr>
            <a:r>
              <a:rPr lang="en-US" sz="1600" dirty="0">
                <a:solidFill>
                  <a:srgbClr val="FFFFFF"/>
                </a:solidFill>
              </a:rPr>
              <a:t>Little to no impact</a:t>
            </a:r>
          </a:p>
          <a:p>
            <a:pPr lvl="1">
              <a:lnSpc>
                <a:spcPct val="90000"/>
              </a:lnSpc>
            </a:pPr>
            <a:r>
              <a:rPr lang="en-US" sz="1600" dirty="0">
                <a:solidFill>
                  <a:schemeClr val="accent5"/>
                </a:solidFill>
              </a:rPr>
              <a:t>Education</a:t>
            </a:r>
          </a:p>
          <a:p>
            <a:pPr lvl="1">
              <a:lnSpc>
                <a:spcPct val="90000"/>
              </a:lnSpc>
            </a:pPr>
            <a:endParaRPr lang="en-US" sz="1600" dirty="0">
              <a:solidFill>
                <a:srgbClr val="FFFFFF"/>
              </a:solidFill>
            </a:endParaRPr>
          </a:p>
          <a:p>
            <a:pPr>
              <a:lnSpc>
                <a:spcPct val="90000"/>
              </a:lnSpc>
            </a:pPr>
            <a:r>
              <a:rPr lang="en-US" sz="1600" dirty="0">
                <a:solidFill>
                  <a:srgbClr val="FFFFFF"/>
                </a:solidFill>
              </a:rPr>
              <a:t>Not enough data</a:t>
            </a:r>
          </a:p>
          <a:p>
            <a:pPr lvl="1">
              <a:lnSpc>
                <a:spcPct val="90000"/>
              </a:lnSpc>
            </a:pPr>
            <a:r>
              <a:rPr lang="en-US" sz="1600" dirty="0">
                <a:solidFill>
                  <a:schemeClr val="accent5"/>
                </a:solidFill>
              </a:rPr>
              <a:t>BP medications</a:t>
            </a:r>
          </a:p>
          <a:p>
            <a:pPr lvl="1">
              <a:lnSpc>
                <a:spcPct val="90000"/>
              </a:lnSpc>
            </a:pPr>
            <a:r>
              <a:rPr lang="en-US" sz="1600" dirty="0">
                <a:solidFill>
                  <a:schemeClr val="accent5"/>
                </a:solidFill>
              </a:rPr>
              <a:t>Stroke</a:t>
            </a:r>
          </a:p>
          <a:p>
            <a:pPr lvl="1">
              <a:lnSpc>
                <a:spcPct val="90000"/>
              </a:lnSpc>
            </a:pPr>
            <a:r>
              <a:rPr lang="en-US" sz="1600" dirty="0">
                <a:solidFill>
                  <a:schemeClr val="accent5"/>
                </a:solidFill>
              </a:rPr>
              <a:t>Diabetes</a:t>
            </a:r>
          </a:p>
        </p:txBody>
      </p:sp>
      <p:sp>
        <p:nvSpPr>
          <p:cNvPr id="4" name="Rectangle 3">
            <a:extLst>
              <a:ext uri="{FF2B5EF4-FFF2-40B4-BE49-F238E27FC236}">
                <a16:creationId xmlns:a16="http://schemas.microsoft.com/office/drawing/2014/main" id="{37B0445A-FD46-750A-2BC6-52AA659C607C}"/>
              </a:ext>
            </a:extLst>
          </p:cNvPr>
          <p:cNvSpPr/>
          <p:nvPr/>
        </p:nvSpPr>
        <p:spPr>
          <a:xfrm>
            <a:off x="4639056" y="0"/>
            <a:ext cx="7552944" cy="4846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title="wikilink">
            <a:extLst>
              <a:ext uri="{FF2B5EF4-FFF2-40B4-BE49-F238E27FC236}">
                <a16:creationId xmlns:a16="http://schemas.microsoft.com/office/drawing/2014/main" id="{8BCCDBF8-4547-F20F-342A-B4BBB8AEA2F6}"/>
              </a:ext>
            </a:extLst>
          </p:cNvPr>
          <p:cNvPicPr/>
          <p:nvPr/>
        </p:nvPicPr>
        <p:blipFill>
          <a:blip r:embed="rId3"/>
          <a:stretch>
            <a:fillRect/>
          </a:stretch>
        </p:blipFill>
        <p:spPr bwMode="auto">
          <a:xfrm>
            <a:off x="4753854" y="181879"/>
            <a:ext cx="7295068" cy="6510849"/>
          </a:xfrm>
          <a:prstGeom prst="rect">
            <a:avLst/>
          </a:prstGeom>
          <a:noFill/>
          <a:effectLst/>
        </p:spPr>
      </p:pic>
    </p:spTree>
    <p:extLst>
      <p:ext uri="{BB962C8B-B14F-4D97-AF65-F5344CB8AC3E}">
        <p14:creationId xmlns:p14="http://schemas.microsoft.com/office/powerpoint/2010/main" val="6810465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09D4-3174-D47E-9F7B-48EBF3163C8B}"/>
              </a:ext>
            </a:extLst>
          </p:cNvPr>
          <p:cNvSpPr>
            <a:spLocks noGrp="1"/>
          </p:cNvSpPr>
          <p:nvPr>
            <p:ph type="title"/>
          </p:nvPr>
        </p:nvSpPr>
        <p:spPr/>
        <p:txBody>
          <a:bodyPr/>
          <a:lstStyle/>
          <a:p>
            <a:r>
              <a:rPr lang="en-US" dirty="0"/>
              <a:t>Data Preprocessing</a:t>
            </a:r>
            <a:br>
              <a:rPr lang="en-US" dirty="0"/>
            </a:br>
            <a:endParaRPr lang="en-US" dirty="0"/>
          </a:p>
        </p:txBody>
      </p:sp>
      <p:sp>
        <p:nvSpPr>
          <p:cNvPr id="3" name="Content Placeholder 2">
            <a:extLst>
              <a:ext uri="{FF2B5EF4-FFF2-40B4-BE49-F238E27FC236}">
                <a16:creationId xmlns:a16="http://schemas.microsoft.com/office/drawing/2014/main" id="{D68DB2C6-E9B5-2B65-ABA3-049B68AC7FCE}"/>
              </a:ext>
            </a:extLst>
          </p:cNvPr>
          <p:cNvSpPr>
            <a:spLocks noGrp="1"/>
          </p:cNvSpPr>
          <p:nvPr>
            <p:ph idx="1"/>
          </p:nvPr>
        </p:nvSpPr>
        <p:spPr/>
        <p:txBody>
          <a:bodyPr/>
          <a:lstStyle/>
          <a:p>
            <a:r>
              <a:rPr lang="en-US" dirty="0"/>
              <a:t>Handling missing values</a:t>
            </a:r>
          </a:p>
          <a:p>
            <a:pPr lvl="1"/>
            <a:r>
              <a:rPr lang="en-US" dirty="0"/>
              <a:t>Dropping</a:t>
            </a:r>
          </a:p>
          <a:p>
            <a:pPr lvl="1"/>
            <a:r>
              <a:rPr lang="en-US" dirty="0"/>
              <a:t>Imputation</a:t>
            </a:r>
          </a:p>
          <a:p>
            <a:pPr lvl="1"/>
            <a:endParaRPr lang="en-US" dirty="0"/>
          </a:p>
          <a:p>
            <a:r>
              <a:rPr lang="en-US" dirty="0"/>
              <a:t>Feature engineering</a:t>
            </a:r>
          </a:p>
          <a:p>
            <a:pPr lvl="1"/>
            <a:r>
              <a:rPr lang="en-US" dirty="0"/>
              <a:t>Address collinearity among variables</a:t>
            </a:r>
          </a:p>
          <a:p>
            <a:pPr lvl="1"/>
            <a:r>
              <a:rPr lang="en-US" dirty="0"/>
              <a:t>Introduce new features based on clinical guidelines</a:t>
            </a:r>
          </a:p>
        </p:txBody>
      </p:sp>
    </p:spTree>
    <p:extLst>
      <p:ext uri="{BB962C8B-B14F-4D97-AF65-F5344CB8AC3E}">
        <p14:creationId xmlns:p14="http://schemas.microsoft.com/office/powerpoint/2010/main" val="332950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3CE7-C0E4-D73F-AD60-BEC238D13EB0}"/>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89028D7E-DFFB-1D2E-CFED-31D6FB831BB2}"/>
              </a:ext>
            </a:extLst>
          </p:cNvPr>
          <p:cNvSpPr>
            <a:spLocks noGrp="1"/>
          </p:cNvSpPr>
          <p:nvPr>
            <p:ph idx="1"/>
          </p:nvPr>
        </p:nvSpPr>
        <p:spPr/>
        <p:txBody>
          <a:bodyPr/>
          <a:lstStyle/>
          <a:p>
            <a:r>
              <a:rPr lang="en-US" dirty="0"/>
              <a:t>Various models were considered including Logistic Regression, Decision Trees, and SVM. The chosen models were evaluated based on their ability to balance true positives and minimize false negatives, with a focus on recall due to its importance in screening tests.</a:t>
            </a:r>
            <a:br>
              <a:rPr lang="en-US" dirty="0"/>
            </a:br>
            <a:endParaRPr lang="en-US" dirty="0"/>
          </a:p>
        </p:txBody>
      </p:sp>
    </p:spTree>
    <p:extLst>
      <p:ext uri="{BB962C8B-B14F-4D97-AF65-F5344CB8AC3E}">
        <p14:creationId xmlns:p14="http://schemas.microsoft.com/office/powerpoint/2010/main" val="234732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C840-5CCF-71AF-1155-78C8DA0D0FCF}"/>
              </a:ext>
            </a:extLst>
          </p:cNvPr>
          <p:cNvSpPr>
            <a:spLocks noGrp="1"/>
          </p:cNvSpPr>
          <p:nvPr>
            <p:ph type="title"/>
          </p:nvPr>
        </p:nvSpPr>
        <p:spPr/>
        <p:txBody>
          <a:bodyPr/>
          <a:lstStyle/>
          <a:p>
            <a:r>
              <a:rPr lang="en-US" dirty="0"/>
              <a:t>Model Training and Evaluation</a:t>
            </a:r>
          </a:p>
        </p:txBody>
      </p:sp>
      <p:sp>
        <p:nvSpPr>
          <p:cNvPr id="3" name="Content Placeholder 2">
            <a:extLst>
              <a:ext uri="{FF2B5EF4-FFF2-40B4-BE49-F238E27FC236}">
                <a16:creationId xmlns:a16="http://schemas.microsoft.com/office/drawing/2014/main" id="{755DE8C3-B221-E8A9-0C2D-115F0A65A481}"/>
              </a:ext>
            </a:extLst>
          </p:cNvPr>
          <p:cNvSpPr>
            <a:spLocks noGrp="1"/>
          </p:cNvSpPr>
          <p:nvPr>
            <p:ph idx="1"/>
          </p:nvPr>
        </p:nvSpPr>
        <p:spPr/>
        <p:txBody>
          <a:bodyPr/>
          <a:lstStyle/>
          <a:p>
            <a:r>
              <a:rPr lang="en-US" dirty="0"/>
              <a:t>The Logistic Regression model with balanced class weights showed the best performance, balancing recall and precision effectively. Comparison with other models emphasized the importance of minimizing false negatives and false positives in medical screening tests.</a:t>
            </a:r>
          </a:p>
          <a:p>
            <a:br>
              <a:rPr lang="en-US" dirty="0"/>
            </a:br>
            <a:endParaRPr lang="en-US" dirty="0"/>
          </a:p>
          <a:p>
            <a:endParaRPr lang="en-US" dirty="0"/>
          </a:p>
        </p:txBody>
      </p:sp>
    </p:spTree>
    <p:extLst>
      <p:ext uri="{BB962C8B-B14F-4D97-AF65-F5344CB8AC3E}">
        <p14:creationId xmlns:p14="http://schemas.microsoft.com/office/powerpoint/2010/main" val="269594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CD54-A893-7B99-97C7-24511E204E6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81145E1-0AC8-163F-6461-DDC211BAFF1E}"/>
              </a:ext>
            </a:extLst>
          </p:cNvPr>
          <p:cNvSpPr>
            <a:spLocks noGrp="1"/>
          </p:cNvSpPr>
          <p:nvPr>
            <p:ph idx="1"/>
          </p:nvPr>
        </p:nvSpPr>
        <p:spPr/>
        <p:txBody>
          <a:bodyPr/>
          <a:lstStyle/>
          <a:p>
            <a:r>
              <a:rPr lang="en-US" dirty="0"/>
              <a:t>The balanced Logistic Regression model was found to perform the best across metrics, highlighting its effectiveness in predicting CHD risk and its potential impact on public health strategy, focusing on early detection and targeted interventions.</a:t>
            </a:r>
            <a:br>
              <a:rPr lang="en-US" dirty="0"/>
            </a:br>
            <a:endParaRPr lang="en-US" dirty="0"/>
          </a:p>
        </p:txBody>
      </p:sp>
    </p:spTree>
    <p:extLst>
      <p:ext uri="{BB962C8B-B14F-4D97-AF65-F5344CB8AC3E}">
        <p14:creationId xmlns:p14="http://schemas.microsoft.com/office/powerpoint/2010/main" val="200870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CE43-A4BF-5B79-355F-EFE1B811FA02}"/>
              </a:ext>
            </a:extLst>
          </p:cNvPr>
          <p:cNvSpPr>
            <a:spLocks noGrp="1"/>
          </p:cNvSpPr>
          <p:nvPr>
            <p:ph type="title"/>
          </p:nvPr>
        </p:nvSpPr>
        <p:spPr>
          <a:xfrm>
            <a:off x="1141413" y="609600"/>
            <a:ext cx="9905998" cy="870408"/>
          </a:xfrm>
        </p:spPr>
        <p:txBody>
          <a:bodyPr/>
          <a:lstStyle/>
          <a:p>
            <a:r>
              <a:rPr lang="en-US" dirty="0"/>
              <a:t>Contents</a:t>
            </a:r>
          </a:p>
        </p:txBody>
      </p:sp>
      <p:sp>
        <p:nvSpPr>
          <p:cNvPr id="3" name="Content Placeholder 2">
            <a:extLst>
              <a:ext uri="{FF2B5EF4-FFF2-40B4-BE49-F238E27FC236}">
                <a16:creationId xmlns:a16="http://schemas.microsoft.com/office/drawing/2014/main" id="{2F327494-A2FC-1C37-FAB5-BCE17C232AF9}"/>
              </a:ext>
            </a:extLst>
          </p:cNvPr>
          <p:cNvSpPr>
            <a:spLocks noGrp="1"/>
          </p:cNvSpPr>
          <p:nvPr>
            <p:ph idx="1"/>
          </p:nvPr>
        </p:nvSpPr>
        <p:spPr>
          <a:xfrm>
            <a:off x="1141413" y="1705231"/>
            <a:ext cx="9905998" cy="4085969"/>
          </a:xfrm>
        </p:spPr>
        <p:txBody>
          <a:bodyPr/>
          <a:lstStyle/>
          <a:p>
            <a:pPr marL="457200" indent="-457200">
              <a:buFont typeface="+mj-lt"/>
              <a:buAutoNum type="arabicPeriod"/>
            </a:pPr>
            <a:r>
              <a:rPr lang="en-US" dirty="0"/>
              <a:t>Introduction</a:t>
            </a:r>
          </a:p>
          <a:p>
            <a:pPr marL="457200" indent="-457200">
              <a:buFont typeface="+mj-lt"/>
              <a:buAutoNum type="arabicPeriod"/>
            </a:pPr>
            <a:r>
              <a:rPr lang="en-US" dirty="0"/>
              <a:t>Epidemiology of Heart Disease</a:t>
            </a:r>
          </a:p>
          <a:p>
            <a:pPr marL="457200" indent="-457200">
              <a:buFont typeface="+mj-lt"/>
              <a:buAutoNum type="arabicPeriod"/>
            </a:pPr>
            <a:r>
              <a:rPr lang="en-US" dirty="0"/>
              <a:t>Objectives of the Framingham Study</a:t>
            </a:r>
          </a:p>
          <a:p>
            <a:pPr marL="457200" indent="-457200">
              <a:buFont typeface="+mj-lt"/>
              <a:buAutoNum type="arabicPeriod"/>
            </a:pPr>
            <a:r>
              <a:rPr lang="en-US" dirty="0"/>
              <a:t>Data Overview</a:t>
            </a:r>
          </a:p>
          <a:p>
            <a:pPr marL="457200" indent="-457200">
              <a:buFont typeface="+mj-lt"/>
              <a:buAutoNum type="arabicPeriod"/>
            </a:pPr>
            <a:r>
              <a:rPr lang="en-US" dirty="0"/>
              <a:t>Exploratory Data Analysis</a:t>
            </a:r>
          </a:p>
          <a:p>
            <a:pPr marL="457200" indent="-457200">
              <a:buFont typeface="+mj-lt"/>
              <a:buAutoNum type="arabicPeriod"/>
            </a:pPr>
            <a:r>
              <a:rPr lang="en-US" dirty="0"/>
              <a:t>Data Preprocessing</a:t>
            </a:r>
          </a:p>
          <a:p>
            <a:pPr marL="457200" indent="-457200">
              <a:buFont typeface="+mj-lt"/>
              <a:buAutoNum type="arabicPeriod"/>
            </a:pPr>
            <a:r>
              <a:rPr lang="en-US" dirty="0"/>
              <a:t>Model Selection</a:t>
            </a:r>
          </a:p>
          <a:p>
            <a:pPr marL="457200" indent="-457200">
              <a:buFont typeface="+mj-lt"/>
              <a:buAutoNum type="arabicPeriod"/>
            </a:pPr>
            <a:r>
              <a:rPr lang="en-US" dirty="0"/>
              <a:t>Model Training and Evaluation</a:t>
            </a:r>
          </a:p>
          <a:p>
            <a:pPr marL="457200" indent="-457200">
              <a:buFont typeface="+mj-lt"/>
              <a:buAutoNum type="arabicPeriod"/>
            </a:pPr>
            <a:r>
              <a:rPr lang="en-US" dirty="0"/>
              <a:t>Conclusion</a:t>
            </a:r>
          </a:p>
        </p:txBody>
      </p:sp>
    </p:spTree>
    <p:extLst>
      <p:ext uri="{BB962C8B-B14F-4D97-AF65-F5344CB8AC3E}">
        <p14:creationId xmlns:p14="http://schemas.microsoft.com/office/powerpoint/2010/main" val="409134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5240-26FC-1B16-2F43-6C35F348389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DA19941-45E0-6B00-5BBD-661220FC8B2F}"/>
              </a:ext>
            </a:extLst>
          </p:cNvPr>
          <p:cNvSpPr>
            <a:spLocks noGrp="1"/>
          </p:cNvSpPr>
          <p:nvPr>
            <p:ph idx="1"/>
          </p:nvPr>
        </p:nvSpPr>
        <p:spPr/>
        <p:txBody>
          <a:bodyPr/>
          <a:lstStyle/>
          <a:p>
            <a:r>
              <a:rPr lang="en-US" dirty="0"/>
              <a:t>Heart disease remains a leading cause of mortality worldwide.</a:t>
            </a:r>
          </a:p>
          <a:p>
            <a:r>
              <a:rPr lang="en-US" dirty="0"/>
              <a:t>Influenced by multiple risk factors. </a:t>
            </a:r>
          </a:p>
          <a:p>
            <a:endParaRPr lang="en-US" dirty="0"/>
          </a:p>
          <a:p>
            <a:r>
              <a:rPr lang="en-US" dirty="0"/>
              <a:t>The Framingham Study aims to predict heart disease risk within the next decade, emphasizing the need for early detection and prevention strategies.</a:t>
            </a:r>
          </a:p>
        </p:txBody>
      </p:sp>
    </p:spTree>
    <p:extLst>
      <p:ext uri="{BB962C8B-B14F-4D97-AF65-F5344CB8AC3E}">
        <p14:creationId xmlns:p14="http://schemas.microsoft.com/office/powerpoint/2010/main" val="78604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FC66-2F6D-F782-D911-67927E4738FE}"/>
              </a:ext>
            </a:extLst>
          </p:cNvPr>
          <p:cNvSpPr>
            <a:spLocks noGrp="1"/>
          </p:cNvSpPr>
          <p:nvPr>
            <p:ph type="title"/>
          </p:nvPr>
        </p:nvSpPr>
        <p:spPr/>
        <p:txBody>
          <a:bodyPr/>
          <a:lstStyle/>
          <a:p>
            <a:r>
              <a:rPr lang="en-US" dirty="0"/>
              <a:t>Epidemiology of Heart Disease</a:t>
            </a:r>
          </a:p>
        </p:txBody>
      </p:sp>
      <p:sp>
        <p:nvSpPr>
          <p:cNvPr id="3" name="Content Placeholder 2">
            <a:extLst>
              <a:ext uri="{FF2B5EF4-FFF2-40B4-BE49-F238E27FC236}">
                <a16:creationId xmlns:a16="http://schemas.microsoft.com/office/drawing/2014/main" id="{DC8BBD54-3939-7A60-FB26-A33EA592DF7B}"/>
              </a:ext>
            </a:extLst>
          </p:cNvPr>
          <p:cNvSpPr>
            <a:spLocks noGrp="1"/>
          </p:cNvSpPr>
          <p:nvPr>
            <p:ph idx="1"/>
          </p:nvPr>
        </p:nvSpPr>
        <p:spPr>
          <a:xfrm>
            <a:off x="1103312" y="1385740"/>
            <a:ext cx="8946541" cy="4862659"/>
          </a:xfrm>
        </p:spPr>
        <p:txBody>
          <a:bodyPr>
            <a:normAutofit/>
          </a:bodyPr>
          <a:lstStyle/>
          <a:p>
            <a:r>
              <a:rPr lang="en-US" dirty="0"/>
              <a:t>In the USA</a:t>
            </a:r>
          </a:p>
          <a:p>
            <a:pPr lvl="1"/>
            <a:r>
              <a:rPr lang="en-US" dirty="0"/>
              <a:t>Leading cause of death</a:t>
            </a:r>
          </a:p>
          <a:p>
            <a:pPr lvl="1"/>
            <a:r>
              <a:rPr lang="en-US" dirty="0"/>
              <a:t>23% of all deaths (~700k in 2020)</a:t>
            </a:r>
          </a:p>
          <a:p>
            <a:pPr lvl="1"/>
            <a:r>
              <a:rPr lang="en-US" dirty="0"/>
              <a:t>6.7% of adults have coronary heart disease (17.9 million)</a:t>
            </a:r>
          </a:p>
          <a:p>
            <a:endParaRPr lang="en-US" dirty="0"/>
          </a:p>
          <a:p>
            <a:r>
              <a:rPr lang="en-US" dirty="0"/>
              <a:t>Worldwide</a:t>
            </a:r>
          </a:p>
          <a:p>
            <a:pPr lvl="1"/>
            <a:r>
              <a:rPr lang="en-US" dirty="0"/>
              <a:t>Leading cause of death</a:t>
            </a:r>
          </a:p>
          <a:p>
            <a:pPr lvl="1"/>
            <a:r>
              <a:rPr lang="en-US" dirty="0"/>
              <a:t>32% of all deaths</a:t>
            </a:r>
          </a:p>
          <a:p>
            <a:pPr lvl="1"/>
            <a:r>
              <a:rPr lang="en-US" dirty="0"/>
              <a:t>85% of these deaths are from heart attacks and strokes</a:t>
            </a:r>
          </a:p>
          <a:p>
            <a:pPr lvl="1"/>
            <a:r>
              <a:rPr lang="en-US" dirty="0"/>
              <a:t>Particularly high in low- and middle-income countries</a:t>
            </a:r>
          </a:p>
          <a:p>
            <a:pPr lvl="1"/>
            <a:r>
              <a:rPr lang="en-US" dirty="0"/>
              <a:t>Although, affect people of all ages and backgrounds</a:t>
            </a:r>
          </a:p>
        </p:txBody>
      </p:sp>
    </p:spTree>
    <p:extLst>
      <p:ext uri="{BB962C8B-B14F-4D97-AF65-F5344CB8AC3E}">
        <p14:creationId xmlns:p14="http://schemas.microsoft.com/office/powerpoint/2010/main" val="204277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BE3D-E52C-5E67-6E48-BE5D0E28A6B6}"/>
              </a:ext>
            </a:extLst>
          </p:cNvPr>
          <p:cNvSpPr>
            <a:spLocks noGrp="1"/>
          </p:cNvSpPr>
          <p:nvPr>
            <p:ph type="title"/>
          </p:nvPr>
        </p:nvSpPr>
        <p:spPr/>
        <p:txBody>
          <a:bodyPr/>
          <a:lstStyle/>
          <a:p>
            <a:r>
              <a:rPr lang="en-US" dirty="0"/>
              <a:t>Objectives of the Framingham Study</a:t>
            </a:r>
          </a:p>
        </p:txBody>
      </p:sp>
      <p:sp>
        <p:nvSpPr>
          <p:cNvPr id="3" name="Content Placeholder 2">
            <a:extLst>
              <a:ext uri="{FF2B5EF4-FFF2-40B4-BE49-F238E27FC236}">
                <a16:creationId xmlns:a16="http://schemas.microsoft.com/office/drawing/2014/main" id="{39AF1EF9-AC07-60BF-99B3-03D041FE5304}"/>
              </a:ext>
            </a:extLst>
          </p:cNvPr>
          <p:cNvSpPr>
            <a:spLocks noGrp="1"/>
          </p:cNvSpPr>
          <p:nvPr>
            <p:ph idx="1"/>
          </p:nvPr>
        </p:nvSpPr>
        <p:spPr>
          <a:xfrm>
            <a:off x="1103312" y="2620652"/>
            <a:ext cx="8946541" cy="3627747"/>
          </a:xfrm>
        </p:spPr>
        <p:txBody>
          <a:bodyPr/>
          <a:lstStyle/>
          <a:p>
            <a:r>
              <a:rPr lang="en-US" dirty="0"/>
              <a:t>Develop a Prediction </a:t>
            </a:r>
            <a:r>
              <a:rPr lang="en-US" u="sng" dirty="0"/>
              <a:t>Screening</a:t>
            </a:r>
            <a:r>
              <a:rPr lang="en-US" dirty="0"/>
              <a:t> Model</a:t>
            </a:r>
          </a:p>
          <a:p>
            <a:pPr lvl="1"/>
            <a:r>
              <a:rPr lang="en-US" dirty="0"/>
              <a:t>Identify individuals of high risk of CHD within a 10-year period</a:t>
            </a:r>
          </a:p>
          <a:p>
            <a:pPr lvl="1"/>
            <a:r>
              <a:rPr lang="en-US" dirty="0"/>
              <a:t>Maximize True Positives</a:t>
            </a:r>
          </a:p>
          <a:p>
            <a:pPr lvl="1"/>
            <a:r>
              <a:rPr lang="en-US" dirty="0"/>
              <a:t>Minimize False Negatives</a:t>
            </a:r>
          </a:p>
        </p:txBody>
      </p:sp>
    </p:spTree>
    <p:extLst>
      <p:ext uri="{BB962C8B-B14F-4D97-AF65-F5344CB8AC3E}">
        <p14:creationId xmlns:p14="http://schemas.microsoft.com/office/powerpoint/2010/main" val="369637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F3AA-693D-DBC8-FA49-ADAB137D67C4}"/>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8B135C9B-192F-032F-4528-66DBCCACBFAE}"/>
              </a:ext>
            </a:extLst>
          </p:cNvPr>
          <p:cNvSpPr>
            <a:spLocks noGrp="1"/>
          </p:cNvSpPr>
          <p:nvPr>
            <p:ph idx="1"/>
          </p:nvPr>
        </p:nvSpPr>
        <p:spPr>
          <a:xfrm>
            <a:off x="1103312" y="1451728"/>
            <a:ext cx="8946541" cy="4796672"/>
          </a:xfrm>
        </p:spPr>
        <p:txBody>
          <a:bodyPr>
            <a:normAutofit fontScale="92500" lnSpcReduction="20000"/>
          </a:bodyPr>
          <a:lstStyle/>
          <a:p>
            <a:r>
              <a:rPr lang="en-US" dirty="0"/>
              <a:t>The Framingham Heart Study dataset</a:t>
            </a:r>
          </a:p>
          <a:p>
            <a:pPr lvl="1"/>
            <a:r>
              <a:rPr lang="en-US" dirty="0"/>
              <a:t>Demographic</a:t>
            </a:r>
          </a:p>
          <a:p>
            <a:pPr lvl="2"/>
            <a:r>
              <a:rPr lang="en-US" dirty="0"/>
              <a:t>Age</a:t>
            </a:r>
          </a:p>
          <a:p>
            <a:pPr lvl="2"/>
            <a:r>
              <a:rPr lang="en-US" dirty="0"/>
              <a:t>Sex</a:t>
            </a:r>
          </a:p>
          <a:p>
            <a:pPr lvl="2"/>
            <a:r>
              <a:rPr lang="en-US" dirty="0"/>
              <a:t>Education level</a:t>
            </a:r>
          </a:p>
          <a:p>
            <a:pPr lvl="1"/>
            <a:r>
              <a:rPr lang="en-US" dirty="0"/>
              <a:t>Behavioral:</a:t>
            </a:r>
          </a:p>
          <a:p>
            <a:pPr lvl="2"/>
            <a:r>
              <a:rPr lang="en-US" dirty="0"/>
              <a:t>Smoking history</a:t>
            </a:r>
          </a:p>
          <a:p>
            <a:pPr lvl="1"/>
            <a:r>
              <a:rPr lang="en-US" dirty="0"/>
              <a:t>Medical history and tests</a:t>
            </a:r>
          </a:p>
          <a:p>
            <a:pPr lvl="2"/>
            <a:r>
              <a:rPr lang="en-US" dirty="0"/>
              <a:t>Heart rate, blood pressure measurements and medications, hypertension Dx</a:t>
            </a:r>
          </a:p>
          <a:p>
            <a:pPr lvl="2"/>
            <a:r>
              <a:rPr lang="en-US" dirty="0"/>
              <a:t>Diabetes Dx, blood glucose concentration</a:t>
            </a:r>
          </a:p>
          <a:p>
            <a:pPr lvl="2"/>
            <a:r>
              <a:rPr lang="en-US" dirty="0"/>
              <a:t>Cholesterol levels</a:t>
            </a:r>
          </a:p>
          <a:p>
            <a:pPr lvl="2"/>
            <a:r>
              <a:rPr lang="en-US" dirty="0"/>
              <a:t>History of stroke</a:t>
            </a:r>
          </a:p>
          <a:p>
            <a:pPr lvl="2"/>
            <a:r>
              <a:rPr lang="en-US" dirty="0"/>
              <a:t>BMI</a:t>
            </a:r>
          </a:p>
          <a:p>
            <a:pPr lvl="1"/>
            <a:r>
              <a:rPr lang="en-US" dirty="0"/>
              <a:t>10-year risk of coronary heart disease (CHD).</a:t>
            </a:r>
            <a:br>
              <a:rPr lang="en-US" dirty="0"/>
            </a:br>
            <a:endParaRPr lang="en-US" dirty="0"/>
          </a:p>
        </p:txBody>
      </p:sp>
    </p:spTree>
    <p:extLst>
      <p:ext uri="{BB962C8B-B14F-4D97-AF65-F5344CB8AC3E}">
        <p14:creationId xmlns:p14="http://schemas.microsoft.com/office/powerpoint/2010/main" val="404540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D76E-62FA-16BD-D98C-E6B152F7F4A9}"/>
              </a:ext>
            </a:extLst>
          </p:cNvPr>
          <p:cNvSpPr>
            <a:spLocks noGrp="1"/>
          </p:cNvSpPr>
          <p:nvPr>
            <p:ph type="title"/>
          </p:nvPr>
        </p:nvSpPr>
        <p:spPr>
          <a:xfrm>
            <a:off x="1393638" y="2728735"/>
            <a:ext cx="9404723" cy="1400530"/>
          </a:xfrm>
        </p:spPr>
        <p:txBody>
          <a:bodyPr/>
          <a:lstStyle/>
          <a:p>
            <a:r>
              <a:rPr lang="en-US" dirty="0"/>
              <a:t>Exploratory Data Analysis</a:t>
            </a:r>
          </a:p>
        </p:txBody>
      </p:sp>
    </p:spTree>
    <p:extLst>
      <p:ext uri="{BB962C8B-B14F-4D97-AF65-F5344CB8AC3E}">
        <p14:creationId xmlns:p14="http://schemas.microsoft.com/office/powerpoint/2010/main" val="85531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title="wikilink">
            <a:extLst>
              <a:ext uri="{FF2B5EF4-FFF2-40B4-BE49-F238E27FC236}">
                <a16:creationId xmlns:a16="http://schemas.microsoft.com/office/drawing/2014/main" id="{DA4228D2-CC30-685B-7F47-BC2558C2F0D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608319" y="1029253"/>
            <a:ext cx="5614835" cy="4646275"/>
          </a:xfrm>
          <a:prstGeom prst="rect">
            <a:avLst/>
          </a:prstGeom>
          <a:noFill/>
          <a:effectLst/>
        </p:spPr>
      </p:pic>
      <p:sp>
        <p:nvSpPr>
          <p:cNvPr id="36" name="Rectangle 35">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51F0246-BCC3-580A-9192-801D2413D886}"/>
              </a:ext>
            </a:extLst>
          </p:cNvPr>
          <p:cNvSpPr>
            <a:spLocks noGrp="1"/>
          </p:cNvSpPr>
          <p:nvPr>
            <p:ph idx="1"/>
          </p:nvPr>
        </p:nvSpPr>
        <p:spPr>
          <a:xfrm>
            <a:off x="648931" y="2438400"/>
            <a:ext cx="3505494" cy="3785419"/>
          </a:xfrm>
        </p:spPr>
        <p:txBody>
          <a:bodyPr>
            <a:normAutofit/>
          </a:bodyPr>
          <a:lstStyle/>
          <a:p>
            <a:r>
              <a:rPr kumimoji="0" lang="en-US" b="0" i="0" u="none" strike="noStrike" kern="1200" cap="none" spc="0" normalizeH="0" baseline="0" noProof="0">
                <a:ln>
                  <a:noFill/>
                </a:ln>
                <a:solidFill>
                  <a:srgbClr val="FFFFFF"/>
                </a:solidFill>
                <a:effectLst/>
                <a:uLnTx/>
                <a:uFillTx/>
                <a:latin typeface="Century Gothic" panose="020B0502020202020204"/>
                <a:ea typeface="+mj-ea"/>
                <a:cs typeface="+mj-cs"/>
              </a:rPr>
              <a:t>Target feature is highly imbalanced</a:t>
            </a:r>
          </a:p>
          <a:p>
            <a:pPr lvl="1"/>
            <a:r>
              <a:rPr lang="en-US">
                <a:solidFill>
                  <a:srgbClr val="FFFFFF"/>
                </a:solidFill>
                <a:latin typeface="Century Gothic" panose="020B0502020202020204"/>
              </a:rPr>
              <a:t>Risk / No Risk = 1 / 5.6</a:t>
            </a:r>
            <a:endParaRPr lang="en-US">
              <a:solidFill>
                <a:srgbClr val="FFFFFF"/>
              </a:solidFill>
            </a:endParaRPr>
          </a:p>
        </p:txBody>
      </p:sp>
    </p:spTree>
    <p:extLst>
      <p:ext uri="{BB962C8B-B14F-4D97-AF65-F5344CB8AC3E}">
        <p14:creationId xmlns:p14="http://schemas.microsoft.com/office/powerpoint/2010/main" val="22124946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3" name="Freeform: Shape 2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25" name="Rectangle 2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14953BB-B2D4-112C-3396-B4476B17E19B}"/>
              </a:ext>
            </a:extLst>
          </p:cNvPr>
          <p:cNvSpPr>
            <a:spLocks noGrp="1"/>
          </p:cNvSpPr>
          <p:nvPr>
            <p:ph idx="1"/>
          </p:nvPr>
        </p:nvSpPr>
        <p:spPr>
          <a:xfrm>
            <a:off x="648931" y="603849"/>
            <a:ext cx="5616216" cy="5619971"/>
          </a:xfrm>
        </p:spPr>
        <p:txBody>
          <a:bodyPr>
            <a:normAutofit lnSpcReduction="10000"/>
          </a:bodyPr>
          <a:lstStyle/>
          <a:p>
            <a:pPr marL="0" indent="0">
              <a:buNone/>
            </a:pPr>
            <a:r>
              <a:rPr lang="en-US" dirty="0">
                <a:solidFill>
                  <a:srgbClr val="FFFFFF"/>
                </a:solidFill>
              </a:rPr>
              <a:t>Categorical variables:</a:t>
            </a:r>
          </a:p>
          <a:p>
            <a:pPr marL="0" indent="0">
              <a:buNone/>
            </a:pPr>
            <a:endParaRPr lang="en-US" dirty="0">
              <a:solidFill>
                <a:srgbClr val="FFFFFF"/>
              </a:solidFill>
            </a:endParaRPr>
          </a:p>
          <a:p>
            <a:r>
              <a:rPr lang="en-US" dirty="0">
                <a:solidFill>
                  <a:srgbClr val="FFFFFF"/>
                </a:solidFill>
              </a:rPr>
              <a:t>Balanced columns</a:t>
            </a:r>
          </a:p>
          <a:p>
            <a:pPr lvl="1"/>
            <a:r>
              <a:rPr lang="en-US" dirty="0">
                <a:solidFill>
                  <a:srgbClr val="FFFFFF"/>
                </a:solidFill>
              </a:rPr>
              <a:t>Sex</a:t>
            </a:r>
          </a:p>
          <a:p>
            <a:pPr lvl="1"/>
            <a:r>
              <a:rPr lang="en-US" dirty="0">
                <a:solidFill>
                  <a:srgbClr val="FFFFFF"/>
                </a:solidFill>
              </a:rPr>
              <a:t>Smoking History</a:t>
            </a:r>
          </a:p>
          <a:p>
            <a:pPr lvl="1"/>
            <a:r>
              <a:rPr lang="en-US" dirty="0">
                <a:solidFill>
                  <a:srgbClr val="FFFFFF"/>
                </a:solidFill>
              </a:rPr>
              <a:t>Education</a:t>
            </a:r>
          </a:p>
          <a:p>
            <a:pPr lvl="1"/>
            <a:endParaRPr lang="en-US" dirty="0">
              <a:solidFill>
                <a:srgbClr val="FFFFFF"/>
              </a:solidFill>
            </a:endParaRPr>
          </a:p>
          <a:p>
            <a:r>
              <a:rPr lang="en-US" dirty="0">
                <a:solidFill>
                  <a:srgbClr val="FFFFFF"/>
                </a:solidFill>
              </a:rPr>
              <a:t>Usable columns</a:t>
            </a:r>
          </a:p>
          <a:p>
            <a:pPr lvl="1"/>
            <a:r>
              <a:rPr lang="en-US" dirty="0">
                <a:solidFill>
                  <a:srgbClr val="FFFFFF"/>
                </a:solidFill>
              </a:rPr>
              <a:t>Hypertension history</a:t>
            </a:r>
          </a:p>
          <a:p>
            <a:pPr lvl="1"/>
            <a:endParaRPr lang="en-US" dirty="0">
              <a:solidFill>
                <a:srgbClr val="FFFFFF"/>
              </a:solidFill>
            </a:endParaRPr>
          </a:p>
          <a:p>
            <a:r>
              <a:rPr lang="en-US" dirty="0">
                <a:solidFill>
                  <a:srgbClr val="FFFFFF"/>
                </a:solidFill>
              </a:rPr>
              <a:t>Imbalanced columns</a:t>
            </a:r>
          </a:p>
          <a:p>
            <a:pPr lvl="1"/>
            <a:r>
              <a:rPr lang="en-US" dirty="0">
                <a:solidFill>
                  <a:srgbClr val="FFFFFF"/>
                </a:solidFill>
              </a:rPr>
              <a:t>BP medications</a:t>
            </a:r>
          </a:p>
          <a:p>
            <a:pPr lvl="1"/>
            <a:r>
              <a:rPr lang="en-US" dirty="0">
                <a:solidFill>
                  <a:srgbClr val="FFFFFF"/>
                </a:solidFill>
              </a:rPr>
              <a:t>Diabetes history</a:t>
            </a:r>
          </a:p>
          <a:p>
            <a:pPr lvl="1"/>
            <a:r>
              <a:rPr lang="en-US" dirty="0">
                <a:solidFill>
                  <a:srgbClr val="FFFFFF"/>
                </a:solidFill>
              </a:rPr>
              <a:t>Stroke history</a:t>
            </a:r>
          </a:p>
          <a:p>
            <a:pPr lvl="1"/>
            <a:endParaRPr lang="en-US" dirty="0">
              <a:solidFill>
                <a:srgbClr val="FFFFFF"/>
              </a:solidFill>
            </a:endParaRPr>
          </a:p>
        </p:txBody>
      </p:sp>
      <p:pic>
        <p:nvPicPr>
          <p:cNvPr id="4" name="Picture" title="wikilink">
            <a:extLst>
              <a:ext uri="{FF2B5EF4-FFF2-40B4-BE49-F238E27FC236}">
                <a16:creationId xmlns:a16="http://schemas.microsoft.com/office/drawing/2014/main" id="{E4613350-57BF-3C1B-5672-8930D96419C0}"/>
              </a:ext>
            </a:extLst>
          </p:cNvPr>
          <p:cNvPicPr/>
          <p:nvPr/>
        </p:nvPicPr>
        <p:blipFill>
          <a:blip r:embed="rId2"/>
          <a:stretch>
            <a:fillRect/>
          </a:stretch>
        </p:blipFill>
        <p:spPr bwMode="auto">
          <a:xfrm>
            <a:off x="7065645" y="-1"/>
            <a:ext cx="5023417" cy="6720290"/>
          </a:xfrm>
          <a:prstGeom prst="rect">
            <a:avLst/>
          </a:prstGeom>
          <a:noFill/>
          <a:effectLst/>
        </p:spPr>
      </p:pic>
    </p:spTree>
    <p:extLst>
      <p:ext uri="{BB962C8B-B14F-4D97-AF65-F5344CB8AC3E}">
        <p14:creationId xmlns:p14="http://schemas.microsoft.com/office/powerpoint/2010/main" val="193957064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74</TotalTime>
  <Words>549</Words>
  <Application>Microsoft Macintosh PowerPoint</Application>
  <PresentationFormat>Widescreen</PresentationFormat>
  <Paragraphs>121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Calibri</vt:lpstr>
      <vt:lpstr>Cambria</vt:lpstr>
      <vt:lpstr>Century Gothic</vt:lpstr>
      <vt:lpstr>Symbol</vt:lpstr>
      <vt:lpstr>Wingdings 3</vt:lpstr>
      <vt:lpstr>Ion</vt:lpstr>
      <vt:lpstr>Heart Disease Risk Prediction using Framingham Data</vt:lpstr>
      <vt:lpstr>Contents</vt:lpstr>
      <vt:lpstr>Introduction</vt:lpstr>
      <vt:lpstr>Epidemiology of Heart Disease</vt:lpstr>
      <vt:lpstr>Objectives of the Framingham Study</vt:lpstr>
      <vt:lpstr>Data Overview</vt:lpstr>
      <vt:lpstr>Exploratory Data Analysis</vt:lpstr>
      <vt:lpstr>PowerPoint Presentation</vt:lpstr>
      <vt:lpstr>PowerPoint Presentation</vt:lpstr>
      <vt:lpstr>PowerPoint Presentation</vt:lpstr>
      <vt:lpstr>PowerPoint Presentation</vt:lpstr>
      <vt:lpstr>Data Preprocessing </vt:lpstr>
      <vt:lpstr>Model Selection</vt:lpstr>
      <vt:lpstr>Model Training and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Risk Prediction using Framingham Data</dc:title>
  <dc:creator>Anton Bakulin</dc:creator>
  <cp:lastModifiedBy>Anton Bakulin</cp:lastModifiedBy>
  <cp:revision>7</cp:revision>
  <dcterms:created xsi:type="dcterms:W3CDTF">2024-04-28T04:16:37Z</dcterms:created>
  <dcterms:modified xsi:type="dcterms:W3CDTF">2024-04-28T05:30:48Z</dcterms:modified>
</cp:coreProperties>
</file>