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Caveat"/>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8" name="Quim Motger"/>
  <p:cmAuthor clrIdx="1" id="1" initials="" lastIdx="2" name="Julian Frattini"/>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font" Target="fonts/Caveat-bold.fntdata"/><Relationship Id="rId25" Type="http://schemas.openxmlformats.org/officeDocument/2006/relationships/font" Target="fonts/Caveat-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5-08-07T09:09:36.770">
    <p:pos x="196" y="677"/>
    <p:text>If you agree with my comment: NLP-enabled tools</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5-08-07T09:47:37.464">
    <p:pos x="196" y="1254"/>
    <p:text>AIRE vs NLP4RE</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5-08-27T13:58:55.855">
    <p:pos x="672" y="1142"/>
    <p:text>I would encourage people to reorder based on priority - see my last slide</p:text>
  </p:cm>
  <p:cm authorId="1" idx="1" dt="2025-08-27T13:58:55.855">
    <p:pos x="672" y="1142"/>
    <p:text>Agreed, this makes sense.</p:text>
  </p:cm>
  <p:cm authorId="0" idx="4" dt="2025-08-07T09:55:47.557">
    <p:pos x="196" y="2188"/>
    <p:text>AIRE vs NLP4RE</p:text>
  </p:cm>
  <p:cm authorId="0" idx="5" dt="2025-08-27T13:58:33.614">
    <p:pos x="672" y="1242"/>
    <p:text>not needed if we do it beforehand</p:text>
  </p:cm>
  <p:cm authorId="1" idx="2" dt="2025-08-27T13:58:33.614">
    <p:pos x="672" y="1242"/>
    <p:text>Indeed. I would still keep it on the slide in case we do not manage to assign moderators beforehand. If we do, we can just mention - while presenting this slide - that this has already been done.</p:text>
  </p:cm>
  <p:cm authorId="0" idx="6" dt="2025-08-07T10:00:14.791">
    <p:pos x="196" y="2288"/>
    <p:text>I rephrased this a little bit - instead of asking everyone to think about both roles, I think it's better to invite attendees to think as they actually are involved to these tools. Luckily and naturally, we will have plenty of producers and several consumers, and if each focuses on their perspective, discussions might be more vivid.</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7" dt="2025-08-07T11:26:09.291">
    <p:pos x="349" y="684"/>
    <p:text>I'd update previous slides with these instructions, and we can even show this slide (after fixing it with some style) so that everyone has clear</p:text>
  </p:cm>
  <p:cm authorId="0" idx="8" dt="2025-08-07T11:13:23.419">
    <p:pos x="349" y="179"/>
    <p:text>Make sure to take pictures of the sheets after finishing to make sure the post-it notes don't fall and we miss it :D</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378fc32648b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378fc32648b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37a1d7a7aa8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37a1d7a7aa8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379acecf00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379acecf00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3728b4e7b7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3728b4e7b7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3728b4e7b7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3728b4e7b7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37a4b056267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37a4b056267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37a4b056267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37a4b056267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37a4b056267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37a4b056267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37a4b056267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37a4b056267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728b4e7b7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728b4e7b7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just">
              <a:lnSpc>
                <a:spcPct val="95000"/>
              </a:lnSpc>
              <a:spcBef>
                <a:spcPts val="0"/>
              </a:spcBef>
              <a:spcAft>
                <a:spcPts val="0"/>
              </a:spcAft>
              <a:buClr>
                <a:schemeClr val="dk1"/>
              </a:buClr>
              <a:buSzPts val="1400"/>
              <a:buChar char="●"/>
            </a:pPr>
            <a:r>
              <a:rPr b="1" lang="de" sz="1400">
                <a:solidFill>
                  <a:schemeClr val="dk1"/>
                </a:solidFill>
              </a:rPr>
              <a:t>Lack of reuse and interoperability</a:t>
            </a:r>
            <a:r>
              <a:rPr lang="de" sz="1400">
                <a:solidFill>
                  <a:schemeClr val="dk1"/>
                </a:solidFill>
              </a:rPr>
              <a:t>: Despite recurring functionality, most tools “reinvent the wheel” and implement everything from scratch.</a:t>
            </a:r>
            <a:endParaRPr sz="1400">
              <a:solidFill>
                <a:schemeClr val="dk1"/>
              </a:solidFill>
            </a:endParaRPr>
          </a:p>
          <a:p>
            <a:pPr indent="-317500" lvl="0" marL="457200" rtl="0" algn="just">
              <a:lnSpc>
                <a:spcPct val="95000"/>
              </a:lnSpc>
              <a:spcBef>
                <a:spcPts val="0"/>
              </a:spcBef>
              <a:spcAft>
                <a:spcPts val="0"/>
              </a:spcAft>
              <a:buClr>
                <a:schemeClr val="dk1"/>
              </a:buClr>
              <a:buSzPts val="1400"/>
              <a:buChar char="●"/>
            </a:pPr>
            <a:r>
              <a:rPr b="1" lang="de" sz="1400">
                <a:solidFill>
                  <a:schemeClr val="dk1"/>
                </a:solidFill>
              </a:rPr>
              <a:t>Difficult maintenance</a:t>
            </a:r>
            <a:r>
              <a:rPr lang="de" sz="1400">
                <a:solidFill>
                  <a:schemeClr val="dk1"/>
                </a:solidFill>
              </a:rPr>
              <a:t>: Most researchers do not have the time to maintain their tool long-term, which results in many abandoned artifacts.</a:t>
            </a:r>
            <a:endParaRPr sz="1400">
              <a:solidFill>
                <a:schemeClr val="dk1"/>
              </a:solidFill>
            </a:endParaRPr>
          </a:p>
          <a:p>
            <a:pPr indent="-317500" lvl="0" marL="457200" rtl="0" algn="just">
              <a:lnSpc>
                <a:spcPct val="95000"/>
              </a:lnSpc>
              <a:spcBef>
                <a:spcPts val="0"/>
              </a:spcBef>
              <a:spcAft>
                <a:spcPts val="0"/>
              </a:spcAft>
              <a:buClr>
                <a:schemeClr val="dk1"/>
              </a:buClr>
              <a:buSzPts val="1400"/>
              <a:buChar char="●"/>
            </a:pPr>
            <a:r>
              <a:rPr b="1" lang="de" sz="1400">
                <a:solidFill>
                  <a:schemeClr val="dk1"/>
                </a:solidFill>
              </a:rPr>
              <a:t>Low modularity and adaptability: </a:t>
            </a:r>
            <a:r>
              <a:rPr lang="de" sz="1400">
                <a:solidFill>
                  <a:schemeClr val="dk1"/>
                </a:solidFill>
              </a:rPr>
              <a:t>Most tools are monolithic, tightly coupled, making it difficult to upgrade, refine or adapt to different RE scenarios, technologies or datasets (i.e., input parsers, models, visualization modules)</a:t>
            </a:r>
            <a:endParaRPr sz="1400">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7a4b05626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7a4b05626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63d0f67e6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63d0f67e6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728b4e7b7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728b4e7b7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728b4e7b7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728b4e7b7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Note: these topics are only rough groups that shall stimulate the requirements elicitation</a:t>
            </a:r>
            <a:endParaRPr/>
          </a:p>
          <a:p>
            <a:pPr indent="-298450" lvl="0" marL="457200" rtl="0" algn="l">
              <a:spcBef>
                <a:spcPts val="0"/>
              </a:spcBef>
              <a:spcAft>
                <a:spcPts val="0"/>
              </a:spcAft>
              <a:buSzPts val="1100"/>
              <a:buChar char="●"/>
            </a:pPr>
            <a:r>
              <a:rPr lang="de"/>
              <a:t>We expect overlap between them.</a:t>
            </a:r>
            <a:endParaRPr/>
          </a:p>
          <a:p>
            <a:pPr indent="-298450" lvl="0" marL="457200" rtl="0" algn="l">
              <a:spcBef>
                <a:spcPts val="0"/>
              </a:spcBef>
              <a:spcAft>
                <a:spcPts val="0"/>
              </a:spcAft>
              <a:buSzPts val="1100"/>
              <a:buChar char="●"/>
            </a:pPr>
            <a:r>
              <a:rPr lang="de"/>
              <a:t>We coordinators will take care of the overlap.</a:t>
            </a:r>
            <a:endParaRPr/>
          </a:p>
          <a:p>
            <a:pPr indent="-298450" lvl="0" marL="457200" rtl="0" algn="l">
              <a:spcBef>
                <a:spcPts val="0"/>
              </a:spcBef>
              <a:spcAft>
                <a:spcPts val="0"/>
              </a:spcAft>
              <a:buSzPts val="1100"/>
              <a:buChar char="●"/>
            </a:pPr>
            <a:r>
              <a:rPr lang="de"/>
              <a:t>The participants should not worry about interfering with other areas.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7a1d7a7aa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7a1d7a7a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de"/>
              <a:t>Note: these topics are only rough groups that shall stimulate the requirements elicitation</a:t>
            </a:r>
            <a:endParaRPr/>
          </a:p>
          <a:p>
            <a:pPr indent="-298450" lvl="0" marL="457200" rtl="0" algn="l">
              <a:spcBef>
                <a:spcPts val="0"/>
              </a:spcBef>
              <a:spcAft>
                <a:spcPts val="0"/>
              </a:spcAft>
              <a:buSzPts val="1100"/>
              <a:buChar char="●"/>
            </a:pPr>
            <a:r>
              <a:rPr lang="de"/>
              <a:t>We expect overlap between them.</a:t>
            </a:r>
            <a:endParaRPr/>
          </a:p>
          <a:p>
            <a:pPr indent="-298450" lvl="0" marL="457200" rtl="0" algn="l">
              <a:spcBef>
                <a:spcPts val="0"/>
              </a:spcBef>
              <a:spcAft>
                <a:spcPts val="0"/>
              </a:spcAft>
              <a:buSzPts val="1100"/>
              <a:buChar char="●"/>
            </a:pPr>
            <a:r>
              <a:rPr lang="de"/>
              <a:t>We coordinators will take care of the overlap.</a:t>
            </a:r>
            <a:endParaRPr/>
          </a:p>
          <a:p>
            <a:pPr indent="-298450" lvl="0" marL="457200" rtl="0" algn="l">
              <a:spcBef>
                <a:spcPts val="0"/>
              </a:spcBef>
              <a:spcAft>
                <a:spcPts val="0"/>
              </a:spcAft>
              <a:buSzPts val="1100"/>
              <a:buChar char="●"/>
            </a:pPr>
            <a:r>
              <a:rPr lang="de"/>
              <a:t>The participants should not worry about interfering with other areas.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63d14a22c3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363d14a22c3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3728b4e7b7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3728b4e7b7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de"/>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9.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12.png"/><Relationship Id="rId6"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8.jpg"/><Relationship Id="rId4" Type="http://schemas.openxmlformats.org/officeDocument/2006/relationships/image" Target="../media/image1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3.jpg"/><Relationship Id="rId4" Type="http://schemas.openxmlformats.org/officeDocument/2006/relationships/image" Target="../media/image4.png"/><Relationship Id="rId5"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aire-ws.github.io/aire25/index.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aire-ws.github.io/aire25/index.html" TargetMode="Externa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aire-ws.github.io/aire25/index.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comments" Target="../comments/comment1.xml"/><Relationship Id="rId4" Type="http://schemas.openxmlformats.org/officeDocument/2006/relationships/hyperlink" Target="https://doi.org/10.1145/3444689" TargetMode="External"/><Relationship Id="rId10" Type="http://schemas.openxmlformats.org/officeDocument/2006/relationships/image" Target="../media/image10.png"/><Relationship Id="rId9" Type="http://schemas.openxmlformats.org/officeDocument/2006/relationships/image" Target="../media/image3.png"/><Relationship Id="rId5" Type="http://schemas.openxmlformats.org/officeDocument/2006/relationships/hyperlink" Target="https://doi.org/10.1145/3444689" TargetMode="External"/><Relationship Id="rId6" Type="http://schemas.openxmlformats.org/officeDocument/2006/relationships/hyperlink" Target="https://doi.org/10.1145/3658669" TargetMode="External"/><Relationship Id="rId7" Type="http://schemas.openxmlformats.org/officeDocument/2006/relationships/hyperlink" Target="https://doi.org/10.1007/978-3-031-73143-3" TargetMode="External"/><Relationship Id="rId8"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comments" Target="../comments/commen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comments" Target="../comments/comment3.xml"/><Relationship Id="rId4" Type="http://schemas.openxmlformats.org/officeDocument/2006/relationships/image" Target="../media/image9.png"/><Relationship Id="rId5" Type="http://schemas.openxmlformats.org/officeDocument/2006/relationships/image" Target="../media/image6.png"/><Relationship Id="rId6" Type="http://schemas.openxmlformats.org/officeDocument/2006/relationships/image" Target="../media/image8.png"/><Relationship Id="rId7"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comments" Target="../comments/commen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5159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SzPts val="990"/>
              <a:buNone/>
            </a:pPr>
            <a:r>
              <a:rPr lang="de" sz="4580">
                <a:solidFill>
                  <a:srgbClr val="584684"/>
                </a:solidFill>
              </a:rPr>
              <a:t>Towards a </a:t>
            </a:r>
            <a:r>
              <a:rPr b="1" lang="de" sz="4580">
                <a:solidFill>
                  <a:srgbClr val="584684"/>
                </a:solidFill>
              </a:rPr>
              <a:t>Reference Architecture</a:t>
            </a:r>
            <a:r>
              <a:rPr lang="de" sz="4580">
                <a:solidFill>
                  <a:srgbClr val="584684"/>
                </a:solidFill>
              </a:rPr>
              <a:t> for NLP4RE Tools</a:t>
            </a:r>
            <a:endParaRPr sz="4580">
              <a:solidFill>
                <a:srgbClr val="584684"/>
              </a:solidFill>
            </a:endParaRPr>
          </a:p>
        </p:txBody>
      </p:sp>
      <p:sp>
        <p:nvSpPr>
          <p:cNvPr id="55" name="Google Shape;55;p13"/>
          <p:cNvSpPr txBox="1"/>
          <p:nvPr>
            <p:ph idx="1" type="subTitle"/>
          </p:nvPr>
        </p:nvSpPr>
        <p:spPr>
          <a:xfrm>
            <a:off x="311700" y="26055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de">
                <a:solidFill>
                  <a:srgbClr val="434343"/>
                </a:solidFill>
              </a:rPr>
              <a:t>Joint requirements elicitation at AIRE’25</a:t>
            </a:r>
            <a:endParaRPr>
              <a:solidFill>
                <a:srgbClr val="434343"/>
              </a:solidFill>
            </a:endParaRPr>
          </a:p>
        </p:txBody>
      </p:sp>
      <p:pic>
        <p:nvPicPr>
          <p:cNvPr id="56" name="Google Shape;56;p13"/>
          <p:cNvPicPr preferRelativeResize="0"/>
          <p:nvPr/>
        </p:nvPicPr>
        <p:blipFill>
          <a:blip r:embed="rId3">
            <a:alphaModFix/>
          </a:blip>
          <a:stretch>
            <a:fillRect/>
          </a:stretch>
        </p:blipFill>
        <p:spPr>
          <a:xfrm>
            <a:off x="2860854" y="3435075"/>
            <a:ext cx="1406351" cy="1119126"/>
          </a:xfrm>
          <a:prstGeom prst="rect">
            <a:avLst/>
          </a:prstGeom>
          <a:noFill/>
          <a:ln>
            <a:noFill/>
          </a:ln>
        </p:spPr>
      </p:pic>
      <p:sp>
        <p:nvSpPr>
          <p:cNvPr id="57" name="Google Shape;57;p13"/>
          <p:cNvSpPr/>
          <p:nvPr/>
        </p:nvSpPr>
        <p:spPr>
          <a:xfrm>
            <a:off x="0" y="0"/>
            <a:ext cx="9144000" cy="200100"/>
          </a:xfrm>
          <a:prstGeom prst="rect">
            <a:avLst/>
          </a:prstGeom>
          <a:solidFill>
            <a:srgbClr val="58468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8" name="Google Shape;58;p13"/>
          <p:cNvSpPr/>
          <p:nvPr/>
        </p:nvSpPr>
        <p:spPr>
          <a:xfrm>
            <a:off x="0" y="4943400"/>
            <a:ext cx="9144000" cy="200100"/>
          </a:xfrm>
          <a:prstGeom prst="rect">
            <a:avLst/>
          </a:prstGeom>
          <a:solidFill>
            <a:srgbClr val="58468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9" name="Google Shape;59;p13"/>
          <p:cNvSpPr txBox="1"/>
          <p:nvPr>
            <p:ph idx="12" type="sldNum"/>
          </p:nvPr>
        </p:nvSpPr>
        <p:spPr>
          <a:xfrm>
            <a:off x="8595300" y="4943349"/>
            <a:ext cx="548700" cy="200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de" sz="900">
                <a:solidFill>
                  <a:schemeClr val="lt1"/>
                </a:solidFill>
              </a:rPr>
              <a:t>‹#›</a:t>
            </a:fld>
            <a:endParaRPr sz="900">
              <a:solidFill>
                <a:schemeClr val="lt1"/>
              </a:solidFill>
            </a:endParaRPr>
          </a:p>
        </p:txBody>
      </p:sp>
      <p:pic>
        <p:nvPicPr>
          <p:cNvPr id="60" name="Google Shape;60;p13"/>
          <p:cNvPicPr preferRelativeResize="0"/>
          <p:nvPr/>
        </p:nvPicPr>
        <p:blipFill>
          <a:blip r:embed="rId4">
            <a:alphaModFix/>
          </a:blip>
          <a:stretch>
            <a:fillRect/>
          </a:stretch>
        </p:blipFill>
        <p:spPr>
          <a:xfrm>
            <a:off x="5265400" y="3398126"/>
            <a:ext cx="1119124" cy="11191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2"/>
          <p:cNvSpPr txBox="1"/>
          <p:nvPr>
            <p:ph type="title"/>
          </p:nvPr>
        </p:nvSpPr>
        <p:spPr>
          <a:xfrm>
            <a:off x="901150" y="445025"/>
            <a:ext cx="7931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de" sz="2320"/>
              <a:t>Activity 2: Adding </a:t>
            </a:r>
            <a:endParaRPr sz="2320"/>
          </a:p>
          <a:p>
            <a:pPr indent="0" lvl="0" marL="0" rtl="0" algn="l">
              <a:spcBef>
                <a:spcPts val="0"/>
              </a:spcBef>
              <a:spcAft>
                <a:spcPts val="0"/>
              </a:spcAft>
              <a:buSzPts val="990"/>
              <a:buNone/>
            </a:pPr>
            <a:r>
              <a:rPr lang="de" sz="2320"/>
              <a:t>and re-ranking </a:t>
            </a:r>
            <a:r>
              <a:rPr i="1" lang="de" sz="2320">
                <a:solidFill>
                  <a:srgbClr val="595959"/>
                </a:solidFill>
              </a:rPr>
              <a:t>(10 minutes)</a:t>
            </a:r>
            <a:r>
              <a:rPr lang="de" sz="2320"/>
              <a:t> </a:t>
            </a:r>
            <a:endParaRPr sz="2320"/>
          </a:p>
        </p:txBody>
      </p:sp>
      <p:sp>
        <p:nvSpPr>
          <p:cNvPr id="259" name="Google Shape;259;p22"/>
          <p:cNvSpPr txBox="1"/>
          <p:nvPr>
            <p:ph idx="1" type="body"/>
          </p:nvPr>
        </p:nvSpPr>
        <p:spPr>
          <a:xfrm>
            <a:off x="311700" y="1457275"/>
            <a:ext cx="4260300" cy="924300"/>
          </a:xfrm>
          <a:prstGeom prst="rect">
            <a:avLst/>
          </a:prstGeom>
        </p:spPr>
        <p:txBody>
          <a:bodyPr anchorCtr="0" anchor="t" bIns="91425" lIns="91425" spcFirstLastPara="1" rIns="91425" wrap="square" tIns="91425">
            <a:normAutofit/>
          </a:bodyPr>
          <a:lstStyle/>
          <a:p>
            <a:pPr indent="0" lvl="0" marL="0" rtl="0" algn="just">
              <a:lnSpc>
                <a:spcPct val="95000"/>
              </a:lnSpc>
              <a:spcBef>
                <a:spcPts val="0"/>
              </a:spcBef>
              <a:spcAft>
                <a:spcPts val="1200"/>
              </a:spcAft>
              <a:buNone/>
            </a:pPr>
            <a:r>
              <a:rPr lang="de" sz="1400">
                <a:solidFill>
                  <a:schemeClr val="dk1"/>
                </a:solidFill>
              </a:rPr>
              <a:t>While the moderator remains with the selected topic, distribute the rest of the team among all other topics and:</a:t>
            </a:r>
            <a:endParaRPr sz="1400">
              <a:solidFill>
                <a:schemeClr val="dk1"/>
              </a:solidFill>
            </a:endParaRPr>
          </a:p>
        </p:txBody>
      </p:sp>
      <p:sp>
        <p:nvSpPr>
          <p:cNvPr id="260" name="Google Shape;260;p22"/>
          <p:cNvSpPr/>
          <p:nvPr/>
        </p:nvSpPr>
        <p:spPr>
          <a:xfrm>
            <a:off x="0" y="0"/>
            <a:ext cx="9144000" cy="200100"/>
          </a:xfrm>
          <a:prstGeom prst="rect">
            <a:avLst/>
          </a:prstGeom>
          <a:solidFill>
            <a:srgbClr val="5846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de" sz="900">
                <a:solidFill>
                  <a:schemeClr val="lt1"/>
                </a:solidFill>
              </a:rPr>
              <a:t>Towards a Reference Architecture for AIRE Tools: Joint requirements elicitation at AIRE’25</a:t>
            </a:r>
            <a:endParaRPr sz="900">
              <a:solidFill>
                <a:schemeClr val="lt1"/>
              </a:solidFill>
            </a:endParaRPr>
          </a:p>
        </p:txBody>
      </p:sp>
      <p:sp>
        <p:nvSpPr>
          <p:cNvPr id="261" name="Google Shape;261;p22"/>
          <p:cNvSpPr/>
          <p:nvPr/>
        </p:nvSpPr>
        <p:spPr>
          <a:xfrm>
            <a:off x="0" y="4943400"/>
            <a:ext cx="9144000" cy="200100"/>
          </a:xfrm>
          <a:prstGeom prst="rect">
            <a:avLst/>
          </a:prstGeom>
          <a:solidFill>
            <a:srgbClr val="58468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2" name="Google Shape;262;p22"/>
          <p:cNvSpPr txBox="1"/>
          <p:nvPr>
            <p:ph idx="12" type="sldNum"/>
          </p:nvPr>
        </p:nvSpPr>
        <p:spPr>
          <a:xfrm>
            <a:off x="8595300" y="4943349"/>
            <a:ext cx="548700" cy="200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de" sz="900">
                <a:solidFill>
                  <a:schemeClr val="lt1"/>
                </a:solidFill>
              </a:rPr>
              <a:t>‹#›</a:t>
            </a:fld>
            <a:endParaRPr sz="900">
              <a:solidFill>
                <a:schemeClr val="lt1"/>
              </a:solidFill>
            </a:endParaRPr>
          </a:p>
        </p:txBody>
      </p:sp>
      <p:pic>
        <p:nvPicPr>
          <p:cNvPr id="263" name="Google Shape;263;p22"/>
          <p:cNvPicPr preferRelativeResize="0"/>
          <p:nvPr/>
        </p:nvPicPr>
        <p:blipFill>
          <a:blip r:embed="rId3">
            <a:alphaModFix/>
          </a:blip>
          <a:stretch>
            <a:fillRect/>
          </a:stretch>
        </p:blipFill>
        <p:spPr>
          <a:xfrm>
            <a:off x="341800" y="489838"/>
            <a:ext cx="442100" cy="442100"/>
          </a:xfrm>
          <a:prstGeom prst="rect">
            <a:avLst/>
          </a:prstGeom>
          <a:noFill/>
          <a:ln>
            <a:noFill/>
          </a:ln>
        </p:spPr>
      </p:pic>
      <p:sp>
        <p:nvSpPr>
          <p:cNvPr id="264" name="Google Shape;264;p22"/>
          <p:cNvSpPr/>
          <p:nvPr/>
        </p:nvSpPr>
        <p:spPr>
          <a:xfrm>
            <a:off x="378200" y="3591075"/>
            <a:ext cx="369300" cy="314100"/>
          </a:xfrm>
          <a:prstGeom prst="flowChartPunchedCard">
            <a:avLst/>
          </a:prstGeom>
          <a:solidFill>
            <a:srgbClr val="C9DAF8"/>
          </a:solidFill>
          <a:ln cap="flat" cmpd="sng" w="952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5" name="Google Shape;265;p22"/>
          <p:cNvSpPr txBox="1"/>
          <p:nvPr/>
        </p:nvSpPr>
        <p:spPr>
          <a:xfrm>
            <a:off x="1028700" y="2381575"/>
            <a:ext cx="3000000" cy="2207100"/>
          </a:xfrm>
          <a:prstGeom prst="rect">
            <a:avLst/>
          </a:prstGeom>
          <a:noFill/>
          <a:ln>
            <a:noFill/>
          </a:ln>
        </p:spPr>
        <p:txBody>
          <a:bodyPr anchorCtr="0" anchor="t" bIns="91425" lIns="91425" spcFirstLastPara="1" rIns="91425" wrap="square" tIns="91425">
            <a:spAutoFit/>
          </a:bodyPr>
          <a:lstStyle/>
          <a:p>
            <a:pPr indent="0" lvl="0" marL="0" rtl="0" algn="just">
              <a:lnSpc>
                <a:spcPct val="95000"/>
              </a:lnSpc>
              <a:spcBef>
                <a:spcPts val="0"/>
              </a:spcBef>
              <a:spcAft>
                <a:spcPts val="0"/>
              </a:spcAft>
              <a:buNone/>
            </a:pPr>
            <a:r>
              <a:rPr b="1" lang="de">
                <a:solidFill>
                  <a:schemeClr val="dk1"/>
                </a:solidFill>
              </a:rPr>
              <a:t>Discuss </a:t>
            </a:r>
            <a:r>
              <a:rPr lang="de">
                <a:solidFill>
                  <a:schemeClr val="dk1"/>
                </a:solidFill>
              </a:rPr>
              <a:t>with the moderator</a:t>
            </a:r>
            <a:r>
              <a:rPr b="1" lang="de">
                <a:solidFill>
                  <a:schemeClr val="dk1"/>
                </a:solidFill>
              </a:rPr>
              <a:t> </a:t>
            </a:r>
            <a:r>
              <a:rPr lang="de">
                <a:solidFill>
                  <a:schemeClr val="dk1"/>
                </a:solidFill>
              </a:rPr>
              <a:t>the topic and previous requirements</a:t>
            </a:r>
            <a:endParaRPr>
              <a:solidFill>
                <a:schemeClr val="dk1"/>
              </a:solidFill>
            </a:endParaRPr>
          </a:p>
          <a:p>
            <a:pPr indent="0" lvl="0" marL="0" rtl="0" algn="just">
              <a:lnSpc>
                <a:spcPct val="95000"/>
              </a:lnSpc>
              <a:spcBef>
                <a:spcPts val="1000"/>
              </a:spcBef>
              <a:spcAft>
                <a:spcPts val="0"/>
              </a:spcAft>
              <a:buNone/>
            </a:pPr>
            <a:r>
              <a:rPr b="1" lang="de">
                <a:solidFill>
                  <a:schemeClr val="dk1"/>
                </a:solidFill>
              </a:rPr>
              <a:t>Rerank </a:t>
            </a:r>
            <a:r>
              <a:rPr lang="de">
                <a:solidFill>
                  <a:schemeClr val="dk1"/>
                </a:solidFill>
              </a:rPr>
              <a:t>requirements (only if necessary)</a:t>
            </a:r>
            <a:endParaRPr>
              <a:solidFill>
                <a:schemeClr val="dk1"/>
              </a:solidFill>
            </a:endParaRPr>
          </a:p>
          <a:p>
            <a:pPr indent="0" lvl="0" marL="0" rtl="0" algn="just">
              <a:lnSpc>
                <a:spcPct val="95000"/>
              </a:lnSpc>
              <a:spcBef>
                <a:spcPts val="1000"/>
              </a:spcBef>
              <a:spcAft>
                <a:spcPts val="0"/>
              </a:spcAft>
              <a:buNone/>
            </a:pPr>
            <a:r>
              <a:rPr lang="de">
                <a:solidFill>
                  <a:schemeClr val="dk1"/>
                </a:solidFill>
              </a:rPr>
              <a:t>Add </a:t>
            </a:r>
            <a:r>
              <a:rPr b="1" lang="de">
                <a:solidFill>
                  <a:schemeClr val="dk1"/>
                </a:solidFill>
              </a:rPr>
              <a:t>missing user-level requirements </a:t>
            </a:r>
            <a:r>
              <a:rPr lang="de">
                <a:solidFill>
                  <a:schemeClr val="dk1"/>
                </a:solidFill>
              </a:rPr>
              <a:t>(only if necessary)</a:t>
            </a:r>
            <a:endParaRPr>
              <a:solidFill>
                <a:schemeClr val="dk1"/>
              </a:solidFill>
            </a:endParaRPr>
          </a:p>
          <a:p>
            <a:pPr indent="0" lvl="0" marL="0" rtl="0" algn="just">
              <a:lnSpc>
                <a:spcPct val="95000"/>
              </a:lnSpc>
              <a:spcBef>
                <a:spcPts val="1000"/>
              </a:spcBef>
              <a:spcAft>
                <a:spcPts val="1000"/>
              </a:spcAft>
              <a:buNone/>
            </a:pPr>
            <a:r>
              <a:rPr b="1" lang="de">
                <a:solidFill>
                  <a:schemeClr val="dk1"/>
                </a:solidFill>
              </a:rPr>
              <a:t>Write any notes</a:t>
            </a:r>
            <a:r>
              <a:rPr lang="de">
                <a:solidFill>
                  <a:schemeClr val="dk1"/>
                </a:solidFill>
              </a:rPr>
              <a:t> on the sheet if needed</a:t>
            </a:r>
            <a:endParaRPr/>
          </a:p>
        </p:txBody>
      </p:sp>
      <p:pic>
        <p:nvPicPr>
          <p:cNvPr id="266" name="Google Shape;266;p22"/>
          <p:cNvPicPr preferRelativeResize="0"/>
          <p:nvPr/>
        </p:nvPicPr>
        <p:blipFill>
          <a:blip r:embed="rId4">
            <a:alphaModFix/>
          </a:blip>
          <a:stretch>
            <a:fillRect/>
          </a:stretch>
        </p:blipFill>
        <p:spPr>
          <a:xfrm>
            <a:off x="341800" y="2945225"/>
            <a:ext cx="442100" cy="442100"/>
          </a:xfrm>
          <a:prstGeom prst="rect">
            <a:avLst/>
          </a:prstGeom>
          <a:noFill/>
          <a:ln>
            <a:noFill/>
          </a:ln>
        </p:spPr>
      </p:pic>
      <p:sp>
        <p:nvSpPr>
          <p:cNvPr id="267" name="Google Shape;267;p22"/>
          <p:cNvSpPr/>
          <p:nvPr/>
        </p:nvSpPr>
        <p:spPr>
          <a:xfrm>
            <a:off x="5137500" y="292200"/>
            <a:ext cx="3694800" cy="4651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8" name="Google Shape;268;p22"/>
          <p:cNvSpPr txBox="1"/>
          <p:nvPr/>
        </p:nvSpPr>
        <p:spPr>
          <a:xfrm>
            <a:off x="5137500" y="292200"/>
            <a:ext cx="36948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de" sz="1800">
                <a:solidFill>
                  <a:schemeClr val="dk2"/>
                </a:solidFill>
              </a:rPr>
              <a:t>AIRE Joint Activity</a:t>
            </a:r>
            <a:endParaRPr sz="1800">
              <a:solidFill>
                <a:schemeClr val="dk2"/>
              </a:solidFill>
            </a:endParaRPr>
          </a:p>
        </p:txBody>
      </p:sp>
      <p:sp>
        <p:nvSpPr>
          <p:cNvPr id="269" name="Google Shape;269;p22"/>
          <p:cNvSpPr txBox="1"/>
          <p:nvPr/>
        </p:nvSpPr>
        <p:spPr>
          <a:xfrm>
            <a:off x="5137500" y="576300"/>
            <a:ext cx="369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de">
                <a:solidFill>
                  <a:schemeClr val="dk2"/>
                </a:solidFill>
              </a:rPr>
              <a:t>Group {X}: {NAME}</a:t>
            </a:r>
            <a:endParaRPr>
              <a:solidFill>
                <a:schemeClr val="dk2"/>
              </a:solidFill>
            </a:endParaRPr>
          </a:p>
        </p:txBody>
      </p:sp>
      <p:cxnSp>
        <p:nvCxnSpPr>
          <p:cNvPr id="270" name="Google Shape;270;p22"/>
          <p:cNvCxnSpPr>
            <a:stCxn id="271" idx="2"/>
            <a:endCxn id="272" idx="0"/>
          </p:cNvCxnSpPr>
          <p:nvPr/>
        </p:nvCxnSpPr>
        <p:spPr>
          <a:xfrm>
            <a:off x="5532625" y="1136413"/>
            <a:ext cx="0" cy="3453000"/>
          </a:xfrm>
          <a:prstGeom prst="straightConnector1">
            <a:avLst/>
          </a:prstGeom>
          <a:noFill/>
          <a:ln cap="flat" cmpd="sng" w="9525">
            <a:solidFill>
              <a:schemeClr val="dk2"/>
            </a:solidFill>
            <a:prstDash val="solid"/>
            <a:round/>
            <a:headEnd len="med" w="med" type="triangle"/>
            <a:tailEnd len="med" w="med" type="triangle"/>
          </a:ln>
        </p:spPr>
      </p:cxnSp>
      <p:sp>
        <p:nvSpPr>
          <p:cNvPr id="273" name="Google Shape;273;p22"/>
          <p:cNvSpPr txBox="1"/>
          <p:nvPr/>
        </p:nvSpPr>
        <p:spPr>
          <a:xfrm rot="-5400000">
            <a:off x="3847975" y="2724350"/>
            <a:ext cx="3000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de" sz="1200">
                <a:solidFill>
                  <a:schemeClr val="dk2"/>
                </a:solidFill>
              </a:rPr>
              <a:t>Priority</a:t>
            </a:r>
            <a:endParaRPr sz="1200"/>
          </a:p>
        </p:txBody>
      </p:sp>
      <p:sp>
        <p:nvSpPr>
          <p:cNvPr id="271" name="Google Shape;271;p22"/>
          <p:cNvSpPr txBox="1"/>
          <p:nvPr/>
        </p:nvSpPr>
        <p:spPr>
          <a:xfrm>
            <a:off x="5276725" y="782413"/>
            <a:ext cx="5118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de" sz="1100">
                <a:solidFill>
                  <a:schemeClr val="dk2"/>
                </a:solidFill>
              </a:rPr>
              <a:t>high</a:t>
            </a:r>
            <a:endParaRPr sz="1100"/>
          </a:p>
        </p:txBody>
      </p:sp>
      <p:sp>
        <p:nvSpPr>
          <p:cNvPr id="272" name="Google Shape;272;p22"/>
          <p:cNvSpPr txBox="1"/>
          <p:nvPr/>
        </p:nvSpPr>
        <p:spPr>
          <a:xfrm>
            <a:off x="5276725" y="4589388"/>
            <a:ext cx="5118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de" sz="1100">
                <a:solidFill>
                  <a:schemeClr val="dk2"/>
                </a:solidFill>
              </a:rPr>
              <a:t>low</a:t>
            </a:r>
            <a:endParaRPr sz="1100"/>
          </a:p>
        </p:txBody>
      </p:sp>
      <p:cxnSp>
        <p:nvCxnSpPr>
          <p:cNvPr id="274" name="Google Shape;274;p22"/>
          <p:cNvCxnSpPr/>
          <p:nvPr/>
        </p:nvCxnSpPr>
        <p:spPr>
          <a:xfrm rot="10800000">
            <a:off x="5701475" y="4589400"/>
            <a:ext cx="2946300" cy="0"/>
          </a:xfrm>
          <a:prstGeom prst="straightConnector1">
            <a:avLst/>
          </a:prstGeom>
          <a:noFill/>
          <a:ln cap="flat" cmpd="sng" w="9525">
            <a:solidFill>
              <a:schemeClr val="dk2"/>
            </a:solidFill>
            <a:prstDash val="solid"/>
            <a:round/>
            <a:headEnd len="med" w="med" type="triangle"/>
            <a:tailEnd len="med" w="med" type="triangle"/>
          </a:ln>
        </p:spPr>
      </p:cxnSp>
      <p:sp>
        <p:nvSpPr>
          <p:cNvPr id="275" name="Google Shape;275;p22"/>
          <p:cNvSpPr txBox="1"/>
          <p:nvPr/>
        </p:nvSpPr>
        <p:spPr>
          <a:xfrm>
            <a:off x="5701625" y="4538475"/>
            <a:ext cx="3000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de" sz="1200">
                <a:solidFill>
                  <a:schemeClr val="dk2"/>
                </a:solidFill>
              </a:rPr>
              <a:t>Complexity</a:t>
            </a:r>
            <a:endParaRPr sz="1200"/>
          </a:p>
        </p:txBody>
      </p:sp>
      <p:sp>
        <p:nvSpPr>
          <p:cNvPr id="276" name="Google Shape;276;p22"/>
          <p:cNvSpPr txBox="1"/>
          <p:nvPr/>
        </p:nvSpPr>
        <p:spPr>
          <a:xfrm>
            <a:off x="8320488" y="4589400"/>
            <a:ext cx="5118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de" sz="1100">
                <a:solidFill>
                  <a:schemeClr val="dk2"/>
                </a:solidFill>
              </a:rPr>
              <a:t>high</a:t>
            </a:r>
            <a:endParaRPr sz="1100"/>
          </a:p>
        </p:txBody>
      </p:sp>
      <p:sp>
        <p:nvSpPr>
          <p:cNvPr id="277" name="Google Shape;277;p22"/>
          <p:cNvSpPr/>
          <p:nvPr/>
        </p:nvSpPr>
        <p:spPr>
          <a:xfrm>
            <a:off x="6985350" y="1257675"/>
            <a:ext cx="369300" cy="314100"/>
          </a:xfrm>
          <a:prstGeom prst="flowChartPunchedCard">
            <a:avLst/>
          </a:prstGeom>
          <a:solidFill>
            <a:srgbClr val="FFF2CC"/>
          </a:solidFill>
          <a:ln cap="flat" cmpd="sng" w="9525">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8" name="Google Shape;278;p22"/>
          <p:cNvSpPr/>
          <p:nvPr/>
        </p:nvSpPr>
        <p:spPr>
          <a:xfrm>
            <a:off x="6287850" y="1891725"/>
            <a:ext cx="369300" cy="314100"/>
          </a:xfrm>
          <a:prstGeom prst="flowChartPunchedCard">
            <a:avLst/>
          </a:prstGeom>
          <a:solidFill>
            <a:srgbClr val="FFF2CC"/>
          </a:solidFill>
          <a:ln cap="flat" cmpd="sng" w="9525">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9" name="Google Shape;279;p22"/>
          <p:cNvSpPr/>
          <p:nvPr/>
        </p:nvSpPr>
        <p:spPr>
          <a:xfrm>
            <a:off x="5958625" y="2832875"/>
            <a:ext cx="369300" cy="314100"/>
          </a:xfrm>
          <a:prstGeom prst="flowChartPunchedCard">
            <a:avLst/>
          </a:prstGeom>
          <a:solidFill>
            <a:srgbClr val="FFF2CC"/>
          </a:solidFill>
          <a:ln cap="flat" cmpd="sng" w="9525">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0" name="Google Shape;280;p22"/>
          <p:cNvSpPr/>
          <p:nvPr/>
        </p:nvSpPr>
        <p:spPr>
          <a:xfrm>
            <a:off x="6208750" y="3240563"/>
            <a:ext cx="369300" cy="314100"/>
          </a:xfrm>
          <a:prstGeom prst="flowChartPunchedCard">
            <a:avLst/>
          </a:prstGeom>
          <a:solidFill>
            <a:srgbClr val="FFF2CC"/>
          </a:solidFill>
          <a:ln cap="flat" cmpd="sng" w="9525">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1" name="Google Shape;281;p22"/>
          <p:cNvSpPr/>
          <p:nvPr/>
        </p:nvSpPr>
        <p:spPr>
          <a:xfrm>
            <a:off x="5788525" y="3211488"/>
            <a:ext cx="369300" cy="314100"/>
          </a:xfrm>
          <a:prstGeom prst="flowChartPunchedCard">
            <a:avLst/>
          </a:prstGeom>
          <a:solidFill>
            <a:srgbClr val="FFF2CC"/>
          </a:solidFill>
          <a:ln cap="flat" cmpd="sng" w="9525">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2" name="Google Shape;282;p22"/>
          <p:cNvSpPr/>
          <p:nvPr/>
        </p:nvSpPr>
        <p:spPr>
          <a:xfrm>
            <a:off x="6578050" y="3971163"/>
            <a:ext cx="369300" cy="314100"/>
          </a:xfrm>
          <a:prstGeom prst="flowChartPunchedCard">
            <a:avLst/>
          </a:prstGeom>
          <a:solidFill>
            <a:srgbClr val="FFF2CC"/>
          </a:solidFill>
          <a:ln cap="flat" cmpd="sng" w="9525">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3" name="Google Shape;283;p22"/>
          <p:cNvSpPr/>
          <p:nvPr/>
        </p:nvSpPr>
        <p:spPr>
          <a:xfrm>
            <a:off x="7254175" y="1763688"/>
            <a:ext cx="369300" cy="314100"/>
          </a:xfrm>
          <a:prstGeom prst="flowChartPunchedCard">
            <a:avLst/>
          </a:prstGeom>
          <a:solidFill>
            <a:srgbClr val="FFF2CC"/>
          </a:solidFill>
          <a:ln cap="flat" cmpd="sng" w="9525">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4" name="Google Shape;284;p22"/>
          <p:cNvSpPr/>
          <p:nvPr/>
        </p:nvSpPr>
        <p:spPr>
          <a:xfrm>
            <a:off x="7623475" y="2205813"/>
            <a:ext cx="369300" cy="314100"/>
          </a:xfrm>
          <a:prstGeom prst="flowChartPunchedCard">
            <a:avLst/>
          </a:prstGeom>
          <a:solidFill>
            <a:srgbClr val="FFF2CC"/>
          </a:solidFill>
          <a:ln cap="flat" cmpd="sng" w="9525">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5" name="Google Shape;285;p22"/>
          <p:cNvSpPr/>
          <p:nvPr/>
        </p:nvSpPr>
        <p:spPr>
          <a:xfrm>
            <a:off x="7775875" y="1322800"/>
            <a:ext cx="369300" cy="314100"/>
          </a:xfrm>
          <a:prstGeom prst="flowChartPunchedCard">
            <a:avLst/>
          </a:prstGeom>
          <a:solidFill>
            <a:srgbClr val="FFF2CC"/>
          </a:solidFill>
          <a:ln cap="flat" cmpd="sng" w="9525">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6" name="Google Shape;286;p22"/>
          <p:cNvSpPr/>
          <p:nvPr/>
        </p:nvSpPr>
        <p:spPr>
          <a:xfrm>
            <a:off x="8145175" y="1984750"/>
            <a:ext cx="369300" cy="314100"/>
          </a:xfrm>
          <a:prstGeom prst="flowChartPunchedCard">
            <a:avLst/>
          </a:prstGeom>
          <a:solidFill>
            <a:srgbClr val="FFF2CC"/>
          </a:solidFill>
          <a:ln cap="flat" cmpd="sng" w="9525">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7" name="Google Shape;287;p22"/>
          <p:cNvSpPr/>
          <p:nvPr/>
        </p:nvSpPr>
        <p:spPr>
          <a:xfrm>
            <a:off x="8145175" y="3971175"/>
            <a:ext cx="369300" cy="314100"/>
          </a:xfrm>
          <a:prstGeom prst="flowChartPunchedCard">
            <a:avLst/>
          </a:prstGeom>
          <a:solidFill>
            <a:srgbClr val="FFF2CC"/>
          </a:solidFill>
          <a:ln cap="flat" cmpd="sng" w="9525">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88" name="Google Shape;288;p22"/>
          <p:cNvCxnSpPr>
            <a:stCxn id="289" idx="3"/>
          </p:cNvCxnSpPr>
          <p:nvPr/>
        </p:nvCxnSpPr>
        <p:spPr>
          <a:xfrm flipH="1" rot="10800000">
            <a:off x="6299250" y="1400125"/>
            <a:ext cx="715800" cy="54600"/>
          </a:xfrm>
          <a:prstGeom prst="straightConnector1">
            <a:avLst/>
          </a:prstGeom>
          <a:noFill/>
          <a:ln cap="flat" cmpd="sng" w="9525">
            <a:solidFill>
              <a:schemeClr val="dk2"/>
            </a:solidFill>
            <a:prstDash val="dot"/>
            <a:round/>
            <a:headEnd len="med" w="med" type="none"/>
            <a:tailEnd len="med" w="med" type="triangle"/>
          </a:ln>
        </p:spPr>
      </p:cxnSp>
      <p:sp>
        <p:nvSpPr>
          <p:cNvPr id="289" name="Google Shape;289;p22"/>
          <p:cNvSpPr/>
          <p:nvPr/>
        </p:nvSpPr>
        <p:spPr>
          <a:xfrm>
            <a:off x="5929950" y="1297675"/>
            <a:ext cx="369300" cy="314100"/>
          </a:xfrm>
          <a:prstGeom prst="flowChartPunchedCard">
            <a:avLst/>
          </a:prstGeom>
          <a:solidFill>
            <a:schemeClr val="lt1"/>
          </a:solidFill>
          <a:ln cap="flat" cmpd="sng" w="9525">
            <a:solidFill>
              <a:srgbClr val="BF9000"/>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0" name="Google Shape;290;p22"/>
          <p:cNvSpPr/>
          <p:nvPr/>
        </p:nvSpPr>
        <p:spPr>
          <a:xfrm>
            <a:off x="7254175" y="3175675"/>
            <a:ext cx="369300" cy="314100"/>
          </a:xfrm>
          <a:prstGeom prst="flowChartPunchedCard">
            <a:avLst/>
          </a:prstGeom>
          <a:solidFill>
            <a:schemeClr val="lt1"/>
          </a:solidFill>
          <a:ln cap="flat" cmpd="sng" w="9525">
            <a:solidFill>
              <a:srgbClr val="BF9000"/>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91" name="Google Shape;291;p22"/>
          <p:cNvCxnSpPr>
            <a:stCxn id="290" idx="0"/>
            <a:endCxn id="283" idx="2"/>
          </p:cNvCxnSpPr>
          <p:nvPr/>
        </p:nvCxnSpPr>
        <p:spPr>
          <a:xfrm rot="10800000">
            <a:off x="7438825" y="2077675"/>
            <a:ext cx="0" cy="1098000"/>
          </a:xfrm>
          <a:prstGeom prst="straightConnector1">
            <a:avLst/>
          </a:prstGeom>
          <a:noFill/>
          <a:ln cap="flat" cmpd="sng" w="9525">
            <a:solidFill>
              <a:schemeClr val="dk2"/>
            </a:solidFill>
            <a:prstDash val="dot"/>
            <a:round/>
            <a:headEnd len="med" w="med" type="none"/>
            <a:tailEnd len="med" w="med" type="triangle"/>
          </a:ln>
        </p:spPr>
      </p:cxnSp>
      <p:sp>
        <p:nvSpPr>
          <p:cNvPr id="292" name="Google Shape;292;p22"/>
          <p:cNvSpPr/>
          <p:nvPr/>
        </p:nvSpPr>
        <p:spPr>
          <a:xfrm>
            <a:off x="6412300" y="2865013"/>
            <a:ext cx="369300" cy="314100"/>
          </a:xfrm>
          <a:prstGeom prst="flowChartPunchedCard">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3" name="Google Shape;293;p22"/>
          <p:cNvSpPr/>
          <p:nvPr/>
        </p:nvSpPr>
        <p:spPr>
          <a:xfrm>
            <a:off x="7695000" y="3971838"/>
            <a:ext cx="369300" cy="314100"/>
          </a:xfrm>
          <a:prstGeom prst="flowChartPunchedCard">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4" name="Google Shape;294;p22"/>
          <p:cNvSpPr/>
          <p:nvPr/>
        </p:nvSpPr>
        <p:spPr>
          <a:xfrm>
            <a:off x="7992775" y="1653763"/>
            <a:ext cx="369300" cy="314100"/>
          </a:xfrm>
          <a:prstGeom prst="flowChartPunchedCard">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95" name="Google Shape;295;p22"/>
          <p:cNvCxnSpPr>
            <a:endCxn id="287" idx="0"/>
          </p:cNvCxnSpPr>
          <p:nvPr/>
        </p:nvCxnSpPr>
        <p:spPr>
          <a:xfrm flipH="1" rot="-5400000">
            <a:off x="7311475" y="2952825"/>
            <a:ext cx="1482600" cy="554100"/>
          </a:xfrm>
          <a:prstGeom prst="curvedConnector3">
            <a:avLst>
              <a:gd fmla="val 50000" name="adj1"/>
            </a:avLst>
          </a:prstGeom>
          <a:noFill/>
          <a:ln cap="flat" cmpd="sng" w="9525">
            <a:solidFill>
              <a:srgbClr val="666666"/>
            </a:solidFill>
            <a:prstDash val="solid"/>
            <a:round/>
            <a:headEnd len="med" w="med" type="triangle"/>
            <a:tailEnd len="med" w="med" type="triangle"/>
          </a:ln>
        </p:spPr>
      </p:cxnSp>
      <p:sp>
        <p:nvSpPr>
          <p:cNvPr id="296" name="Google Shape;296;p22"/>
          <p:cNvSpPr/>
          <p:nvPr/>
        </p:nvSpPr>
        <p:spPr>
          <a:xfrm>
            <a:off x="5777680" y="2632822"/>
            <a:ext cx="1118175" cy="1085750"/>
          </a:xfrm>
          <a:custGeom>
            <a:rect b="b" l="l" r="r" t="t"/>
            <a:pathLst>
              <a:path extrusionOk="0" h="43430" w="44727">
                <a:moveTo>
                  <a:pt x="16645" y="617"/>
                </a:moveTo>
                <a:cubicBezTo>
                  <a:pt x="20787" y="1408"/>
                  <a:pt x="33770" y="2619"/>
                  <a:pt x="38423" y="6760"/>
                </a:cubicBezTo>
                <a:cubicBezTo>
                  <a:pt x="43076" y="10902"/>
                  <a:pt x="45217" y="19649"/>
                  <a:pt x="44565" y="25466"/>
                </a:cubicBezTo>
                <a:cubicBezTo>
                  <a:pt x="43914" y="31283"/>
                  <a:pt x="40098" y="38915"/>
                  <a:pt x="34514" y="41660"/>
                </a:cubicBezTo>
                <a:cubicBezTo>
                  <a:pt x="28930" y="44406"/>
                  <a:pt x="16738" y="43428"/>
                  <a:pt x="11061" y="41939"/>
                </a:cubicBezTo>
                <a:cubicBezTo>
                  <a:pt x="5384" y="40450"/>
                  <a:pt x="1754" y="37333"/>
                  <a:pt x="451" y="32726"/>
                </a:cubicBezTo>
                <a:cubicBezTo>
                  <a:pt x="-852" y="28119"/>
                  <a:pt x="1056" y="19417"/>
                  <a:pt x="3243" y="14298"/>
                </a:cubicBezTo>
                <a:cubicBezTo>
                  <a:pt x="5430" y="9179"/>
                  <a:pt x="11339" y="4293"/>
                  <a:pt x="13573" y="2013"/>
                </a:cubicBezTo>
                <a:cubicBezTo>
                  <a:pt x="15807" y="-267"/>
                  <a:pt x="12503" y="-174"/>
                  <a:pt x="16645" y="617"/>
                </a:cubicBezTo>
                <a:close/>
              </a:path>
            </a:pathLst>
          </a:custGeom>
          <a:noFill/>
          <a:ln cap="flat" cmpd="sng" w="9525">
            <a:solidFill>
              <a:srgbClr val="666666"/>
            </a:solidFill>
            <a:prstDash val="dash"/>
            <a:round/>
            <a:headEnd len="med" w="med" type="none"/>
            <a:tailEnd len="med" w="med" type="none"/>
          </a:ln>
        </p:spPr>
      </p:sp>
      <p:sp>
        <p:nvSpPr>
          <p:cNvPr id="297" name="Google Shape;297;p22"/>
          <p:cNvSpPr txBox="1"/>
          <p:nvPr/>
        </p:nvSpPr>
        <p:spPr>
          <a:xfrm rot="855412">
            <a:off x="6101278" y="2396220"/>
            <a:ext cx="774762" cy="338631"/>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1000">
                <a:solidFill>
                  <a:srgbClr val="666666"/>
                </a:solidFill>
                <a:latin typeface="Caveat"/>
                <a:ea typeface="Caveat"/>
                <a:cs typeface="Caveat"/>
                <a:sym typeface="Caveat"/>
              </a:rPr>
              <a:t>cluster X</a:t>
            </a:r>
            <a:endParaRPr sz="1000">
              <a:solidFill>
                <a:srgbClr val="666666"/>
              </a:solidFill>
              <a:latin typeface="Caveat"/>
              <a:ea typeface="Caveat"/>
              <a:cs typeface="Caveat"/>
              <a:sym typeface="Caveat"/>
            </a:endParaRPr>
          </a:p>
        </p:txBody>
      </p:sp>
      <p:cxnSp>
        <p:nvCxnSpPr>
          <p:cNvPr id="298" name="Google Shape;298;p22"/>
          <p:cNvCxnSpPr/>
          <p:nvPr/>
        </p:nvCxnSpPr>
        <p:spPr>
          <a:xfrm>
            <a:off x="7445575" y="1175175"/>
            <a:ext cx="800400" cy="1346100"/>
          </a:xfrm>
          <a:prstGeom prst="straightConnector1">
            <a:avLst/>
          </a:prstGeom>
          <a:noFill/>
          <a:ln cap="flat" cmpd="sng" w="9525">
            <a:solidFill>
              <a:schemeClr val="dk2"/>
            </a:solidFill>
            <a:prstDash val="dash"/>
            <a:round/>
            <a:headEnd len="med" w="med" type="none"/>
            <a:tailEnd len="med" w="med" type="none"/>
          </a:ln>
        </p:spPr>
      </p:cxnSp>
      <p:pic>
        <p:nvPicPr>
          <p:cNvPr id="299" name="Google Shape;299;p22"/>
          <p:cNvPicPr preferRelativeResize="0"/>
          <p:nvPr/>
        </p:nvPicPr>
        <p:blipFill>
          <a:blip r:embed="rId5">
            <a:alphaModFix/>
          </a:blip>
          <a:stretch>
            <a:fillRect/>
          </a:stretch>
        </p:blipFill>
        <p:spPr>
          <a:xfrm>
            <a:off x="378200" y="2478750"/>
            <a:ext cx="369300" cy="369300"/>
          </a:xfrm>
          <a:prstGeom prst="rect">
            <a:avLst/>
          </a:prstGeom>
          <a:noFill/>
          <a:ln>
            <a:noFill/>
          </a:ln>
        </p:spPr>
      </p:pic>
      <p:pic>
        <p:nvPicPr>
          <p:cNvPr id="300" name="Google Shape;300;p22"/>
          <p:cNvPicPr preferRelativeResize="0"/>
          <p:nvPr/>
        </p:nvPicPr>
        <p:blipFill>
          <a:blip r:embed="rId6">
            <a:alphaModFix/>
          </a:blip>
          <a:stretch>
            <a:fillRect/>
          </a:stretch>
        </p:blipFill>
        <p:spPr>
          <a:xfrm>
            <a:off x="378200" y="4108925"/>
            <a:ext cx="369300" cy="369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23"/>
          <p:cNvSpPr/>
          <p:nvPr/>
        </p:nvSpPr>
        <p:spPr>
          <a:xfrm>
            <a:off x="0" y="0"/>
            <a:ext cx="9144000" cy="200100"/>
          </a:xfrm>
          <a:prstGeom prst="rect">
            <a:avLst/>
          </a:prstGeom>
          <a:solidFill>
            <a:srgbClr val="5846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de" sz="900">
                <a:solidFill>
                  <a:schemeClr val="lt1"/>
                </a:solidFill>
              </a:rPr>
              <a:t>Towards a Reference Architecture for AIRE Tools: Joint requirements elicitation at AIRE’25</a:t>
            </a:r>
            <a:endParaRPr sz="900">
              <a:solidFill>
                <a:schemeClr val="lt1"/>
              </a:solidFill>
            </a:endParaRPr>
          </a:p>
        </p:txBody>
      </p:sp>
      <p:sp>
        <p:nvSpPr>
          <p:cNvPr id="306" name="Google Shape;306;p23"/>
          <p:cNvSpPr/>
          <p:nvPr/>
        </p:nvSpPr>
        <p:spPr>
          <a:xfrm>
            <a:off x="0" y="4943400"/>
            <a:ext cx="9144000" cy="200100"/>
          </a:xfrm>
          <a:prstGeom prst="rect">
            <a:avLst/>
          </a:prstGeom>
          <a:solidFill>
            <a:srgbClr val="58468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7" name="Google Shape;307;p23"/>
          <p:cNvSpPr txBox="1"/>
          <p:nvPr>
            <p:ph idx="12" type="sldNum"/>
          </p:nvPr>
        </p:nvSpPr>
        <p:spPr>
          <a:xfrm>
            <a:off x="8595300" y="4943349"/>
            <a:ext cx="548700" cy="200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de" sz="900">
                <a:solidFill>
                  <a:schemeClr val="lt1"/>
                </a:solidFill>
              </a:rPr>
              <a:t>‹#›</a:t>
            </a:fld>
            <a:endParaRPr sz="900">
              <a:solidFill>
                <a:schemeClr val="lt1"/>
              </a:solidFill>
            </a:endParaRPr>
          </a:p>
        </p:txBody>
      </p:sp>
      <p:sp>
        <p:nvSpPr>
          <p:cNvPr id="308" name="Google Shape;308;p23"/>
          <p:cNvSpPr txBox="1"/>
          <p:nvPr>
            <p:ph type="title"/>
          </p:nvPr>
        </p:nvSpPr>
        <p:spPr>
          <a:xfrm>
            <a:off x="892375" y="597425"/>
            <a:ext cx="8473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de" sz="2320"/>
              <a:t>Disclaimer</a:t>
            </a:r>
            <a:endParaRPr sz="2320"/>
          </a:p>
        </p:txBody>
      </p:sp>
      <p:sp>
        <p:nvSpPr>
          <p:cNvPr id="309" name="Google Shape;309;p23"/>
          <p:cNvSpPr txBox="1"/>
          <p:nvPr>
            <p:ph idx="1" type="body"/>
          </p:nvPr>
        </p:nvSpPr>
        <p:spPr>
          <a:xfrm>
            <a:off x="1086400" y="1355675"/>
            <a:ext cx="7781700" cy="3210300"/>
          </a:xfrm>
          <a:prstGeom prst="rect">
            <a:avLst/>
          </a:prstGeom>
        </p:spPr>
        <p:txBody>
          <a:bodyPr anchorCtr="0" anchor="t" bIns="91425" lIns="91425" spcFirstLastPara="1" rIns="91425" wrap="square" tIns="91425">
            <a:normAutofit/>
          </a:bodyPr>
          <a:lstStyle/>
          <a:p>
            <a:pPr indent="0" lvl="0" marL="0" rtl="0" algn="just">
              <a:lnSpc>
                <a:spcPct val="95000"/>
              </a:lnSpc>
              <a:spcBef>
                <a:spcPts val="0"/>
              </a:spcBef>
              <a:spcAft>
                <a:spcPts val="0"/>
              </a:spcAft>
              <a:buNone/>
            </a:pPr>
            <a:r>
              <a:rPr lang="de" sz="1600">
                <a:solidFill>
                  <a:schemeClr val="dk1"/>
                </a:solidFill>
              </a:rPr>
              <a:t>Don’t worry about:</a:t>
            </a:r>
            <a:endParaRPr sz="1600">
              <a:solidFill>
                <a:schemeClr val="dk1"/>
              </a:solidFill>
            </a:endParaRPr>
          </a:p>
          <a:p>
            <a:pPr indent="-330200" lvl="0" marL="457200" rtl="0" algn="just">
              <a:lnSpc>
                <a:spcPct val="95000"/>
              </a:lnSpc>
              <a:spcBef>
                <a:spcPts val="1000"/>
              </a:spcBef>
              <a:spcAft>
                <a:spcPts val="0"/>
              </a:spcAft>
              <a:buClr>
                <a:schemeClr val="dk1"/>
              </a:buClr>
              <a:buSzPts val="1600"/>
              <a:buChar char="➔"/>
            </a:pPr>
            <a:r>
              <a:rPr b="1" lang="de" sz="1600">
                <a:solidFill>
                  <a:schemeClr val="dk1"/>
                </a:solidFill>
              </a:rPr>
              <a:t>Suitability </a:t>
            </a:r>
            <a:r>
              <a:rPr lang="de" sz="1600">
                <a:solidFill>
                  <a:schemeClr val="dk1"/>
                </a:solidFill>
              </a:rPr>
              <a:t>of a requirement to a given topic</a:t>
            </a:r>
            <a:endParaRPr sz="1600">
              <a:solidFill>
                <a:schemeClr val="dk1"/>
              </a:solidFill>
            </a:endParaRPr>
          </a:p>
          <a:p>
            <a:pPr indent="-330200" lvl="1" marL="914400" rtl="0" algn="just">
              <a:lnSpc>
                <a:spcPct val="95000"/>
              </a:lnSpc>
              <a:spcBef>
                <a:spcPts val="1000"/>
              </a:spcBef>
              <a:spcAft>
                <a:spcPts val="0"/>
              </a:spcAft>
              <a:buClr>
                <a:schemeClr val="dk1"/>
              </a:buClr>
              <a:buSzPts val="1600"/>
              <a:buChar char="◆"/>
            </a:pPr>
            <a:r>
              <a:rPr lang="de" sz="1600">
                <a:solidFill>
                  <a:schemeClr val="dk1"/>
                </a:solidFill>
              </a:rPr>
              <a:t>We expect some overlap!</a:t>
            </a:r>
            <a:endParaRPr sz="1600">
              <a:solidFill>
                <a:schemeClr val="dk1"/>
              </a:solidFill>
            </a:endParaRPr>
          </a:p>
          <a:p>
            <a:pPr indent="-330200" lvl="0" marL="457200" rtl="0" algn="just">
              <a:lnSpc>
                <a:spcPct val="95000"/>
              </a:lnSpc>
              <a:spcBef>
                <a:spcPts val="1000"/>
              </a:spcBef>
              <a:spcAft>
                <a:spcPts val="0"/>
              </a:spcAft>
              <a:buClr>
                <a:schemeClr val="dk1"/>
              </a:buClr>
              <a:buSzPts val="1600"/>
              <a:buChar char="➔"/>
            </a:pPr>
            <a:r>
              <a:rPr b="1" lang="de" sz="1600">
                <a:solidFill>
                  <a:schemeClr val="dk1"/>
                </a:solidFill>
              </a:rPr>
              <a:t>Exhaustivity </a:t>
            </a:r>
            <a:r>
              <a:rPr lang="de" sz="1600">
                <a:solidFill>
                  <a:schemeClr val="dk1"/>
                </a:solidFill>
              </a:rPr>
              <a:t>and </a:t>
            </a:r>
            <a:r>
              <a:rPr b="1" lang="de" sz="1600">
                <a:solidFill>
                  <a:schemeClr val="dk1"/>
                </a:solidFill>
              </a:rPr>
              <a:t>completeness </a:t>
            </a:r>
            <a:r>
              <a:rPr lang="de" sz="1600">
                <a:solidFill>
                  <a:schemeClr val="dk1"/>
                </a:solidFill>
              </a:rPr>
              <a:t>of requirements</a:t>
            </a:r>
            <a:endParaRPr sz="1600">
              <a:solidFill>
                <a:schemeClr val="dk1"/>
              </a:solidFill>
            </a:endParaRPr>
          </a:p>
          <a:p>
            <a:pPr indent="-330200" lvl="1" marL="914400" rtl="0" algn="just">
              <a:lnSpc>
                <a:spcPct val="95000"/>
              </a:lnSpc>
              <a:spcBef>
                <a:spcPts val="1000"/>
              </a:spcBef>
              <a:spcAft>
                <a:spcPts val="0"/>
              </a:spcAft>
              <a:buClr>
                <a:schemeClr val="dk1"/>
              </a:buClr>
              <a:buSzPts val="1600"/>
              <a:buChar char="◆"/>
            </a:pPr>
            <a:r>
              <a:rPr lang="de" sz="1600">
                <a:solidFill>
                  <a:schemeClr val="dk1"/>
                </a:solidFill>
              </a:rPr>
              <a:t>Focus on what you know and you perceive relevant</a:t>
            </a:r>
            <a:endParaRPr sz="1600">
              <a:solidFill>
                <a:schemeClr val="dk1"/>
              </a:solidFill>
            </a:endParaRPr>
          </a:p>
          <a:p>
            <a:pPr indent="-330200" lvl="0" marL="457200" rtl="0" algn="just">
              <a:lnSpc>
                <a:spcPct val="95000"/>
              </a:lnSpc>
              <a:spcBef>
                <a:spcPts val="1000"/>
              </a:spcBef>
              <a:spcAft>
                <a:spcPts val="0"/>
              </a:spcAft>
              <a:buClr>
                <a:schemeClr val="dk1"/>
              </a:buClr>
              <a:buSzPts val="1600"/>
              <a:buChar char="➔"/>
            </a:pPr>
            <a:r>
              <a:rPr b="1" lang="de" sz="1600">
                <a:solidFill>
                  <a:schemeClr val="dk1"/>
                </a:solidFill>
              </a:rPr>
              <a:t>Disagreement resolution</a:t>
            </a:r>
            <a:endParaRPr b="1" sz="1600">
              <a:solidFill>
                <a:schemeClr val="dk1"/>
              </a:solidFill>
            </a:endParaRPr>
          </a:p>
          <a:p>
            <a:pPr indent="-330200" lvl="1" marL="914400" rtl="0" algn="just">
              <a:lnSpc>
                <a:spcPct val="95000"/>
              </a:lnSpc>
              <a:spcBef>
                <a:spcPts val="1000"/>
              </a:spcBef>
              <a:spcAft>
                <a:spcPts val="1000"/>
              </a:spcAft>
              <a:buClr>
                <a:schemeClr val="dk1"/>
              </a:buClr>
              <a:buSzPts val="1600"/>
              <a:buChar char="◆"/>
            </a:pPr>
            <a:r>
              <a:rPr lang="de" sz="1600">
                <a:solidFill>
                  <a:schemeClr val="dk1"/>
                </a:solidFill>
              </a:rPr>
              <a:t>If no consensus is reached, document it!</a:t>
            </a:r>
            <a:endParaRPr sz="1600">
              <a:solidFill>
                <a:schemeClr val="dk1"/>
              </a:solidFill>
            </a:endParaRPr>
          </a:p>
        </p:txBody>
      </p:sp>
      <p:pic>
        <p:nvPicPr>
          <p:cNvPr id="310" name="Google Shape;310;p23"/>
          <p:cNvPicPr preferRelativeResize="0"/>
          <p:nvPr/>
        </p:nvPicPr>
        <p:blipFill>
          <a:blip r:embed="rId3">
            <a:alphaModFix/>
          </a:blip>
          <a:stretch>
            <a:fillRect/>
          </a:stretch>
        </p:blipFill>
        <p:spPr>
          <a:xfrm>
            <a:off x="405300" y="633038"/>
            <a:ext cx="442100" cy="442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14" name="Shape 314"/>
        <p:cNvGrpSpPr/>
        <p:nvPr/>
      </p:nvGrpSpPr>
      <p:grpSpPr>
        <a:xfrm>
          <a:off x="0" y="0"/>
          <a:ext cx="0" cy="0"/>
          <a:chOff x="0" y="0"/>
          <a:chExt cx="0" cy="0"/>
        </a:xfrm>
      </p:grpSpPr>
      <p:sp>
        <p:nvSpPr>
          <p:cNvPr id="315" name="Google Shape;315;p24"/>
          <p:cNvSpPr/>
          <p:nvPr/>
        </p:nvSpPr>
        <p:spPr>
          <a:xfrm>
            <a:off x="2904475" y="318875"/>
            <a:ext cx="3694800" cy="4651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6" name="Google Shape;316;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de"/>
              <a:t>‹#›</a:t>
            </a:fld>
            <a:endParaRPr/>
          </a:p>
        </p:txBody>
      </p:sp>
      <p:sp>
        <p:nvSpPr>
          <p:cNvPr id="317" name="Google Shape;317;p24"/>
          <p:cNvSpPr txBox="1"/>
          <p:nvPr/>
        </p:nvSpPr>
        <p:spPr>
          <a:xfrm>
            <a:off x="554550" y="284200"/>
            <a:ext cx="3992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1800">
                <a:solidFill>
                  <a:schemeClr val="dk2"/>
                </a:solidFill>
              </a:rPr>
              <a:t>Sheet design</a:t>
            </a:r>
            <a:endParaRPr sz="1800">
              <a:solidFill>
                <a:schemeClr val="dk2"/>
              </a:solidFill>
            </a:endParaRPr>
          </a:p>
        </p:txBody>
      </p:sp>
      <p:sp>
        <p:nvSpPr>
          <p:cNvPr id="318" name="Google Shape;318;p24"/>
          <p:cNvSpPr txBox="1"/>
          <p:nvPr/>
        </p:nvSpPr>
        <p:spPr>
          <a:xfrm>
            <a:off x="2904475" y="318875"/>
            <a:ext cx="36948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de" sz="1800">
                <a:solidFill>
                  <a:schemeClr val="dk2"/>
                </a:solidFill>
              </a:rPr>
              <a:t>AIRE Joint Activity</a:t>
            </a:r>
            <a:endParaRPr sz="1800">
              <a:solidFill>
                <a:schemeClr val="dk2"/>
              </a:solidFill>
            </a:endParaRPr>
          </a:p>
        </p:txBody>
      </p:sp>
      <p:sp>
        <p:nvSpPr>
          <p:cNvPr id="319" name="Google Shape;319;p24"/>
          <p:cNvSpPr txBox="1"/>
          <p:nvPr/>
        </p:nvSpPr>
        <p:spPr>
          <a:xfrm>
            <a:off x="2904475" y="602975"/>
            <a:ext cx="369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de">
                <a:solidFill>
                  <a:schemeClr val="dk2"/>
                </a:solidFill>
              </a:rPr>
              <a:t>Group {X}: {NAME}</a:t>
            </a:r>
            <a:endParaRPr>
              <a:solidFill>
                <a:schemeClr val="dk2"/>
              </a:solidFill>
            </a:endParaRPr>
          </a:p>
        </p:txBody>
      </p:sp>
      <p:cxnSp>
        <p:nvCxnSpPr>
          <p:cNvPr id="320" name="Google Shape;320;p24"/>
          <p:cNvCxnSpPr>
            <a:stCxn id="321" idx="2"/>
            <a:endCxn id="322" idx="0"/>
          </p:cNvCxnSpPr>
          <p:nvPr/>
        </p:nvCxnSpPr>
        <p:spPr>
          <a:xfrm>
            <a:off x="3299600" y="1163088"/>
            <a:ext cx="0" cy="3453000"/>
          </a:xfrm>
          <a:prstGeom prst="straightConnector1">
            <a:avLst/>
          </a:prstGeom>
          <a:noFill/>
          <a:ln cap="flat" cmpd="sng" w="9525">
            <a:solidFill>
              <a:schemeClr val="dk2"/>
            </a:solidFill>
            <a:prstDash val="solid"/>
            <a:round/>
            <a:headEnd len="med" w="med" type="triangle"/>
            <a:tailEnd len="med" w="med" type="triangle"/>
          </a:ln>
        </p:spPr>
      </p:cxnSp>
      <p:sp>
        <p:nvSpPr>
          <p:cNvPr id="323" name="Google Shape;323;p24"/>
          <p:cNvSpPr txBox="1"/>
          <p:nvPr/>
        </p:nvSpPr>
        <p:spPr>
          <a:xfrm rot="-5400000">
            <a:off x="1614950" y="2751025"/>
            <a:ext cx="3000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de" sz="1200">
                <a:solidFill>
                  <a:schemeClr val="dk2"/>
                </a:solidFill>
              </a:rPr>
              <a:t>Priority</a:t>
            </a:r>
            <a:endParaRPr sz="1200"/>
          </a:p>
        </p:txBody>
      </p:sp>
      <p:sp>
        <p:nvSpPr>
          <p:cNvPr id="321" name="Google Shape;321;p24"/>
          <p:cNvSpPr txBox="1"/>
          <p:nvPr/>
        </p:nvSpPr>
        <p:spPr>
          <a:xfrm>
            <a:off x="3043700" y="809088"/>
            <a:ext cx="5118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de" sz="1100">
                <a:solidFill>
                  <a:schemeClr val="dk2"/>
                </a:solidFill>
              </a:rPr>
              <a:t>high</a:t>
            </a:r>
            <a:endParaRPr sz="1100"/>
          </a:p>
        </p:txBody>
      </p:sp>
      <p:sp>
        <p:nvSpPr>
          <p:cNvPr id="322" name="Google Shape;322;p24"/>
          <p:cNvSpPr txBox="1"/>
          <p:nvPr/>
        </p:nvSpPr>
        <p:spPr>
          <a:xfrm>
            <a:off x="3043700" y="4616063"/>
            <a:ext cx="5118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de" sz="1100">
                <a:solidFill>
                  <a:schemeClr val="dk2"/>
                </a:solidFill>
              </a:rPr>
              <a:t>low</a:t>
            </a:r>
            <a:endParaRPr sz="1100"/>
          </a:p>
        </p:txBody>
      </p:sp>
      <p:cxnSp>
        <p:nvCxnSpPr>
          <p:cNvPr id="324" name="Google Shape;324;p24"/>
          <p:cNvCxnSpPr/>
          <p:nvPr/>
        </p:nvCxnSpPr>
        <p:spPr>
          <a:xfrm rot="10800000">
            <a:off x="3468450" y="4616075"/>
            <a:ext cx="2946300" cy="0"/>
          </a:xfrm>
          <a:prstGeom prst="straightConnector1">
            <a:avLst/>
          </a:prstGeom>
          <a:noFill/>
          <a:ln cap="flat" cmpd="sng" w="9525">
            <a:solidFill>
              <a:schemeClr val="dk2"/>
            </a:solidFill>
            <a:prstDash val="solid"/>
            <a:round/>
            <a:headEnd len="med" w="med" type="triangle"/>
            <a:tailEnd len="med" w="med" type="triangle"/>
          </a:ln>
        </p:spPr>
      </p:cxnSp>
      <p:sp>
        <p:nvSpPr>
          <p:cNvPr id="325" name="Google Shape;325;p24"/>
          <p:cNvSpPr txBox="1"/>
          <p:nvPr/>
        </p:nvSpPr>
        <p:spPr>
          <a:xfrm>
            <a:off x="3468600" y="4565150"/>
            <a:ext cx="3000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de" sz="1200">
                <a:solidFill>
                  <a:schemeClr val="dk2"/>
                </a:solidFill>
              </a:rPr>
              <a:t>Complexity</a:t>
            </a:r>
            <a:endParaRPr sz="1200"/>
          </a:p>
        </p:txBody>
      </p:sp>
      <p:sp>
        <p:nvSpPr>
          <p:cNvPr id="326" name="Google Shape;326;p24"/>
          <p:cNvSpPr txBox="1"/>
          <p:nvPr/>
        </p:nvSpPr>
        <p:spPr>
          <a:xfrm>
            <a:off x="6087463" y="4616075"/>
            <a:ext cx="5118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de" sz="1100">
                <a:solidFill>
                  <a:schemeClr val="dk2"/>
                </a:solidFill>
              </a:rPr>
              <a:t>high</a:t>
            </a:r>
            <a:endParaRPr sz="1100"/>
          </a:p>
        </p:txBody>
      </p:sp>
      <p:sp>
        <p:nvSpPr>
          <p:cNvPr id="327" name="Google Shape;327;p24"/>
          <p:cNvSpPr/>
          <p:nvPr/>
        </p:nvSpPr>
        <p:spPr>
          <a:xfrm>
            <a:off x="4723550" y="1236050"/>
            <a:ext cx="369300" cy="314100"/>
          </a:xfrm>
          <a:prstGeom prst="flowChartPunchedCard">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8" name="Google Shape;328;p24"/>
          <p:cNvSpPr/>
          <p:nvPr/>
        </p:nvSpPr>
        <p:spPr>
          <a:xfrm>
            <a:off x="4054825" y="1918400"/>
            <a:ext cx="369300" cy="314100"/>
          </a:xfrm>
          <a:prstGeom prst="flowChartPunchedCard">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9" name="Google Shape;329;p24"/>
          <p:cNvSpPr/>
          <p:nvPr/>
        </p:nvSpPr>
        <p:spPr>
          <a:xfrm>
            <a:off x="3725600" y="2859550"/>
            <a:ext cx="369300" cy="314100"/>
          </a:xfrm>
          <a:prstGeom prst="flowChartPunchedCard">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0" name="Google Shape;330;p24"/>
          <p:cNvSpPr/>
          <p:nvPr/>
        </p:nvSpPr>
        <p:spPr>
          <a:xfrm>
            <a:off x="3975725" y="3267238"/>
            <a:ext cx="369300" cy="314100"/>
          </a:xfrm>
          <a:prstGeom prst="flowChartPunchedCard">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1" name="Google Shape;331;p24"/>
          <p:cNvSpPr/>
          <p:nvPr/>
        </p:nvSpPr>
        <p:spPr>
          <a:xfrm>
            <a:off x="3555500" y="3238163"/>
            <a:ext cx="369300" cy="314100"/>
          </a:xfrm>
          <a:prstGeom prst="flowChartPunchedCard">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2" name="Google Shape;332;p24"/>
          <p:cNvSpPr/>
          <p:nvPr/>
        </p:nvSpPr>
        <p:spPr>
          <a:xfrm>
            <a:off x="4345025" y="3997838"/>
            <a:ext cx="369300" cy="314100"/>
          </a:xfrm>
          <a:prstGeom prst="flowChartPunchedCard">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3" name="Google Shape;333;p24"/>
          <p:cNvSpPr/>
          <p:nvPr/>
        </p:nvSpPr>
        <p:spPr>
          <a:xfrm>
            <a:off x="5021150" y="3238163"/>
            <a:ext cx="369300" cy="314100"/>
          </a:xfrm>
          <a:prstGeom prst="flowChartPunchedCard">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4" name="Google Shape;334;p24"/>
          <p:cNvSpPr/>
          <p:nvPr/>
        </p:nvSpPr>
        <p:spPr>
          <a:xfrm>
            <a:off x="5390450" y="2232488"/>
            <a:ext cx="369300" cy="314100"/>
          </a:xfrm>
          <a:prstGeom prst="flowChartPunchedCard">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5" name="Google Shape;335;p24"/>
          <p:cNvSpPr/>
          <p:nvPr/>
        </p:nvSpPr>
        <p:spPr>
          <a:xfrm>
            <a:off x="5542850" y="1349475"/>
            <a:ext cx="369300" cy="314100"/>
          </a:xfrm>
          <a:prstGeom prst="flowChartPunchedCard">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6" name="Google Shape;336;p24"/>
          <p:cNvSpPr/>
          <p:nvPr/>
        </p:nvSpPr>
        <p:spPr>
          <a:xfrm>
            <a:off x="5912150" y="2011425"/>
            <a:ext cx="369300" cy="314100"/>
          </a:xfrm>
          <a:prstGeom prst="flowChartPunchedCard">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7" name="Google Shape;337;p24"/>
          <p:cNvSpPr/>
          <p:nvPr/>
        </p:nvSpPr>
        <p:spPr>
          <a:xfrm>
            <a:off x="5912150" y="3997850"/>
            <a:ext cx="369300" cy="314100"/>
          </a:xfrm>
          <a:prstGeom prst="flowChartPunchedCard">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8" name="Google Shape;338;p24"/>
          <p:cNvSpPr/>
          <p:nvPr/>
        </p:nvSpPr>
        <p:spPr>
          <a:xfrm>
            <a:off x="3402030" y="2692884"/>
            <a:ext cx="1118175" cy="1085750"/>
          </a:xfrm>
          <a:custGeom>
            <a:rect b="b" l="l" r="r" t="t"/>
            <a:pathLst>
              <a:path extrusionOk="0" h="43430" w="44727">
                <a:moveTo>
                  <a:pt x="16645" y="617"/>
                </a:moveTo>
                <a:cubicBezTo>
                  <a:pt x="20787" y="1408"/>
                  <a:pt x="33770" y="2619"/>
                  <a:pt x="38423" y="6760"/>
                </a:cubicBezTo>
                <a:cubicBezTo>
                  <a:pt x="43076" y="10902"/>
                  <a:pt x="45217" y="19649"/>
                  <a:pt x="44565" y="25466"/>
                </a:cubicBezTo>
                <a:cubicBezTo>
                  <a:pt x="43914" y="31283"/>
                  <a:pt x="40098" y="38915"/>
                  <a:pt x="34514" y="41660"/>
                </a:cubicBezTo>
                <a:cubicBezTo>
                  <a:pt x="28930" y="44406"/>
                  <a:pt x="16738" y="43428"/>
                  <a:pt x="11061" y="41939"/>
                </a:cubicBezTo>
                <a:cubicBezTo>
                  <a:pt x="5384" y="40450"/>
                  <a:pt x="1754" y="37333"/>
                  <a:pt x="451" y="32726"/>
                </a:cubicBezTo>
                <a:cubicBezTo>
                  <a:pt x="-852" y="28119"/>
                  <a:pt x="1056" y="19417"/>
                  <a:pt x="3243" y="14298"/>
                </a:cubicBezTo>
                <a:cubicBezTo>
                  <a:pt x="5430" y="9179"/>
                  <a:pt x="11339" y="4293"/>
                  <a:pt x="13573" y="2013"/>
                </a:cubicBezTo>
                <a:cubicBezTo>
                  <a:pt x="15807" y="-267"/>
                  <a:pt x="12503" y="-174"/>
                  <a:pt x="16645" y="617"/>
                </a:cubicBezTo>
                <a:close/>
              </a:path>
            </a:pathLst>
          </a:custGeom>
          <a:noFill/>
          <a:ln cap="flat" cmpd="sng" w="9525">
            <a:solidFill>
              <a:srgbClr val="666666"/>
            </a:solidFill>
            <a:prstDash val="dash"/>
            <a:round/>
            <a:headEnd len="med" w="med" type="none"/>
            <a:tailEnd len="med" w="med" type="none"/>
          </a:ln>
        </p:spPr>
      </p:sp>
      <p:sp>
        <p:nvSpPr>
          <p:cNvPr id="339" name="Google Shape;339;p24"/>
          <p:cNvSpPr txBox="1"/>
          <p:nvPr/>
        </p:nvSpPr>
        <p:spPr>
          <a:xfrm rot="855412">
            <a:off x="3725628" y="2456283"/>
            <a:ext cx="774762" cy="338631"/>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1000">
                <a:solidFill>
                  <a:srgbClr val="666666"/>
                </a:solidFill>
                <a:latin typeface="Caveat"/>
                <a:ea typeface="Caveat"/>
                <a:cs typeface="Caveat"/>
                <a:sym typeface="Caveat"/>
              </a:rPr>
              <a:t>cluster X</a:t>
            </a:r>
            <a:endParaRPr sz="1000">
              <a:solidFill>
                <a:srgbClr val="666666"/>
              </a:solidFill>
              <a:latin typeface="Caveat"/>
              <a:ea typeface="Caveat"/>
              <a:cs typeface="Caveat"/>
              <a:sym typeface="Caveat"/>
            </a:endParaRPr>
          </a:p>
        </p:txBody>
      </p:sp>
      <p:cxnSp>
        <p:nvCxnSpPr>
          <p:cNvPr id="340" name="Google Shape;340;p24"/>
          <p:cNvCxnSpPr>
            <a:endCxn id="333" idx="0"/>
          </p:cNvCxnSpPr>
          <p:nvPr/>
        </p:nvCxnSpPr>
        <p:spPr>
          <a:xfrm flipH="1" rot="-5400000">
            <a:off x="4253900" y="2286263"/>
            <a:ext cx="983700" cy="920100"/>
          </a:xfrm>
          <a:prstGeom prst="curvedConnector3">
            <a:avLst>
              <a:gd fmla="val 50000" name="adj1"/>
            </a:avLst>
          </a:prstGeom>
          <a:noFill/>
          <a:ln cap="flat" cmpd="sng" w="9525">
            <a:solidFill>
              <a:srgbClr val="666666"/>
            </a:solidFill>
            <a:prstDash val="solid"/>
            <a:round/>
            <a:headEnd len="med" w="med" type="triangle"/>
            <a:tailEnd len="med" w="med" type="triangle"/>
          </a:ln>
        </p:spPr>
      </p:cxnSp>
      <p:cxnSp>
        <p:nvCxnSpPr>
          <p:cNvPr id="341" name="Google Shape;341;p24"/>
          <p:cNvCxnSpPr/>
          <p:nvPr/>
        </p:nvCxnSpPr>
        <p:spPr>
          <a:xfrm>
            <a:off x="3483100" y="1752025"/>
            <a:ext cx="2910600" cy="83700"/>
          </a:xfrm>
          <a:prstGeom prst="straightConnector1">
            <a:avLst/>
          </a:prstGeom>
          <a:noFill/>
          <a:ln cap="flat" cmpd="sng" w="9525">
            <a:solidFill>
              <a:schemeClr val="dk2"/>
            </a:solidFill>
            <a:prstDash val="dash"/>
            <a:round/>
            <a:headEnd len="med" w="med" type="none"/>
            <a:tailEnd len="med" w="med" type="none"/>
          </a:ln>
        </p:spPr>
      </p:cxnSp>
      <p:sp>
        <p:nvSpPr>
          <p:cNvPr id="342" name="Google Shape;342;p24"/>
          <p:cNvSpPr/>
          <p:nvPr/>
        </p:nvSpPr>
        <p:spPr>
          <a:xfrm>
            <a:off x="4132250" y="1284350"/>
            <a:ext cx="65100" cy="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3" name="Google Shape;343;p24"/>
          <p:cNvSpPr/>
          <p:nvPr/>
        </p:nvSpPr>
        <p:spPr>
          <a:xfrm>
            <a:off x="4208450" y="1360550"/>
            <a:ext cx="65100" cy="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4" name="Google Shape;344;p24"/>
          <p:cNvSpPr/>
          <p:nvPr/>
        </p:nvSpPr>
        <p:spPr>
          <a:xfrm>
            <a:off x="4132250" y="1360550"/>
            <a:ext cx="65100" cy="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5" name="Google Shape;345;p24"/>
          <p:cNvSpPr/>
          <p:nvPr/>
        </p:nvSpPr>
        <p:spPr>
          <a:xfrm>
            <a:off x="4208450" y="1436750"/>
            <a:ext cx="65100" cy="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6" name="Google Shape;346;p24"/>
          <p:cNvSpPr/>
          <p:nvPr/>
        </p:nvSpPr>
        <p:spPr>
          <a:xfrm>
            <a:off x="4437050" y="1893950"/>
            <a:ext cx="65100" cy="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7" name="Google Shape;347;p24"/>
          <p:cNvSpPr/>
          <p:nvPr/>
        </p:nvSpPr>
        <p:spPr>
          <a:xfrm>
            <a:off x="4437050" y="1970150"/>
            <a:ext cx="65100" cy="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8" name="Google Shape;348;p24"/>
          <p:cNvSpPr/>
          <p:nvPr/>
        </p:nvSpPr>
        <p:spPr>
          <a:xfrm>
            <a:off x="5884850" y="1208150"/>
            <a:ext cx="65100" cy="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9" name="Google Shape;349;p24"/>
          <p:cNvSpPr/>
          <p:nvPr/>
        </p:nvSpPr>
        <p:spPr>
          <a:xfrm>
            <a:off x="5808650" y="1208150"/>
            <a:ext cx="65100" cy="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0" name="Google Shape;350;p24"/>
          <p:cNvSpPr/>
          <p:nvPr/>
        </p:nvSpPr>
        <p:spPr>
          <a:xfrm>
            <a:off x="5732450" y="1284350"/>
            <a:ext cx="65100" cy="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1" name="Google Shape;351;p24"/>
          <p:cNvSpPr/>
          <p:nvPr/>
        </p:nvSpPr>
        <p:spPr>
          <a:xfrm>
            <a:off x="5961050" y="2351150"/>
            <a:ext cx="65100" cy="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2" name="Google Shape;352;p24"/>
          <p:cNvSpPr/>
          <p:nvPr/>
        </p:nvSpPr>
        <p:spPr>
          <a:xfrm>
            <a:off x="5427650" y="2579750"/>
            <a:ext cx="65100" cy="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3" name="Google Shape;353;p24"/>
          <p:cNvSpPr/>
          <p:nvPr/>
        </p:nvSpPr>
        <p:spPr>
          <a:xfrm>
            <a:off x="5503850" y="2579750"/>
            <a:ext cx="65100" cy="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4" name="Google Shape;354;p24"/>
          <p:cNvSpPr/>
          <p:nvPr/>
        </p:nvSpPr>
        <p:spPr>
          <a:xfrm>
            <a:off x="5580050" y="2579750"/>
            <a:ext cx="65100" cy="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5" name="Google Shape;355;p24"/>
          <p:cNvSpPr/>
          <p:nvPr/>
        </p:nvSpPr>
        <p:spPr>
          <a:xfrm>
            <a:off x="5656250" y="2579750"/>
            <a:ext cx="65100" cy="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6" name="Google Shape;356;p24"/>
          <p:cNvSpPr/>
          <p:nvPr/>
        </p:nvSpPr>
        <p:spPr>
          <a:xfrm>
            <a:off x="5503850" y="2655950"/>
            <a:ext cx="65100" cy="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7" name="Google Shape;357;p24"/>
          <p:cNvSpPr/>
          <p:nvPr/>
        </p:nvSpPr>
        <p:spPr>
          <a:xfrm>
            <a:off x="5580050" y="2655950"/>
            <a:ext cx="65100" cy="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8" name="Google Shape;358;p24"/>
          <p:cNvSpPr/>
          <p:nvPr/>
        </p:nvSpPr>
        <p:spPr>
          <a:xfrm>
            <a:off x="5580050" y="2732150"/>
            <a:ext cx="65100" cy="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9" name="Google Shape;359;p24"/>
          <p:cNvSpPr/>
          <p:nvPr/>
        </p:nvSpPr>
        <p:spPr>
          <a:xfrm>
            <a:off x="5199050" y="3570350"/>
            <a:ext cx="65100" cy="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0" name="Google Shape;360;p24"/>
          <p:cNvSpPr/>
          <p:nvPr/>
        </p:nvSpPr>
        <p:spPr>
          <a:xfrm>
            <a:off x="4132250" y="3646550"/>
            <a:ext cx="65100" cy="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1" name="Google Shape;361;p24"/>
          <p:cNvSpPr/>
          <p:nvPr/>
        </p:nvSpPr>
        <p:spPr>
          <a:xfrm>
            <a:off x="4056050" y="3646550"/>
            <a:ext cx="65100" cy="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2" name="Google Shape;362;p24"/>
          <p:cNvSpPr/>
          <p:nvPr/>
        </p:nvSpPr>
        <p:spPr>
          <a:xfrm>
            <a:off x="3979850" y="3570350"/>
            <a:ext cx="65100" cy="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3" name="Google Shape;363;p24"/>
          <p:cNvSpPr/>
          <p:nvPr/>
        </p:nvSpPr>
        <p:spPr>
          <a:xfrm>
            <a:off x="3903650" y="3646550"/>
            <a:ext cx="65100" cy="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4" name="Google Shape;364;p24"/>
          <p:cNvSpPr/>
          <p:nvPr/>
        </p:nvSpPr>
        <p:spPr>
          <a:xfrm>
            <a:off x="4284650" y="4179950"/>
            <a:ext cx="65100" cy="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5" name="Google Shape;365;p24"/>
          <p:cNvSpPr/>
          <p:nvPr/>
        </p:nvSpPr>
        <p:spPr>
          <a:xfrm>
            <a:off x="5808650" y="4103750"/>
            <a:ext cx="65100" cy="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6" name="Google Shape;366;p24"/>
          <p:cNvSpPr/>
          <p:nvPr/>
        </p:nvSpPr>
        <p:spPr>
          <a:xfrm>
            <a:off x="5656250" y="4179950"/>
            <a:ext cx="65100" cy="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7" name="Google Shape;367;p24"/>
          <p:cNvSpPr/>
          <p:nvPr/>
        </p:nvSpPr>
        <p:spPr>
          <a:xfrm>
            <a:off x="5732450" y="4179950"/>
            <a:ext cx="65100" cy="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8" name="Google Shape;368;p24"/>
          <p:cNvSpPr/>
          <p:nvPr/>
        </p:nvSpPr>
        <p:spPr>
          <a:xfrm>
            <a:off x="4208450" y="4103750"/>
            <a:ext cx="65100" cy="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9" name="Google Shape;369;p24"/>
          <p:cNvSpPr/>
          <p:nvPr/>
        </p:nvSpPr>
        <p:spPr>
          <a:xfrm>
            <a:off x="4208450" y="4179950"/>
            <a:ext cx="65100" cy="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0" name="Google Shape;370;p24"/>
          <p:cNvSpPr/>
          <p:nvPr/>
        </p:nvSpPr>
        <p:spPr>
          <a:xfrm>
            <a:off x="4208450" y="4256150"/>
            <a:ext cx="65100" cy="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1" name="Google Shape;371;p24"/>
          <p:cNvSpPr/>
          <p:nvPr/>
        </p:nvSpPr>
        <p:spPr>
          <a:xfrm>
            <a:off x="8399450" y="5627750"/>
            <a:ext cx="65100" cy="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2" name="Google Shape;372;p24"/>
          <p:cNvSpPr txBox="1"/>
          <p:nvPr/>
        </p:nvSpPr>
        <p:spPr>
          <a:xfrm>
            <a:off x="554550" y="1086800"/>
            <a:ext cx="2015100" cy="301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800">
                <a:solidFill>
                  <a:schemeClr val="dk2"/>
                </a:solidFill>
              </a:rPr>
              <a:t>maybe in Activity 1 we can ask participants to:</a:t>
            </a:r>
            <a:endParaRPr sz="800">
              <a:solidFill>
                <a:schemeClr val="dk2"/>
              </a:solidFill>
            </a:endParaRPr>
          </a:p>
          <a:p>
            <a:pPr indent="-279400" lvl="0" marL="457200" rtl="0" algn="l">
              <a:spcBef>
                <a:spcPts val="0"/>
              </a:spcBef>
              <a:spcAft>
                <a:spcPts val="0"/>
              </a:spcAft>
              <a:buClr>
                <a:schemeClr val="dk2"/>
              </a:buClr>
              <a:buSzPts val="800"/>
              <a:buChar char="-"/>
            </a:pPr>
            <a:r>
              <a:rPr lang="de" sz="800">
                <a:solidFill>
                  <a:schemeClr val="dk2"/>
                </a:solidFill>
              </a:rPr>
              <a:t>write post-it notes</a:t>
            </a:r>
            <a:endParaRPr sz="800">
              <a:solidFill>
                <a:schemeClr val="dk2"/>
              </a:solidFill>
            </a:endParaRPr>
          </a:p>
          <a:p>
            <a:pPr indent="-279400" lvl="0" marL="457200" rtl="0" algn="l">
              <a:spcBef>
                <a:spcPts val="0"/>
              </a:spcBef>
              <a:spcAft>
                <a:spcPts val="0"/>
              </a:spcAft>
              <a:buClr>
                <a:schemeClr val="dk2"/>
              </a:buClr>
              <a:buSzPts val="800"/>
              <a:buChar char="-"/>
            </a:pPr>
            <a:r>
              <a:rPr lang="de" sz="800">
                <a:solidFill>
                  <a:schemeClr val="dk2"/>
                </a:solidFill>
              </a:rPr>
              <a:t>propose a placement on the 2-dimensional axis</a:t>
            </a:r>
            <a:endParaRPr sz="800">
              <a:solidFill>
                <a:schemeClr val="dk2"/>
              </a:solidFill>
            </a:endParaRPr>
          </a:p>
          <a:p>
            <a:pPr indent="-279400" lvl="0" marL="457200" rtl="0" algn="l">
              <a:spcBef>
                <a:spcPts val="0"/>
              </a:spcBef>
              <a:spcAft>
                <a:spcPts val="0"/>
              </a:spcAft>
              <a:buClr>
                <a:schemeClr val="dk2"/>
              </a:buClr>
              <a:buSzPts val="800"/>
              <a:buChar char="-"/>
            </a:pPr>
            <a:r>
              <a:rPr lang="de" sz="800">
                <a:solidFill>
                  <a:schemeClr val="dk2"/>
                </a:solidFill>
              </a:rPr>
              <a:t>don’t write anything on the sheet (because people might later move the post-it notes)</a:t>
            </a:r>
            <a:endParaRPr sz="800">
              <a:solidFill>
                <a:schemeClr val="dk2"/>
              </a:solidFill>
            </a:endParaRPr>
          </a:p>
          <a:p>
            <a:pPr indent="0" lvl="0" marL="0" rtl="0" algn="l">
              <a:spcBef>
                <a:spcPts val="0"/>
              </a:spcBef>
              <a:spcAft>
                <a:spcPts val="0"/>
              </a:spcAft>
              <a:buNone/>
            </a:pPr>
            <a:r>
              <a:t/>
            </a:r>
            <a:endParaRPr sz="800">
              <a:solidFill>
                <a:schemeClr val="dk2"/>
              </a:solidFill>
            </a:endParaRPr>
          </a:p>
          <a:p>
            <a:pPr indent="0" lvl="0" marL="0" rtl="0" algn="l">
              <a:spcBef>
                <a:spcPts val="0"/>
              </a:spcBef>
              <a:spcAft>
                <a:spcPts val="0"/>
              </a:spcAft>
              <a:buNone/>
            </a:pPr>
            <a:r>
              <a:rPr lang="de" sz="800">
                <a:solidFill>
                  <a:schemeClr val="dk2"/>
                </a:solidFill>
              </a:rPr>
              <a:t>Then, we take some pictures</a:t>
            </a:r>
            <a:endParaRPr sz="800">
              <a:solidFill>
                <a:schemeClr val="dk2"/>
              </a:solidFill>
            </a:endParaRPr>
          </a:p>
          <a:p>
            <a:pPr indent="-279400" lvl="0" marL="457200" rtl="0" algn="l">
              <a:spcBef>
                <a:spcPts val="0"/>
              </a:spcBef>
              <a:spcAft>
                <a:spcPts val="0"/>
              </a:spcAft>
              <a:buClr>
                <a:schemeClr val="dk2"/>
              </a:buClr>
              <a:buSzPts val="800"/>
              <a:buChar char="-"/>
            </a:pPr>
            <a:r>
              <a:rPr lang="de" sz="800">
                <a:solidFill>
                  <a:schemeClr val="dk2"/>
                </a:solidFill>
              </a:rPr>
              <a:t>This way, we immortalize the status of the sheet BEFORE re-ranking, making sure we also capture this divergences</a:t>
            </a:r>
            <a:endParaRPr sz="800">
              <a:solidFill>
                <a:schemeClr val="dk2"/>
              </a:solidFill>
            </a:endParaRPr>
          </a:p>
          <a:p>
            <a:pPr indent="0" lvl="0" marL="0" rtl="0" algn="l">
              <a:spcBef>
                <a:spcPts val="0"/>
              </a:spcBef>
              <a:spcAft>
                <a:spcPts val="0"/>
              </a:spcAft>
              <a:buNone/>
            </a:pPr>
            <a:r>
              <a:t/>
            </a:r>
            <a:endParaRPr sz="800">
              <a:solidFill>
                <a:schemeClr val="dk2"/>
              </a:solidFill>
            </a:endParaRPr>
          </a:p>
          <a:p>
            <a:pPr indent="0" lvl="0" marL="0" rtl="0" algn="l">
              <a:spcBef>
                <a:spcPts val="0"/>
              </a:spcBef>
              <a:spcAft>
                <a:spcPts val="0"/>
              </a:spcAft>
              <a:buNone/>
            </a:pPr>
            <a:r>
              <a:rPr lang="de" sz="800">
                <a:solidFill>
                  <a:schemeClr val="dk2"/>
                </a:solidFill>
              </a:rPr>
              <a:t>then in Activity 2 we ask participants to</a:t>
            </a:r>
            <a:endParaRPr sz="800">
              <a:solidFill>
                <a:schemeClr val="dk2"/>
              </a:solidFill>
            </a:endParaRPr>
          </a:p>
          <a:p>
            <a:pPr indent="-279400" lvl="0" marL="457200" rtl="0" algn="l">
              <a:spcBef>
                <a:spcPts val="0"/>
              </a:spcBef>
              <a:spcAft>
                <a:spcPts val="0"/>
              </a:spcAft>
              <a:buClr>
                <a:schemeClr val="dk2"/>
              </a:buClr>
              <a:buSzPts val="800"/>
              <a:buChar char="-"/>
            </a:pPr>
            <a:r>
              <a:rPr lang="de" sz="800">
                <a:solidFill>
                  <a:schemeClr val="dk2"/>
                </a:solidFill>
              </a:rPr>
              <a:t>reorder/rerank requirements in 2-dimensional space (if they think it makes sense)</a:t>
            </a:r>
            <a:endParaRPr sz="800">
              <a:solidFill>
                <a:schemeClr val="dk2"/>
              </a:solidFill>
            </a:endParaRPr>
          </a:p>
          <a:p>
            <a:pPr indent="-279400" lvl="0" marL="457200" rtl="0" algn="l">
              <a:spcBef>
                <a:spcPts val="0"/>
              </a:spcBef>
              <a:spcAft>
                <a:spcPts val="0"/>
              </a:spcAft>
              <a:buClr>
                <a:schemeClr val="dk2"/>
              </a:buClr>
              <a:buSzPts val="800"/>
              <a:buChar char="-"/>
            </a:pPr>
            <a:r>
              <a:rPr lang="de" sz="800">
                <a:solidFill>
                  <a:schemeClr val="dk2"/>
                </a:solidFill>
              </a:rPr>
              <a:t>add notes/comments on blank sheet (e.g., relationships, clusters, etc…)</a:t>
            </a:r>
            <a:endParaRPr sz="800">
              <a:solidFill>
                <a:schemeClr val="dk2"/>
              </a:solidFill>
            </a:endParaRPr>
          </a:p>
          <a:p>
            <a:pPr indent="-279400" lvl="0" marL="457200" rtl="0" algn="l">
              <a:spcBef>
                <a:spcPts val="0"/>
              </a:spcBef>
              <a:spcAft>
                <a:spcPts val="0"/>
              </a:spcAft>
              <a:buClr>
                <a:schemeClr val="dk2"/>
              </a:buClr>
              <a:buSzPts val="800"/>
              <a:buChar char="-"/>
            </a:pPr>
            <a:r>
              <a:rPr lang="de" sz="800">
                <a:solidFill>
                  <a:schemeClr val="dk2"/>
                </a:solidFill>
              </a:rPr>
              <a:t>vote with stickers or marks </a:t>
            </a:r>
            <a:endParaRPr sz="800">
              <a:solidFill>
                <a:schemeClr val="dk2"/>
              </a:solidFill>
            </a:endParaRPr>
          </a:p>
        </p:txBody>
      </p:sp>
      <p:sp>
        <p:nvSpPr>
          <p:cNvPr id="373" name="Google Shape;373;p24"/>
          <p:cNvSpPr/>
          <p:nvPr/>
        </p:nvSpPr>
        <p:spPr>
          <a:xfrm>
            <a:off x="5250850" y="3115513"/>
            <a:ext cx="369300" cy="314100"/>
          </a:xfrm>
          <a:prstGeom prst="flowChartPunchedCard">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4" name="Google Shape;374;p24"/>
          <p:cNvSpPr/>
          <p:nvPr/>
        </p:nvSpPr>
        <p:spPr>
          <a:xfrm>
            <a:off x="5205800" y="2129700"/>
            <a:ext cx="369300" cy="314100"/>
          </a:xfrm>
          <a:prstGeom prst="flowChartPunchedCard">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75" name="Google Shape;375;p24"/>
          <p:cNvCxnSpPr>
            <a:stCxn id="376" idx="3"/>
            <a:endCxn id="327" idx="1"/>
          </p:cNvCxnSpPr>
          <p:nvPr/>
        </p:nvCxnSpPr>
        <p:spPr>
          <a:xfrm flipH="1" rot="10800000">
            <a:off x="4007750" y="1393000"/>
            <a:ext cx="715800" cy="54600"/>
          </a:xfrm>
          <a:prstGeom prst="straightConnector1">
            <a:avLst/>
          </a:prstGeom>
          <a:noFill/>
          <a:ln cap="flat" cmpd="sng" w="9525">
            <a:solidFill>
              <a:schemeClr val="dk2"/>
            </a:solidFill>
            <a:prstDash val="solid"/>
            <a:round/>
            <a:headEnd len="med" w="med" type="none"/>
            <a:tailEnd len="med" w="med" type="triangle"/>
          </a:ln>
        </p:spPr>
      </p:cxnSp>
      <p:sp>
        <p:nvSpPr>
          <p:cNvPr id="376" name="Google Shape;376;p24"/>
          <p:cNvSpPr/>
          <p:nvPr/>
        </p:nvSpPr>
        <p:spPr>
          <a:xfrm>
            <a:off x="3638450" y="1290550"/>
            <a:ext cx="369300" cy="314100"/>
          </a:xfrm>
          <a:prstGeom prst="flowChartPunchedCard">
            <a:avLst/>
          </a:prstGeom>
          <a:solidFill>
            <a:schemeClr val="lt1"/>
          </a:solidFill>
          <a:ln cap="flat" cmpd="sng" w="9525">
            <a:solidFill>
              <a:srgbClr val="BF9000"/>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Wrap-up</a:t>
            </a:r>
            <a:endParaRPr/>
          </a:p>
        </p:txBody>
      </p:sp>
      <p:sp>
        <p:nvSpPr>
          <p:cNvPr id="382" name="Google Shape;382;p25"/>
          <p:cNvSpPr txBox="1"/>
          <p:nvPr>
            <p:ph idx="1" type="body"/>
          </p:nvPr>
        </p:nvSpPr>
        <p:spPr>
          <a:xfrm>
            <a:off x="311700" y="115247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de">
                <a:solidFill>
                  <a:schemeClr val="dk1"/>
                </a:solidFill>
              </a:rPr>
              <a:t>As a moderator of a group, state the most important aspects elicited and voted on.</a:t>
            </a:r>
            <a:endParaRPr>
              <a:solidFill>
                <a:schemeClr val="dk1"/>
              </a:solidFill>
            </a:endParaRPr>
          </a:p>
        </p:txBody>
      </p:sp>
      <p:sp>
        <p:nvSpPr>
          <p:cNvPr id="383" name="Google Shape;383;p25"/>
          <p:cNvSpPr/>
          <p:nvPr/>
        </p:nvSpPr>
        <p:spPr>
          <a:xfrm>
            <a:off x="0" y="0"/>
            <a:ext cx="9144000" cy="200100"/>
          </a:xfrm>
          <a:prstGeom prst="rect">
            <a:avLst/>
          </a:prstGeom>
          <a:solidFill>
            <a:srgbClr val="5846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de" sz="900">
                <a:solidFill>
                  <a:schemeClr val="lt1"/>
                </a:solidFill>
              </a:rPr>
              <a:t>Towards a Reference Architecture for AIRE Tools: Joint requirements elicitation at AIRE’25</a:t>
            </a:r>
            <a:endParaRPr sz="900">
              <a:solidFill>
                <a:schemeClr val="lt1"/>
              </a:solidFill>
            </a:endParaRPr>
          </a:p>
        </p:txBody>
      </p:sp>
      <p:sp>
        <p:nvSpPr>
          <p:cNvPr id="384" name="Google Shape;384;p25"/>
          <p:cNvSpPr/>
          <p:nvPr/>
        </p:nvSpPr>
        <p:spPr>
          <a:xfrm>
            <a:off x="0" y="4943400"/>
            <a:ext cx="9144000" cy="200100"/>
          </a:xfrm>
          <a:prstGeom prst="rect">
            <a:avLst/>
          </a:prstGeom>
          <a:solidFill>
            <a:srgbClr val="58468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5" name="Google Shape;385;p25"/>
          <p:cNvSpPr txBox="1"/>
          <p:nvPr>
            <p:ph idx="12" type="sldNum"/>
          </p:nvPr>
        </p:nvSpPr>
        <p:spPr>
          <a:xfrm>
            <a:off x="8595300" y="4943349"/>
            <a:ext cx="548700" cy="200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de" sz="900">
                <a:solidFill>
                  <a:schemeClr val="lt1"/>
                </a:solidFill>
              </a:rPr>
              <a:t>‹#›</a:t>
            </a:fld>
            <a:endParaRPr sz="900">
              <a:solidFill>
                <a:schemeClr val="lt1"/>
              </a:solidFill>
            </a:endParaRPr>
          </a:p>
        </p:txBody>
      </p:sp>
      <p:sp>
        <p:nvSpPr>
          <p:cNvPr id="386" name="Google Shape;386;p25"/>
          <p:cNvSpPr txBox="1"/>
          <p:nvPr/>
        </p:nvSpPr>
        <p:spPr>
          <a:xfrm>
            <a:off x="1000372" y="1798863"/>
            <a:ext cx="8016300" cy="3894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1200"/>
              </a:spcAft>
              <a:buNone/>
            </a:pPr>
            <a:r>
              <a:rPr b="1" lang="de">
                <a:solidFill>
                  <a:srgbClr val="990000"/>
                </a:solidFill>
              </a:rPr>
              <a:t>Functional requirements. </a:t>
            </a:r>
            <a:endParaRPr>
              <a:solidFill>
                <a:schemeClr val="dk1"/>
              </a:solidFill>
            </a:endParaRPr>
          </a:p>
        </p:txBody>
      </p:sp>
      <p:sp>
        <p:nvSpPr>
          <p:cNvPr id="387" name="Google Shape;387;p25"/>
          <p:cNvSpPr txBox="1"/>
          <p:nvPr/>
        </p:nvSpPr>
        <p:spPr>
          <a:xfrm>
            <a:off x="1000375" y="2360588"/>
            <a:ext cx="8016300" cy="3894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1200"/>
              </a:spcAft>
              <a:buNone/>
            </a:pPr>
            <a:r>
              <a:rPr b="1" lang="de">
                <a:solidFill>
                  <a:srgbClr val="B45F06"/>
                </a:solidFill>
              </a:rPr>
              <a:t>Non-functional requirements. </a:t>
            </a:r>
            <a:endParaRPr>
              <a:solidFill>
                <a:schemeClr val="dk1"/>
              </a:solidFill>
            </a:endParaRPr>
          </a:p>
        </p:txBody>
      </p:sp>
      <p:sp>
        <p:nvSpPr>
          <p:cNvPr id="388" name="Google Shape;388;p25"/>
          <p:cNvSpPr txBox="1"/>
          <p:nvPr/>
        </p:nvSpPr>
        <p:spPr>
          <a:xfrm>
            <a:off x="1000410" y="2946388"/>
            <a:ext cx="8016300" cy="3894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1200"/>
              </a:spcAft>
              <a:buNone/>
            </a:pPr>
            <a:r>
              <a:rPr b="1" lang="de">
                <a:solidFill>
                  <a:srgbClr val="BF9000"/>
                </a:solidFill>
              </a:rPr>
              <a:t>Domain concepts. </a:t>
            </a:r>
            <a:endParaRPr>
              <a:solidFill>
                <a:schemeClr val="dk1"/>
              </a:solidFill>
            </a:endParaRPr>
          </a:p>
        </p:txBody>
      </p:sp>
      <p:sp>
        <p:nvSpPr>
          <p:cNvPr id="389" name="Google Shape;389;p25"/>
          <p:cNvSpPr txBox="1"/>
          <p:nvPr/>
        </p:nvSpPr>
        <p:spPr>
          <a:xfrm>
            <a:off x="1000380" y="3510488"/>
            <a:ext cx="8016300" cy="3894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1200"/>
              </a:spcAft>
              <a:buNone/>
            </a:pPr>
            <a:r>
              <a:rPr b="1" lang="de">
                <a:solidFill>
                  <a:srgbClr val="38761D"/>
                </a:solidFill>
              </a:rPr>
              <a:t>Shared services &amp; data. </a:t>
            </a:r>
            <a:endParaRPr>
              <a:solidFill>
                <a:schemeClr val="dk1"/>
              </a:solidFill>
            </a:endParaRPr>
          </a:p>
        </p:txBody>
      </p:sp>
      <p:sp>
        <p:nvSpPr>
          <p:cNvPr id="390" name="Google Shape;390;p25"/>
          <p:cNvSpPr txBox="1"/>
          <p:nvPr/>
        </p:nvSpPr>
        <p:spPr>
          <a:xfrm>
            <a:off x="1000428" y="4074588"/>
            <a:ext cx="8016300" cy="3894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1200"/>
              </a:spcAft>
              <a:buNone/>
            </a:pPr>
            <a:r>
              <a:rPr b="1" lang="de">
                <a:solidFill>
                  <a:srgbClr val="1155CC"/>
                </a:solidFill>
              </a:rPr>
              <a:t>GenAI challenges. </a:t>
            </a:r>
            <a:endParaRPr>
              <a:solidFill>
                <a:schemeClr val="dk1"/>
              </a:solidFill>
            </a:endParaRPr>
          </a:p>
        </p:txBody>
      </p:sp>
      <p:sp>
        <p:nvSpPr>
          <p:cNvPr id="391" name="Google Shape;391;p25"/>
          <p:cNvSpPr/>
          <p:nvPr/>
        </p:nvSpPr>
        <p:spPr>
          <a:xfrm>
            <a:off x="475825" y="1764875"/>
            <a:ext cx="442200" cy="442200"/>
          </a:xfrm>
          <a:prstGeom prst="ellipse">
            <a:avLst/>
          </a:prstGeom>
          <a:solidFill>
            <a:srgbClr val="99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de">
                <a:solidFill>
                  <a:schemeClr val="lt1"/>
                </a:solidFill>
              </a:rPr>
              <a:t>A</a:t>
            </a:r>
            <a:endParaRPr b="1">
              <a:solidFill>
                <a:schemeClr val="lt1"/>
              </a:solidFill>
            </a:endParaRPr>
          </a:p>
        </p:txBody>
      </p:sp>
      <p:sp>
        <p:nvSpPr>
          <p:cNvPr id="392" name="Google Shape;392;p25"/>
          <p:cNvSpPr/>
          <p:nvPr/>
        </p:nvSpPr>
        <p:spPr>
          <a:xfrm>
            <a:off x="475825" y="2350650"/>
            <a:ext cx="442200" cy="442200"/>
          </a:xfrm>
          <a:prstGeom prst="ellipse">
            <a:avLst/>
          </a:prstGeom>
          <a:solidFill>
            <a:srgbClr val="B45F0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de">
                <a:solidFill>
                  <a:schemeClr val="lt1"/>
                </a:solidFill>
              </a:rPr>
              <a:t>B</a:t>
            </a:r>
            <a:endParaRPr b="1">
              <a:solidFill>
                <a:schemeClr val="lt1"/>
              </a:solidFill>
            </a:endParaRPr>
          </a:p>
        </p:txBody>
      </p:sp>
      <p:sp>
        <p:nvSpPr>
          <p:cNvPr id="393" name="Google Shape;393;p25"/>
          <p:cNvSpPr/>
          <p:nvPr/>
        </p:nvSpPr>
        <p:spPr>
          <a:xfrm>
            <a:off x="475813" y="2936425"/>
            <a:ext cx="442200" cy="442200"/>
          </a:xfrm>
          <a:prstGeom prst="ellipse">
            <a:avLst/>
          </a:prstGeom>
          <a:solidFill>
            <a:srgbClr val="BF9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de">
                <a:solidFill>
                  <a:schemeClr val="lt1"/>
                </a:solidFill>
              </a:rPr>
              <a:t>C</a:t>
            </a:r>
            <a:endParaRPr b="1">
              <a:solidFill>
                <a:schemeClr val="lt1"/>
              </a:solidFill>
            </a:endParaRPr>
          </a:p>
        </p:txBody>
      </p:sp>
      <p:sp>
        <p:nvSpPr>
          <p:cNvPr id="394" name="Google Shape;394;p25"/>
          <p:cNvSpPr/>
          <p:nvPr/>
        </p:nvSpPr>
        <p:spPr>
          <a:xfrm>
            <a:off x="475813" y="3500525"/>
            <a:ext cx="442200" cy="442200"/>
          </a:xfrm>
          <a:prstGeom prst="ellipse">
            <a:avLst/>
          </a:prstGeom>
          <a:solidFill>
            <a:srgbClr val="38761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de">
                <a:solidFill>
                  <a:schemeClr val="lt1"/>
                </a:solidFill>
              </a:rPr>
              <a:t>D</a:t>
            </a:r>
            <a:endParaRPr b="1">
              <a:solidFill>
                <a:schemeClr val="lt1"/>
              </a:solidFill>
            </a:endParaRPr>
          </a:p>
        </p:txBody>
      </p:sp>
      <p:sp>
        <p:nvSpPr>
          <p:cNvPr id="395" name="Google Shape;395;p25"/>
          <p:cNvSpPr/>
          <p:nvPr/>
        </p:nvSpPr>
        <p:spPr>
          <a:xfrm>
            <a:off x="475813" y="4064625"/>
            <a:ext cx="442200" cy="442200"/>
          </a:xfrm>
          <a:prstGeom prst="ellipse">
            <a:avLst/>
          </a:prstGeom>
          <a:solidFill>
            <a:srgbClr val="1155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de">
                <a:solidFill>
                  <a:schemeClr val="lt1"/>
                </a:solidFill>
              </a:rPr>
              <a:t>E</a:t>
            </a:r>
            <a:endParaRPr b="1">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The road ahead</a:t>
            </a:r>
            <a:endParaRPr/>
          </a:p>
        </p:txBody>
      </p:sp>
      <p:sp>
        <p:nvSpPr>
          <p:cNvPr id="401" name="Google Shape;401;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sz="1600">
                <a:solidFill>
                  <a:schemeClr val="dk1"/>
                </a:solidFill>
              </a:rPr>
              <a:t>Thank you for your input! Based on your elicited and prioritized requirements, we will </a:t>
            </a:r>
            <a:r>
              <a:rPr lang="de" sz="1600">
                <a:solidFill>
                  <a:schemeClr val="dk1"/>
                </a:solidFill>
              </a:rPr>
              <a:t>abstract</a:t>
            </a:r>
            <a:r>
              <a:rPr lang="de" sz="1600">
                <a:solidFill>
                  <a:schemeClr val="dk1"/>
                </a:solidFill>
              </a:rPr>
              <a:t> the requirements for a shared reference architecture.</a:t>
            </a:r>
            <a:endParaRPr sz="1600">
              <a:solidFill>
                <a:schemeClr val="dk1"/>
              </a:solidFill>
            </a:endParaRPr>
          </a:p>
          <a:p>
            <a:pPr indent="0" lvl="0" marL="0" rtl="0" algn="l">
              <a:spcBef>
                <a:spcPts val="1200"/>
              </a:spcBef>
              <a:spcAft>
                <a:spcPts val="0"/>
              </a:spcAft>
              <a:buNone/>
            </a:pPr>
            <a:r>
              <a:rPr lang="de" sz="1600">
                <a:solidFill>
                  <a:schemeClr val="dk1"/>
                </a:solidFill>
              </a:rPr>
              <a:t>Interested in contributing? Contact us for the research ahead. We plan to:</a:t>
            </a:r>
            <a:endParaRPr sz="1600">
              <a:solidFill>
                <a:schemeClr val="dk1"/>
              </a:solidFill>
            </a:endParaRPr>
          </a:p>
          <a:p>
            <a:pPr indent="-330200" lvl="0" marL="457200" rtl="0" algn="l">
              <a:spcBef>
                <a:spcPts val="1200"/>
              </a:spcBef>
              <a:spcAft>
                <a:spcPts val="0"/>
              </a:spcAft>
              <a:buClr>
                <a:schemeClr val="dk1"/>
              </a:buClr>
              <a:buSzPts val="1600"/>
              <a:buChar char="●"/>
            </a:pPr>
            <a:r>
              <a:rPr lang="de" sz="1600">
                <a:solidFill>
                  <a:schemeClr val="dk1"/>
                </a:solidFill>
              </a:rPr>
              <a:t>propose and implement the reference architecture,</a:t>
            </a:r>
            <a:endParaRPr sz="1600">
              <a:solidFill>
                <a:schemeClr val="dk1"/>
              </a:solidFill>
            </a:endParaRPr>
          </a:p>
          <a:p>
            <a:pPr indent="-330200" lvl="0" marL="457200" rtl="0" algn="l">
              <a:spcBef>
                <a:spcPts val="0"/>
              </a:spcBef>
              <a:spcAft>
                <a:spcPts val="0"/>
              </a:spcAft>
              <a:buClr>
                <a:schemeClr val="dk1"/>
              </a:buClr>
              <a:buSzPts val="1600"/>
              <a:buChar char="●"/>
            </a:pPr>
            <a:r>
              <a:rPr lang="de" sz="1600">
                <a:solidFill>
                  <a:schemeClr val="dk1"/>
                </a:solidFill>
              </a:rPr>
              <a:t>re-implement existing tools based on that reference architecture, and</a:t>
            </a:r>
            <a:endParaRPr sz="1600">
              <a:solidFill>
                <a:schemeClr val="dk1"/>
              </a:solidFill>
            </a:endParaRPr>
          </a:p>
          <a:p>
            <a:pPr indent="-330200" lvl="0" marL="457200" rtl="0" algn="l">
              <a:spcBef>
                <a:spcPts val="0"/>
              </a:spcBef>
              <a:spcAft>
                <a:spcPts val="0"/>
              </a:spcAft>
              <a:buClr>
                <a:schemeClr val="dk1"/>
              </a:buClr>
              <a:buSzPts val="1600"/>
              <a:buChar char="●"/>
            </a:pPr>
            <a:r>
              <a:rPr lang="de" sz="1600">
                <a:solidFill>
                  <a:schemeClr val="dk1"/>
                </a:solidFill>
              </a:rPr>
              <a:t>maintain the reference architecture and its modules.</a:t>
            </a:r>
            <a:endParaRPr sz="1600">
              <a:solidFill>
                <a:schemeClr val="dk1"/>
              </a:solidFill>
            </a:endParaRPr>
          </a:p>
          <a:p>
            <a:pPr indent="0" lvl="0" marL="0" rtl="0" algn="l">
              <a:spcBef>
                <a:spcPts val="1200"/>
              </a:spcBef>
              <a:spcAft>
                <a:spcPts val="1200"/>
              </a:spcAft>
              <a:buNone/>
            </a:pPr>
            <a:r>
              <a:rPr lang="de" sz="1600">
                <a:solidFill>
                  <a:schemeClr val="dk1"/>
                </a:solidFill>
              </a:rPr>
              <a:t>If you are interested in this work, you are more than welcome to join us.</a:t>
            </a:r>
            <a:endParaRPr sz="1600">
              <a:solidFill>
                <a:schemeClr val="dk1"/>
              </a:solidFill>
            </a:endParaRPr>
          </a:p>
        </p:txBody>
      </p:sp>
      <p:sp>
        <p:nvSpPr>
          <p:cNvPr id="402" name="Google Shape;402;p26"/>
          <p:cNvSpPr/>
          <p:nvPr/>
        </p:nvSpPr>
        <p:spPr>
          <a:xfrm>
            <a:off x="0" y="0"/>
            <a:ext cx="9144000" cy="200100"/>
          </a:xfrm>
          <a:prstGeom prst="rect">
            <a:avLst/>
          </a:prstGeom>
          <a:solidFill>
            <a:srgbClr val="5846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de" sz="900">
                <a:solidFill>
                  <a:schemeClr val="lt1"/>
                </a:solidFill>
              </a:rPr>
              <a:t>Towards a Reference Architecture for AIRE Tools: Joint requirements elicitation at AIRE’25</a:t>
            </a:r>
            <a:endParaRPr sz="900">
              <a:solidFill>
                <a:schemeClr val="lt1"/>
              </a:solidFill>
            </a:endParaRPr>
          </a:p>
        </p:txBody>
      </p:sp>
      <p:sp>
        <p:nvSpPr>
          <p:cNvPr id="403" name="Google Shape;403;p26"/>
          <p:cNvSpPr/>
          <p:nvPr/>
        </p:nvSpPr>
        <p:spPr>
          <a:xfrm>
            <a:off x="0" y="4943400"/>
            <a:ext cx="9144000" cy="200100"/>
          </a:xfrm>
          <a:prstGeom prst="rect">
            <a:avLst/>
          </a:prstGeom>
          <a:solidFill>
            <a:srgbClr val="58468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4" name="Google Shape;404;p26"/>
          <p:cNvSpPr txBox="1"/>
          <p:nvPr>
            <p:ph idx="12" type="sldNum"/>
          </p:nvPr>
        </p:nvSpPr>
        <p:spPr>
          <a:xfrm>
            <a:off x="8595300" y="4943349"/>
            <a:ext cx="548700" cy="200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de" sz="900">
                <a:solidFill>
                  <a:schemeClr val="lt1"/>
                </a:solidFill>
              </a:rPr>
              <a:t>‹#›</a:t>
            </a:fld>
            <a:endParaRPr sz="900">
              <a:solidFill>
                <a:schemeClr val="lt1"/>
              </a:solidFill>
            </a:endParaRPr>
          </a:p>
        </p:txBody>
      </p:sp>
      <p:pic>
        <p:nvPicPr>
          <p:cNvPr id="405" name="Google Shape;405;p26"/>
          <p:cNvPicPr preferRelativeResize="0"/>
          <p:nvPr/>
        </p:nvPicPr>
        <p:blipFill>
          <a:blip r:embed="rId3">
            <a:alphaModFix/>
          </a:blip>
          <a:stretch>
            <a:fillRect/>
          </a:stretch>
        </p:blipFill>
        <p:spPr>
          <a:xfrm>
            <a:off x="519400" y="3916874"/>
            <a:ext cx="673450" cy="673450"/>
          </a:xfrm>
          <a:prstGeom prst="rect">
            <a:avLst/>
          </a:prstGeom>
          <a:noFill/>
          <a:ln>
            <a:noFill/>
          </a:ln>
        </p:spPr>
      </p:pic>
      <p:pic>
        <p:nvPicPr>
          <p:cNvPr id="406" name="Google Shape;406;p26"/>
          <p:cNvPicPr preferRelativeResize="0"/>
          <p:nvPr/>
        </p:nvPicPr>
        <p:blipFill>
          <a:blip r:embed="rId4">
            <a:alphaModFix/>
          </a:blip>
          <a:stretch>
            <a:fillRect/>
          </a:stretch>
        </p:blipFill>
        <p:spPr>
          <a:xfrm>
            <a:off x="5004150" y="3916875"/>
            <a:ext cx="673450" cy="673450"/>
          </a:xfrm>
          <a:prstGeom prst="rect">
            <a:avLst/>
          </a:prstGeom>
          <a:noFill/>
          <a:ln>
            <a:noFill/>
          </a:ln>
        </p:spPr>
      </p:pic>
      <p:sp>
        <p:nvSpPr>
          <p:cNvPr id="407" name="Google Shape;407;p26"/>
          <p:cNvSpPr txBox="1"/>
          <p:nvPr/>
        </p:nvSpPr>
        <p:spPr>
          <a:xfrm>
            <a:off x="1175100" y="3840675"/>
            <a:ext cx="3752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de" sz="1200">
                <a:solidFill>
                  <a:srgbClr val="000000"/>
                </a:solidFill>
              </a:rPr>
              <a:t>Julian Frattini</a:t>
            </a:r>
            <a:endParaRPr b="1" sz="1200">
              <a:solidFill>
                <a:srgbClr val="000000"/>
              </a:solidFill>
            </a:endParaRPr>
          </a:p>
          <a:p>
            <a:pPr indent="0" lvl="0" marL="0" rtl="0" algn="l">
              <a:spcBef>
                <a:spcPts val="0"/>
              </a:spcBef>
              <a:spcAft>
                <a:spcPts val="0"/>
              </a:spcAft>
              <a:buNone/>
            </a:pPr>
            <a:r>
              <a:rPr lang="de" sz="1200">
                <a:solidFill>
                  <a:srgbClr val="000000"/>
                </a:solidFill>
              </a:rPr>
              <a:t>Chalmers University of </a:t>
            </a:r>
            <a:r>
              <a:rPr lang="de" sz="1200">
                <a:solidFill>
                  <a:srgbClr val="000000"/>
                </a:solidFill>
              </a:rPr>
              <a:t>T</a:t>
            </a:r>
            <a:r>
              <a:rPr lang="de" sz="1200">
                <a:solidFill>
                  <a:srgbClr val="000000"/>
                </a:solidFill>
              </a:rPr>
              <a:t>echnology, Sweden</a:t>
            </a:r>
            <a:endParaRPr sz="1200">
              <a:solidFill>
                <a:srgbClr val="000000"/>
              </a:solidFill>
            </a:endParaRPr>
          </a:p>
          <a:p>
            <a:pPr indent="0" lvl="0" marL="0" rtl="0" algn="l">
              <a:spcBef>
                <a:spcPts val="0"/>
              </a:spcBef>
              <a:spcAft>
                <a:spcPts val="0"/>
              </a:spcAft>
              <a:buNone/>
            </a:pPr>
            <a:r>
              <a:rPr lang="de" sz="1200"/>
              <a:t>julian.frattini@chalmers.se</a:t>
            </a:r>
            <a:endParaRPr sz="1200"/>
          </a:p>
        </p:txBody>
      </p:sp>
      <p:sp>
        <p:nvSpPr>
          <p:cNvPr id="408" name="Google Shape;408;p26"/>
          <p:cNvSpPr txBox="1"/>
          <p:nvPr/>
        </p:nvSpPr>
        <p:spPr>
          <a:xfrm>
            <a:off x="5753800" y="3840675"/>
            <a:ext cx="3180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de" sz="1200">
                <a:solidFill>
                  <a:srgbClr val="000000"/>
                </a:solidFill>
              </a:rPr>
              <a:t>Quim Motger</a:t>
            </a:r>
            <a:endParaRPr b="1" sz="1200">
              <a:solidFill>
                <a:srgbClr val="000000"/>
              </a:solidFill>
            </a:endParaRPr>
          </a:p>
          <a:p>
            <a:pPr indent="0" lvl="0" marL="0" rtl="0" algn="l">
              <a:spcBef>
                <a:spcPts val="0"/>
              </a:spcBef>
              <a:spcAft>
                <a:spcPts val="0"/>
              </a:spcAft>
              <a:buNone/>
            </a:pPr>
            <a:r>
              <a:rPr lang="de" sz="1200">
                <a:solidFill>
                  <a:srgbClr val="000000"/>
                </a:solidFill>
              </a:rPr>
              <a:t>Universitat Politècnica de Catalunya, Spain</a:t>
            </a:r>
            <a:endParaRPr sz="1200">
              <a:solidFill>
                <a:srgbClr val="000000"/>
              </a:solidFill>
            </a:endParaRPr>
          </a:p>
          <a:p>
            <a:pPr indent="0" lvl="0" marL="0" rtl="0" algn="l">
              <a:spcBef>
                <a:spcPts val="0"/>
              </a:spcBef>
              <a:spcAft>
                <a:spcPts val="0"/>
              </a:spcAft>
              <a:buNone/>
            </a:pPr>
            <a:r>
              <a:rPr lang="de" sz="1200"/>
              <a:t>joaquim.motger@upc.edu</a:t>
            </a:r>
            <a:endParaRPr sz="1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pic>
        <p:nvPicPr>
          <p:cNvPr id="413" name="Google Shape;413;p27"/>
          <p:cNvPicPr preferRelativeResize="0"/>
          <p:nvPr/>
        </p:nvPicPr>
        <p:blipFill rotWithShape="1">
          <a:blip r:embed="rId3">
            <a:alphaModFix/>
          </a:blip>
          <a:srcRect b="10897" l="0" r="0" t="0"/>
          <a:stretch/>
        </p:blipFill>
        <p:spPr>
          <a:xfrm>
            <a:off x="-45125" y="-76200"/>
            <a:ext cx="9207276" cy="5219700"/>
          </a:xfrm>
          <a:prstGeom prst="rect">
            <a:avLst/>
          </a:prstGeom>
          <a:noFill/>
          <a:ln>
            <a:noFill/>
          </a:ln>
        </p:spPr>
      </p:pic>
      <p:sp>
        <p:nvSpPr>
          <p:cNvPr id="414" name="Google Shape;414;p27"/>
          <p:cNvSpPr/>
          <p:nvPr/>
        </p:nvSpPr>
        <p:spPr>
          <a:xfrm>
            <a:off x="131700" y="977400"/>
            <a:ext cx="637800" cy="263400"/>
          </a:xfrm>
          <a:prstGeom prst="rect">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15" name="Google Shape;415;p27"/>
          <p:cNvSpPr txBox="1"/>
          <p:nvPr>
            <p:ph type="ctrTitle"/>
          </p:nvPr>
        </p:nvSpPr>
        <p:spPr>
          <a:xfrm>
            <a:off x="1362450" y="238800"/>
            <a:ext cx="6419100" cy="1664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de" sz="3180">
                <a:solidFill>
                  <a:schemeClr val="lt1"/>
                </a:solidFill>
              </a:rPr>
              <a:t>AIRE 2025</a:t>
            </a:r>
            <a:r>
              <a:rPr lang="de" sz="3180">
                <a:solidFill>
                  <a:schemeClr val="lt1"/>
                </a:solidFill>
              </a:rPr>
              <a:t>: 12th International Workshop on Artificial Intelligence and Requirements Engineering</a:t>
            </a:r>
            <a:endParaRPr sz="3180">
              <a:solidFill>
                <a:schemeClr val="lt1"/>
              </a:solidFill>
            </a:endParaRPr>
          </a:p>
        </p:txBody>
      </p:sp>
      <p:pic>
        <p:nvPicPr>
          <p:cNvPr id="416" name="Google Shape;416;p27"/>
          <p:cNvPicPr preferRelativeResize="0"/>
          <p:nvPr/>
        </p:nvPicPr>
        <p:blipFill>
          <a:blip r:embed="rId4">
            <a:alphaModFix/>
          </a:blip>
          <a:stretch>
            <a:fillRect/>
          </a:stretch>
        </p:blipFill>
        <p:spPr>
          <a:xfrm>
            <a:off x="7715809" y="203150"/>
            <a:ext cx="1278479" cy="1278500"/>
          </a:xfrm>
          <a:prstGeom prst="rect">
            <a:avLst/>
          </a:prstGeom>
          <a:noFill/>
          <a:ln>
            <a:noFill/>
          </a:ln>
        </p:spPr>
      </p:pic>
      <p:pic>
        <p:nvPicPr>
          <p:cNvPr id="417" name="Google Shape;417;p27"/>
          <p:cNvPicPr preferRelativeResize="0"/>
          <p:nvPr/>
        </p:nvPicPr>
        <p:blipFill>
          <a:blip r:embed="rId5">
            <a:alphaModFix/>
          </a:blip>
          <a:stretch>
            <a:fillRect/>
          </a:stretch>
        </p:blipFill>
        <p:spPr>
          <a:xfrm>
            <a:off x="160149" y="333710"/>
            <a:ext cx="1278499" cy="101737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Thank you</a:t>
            </a:r>
            <a:endParaRPr/>
          </a:p>
        </p:txBody>
      </p:sp>
      <p:sp>
        <p:nvSpPr>
          <p:cNvPr id="423" name="Google Shape;423;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solidFill>
                  <a:schemeClr val="dk1"/>
                </a:solidFill>
              </a:rPr>
              <a:t>We are immensely grateful to</a:t>
            </a:r>
            <a:endParaRPr>
              <a:solidFill>
                <a:schemeClr val="dk1"/>
              </a:solidFill>
            </a:endParaRPr>
          </a:p>
          <a:p>
            <a:pPr indent="-342900" lvl="0" marL="457200" rtl="0" algn="l">
              <a:spcBef>
                <a:spcPts val="1200"/>
              </a:spcBef>
              <a:spcAft>
                <a:spcPts val="0"/>
              </a:spcAft>
              <a:buClr>
                <a:schemeClr val="dk1"/>
              </a:buClr>
              <a:buSzPts val="1800"/>
              <a:buChar char="●"/>
            </a:pPr>
            <a:r>
              <a:rPr lang="de">
                <a:solidFill>
                  <a:schemeClr val="dk1"/>
                </a:solidFill>
              </a:rPr>
              <a:t>All </a:t>
            </a:r>
            <a:r>
              <a:rPr b="1" lang="de">
                <a:solidFill>
                  <a:srgbClr val="584684"/>
                </a:solidFill>
              </a:rPr>
              <a:t>authors </a:t>
            </a:r>
            <a:r>
              <a:rPr lang="de">
                <a:solidFill>
                  <a:schemeClr val="dk1"/>
                </a:solidFill>
              </a:rPr>
              <a:t>who submitted their hard work to the AIRE workshop,</a:t>
            </a:r>
            <a:endParaRPr>
              <a:solidFill>
                <a:schemeClr val="dk1"/>
              </a:solidFill>
            </a:endParaRPr>
          </a:p>
          <a:p>
            <a:pPr indent="-342900" lvl="0" marL="457200" rtl="0" algn="l">
              <a:spcBef>
                <a:spcPts val="0"/>
              </a:spcBef>
              <a:spcAft>
                <a:spcPts val="0"/>
              </a:spcAft>
              <a:buClr>
                <a:schemeClr val="dk1"/>
              </a:buClr>
              <a:buSzPts val="1800"/>
              <a:buChar char="●"/>
            </a:pPr>
            <a:r>
              <a:rPr lang="de">
                <a:solidFill>
                  <a:schemeClr val="dk1"/>
                </a:solidFill>
              </a:rPr>
              <a:t>All </a:t>
            </a:r>
            <a:r>
              <a:rPr b="1" lang="de">
                <a:solidFill>
                  <a:srgbClr val="584684"/>
                </a:solidFill>
              </a:rPr>
              <a:t>reviewers </a:t>
            </a:r>
            <a:r>
              <a:rPr lang="de">
                <a:solidFill>
                  <a:schemeClr val="dk1"/>
                </a:solidFill>
              </a:rPr>
              <a:t>who took their time to evaluate the submitted manuscripts,</a:t>
            </a:r>
            <a:endParaRPr>
              <a:solidFill>
                <a:schemeClr val="dk1"/>
              </a:solidFill>
            </a:endParaRPr>
          </a:p>
          <a:p>
            <a:pPr indent="-342900" lvl="0" marL="457200" rtl="0" algn="l">
              <a:spcBef>
                <a:spcPts val="0"/>
              </a:spcBef>
              <a:spcAft>
                <a:spcPts val="0"/>
              </a:spcAft>
              <a:buClr>
                <a:schemeClr val="dk1"/>
              </a:buClr>
              <a:buSzPts val="1800"/>
              <a:buChar char="●"/>
            </a:pPr>
            <a:r>
              <a:rPr lang="de">
                <a:solidFill>
                  <a:schemeClr val="dk1"/>
                </a:solidFill>
              </a:rPr>
              <a:t>The AIRE </a:t>
            </a:r>
            <a:r>
              <a:rPr b="1" lang="de">
                <a:solidFill>
                  <a:srgbClr val="584684"/>
                </a:solidFill>
              </a:rPr>
              <a:t>steering committee</a:t>
            </a:r>
            <a:r>
              <a:rPr lang="de">
                <a:solidFill>
                  <a:schemeClr val="dk1"/>
                </a:solidFill>
              </a:rPr>
              <a:t> for supporting us organizers,</a:t>
            </a:r>
            <a:endParaRPr>
              <a:solidFill>
                <a:schemeClr val="dk1"/>
              </a:solidFill>
            </a:endParaRPr>
          </a:p>
          <a:p>
            <a:pPr indent="-342900" lvl="0" marL="457200" rtl="0" algn="l">
              <a:spcBef>
                <a:spcPts val="0"/>
              </a:spcBef>
              <a:spcAft>
                <a:spcPts val="0"/>
              </a:spcAft>
              <a:buClr>
                <a:schemeClr val="dk1"/>
              </a:buClr>
              <a:buSzPts val="1800"/>
              <a:buChar char="●"/>
            </a:pPr>
            <a:r>
              <a:rPr lang="de">
                <a:solidFill>
                  <a:schemeClr val="dk1"/>
                </a:solidFill>
              </a:rPr>
              <a:t>All of </a:t>
            </a:r>
            <a:r>
              <a:rPr b="1" lang="de">
                <a:solidFill>
                  <a:srgbClr val="584684"/>
                </a:solidFill>
              </a:rPr>
              <a:t>you attendees</a:t>
            </a:r>
            <a:r>
              <a:rPr lang="de">
                <a:solidFill>
                  <a:schemeClr val="dk1"/>
                </a:solidFill>
              </a:rPr>
              <a:t> for the lively discussion and interest.</a:t>
            </a:r>
            <a:endParaRPr>
              <a:solidFill>
                <a:schemeClr val="dk1"/>
              </a:solidFill>
            </a:endParaRPr>
          </a:p>
          <a:p>
            <a:pPr indent="0" lvl="0" marL="0" rtl="0" algn="l">
              <a:spcBef>
                <a:spcPts val="1200"/>
              </a:spcBef>
              <a:spcAft>
                <a:spcPts val="1200"/>
              </a:spcAft>
              <a:buNone/>
            </a:pPr>
            <a:r>
              <a:rPr lang="de">
                <a:solidFill>
                  <a:schemeClr val="dk1"/>
                </a:solidFill>
              </a:rPr>
              <a:t>If you are interested in contributing further (e.g., serving as a reviewer or organizer), please reach out to the workshop organizers and steering committee.</a:t>
            </a:r>
            <a:endParaRPr>
              <a:solidFill>
                <a:schemeClr val="dk1"/>
              </a:solidFill>
            </a:endParaRPr>
          </a:p>
        </p:txBody>
      </p:sp>
      <p:sp>
        <p:nvSpPr>
          <p:cNvPr id="424" name="Google Shape;424;p28"/>
          <p:cNvSpPr/>
          <p:nvPr/>
        </p:nvSpPr>
        <p:spPr>
          <a:xfrm>
            <a:off x="0" y="0"/>
            <a:ext cx="9144000" cy="200100"/>
          </a:xfrm>
          <a:prstGeom prst="rect">
            <a:avLst/>
          </a:prstGeom>
          <a:solidFill>
            <a:srgbClr val="5846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de" sz="900">
                <a:solidFill>
                  <a:srgbClr val="FFFFFF"/>
                </a:solidFill>
              </a:rPr>
              <a:t>AIRE 2025: 12th International Workshop on Artificial Intelligence and Requirements Engineering</a:t>
            </a:r>
            <a:endParaRPr sz="900">
              <a:solidFill>
                <a:srgbClr val="FFFFFF"/>
              </a:solidFill>
            </a:endParaRPr>
          </a:p>
        </p:txBody>
      </p:sp>
      <p:sp>
        <p:nvSpPr>
          <p:cNvPr id="425" name="Google Shape;425;p28"/>
          <p:cNvSpPr/>
          <p:nvPr/>
        </p:nvSpPr>
        <p:spPr>
          <a:xfrm>
            <a:off x="0" y="4943400"/>
            <a:ext cx="9144000" cy="200100"/>
          </a:xfrm>
          <a:prstGeom prst="rect">
            <a:avLst/>
          </a:prstGeom>
          <a:solidFill>
            <a:srgbClr val="584684"/>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de" sz="900" u="sng">
                <a:solidFill>
                  <a:srgbClr val="D0E0E3"/>
                </a:solidFill>
                <a:hlinkClick r:id="rId3">
                  <a:extLst>
                    <a:ext uri="{A12FA001-AC4F-418D-AE19-62706E023703}">
                      <ahyp:hlinkClr val="tx"/>
                    </a:ext>
                  </a:extLst>
                </a:hlinkClick>
              </a:rPr>
              <a:t>https://aire-ws.github.io/aire25/index.html</a:t>
            </a:r>
            <a:endParaRPr sz="900">
              <a:solidFill>
                <a:srgbClr val="D0E0E3"/>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Workshop Feedback</a:t>
            </a:r>
            <a:endParaRPr/>
          </a:p>
        </p:txBody>
      </p:sp>
      <p:sp>
        <p:nvSpPr>
          <p:cNvPr id="431" name="Google Shape;431;p29"/>
          <p:cNvSpPr txBox="1"/>
          <p:nvPr>
            <p:ph idx="1" type="body"/>
          </p:nvPr>
        </p:nvSpPr>
        <p:spPr>
          <a:xfrm>
            <a:off x="311700" y="1152475"/>
            <a:ext cx="8520600" cy="681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de">
                <a:solidFill>
                  <a:schemeClr val="dk1"/>
                </a:solidFill>
              </a:rPr>
              <a:t>If not already done, please share your experience with the workshop.</a:t>
            </a:r>
            <a:endParaRPr>
              <a:solidFill>
                <a:schemeClr val="dk1"/>
              </a:solidFill>
            </a:endParaRPr>
          </a:p>
        </p:txBody>
      </p:sp>
      <p:sp>
        <p:nvSpPr>
          <p:cNvPr id="432" name="Google Shape;432;p29"/>
          <p:cNvSpPr/>
          <p:nvPr/>
        </p:nvSpPr>
        <p:spPr>
          <a:xfrm>
            <a:off x="0" y="0"/>
            <a:ext cx="9144000" cy="200100"/>
          </a:xfrm>
          <a:prstGeom prst="rect">
            <a:avLst/>
          </a:prstGeom>
          <a:solidFill>
            <a:srgbClr val="5846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de" sz="900">
                <a:solidFill>
                  <a:srgbClr val="FFFFFF"/>
                </a:solidFill>
              </a:rPr>
              <a:t>AIRE 2025: 12th International Workshop on Artificial Intelligence and Requirements Engineering</a:t>
            </a:r>
            <a:endParaRPr sz="900">
              <a:solidFill>
                <a:srgbClr val="FFFFFF"/>
              </a:solidFill>
            </a:endParaRPr>
          </a:p>
        </p:txBody>
      </p:sp>
      <p:sp>
        <p:nvSpPr>
          <p:cNvPr id="433" name="Google Shape;433;p29"/>
          <p:cNvSpPr/>
          <p:nvPr/>
        </p:nvSpPr>
        <p:spPr>
          <a:xfrm>
            <a:off x="0" y="4943400"/>
            <a:ext cx="9144000" cy="200100"/>
          </a:xfrm>
          <a:prstGeom prst="rect">
            <a:avLst/>
          </a:prstGeom>
          <a:solidFill>
            <a:srgbClr val="584684"/>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de" sz="900" u="sng">
                <a:solidFill>
                  <a:srgbClr val="D0E0E3"/>
                </a:solidFill>
                <a:hlinkClick r:id="rId3">
                  <a:extLst>
                    <a:ext uri="{A12FA001-AC4F-418D-AE19-62706E023703}">
                      <ahyp:hlinkClr val="tx"/>
                    </a:ext>
                  </a:extLst>
                </a:hlinkClick>
              </a:rPr>
              <a:t>https://aire-ws.github.io/aire25/index.html</a:t>
            </a:r>
            <a:endParaRPr sz="900">
              <a:solidFill>
                <a:srgbClr val="D0E0E3"/>
              </a:solidFill>
            </a:endParaRPr>
          </a:p>
        </p:txBody>
      </p:sp>
      <p:pic>
        <p:nvPicPr>
          <p:cNvPr id="434" name="Google Shape;434;p29"/>
          <p:cNvPicPr preferRelativeResize="0"/>
          <p:nvPr/>
        </p:nvPicPr>
        <p:blipFill>
          <a:blip r:embed="rId4">
            <a:alphaModFix/>
          </a:blip>
          <a:stretch>
            <a:fillRect/>
          </a:stretch>
        </p:blipFill>
        <p:spPr>
          <a:xfrm>
            <a:off x="1688275" y="1742225"/>
            <a:ext cx="5767441" cy="28048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30"/>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de" sz="2400">
                <a:solidFill>
                  <a:schemeClr val="dk1"/>
                </a:solidFill>
              </a:rPr>
              <a:t>Have a fantastic RE’25 conference</a:t>
            </a:r>
            <a:br>
              <a:rPr lang="de" sz="2400">
                <a:solidFill>
                  <a:schemeClr val="dk1"/>
                </a:solidFill>
              </a:rPr>
            </a:br>
            <a:r>
              <a:rPr lang="de" sz="2400">
                <a:solidFill>
                  <a:schemeClr val="dk1"/>
                </a:solidFill>
              </a:rPr>
              <a:t>And see you for </a:t>
            </a:r>
            <a:r>
              <a:rPr lang="de" sz="2400">
                <a:solidFill>
                  <a:schemeClr val="dk1"/>
                </a:solidFill>
              </a:rPr>
              <a:t>AIRE’26 in </a:t>
            </a:r>
            <a:r>
              <a:rPr lang="de" sz="2400">
                <a:solidFill>
                  <a:schemeClr val="dk1"/>
                </a:solidFill>
              </a:rPr>
              <a:t>…?</a:t>
            </a:r>
            <a:endParaRPr sz="2400">
              <a:solidFill>
                <a:schemeClr val="dk1"/>
              </a:solidFill>
            </a:endParaRPr>
          </a:p>
        </p:txBody>
      </p:sp>
      <p:sp>
        <p:nvSpPr>
          <p:cNvPr id="440" name="Google Shape;440;p30"/>
          <p:cNvSpPr/>
          <p:nvPr/>
        </p:nvSpPr>
        <p:spPr>
          <a:xfrm>
            <a:off x="0" y="0"/>
            <a:ext cx="9144000" cy="200100"/>
          </a:xfrm>
          <a:prstGeom prst="rect">
            <a:avLst/>
          </a:prstGeom>
          <a:solidFill>
            <a:srgbClr val="5846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de" sz="900">
                <a:solidFill>
                  <a:srgbClr val="FFFFFF"/>
                </a:solidFill>
              </a:rPr>
              <a:t>AIRE 2025: 12th International Workshop on Artificial Intelligence and Requirements Engineering</a:t>
            </a:r>
            <a:endParaRPr sz="900">
              <a:solidFill>
                <a:srgbClr val="FFFFFF"/>
              </a:solidFill>
            </a:endParaRPr>
          </a:p>
        </p:txBody>
      </p:sp>
      <p:sp>
        <p:nvSpPr>
          <p:cNvPr id="441" name="Google Shape;441;p30"/>
          <p:cNvSpPr/>
          <p:nvPr/>
        </p:nvSpPr>
        <p:spPr>
          <a:xfrm>
            <a:off x="0" y="4943400"/>
            <a:ext cx="9144000" cy="200100"/>
          </a:xfrm>
          <a:prstGeom prst="rect">
            <a:avLst/>
          </a:prstGeom>
          <a:solidFill>
            <a:srgbClr val="584684"/>
          </a:solid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de" sz="900" u="sng">
                <a:solidFill>
                  <a:srgbClr val="D0E0E3"/>
                </a:solidFill>
                <a:hlinkClick r:id="rId3">
                  <a:extLst>
                    <a:ext uri="{A12FA001-AC4F-418D-AE19-62706E023703}">
                      <ahyp:hlinkClr val="tx"/>
                    </a:ext>
                  </a:extLst>
                </a:hlinkClick>
              </a:rPr>
              <a:t>https://aire-ws.github.io/aire25/index.html</a:t>
            </a:r>
            <a:endParaRPr sz="900">
              <a:solidFill>
                <a:srgbClr val="D0E0E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Context</a:t>
            </a:r>
            <a:endParaRPr/>
          </a:p>
        </p:txBody>
      </p:sp>
      <p:sp>
        <p:nvSpPr>
          <p:cNvPr id="66" name="Google Shape;66;p14"/>
          <p:cNvSpPr txBox="1"/>
          <p:nvPr>
            <p:ph idx="1" type="body"/>
          </p:nvPr>
        </p:nvSpPr>
        <p:spPr>
          <a:xfrm>
            <a:off x="311700" y="1076275"/>
            <a:ext cx="8520600" cy="926100"/>
          </a:xfrm>
          <a:prstGeom prst="rect">
            <a:avLst/>
          </a:prstGeom>
        </p:spPr>
        <p:txBody>
          <a:bodyPr anchorCtr="0" anchor="t" bIns="91425" lIns="91425" spcFirstLastPara="1" rIns="91425" wrap="square" tIns="91425">
            <a:normAutofit/>
          </a:bodyPr>
          <a:lstStyle/>
          <a:p>
            <a:pPr indent="0" lvl="0" marL="0" rtl="0" algn="just">
              <a:lnSpc>
                <a:spcPct val="95000"/>
              </a:lnSpc>
              <a:spcBef>
                <a:spcPts val="0"/>
              </a:spcBef>
              <a:spcAft>
                <a:spcPts val="1200"/>
              </a:spcAft>
              <a:buNone/>
            </a:pPr>
            <a:r>
              <a:rPr b="1" lang="de" sz="1400">
                <a:solidFill>
                  <a:srgbClr val="000000"/>
                </a:solidFill>
              </a:rPr>
              <a:t>NLP</a:t>
            </a:r>
            <a:r>
              <a:rPr b="1" lang="de" sz="1400">
                <a:solidFill>
                  <a:srgbClr val="000000"/>
                </a:solidFill>
              </a:rPr>
              <a:t>-enabled</a:t>
            </a:r>
            <a:r>
              <a:rPr b="1" lang="de" sz="1400">
                <a:solidFill>
                  <a:srgbClr val="000000"/>
                </a:solidFill>
              </a:rPr>
              <a:t> tools</a:t>
            </a:r>
            <a:r>
              <a:rPr lang="de" sz="1400">
                <a:solidFill>
                  <a:srgbClr val="000000"/>
                </a:solidFill>
              </a:rPr>
              <a:t> supporting or solving </a:t>
            </a:r>
            <a:r>
              <a:rPr b="1" lang="de" sz="1400">
                <a:solidFill>
                  <a:srgbClr val="000000"/>
                </a:solidFill>
              </a:rPr>
              <a:t>RE-tasks</a:t>
            </a:r>
            <a:r>
              <a:rPr lang="de" sz="1400">
                <a:solidFill>
                  <a:srgbClr val="000000"/>
                </a:solidFill>
              </a:rPr>
              <a:t> are popular research artifacts involving a large ecosystem of </a:t>
            </a:r>
            <a:r>
              <a:rPr lang="de" sz="1400">
                <a:solidFill>
                  <a:srgbClr val="000000"/>
                </a:solidFill>
              </a:rPr>
              <a:t>datasets, ML/DL models, software components, information systems, and evaluation protocols.</a:t>
            </a:r>
            <a:endParaRPr sz="1400">
              <a:solidFill>
                <a:srgbClr val="000000"/>
              </a:solidFill>
            </a:endParaRPr>
          </a:p>
        </p:txBody>
      </p:sp>
      <p:sp>
        <p:nvSpPr>
          <p:cNvPr id="67" name="Google Shape;67;p14"/>
          <p:cNvSpPr/>
          <p:nvPr/>
        </p:nvSpPr>
        <p:spPr>
          <a:xfrm>
            <a:off x="0" y="0"/>
            <a:ext cx="9144000" cy="200100"/>
          </a:xfrm>
          <a:prstGeom prst="rect">
            <a:avLst/>
          </a:prstGeom>
          <a:solidFill>
            <a:srgbClr val="5846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de" sz="900">
                <a:solidFill>
                  <a:schemeClr val="lt1"/>
                </a:solidFill>
              </a:rPr>
              <a:t>T</a:t>
            </a:r>
            <a:r>
              <a:rPr lang="de" sz="900">
                <a:solidFill>
                  <a:schemeClr val="lt1"/>
                </a:solidFill>
              </a:rPr>
              <a:t>owards a Reference Architecture for AIRE Tools: Joint requirements elicitation at AIRE’25</a:t>
            </a:r>
            <a:endParaRPr sz="900">
              <a:solidFill>
                <a:schemeClr val="lt1"/>
              </a:solidFill>
            </a:endParaRPr>
          </a:p>
        </p:txBody>
      </p:sp>
      <p:sp>
        <p:nvSpPr>
          <p:cNvPr id="68" name="Google Shape;68;p14"/>
          <p:cNvSpPr/>
          <p:nvPr/>
        </p:nvSpPr>
        <p:spPr>
          <a:xfrm>
            <a:off x="0" y="4943400"/>
            <a:ext cx="9144000" cy="200100"/>
          </a:xfrm>
          <a:prstGeom prst="rect">
            <a:avLst/>
          </a:prstGeom>
          <a:solidFill>
            <a:srgbClr val="58468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9" name="Google Shape;69;p14"/>
          <p:cNvSpPr txBox="1"/>
          <p:nvPr>
            <p:ph idx="12" type="sldNum"/>
          </p:nvPr>
        </p:nvSpPr>
        <p:spPr>
          <a:xfrm>
            <a:off x="8595300" y="4943349"/>
            <a:ext cx="548700" cy="200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de" sz="900">
                <a:solidFill>
                  <a:schemeClr val="lt1"/>
                </a:solidFill>
              </a:rPr>
              <a:t>‹#›</a:t>
            </a:fld>
            <a:endParaRPr sz="900">
              <a:solidFill>
                <a:schemeClr val="lt1"/>
              </a:solidFill>
            </a:endParaRPr>
          </a:p>
        </p:txBody>
      </p:sp>
      <p:sp>
        <p:nvSpPr>
          <p:cNvPr id="70" name="Google Shape;70;p14"/>
          <p:cNvSpPr txBox="1"/>
          <p:nvPr>
            <p:ph idx="1" type="body"/>
          </p:nvPr>
        </p:nvSpPr>
        <p:spPr>
          <a:xfrm>
            <a:off x="311700" y="4290050"/>
            <a:ext cx="8520600" cy="726300"/>
          </a:xfrm>
          <a:prstGeom prst="rect">
            <a:avLst/>
          </a:prstGeom>
        </p:spPr>
        <p:txBody>
          <a:bodyPr anchorCtr="0" anchor="t" bIns="91425" lIns="91425" spcFirstLastPara="1" rIns="91425" wrap="square" tIns="91425">
            <a:normAutofit lnSpcReduction="10000"/>
          </a:bodyPr>
          <a:lstStyle/>
          <a:p>
            <a:pPr indent="0" lvl="0" marL="0" rtl="0" algn="just">
              <a:lnSpc>
                <a:spcPct val="95000"/>
              </a:lnSpc>
              <a:spcBef>
                <a:spcPts val="0"/>
              </a:spcBef>
              <a:spcAft>
                <a:spcPts val="1200"/>
              </a:spcAft>
              <a:buNone/>
            </a:pPr>
            <a:r>
              <a:rPr lang="de" sz="800">
                <a:solidFill>
                  <a:srgbClr val="666666"/>
                </a:solidFill>
              </a:rPr>
              <a:t>[1] Zhao, L., Alhoshan, W., Ferrari, A., Letsholo, K. J., Ajagbe, M. A., Chioasca, E.-V., &amp; Batista-Navarro, R. T. (2022). </a:t>
            </a:r>
            <a:r>
              <a:rPr i="1" lang="de" sz="800">
                <a:solidFill>
                  <a:srgbClr val="666666"/>
                </a:solidFill>
              </a:rPr>
              <a:t>Natural language processing for requirements engineering: A systematic mapping study</a:t>
            </a:r>
            <a:r>
              <a:rPr lang="de" sz="800">
                <a:solidFill>
                  <a:srgbClr val="666666"/>
                </a:solidFill>
              </a:rPr>
              <a:t>. </a:t>
            </a:r>
            <a:r>
              <a:rPr i="1" lang="de" sz="800">
                <a:solidFill>
                  <a:srgbClr val="666666"/>
                </a:solidFill>
              </a:rPr>
              <a:t>ACM Computing Surveys, 54</a:t>
            </a:r>
            <a:r>
              <a:rPr lang="de" sz="800">
                <a:solidFill>
                  <a:srgbClr val="666666"/>
                </a:solidFill>
              </a:rPr>
              <a:t>(3), Article 55, 1–41.</a:t>
            </a:r>
            <a:r>
              <a:rPr lang="de" sz="800">
                <a:solidFill>
                  <a:srgbClr val="666666"/>
                </a:solidFill>
                <a:uFill>
                  <a:noFill/>
                </a:uFill>
                <a:hlinkClick r:id="rId4">
                  <a:extLst>
                    <a:ext uri="{A12FA001-AC4F-418D-AE19-62706E023703}">
                      <ahyp:hlinkClr val="tx"/>
                    </a:ext>
                  </a:extLst>
                </a:hlinkClick>
              </a:rPr>
              <a:t> </a:t>
            </a:r>
            <a:r>
              <a:rPr lang="de" sz="800" u="sng">
                <a:solidFill>
                  <a:schemeClr val="hlink"/>
                </a:solidFill>
                <a:hlinkClick r:id="rId5"/>
              </a:rPr>
              <a:t>https://doi.org/10.1145/3444689</a:t>
            </a:r>
            <a:br>
              <a:rPr lang="de" sz="800">
                <a:solidFill>
                  <a:srgbClr val="434343"/>
                </a:solidFill>
              </a:rPr>
            </a:br>
            <a:r>
              <a:rPr lang="de" sz="800">
                <a:solidFill>
                  <a:srgbClr val="666666"/>
                </a:solidFill>
              </a:rPr>
              <a:t>[2] Abualhaija, S., Aydemir, F. B., Dalpiaz, F., Dell'Anna, D., Ferrari, A., Franch, X., &amp; Fucci, D. (2024). Replication in requirements engineering: The NLP for RE case. ACM Transactions on Software Engineering and Methodology, 33(6), Article 151, 33 pages.</a:t>
            </a:r>
            <a:r>
              <a:rPr lang="de" sz="800">
                <a:solidFill>
                  <a:srgbClr val="434343"/>
                </a:solidFill>
              </a:rPr>
              <a:t> </a:t>
            </a:r>
            <a:r>
              <a:rPr lang="de" sz="800" u="sng">
                <a:solidFill>
                  <a:schemeClr val="hlink"/>
                </a:solidFill>
                <a:hlinkClick r:id="rId6"/>
              </a:rPr>
              <a:t>https://doi.org/10.1145/3658669</a:t>
            </a:r>
            <a:br>
              <a:rPr lang="de" sz="800">
                <a:solidFill>
                  <a:srgbClr val="434343"/>
                </a:solidFill>
              </a:rPr>
            </a:br>
            <a:r>
              <a:rPr lang="de" sz="800">
                <a:solidFill>
                  <a:srgbClr val="666666"/>
                </a:solidFill>
              </a:rPr>
              <a:t>[3] Ferrari, A., &amp; Ginde, G. (Eds.). (2025). Handbook on natural language processing for requirements engineering (1st ed.). Springer. </a:t>
            </a:r>
            <a:r>
              <a:rPr lang="de" sz="800" u="sng">
                <a:solidFill>
                  <a:schemeClr val="hlink"/>
                </a:solidFill>
                <a:hlinkClick r:id="rId7"/>
              </a:rPr>
              <a:t>https://doi.org/10.1007/978-3-031-73143-3</a:t>
            </a:r>
            <a:r>
              <a:rPr lang="de" sz="800">
                <a:solidFill>
                  <a:srgbClr val="666666"/>
                </a:solidFill>
              </a:rPr>
              <a:t> </a:t>
            </a:r>
            <a:endParaRPr sz="800">
              <a:solidFill>
                <a:srgbClr val="666666"/>
              </a:solidFill>
            </a:endParaRPr>
          </a:p>
        </p:txBody>
      </p:sp>
      <p:cxnSp>
        <p:nvCxnSpPr>
          <p:cNvPr id="71" name="Google Shape;71;p14"/>
          <p:cNvCxnSpPr/>
          <p:nvPr/>
        </p:nvCxnSpPr>
        <p:spPr>
          <a:xfrm>
            <a:off x="326100" y="4293275"/>
            <a:ext cx="8508300" cy="0"/>
          </a:xfrm>
          <a:prstGeom prst="straightConnector1">
            <a:avLst/>
          </a:prstGeom>
          <a:noFill/>
          <a:ln cap="flat" cmpd="sng" w="9525">
            <a:solidFill>
              <a:schemeClr val="dk2"/>
            </a:solidFill>
            <a:prstDash val="solid"/>
            <a:round/>
            <a:headEnd len="med" w="med" type="none"/>
            <a:tailEnd len="med" w="med" type="none"/>
          </a:ln>
        </p:spPr>
      </p:cxnSp>
      <p:sp>
        <p:nvSpPr>
          <p:cNvPr id="72" name="Google Shape;72;p14"/>
          <p:cNvSpPr txBox="1"/>
          <p:nvPr/>
        </p:nvSpPr>
        <p:spPr>
          <a:xfrm>
            <a:off x="942950" y="3615888"/>
            <a:ext cx="1907400" cy="594000"/>
          </a:xfrm>
          <a:prstGeom prst="rect">
            <a:avLst/>
          </a:prstGeom>
          <a:noFill/>
          <a:ln>
            <a:noFill/>
          </a:ln>
        </p:spPr>
        <p:txBody>
          <a:bodyPr anchorCtr="0" anchor="t" bIns="91425" lIns="91425" spcFirstLastPara="1" rIns="91425" wrap="square" tIns="91425">
            <a:spAutoFit/>
          </a:bodyPr>
          <a:lstStyle/>
          <a:p>
            <a:pPr indent="0" lvl="0" marL="0" rtl="0" algn="ctr">
              <a:lnSpc>
                <a:spcPct val="95000"/>
              </a:lnSpc>
              <a:spcBef>
                <a:spcPts val="0"/>
              </a:spcBef>
              <a:spcAft>
                <a:spcPts val="1200"/>
              </a:spcAft>
              <a:buNone/>
            </a:pPr>
            <a:r>
              <a:rPr lang="de">
                <a:solidFill>
                  <a:schemeClr val="dk1"/>
                </a:solidFill>
              </a:rPr>
              <a:t>Lack of </a:t>
            </a:r>
            <a:r>
              <a:rPr b="1" lang="de">
                <a:solidFill>
                  <a:schemeClr val="dk1"/>
                </a:solidFill>
              </a:rPr>
              <a:t>reuse </a:t>
            </a:r>
            <a:r>
              <a:rPr lang="de">
                <a:solidFill>
                  <a:schemeClr val="dk1"/>
                </a:solidFill>
              </a:rPr>
              <a:t>and </a:t>
            </a:r>
            <a:r>
              <a:rPr b="1" lang="de">
                <a:solidFill>
                  <a:schemeClr val="dk1"/>
                </a:solidFill>
              </a:rPr>
              <a:t>interoperability</a:t>
            </a:r>
            <a:endParaRPr>
              <a:solidFill>
                <a:schemeClr val="dk1"/>
              </a:solidFill>
            </a:endParaRPr>
          </a:p>
        </p:txBody>
      </p:sp>
      <p:sp>
        <p:nvSpPr>
          <p:cNvPr id="73" name="Google Shape;73;p14"/>
          <p:cNvSpPr txBox="1"/>
          <p:nvPr/>
        </p:nvSpPr>
        <p:spPr>
          <a:xfrm>
            <a:off x="3626550" y="3615900"/>
            <a:ext cx="1907400" cy="594000"/>
          </a:xfrm>
          <a:prstGeom prst="rect">
            <a:avLst/>
          </a:prstGeom>
          <a:noFill/>
          <a:ln>
            <a:noFill/>
          </a:ln>
        </p:spPr>
        <p:txBody>
          <a:bodyPr anchorCtr="0" anchor="t" bIns="91425" lIns="91425" spcFirstLastPara="1" rIns="91425" wrap="square" tIns="91425">
            <a:spAutoFit/>
          </a:bodyPr>
          <a:lstStyle/>
          <a:p>
            <a:pPr indent="0" lvl="0" marL="0" rtl="0" algn="ctr">
              <a:lnSpc>
                <a:spcPct val="95000"/>
              </a:lnSpc>
              <a:spcBef>
                <a:spcPts val="0"/>
              </a:spcBef>
              <a:spcAft>
                <a:spcPts val="1200"/>
              </a:spcAft>
              <a:buNone/>
            </a:pPr>
            <a:r>
              <a:rPr lang="de">
                <a:solidFill>
                  <a:schemeClr val="dk1"/>
                </a:solidFill>
              </a:rPr>
              <a:t>Difficult </a:t>
            </a:r>
            <a:r>
              <a:rPr b="1" lang="de">
                <a:solidFill>
                  <a:schemeClr val="dk1"/>
                </a:solidFill>
              </a:rPr>
              <a:t>maintainability</a:t>
            </a:r>
            <a:endParaRPr>
              <a:solidFill>
                <a:schemeClr val="dk1"/>
              </a:solidFill>
            </a:endParaRPr>
          </a:p>
        </p:txBody>
      </p:sp>
      <p:sp>
        <p:nvSpPr>
          <p:cNvPr id="74" name="Google Shape;74;p14"/>
          <p:cNvSpPr txBox="1"/>
          <p:nvPr/>
        </p:nvSpPr>
        <p:spPr>
          <a:xfrm>
            <a:off x="6310150" y="3615900"/>
            <a:ext cx="1907400" cy="594000"/>
          </a:xfrm>
          <a:prstGeom prst="rect">
            <a:avLst/>
          </a:prstGeom>
          <a:noFill/>
          <a:ln>
            <a:noFill/>
          </a:ln>
        </p:spPr>
        <p:txBody>
          <a:bodyPr anchorCtr="0" anchor="t" bIns="91425" lIns="91425" spcFirstLastPara="1" rIns="91425" wrap="square" tIns="91425">
            <a:spAutoFit/>
          </a:bodyPr>
          <a:lstStyle/>
          <a:p>
            <a:pPr indent="0" lvl="0" marL="0" rtl="0" algn="ctr">
              <a:lnSpc>
                <a:spcPct val="95000"/>
              </a:lnSpc>
              <a:spcBef>
                <a:spcPts val="0"/>
              </a:spcBef>
              <a:spcAft>
                <a:spcPts val="1200"/>
              </a:spcAft>
              <a:buNone/>
            </a:pPr>
            <a:r>
              <a:rPr lang="de">
                <a:solidFill>
                  <a:schemeClr val="dk1"/>
                </a:solidFill>
              </a:rPr>
              <a:t>Low </a:t>
            </a:r>
            <a:r>
              <a:rPr b="1" lang="de">
                <a:solidFill>
                  <a:schemeClr val="dk1"/>
                </a:solidFill>
              </a:rPr>
              <a:t>modularity </a:t>
            </a:r>
            <a:r>
              <a:rPr lang="de">
                <a:solidFill>
                  <a:schemeClr val="dk1"/>
                </a:solidFill>
              </a:rPr>
              <a:t>and </a:t>
            </a:r>
            <a:r>
              <a:rPr b="1" lang="de">
                <a:solidFill>
                  <a:schemeClr val="dk1"/>
                </a:solidFill>
              </a:rPr>
              <a:t>adaptability</a:t>
            </a:r>
            <a:endParaRPr b="1">
              <a:solidFill>
                <a:schemeClr val="dk1"/>
              </a:solidFill>
            </a:endParaRPr>
          </a:p>
        </p:txBody>
      </p:sp>
      <p:pic>
        <p:nvPicPr>
          <p:cNvPr id="75" name="Google Shape;75;p14"/>
          <p:cNvPicPr preferRelativeResize="0"/>
          <p:nvPr/>
        </p:nvPicPr>
        <p:blipFill>
          <a:blip r:embed="rId8">
            <a:alphaModFix/>
          </a:blip>
          <a:stretch>
            <a:fillRect/>
          </a:stretch>
        </p:blipFill>
        <p:spPr>
          <a:xfrm>
            <a:off x="1622300" y="3094437"/>
            <a:ext cx="548700" cy="548700"/>
          </a:xfrm>
          <a:prstGeom prst="rect">
            <a:avLst/>
          </a:prstGeom>
          <a:noFill/>
          <a:ln>
            <a:noFill/>
          </a:ln>
        </p:spPr>
      </p:pic>
      <p:pic>
        <p:nvPicPr>
          <p:cNvPr id="76" name="Google Shape;76;p14"/>
          <p:cNvPicPr preferRelativeResize="0"/>
          <p:nvPr/>
        </p:nvPicPr>
        <p:blipFill>
          <a:blip r:embed="rId9">
            <a:alphaModFix/>
          </a:blip>
          <a:stretch>
            <a:fillRect/>
          </a:stretch>
        </p:blipFill>
        <p:spPr>
          <a:xfrm>
            <a:off x="4305900" y="3094438"/>
            <a:ext cx="548700" cy="548700"/>
          </a:xfrm>
          <a:prstGeom prst="rect">
            <a:avLst/>
          </a:prstGeom>
          <a:noFill/>
          <a:ln>
            <a:noFill/>
          </a:ln>
        </p:spPr>
      </p:pic>
      <p:pic>
        <p:nvPicPr>
          <p:cNvPr id="77" name="Google Shape;77;p14"/>
          <p:cNvPicPr preferRelativeResize="0"/>
          <p:nvPr/>
        </p:nvPicPr>
        <p:blipFill>
          <a:blip r:embed="rId10">
            <a:alphaModFix/>
          </a:blip>
          <a:stretch>
            <a:fillRect/>
          </a:stretch>
        </p:blipFill>
        <p:spPr>
          <a:xfrm>
            <a:off x="6989500" y="3094450"/>
            <a:ext cx="548700" cy="548700"/>
          </a:xfrm>
          <a:prstGeom prst="rect">
            <a:avLst/>
          </a:prstGeom>
          <a:noFill/>
          <a:ln>
            <a:noFill/>
          </a:ln>
        </p:spPr>
      </p:pic>
      <p:sp>
        <p:nvSpPr>
          <p:cNvPr id="78" name="Google Shape;78;p14"/>
          <p:cNvSpPr txBox="1"/>
          <p:nvPr/>
        </p:nvSpPr>
        <p:spPr>
          <a:xfrm>
            <a:off x="311700" y="1836275"/>
            <a:ext cx="8520600" cy="798900"/>
          </a:xfrm>
          <a:prstGeom prst="rect">
            <a:avLst/>
          </a:prstGeom>
          <a:noFill/>
          <a:ln>
            <a:noFill/>
          </a:ln>
        </p:spPr>
        <p:txBody>
          <a:bodyPr anchorCtr="0" anchor="t" bIns="91425" lIns="91425" spcFirstLastPara="1" rIns="91425" wrap="square" tIns="91425">
            <a:spAutoFit/>
          </a:bodyPr>
          <a:lstStyle/>
          <a:p>
            <a:pPr indent="0" lvl="0" marL="0" rtl="0" algn="just">
              <a:lnSpc>
                <a:spcPct val="95000"/>
              </a:lnSpc>
              <a:spcBef>
                <a:spcPts val="0"/>
              </a:spcBef>
              <a:spcAft>
                <a:spcPts val="1200"/>
              </a:spcAft>
              <a:buNone/>
            </a:pPr>
            <a:r>
              <a:rPr lang="de">
                <a:solidFill>
                  <a:schemeClr val="dk1"/>
                </a:solidFill>
              </a:rPr>
              <a:t>Academic research has recently paid significant attention to this field, either through systematic mapping of such studies [1], guidelines for replication [2], and a handbook to guide the design and development of NLP4RE solutions [3].</a:t>
            </a:r>
            <a:endParaRPr/>
          </a:p>
        </p:txBody>
      </p:sp>
      <p:sp>
        <p:nvSpPr>
          <p:cNvPr id="79" name="Google Shape;79;p14"/>
          <p:cNvSpPr txBox="1"/>
          <p:nvPr/>
        </p:nvSpPr>
        <p:spPr>
          <a:xfrm>
            <a:off x="311700" y="2581125"/>
            <a:ext cx="8520600" cy="389400"/>
          </a:xfrm>
          <a:prstGeom prst="rect">
            <a:avLst/>
          </a:prstGeom>
          <a:noFill/>
          <a:ln>
            <a:noFill/>
          </a:ln>
        </p:spPr>
        <p:txBody>
          <a:bodyPr anchorCtr="0" anchor="t" bIns="91425" lIns="91425" spcFirstLastPara="1" rIns="91425" wrap="square" tIns="91425">
            <a:spAutoFit/>
          </a:bodyPr>
          <a:lstStyle/>
          <a:p>
            <a:pPr indent="0" lvl="0" marL="0" rtl="0" algn="just">
              <a:lnSpc>
                <a:spcPct val="95000"/>
              </a:lnSpc>
              <a:spcBef>
                <a:spcPts val="0"/>
              </a:spcBef>
              <a:spcAft>
                <a:spcPts val="1200"/>
              </a:spcAft>
              <a:buNone/>
            </a:pPr>
            <a:r>
              <a:rPr lang="de">
                <a:solidFill>
                  <a:schemeClr val="dk1"/>
                </a:solidFill>
              </a:rPr>
              <a:t>However, the landscape of NLP4RE tools is subject to several unsolved challenges:</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
                                        </p:tgtEl>
                                        <p:attrNameLst>
                                          <p:attrName>style.visibility</p:attrName>
                                        </p:attrNameLst>
                                      </p:cBhvr>
                                      <p:to>
                                        <p:strVal val="visible"/>
                                      </p:to>
                                    </p:set>
                                    <p:animEffect filter="fade" transition="in">
                                      <p:cBhvr>
                                        <p:cTn dur="1000"/>
                                        <p:tgtEl>
                                          <p:spTgt spid="71"/>
                                        </p:tgtEl>
                                      </p:cBhvr>
                                    </p:animEffect>
                                  </p:childTnLst>
                                </p:cTn>
                              </p:par>
                              <p:par>
                                <p:cTn fill="hold" nodeType="withEffect" presetClass="entr" presetID="10" presetSubtype="0">
                                  <p:stCondLst>
                                    <p:cond delay="0"/>
                                  </p:stCondLst>
                                  <p:childTnLst>
                                    <p:set>
                                      <p:cBhvr>
                                        <p:cTn dur="1" fill="hold">
                                          <p:stCondLst>
                                            <p:cond delay="0"/>
                                          </p:stCondLst>
                                        </p:cTn>
                                        <p:tgtEl>
                                          <p:spTgt spid="78"/>
                                        </p:tgtEl>
                                        <p:attrNameLst>
                                          <p:attrName>style.visibility</p:attrName>
                                        </p:attrNameLst>
                                      </p:cBhvr>
                                      <p:to>
                                        <p:strVal val="visible"/>
                                      </p:to>
                                    </p:set>
                                    <p:animEffect filter="fade" transition="in">
                                      <p:cBhvr>
                                        <p:cTn dur="1000"/>
                                        <p:tgtEl>
                                          <p:spTgt spid="78"/>
                                        </p:tgtEl>
                                      </p:cBhvr>
                                    </p:animEffect>
                                  </p:childTnLst>
                                </p:cTn>
                              </p:par>
                              <p:par>
                                <p:cTn fill="hold" nodeType="withEffect" presetClass="entr" presetID="10" presetSubtype="0">
                                  <p:stCondLst>
                                    <p:cond delay="0"/>
                                  </p:stCondLst>
                                  <p:childTnLst>
                                    <p:set>
                                      <p:cBhvr>
                                        <p:cTn dur="1" fill="hold">
                                          <p:stCondLst>
                                            <p:cond delay="0"/>
                                          </p:stCondLst>
                                        </p:cTn>
                                        <p:tgtEl>
                                          <p:spTgt spid="70"/>
                                        </p:tgtEl>
                                        <p:attrNameLst>
                                          <p:attrName>style.visibility</p:attrName>
                                        </p:attrNameLst>
                                      </p:cBhvr>
                                      <p:to>
                                        <p:strVal val="visible"/>
                                      </p:to>
                                    </p:set>
                                    <p:animEffect filter="fade" transition="in">
                                      <p:cBhvr>
                                        <p:cTn dur="1000"/>
                                        <p:tgtEl>
                                          <p:spTgt spid="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
                                        </p:tgtEl>
                                        <p:attrNameLst>
                                          <p:attrName>style.visibility</p:attrName>
                                        </p:attrNameLst>
                                      </p:cBhvr>
                                      <p:to>
                                        <p:strVal val="visible"/>
                                      </p:to>
                                    </p:set>
                                    <p:animEffect filter="fade" transition="in">
                                      <p:cBhvr>
                                        <p:cTn dur="1000"/>
                                        <p:tgtEl>
                                          <p:spTgt spid="72"/>
                                        </p:tgtEl>
                                      </p:cBhvr>
                                    </p:animEffect>
                                  </p:childTnLst>
                                </p:cTn>
                              </p:par>
                              <p:par>
                                <p:cTn fill="hold" nodeType="with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1000"/>
                                        <p:tgtEl>
                                          <p:spTgt spid="73"/>
                                        </p:tgtEl>
                                      </p:cBhvr>
                                    </p:animEffect>
                                  </p:childTnLst>
                                </p:cTn>
                              </p:par>
                              <p:par>
                                <p:cTn fill="hold" nodeType="withEffect" presetClass="entr" presetID="10" presetSubtype="0">
                                  <p:stCondLst>
                                    <p:cond delay="0"/>
                                  </p:stCondLst>
                                  <p:childTnLst>
                                    <p:set>
                                      <p:cBhvr>
                                        <p:cTn dur="1" fill="hold">
                                          <p:stCondLst>
                                            <p:cond delay="0"/>
                                          </p:stCondLst>
                                        </p:cTn>
                                        <p:tgtEl>
                                          <p:spTgt spid="74"/>
                                        </p:tgtEl>
                                        <p:attrNameLst>
                                          <p:attrName>style.visibility</p:attrName>
                                        </p:attrNameLst>
                                      </p:cBhvr>
                                      <p:to>
                                        <p:strVal val="visible"/>
                                      </p:to>
                                    </p:set>
                                    <p:animEffect filter="fade" transition="in">
                                      <p:cBhvr>
                                        <p:cTn dur="1000"/>
                                        <p:tgtEl>
                                          <p:spTgt spid="74"/>
                                        </p:tgtEl>
                                      </p:cBhvr>
                                    </p:animEffect>
                                  </p:childTnLst>
                                </p:cTn>
                              </p:par>
                              <p:par>
                                <p:cTn fill="hold" nodeType="withEffect" presetClass="entr" presetID="10" presetSubtype="0">
                                  <p:stCondLst>
                                    <p:cond delay="0"/>
                                  </p:stCondLst>
                                  <p:childTnLst>
                                    <p:set>
                                      <p:cBhvr>
                                        <p:cTn dur="1" fill="hold">
                                          <p:stCondLst>
                                            <p:cond delay="0"/>
                                          </p:stCondLst>
                                        </p:cTn>
                                        <p:tgtEl>
                                          <p:spTgt spid="75"/>
                                        </p:tgtEl>
                                        <p:attrNameLst>
                                          <p:attrName>style.visibility</p:attrName>
                                        </p:attrNameLst>
                                      </p:cBhvr>
                                      <p:to>
                                        <p:strVal val="visible"/>
                                      </p:to>
                                    </p:set>
                                    <p:animEffect filter="fade" transition="in">
                                      <p:cBhvr>
                                        <p:cTn dur="1000"/>
                                        <p:tgtEl>
                                          <p:spTgt spid="75"/>
                                        </p:tgtEl>
                                      </p:cBhvr>
                                    </p:animEffect>
                                  </p:childTnLst>
                                </p:cTn>
                              </p:par>
                              <p:par>
                                <p:cTn fill="hold" nodeType="with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1000"/>
                                        <p:tgtEl>
                                          <p:spTgt spid="76"/>
                                        </p:tgtEl>
                                      </p:cBhvr>
                                    </p:animEffect>
                                  </p:childTnLst>
                                </p:cTn>
                              </p:par>
                              <p:par>
                                <p:cTn fill="hold" nodeType="withEffect" presetClass="entr" presetID="10" presetSubtype="0">
                                  <p:stCondLst>
                                    <p:cond delay="0"/>
                                  </p:stCondLst>
                                  <p:childTnLst>
                                    <p:set>
                                      <p:cBhvr>
                                        <p:cTn dur="1" fill="hold">
                                          <p:stCondLst>
                                            <p:cond delay="0"/>
                                          </p:stCondLst>
                                        </p:cTn>
                                        <p:tgtEl>
                                          <p:spTgt spid="79"/>
                                        </p:tgtEl>
                                        <p:attrNameLst>
                                          <p:attrName>style.visibility</p:attrName>
                                        </p:attrNameLst>
                                      </p:cBhvr>
                                      <p:to>
                                        <p:strVal val="visible"/>
                                      </p:to>
                                    </p:set>
                                    <p:animEffect filter="fade" transition="in">
                                      <p:cBhvr>
                                        <p:cTn dur="1000"/>
                                        <p:tgtEl>
                                          <p:spTgt spid="79"/>
                                        </p:tgtEl>
                                      </p:cBhvr>
                                    </p:animEffect>
                                  </p:childTnLst>
                                </p:cTn>
                              </p:par>
                              <p:par>
                                <p:cTn fill="hold" nodeType="withEffect" presetClass="entr" presetID="10" presetSubtype="0">
                                  <p:stCondLst>
                                    <p:cond delay="0"/>
                                  </p:stCondLst>
                                  <p:childTnLst>
                                    <p:set>
                                      <p:cBhvr>
                                        <p:cTn dur="1" fill="hold">
                                          <p:stCondLst>
                                            <p:cond delay="0"/>
                                          </p:stCondLst>
                                        </p:cTn>
                                        <p:tgtEl>
                                          <p:spTgt spid="77"/>
                                        </p:tgtEl>
                                        <p:attrNameLst>
                                          <p:attrName>style.visibility</p:attrName>
                                        </p:attrNameLst>
                                      </p:cBhvr>
                                      <p:to>
                                        <p:strVal val="visible"/>
                                      </p:to>
                                    </p:set>
                                    <p:animEffect filter="fade" transition="in">
                                      <p:cBhvr>
                                        <p:cTn dur="1000"/>
                                        <p:tgtEl>
                                          <p:spTgt spid="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p:nvPr/>
        </p:nvSpPr>
        <p:spPr>
          <a:xfrm>
            <a:off x="0" y="0"/>
            <a:ext cx="9144000" cy="200100"/>
          </a:xfrm>
          <a:prstGeom prst="rect">
            <a:avLst/>
          </a:prstGeom>
          <a:solidFill>
            <a:srgbClr val="5846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de" sz="900">
                <a:solidFill>
                  <a:schemeClr val="lt1"/>
                </a:solidFill>
              </a:rPr>
              <a:t>Towards a Reference Architecture for AIRE Tools: Joint requirements elicitation at AIRE’25</a:t>
            </a:r>
            <a:endParaRPr sz="900">
              <a:solidFill>
                <a:schemeClr val="lt1"/>
              </a:solidFill>
            </a:endParaRPr>
          </a:p>
        </p:txBody>
      </p:sp>
      <p:sp>
        <p:nvSpPr>
          <p:cNvPr id="85" name="Google Shape;85;p15"/>
          <p:cNvSpPr/>
          <p:nvPr/>
        </p:nvSpPr>
        <p:spPr>
          <a:xfrm>
            <a:off x="0" y="4943400"/>
            <a:ext cx="9144000" cy="200100"/>
          </a:xfrm>
          <a:prstGeom prst="rect">
            <a:avLst/>
          </a:prstGeom>
          <a:solidFill>
            <a:srgbClr val="58468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6" name="Google Shape;86;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de"/>
              <a:t>‹#›</a:t>
            </a:fld>
            <a:endParaRPr/>
          </a:p>
        </p:txBody>
      </p:sp>
      <p:sp>
        <p:nvSpPr>
          <p:cNvPr id="87" name="Google Shape;8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Recurring Pattern of NLP4RE Tools</a:t>
            </a:r>
            <a:endParaRPr/>
          </a:p>
        </p:txBody>
      </p:sp>
      <p:sp>
        <p:nvSpPr>
          <p:cNvPr id="88" name="Google Shape;88;p15"/>
          <p:cNvSpPr/>
          <p:nvPr/>
        </p:nvSpPr>
        <p:spPr>
          <a:xfrm>
            <a:off x="632275" y="2372525"/>
            <a:ext cx="12705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de"/>
              <a:t>Input Consumer</a:t>
            </a:r>
            <a:endParaRPr/>
          </a:p>
        </p:txBody>
      </p:sp>
      <p:sp>
        <p:nvSpPr>
          <p:cNvPr id="89" name="Google Shape;89;p15"/>
          <p:cNvSpPr/>
          <p:nvPr/>
        </p:nvSpPr>
        <p:spPr>
          <a:xfrm>
            <a:off x="2207775" y="2372525"/>
            <a:ext cx="12705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de"/>
              <a:t>Pre- Processor</a:t>
            </a:r>
            <a:endParaRPr/>
          </a:p>
        </p:txBody>
      </p:sp>
      <p:sp>
        <p:nvSpPr>
          <p:cNvPr id="90" name="Google Shape;90;p15"/>
          <p:cNvSpPr/>
          <p:nvPr/>
        </p:nvSpPr>
        <p:spPr>
          <a:xfrm>
            <a:off x="3783275" y="2372525"/>
            <a:ext cx="12705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de"/>
              <a:t>Processor</a:t>
            </a:r>
            <a:endParaRPr/>
          </a:p>
        </p:txBody>
      </p:sp>
      <p:sp>
        <p:nvSpPr>
          <p:cNvPr id="91" name="Google Shape;91;p15"/>
          <p:cNvSpPr/>
          <p:nvPr/>
        </p:nvSpPr>
        <p:spPr>
          <a:xfrm>
            <a:off x="5358775" y="2372525"/>
            <a:ext cx="12705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de"/>
              <a:t>Post- Processor</a:t>
            </a:r>
            <a:endParaRPr/>
          </a:p>
        </p:txBody>
      </p:sp>
      <p:sp>
        <p:nvSpPr>
          <p:cNvPr id="92" name="Google Shape;92;p15"/>
          <p:cNvSpPr/>
          <p:nvPr/>
        </p:nvSpPr>
        <p:spPr>
          <a:xfrm>
            <a:off x="6934275" y="2372525"/>
            <a:ext cx="12705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de"/>
              <a:t>Output Producer</a:t>
            </a:r>
            <a:endParaRPr/>
          </a:p>
        </p:txBody>
      </p:sp>
      <p:cxnSp>
        <p:nvCxnSpPr>
          <p:cNvPr id="93" name="Google Shape;93;p15"/>
          <p:cNvCxnSpPr>
            <a:stCxn id="88" idx="3"/>
            <a:endCxn id="89" idx="1"/>
          </p:cNvCxnSpPr>
          <p:nvPr/>
        </p:nvCxnSpPr>
        <p:spPr>
          <a:xfrm>
            <a:off x="1902775" y="2658875"/>
            <a:ext cx="305100" cy="0"/>
          </a:xfrm>
          <a:prstGeom prst="straightConnector1">
            <a:avLst/>
          </a:prstGeom>
          <a:noFill/>
          <a:ln cap="flat" cmpd="sng" w="9525">
            <a:solidFill>
              <a:schemeClr val="dk2"/>
            </a:solidFill>
            <a:prstDash val="solid"/>
            <a:round/>
            <a:headEnd len="med" w="med" type="none"/>
            <a:tailEnd len="med" w="med" type="triangle"/>
          </a:ln>
        </p:spPr>
      </p:cxnSp>
      <p:cxnSp>
        <p:nvCxnSpPr>
          <p:cNvPr id="94" name="Google Shape;94;p15"/>
          <p:cNvCxnSpPr>
            <a:stCxn id="89" idx="3"/>
            <a:endCxn id="90" idx="1"/>
          </p:cNvCxnSpPr>
          <p:nvPr/>
        </p:nvCxnSpPr>
        <p:spPr>
          <a:xfrm>
            <a:off x="3478275" y="2658875"/>
            <a:ext cx="305100" cy="0"/>
          </a:xfrm>
          <a:prstGeom prst="straightConnector1">
            <a:avLst/>
          </a:prstGeom>
          <a:noFill/>
          <a:ln cap="flat" cmpd="sng" w="9525">
            <a:solidFill>
              <a:schemeClr val="dk2"/>
            </a:solidFill>
            <a:prstDash val="solid"/>
            <a:round/>
            <a:headEnd len="med" w="med" type="none"/>
            <a:tailEnd len="med" w="med" type="triangle"/>
          </a:ln>
        </p:spPr>
      </p:cxnSp>
      <p:cxnSp>
        <p:nvCxnSpPr>
          <p:cNvPr id="95" name="Google Shape;95;p15"/>
          <p:cNvCxnSpPr>
            <a:stCxn id="90" idx="3"/>
            <a:endCxn id="91" idx="1"/>
          </p:cNvCxnSpPr>
          <p:nvPr/>
        </p:nvCxnSpPr>
        <p:spPr>
          <a:xfrm>
            <a:off x="5053775" y="2658875"/>
            <a:ext cx="305100" cy="0"/>
          </a:xfrm>
          <a:prstGeom prst="straightConnector1">
            <a:avLst/>
          </a:prstGeom>
          <a:noFill/>
          <a:ln cap="flat" cmpd="sng" w="9525">
            <a:solidFill>
              <a:schemeClr val="dk2"/>
            </a:solidFill>
            <a:prstDash val="solid"/>
            <a:round/>
            <a:headEnd len="med" w="med" type="none"/>
            <a:tailEnd len="med" w="med" type="triangle"/>
          </a:ln>
        </p:spPr>
      </p:cxnSp>
      <p:cxnSp>
        <p:nvCxnSpPr>
          <p:cNvPr id="96" name="Google Shape;96;p15"/>
          <p:cNvCxnSpPr>
            <a:stCxn id="91" idx="3"/>
            <a:endCxn id="92" idx="1"/>
          </p:cNvCxnSpPr>
          <p:nvPr/>
        </p:nvCxnSpPr>
        <p:spPr>
          <a:xfrm>
            <a:off x="6629275" y="2658875"/>
            <a:ext cx="3051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6"/>
          <p:cNvSpPr txBox="1"/>
          <p:nvPr>
            <p:ph idx="1" type="body"/>
          </p:nvPr>
        </p:nvSpPr>
        <p:spPr>
          <a:xfrm>
            <a:off x="311700" y="1991550"/>
            <a:ext cx="8520600" cy="1008000"/>
          </a:xfrm>
          <a:prstGeom prst="rect">
            <a:avLst/>
          </a:prstGeom>
          <a:solidFill>
            <a:srgbClr val="D9D2E9"/>
          </a:solidFill>
          <a:ln cap="flat" cmpd="sng" w="19050">
            <a:solidFill>
              <a:srgbClr val="584684"/>
            </a:solidFill>
            <a:prstDash val="solid"/>
            <a:round/>
            <a:headEnd len="sm" w="sm" type="none"/>
            <a:tailEnd len="sm" w="sm" type="none"/>
          </a:ln>
        </p:spPr>
        <p:txBody>
          <a:bodyPr anchorCtr="0" anchor="t" bIns="91425" lIns="91425" spcFirstLastPara="1" rIns="91425" wrap="square" tIns="91425">
            <a:normAutofit/>
          </a:bodyPr>
          <a:lstStyle/>
          <a:p>
            <a:pPr indent="0" lvl="0" marL="0" rtl="0" algn="ctr">
              <a:lnSpc>
                <a:spcPct val="95000"/>
              </a:lnSpc>
              <a:spcBef>
                <a:spcPts val="0"/>
              </a:spcBef>
              <a:spcAft>
                <a:spcPts val="1200"/>
              </a:spcAft>
              <a:buNone/>
            </a:pPr>
            <a:r>
              <a:rPr lang="de">
                <a:solidFill>
                  <a:srgbClr val="000000"/>
                </a:solidFill>
              </a:rPr>
              <a:t>We believe that </a:t>
            </a:r>
            <a:r>
              <a:rPr b="1" lang="de">
                <a:solidFill>
                  <a:srgbClr val="000000"/>
                </a:solidFill>
              </a:rPr>
              <a:t>a software reference architecture </a:t>
            </a:r>
            <a:r>
              <a:rPr lang="de">
                <a:solidFill>
                  <a:srgbClr val="000000"/>
                </a:solidFill>
              </a:rPr>
              <a:t>for the design, development and deployment of </a:t>
            </a:r>
            <a:r>
              <a:rPr b="1" lang="de">
                <a:solidFill>
                  <a:srgbClr val="000000"/>
                </a:solidFill>
              </a:rPr>
              <a:t>NLP4RE </a:t>
            </a:r>
            <a:r>
              <a:rPr b="1" lang="de">
                <a:solidFill>
                  <a:srgbClr val="000000"/>
                </a:solidFill>
              </a:rPr>
              <a:t>tools </a:t>
            </a:r>
            <a:r>
              <a:rPr lang="de">
                <a:solidFill>
                  <a:srgbClr val="000000"/>
                </a:solidFill>
              </a:rPr>
              <a:t>can improve their (1) visibility, (2) reusability, </a:t>
            </a:r>
            <a:r>
              <a:rPr lang="de">
                <a:solidFill>
                  <a:srgbClr val="000000"/>
                </a:solidFill>
              </a:rPr>
              <a:t>(</a:t>
            </a:r>
            <a:r>
              <a:rPr lang="de">
                <a:solidFill>
                  <a:srgbClr val="000000"/>
                </a:solidFill>
              </a:rPr>
              <a:t>3) replicability, (4) interoperability, and (5) maintainability.</a:t>
            </a:r>
            <a:endParaRPr>
              <a:solidFill>
                <a:srgbClr val="000000"/>
              </a:solidFill>
            </a:endParaRPr>
          </a:p>
        </p:txBody>
      </p:sp>
      <p:sp>
        <p:nvSpPr>
          <p:cNvPr id="102" name="Google Shape;102;p16"/>
          <p:cNvSpPr/>
          <p:nvPr/>
        </p:nvSpPr>
        <p:spPr>
          <a:xfrm>
            <a:off x="0" y="0"/>
            <a:ext cx="9144000" cy="200100"/>
          </a:xfrm>
          <a:prstGeom prst="rect">
            <a:avLst/>
          </a:prstGeom>
          <a:solidFill>
            <a:srgbClr val="5846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de" sz="900">
                <a:solidFill>
                  <a:schemeClr val="lt1"/>
                </a:solidFill>
              </a:rPr>
              <a:t>Towards a Reference Architecture for AIRE Tools: Joint requirements elicitation at AIRE’25</a:t>
            </a:r>
            <a:endParaRPr sz="900">
              <a:solidFill>
                <a:schemeClr val="lt1"/>
              </a:solidFill>
            </a:endParaRPr>
          </a:p>
        </p:txBody>
      </p:sp>
      <p:sp>
        <p:nvSpPr>
          <p:cNvPr id="103" name="Google Shape;103;p16"/>
          <p:cNvSpPr/>
          <p:nvPr/>
        </p:nvSpPr>
        <p:spPr>
          <a:xfrm>
            <a:off x="0" y="4943400"/>
            <a:ext cx="9144000" cy="200100"/>
          </a:xfrm>
          <a:prstGeom prst="rect">
            <a:avLst/>
          </a:prstGeom>
          <a:solidFill>
            <a:srgbClr val="58468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4" name="Google Shape;104;p16"/>
          <p:cNvSpPr txBox="1"/>
          <p:nvPr>
            <p:ph idx="12" type="sldNum"/>
          </p:nvPr>
        </p:nvSpPr>
        <p:spPr>
          <a:xfrm>
            <a:off x="8595300" y="4943349"/>
            <a:ext cx="548700" cy="200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de" sz="900">
                <a:solidFill>
                  <a:schemeClr val="lt1"/>
                </a:solidFill>
              </a:rPr>
              <a:t>‹#›</a:t>
            </a:fld>
            <a:endParaRPr sz="900">
              <a:solidFill>
                <a:schemeClr val="lt1"/>
              </a:solidFill>
            </a:endParaRPr>
          </a:p>
        </p:txBody>
      </p:sp>
      <p:sp>
        <p:nvSpPr>
          <p:cNvPr id="105" name="Google Shape;105;p16"/>
          <p:cNvSpPr txBox="1"/>
          <p:nvPr/>
        </p:nvSpPr>
        <p:spPr>
          <a:xfrm>
            <a:off x="1585200" y="3415500"/>
            <a:ext cx="5973600" cy="652500"/>
          </a:xfrm>
          <a:prstGeom prst="rect">
            <a:avLst/>
          </a:prstGeom>
          <a:noFill/>
          <a:ln>
            <a:noFill/>
          </a:ln>
        </p:spPr>
        <p:txBody>
          <a:bodyPr anchorCtr="0" anchor="t" bIns="91425" lIns="91425" spcFirstLastPara="1" rIns="91425" wrap="square" tIns="91425">
            <a:spAutoFit/>
          </a:bodyPr>
          <a:lstStyle/>
          <a:p>
            <a:pPr indent="0" lvl="0" marL="0" rtl="0" algn="ctr">
              <a:lnSpc>
                <a:spcPct val="95000"/>
              </a:lnSpc>
              <a:spcBef>
                <a:spcPts val="0"/>
              </a:spcBef>
              <a:spcAft>
                <a:spcPts val="1200"/>
              </a:spcAft>
              <a:buNone/>
            </a:pPr>
            <a:r>
              <a:rPr lang="de" sz="1600">
                <a:solidFill>
                  <a:schemeClr val="dk1"/>
                </a:solidFill>
              </a:rPr>
              <a:t>… and who better to </a:t>
            </a:r>
            <a:r>
              <a:rPr b="1" lang="de" sz="1600">
                <a:solidFill>
                  <a:schemeClr val="dk1"/>
                </a:solidFill>
              </a:rPr>
              <a:t>help us</a:t>
            </a:r>
            <a:r>
              <a:rPr lang="de" sz="1600">
                <a:solidFill>
                  <a:schemeClr val="dk1"/>
                </a:solidFill>
              </a:rPr>
              <a:t> that the ones that are designing, developing and using those tools?</a:t>
            </a:r>
            <a:endParaRPr sz="1600">
              <a:solidFill>
                <a:schemeClr val="dk1"/>
              </a:solidFill>
            </a:endParaRPr>
          </a:p>
        </p:txBody>
      </p:sp>
      <p:pic>
        <p:nvPicPr>
          <p:cNvPr id="106" name="Google Shape;106;p16"/>
          <p:cNvPicPr preferRelativeResize="0"/>
          <p:nvPr/>
        </p:nvPicPr>
        <p:blipFill>
          <a:blip r:embed="rId4">
            <a:alphaModFix/>
          </a:blip>
          <a:stretch>
            <a:fillRect/>
          </a:stretch>
        </p:blipFill>
        <p:spPr>
          <a:xfrm>
            <a:off x="4143525" y="711400"/>
            <a:ext cx="856950" cy="8569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000"/>
                                        <p:tgtEl>
                                          <p:spTgt spid="1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822675" y="445025"/>
            <a:ext cx="80097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Activity Description</a:t>
            </a:r>
            <a:endParaRPr/>
          </a:p>
        </p:txBody>
      </p:sp>
      <p:sp>
        <p:nvSpPr>
          <p:cNvPr id="112" name="Google Shape;112;p17"/>
          <p:cNvSpPr txBox="1"/>
          <p:nvPr>
            <p:ph idx="1" type="body"/>
          </p:nvPr>
        </p:nvSpPr>
        <p:spPr>
          <a:xfrm>
            <a:off x="311700" y="1152475"/>
            <a:ext cx="8520600" cy="685500"/>
          </a:xfrm>
          <a:prstGeom prst="rect">
            <a:avLst/>
          </a:prstGeom>
        </p:spPr>
        <p:txBody>
          <a:bodyPr anchorCtr="0" anchor="t" bIns="91425" lIns="91425" spcFirstLastPara="1" rIns="91425" wrap="square" tIns="91425">
            <a:normAutofit/>
          </a:bodyPr>
          <a:lstStyle/>
          <a:p>
            <a:pPr indent="0" lvl="0" marL="0" rtl="0" algn="just">
              <a:lnSpc>
                <a:spcPct val="95000"/>
              </a:lnSpc>
              <a:spcBef>
                <a:spcPts val="0"/>
              </a:spcBef>
              <a:spcAft>
                <a:spcPts val="1200"/>
              </a:spcAft>
              <a:buNone/>
            </a:pPr>
            <a:r>
              <a:rPr lang="de" sz="1400">
                <a:solidFill>
                  <a:schemeClr val="dk1"/>
                </a:solidFill>
              </a:rPr>
              <a:t>As stakeholders for NLP4RE tools, we invite you to join us in the </a:t>
            </a:r>
            <a:r>
              <a:rPr b="1" lang="de" sz="1400">
                <a:solidFill>
                  <a:schemeClr val="dk1"/>
                </a:solidFill>
              </a:rPr>
              <a:t>elicitation of requirements for such a reference architecture</a:t>
            </a:r>
            <a:r>
              <a:rPr lang="de" sz="1400">
                <a:solidFill>
                  <a:schemeClr val="dk1"/>
                </a:solidFill>
              </a:rPr>
              <a:t> consisting of the following:</a:t>
            </a:r>
            <a:endParaRPr sz="1400">
              <a:solidFill>
                <a:schemeClr val="dk1"/>
              </a:solidFill>
            </a:endParaRPr>
          </a:p>
        </p:txBody>
      </p:sp>
      <p:sp>
        <p:nvSpPr>
          <p:cNvPr id="113" name="Google Shape;113;p17"/>
          <p:cNvSpPr/>
          <p:nvPr/>
        </p:nvSpPr>
        <p:spPr>
          <a:xfrm>
            <a:off x="0" y="0"/>
            <a:ext cx="9144000" cy="200100"/>
          </a:xfrm>
          <a:prstGeom prst="rect">
            <a:avLst/>
          </a:prstGeom>
          <a:solidFill>
            <a:srgbClr val="5846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de" sz="900">
                <a:solidFill>
                  <a:schemeClr val="lt1"/>
                </a:solidFill>
              </a:rPr>
              <a:t>Towards a Reference Architecture for AIRE Tools: Joint requirements elicitation at AIRE’25</a:t>
            </a:r>
            <a:endParaRPr sz="900">
              <a:solidFill>
                <a:schemeClr val="lt1"/>
              </a:solidFill>
            </a:endParaRPr>
          </a:p>
        </p:txBody>
      </p:sp>
      <p:sp>
        <p:nvSpPr>
          <p:cNvPr id="114" name="Google Shape;114;p17"/>
          <p:cNvSpPr/>
          <p:nvPr/>
        </p:nvSpPr>
        <p:spPr>
          <a:xfrm>
            <a:off x="0" y="4943400"/>
            <a:ext cx="9144000" cy="200100"/>
          </a:xfrm>
          <a:prstGeom prst="rect">
            <a:avLst/>
          </a:prstGeom>
          <a:solidFill>
            <a:srgbClr val="58468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5" name="Google Shape;115;p17"/>
          <p:cNvSpPr txBox="1"/>
          <p:nvPr>
            <p:ph idx="12" type="sldNum"/>
          </p:nvPr>
        </p:nvSpPr>
        <p:spPr>
          <a:xfrm>
            <a:off x="8595300" y="4943349"/>
            <a:ext cx="548700" cy="200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de" sz="900">
                <a:solidFill>
                  <a:schemeClr val="lt1"/>
                </a:solidFill>
              </a:rPr>
              <a:t>‹#›</a:t>
            </a:fld>
            <a:endParaRPr sz="900">
              <a:solidFill>
                <a:schemeClr val="lt1"/>
              </a:solidFill>
            </a:endParaRPr>
          </a:p>
        </p:txBody>
      </p:sp>
      <p:pic>
        <p:nvPicPr>
          <p:cNvPr id="116" name="Google Shape;116;p17"/>
          <p:cNvPicPr preferRelativeResize="0"/>
          <p:nvPr/>
        </p:nvPicPr>
        <p:blipFill>
          <a:blip r:embed="rId4">
            <a:alphaModFix/>
          </a:blip>
          <a:stretch>
            <a:fillRect/>
          </a:stretch>
        </p:blipFill>
        <p:spPr>
          <a:xfrm>
            <a:off x="362300" y="530825"/>
            <a:ext cx="401100" cy="401100"/>
          </a:xfrm>
          <a:prstGeom prst="rect">
            <a:avLst/>
          </a:prstGeom>
          <a:noFill/>
          <a:ln>
            <a:noFill/>
          </a:ln>
        </p:spPr>
      </p:pic>
      <p:sp>
        <p:nvSpPr>
          <p:cNvPr id="117" name="Google Shape;117;p17"/>
          <p:cNvSpPr txBox="1"/>
          <p:nvPr/>
        </p:nvSpPr>
        <p:spPr>
          <a:xfrm>
            <a:off x="1067250" y="1814375"/>
            <a:ext cx="7772400" cy="1566900"/>
          </a:xfrm>
          <a:prstGeom prst="rect">
            <a:avLst/>
          </a:prstGeom>
          <a:noFill/>
          <a:ln>
            <a:noFill/>
          </a:ln>
        </p:spPr>
        <p:txBody>
          <a:bodyPr anchorCtr="0" anchor="t" bIns="91425" lIns="91425" spcFirstLastPara="1" rIns="91425" wrap="square" tIns="91425">
            <a:spAutoFit/>
          </a:bodyPr>
          <a:lstStyle/>
          <a:p>
            <a:pPr indent="0" lvl="0" marL="0" rtl="0" algn="just">
              <a:lnSpc>
                <a:spcPct val="95000"/>
              </a:lnSpc>
              <a:spcBef>
                <a:spcPts val="0"/>
              </a:spcBef>
              <a:spcAft>
                <a:spcPts val="0"/>
              </a:spcAft>
              <a:buNone/>
            </a:pPr>
            <a:r>
              <a:rPr b="1" lang="de">
                <a:solidFill>
                  <a:schemeClr val="dk1"/>
                </a:solidFill>
              </a:rPr>
              <a:t>Activity 1. </a:t>
            </a:r>
            <a:r>
              <a:rPr b="1" lang="de">
                <a:solidFill>
                  <a:schemeClr val="dk1"/>
                </a:solidFill>
              </a:rPr>
              <a:t>Elicitation </a:t>
            </a:r>
            <a:r>
              <a:rPr i="1" lang="de">
                <a:solidFill>
                  <a:srgbClr val="666666"/>
                </a:solidFill>
              </a:rPr>
              <a:t>(15 minutes)</a:t>
            </a:r>
            <a:r>
              <a:rPr b="1" lang="de">
                <a:solidFill>
                  <a:schemeClr val="dk1"/>
                </a:solidFill>
              </a:rPr>
              <a:t> </a:t>
            </a:r>
            <a:r>
              <a:rPr lang="de">
                <a:solidFill>
                  <a:schemeClr val="dk1"/>
                </a:solidFill>
              </a:rPr>
              <a:t>-</a:t>
            </a:r>
            <a:r>
              <a:rPr lang="de">
                <a:solidFill>
                  <a:schemeClr val="dk1"/>
                </a:solidFill>
              </a:rPr>
              <a:t> Form equally-sized groups around the topics on the walls, </a:t>
            </a:r>
            <a:r>
              <a:rPr b="1" lang="de">
                <a:solidFill>
                  <a:schemeClr val="dk1"/>
                </a:solidFill>
              </a:rPr>
              <a:t>assign a moderator</a:t>
            </a:r>
            <a:r>
              <a:rPr b="1" lang="de">
                <a:solidFill>
                  <a:schemeClr val="dk1"/>
                </a:solidFill>
              </a:rPr>
              <a:t>, </a:t>
            </a:r>
            <a:r>
              <a:rPr lang="de">
                <a:solidFill>
                  <a:schemeClr val="dk1"/>
                </a:solidFill>
              </a:rPr>
              <a:t>and </a:t>
            </a:r>
            <a:r>
              <a:rPr lang="de">
                <a:solidFill>
                  <a:schemeClr val="dk1"/>
                </a:solidFill>
              </a:rPr>
              <a:t>elicit user-level requirements that you perceive to be relevant.</a:t>
            </a:r>
            <a:br>
              <a:rPr lang="de">
                <a:solidFill>
                  <a:schemeClr val="dk1"/>
                </a:solidFill>
              </a:rPr>
            </a:br>
            <a:endParaRPr>
              <a:solidFill>
                <a:schemeClr val="dk1"/>
              </a:solidFill>
            </a:endParaRPr>
          </a:p>
          <a:p>
            <a:pPr indent="0" lvl="0" marL="0" rtl="0" algn="just">
              <a:lnSpc>
                <a:spcPct val="95000"/>
              </a:lnSpc>
              <a:spcBef>
                <a:spcPts val="1200"/>
              </a:spcBef>
              <a:spcAft>
                <a:spcPts val="1200"/>
              </a:spcAft>
              <a:buNone/>
            </a:pPr>
            <a:r>
              <a:rPr b="1" lang="de">
                <a:solidFill>
                  <a:schemeClr val="dk1"/>
                </a:solidFill>
              </a:rPr>
              <a:t>Activity 2. Adding and re-ranking </a:t>
            </a:r>
            <a:r>
              <a:rPr i="1" lang="de">
                <a:solidFill>
                  <a:srgbClr val="666666"/>
                </a:solidFill>
              </a:rPr>
              <a:t>(10 minutes)</a:t>
            </a:r>
            <a:r>
              <a:rPr b="1" lang="de">
                <a:solidFill>
                  <a:schemeClr val="dk1"/>
                </a:solidFill>
              </a:rPr>
              <a:t> </a:t>
            </a:r>
            <a:r>
              <a:rPr lang="de">
                <a:solidFill>
                  <a:schemeClr val="dk1"/>
                </a:solidFill>
              </a:rPr>
              <a:t>-</a:t>
            </a:r>
            <a:r>
              <a:rPr b="1" lang="de">
                <a:solidFill>
                  <a:schemeClr val="dk1"/>
                </a:solidFill>
              </a:rPr>
              <a:t> </a:t>
            </a:r>
            <a:r>
              <a:rPr lang="de">
                <a:solidFill>
                  <a:schemeClr val="dk1"/>
                </a:solidFill>
              </a:rPr>
              <a:t>While the moderator remains with the selected topic, distribute the rest of the team among all other topics and </a:t>
            </a:r>
            <a:r>
              <a:rPr lang="de">
                <a:solidFill>
                  <a:schemeClr val="dk1"/>
                </a:solidFill>
              </a:rPr>
              <a:t>assess the relevance</a:t>
            </a:r>
            <a:r>
              <a:rPr lang="de">
                <a:solidFill>
                  <a:schemeClr val="dk1"/>
                </a:solidFill>
              </a:rPr>
              <a:t> of the respective requirements.</a:t>
            </a:r>
            <a:endParaRPr/>
          </a:p>
        </p:txBody>
      </p:sp>
      <p:sp>
        <p:nvSpPr>
          <p:cNvPr id="118" name="Google Shape;118;p17"/>
          <p:cNvSpPr txBox="1"/>
          <p:nvPr/>
        </p:nvSpPr>
        <p:spPr>
          <a:xfrm>
            <a:off x="311900" y="3474700"/>
            <a:ext cx="8520600" cy="594000"/>
          </a:xfrm>
          <a:prstGeom prst="rect">
            <a:avLst/>
          </a:prstGeom>
          <a:noFill/>
          <a:ln>
            <a:noFill/>
          </a:ln>
        </p:spPr>
        <p:txBody>
          <a:bodyPr anchorCtr="0" anchor="t" bIns="91425" lIns="91425" spcFirstLastPara="1" rIns="91425" wrap="square" tIns="91425">
            <a:spAutoFit/>
          </a:bodyPr>
          <a:lstStyle/>
          <a:p>
            <a:pPr indent="0" lvl="0" marL="0" rtl="0" algn="just">
              <a:lnSpc>
                <a:spcPct val="95000"/>
              </a:lnSpc>
              <a:spcBef>
                <a:spcPts val="0"/>
              </a:spcBef>
              <a:spcAft>
                <a:spcPts val="1200"/>
              </a:spcAft>
              <a:buNone/>
            </a:pPr>
            <a:r>
              <a:rPr lang="de">
                <a:solidFill>
                  <a:schemeClr val="dk1"/>
                </a:solidFill>
              </a:rPr>
              <a:t>Consider the perspective(s) you are more familiarized with</a:t>
            </a:r>
            <a:r>
              <a:rPr lang="de">
                <a:solidFill>
                  <a:schemeClr val="dk1"/>
                </a:solidFill>
              </a:rPr>
              <a:t>: either as a </a:t>
            </a:r>
            <a:r>
              <a:rPr b="1" lang="de">
                <a:solidFill>
                  <a:schemeClr val="dk1"/>
                </a:solidFill>
              </a:rPr>
              <a:t>producer</a:t>
            </a:r>
            <a:r>
              <a:rPr lang="de">
                <a:solidFill>
                  <a:schemeClr val="dk1"/>
                </a:solidFill>
              </a:rPr>
              <a:t> or as a </a:t>
            </a:r>
            <a:r>
              <a:rPr b="1" lang="de">
                <a:solidFill>
                  <a:schemeClr val="dk1"/>
                </a:solidFill>
              </a:rPr>
              <a:t>consumer</a:t>
            </a:r>
            <a:r>
              <a:rPr lang="de">
                <a:solidFill>
                  <a:schemeClr val="dk1"/>
                </a:solidFill>
              </a:rPr>
              <a:t> of </a:t>
            </a:r>
            <a:r>
              <a:rPr lang="de">
                <a:solidFill>
                  <a:schemeClr val="dk1"/>
                </a:solidFill>
              </a:rPr>
              <a:t>NLP4RE </a:t>
            </a:r>
            <a:r>
              <a:rPr lang="de">
                <a:solidFill>
                  <a:schemeClr val="dk1"/>
                </a:solidFill>
              </a:rPr>
              <a:t>tools.</a:t>
            </a:r>
            <a:endParaRPr>
              <a:solidFill>
                <a:schemeClr val="dk1"/>
              </a:solidFill>
            </a:endParaRPr>
          </a:p>
        </p:txBody>
      </p:sp>
      <p:pic>
        <p:nvPicPr>
          <p:cNvPr id="119" name="Google Shape;119;p17"/>
          <p:cNvPicPr preferRelativeResize="0"/>
          <p:nvPr/>
        </p:nvPicPr>
        <p:blipFill>
          <a:blip r:embed="rId5">
            <a:alphaModFix/>
          </a:blip>
          <a:stretch>
            <a:fillRect/>
          </a:stretch>
        </p:blipFill>
        <p:spPr>
          <a:xfrm>
            <a:off x="482613" y="1906074"/>
            <a:ext cx="442121" cy="442100"/>
          </a:xfrm>
          <a:prstGeom prst="rect">
            <a:avLst/>
          </a:prstGeom>
          <a:noFill/>
          <a:ln>
            <a:noFill/>
          </a:ln>
        </p:spPr>
      </p:pic>
      <p:pic>
        <p:nvPicPr>
          <p:cNvPr id="120" name="Google Shape;120;p17"/>
          <p:cNvPicPr preferRelativeResize="0"/>
          <p:nvPr/>
        </p:nvPicPr>
        <p:blipFill>
          <a:blip r:embed="rId6">
            <a:alphaModFix/>
          </a:blip>
          <a:stretch>
            <a:fillRect/>
          </a:stretch>
        </p:blipFill>
        <p:spPr>
          <a:xfrm>
            <a:off x="482625" y="2728488"/>
            <a:ext cx="442100" cy="442100"/>
          </a:xfrm>
          <a:prstGeom prst="rect">
            <a:avLst/>
          </a:prstGeom>
          <a:noFill/>
          <a:ln>
            <a:noFill/>
          </a:ln>
        </p:spPr>
      </p:pic>
      <p:cxnSp>
        <p:nvCxnSpPr>
          <p:cNvPr id="121" name="Google Shape;121;p17"/>
          <p:cNvCxnSpPr/>
          <p:nvPr/>
        </p:nvCxnSpPr>
        <p:spPr>
          <a:xfrm>
            <a:off x="1067250" y="1902650"/>
            <a:ext cx="0" cy="429900"/>
          </a:xfrm>
          <a:prstGeom prst="straightConnector1">
            <a:avLst/>
          </a:prstGeom>
          <a:noFill/>
          <a:ln cap="flat" cmpd="sng" w="19050">
            <a:solidFill>
              <a:srgbClr val="584684"/>
            </a:solidFill>
            <a:prstDash val="solid"/>
            <a:round/>
            <a:headEnd len="med" w="med" type="none"/>
            <a:tailEnd len="med" w="med" type="none"/>
          </a:ln>
        </p:spPr>
      </p:cxnSp>
      <p:cxnSp>
        <p:nvCxnSpPr>
          <p:cNvPr id="122" name="Google Shape;122;p17"/>
          <p:cNvCxnSpPr/>
          <p:nvPr/>
        </p:nvCxnSpPr>
        <p:spPr>
          <a:xfrm>
            <a:off x="1067250" y="2658400"/>
            <a:ext cx="0" cy="607800"/>
          </a:xfrm>
          <a:prstGeom prst="straightConnector1">
            <a:avLst/>
          </a:prstGeom>
          <a:noFill/>
          <a:ln cap="flat" cmpd="sng" w="19050">
            <a:solidFill>
              <a:srgbClr val="584684"/>
            </a:solidFill>
            <a:prstDash val="solid"/>
            <a:round/>
            <a:headEnd len="med" w="med" type="none"/>
            <a:tailEnd len="med" w="med" type="none"/>
          </a:ln>
        </p:spPr>
      </p:cxnSp>
      <p:sp>
        <p:nvSpPr>
          <p:cNvPr id="123" name="Google Shape;123;p17"/>
          <p:cNvSpPr/>
          <p:nvPr/>
        </p:nvSpPr>
        <p:spPr>
          <a:xfrm>
            <a:off x="1068150" y="4161525"/>
            <a:ext cx="7772400" cy="526800"/>
          </a:xfrm>
          <a:prstGeom prst="rect">
            <a:avLst/>
          </a:prstGeom>
          <a:solidFill>
            <a:srgbClr val="D9D2E9"/>
          </a:solidFill>
          <a:ln cap="flat" cmpd="sng" w="9525">
            <a:solidFill>
              <a:srgbClr val="58468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de"/>
              <a:t>By participating in this study, </a:t>
            </a:r>
            <a:r>
              <a:rPr b="1" lang="de"/>
              <a:t>you provide informed consent</a:t>
            </a:r>
            <a:r>
              <a:rPr lang="de"/>
              <a:t> for your contributions and results to be used in the development and publication of a software reference architecture.</a:t>
            </a:r>
            <a:endParaRPr/>
          </a:p>
        </p:txBody>
      </p:sp>
      <p:pic>
        <p:nvPicPr>
          <p:cNvPr id="124" name="Google Shape;124;p17"/>
          <p:cNvPicPr preferRelativeResize="0"/>
          <p:nvPr/>
        </p:nvPicPr>
        <p:blipFill>
          <a:blip r:embed="rId7">
            <a:alphaModFix/>
          </a:blip>
          <a:stretch>
            <a:fillRect/>
          </a:stretch>
        </p:blipFill>
        <p:spPr>
          <a:xfrm>
            <a:off x="482625" y="4203875"/>
            <a:ext cx="442100" cy="442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000"/>
                                        <p:tgtEl>
                                          <p:spTgt spid="117"/>
                                        </p:tgtEl>
                                      </p:cBhvr>
                                    </p:animEffect>
                                  </p:childTnLst>
                                </p:cTn>
                              </p:par>
                              <p:par>
                                <p:cTn fill="hold" nodeType="with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0"/>
                                        <p:tgtEl>
                                          <p:spTgt spid="119"/>
                                        </p:tgtEl>
                                      </p:cBhvr>
                                    </p:animEffect>
                                  </p:childTnLst>
                                </p:cTn>
                              </p:par>
                              <p:par>
                                <p:cTn fill="hold" nodeType="with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par>
                                <p:cTn fill="hold" nodeType="with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par>
                                <p:cTn fill="hold" nodeType="with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000"/>
                                        <p:tgtEl>
                                          <p:spTgt spid="1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par>
                                <p:cTn fill="hold" nodeType="with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8"/>
          <p:cNvSpPr txBox="1"/>
          <p:nvPr>
            <p:ph idx="1" type="body"/>
          </p:nvPr>
        </p:nvSpPr>
        <p:spPr>
          <a:xfrm>
            <a:off x="311700" y="1152475"/>
            <a:ext cx="8520600" cy="642900"/>
          </a:xfrm>
          <a:prstGeom prst="rect">
            <a:avLst/>
          </a:prstGeom>
        </p:spPr>
        <p:txBody>
          <a:bodyPr anchorCtr="0" anchor="t" bIns="91425" lIns="91425" spcFirstLastPara="1" rIns="91425" wrap="square" tIns="91425">
            <a:normAutofit/>
          </a:bodyPr>
          <a:lstStyle/>
          <a:p>
            <a:pPr indent="0" lvl="0" marL="0" rtl="0" algn="just">
              <a:lnSpc>
                <a:spcPct val="95000"/>
              </a:lnSpc>
              <a:spcBef>
                <a:spcPts val="0"/>
              </a:spcBef>
              <a:spcAft>
                <a:spcPts val="1200"/>
              </a:spcAft>
              <a:buNone/>
            </a:pPr>
            <a:r>
              <a:rPr lang="de" sz="1400">
                <a:solidFill>
                  <a:schemeClr val="dk1"/>
                </a:solidFill>
              </a:rPr>
              <a:t>Form equally-sized groups around the topics on the walls and elicit user-level requirements </a:t>
            </a:r>
            <a:r>
              <a:rPr b="1" lang="de" sz="1400">
                <a:solidFill>
                  <a:schemeClr val="dk1"/>
                </a:solidFill>
              </a:rPr>
              <a:t>f</a:t>
            </a:r>
            <a:r>
              <a:rPr b="1" lang="de" sz="1400">
                <a:solidFill>
                  <a:schemeClr val="dk1"/>
                </a:solidFill>
              </a:rPr>
              <a:t>or a shared reference architecture of NLP4RE tools</a:t>
            </a:r>
            <a:r>
              <a:rPr lang="de" sz="1400">
                <a:solidFill>
                  <a:schemeClr val="dk1"/>
                </a:solidFill>
              </a:rPr>
              <a:t> that you perceive to be relevant.</a:t>
            </a:r>
            <a:endParaRPr/>
          </a:p>
        </p:txBody>
      </p:sp>
      <p:sp>
        <p:nvSpPr>
          <p:cNvPr id="130" name="Google Shape;130;p18"/>
          <p:cNvSpPr/>
          <p:nvPr/>
        </p:nvSpPr>
        <p:spPr>
          <a:xfrm>
            <a:off x="0" y="0"/>
            <a:ext cx="9144000" cy="200100"/>
          </a:xfrm>
          <a:prstGeom prst="rect">
            <a:avLst/>
          </a:prstGeom>
          <a:solidFill>
            <a:srgbClr val="5846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de" sz="900">
                <a:solidFill>
                  <a:schemeClr val="lt1"/>
                </a:solidFill>
              </a:rPr>
              <a:t>Towards a Reference Architecture for AIRE Tools: Joint requirements elicitation at AIRE’25</a:t>
            </a:r>
            <a:endParaRPr sz="900">
              <a:solidFill>
                <a:schemeClr val="lt1"/>
              </a:solidFill>
            </a:endParaRPr>
          </a:p>
        </p:txBody>
      </p:sp>
      <p:sp>
        <p:nvSpPr>
          <p:cNvPr id="131" name="Google Shape;131;p18"/>
          <p:cNvSpPr/>
          <p:nvPr/>
        </p:nvSpPr>
        <p:spPr>
          <a:xfrm>
            <a:off x="0" y="4943400"/>
            <a:ext cx="9144000" cy="200100"/>
          </a:xfrm>
          <a:prstGeom prst="rect">
            <a:avLst/>
          </a:prstGeom>
          <a:solidFill>
            <a:srgbClr val="58468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2" name="Google Shape;132;p18"/>
          <p:cNvSpPr txBox="1"/>
          <p:nvPr>
            <p:ph idx="12" type="sldNum"/>
          </p:nvPr>
        </p:nvSpPr>
        <p:spPr>
          <a:xfrm>
            <a:off x="8595300" y="4943349"/>
            <a:ext cx="548700" cy="200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de" sz="900">
                <a:solidFill>
                  <a:schemeClr val="lt1"/>
                </a:solidFill>
              </a:rPr>
              <a:t>‹#›</a:t>
            </a:fld>
            <a:endParaRPr sz="900">
              <a:solidFill>
                <a:schemeClr val="lt1"/>
              </a:solidFill>
            </a:endParaRPr>
          </a:p>
        </p:txBody>
      </p:sp>
      <p:sp>
        <p:nvSpPr>
          <p:cNvPr id="133" name="Google Shape;133;p18"/>
          <p:cNvSpPr txBox="1"/>
          <p:nvPr>
            <p:ph type="title"/>
          </p:nvPr>
        </p:nvSpPr>
        <p:spPr>
          <a:xfrm>
            <a:off x="803675" y="445025"/>
            <a:ext cx="7876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Activity 1: </a:t>
            </a:r>
            <a:r>
              <a:rPr lang="de"/>
              <a:t>Elicitation</a:t>
            </a:r>
            <a:r>
              <a:rPr lang="de"/>
              <a:t> </a:t>
            </a:r>
            <a:r>
              <a:rPr i="1" lang="de">
                <a:solidFill>
                  <a:srgbClr val="666666"/>
                </a:solidFill>
              </a:rPr>
              <a:t>(15 minutes)</a:t>
            </a:r>
            <a:endParaRPr i="1">
              <a:solidFill>
                <a:srgbClr val="666666"/>
              </a:solidFill>
            </a:endParaRPr>
          </a:p>
        </p:txBody>
      </p:sp>
      <p:pic>
        <p:nvPicPr>
          <p:cNvPr id="134" name="Google Shape;134;p18"/>
          <p:cNvPicPr preferRelativeResize="0"/>
          <p:nvPr/>
        </p:nvPicPr>
        <p:blipFill>
          <a:blip r:embed="rId3">
            <a:alphaModFix/>
          </a:blip>
          <a:stretch>
            <a:fillRect/>
          </a:stretch>
        </p:blipFill>
        <p:spPr>
          <a:xfrm>
            <a:off x="341788" y="489849"/>
            <a:ext cx="442121" cy="442100"/>
          </a:xfrm>
          <a:prstGeom prst="rect">
            <a:avLst/>
          </a:prstGeom>
          <a:noFill/>
          <a:ln>
            <a:noFill/>
          </a:ln>
        </p:spPr>
      </p:pic>
      <p:sp>
        <p:nvSpPr>
          <p:cNvPr id="135" name="Google Shape;135;p18"/>
          <p:cNvSpPr txBox="1"/>
          <p:nvPr/>
        </p:nvSpPr>
        <p:spPr>
          <a:xfrm>
            <a:off x="924172" y="1798863"/>
            <a:ext cx="8016300" cy="5940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1200"/>
              </a:spcAft>
              <a:buNone/>
            </a:pPr>
            <a:r>
              <a:rPr b="1" lang="de">
                <a:solidFill>
                  <a:srgbClr val="990000"/>
                </a:solidFill>
              </a:rPr>
              <a:t>Functional requirements. </a:t>
            </a:r>
            <a:r>
              <a:rPr lang="de">
                <a:solidFill>
                  <a:schemeClr val="dk1"/>
                </a:solidFill>
              </a:rPr>
              <a:t>What generic functions should an NLP4RE tool fulfill?</a:t>
            </a:r>
            <a:r>
              <a:rPr b="1" lang="de">
                <a:solidFill>
                  <a:srgbClr val="990000"/>
                </a:solidFill>
              </a:rPr>
              <a:t> </a:t>
            </a:r>
            <a:r>
              <a:rPr lang="de">
                <a:solidFill>
                  <a:schemeClr val="dk1"/>
                </a:solidFill>
              </a:rPr>
              <a:t>What is missing from current solutions? How should tools support pipeline flexibility (e.g., plug-and-play modules)?</a:t>
            </a:r>
            <a:endParaRPr>
              <a:solidFill>
                <a:schemeClr val="dk1"/>
              </a:solidFill>
            </a:endParaRPr>
          </a:p>
        </p:txBody>
      </p:sp>
      <p:sp>
        <p:nvSpPr>
          <p:cNvPr id="136" name="Google Shape;136;p18"/>
          <p:cNvSpPr txBox="1"/>
          <p:nvPr/>
        </p:nvSpPr>
        <p:spPr>
          <a:xfrm>
            <a:off x="924175" y="2360588"/>
            <a:ext cx="8016300" cy="5940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1200"/>
              </a:spcAft>
              <a:buNone/>
            </a:pPr>
            <a:r>
              <a:rPr b="1" lang="de">
                <a:solidFill>
                  <a:srgbClr val="B45F06"/>
                </a:solidFill>
              </a:rPr>
              <a:t>Non-functional requirements. </a:t>
            </a:r>
            <a:r>
              <a:rPr lang="de">
                <a:solidFill>
                  <a:schemeClr val="dk1"/>
                </a:solidFill>
              </a:rPr>
              <a:t>What quality attributes of an NLP4RE tool are important (e.g., explainability, latency, robustness)? How do NFRs differ according to tool maturity?</a:t>
            </a:r>
            <a:endParaRPr>
              <a:solidFill>
                <a:schemeClr val="dk1"/>
              </a:solidFill>
            </a:endParaRPr>
          </a:p>
        </p:txBody>
      </p:sp>
      <p:sp>
        <p:nvSpPr>
          <p:cNvPr id="137" name="Google Shape;137;p18"/>
          <p:cNvSpPr txBox="1"/>
          <p:nvPr/>
        </p:nvSpPr>
        <p:spPr>
          <a:xfrm>
            <a:off x="924210" y="2946388"/>
            <a:ext cx="8016300" cy="5940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1200"/>
              </a:spcAft>
              <a:buNone/>
            </a:pPr>
            <a:r>
              <a:rPr b="1" lang="de">
                <a:solidFill>
                  <a:srgbClr val="BF9000"/>
                </a:solidFill>
              </a:rPr>
              <a:t>Domain concepts. </a:t>
            </a:r>
            <a:r>
              <a:rPr lang="de">
                <a:solidFill>
                  <a:schemeClr val="dk1"/>
                </a:solidFill>
              </a:rPr>
              <a:t>Which elements of NLP4RE tools are relevant to frame? What are key input/output data entities?</a:t>
            </a:r>
            <a:endParaRPr>
              <a:solidFill>
                <a:schemeClr val="dk1"/>
              </a:solidFill>
            </a:endParaRPr>
          </a:p>
        </p:txBody>
      </p:sp>
      <p:sp>
        <p:nvSpPr>
          <p:cNvPr id="138" name="Google Shape;138;p18"/>
          <p:cNvSpPr txBox="1"/>
          <p:nvPr/>
        </p:nvSpPr>
        <p:spPr>
          <a:xfrm>
            <a:off x="924180" y="3510488"/>
            <a:ext cx="8016300" cy="5940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1200"/>
              </a:spcAft>
              <a:buNone/>
            </a:pPr>
            <a:r>
              <a:rPr b="1" lang="de">
                <a:solidFill>
                  <a:srgbClr val="38761D"/>
                </a:solidFill>
              </a:rPr>
              <a:t>Shared services &amp; data. </a:t>
            </a:r>
            <a:r>
              <a:rPr lang="de">
                <a:solidFill>
                  <a:schemeClr val="dk1"/>
                </a:solidFill>
              </a:rPr>
              <a:t>What architectural services are typically reused? What types of data sources (e.g., model hubs, knowledge bases, dataset repositories) should be standardized?</a:t>
            </a:r>
            <a:endParaRPr>
              <a:solidFill>
                <a:schemeClr val="dk1"/>
              </a:solidFill>
            </a:endParaRPr>
          </a:p>
        </p:txBody>
      </p:sp>
      <p:sp>
        <p:nvSpPr>
          <p:cNvPr id="139" name="Google Shape;139;p18"/>
          <p:cNvSpPr txBox="1"/>
          <p:nvPr/>
        </p:nvSpPr>
        <p:spPr>
          <a:xfrm>
            <a:off x="924228" y="4074588"/>
            <a:ext cx="8016300" cy="5940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1200"/>
              </a:spcAft>
              <a:buNone/>
            </a:pPr>
            <a:r>
              <a:rPr b="1" lang="de">
                <a:solidFill>
                  <a:srgbClr val="1155CC"/>
                </a:solidFill>
              </a:rPr>
              <a:t>GenAI challenges. </a:t>
            </a:r>
            <a:r>
              <a:rPr lang="de">
                <a:solidFill>
                  <a:schemeClr val="dk1"/>
                </a:solidFill>
              </a:rPr>
              <a:t>Which challenges emerge from consuming and operationalizing GenAI? What design patterns work best for explainability and traceability?</a:t>
            </a:r>
            <a:endParaRPr>
              <a:solidFill>
                <a:schemeClr val="dk1"/>
              </a:solidFill>
            </a:endParaRPr>
          </a:p>
        </p:txBody>
      </p:sp>
      <p:sp>
        <p:nvSpPr>
          <p:cNvPr id="140" name="Google Shape;140;p18"/>
          <p:cNvSpPr/>
          <p:nvPr/>
        </p:nvSpPr>
        <p:spPr>
          <a:xfrm>
            <a:off x="399625" y="1841075"/>
            <a:ext cx="442200" cy="442200"/>
          </a:xfrm>
          <a:prstGeom prst="ellipse">
            <a:avLst/>
          </a:prstGeom>
          <a:solidFill>
            <a:srgbClr val="99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de">
                <a:solidFill>
                  <a:schemeClr val="lt1"/>
                </a:solidFill>
              </a:rPr>
              <a:t>A</a:t>
            </a:r>
            <a:endParaRPr b="1">
              <a:solidFill>
                <a:schemeClr val="lt1"/>
              </a:solidFill>
            </a:endParaRPr>
          </a:p>
        </p:txBody>
      </p:sp>
      <p:sp>
        <p:nvSpPr>
          <p:cNvPr id="141" name="Google Shape;141;p18"/>
          <p:cNvSpPr/>
          <p:nvPr/>
        </p:nvSpPr>
        <p:spPr>
          <a:xfrm>
            <a:off x="399625" y="2426850"/>
            <a:ext cx="442200" cy="442200"/>
          </a:xfrm>
          <a:prstGeom prst="ellipse">
            <a:avLst/>
          </a:prstGeom>
          <a:solidFill>
            <a:srgbClr val="B45F0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de">
                <a:solidFill>
                  <a:schemeClr val="lt1"/>
                </a:solidFill>
              </a:rPr>
              <a:t>B</a:t>
            </a:r>
            <a:endParaRPr b="1">
              <a:solidFill>
                <a:schemeClr val="lt1"/>
              </a:solidFill>
            </a:endParaRPr>
          </a:p>
        </p:txBody>
      </p:sp>
      <p:sp>
        <p:nvSpPr>
          <p:cNvPr id="142" name="Google Shape;142;p18"/>
          <p:cNvSpPr/>
          <p:nvPr/>
        </p:nvSpPr>
        <p:spPr>
          <a:xfrm>
            <a:off x="399613" y="3012625"/>
            <a:ext cx="442200" cy="442200"/>
          </a:xfrm>
          <a:prstGeom prst="ellipse">
            <a:avLst/>
          </a:prstGeom>
          <a:solidFill>
            <a:srgbClr val="BF9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de">
                <a:solidFill>
                  <a:schemeClr val="lt1"/>
                </a:solidFill>
              </a:rPr>
              <a:t>C</a:t>
            </a:r>
            <a:endParaRPr b="1">
              <a:solidFill>
                <a:schemeClr val="lt1"/>
              </a:solidFill>
            </a:endParaRPr>
          </a:p>
        </p:txBody>
      </p:sp>
      <p:sp>
        <p:nvSpPr>
          <p:cNvPr id="143" name="Google Shape;143;p18"/>
          <p:cNvSpPr/>
          <p:nvPr/>
        </p:nvSpPr>
        <p:spPr>
          <a:xfrm>
            <a:off x="399613" y="3576725"/>
            <a:ext cx="442200" cy="442200"/>
          </a:xfrm>
          <a:prstGeom prst="ellipse">
            <a:avLst/>
          </a:prstGeom>
          <a:solidFill>
            <a:srgbClr val="38761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de">
                <a:solidFill>
                  <a:schemeClr val="lt1"/>
                </a:solidFill>
              </a:rPr>
              <a:t>D</a:t>
            </a:r>
            <a:endParaRPr b="1">
              <a:solidFill>
                <a:schemeClr val="lt1"/>
              </a:solidFill>
            </a:endParaRPr>
          </a:p>
        </p:txBody>
      </p:sp>
      <p:sp>
        <p:nvSpPr>
          <p:cNvPr id="144" name="Google Shape;144;p18"/>
          <p:cNvSpPr/>
          <p:nvPr/>
        </p:nvSpPr>
        <p:spPr>
          <a:xfrm>
            <a:off x="399613" y="4140825"/>
            <a:ext cx="442200" cy="442200"/>
          </a:xfrm>
          <a:prstGeom prst="ellipse">
            <a:avLst/>
          </a:prstGeom>
          <a:solidFill>
            <a:srgbClr val="1155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de">
                <a:solidFill>
                  <a:schemeClr val="lt1"/>
                </a:solidFill>
              </a:rPr>
              <a:t>E</a:t>
            </a:r>
            <a:endParaRPr b="1">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9"/>
          <p:cNvSpPr/>
          <p:nvPr/>
        </p:nvSpPr>
        <p:spPr>
          <a:xfrm>
            <a:off x="0" y="0"/>
            <a:ext cx="9144000" cy="200100"/>
          </a:xfrm>
          <a:prstGeom prst="rect">
            <a:avLst/>
          </a:prstGeom>
          <a:solidFill>
            <a:srgbClr val="5846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de" sz="900">
                <a:solidFill>
                  <a:schemeClr val="lt1"/>
                </a:solidFill>
              </a:rPr>
              <a:t>Towards a Reference Architecture for AIRE Tools: Joint requirements elicitation at AIRE’25</a:t>
            </a:r>
            <a:endParaRPr sz="900">
              <a:solidFill>
                <a:schemeClr val="lt1"/>
              </a:solidFill>
            </a:endParaRPr>
          </a:p>
        </p:txBody>
      </p:sp>
      <p:sp>
        <p:nvSpPr>
          <p:cNvPr id="150" name="Google Shape;150;p19"/>
          <p:cNvSpPr/>
          <p:nvPr/>
        </p:nvSpPr>
        <p:spPr>
          <a:xfrm>
            <a:off x="0" y="4943400"/>
            <a:ext cx="9144000" cy="200100"/>
          </a:xfrm>
          <a:prstGeom prst="rect">
            <a:avLst/>
          </a:prstGeom>
          <a:solidFill>
            <a:srgbClr val="58468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1" name="Google Shape;151;p19"/>
          <p:cNvSpPr txBox="1"/>
          <p:nvPr>
            <p:ph idx="12" type="sldNum"/>
          </p:nvPr>
        </p:nvSpPr>
        <p:spPr>
          <a:xfrm>
            <a:off x="8595300" y="4943349"/>
            <a:ext cx="548700" cy="200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de" sz="900">
                <a:solidFill>
                  <a:schemeClr val="lt1"/>
                </a:solidFill>
              </a:rPr>
              <a:t>‹#›</a:t>
            </a:fld>
            <a:endParaRPr sz="900">
              <a:solidFill>
                <a:schemeClr val="lt1"/>
              </a:solidFill>
            </a:endParaRPr>
          </a:p>
        </p:txBody>
      </p:sp>
      <p:sp>
        <p:nvSpPr>
          <p:cNvPr id="152" name="Google Shape;152;p19"/>
          <p:cNvSpPr txBox="1"/>
          <p:nvPr>
            <p:ph type="title"/>
          </p:nvPr>
        </p:nvSpPr>
        <p:spPr>
          <a:xfrm>
            <a:off x="803675" y="445025"/>
            <a:ext cx="7876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Activity 1: </a:t>
            </a:r>
            <a:r>
              <a:rPr lang="de"/>
              <a:t>Elicitation</a:t>
            </a:r>
            <a:r>
              <a:rPr lang="de"/>
              <a:t> </a:t>
            </a:r>
            <a:br>
              <a:rPr lang="de"/>
            </a:br>
            <a:r>
              <a:rPr i="1" lang="de">
                <a:solidFill>
                  <a:srgbClr val="666666"/>
                </a:solidFill>
              </a:rPr>
              <a:t>(15 minutes)</a:t>
            </a:r>
            <a:endParaRPr i="1">
              <a:solidFill>
                <a:srgbClr val="666666"/>
              </a:solidFill>
            </a:endParaRPr>
          </a:p>
        </p:txBody>
      </p:sp>
      <p:pic>
        <p:nvPicPr>
          <p:cNvPr id="153" name="Google Shape;153;p19"/>
          <p:cNvPicPr preferRelativeResize="0"/>
          <p:nvPr/>
        </p:nvPicPr>
        <p:blipFill>
          <a:blip r:embed="rId3">
            <a:alphaModFix/>
          </a:blip>
          <a:stretch>
            <a:fillRect/>
          </a:stretch>
        </p:blipFill>
        <p:spPr>
          <a:xfrm>
            <a:off x="341788" y="489849"/>
            <a:ext cx="442121" cy="442100"/>
          </a:xfrm>
          <a:prstGeom prst="rect">
            <a:avLst/>
          </a:prstGeom>
          <a:noFill/>
          <a:ln>
            <a:noFill/>
          </a:ln>
        </p:spPr>
      </p:pic>
      <p:sp>
        <p:nvSpPr>
          <p:cNvPr id="154" name="Google Shape;154;p19"/>
          <p:cNvSpPr/>
          <p:nvPr/>
        </p:nvSpPr>
        <p:spPr>
          <a:xfrm>
            <a:off x="5137500" y="292200"/>
            <a:ext cx="3694800" cy="4651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5" name="Google Shape;155;p19"/>
          <p:cNvSpPr txBox="1"/>
          <p:nvPr/>
        </p:nvSpPr>
        <p:spPr>
          <a:xfrm>
            <a:off x="5137500" y="292200"/>
            <a:ext cx="36948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de" sz="1800">
                <a:solidFill>
                  <a:schemeClr val="dk2"/>
                </a:solidFill>
              </a:rPr>
              <a:t>AIRE Joint Activity</a:t>
            </a:r>
            <a:endParaRPr sz="1800">
              <a:solidFill>
                <a:schemeClr val="dk2"/>
              </a:solidFill>
            </a:endParaRPr>
          </a:p>
        </p:txBody>
      </p:sp>
      <p:sp>
        <p:nvSpPr>
          <p:cNvPr id="156" name="Google Shape;156;p19"/>
          <p:cNvSpPr txBox="1"/>
          <p:nvPr/>
        </p:nvSpPr>
        <p:spPr>
          <a:xfrm>
            <a:off x="5137500" y="576300"/>
            <a:ext cx="369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de">
                <a:solidFill>
                  <a:schemeClr val="dk2"/>
                </a:solidFill>
              </a:rPr>
              <a:t>Group {X}: {NAME}</a:t>
            </a:r>
            <a:endParaRPr>
              <a:solidFill>
                <a:schemeClr val="dk2"/>
              </a:solidFill>
            </a:endParaRPr>
          </a:p>
        </p:txBody>
      </p:sp>
      <p:cxnSp>
        <p:nvCxnSpPr>
          <p:cNvPr id="157" name="Google Shape;157;p19"/>
          <p:cNvCxnSpPr>
            <a:stCxn id="158" idx="2"/>
            <a:endCxn id="159" idx="0"/>
          </p:cNvCxnSpPr>
          <p:nvPr/>
        </p:nvCxnSpPr>
        <p:spPr>
          <a:xfrm>
            <a:off x="5532625" y="1136413"/>
            <a:ext cx="0" cy="3453000"/>
          </a:xfrm>
          <a:prstGeom prst="straightConnector1">
            <a:avLst/>
          </a:prstGeom>
          <a:noFill/>
          <a:ln cap="flat" cmpd="sng" w="9525">
            <a:solidFill>
              <a:schemeClr val="dk2"/>
            </a:solidFill>
            <a:prstDash val="solid"/>
            <a:round/>
            <a:headEnd len="med" w="med" type="triangle"/>
            <a:tailEnd len="med" w="med" type="triangle"/>
          </a:ln>
        </p:spPr>
      </p:cxnSp>
      <p:sp>
        <p:nvSpPr>
          <p:cNvPr id="160" name="Google Shape;160;p19"/>
          <p:cNvSpPr txBox="1"/>
          <p:nvPr/>
        </p:nvSpPr>
        <p:spPr>
          <a:xfrm rot="-5400000">
            <a:off x="3847975" y="2724350"/>
            <a:ext cx="3000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de" sz="1200">
                <a:solidFill>
                  <a:schemeClr val="dk2"/>
                </a:solidFill>
              </a:rPr>
              <a:t>Priority</a:t>
            </a:r>
            <a:endParaRPr sz="1200"/>
          </a:p>
        </p:txBody>
      </p:sp>
      <p:sp>
        <p:nvSpPr>
          <p:cNvPr id="158" name="Google Shape;158;p19"/>
          <p:cNvSpPr txBox="1"/>
          <p:nvPr/>
        </p:nvSpPr>
        <p:spPr>
          <a:xfrm>
            <a:off x="5276725" y="782413"/>
            <a:ext cx="5118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de" sz="1100">
                <a:solidFill>
                  <a:schemeClr val="dk2"/>
                </a:solidFill>
              </a:rPr>
              <a:t>high</a:t>
            </a:r>
            <a:endParaRPr sz="1100"/>
          </a:p>
        </p:txBody>
      </p:sp>
      <p:sp>
        <p:nvSpPr>
          <p:cNvPr id="159" name="Google Shape;159;p19"/>
          <p:cNvSpPr txBox="1"/>
          <p:nvPr/>
        </p:nvSpPr>
        <p:spPr>
          <a:xfrm>
            <a:off x="5276725" y="4589388"/>
            <a:ext cx="5118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de" sz="1100">
                <a:solidFill>
                  <a:schemeClr val="dk2"/>
                </a:solidFill>
              </a:rPr>
              <a:t>low</a:t>
            </a:r>
            <a:endParaRPr sz="1100"/>
          </a:p>
        </p:txBody>
      </p:sp>
      <p:cxnSp>
        <p:nvCxnSpPr>
          <p:cNvPr id="161" name="Google Shape;161;p19"/>
          <p:cNvCxnSpPr/>
          <p:nvPr/>
        </p:nvCxnSpPr>
        <p:spPr>
          <a:xfrm rot="10800000">
            <a:off x="5701475" y="4589400"/>
            <a:ext cx="2946300" cy="0"/>
          </a:xfrm>
          <a:prstGeom prst="straightConnector1">
            <a:avLst/>
          </a:prstGeom>
          <a:noFill/>
          <a:ln cap="flat" cmpd="sng" w="9525">
            <a:solidFill>
              <a:schemeClr val="dk2"/>
            </a:solidFill>
            <a:prstDash val="solid"/>
            <a:round/>
            <a:headEnd len="med" w="med" type="triangle"/>
            <a:tailEnd len="med" w="med" type="triangle"/>
          </a:ln>
        </p:spPr>
      </p:cxnSp>
      <p:sp>
        <p:nvSpPr>
          <p:cNvPr id="162" name="Google Shape;162;p19"/>
          <p:cNvSpPr txBox="1"/>
          <p:nvPr/>
        </p:nvSpPr>
        <p:spPr>
          <a:xfrm>
            <a:off x="5701625" y="4538475"/>
            <a:ext cx="3000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de" sz="1200">
                <a:solidFill>
                  <a:schemeClr val="dk2"/>
                </a:solidFill>
              </a:rPr>
              <a:t>Complexity</a:t>
            </a:r>
            <a:endParaRPr sz="1200"/>
          </a:p>
        </p:txBody>
      </p:sp>
      <p:sp>
        <p:nvSpPr>
          <p:cNvPr id="163" name="Google Shape;163;p19"/>
          <p:cNvSpPr txBox="1"/>
          <p:nvPr/>
        </p:nvSpPr>
        <p:spPr>
          <a:xfrm>
            <a:off x="8320488" y="4589400"/>
            <a:ext cx="5118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de" sz="1100">
                <a:solidFill>
                  <a:schemeClr val="dk2"/>
                </a:solidFill>
              </a:rPr>
              <a:t>high</a:t>
            </a:r>
            <a:endParaRPr sz="1100"/>
          </a:p>
        </p:txBody>
      </p:sp>
      <p:sp>
        <p:nvSpPr>
          <p:cNvPr id="164" name="Google Shape;164;p19"/>
          <p:cNvSpPr/>
          <p:nvPr/>
        </p:nvSpPr>
        <p:spPr>
          <a:xfrm>
            <a:off x="5918550" y="1257675"/>
            <a:ext cx="369300" cy="314100"/>
          </a:xfrm>
          <a:prstGeom prst="flowChartPunchedCard">
            <a:avLst/>
          </a:prstGeom>
          <a:solidFill>
            <a:srgbClr val="FFF2CC"/>
          </a:solidFill>
          <a:ln cap="flat" cmpd="sng" w="9525">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5" name="Google Shape;165;p19"/>
          <p:cNvSpPr/>
          <p:nvPr/>
        </p:nvSpPr>
        <p:spPr>
          <a:xfrm>
            <a:off x="6287850" y="1891725"/>
            <a:ext cx="369300" cy="314100"/>
          </a:xfrm>
          <a:prstGeom prst="flowChartPunchedCard">
            <a:avLst/>
          </a:prstGeom>
          <a:solidFill>
            <a:srgbClr val="FFF2CC"/>
          </a:solidFill>
          <a:ln cap="flat" cmpd="sng" w="9525">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6" name="Google Shape;166;p19"/>
          <p:cNvSpPr/>
          <p:nvPr/>
        </p:nvSpPr>
        <p:spPr>
          <a:xfrm>
            <a:off x="5958625" y="2832875"/>
            <a:ext cx="369300" cy="314100"/>
          </a:xfrm>
          <a:prstGeom prst="flowChartPunchedCard">
            <a:avLst/>
          </a:prstGeom>
          <a:solidFill>
            <a:srgbClr val="FFF2CC"/>
          </a:solidFill>
          <a:ln cap="flat" cmpd="sng" w="9525">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7" name="Google Shape;167;p19"/>
          <p:cNvSpPr/>
          <p:nvPr/>
        </p:nvSpPr>
        <p:spPr>
          <a:xfrm>
            <a:off x="6208750" y="3240563"/>
            <a:ext cx="369300" cy="314100"/>
          </a:xfrm>
          <a:prstGeom prst="flowChartPunchedCard">
            <a:avLst/>
          </a:prstGeom>
          <a:solidFill>
            <a:srgbClr val="FFF2CC"/>
          </a:solidFill>
          <a:ln cap="flat" cmpd="sng" w="9525">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8" name="Google Shape;168;p19"/>
          <p:cNvSpPr/>
          <p:nvPr/>
        </p:nvSpPr>
        <p:spPr>
          <a:xfrm>
            <a:off x="5788525" y="3211488"/>
            <a:ext cx="369300" cy="314100"/>
          </a:xfrm>
          <a:prstGeom prst="flowChartPunchedCard">
            <a:avLst/>
          </a:prstGeom>
          <a:solidFill>
            <a:srgbClr val="FFF2CC"/>
          </a:solidFill>
          <a:ln cap="flat" cmpd="sng" w="9525">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9" name="Google Shape;169;p19"/>
          <p:cNvSpPr/>
          <p:nvPr/>
        </p:nvSpPr>
        <p:spPr>
          <a:xfrm>
            <a:off x="6578050" y="3971163"/>
            <a:ext cx="369300" cy="314100"/>
          </a:xfrm>
          <a:prstGeom prst="flowChartPunchedCard">
            <a:avLst/>
          </a:prstGeom>
          <a:solidFill>
            <a:srgbClr val="FFF2CC"/>
          </a:solidFill>
          <a:ln cap="flat" cmpd="sng" w="9525">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0" name="Google Shape;170;p19"/>
          <p:cNvSpPr/>
          <p:nvPr/>
        </p:nvSpPr>
        <p:spPr>
          <a:xfrm>
            <a:off x="7254175" y="3211488"/>
            <a:ext cx="369300" cy="314100"/>
          </a:xfrm>
          <a:prstGeom prst="flowChartPunchedCard">
            <a:avLst/>
          </a:prstGeom>
          <a:solidFill>
            <a:srgbClr val="FFF2CC"/>
          </a:solidFill>
          <a:ln cap="flat" cmpd="sng" w="9525">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1" name="Google Shape;171;p19"/>
          <p:cNvSpPr/>
          <p:nvPr/>
        </p:nvSpPr>
        <p:spPr>
          <a:xfrm>
            <a:off x="7623475" y="2205813"/>
            <a:ext cx="369300" cy="314100"/>
          </a:xfrm>
          <a:prstGeom prst="flowChartPunchedCard">
            <a:avLst/>
          </a:prstGeom>
          <a:solidFill>
            <a:srgbClr val="FFF2CC"/>
          </a:solidFill>
          <a:ln cap="flat" cmpd="sng" w="9525">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2" name="Google Shape;172;p19"/>
          <p:cNvSpPr/>
          <p:nvPr/>
        </p:nvSpPr>
        <p:spPr>
          <a:xfrm>
            <a:off x="7775875" y="1322800"/>
            <a:ext cx="369300" cy="314100"/>
          </a:xfrm>
          <a:prstGeom prst="flowChartPunchedCard">
            <a:avLst/>
          </a:prstGeom>
          <a:solidFill>
            <a:srgbClr val="FFF2CC"/>
          </a:solidFill>
          <a:ln cap="flat" cmpd="sng" w="9525">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3" name="Google Shape;173;p19"/>
          <p:cNvSpPr/>
          <p:nvPr/>
        </p:nvSpPr>
        <p:spPr>
          <a:xfrm>
            <a:off x="8145175" y="1984750"/>
            <a:ext cx="369300" cy="314100"/>
          </a:xfrm>
          <a:prstGeom prst="flowChartPunchedCard">
            <a:avLst/>
          </a:prstGeom>
          <a:solidFill>
            <a:srgbClr val="FFF2CC"/>
          </a:solidFill>
          <a:ln cap="flat" cmpd="sng" w="9525">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4" name="Google Shape;174;p19"/>
          <p:cNvSpPr/>
          <p:nvPr/>
        </p:nvSpPr>
        <p:spPr>
          <a:xfrm>
            <a:off x="8145175" y="3971175"/>
            <a:ext cx="369300" cy="314100"/>
          </a:xfrm>
          <a:prstGeom prst="flowChartPunchedCard">
            <a:avLst/>
          </a:prstGeom>
          <a:solidFill>
            <a:srgbClr val="FFF2CC"/>
          </a:solidFill>
          <a:ln cap="flat" cmpd="sng" w="9525">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5" name="Google Shape;175;p19"/>
          <p:cNvSpPr/>
          <p:nvPr/>
        </p:nvSpPr>
        <p:spPr>
          <a:xfrm>
            <a:off x="378200" y="1825775"/>
            <a:ext cx="369300" cy="314100"/>
          </a:xfrm>
          <a:prstGeom prst="flowChartPunchedCard">
            <a:avLst/>
          </a:prstGeom>
          <a:solidFill>
            <a:srgbClr val="FFF2CC"/>
          </a:solidFill>
          <a:ln cap="flat" cmpd="sng" w="9525">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6" name="Google Shape;176;p19"/>
          <p:cNvSpPr txBox="1"/>
          <p:nvPr/>
        </p:nvSpPr>
        <p:spPr>
          <a:xfrm>
            <a:off x="927100" y="1782725"/>
            <a:ext cx="3343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solidFill>
                  <a:schemeClr val="dk1"/>
                </a:solidFill>
              </a:rPr>
              <a:t>Write down user-level </a:t>
            </a:r>
            <a:r>
              <a:rPr b="1" lang="de">
                <a:solidFill>
                  <a:schemeClr val="dk1"/>
                </a:solidFill>
              </a:rPr>
              <a:t>requirements</a:t>
            </a:r>
            <a:endParaRPr b="1"/>
          </a:p>
        </p:txBody>
      </p:sp>
      <p:sp>
        <p:nvSpPr>
          <p:cNvPr id="177" name="Google Shape;177;p19"/>
          <p:cNvSpPr txBox="1"/>
          <p:nvPr/>
        </p:nvSpPr>
        <p:spPr>
          <a:xfrm>
            <a:off x="927100" y="2340150"/>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a:solidFill>
                  <a:schemeClr val="dk1"/>
                </a:solidFill>
              </a:rPr>
              <a:t>Rank them based on </a:t>
            </a:r>
            <a:r>
              <a:rPr b="1" lang="de">
                <a:solidFill>
                  <a:schemeClr val="dk1"/>
                </a:solidFill>
              </a:rPr>
              <a:t>priority</a:t>
            </a:r>
            <a:r>
              <a:rPr lang="de">
                <a:solidFill>
                  <a:schemeClr val="dk1"/>
                </a:solidFill>
              </a:rPr>
              <a:t> and </a:t>
            </a:r>
            <a:r>
              <a:rPr b="1" lang="de">
                <a:solidFill>
                  <a:schemeClr val="dk1"/>
                </a:solidFill>
              </a:rPr>
              <a:t>complexity</a:t>
            </a:r>
            <a:endParaRPr b="1"/>
          </a:p>
        </p:txBody>
      </p:sp>
      <p:sp>
        <p:nvSpPr>
          <p:cNvPr id="178" name="Google Shape;178;p19"/>
          <p:cNvSpPr txBox="1"/>
          <p:nvPr/>
        </p:nvSpPr>
        <p:spPr>
          <a:xfrm>
            <a:off x="927100" y="311297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de">
                <a:solidFill>
                  <a:schemeClr val="dk1"/>
                </a:solidFill>
              </a:rPr>
              <a:t>Don’t write</a:t>
            </a:r>
            <a:r>
              <a:rPr lang="de">
                <a:solidFill>
                  <a:schemeClr val="dk1"/>
                </a:solidFill>
              </a:rPr>
              <a:t> on the sheet (yet!)</a:t>
            </a:r>
            <a:endParaRPr>
              <a:solidFill>
                <a:schemeClr val="dk1"/>
              </a:solidFill>
            </a:endParaRPr>
          </a:p>
        </p:txBody>
      </p:sp>
      <p:pic>
        <p:nvPicPr>
          <p:cNvPr id="179" name="Google Shape;179;p19"/>
          <p:cNvPicPr preferRelativeResize="0"/>
          <p:nvPr/>
        </p:nvPicPr>
        <p:blipFill>
          <a:blip r:embed="rId4">
            <a:alphaModFix/>
          </a:blip>
          <a:stretch>
            <a:fillRect/>
          </a:stretch>
        </p:blipFill>
        <p:spPr>
          <a:xfrm>
            <a:off x="341800" y="3092025"/>
            <a:ext cx="442100" cy="442100"/>
          </a:xfrm>
          <a:prstGeom prst="rect">
            <a:avLst/>
          </a:prstGeom>
          <a:noFill/>
          <a:ln>
            <a:noFill/>
          </a:ln>
        </p:spPr>
      </p:pic>
      <p:pic>
        <p:nvPicPr>
          <p:cNvPr id="180" name="Google Shape;180;p19"/>
          <p:cNvPicPr preferRelativeResize="0"/>
          <p:nvPr/>
        </p:nvPicPr>
        <p:blipFill>
          <a:blip r:embed="rId5">
            <a:alphaModFix/>
          </a:blip>
          <a:stretch>
            <a:fillRect/>
          </a:stretch>
        </p:blipFill>
        <p:spPr>
          <a:xfrm>
            <a:off x="341800" y="2426900"/>
            <a:ext cx="442100" cy="442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84" name="Shape 184"/>
        <p:cNvGrpSpPr/>
        <p:nvPr/>
      </p:nvGrpSpPr>
      <p:grpSpPr>
        <a:xfrm>
          <a:off x="0" y="0"/>
          <a:ext cx="0" cy="0"/>
          <a:chOff x="0" y="0"/>
          <a:chExt cx="0" cy="0"/>
        </a:xfrm>
      </p:grpSpPr>
      <p:sp>
        <p:nvSpPr>
          <p:cNvPr id="185" name="Google Shape;185;p20"/>
          <p:cNvSpPr/>
          <p:nvPr/>
        </p:nvSpPr>
        <p:spPr>
          <a:xfrm>
            <a:off x="2904475" y="318875"/>
            <a:ext cx="3694800" cy="4651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6" name="Google Shape;186;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de"/>
              <a:t>‹#›</a:t>
            </a:fld>
            <a:endParaRPr/>
          </a:p>
        </p:txBody>
      </p:sp>
      <p:sp>
        <p:nvSpPr>
          <p:cNvPr id="187" name="Google Shape;187;p20"/>
          <p:cNvSpPr txBox="1"/>
          <p:nvPr/>
        </p:nvSpPr>
        <p:spPr>
          <a:xfrm>
            <a:off x="554550" y="284200"/>
            <a:ext cx="2213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1800">
                <a:solidFill>
                  <a:schemeClr val="dk2"/>
                </a:solidFill>
              </a:rPr>
              <a:t>Sheet design</a:t>
            </a:r>
            <a:endParaRPr sz="1800">
              <a:solidFill>
                <a:schemeClr val="dk2"/>
              </a:solidFill>
            </a:endParaRPr>
          </a:p>
        </p:txBody>
      </p:sp>
      <p:sp>
        <p:nvSpPr>
          <p:cNvPr id="188" name="Google Shape;188;p20"/>
          <p:cNvSpPr txBox="1"/>
          <p:nvPr/>
        </p:nvSpPr>
        <p:spPr>
          <a:xfrm>
            <a:off x="2904475" y="318875"/>
            <a:ext cx="36948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de" sz="1800">
                <a:solidFill>
                  <a:schemeClr val="dk2"/>
                </a:solidFill>
              </a:rPr>
              <a:t>AIRE Joint </a:t>
            </a:r>
            <a:r>
              <a:rPr lang="de" sz="1800">
                <a:solidFill>
                  <a:schemeClr val="dk2"/>
                </a:solidFill>
              </a:rPr>
              <a:t>Activity</a:t>
            </a:r>
            <a:endParaRPr sz="1800">
              <a:solidFill>
                <a:schemeClr val="dk2"/>
              </a:solidFill>
            </a:endParaRPr>
          </a:p>
        </p:txBody>
      </p:sp>
      <p:sp>
        <p:nvSpPr>
          <p:cNvPr id="189" name="Google Shape;189;p20"/>
          <p:cNvSpPr txBox="1"/>
          <p:nvPr/>
        </p:nvSpPr>
        <p:spPr>
          <a:xfrm>
            <a:off x="2904475" y="602975"/>
            <a:ext cx="369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de">
                <a:solidFill>
                  <a:schemeClr val="dk2"/>
                </a:solidFill>
              </a:rPr>
              <a:t>Group {X}: {NAME}</a:t>
            </a:r>
            <a:endParaRPr>
              <a:solidFill>
                <a:schemeClr val="dk2"/>
              </a:solidFill>
            </a:endParaRPr>
          </a:p>
        </p:txBody>
      </p:sp>
      <p:cxnSp>
        <p:nvCxnSpPr>
          <p:cNvPr id="190" name="Google Shape;190;p20"/>
          <p:cNvCxnSpPr>
            <a:stCxn id="191" idx="2"/>
            <a:endCxn id="192" idx="0"/>
          </p:cNvCxnSpPr>
          <p:nvPr/>
        </p:nvCxnSpPr>
        <p:spPr>
          <a:xfrm>
            <a:off x="3299600" y="1163088"/>
            <a:ext cx="0" cy="3453000"/>
          </a:xfrm>
          <a:prstGeom prst="straightConnector1">
            <a:avLst/>
          </a:prstGeom>
          <a:noFill/>
          <a:ln cap="flat" cmpd="sng" w="9525">
            <a:solidFill>
              <a:schemeClr val="dk2"/>
            </a:solidFill>
            <a:prstDash val="solid"/>
            <a:round/>
            <a:headEnd len="med" w="med" type="triangle"/>
            <a:tailEnd len="med" w="med" type="triangle"/>
          </a:ln>
        </p:spPr>
      </p:cxnSp>
      <p:sp>
        <p:nvSpPr>
          <p:cNvPr id="193" name="Google Shape;193;p20"/>
          <p:cNvSpPr txBox="1"/>
          <p:nvPr/>
        </p:nvSpPr>
        <p:spPr>
          <a:xfrm rot="-5400000">
            <a:off x="1614950" y="2751025"/>
            <a:ext cx="3000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de" sz="1200">
                <a:solidFill>
                  <a:schemeClr val="dk2"/>
                </a:solidFill>
              </a:rPr>
              <a:t>Priority</a:t>
            </a:r>
            <a:endParaRPr sz="1200"/>
          </a:p>
        </p:txBody>
      </p:sp>
      <p:sp>
        <p:nvSpPr>
          <p:cNvPr id="191" name="Google Shape;191;p20"/>
          <p:cNvSpPr txBox="1"/>
          <p:nvPr/>
        </p:nvSpPr>
        <p:spPr>
          <a:xfrm>
            <a:off x="3043700" y="809088"/>
            <a:ext cx="5118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de" sz="1100">
                <a:solidFill>
                  <a:schemeClr val="dk2"/>
                </a:solidFill>
              </a:rPr>
              <a:t>high</a:t>
            </a:r>
            <a:endParaRPr sz="1100"/>
          </a:p>
        </p:txBody>
      </p:sp>
      <p:sp>
        <p:nvSpPr>
          <p:cNvPr id="192" name="Google Shape;192;p20"/>
          <p:cNvSpPr txBox="1"/>
          <p:nvPr/>
        </p:nvSpPr>
        <p:spPr>
          <a:xfrm>
            <a:off x="3043700" y="4616063"/>
            <a:ext cx="5118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de" sz="1100">
                <a:solidFill>
                  <a:schemeClr val="dk2"/>
                </a:solidFill>
              </a:rPr>
              <a:t>low</a:t>
            </a:r>
            <a:endParaRPr sz="1100"/>
          </a:p>
        </p:txBody>
      </p:sp>
      <p:cxnSp>
        <p:nvCxnSpPr>
          <p:cNvPr id="194" name="Google Shape;194;p20"/>
          <p:cNvCxnSpPr/>
          <p:nvPr/>
        </p:nvCxnSpPr>
        <p:spPr>
          <a:xfrm rot="10800000">
            <a:off x="3468450" y="4616075"/>
            <a:ext cx="2946300" cy="0"/>
          </a:xfrm>
          <a:prstGeom prst="straightConnector1">
            <a:avLst/>
          </a:prstGeom>
          <a:noFill/>
          <a:ln cap="flat" cmpd="sng" w="9525">
            <a:solidFill>
              <a:schemeClr val="dk2"/>
            </a:solidFill>
            <a:prstDash val="solid"/>
            <a:round/>
            <a:headEnd len="med" w="med" type="triangle"/>
            <a:tailEnd len="med" w="med" type="triangle"/>
          </a:ln>
        </p:spPr>
      </p:cxnSp>
      <p:sp>
        <p:nvSpPr>
          <p:cNvPr id="195" name="Google Shape;195;p20"/>
          <p:cNvSpPr txBox="1"/>
          <p:nvPr/>
        </p:nvSpPr>
        <p:spPr>
          <a:xfrm>
            <a:off x="3468600" y="4565150"/>
            <a:ext cx="3000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de" sz="1200">
                <a:solidFill>
                  <a:schemeClr val="dk2"/>
                </a:solidFill>
              </a:rPr>
              <a:t>Complexity</a:t>
            </a:r>
            <a:endParaRPr sz="1200"/>
          </a:p>
        </p:txBody>
      </p:sp>
      <p:sp>
        <p:nvSpPr>
          <p:cNvPr id="196" name="Google Shape;196;p20"/>
          <p:cNvSpPr txBox="1"/>
          <p:nvPr/>
        </p:nvSpPr>
        <p:spPr>
          <a:xfrm>
            <a:off x="6087463" y="4616075"/>
            <a:ext cx="5118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de" sz="1100">
                <a:solidFill>
                  <a:schemeClr val="dk2"/>
                </a:solidFill>
              </a:rPr>
              <a:t>high</a:t>
            </a:r>
            <a:endParaRPr sz="1100"/>
          </a:p>
        </p:txBody>
      </p:sp>
      <p:sp>
        <p:nvSpPr>
          <p:cNvPr id="197" name="Google Shape;197;p20"/>
          <p:cNvSpPr/>
          <p:nvPr/>
        </p:nvSpPr>
        <p:spPr>
          <a:xfrm>
            <a:off x="3685525" y="1284350"/>
            <a:ext cx="369300" cy="314100"/>
          </a:xfrm>
          <a:prstGeom prst="flowChartPunchedCard">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8" name="Google Shape;198;p20"/>
          <p:cNvSpPr/>
          <p:nvPr/>
        </p:nvSpPr>
        <p:spPr>
          <a:xfrm>
            <a:off x="4054825" y="1918400"/>
            <a:ext cx="369300" cy="314100"/>
          </a:xfrm>
          <a:prstGeom prst="flowChartPunchedCard">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9" name="Google Shape;199;p20"/>
          <p:cNvSpPr/>
          <p:nvPr/>
        </p:nvSpPr>
        <p:spPr>
          <a:xfrm>
            <a:off x="3725600" y="2859550"/>
            <a:ext cx="369300" cy="314100"/>
          </a:xfrm>
          <a:prstGeom prst="flowChartPunchedCard">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0" name="Google Shape;200;p20"/>
          <p:cNvSpPr/>
          <p:nvPr/>
        </p:nvSpPr>
        <p:spPr>
          <a:xfrm>
            <a:off x="3975725" y="3267238"/>
            <a:ext cx="369300" cy="314100"/>
          </a:xfrm>
          <a:prstGeom prst="flowChartPunchedCard">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1" name="Google Shape;201;p20"/>
          <p:cNvSpPr/>
          <p:nvPr/>
        </p:nvSpPr>
        <p:spPr>
          <a:xfrm>
            <a:off x="3555500" y="3238163"/>
            <a:ext cx="369300" cy="314100"/>
          </a:xfrm>
          <a:prstGeom prst="flowChartPunchedCard">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2" name="Google Shape;202;p20"/>
          <p:cNvSpPr/>
          <p:nvPr/>
        </p:nvSpPr>
        <p:spPr>
          <a:xfrm>
            <a:off x="4345025" y="3997838"/>
            <a:ext cx="369300" cy="314100"/>
          </a:xfrm>
          <a:prstGeom prst="flowChartPunchedCard">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3" name="Google Shape;203;p20"/>
          <p:cNvSpPr/>
          <p:nvPr/>
        </p:nvSpPr>
        <p:spPr>
          <a:xfrm>
            <a:off x="5021150" y="3238163"/>
            <a:ext cx="369300" cy="314100"/>
          </a:xfrm>
          <a:prstGeom prst="flowChartPunchedCard">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4" name="Google Shape;204;p20"/>
          <p:cNvSpPr/>
          <p:nvPr/>
        </p:nvSpPr>
        <p:spPr>
          <a:xfrm>
            <a:off x="5390450" y="2232488"/>
            <a:ext cx="369300" cy="314100"/>
          </a:xfrm>
          <a:prstGeom prst="flowChartPunchedCard">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5" name="Google Shape;205;p20"/>
          <p:cNvSpPr/>
          <p:nvPr/>
        </p:nvSpPr>
        <p:spPr>
          <a:xfrm>
            <a:off x="5542850" y="1349475"/>
            <a:ext cx="369300" cy="314100"/>
          </a:xfrm>
          <a:prstGeom prst="flowChartPunchedCard">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6" name="Google Shape;206;p20"/>
          <p:cNvSpPr/>
          <p:nvPr/>
        </p:nvSpPr>
        <p:spPr>
          <a:xfrm>
            <a:off x="5912150" y="2011425"/>
            <a:ext cx="369300" cy="314100"/>
          </a:xfrm>
          <a:prstGeom prst="flowChartPunchedCard">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7" name="Google Shape;207;p20"/>
          <p:cNvSpPr/>
          <p:nvPr/>
        </p:nvSpPr>
        <p:spPr>
          <a:xfrm>
            <a:off x="5912150" y="3997850"/>
            <a:ext cx="369300" cy="314100"/>
          </a:xfrm>
          <a:prstGeom prst="flowChartPunchedCard">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8" name="Google Shape;208;p20"/>
          <p:cNvSpPr/>
          <p:nvPr/>
        </p:nvSpPr>
        <p:spPr>
          <a:xfrm>
            <a:off x="3402030" y="2692884"/>
            <a:ext cx="1118175" cy="1085750"/>
          </a:xfrm>
          <a:custGeom>
            <a:rect b="b" l="l" r="r" t="t"/>
            <a:pathLst>
              <a:path extrusionOk="0" h="43430" w="44727">
                <a:moveTo>
                  <a:pt x="16645" y="617"/>
                </a:moveTo>
                <a:cubicBezTo>
                  <a:pt x="20787" y="1408"/>
                  <a:pt x="33770" y="2619"/>
                  <a:pt x="38423" y="6760"/>
                </a:cubicBezTo>
                <a:cubicBezTo>
                  <a:pt x="43076" y="10902"/>
                  <a:pt x="45217" y="19649"/>
                  <a:pt x="44565" y="25466"/>
                </a:cubicBezTo>
                <a:cubicBezTo>
                  <a:pt x="43914" y="31283"/>
                  <a:pt x="40098" y="38915"/>
                  <a:pt x="34514" y="41660"/>
                </a:cubicBezTo>
                <a:cubicBezTo>
                  <a:pt x="28930" y="44406"/>
                  <a:pt x="16738" y="43428"/>
                  <a:pt x="11061" y="41939"/>
                </a:cubicBezTo>
                <a:cubicBezTo>
                  <a:pt x="5384" y="40450"/>
                  <a:pt x="1754" y="37333"/>
                  <a:pt x="451" y="32726"/>
                </a:cubicBezTo>
                <a:cubicBezTo>
                  <a:pt x="-852" y="28119"/>
                  <a:pt x="1056" y="19417"/>
                  <a:pt x="3243" y="14298"/>
                </a:cubicBezTo>
                <a:cubicBezTo>
                  <a:pt x="5430" y="9179"/>
                  <a:pt x="11339" y="4293"/>
                  <a:pt x="13573" y="2013"/>
                </a:cubicBezTo>
                <a:cubicBezTo>
                  <a:pt x="15807" y="-267"/>
                  <a:pt x="12503" y="-174"/>
                  <a:pt x="16645" y="617"/>
                </a:cubicBezTo>
                <a:close/>
              </a:path>
            </a:pathLst>
          </a:custGeom>
          <a:noFill/>
          <a:ln cap="flat" cmpd="sng" w="9525">
            <a:solidFill>
              <a:srgbClr val="666666"/>
            </a:solidFill>
            <a:prstDash val="dash"/>
            <a:round/>
            <a:headEnd len="med" w="med" type="none"/>
            <a:tailEnd len="med" w="med" type="none"/>
          </a:ln>
        </p:spPr>
      </p:sp>
      <p:sp>
        <p:nvSpPr>
          <p:cNvPr id="209" name="Google Shape;209;p20"/>
          <p:cNvSpPr txBox="1"/>
          <p:nvPr/>
        </p:nvSpPr>
        <p:spPr>
          <a:xfrm rot="855412">
            <a:off x="3725628" y="2456283"/>
            <a:ext cx="774762" cy="338631"/>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1000">
                <a:solidFill>
                  <a:srgbClr val="666666"/>
                </a:solidFill>
                <a:latin typeface="Caveat"/>
                <a:ea typeface="Caveat"/>
                <a:cs typeface="Caveat"/>
                <a:sym typeface="Caveat"/>
              </a:rPr>
              <a:t>cluster X</a:t>
            </a:r>
            <a:endParaRPr sz="1000">
              <a:solidFill>
                <a:srgbClr val="666666"/>
              </a:solidFill>
              <a:latin typeface="Caveat"/>
              <a:ea typeface="Caveat"/>
              <a:cs typeface="Caveat"/>
              <a:sym typeface="Caveat"/>
            </a:endParaRPr>
          </a:p>
        </p:txBody>
      </p:sp>
      <p:cxnSp>
        <p:nvCxnSpPr>
          <p:cNvPr id="210" name="Google Shape;210;p20"/>
          <p:cNvCxnSpPr>
            <a:endCxn id="203" idx="0"/>
          </p:cNvCxnSpPr>
          <p:nvPr/>
        </p:nvCxnSpPr>
        <p:spPr>
          <a:xfrm flipH="1" rot="-5400000">
            <a:off x="4253900" y="2286263"/>
            <a:ext cx="983700" cy="920100"/>
          </a:xfrm>
          <a:prstGeom prst="curvedConnector3">
            <a:avLst>
              <a:gd fmla="val 50000" name="adj1"/>
            </a:avLst>
          </a:prstGeom>
          <a:noFill/>
          <a:ln cap="flat" cmpd="sng" w="9525">
            <a:solidFill>
              <a:srgbClr val="666666"/>
            </a:solidFill>
            <a:prstDash val="solid"/>
            <a:round/>
            <a:headEnd len="med" w="med" type="triangle"/>
            <a:tailEnd len="med" w="med" type="triangle"/>
          </a:ln>
        </p:spPr>
      </p:cxnSp>
      <p:cxnSp>
        <p:nvCxnSpPr>
          <p:cNvPr id="211" name="Google Shape;211;p20"/>
          <p:cNvCxnSpPr/>
          <p:nvPr/>
        </p:nvCxnSpPr>
        <p:spPr>
          <a:xfrm>
            <a:off x="3483100" y="1752025"/>
            <a:ext cx="2910600" cy="83700"/>
          </a:xfrm>
          <a:prstGeom prst="straightConnector1">
            <a:avLst/>
          </a:prstGeom>
          <a:noFill/>
          <a:ln cap="flat" cmpd="sng" w="9525">
            <a:solidFill>
              <a:schemeClr val="dk2"/>
            </a:solidFill>
            <a:prstDash val="dash"/>
            <a:round/>
            <a:headEnd len="med" w="med" type="none"/>
            <a:tailEnd len="med" w="med" type="none"/>
          </a:ln>
        </p:spPr>
      </p:cxnSp>
      <p:sp>
        <p:nvSpPr>
          <p:cNvPr id="212" name="Google Shape;212;p20"/>
          <p:cNvSpPr/>
          <p:nvPr/>
        </p:nvSpPr>
        <p:spPr>
          <a:xfrm>
            <a:off x="4132250" y="1284350"/>
            <a:ext cx="65100" cy="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3" name="Google Shape;213;p20"/>
          <p:cNvSpPr/>
          <p:nvPr/>
        </p:nvSpPr>
        <p:spPr>
          <a:xfrm>
            <a:off x="4208450" y="1360550"/>
            <a:ext cx="65100" cy="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4" name="Google Shape;214;p20"/>
          <p:cNvSpPr/>
          <p:nvPr/>
        </p:nvSpPr>
        <p:spPr>
          <a:xfrm>
            <a:off x="4132250" y="1360550"/>
            <a:ext cx="65100" cy="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5" name="Google Shape;215;p20"/>
          <p:cNvSpPr/>
          <p:nvPr/>
        </p:nvSpPr>
        <p:spPr>
          <a:xfrm>
            <a:off x="4208450" y="1436750"/>
            <a:ext cx="65100" cy="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6" name="Google Shape;216;p20"/>
          <p:cNvSpPr/>
          <p:nvPr/>
        </p:nvSpPr>
        <p:spPr>
          <a:xfrm>
            <a:off x="4437050" y="1893950"/>
            <a:ext cx="65100" cy="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7" name="Google Shape;217;p20"/>
          <p:cNvSpPr/>
          <p:nvPr/>
        </p:nvSpPr>
        <p:spPr>
          <a:xfrm>
            <a:off x="4437050" y="1970150"/>
            <a:ext cx="65100" cy="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8" name="Google Shape;218;p20"/>
          <p:cNvSpPr/>
          <p:nvPr/>
        </p:nvSpPr>
        <p:spPr>
          <a:xfrm>
            <a:off x="5884850" y="1208150"/>
            <a:ext cx="65100" cy="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9" name="Google Shape;219;p20"/>
          <p:cNvSpPr/>
          <p:nvPr/>
        </p:nvSpPr>
        <p:spPr>
          <a:xfrm>
            <a:off x="5808650" y="1208150"/>
            <a:ext cx="65100" cy="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0" name="Google Shape;220;p20"/>
          <p:cNvSpPr/>
          <p:nvPr/>
        </p:nvSpPr>
        <p:spPr>
          <a:xfrm>
            <a:off x="5732450" y="1284350"/>
            <a:ext cx="65100" cy="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1" name="Google Shape;221;p20"/>
          <p:cNvSpPr/>
          <p:nvPr/>
        </p:nvSpPr>
        <p:spPr>
          <a:xfrm>
            <a:off x="5961050" y="2351150"/>
            <a:ext cx="65100" cy="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2" name="Google Shape;222;p20"/>
          <p:cNvSpPr/>
          <p:nvPr/>
        </p:nvSpPr>
        <p:spPr>
          <a:xfrm>
            <a:off x="5427650" y="2579750"/>
            <a:ext cx="65100" cy="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3" name="Google Shape;223;p20"/>
          <p:cNvSpPr/>
          <p:nvPr/>
        </p:nvSpPr>
        <p:spPr>
          <a:xfrm>
            <a:off x="5503850" y="2579750"/>
            <a:ext cx="65100" cy="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4" name="Google Shape;224;p20"/>
          <p:cNvSpPr/>
          <p:nvPr/>
        </p:nvSpPr>
        <p:spPr>
          <a:xfrm>
            <a:off x="5580050" y="2579750"/>
            <a:ext cx="65100" cy="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5" name="Google Shape;225;p20"/>
          <p:cNvSpPr/>
          <p:nvPr/>
        </p:nvSpPr>
        <p:spPr>
          <a:xfrm>
            <a:off x="5656250" y="2579750"/>
            <a:ext cx="65100" cy="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6" name="Google Shape;226;p20"/>
          <p:cNvSpPr/>
          <p:nvPr/>
        </p:nvSpPr>
        <p:spPr>
          <a:xfrm>
            <a:off x="5503850" y="2655950"/>
            <a:ext cx="65100" cy="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7" name="Google Shape;227;p20"/>
          <p:cNvSpPr/>
          <p:nvPr/>
        </p:nvSpPr>
        <p:spPr>
          <a:xfrm>
            <a:off x="5580050" y="2655950"/>
            <a:ext cx="65100" cy="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8" name="Google Shape;228;p20"/>
          <p:cNvSpPr/>
          <p:nvPr/>
        </p:nvSpPr>
        <p:spPr>
          <a:xfrm>
            <a:off x="5580050" y="2732150"/>
            <a:ext cx="65100" cy="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9" name="Google Shape;229;p20"/>
          <p:cNvSpPr/>
          <p:nvPr/>
        </p:nvSpPr>
        <p:spPr>
          <a:xfrm>
            <a:off x="5199050" y="3570350"/>
            <a:ext cx="65100" cy="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0" name="Google Shape;230;p20"/>
          <p:cNvSpPr/>
          <p:nvPr/>
        </p:nvSpPr>
        <p:spPr>
          <a:xfrm>
            <a:off x="4132250" y="3646550"/>
            <a:ext cx="65100" cy="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1" name="Google Shape;231;p20"/>
          <p:cNvSpPr/>
          <p:nvPr/>
        </p:nvSpPr>
        <p:spPr>
          <a:xfrm>
            <a:off x="4056050" y="3646550"/>
            <a:ext cx="65100" cy="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2" name="Google Shape;232;p20"/>
          <p:cNvSpPr/>
          <p:nvPr/>
        </p:nvSpPr>
        <p:spPr>
          <a:xfrm>
            <a:off x="3979850" y="3570350"/>
            <a:ext cx="65100" cy="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3" name="Google Shape;233;p20"/>
          <p:cNvSpPr/>
          <p:nvPr/>
        </p:nvSpPr>
        <p:spPr>
          <a:xfrm>
            <a:off x="3903650" y="3646550"/>
            <a:ext cx="65100" cy="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4" name="Google Shape;234;p20"/>
          <p:cNvSpPr/>
          <p:nvPr/>
        </p:nvSpPr>
        <p:spPr>
          <a:xfrm>
            <a:off x="4284650" y="4179950"/>
            <a:ext cx="65100" cy="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5" name="Google Shape;235;p20"/>
          <p:cNvSpPr/>
          <p:nvPr/>
        </p:nvSpPr>
        <p:spPr>
          <a:xfrm>
            <a:off x="5808650" y="4103750"/>
            <a:ext cx="65100" cy="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6" name="Google Shape;236;p20"/>
          <p:cNvSpPr/>
          <p:nvPr/>
        </p:nvSpPr>
        <p:spPr>
          <a:xfrm>
            <a:off x="5656250" y="4179950"/>
            <a:ext cx="65100" cy="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7" name="Google Shape;237;p20"/>
          <p:cNvSpPr/>
          <p:nvPr/>
        </p:nvSpPr>
        <p:spPr>
          <a:xfrm>
            <a:off x="5732450" y="4179950"/>
            <a:ext cx="65100" cy="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8" name="Google Shape;238;p20"/>
          <p:cNvSpPr/>
          <p:nvPr/>
        </p:nvSpPr>
        <p:spPr>
          <a:xfrm>
            <a:off x="4208450" y="4103750"/>
            <a:ext cx="65100" cy="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9" name="Google Shape;239;p20"/>
          <p:cNvSpPr/>
          <p:nvPr/>
        </p:nvSpPr>
        <p:spPr>
          <a:xfrm>
            <a:off x="4208450" y="4179950"/>
            <a:ext cx="65100" cy="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0" name="Google Shape;240;p20"/>
          <p:cNvSpPr/>
          <p:nvPr/>
        </p:nvSpPr>
        <p:spPr>
          <a:xfrm>
            <a:off x="4208450" y="4256150"/>
            <a:ext cx="65100" cy="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1" name="Google Shape;241;p20"/>
          <p:cNvSpPr/>
          <p:nvPr/>
        </p:nvSpPr>
        <p:spPr>
          <a:xfrm>
            <a:off x="8399450" y="5627750"/>
            <a:ext cx="65100" cy="651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2" name="Google Shape;242;p20"/>
          <p:cNvSpPr txBox="1"/>
          <p:nvPr/>
        </p:nvSpPr>
        <p:spPr>
          <a:xfrm>
            <a:off x="554550" y="1086800"/>
            <a:ext cx="2015100" cy="3016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800">
                <a:solidFill>
                  <a:schemeClr val="dk2"/>
                </a:solidFill>
              </a:rPr>
              <a:t>maybe in Activity 1 we can ask participants to:</a:t>
            </a:r>
            <a:endParaRPr sz="800">
              <a:solidFill>
                <a:schemeClr val="dk2"/>
              </a:solidFill>
            </a:endParaRPr>
          </a:p>
          <a:p>
            <a:pPr indent="-279400" lvl="0" marL="457200" rtl="0" algn="l">
              <a:spcBef>
                <a:spcPts val="0"/>
              </a:spcBef>
              <a:spcAft>
                <a:spcPts val="0"/>
              </a:spcAft>
              <a:buClr>
                <a:schemeClr val="dk2"/>
              </a:buClr>
              <a:buSzPts val="800"/>
              <a:buChar char="-"/>
            </a:pPr>
            <a:r>
              <a:rPr lang="de" sz="800">
                <a:solidFill>
                  <a:schemeClr val="dk2"/>
                </a:solidFill>
              </a:rPr>
              <a:t>write post-it notes</a:t>
            </a:r>
            <a:endParaRPr sz="800">
              <a:solidFill>
                <a:schemeClr val="dk2"/>
              </a:solidFill>
            </a:endParaRPr>
          </a:p>
          <a:p>
            <a:pPr indent="-279400" lvl="0" marL="457200" rtl="0" algn="l">
              <a:spcBef>
                <a:spcPts val="0"/>
              </a:spcBef>
              <a:spcAft>
                <a:spcPts val="0"/>
              </a:spcAft>
              <a:buClr>
                <a:schemeClr val="dk2"/>
              </a:buClr>
              <a:buSzPts val="800"/>
              <a:buChar char="-"/>
            </a:pPr>
            <a:r>
              <a:rPr lang="de" sz="800">
                <a:solidFill>
                  <a:schemeClr val="dk2"/>
                </a:solidFill>
              </a:rPr>
              <a:t>propose a placement on the 2-dimensional axis</a:t>
            </a:r>
            <a:endParaRPr sz="800">
              <a:solidFill>
                <a:schemeClr val="dk2"/>
              </a:solidFill>
            </a:endParaRPr>
          </a:p>
          <a:p>
            <a:pPr indent="-279400" lvl="0" marL="457200" rtl="0" algn="l">
              <a:spcBef>
                <a:spcPts val="0"/>
              </a:spcBef>
              <a:spcAft>
                <a:spcPts val="0"/>
              </a:spcAft>
              <a:buClr>
                <a:schemeClr val="dk2"/>
              </a:buClr>
              <a:buSzPts val="800"/>
              <a:buChar char="-"/>
            </a:pPr>
            <a:r>
              <a:rPr lang="de" sz="800">
                <a:solidFill>
                  <a:schemeClr val="dk2"/>
                </a:solidFill>
              </a:rPr>
              <a:t>don’t write anything on the sheet (because people might later move the post-it notes)</a:t>
            </a:r>
            <a:endParaRPr sz="800">
              <a:solidFill>
                <a:schemeClr val="dk2"/>
              </a:solidFill>
            </a:endParaRPr>
          </a:p>
          <a:p>
            <a:pPr indent="0" lvl="0" marL="0" rtl="0" algn="l">
              <a:spcBef>
                <a:spcPts val="0"/>
              </a:spcBef>
              <a:spcAft>
                <a:spcPts val="0"/>
              </a:spcAft>
              <a:buNone/>
            </a:pPr>
            <a:r>
              <a:t/>
            </a:r>
            <a:endParaRPr sz="800">
              <a:solidFill>
                <a:schemeClr val="dk2"/>
              </a:solidFill>
            </a:endParaRPr>
          </a:p>
          <a:p>
            <a:pPr indent="0" lvl="0" marL="0" rtl="0" algn="l">
              <a:spcBef>
                <a:spcPts val="0"/>
              </a:spcBef>
              <a:spcAft>
                <a:spcPts val="0"/>
              </a:spcAft>
              <a:buNone/>
            </a:pPr>
            <a:r>
              <a:rPr lang="de" sz="800">
                <a:solidFill>
                  <a:schemeClr val="dk2"/>
                </a:solidFill>
              </a:rPr>
              <a:t>Then, we take some pictures</a:t>
            </a:r>
            <a:endParaRPr sz="800">
              <a:solidFill>
                <a:schemeClr val="dk2"/>
              </a:solidFill>
            </a:endParaRPr>
          </a:p>
          <a:p>
            <a:pPr indent="-279400" lvl="0" marL="457200" rtl="0" algn="l">
              <a:spcBef>
                <a:spcPts val="0"/>
              </a:spcBef>
              <a:spcAft>
                <a:spcPts val="0"/>
              </a:spcAft>
              <a:buClr>
                <a:schemeClr val="dk2"/>
              </a:buClr>
              <a:buSzPts val="800"/>
              <a:buChar char="-"/>
            </a:pPr>
            <a:r>
              <a:rPr lang="de" sz="800">
                <a:solidFill>
                  <a:schemeClr val="dk2"/>
                </a:solidFill>
              </a:rPr>
              <a:t>This way, we </a:t>
            </a:r>
            <a:r>
              <a:rPr lang="de" sz="800">
                <a:solidFill>
                  <a:schemeClr val="dk2"/>
                </a:solidFill>
              </a:rPr>
              <a:t>immortalize</a:t>
            </a:r>
            <a:r>
              <a:rPr lang="de" sz="800">
                <a:solidFill>
                  <a:schemeClr val="dk2"/>
                </a:solidFill>
              </a:rPr>
              <a:t> the status of the sheet BEFORE re-ranking, making sure we also capture this divergences</a:t>
            </a:r>
            <a:endParaRPr sz="800">
              <a:solidFill>
                <a:schemeClr val="dk2"/>
              </a:solidFill>
            </a:endParaRPr>
          </a:p>
          <a:p>
            <a:pPr indent="0" lvl="0" marL="0" rtl="0" algn="l">
              <a:spcBef>
                <a:spcPts val="0"/>
              </a:spcBef>
              <a:spcAft>
                <a:spcPts val="0"/>
              </a:spcAft>
              <a:buNone/>
            </a:pPr>
            <a:r>
              <a:t/>
            </a:r>
            <a:endParaRPr sz="800">
              <a:solidFill>
                <a:schemeClr val="dk2"/>
              </a:solidFill>
            </a:endParaRPr>
          </a:p>
          <a:p>
            <a:pPr indent="0" lvl="0" marL="0" rtl="0" algn="l">
              <a:spcBef>
                <a:spcPts val="0"/>
              </a:spcBef>
              <a:spcAft>
                <a:spcPts val="0"/>
              </a:spcAft>
              <a:buNone/>
            </a:pPr>
            <a:r>
              <a:rPr lang="de" sz="800">
                <a:solidFill>
                  <a:schemeClr val="dk2"/>
                </a:solidFill>
              </a:rPr>
              <a:t>then in Activity 2 we ask participants to</a:t>
            </a:r>
            <a:endParaRPr sz="800">
              <a:solidFill>
                <a:schemeClr val="dk2"/>
              </a:solidFill>
            </a:endParaRPr>
          </a:p>
          <a:p>
            <a:pPr indent="-279400" lvl="0" marL="457200" rtl="0" algn="l">
              <a:spcBef>
                <a:spcPts val="0"/>
              </a:spcBef>
              <a:spcAft>
                <a:spcPts val="0"/>
              </a:spcAft>
              <a:buClr>
                <a:schemeClr val="dk2"/>
              </a:buClr>
              <a:buSzPts val="800"/>
              <a:buChar char="-"/>
            </a:pPr>
            <a:r>
              <a:rPr lang="de" sz="800">
                <a:solidFill>
                  <a:schemeClr val="dk2"/>
                </a:solidFill>
              </a:rPr>
              <a:t>reorder/rerank requirements in 2-dimensional space (if they think it makes sense)</a:t>
            </a:r>
            <a:endParaRPr sz="800">
              <a:solidFill>
                <a:schemeClr val="dk2"/>
              </a:solidFill>
            </a:endParaRPr>
          </a:p>
          <a:p>
            <a:pPr indent="-279400" lvl="0" marL="457200" rtl="0" algn="l">
              <a:spcBef>
                <a:spcPts val="0"/>
              </a:spcBef>
              <a:spcAft>
                <a:spcPts val="0"/>
              </a:spcAft>
              <a:buClr>
                <a:schemeClr val="dk2"/>
              </a:buClr>
              <a:buSzPts val="800"/>
              <a:buChar char="-"/>
            </a:pPr>
            <a:r>
              <a:rPr lang="de" sz="800">
                <a:solidFill>
                  <a:schemeClr val="dk2"/>
                </a:solidFill>
              </a:rPr>
              <a:t>add notes/comments on blank sheet (e.g., relationships, clusters, etc…)</a:t>
            </a:r>
            <a:endParaRPr sz="800">
              <a:solidFill>
                <a:schemeClr val="dk2"/>
              </a:solidFill>
            </a:endParaRPr>
          </a:p>
          <a:p>
            <a:pPr indent="-279400" lvl="0" marL="457200" rtl="0" algn="l">
              <a:spcBef>
                <a:spcPts val="0"/>
              </a:spcBef>
              <a:spcAft>
                <a:spcPts val="0"/>
              </a:spcAft>
              <a:buClr>
                <a:schemeClr val="dk2"/>
              </a:buClr>
              <a:buSzPts val="800"/>
              <a:buChar char="-"/>
            </a:pPr>
            <a:r>
              <a:rPr lang="de" sz="800">
                <a:solidFill>
                  <a:schemeClr val="dk2"/>
                </a:solidFill>
              </a:rPr>
              <a:t>vote with stickers or marks </a:t>
            </a:r>
            <a:endParaRPr sz="8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46" name="Shape 246"/>
        <p:cNvGrpSpPr/>
        <p:nvPr/>
      </p:nvGrpSpPr>
      <p:grpSpPr>
        <a:xfrm>
          <a:off x="0" y="0"/>
          <a:ext cx="0" cy="0"/>
          <a:chOff x="0" y="0"/>
          <a:chExt cx="0" cy="0"/>
        </a:xfrm>
      </p:grpSpPr>
      <p:sp>
        <p:nvSpPr>
          <p:cNvPr id="247" name="Google Shape;247;p21"/>
          <p:cNvSpPr txBox="1"/>
          <p:nvPr>
            <p:ph type="title"/>
          </p:nvPr>
        </p:nvSpPr>
        <p:spPr>
          <a:xfrm>
            <a:off x="901150" y="445025"/>
            <a:ext cx="79311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Activity 1: Elicitation </a:t>
            </a:r>
            <a:r>
              <a:rPr i="1" lang="de">
                <a:solidFill>
                  <a:srgbClr val="595959"/>
                </a:solidFill>
              </a:rPr>
              <a:t>(15 minutes)</a:t>
            </a:r>
            <a:r>
              <a:rPr lang="de"/>
              <a:t> </a:t>
            </a:r>
            <a:endParaRPr/>
          </a:p>
        </p:txBody>
      </p:sp>
      <p:sp>
        <p:nvSpPr>
          <p:cNvPr id="248" name="Google Shape;248;p21"/>
          <p:cNvSpPr txBox="1"/>
          <p:nvPr>
            <p:ph idx="1" type="body"/>
          </p:nvPr>
        </p:nvSpPr>
        <p:spPr>
          <a:xfrm>
            <a:off x="311700" y="1152475"/>
            <a:ext cx="8520600" cy="622200"/>
          </a:xfrm>
          <a:prstGeom prst="rect">
            <a:avLst/>
          </a:prstGeom>
        </p:spPr>
        <p:txBody>
          <a:bodyPr anchorCtr="0" anchor="t" bIns="91425" lIns="91425" spcFirstLastPara="1" rIns="91425" wrap="square" tIns="91425">
            <a:normAutofit/>
          </a:bodyPr>
          <a:lstStyle/>
          <a:p>
            <a:pPr indent="0" lvl="0" marL="0" rtl="0" algn="just">
              <a:lnSpc>
                <a:spcPct val="95000"/>
              </a:lnSpc>
              <a:spcBef>
                <a:spcPts val="0"/>
              </a:spcBef>
              <a:spcAft>
                <a:spcPts val="1200"/>
              </a:spcAft>
              <a:buNone/>
            </a:pPr>
            <a:r>
              <a:rPr lang="de" sz="1400">
                <a:solidFill>
                  <a:schemeClr val="dk1"/>
                </a:solidFill>
              </a:rPr>
              <a:t>Specify requirements using post-it notes in the following way.</a:t>
            </a:r>
            <a:endParaRPr b="1"/>
          </a:p>
        </p:txBody>
      </p:sp>
      <p:sp>
        <p:nvSpPr>
          <p:cNvPr id="249" name="Google Shape;249;p21"/>
          <p:cNvSpPr/>
          <p:nvPr/>
        </p:nvSpPr>
        <p:spPr>
          <a:xfrm>
            <a:off x="0" y="0"/>
            <a:ext cx="9144000" cy="200100"/>
          </a:xfrm>
          <a:prstGeom prst="rect">
            <a:avLst/>
          </a:prstGeom>
          <a:solidFill>
            <a:srgbClr val="5846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de" sz="900">
                <a:solidFill>
                  <a:schemeClr val="lt1"/>
                </a:solidFill>
              </a:rPr>
              <a:t>Towards a Reference Architecture for AIRE Tools: Joint requirements elicitation at AIRE’25</a:t>
            </a:r>
            <a:endParaRPr sz="900">
              <a:solidFill>
                <a:schemeClr val="lt1"/>
              </a:solidFill>
            </a:endParaRPr>
          </a:p>
        </p:txBody>
      </p:sp>
      <p:sp>
        <p:nvSpPr>
          <p:cNvPr id="250" name="Google Shape;250;p21"/>
          <p:cNvSpPr/>
          <p:nvPr/>
        </p:nvSpPr>
        <p:spPr>
          <a:xfrm>
            <a:off x="0" y="4943400"/>
            <a:ext cx="9144000" cy="200100"/>
          </a:xfrm>
          <a:prstGeom prst="rect">
            <a:avLst/>
          </a:prstGeom>
          <a:solidFill>
            <a:srgbClr val="58468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1" name="Google Shape;251;p21"/>
          <p:cNvSpPr txBox="1"/>
          <p:nvPr>
            <p:ph idx="12" type="sldNum"/>
          </p:nvPr>
        </p:nvSpPr>
        <p:spPr>
          <a:xfrm>
            <a:off x="8595300" y="4943349"/>
            <a:ext cx="548700" cy="2001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de" sz="900">
                <a:solidFill>
                  <a:schemeClr val="lt1"/>
                </a:solidFill>
              </a:rPr>
              <a:t>‹#›</a:t>
            </a:fld>
            <a:endParaRPr sz="900">
              <a:solidFill>
                <a:schemeClr val="lt1"/>
              </a:solidFill>
            </a:endParaRPr>
          </a:p>
        </p:txBody>
      </p:sp>
      <p:pic>
        <p:nvPicPr>
          <p:cNvPr id="252" name="Google Shape;252;p21"/>
          <p:cNvPicPr preferRelativeResize="0"/>
          <p:nvPr/>
        </p:nvPicPr>
        <p:blipFill>
          <a:blip r:embed="rId3">
            <a:alphaModFix/>
          </a:blip>
          <a:stretch>
            <a:fillRect/>
          </a:stretch>
        </p:blipFill>
        <p:spPr>
          <a:xfrm>
            <a:off x="341788" y="489849"/>
            <a:ext cx="442121" cy="442100"/>
          </a:xfrm>
          <a:prstGeom prst="rect">
            <a:avLst/>
          </a:prstGeom>
          <a:noFill/>
          <a:ln>
            <a:noFill/>
          </a:ln>
        </p:spPr>
      </p:pic>
      <p:sp>
        <p:nvSpPr>
          <p:cNvPr id="253" name="Google Shape;253;p21"/>
          <p:cNvSpPr/>
          <p:nvPr/>
        </p:nvSpPr>
        <p:spPr>
          <a:xfrm>
            <a:off x="693225" y="1774675"/>
            <a:ext cx="2479200" cy="23931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de"/>
              <a:t>&lt;formulate the requirement in NL text&gt;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