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veat"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Quim Motger" initials="" lastIdx="8" clrIdx="0"/>
  <p:cmAuthor id="1" name="Julian Frattini"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5-08-07T09:09:36.770" idx="1">
    <p:pos x="196" y="677"/>
    <p:text>If you agree with my comment: NLP-enabled tools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5-08-07T09:47:37.464" idx="2">
    <p:pos x="196" y="1254"/>
    <p:text>AIRE vs NLP4RE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5-08-07T09:55:47.557" idx="4">
    <p:pos x="196" y="2188"/>
    <p:text>AIRE vs NLP4RE</p:text>
  </p:cm>
  <p:cm authorId="0" dt="2025-08-07T10:00:14.791" idx="6">
    <p:pos x="196" y="2288"/>
    <p:text>I rephrased this a little bit - instead of asking everyone to think about both roles, I think it's better to invite attendees to think as they actually are involved to these tools. Luckily and naturally, we will have plenty of producers and several consumers, and if each focuses on their perspective, discussions might be more vivid.</p:text>
  </p:cm>
  <p:cm authorId="0" dt="2025-08-27T13:58:33.614" idx="5">
    <p:pos x="672" y="1242"/>
    <p:text>not needed if we do it beforehand</p:text>
  </p:cm>
  <p:cm authorId="1" dt="2025-08-27T13:58:33.614" idx="2">
    <p:pos x="672" y="1242"/>
    <p:text>Indeed. I would still keep it on the slide in case we do not manage to assign moderators beforehand. If we do, we can just mention - while presenting this slide - that this has already been done.</p:text>
  </p:cm>
  <p:cm authorId="0" dt="2025-08-27T13:58:55.855" idx="3">
    <p:pos x="672" y="1142"/>
    <p:text>I would encourage people to reorder based on priority - see my last slide</p:text>
  </p:cm>
  <p:cm authorId="1" dt="2025-08-27T13:58:55.855" idx="1">
    <p:pos x="672" y="1142"/>
    <p:text>Agreed, this makes sense.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5-08-07T11:13:23.419" idx="8">
    <p:pos x="349" y="179"/>
    <p:text>Make sure to take pictures of the sheets after finishing to make sure the post-it notes don't fall and we miss it :D</p:text>
  </p:cm>
  <p:cm authorId="0" dt="2025-08-07T11:26:09.291" idx="7">
    <p:pos x="349" y="684"/>
    <p:text>I'd update previous slides with these instructions, and we can even show this slide (after fixing it with some style) so that everyone has clear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78fc32648b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78fc32648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7a1d7a7aa8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7a1d7a7aa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79acecf00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79acecf0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728b4e7b7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728b4e7b7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728b4e7b7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728b4e7b7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728b4e7b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28b4e7b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lnSpc>
                <a:spcPct val="95000"/>
              </a:lnSpc>
              <a:spcBef>
                <a:spcPts val="0"/>
              </a:spcBef>
              <a:spcAft>
                <a:spcPts val="0"/>
              </a:spcAft>
              <a:buClr>
                <a:schemeClr val="dk1"/>
              </a:buClr>
              <a:buSzPts val="1400"/>
              <a:buChar char="●"/>
            </a:pPr>
            <a:r>
              <a:rPr lang="de" sz="1400" b="1">
                <a:solidFill>
                  <a:schemeClr val="dk1"/>
                </a:solidFill>
              </a:rPr>
              <a:t>Lack of reuse and interoperability</a:t>
            </a:r>
            <a:r>
              <a:rPr lang="de" sz="1400">
                <a:solidFill>
                  <a:schemeClr val="dk1"/>
                </a:solidFill>
              </a:rPr>
              <a:t>: Despite recurring functionality, most tools “reinvent the wheel” and implement everything from scratch.</a:t>
            </a:r>
            <a:endParaRPr sz="1400">
              <a:solidFill>
                <a:schemeClr val="dk1"/>
              </a:solidFill>
            </a:endParaRPr>
          </a:p>
          <a:p>
            <a:pPr marL="457200" lvl="0" indent="-317500" algn="just" rtl="0">
              <a:lnSpc>
                <a:spcPct val="95000"/>
              </a:lnSpc>
              <a:spcBef>
                <a:spcPts val="0"/>
              </a:spcBef>
              <a:spcAft>
                <a:spcPts val="0"/>
              </a:spcAft>
              <a:buClr>
                <a:schemeClr val="dk1"/>
              </a:buClr>
              <a:buSzPts val="1400"/>
              <a:buChar char="●"/>
            </a:pPr>
            <a:r>
              <a:rPr lang="de" sz="1400" b="1">
                <a:solidFill>
                  <a:schemeClr val="dk1"/>
                </a:solidFill>
              </a:rPr>
              <a:t>Difficult maintenance</a:t>
            </a:r>
            <a:r>
              <a:rPr lang="de" sz="1400">
                <a:solidFill>
                  <a:schemeClr val="dk1"/>
                </a:solidFill>
              </a:rPr>
              <a:t>: Most researchers do not have the time to maintain their tool long-term, which results in many abandoned artifacts.</a:t>
            </a:r>
            <a:endParaRPr sz="1400">
              <a:solidFill>
                <a:schemeClr val="dk1"/>
              </a:solidFill>
            </a:endParaRPr>
          </a:p>
          <a:p>
            <a:pPr marL="457200" lvl="0" indent="-317500" algn="just" rtl="0">
              <a:lnSpc>
                <a:spcPct val="95000"/>
              </a:lnSpc>
              <a:spcBef>
                <a:spcPts val="0"/>
              </a:spcBef>
              <a:spcAft>
                <a:spcPts val="0"/>
              </a:spcAft>
              <a:buClr>
                <a:schemeClr val="dk1"/>
              </a:buClr>
              <a:buSzPts val="1400"/>
              <a:buChar char="●"/>
            </a:pPr>
            <a:r>
              <a:rPr lang="de" sz="1400" b="1">
                <a:solidFill>
                  <a:schemeClr val="dk1"/>
                </a:solidFill>
              </a:rPr>
              <a:t>Low modularity and adaptability: </a:t>
            </a:r>
            <a:r>
              <a:rPr lang="de" sz="1400">
                <a:solidFill>
                  <a:schemeClr val="dk1"/>
                </a:solidFill>
              </a:rPr>
              <a:t>Most tools are monolithic, tightly coupled, making it difficult to upgrade, refine or adapt to different RE scenarios, technologies or datasets (i.e., input parsers, models, visualization modules)</a:t>
            </a: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7a4b05626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7a4b0562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3d0f67e6b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3d0f67e6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728b4e7b7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728b4e7b7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728b4e7b7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728b4e7b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Note: these topics are only rough groups that shall stimulate the requirements elicitation</a:t>
            </a:r>
            <a:endParaRPr/>
          </a:p>
          <a:p>
            <a:pPr marL="457200" lvl="0" indent="-298450" algn="l" rtl="0">
              <a:spcBef>
                <a:spcPts val="0"/>
              </a:spcBef>
              <a:spcAft>
                <a:spcPts val="0"/>
              </a:spcAft>
              <a:buSzPts val="1100"/>
              <a:buChar char="●"/>
            </a:pPr>
            <a:r>
              <a:rPr lang="de"/>
              <a:t>We expect overlap between them.</a:t>
            </a:r>
            <a:endParaRPr/>
          </a:p>
          <a:p>
            <a:pPr marL="457200" lvl="0" indent="-298450" algn="l" rtl="0">
              <a:spcBef>
                <a:spcPts val="0"/>
              </a:spcBef>
              <a:spcAft>
                <a:spcPts val="0"/>
              </a:spcAft>
              <a:buSzPts val="1100"/>
              <a:buChar char="●"/>
            </a:pPr>
            <a:r>
              <a:rPr lang="de"/>
              <a:t>We coordinators will take care of the overlap.</a:t>
            </a:r>
            <a:endParaRPr/>
          </a:p>
          <a:p>
            <a:pPr marL="457200" lvl="0" indent="-298450" algn="l" rtl="0">
              <a:spcBef>
                <a:spcPts val="0"/>
              </a:spcBef>
              <a:spcAft>
                <a:spcPts val="0"/>
              </a:spcAft>
              <a:buSzPts val="1100"/>
              <a:buChar char="●"/>
            </a:pPr>
            <a:r>
              <a:rPr lang="de"/>
              <a:t>The participants should not worry about interfering with other areas.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7a1d7a7aa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7a1d7a7a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a:t>Note: these topics are only rough groups that shall stimulate the requirements elicitation</a:t>
            </a:r>
            <a:endParaRPr/>
          </a:p>
          <a:p>
            <a:pPr marL="457200" lvl="0" indent="-298450" algn="l" rtl="0">
              <a:spcBef>
                <a:spcPts val="0"/>
              </a:spcBef>
              <a:spcAft>
                <a:spcPts val="0"/>
              </a:spcAft>
              <a:buSzPts val="1100"/>
              <a:buChar char="●"/>
            </a:pPr>
            <a:r>
              <a:rPr lang="de"/>
              <a:t>We expect overlap between them.</a:t>
            </a:r>
            <a:endParaRPr/>
          </a:p>
          <a:p>
            <a:pPr marL="457200" lvl="0" indent="-298450" algn="l" rtl="0">
              <a:spcBef>
                <a:spcPts val="0"/>
              </a:spcBef>
              <a:spcAft>
                <a:spcPts val="0"/>
              </a:spcAft>
              <a:buSzPts val="1100"/>
              <a:buChar char="●"/>
            </a:pPr>
            <a:r>
              <a:rPr lang="de"/>
              <a:t>We coordinators will take care of the overlap.</a:t>
            </a:r>
            <a:endParaRPr/>
          </a:p>
          <a:p>
            <a:pPr marL="457200" lvl="0" indent="-298450" algn="l" rtl="0">
              <a:spcBef>
                <a:spcPts val="0"/>
              </a:spcBef>
              <a:spcAft>
                <a:spcPts val="0"/>
              </a:spcAft>
              <a:buSzPts val="1100"/>
              <a:buChar char="●"/>
            </a:pPr>
            <a:r>
              <a:rPr lang="de"/>
              <a:t>The participants should not worry about interfering with other areas.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63d14a22c3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63d14a22c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728b4e7b7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728b4e7b7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oi.org/10.1145/3444689" TargetMode="Externa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doi.org/10.1007/978-3-031-73143-3" TargetMode="External"/><Relationship Id="rId4" Type="http://schemas.openxmlformats.org/officeDocument/2006/relationships/hyperlink" Target="https://doi.org/10.1145/3658669" TargetMode="External"/><Relationship Id="rId9"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5159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de" sz="4580">
                <a:solidFill>
                  <a:srgbClr val="584684"/>
                </a:solidFill>
              </a:rPr>
              <a:t>Towards a </a:t>
            </a:r>
            <a:r>
              <a:rPr lang="de" sz="4580" b="1">
                <a:solidFill>
                  <a:srgbClr val="584684"/>
                </a:solidFill>
              </a:rPr>
              <a:t>Reference Architecture</a:t>
            </a:r>
            <a:r>
              <a:rPr lang="de" sz="4580">
                <a:solidFill>
                  <a:srgbClr val="584684"/>
                </a:solidFill>
              </a:rPr>
              <a:t> for NLP4RE Tools</a:t>
            </a:r>
            <a:endParaRPr sz="4580">
              <a:solidFill>
                <a:srgbClr val="584684"/>
              </a:solidFill>
            </a:endParaRPr>
          </a:p>
        </p:txBody>
      </p:sp>
      <p:sp>
        <p:nvSpPr>
          <p:cNvPr id="55" name="Google Shape;55;p13"/>
          <p:cNvSpPr txBox="1">
            <a:spLocks noGrp="1"/>
          </p:cNvSpPr>
          <p:nvPr>
            <p:ph type="subTitle" idx="1"/>
          </p:nvPr>
        </p:nvSpPr>
        <p:spPr>
          <a:xfrm>
            <a:off x="311700" y="26055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de">
                <a:solidFill>
                  <a:srgbClr val="434343"/>
                </a:solidFill>
              </a:rPr>
              <a:t>Joint requirements elicitation at AIRE’25</a:t>
            </a:r>
            <a:endParaRPr>
              <a:solidFill>
                <a:srgbClr val="434343"/>
              </a:solidFill>
            </a:endParaRPr>
          </a:p>
        </p:txBody>
      </p:sp>
      <p:pic>
        <p:nvPicPr>
          <p:cNvPr id="56" name="Google Shape;56;p13"/>
          <p:cNvPicPr preferRelativeResize="0"/>
          <p:nvPr/>
        </p:nvPicPr>
        <p:blipFill>
          <a:blip r:embed="rId3">
            <a:alphaModFix/>
          </a:blip>
          <a:stretch>
            <a:fillRect/>
          </a:stretch>
        </p:blipFill>
        <p:spPr>
          <a:xfrm>
            <a:off x="2860854" y="3435075"/>
            <a:ext cx="1406351" cy="1119126"/>
          </a:xfrm>
          <a:prstGeom prst="rect">
            <a:avLst/>
          </a:prstGeom>
          <a:noFill/>
          <a:ln>
            <a:noFill/>
          </a:ln>
        </p:spPr>
      </p:pic>
      <p:sp>
        <p:nvSpPr>
          <p:cNvPr id="57" name="Google Shape;57;p13"/>
          <p:cNvSpPr/>
          <p:nvPr/>
        </p:nvSpPr>
        <p:spPr>
          <a:xfrm>
            <a:off x="0" y="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13"/>
          <p:cNvSpPr/>
          <p:nvPr/>
        </p:nvSpPr>
        <p:spPr>
          <a:xfrm>
            <a:off x="0" y="494340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9;p13"/>
          <p:cNvSpPr txBox="1">
            <a:spLocks noGrp="1"/>
          </p:cNvSpPr>
          <p:nvPr>
            <p:ph type="sldNum" idx="12"/>
          </p:nvPr>
        </p:nvSpPr>
        <p:spPr>
          <a:xfrm>
            <a:off x="8595300" y="4943349"/>
            <a:ext cx="548700" cy="20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sz="900">
                <a:solidFill>
                  <a:schemeClr val="lt1"/>
                </a:solidFill>
              </a:rPr>
              <a:t>1</a:t>
            </a:fld>
            <a:endParaRPr sz="900">
              <a:solidFill>
                <a:schemeClr val="lt1"/>
              </a:solidFill>
            </a:endParaRPr>
          </a:p>
        </p:txBody>
      </p:sp>
      <p:pic>
        <p:nvPicPr>
          <p:cNvPr id="60" name="Google Shape;60;p13"/>
          <p:cNvPicPr preferRelativeResize="0"/>
          <p:nvPr/>
        </p:nvPicPr>
        <p:blipFill>
          <a:blip r:embed="rId4">
            <a:alphaModFix/>
          </a:blip>
          <a:stretch>
            <a:fillRect/>
          </a:stretch>
        </p:blipFill>
        <p:spPr>
          <a:xfrm>
            <a:off x="5265400" y="3398126"/>
            <a:ext cx="1119124" cy="11191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title"/>
          </p:nvPr>
        </p:nvSpPr>
        <p:spPr>
          <a:xfrm>
            <a:off x="901150" y="445025"/>
            <a:ext cx="7931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de" sz="2320"/>
              <a:t>Activity 2: Adding </a:t>
            </a:r>
            <a:endParaRPr sz="2320"/>
          </a:p>
          <a:p>
            <a:pPr marL="0" lvl="0" indent="0" algn="l" rtl="0">
              <a:spcBef>
                <a:spcPts val="0"/>
              </a:spcBef>
              <a:spcAft>
                <a:spcPts val="0"/>
              </a:spcAft>
              <a:buSzPts val="990"/>
              <a:buNone/>
            </a:pPr>
            <a:r>
              <a:rPr lang="de" sz="2320"/>
              <a:t>and re-ranking </a:t>
            </a:r>
            <a:r>
              <a:rPr lang="de" sz="2320" i="1">
                <a:solidFill>
                  <a:srgbClr val="595959"/>
                </a:solidFill>
              </a:rPr>
              <a:t>(10 minutes)</a:t>
            </a:r>
            <a:r>
              <a:rPr lang="de" sz="2320"/>
              <a:t> </a:t>
            </a:r>
            <a:endParaRPr sz="2320"/>
          </a:p>
        </p:txBody>
      </p:sp>
      <p:sp>
        <p:nvSpPr>
          <p:cNvPr id="259" name="Google Shape;259;p22"/>
          <p:cNvSpPr txBox="1">
            <a:spLocks noGrp="1"/>
          </p:cNvSpPr>
          <p:nvPr>
            <p:ph type="body" idx="1"/>
          </p:nvPr>
        </p:nvSpPr>
        <p:spPr>
          <a:xfrm>
            <a:off x="311700" y="1457275"/>
            <a:ext cx="4260300" cy="9243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de" sz="1400">
                <a:solidFill>
                  <a:schemeClr val="dk1"/>
                </a:solidFill>
              </a:rPr>
              <a:t>While the moderator remains with the selected topic, distribute the rest of the team among all other topics and:</a:t>
            </a:r>
            <a:endParaRPr sz="1400">
              <a:solidFill>
                <a:schemeClr val="dk1"/>
              </a:solidFill>
            </a:endParaRPr>
          </a:p>
        </p:txBody>
      </p:sp>
      <p:sp>
        <p:nvSpPr>
          <p:cNvPr id="260" name="Google Shape;260;p22"/>
          <p:cNvSpPr/>
          <p:nvPr/>
        </p:nvSpPr>
        <p:spPr>
          <a:xfrm>
            <a:off x="0" y="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261" name="Google Shape;261;p22"/>
          <p:cNvSpPr/>
          <p:nvPr/>
        </p:nvSpPr>
        <p:spPr>
          <a:xfrm>
            <a:off x="0" y="494340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22"/>
          <p:cNvSpPr txBox="1">
            <a:spLocks noGrp="1"/>
          </p:cNvSpPr>
          <p:nvPr>
            <p:ph type="sldNum" idx="12"/>
          </p:nvPr>
        </p:nvSpPr>
        <p:spPr>
          <a:xfrm>
            <a:off x="8595300" y="4943349"/>
            <a:ext cx="548700" cy="20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sz="900">
                <a:solidFill>
                  <a:schemeClr val="lt1"/>
                </a:solidFill>
              </a:rPr>
              <a:t>10</a:t>
            </a:fld>
            <a:endParaRPr sz="900">
              <a:solidFill>
                <a:schemeClr val="lt1"/>
              </a:solidFill>
            </a:endParaRPr>
          </a:p>
        </p:txBody>
      </p:sp>
      <p:pic>
        <p:nvPicPr>
          <p:cNvPr id="263" name="Google Shape;263;p22"/>
          <p:cNvPicPr preferRelativeResize="0"/>
          <p:nvPr/>
        </p:nvPicPr>
        <p:blipFill>
          <a:blip r:embed="rId3">
            <a:alphaModFix/>
          </a:blip>
          <a:stretch>
            <a:fillRect/>
          </a:stretch>
        </p:blipFill>
        <p:spPr>
          <a:xfrm>
            <a:off x="341800" y="489838"/>
            <a:ext cx="442100" cy="442100"/>
          </a:xfrm>
          <a:prstGeom prst="rect">
            <a:avLst/>
          </a:prstGeom>
          <a:noFill/>
          <a:ln>
            <a:noFill/>
          </a:ln>
        </p:spPr>
      </p:pic>
      <p:sp>
        <p:nvSpPr>
          <p:cNvPr id="264" name="Google Shape;264;p22"/>
          <p:cNvSpPr/>
          <p:nvPr/>
        </p:nvSpPr>
        <p:spPr>
          <a:xfrm>
            <a:off x="378200" y="3591075"/>
            <a:ext cx="369300" cy="314100"/>
          </a:xfrm>
          <a:prstGeom prst="flowChartPunchedCard">
            <a:avLst/>
          </a:prstGeom>
          <a:solidFill>
            <a:srgbClr val="C9DAF8"/>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5" name="Google Shape;265;p22"/>
          <p:cNvSpPr txBox="1"/>
          <p:nvPr/>
        </p:nvSpPr>
        <p:spPr>
          <a:xfrm>
            <a:off x="1028700" y="2381575"/>
            <a:ext cx="3000000" cy="2207100"/>
          </a:xfrm>
          <a:prstGeom prst="rect">
            <a:avLst/>
          </a:prstGeom>
          <a:noFill/>
          <a:ln>
            <a:noFill/>
          </a:ln>
        </p:spPr>
        <p:txBody>
          <a:bodyPr spcFirstLastPara="1" wrap="square" lIns="91425" tIns="91425" rIns="91425" bIns="91425" anchor="t" anchorCtr="0">
            <a:spAutoFit/>
          </a:bodyPr>
          <a:lstStyle/>
          <a:p>
            <a:pPr marL="0" lvl="0" indent="0" algn="just" rtl="0">
              <a:lnSpc>
                <a:spcPct val="95000"/>
              </a:lnSpc>
              <a:spcBef>
                <a:spcPts val="0"/>
              </a:spcBef>
              <a:spcAft>
                <a:spcPts val="0"/>
              </a:spcAft>
              <a:buNone/>
            </a:pPr>
            <a:r>
              <a:rPr lang="de" b="1">
                <a:solidFill>
                  <a:schemeClr val="dk1"/>
                </a:solidFill>
              </a:rPr>
              <a:t>Discuss </a:t>
            </a:r>
            <a:r>
              <a:rPr lang="de">
                <a:solidFill>
                  <a:schemeClr val="dk1"/>
                </a:solidFill>
              </a:rPr>
              <a:t>with the moderator</a:t>
            </a:r>
            <a:r>
              <a:rPr lang="de" b="1">
                <a:solidFill>
                  <a:schemeClr val="dk1"/>
                </a:solidFill>
              </a:rPr>
              <a:t> </a:t>
            </a:r>
            <a:r>
              <a:rPr lang="de">
                <a:solidFill>
                  <a:schemeClr val="dk1"/>
                </a:solidFill>
              </a:rPr>
              <a:t>the topic and previous requirements</a:t>
            </a:r>
            <a:endParaRPr>
              <a:solidFill>
                <a:schemeClr val="dk1"/>
              </a:solidFill>
            </a:endParaRPr>
          </a:p>
          <a:p>
            <a:pPr marL="0" lvl="0" indent="0" algn="just" rtl="0">
              <a:lnSpc>
                <a:spcPct val="95000"/>
              </a:lnSpc>
              <a:spcBef>
                <a:spcPts val="1000"/>
              </a:spcBef>
              <a:spcAft>
                <a:spcPts val="0"/>
              </a:spcAft>
              <a:buNone/>
            </a:pPr>
            <a:r>
              <a:rPr lang="de" b="1">
                <a:solidFill>
                  <a:schemeClr val="dk1"/>
                </a:solidFill>
              </a:rPr>
              <a:t>Rerank </a:t>
            </a:r>
            <a:r>
              <a:rPr lang="de">
                <a:solidFill>
                  <a:schemeClr val="dk1"/>
                </a:solidFill>
              </a:rPr>
              <a:t>requirements (only if necessary)</a:t>
            </a:r>
            <a:endParaRPr>
              <a:solidFill>
                <a:schemeClr val="dk1"/>
              </a:solidFill>
            </a:endParaRPr>
          </a:p>
          <a:p>
            <a:pPr marL="0" lvl="0" indent="0" algn="just" rtl="0">
              <a:lnSpc>
                <a:spcPct val="95000"/>
              </a:lnSpc>
              <a:spcBef>
                <a:spcPts val="1000"/>
              </a:spcBef>
              <a:spcAft>
                <a:spcPts val="0"/>
              </a:spcAft>
              <a:buNone/>
            </a:pPr>
            <a:r>
              <a:rPr lang="de">
                <a:solidFill>
                  <a:schemeClr val="dk1"/>
                </a:solidFill>
              </a:rPr>
              <a:t>Add </a:t>
            </a:r>
            <a:r>
              <a:rPr lang="de" b="1">
                <a:solidFill>
                  <a:schemeClr val="dk1"/>
                </a:solidFill>
              </a:rPr>
              <a:t>missing user-level requirements </a:t>
            </a:r>
            <a:r>
              <a:rPr lang="de">
                <a:solidFill>
                  <a:schemeClr val="dk1"/>
                </a:solidFill>
              </a:rPr>
              <a:t>(only if necessary)</a:t>
            </a:r>
            <a:endParaRPr>
              <a:solidFill>
                <a:schemeClr val="dk1"/>
              </a:solidFill>
            </a:endParaRPr>
          </a:p>
          <a:p>
            <a:pPr marL="0" lvl="0" indent="0" algn="just" rtl="0">
              <a:lnSpc>
                <a:spcPct val="95000"/>
              </a:lnSpc>
              <a:spcBef>
                <a:spcPts val="1000"/>
              </a:spcBef>
              <a:spcAft>
                <a:spcPts val="1000"/>
              </a:spcAft>
              <a:buNone/>
            </a:pPr>
            <a:r>
              <a:rPr lang="de" b="1">
                <a:solidFill>
                  <a:schemeClr val="dk1"/>
                </a:solidFill>
              </a:rPr>
              <a:t>Write any notes</a:t>
            </a:r>
            <a:r>
              <a:rPr lang="de">
                <a:solidFill>
                  <a:schemeClr val="dk1"/>
                </a:solidFill>
              </a:rPr>
              <a:t> on the sheet if needed</a:t>
            </a:r>
            <a:endParaRPr/>
          </a:p>
        </p:txBody>
      </p:sp>
      <p:pic>
        <p:nvPicPr>
          <p:cNvPr id="266" name="Google Shape;266;p22"/>
          <p:cNvPicPr preferRelativeResize="0"/>
          <p:nvPr/>
        </p:nvPicPr>
        <p:blipFill>
          <a:blip r:embed="rId4">
            <a:alphaModFix/>
          </a:blip>
          <a:stretch>
            <a:fillRect/>
          </a:stretch>
        </p:blipFill>
        <p:spPr>
          <a:xfrm>
            <a:off x="341800" y="2945225"/>
            <a:ext cx="442100" cy="442100"/>
          </a:xfrm>
          <a:prstGeom prst="rect">
            <a:avLst/>
          </a:prstGeom>
          <a:noFill/>
          <a:ln>
            <a:noFill/>
          </a:ln>
        </p:spPr>
      </p:pic>
      <p:sp>
        <p:nvSpPr>
          <p:cNvPr id="267" name="Google Shape;267;p22"/>
          <p:cNvSpPr/>
          <p:nvPr/>
        </p:nvSpPr>
        <p:spPr>
          <a:xfrm>
            <a:off x="5137500" y="292200"/>
            <a:ext cx="3694800" cy="4651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 name="Google Shape;268;p22"/>
          <p:cNvSpPr txBox="1"/>
          <p:nvPr/>
        </p:nvSpPr>
        <p:spPr>
          <a:xfrm>
            <a:off x="5137500" y="292200"/>
            <a:ext cx="3694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800">
                <a:solidFill>
                  <a:schemeClr val="dk2"/>
                </a:solidFill>
              </a:rPr>
              <a:t>AIRE Joint Activity</a:t>
            </a:r>
            <a:endParaRPr sz="1800">
              <a:solidFill>
                <a:schemeClr val="dk2"/>
              </a:solidFill>
            </a:endParaRPr>
          </a:p>
        </p:txBody>
      </p:sp>
      <p:sp>
        <p:nvSpPr>
          <p:cNvPr id="269" name="Google Shape;269;p22"/>
          <p:cNvSpPr txBox="1"/>
          <p:nvPr/>
        </p:nvSpPr>
        <p:spPr>
          <a:xfrm>
            <a:off x="5137500" y="576300"/>
            <a:ext cx="3694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dk2"/>
                </a:solidFill>
              </a:rPr>
              <a:t>Group {X}: {NAME}</a:t>
            </a:r>
            <a:endParaRPr>
              <a:solidFill>
                <a:schemeClr val="dk2"/>
              </a:solidFill>
            </a:endParaRPr>
          </a:p>
        </p:txBody>
      </p:sp>
      <p:cxnSp>
        <p:nvCxnSpPr>
          <p:cNvPr id="270" name="Google Shape;270;p22"/>
          <p:cNvCxnSpPr>
            <a:stCxn id="271" idx="2"/>
            <a:endCxn id="272" idx="0"/>
          </p:cNvCxnSpPr>
          <p:nvPr/>
        </p:nvCxnSpPr>
        <p:spPr>
          <a:xfrm>
            <a:off x="5532625" y="1136413"/>
            <a:ext cx="0" cy="3453000"/>
          </a:xfrm>
          <a:prstGeom prst="straightConnector1">
            <a:avLst/>
          </a:prstGeom>
          <a:noFill/>
          <a:ln w="9525" cap="flat" cmpd="sng">
            <a:solidFill>
              <a:schemeClr val="dk2"/>
            </a:solidFill>
            <a:prstDash val="solid"/>
            <a:round/>
            <a:headEnd type="triangle" w="med" len="med"/>
            <a:tailEnd type="triangle" w="med" len="med"/>
          </a:ln>
        </p:spPr>
      </p:cxnSp>
      <p:sp>
        <p:nvSpPr>
          <p:cNvPr id="273" name="Google Shape;273;p22"/>
          <p:cNvSpPr txBox="1"/>
          <p:nvPr/>
        </p:nvSpPr>
        <p:spPr>
          <a:xfrm rot="-5400000">
            <a:off x="3847975" y="2724350"/>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a:solidFill>
                  <a:schemeClr val="dk2"/>
                </a:solidFill>
              </a:rPr>
              <a:t>Priority</a:t>
            </a:r>
            <a:endParaRPr sz="1200"/>
          </a:p>
        </p:txBody>
      </p:sp>
      <p:sp>
        <p:nvSpPr>
          <p:cNvPr id="271" name="Google Shape;271;p22"/>
          <p:cNvSpPr txBox="1"/>
          <p:nvPr/>
        </p:nvSpPr>
        <p:spPr>
          <a:xfrm>
            <a:off x="5276725" y="782413"/>
            <a:ext cx="5118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100">
                <a:solidFill>
                  <a:schemeClr val="dk2"/>
                </a:solidFill>
              </a:rPr>
              <a:t>high</a:t>
            </a:r>
            <a:endParaRPr sz="1100"/>
          </a:p>
        </p:txBody>
      </p:sp>
      <p:sp>
        <p:nvSpPr>
          <p:cNvPr id="272" name="Google Shape;272;p22"/>
          <p:cNvSpPr txBox="1"/>
          <p:nvPr/>
        </p:nvSpPr>
        <p:spPr>
          <a:xfrm>
            <a:off x="5276725" y="4589388"/>
            <a:ext cx="5118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100">
                <a:solidFill>
                  <a:schemeClr val="dk2"/>
                </a:solidFill>
              </a:rPr>
              <a:t>low</a:t>
            </a:r>
            <a:endParaRPr sz="1100"/>
          </a:p>
        </p:txBody>
      </p:sp>
      <p:cxnSp>
        <p:nvCxnSpPr>
          <p:cNvPr id="274" name="Google Shape;274;p22"/>
          <p:cNvCxnSpPr/>
          <p:nvPr/>
        </p:nvCxnSpPr>
        <p:spPr>
          <a:xfrm rot="10800000">
            <a:off x="5701475" y="4589400"/>
            <a:ext cx="2946300" cy="0"/>
          </a:xfrm>
          <a:prstGeom prst="straightConnector1">
            <a:avLst/>
          </a:prstGeom>
          <a:noFill/>
          <a:ln w="9525" cap="flat" cmpd="sng">
            <a:solidFill>
              <a:schemeClr val="dk2"/>
            </a:solidFill>
            <a:prstDash val="solid"/>
            <a:round/>
            <a:headEnd type="triangle" w="med" len="med"/>
            <a:tailEnd type="triangle" w="med" len="med"/>
          </a:ln>
        </p:spPr>
      </p:cxnSp>
      <p:sp>
        <p:nvSpPr>
          <p:cNvPr id="275" name="Google Shape;275;p22"/>
          <p:cNvSpPr txBox="1"/>
          <p:nvPr/>
        </p:nvSpPr>
        <p:spPr>
          <a:xfrm>
            <a:off x="5701625" y="4538475"/>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a:solidFill>
                  <a:schemeClr val="dk2"/>
                </a:solidFill>
              </a:rPr>
              <a:t>Complexity</a:t>
            </a:r>
            <a:endParaRPr sz="1200"/>
          </a:p>
        </p:txBody>
      </p:sp>
      <p:sp>
        <p:nvSpPr>
          <p:cNvPr id="276" name="Google Shape;276;p22"/>
          <p:cNvSpPr txBox="1"/>
          <p:nvPr/>
        </p:nvSpPr>
        <p:spPr>
          <a:xfrm>
            <a:off x="8320488" y="4589400"/>
            <a:ext cx="5118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100">
                <a:solidFill>
                  <a:schemeClr val="dk2"/>
                </a:solidFill>
              </a:rPr>
              <a:t>high</a:t>
            </a:r>
            <a:endParaRPr sz="1100"/>
          </a:p>
        </p:txBody>
      </p:sp>
      <p:sp>
        <p:nvSpPr>
          <p:cNvPr id="277" name="Google Shape;277;p22"/>
          <p:cNvSpPr/>
          <p:nvPr/>
        </p:nvSpPr>
        <p:spPr>
          <a:xfrm>
            <a:off x="6985350" y="1257675"/>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22"/>
          <p:cNvSpPr/>
          <p:nvPr/>
        </p:nvSpPr>
        <p:spPr>
          <a:xfrm>
            <a:off x="6287850" y="1891725"/>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9" name="Google Shape;279;p22"/>
          <p:cNvSpPr/>
          <p:nvPr/>
        </p:nvSpPr>
        <p:spPr>
          <a:xfrm>
            <a:off x="5958625" y="2832875"/>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0" name="Google Shape;280;p22"/>
          <p:cNvSpPr/>
          <p:nvPr/>
        </p:nvSpPr>
        <p:spPr>
          <a:xfrm>
            <a:off x="6208750" y="3240563"/>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22"/>
          <p:cNvSpPr/>
          <p:nvPr/>
        </p:nvSpPr>
        <p:spPr>
          <a:xfrm>
            <a:off x="5788525" y="3211488"/>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p22"/>
          <p:cNvSpPr/>
          <p:nvPr/>
        </p:nvSpPr>
        <p:spPr>
          <a:xfrm>
            <a:off x="6578050" y="3971163"/>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22"/>
          <p:cNvSpPr/>
          <p:nvPr/>
        </p:nvSpPr>
        <p:spPr>
          <a:xfrm>
            <a:off x="7254175" y="1763688"/>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4" name="Google Shape;284;p22"/>
          <p:cNvSpPr/>
          <p:nvPr/>
        </p:nvSpPr>
        <p:spPr>
          <a:xfrm>
            <a:off x="7623475" y="2205813"/>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 name="Google Shape;285;p22"/>
          <p:cNvSpPr/>
          <p:nvPr/>
        </p:nvSpPr>
        <p:spPr>
          <a:xfrm>
            <a:off x="7775875" y="1322800"/>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6" name="Google Shape;286;p22"/>
          <p:cNvSpPr/>
          <p:nvPr/>
        </p:nvSpPr>
        <p:spPr>
          <a:xfrm>
            <a:off x="8145175" y="1984750"/>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7" name="Google Shape;287;p22"/>
          <p:cNvSpPr/>
          <p:nvPr/>
        </p:nvSpPr>
        <p:spPr>
          <a:xfrm>
            <a:off x="8145175" y="3971175"/>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88" name="Google Shape;288;p22"/>
          <p:cNvCxnSpPr>
            <a:stCxn id="289" idx="3"/>
          </p:cNvCxnSpPr>
          <p:nvPr/>
        </p:nvCxnSpPr>
        <p:spPr>
          <a:xfrm rot="10800000" flipH="1">
            <a:off x="6299250" y="1400125"/>
            <a:ext cx="715800" cy="54600"/>
          </a:xfrm>
          <a:prstGeom prst="straightConnector1">
            <a:avLst/>
          </a:prstGeom>
          <a:noFill/>
          <a:ln w="9525" cap="flat" cmpd="sng">
            <a:solidFill>
              <a:schemeClr val="dk2"/>
            </a:solidFill>
            <a:prstDash val="dot"/>
            <a:round/>
            <a:headEnd type="none" w="med" len="med"/>
            <a:tailEnd type="triangle" w="med" len="med"/>
          </a:ln>
        </p:spPr>
      </p:cxnSp>
      <p:sp>
        <p:nvSpPr>
          <p:cNvPr id="289" name="Google Shape;289;p22"/>
          <p:cNvSpPr/>
          <p:nvPr/>
        </p:nvSpPr>
        <p:spPr>
          <a:xfrm>
            <a:off x="5929950" y="1297675"/>
            <a:ext cx="369300" cy="314100"/>
          </a:xfrm>
          <a:prstGeom prst="flowChartPunchedCard">
            <a:avLst/>
          </a:prstGeom>
          <a:solidFill>
            <a:schemeClr val="lt1"/>
          </a:solidFill>
          <a:ln w="9525" cap="flat" cmpd="sng">
            <a:solidFill>
              <a:srgbClr val="BF9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0" name="Google Shape;290;p22"/>
          <p:cNvSpPr/>
          <p:nvPr/>
        </p:nvSpPr>
        <p:spPr>
          <a:xfrm>
            <a:off x="7254175" y="3175675"/>
            <a:ext cx="369300" cy="314100"/>
          </a:xfrm>
          <a:prstGeom prst="flowChartPunchedCard">
            <a:avLst/>
          </a:prstGeom>
          <a:solidFill>
            <a:schemeClr val="lt1"/>
          </a:solidFill>
          <a:ln w="9525" cap="flat" cmpd="sng">
            <a:solidFill>
              <a:srgbClr val="BF9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91" name="Google Shape;291;p22"/>
          <p:cNvCxnSpPr>
            <a:stCxn id="290" idx="0"/>
            <a:endCxn id="283" idx="2"/>
          </p:cNvCxnSpPr>
          <p:nvPr/>
        </p:nvCxnSpPr>
        <p:spPr>
          <a:xfrm rot="10800000">
            <a:off x="7438825" y="2077675"/>
            <a:ext cx="0" cy="1098000"/>
          </a:xfrm>
          <a:prstGeom prst="straightConnector1">
            <a:avLst/>
          </a:prstGeom>
          <a:noFill/>
          <a:ln w="9525" cap="flat" cmpd="sng">
            <a:solidFill>
              <a:schemeClr val="dk2"/>
            </a:solidFill>
            <a:prstDash val="dot"/>
            <a:round/>
            <a:headEnd type="none" w="med" len="med"/>
            <a:tailEnd type="triangle" w="med" len="med"/>
          </a:ln>
        </p:spPr>
      </p:cxnSp>
      <p:sp>
        <p:nvSpPr>
          <p:cNvPr id="292" name="Google Shape;292;p22"/>
          <p:cNvSpPr/>
          <p:nvPr/>
        </p:nvSpPr>
        <p:spPr>
          <a:xfrm>
            <a:off x="6412300" y="2865013"/>
            <a:ext cx="369300" cy="314100"/>
          </a:xfrm>
          <a:prstGeom prst="flowChartPunchedCard">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3" name="Google Shape;293;p22"/>
          <p:cNvSpPr/>
          <p:nvPr/>
        </p:nvSpPr>
        <p:spPr>
          <a:xfrm>
            <a:off x="7695000" y="3971838"/>
            <a:ext cx="369300" cy="314100"/>
          </a:xfrm>
          <a:prstGeom prst="flowChartPunchedCard">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4" name="Google Shape;294;p22"/>
          <p:cNvSpPr/>
          <p:nvPr/>
        </p:nvSpPr>
        <p:spPr>
          <a:xfrm>
            <a:off x="7992775" y="1653763"/>
            <a:ext cx="369300" cy="314100"/>
          </a:xfrm>
          <a:prstGeom prst="flowChartPunchedCard">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95" name="Google Shape;295;p22"/>
          <p:cNvCxnSpPr>
            <a:endCxn id="287" idx="0"/>
          </p:cNvCxnSpPr>
          <p:nvPr/>
        </p:nvCxnSpPr>
        <p:spPr>
          <a:xfrm rot="-5400000" flipH="1">
            <a:off x="7311475" y="2952825"/>
            <a:ext cx="1482600" cy="554100"/>
          </a:xfrm>
          <a:prstGeom prst="curvedConnector3">
            <a:avLst>
              <a:gd name="adj1" fmla="val 50000"/>
            </a:avLst>
          </a:prstGeom>
          <a:noFill/>
          <a:ln w="9525" cap="flat" cmpd="sng">
            <a:solidFill>
              <a:srgbClr val="666666"/>
            </a:solidFill>
            <a:prstDash val="solid"/>
            <a:round/>
            <a:headEnd type="triangle" w="med" len="med"/>
            <a:tailEnd type="triangle" w="med" len="med"/>
          </a:ln>
        </p:spPr>
      </p:cxnSp>
      <p:sp>
        <p:nvSpPr>
          <p:cNvPr id="296" name="Google Shape;296;p22"/>
          <p:cNvSpPr/>
          <p:nvPr/>
        </p:nvSpPr>
        <p:spPr>
          <a:xfrm>
            <a:off x="5777680" y="2632822"/>
            <a:ext cx="1118175" cy="1085750"/>
          </a:xfrm>
          <a:custGeom>
            <a:avLst/>
            <a:gdLst/>
            <a:ahLst/>
            <a:cxnLst/>
            <a:rect l="l" t="t" r="r" b="b"/>
            <a:pathLst>
              <a:path w="44727" h="43430" extrusionOk="0">
                <a:moveTo>
                  <a:pt x="16645" y="617"/>
                </a:moveTo>
                <a:cubicBezTo>
                  <a:pt x="20787" y="1408"/>
                  <a:pt x="33770" y="2619"/>
                  <a:pt x="38423" y="6760"/>
                </a:cubicBezTo>
                <a:cubicBezTo>
                  <a:pt x="43076" y="10902"/>
                  <a:pt x="45217" y="19649"/>
                  <a:pt x="44565" y="25466"/>
                </a:cubicBezTo>
                <a:cubicBezTo>
                  <a:pt x="43914" y="31283"/>
                  <a:pt x="40098" y="38915"/>
                  <a:pt x="34514" y="41660"/>
                </a:cubicBezTo>
                <a:cubicBezTo>
                  <a:pt x="28930" y="44406"/>
                  <a:pt x="16738" y="43428"/>
                  <a:pt x="11061" y="41939"/>
                </a:cubicBezTo>
                <a:cubicBezTo>
                  <a:pt x="5384" y="40450"/>
                  <a:pt x="1754" y="37333"/>
                  <a:pt x="451" y="32726"/>
                </a:cubicBezTo>
                <a:cubicBezTo>
                  <a:pt x="-852" y="28119"/>
                  <a:pt x="1056" y="19417"/>
                  <a:pt x="3243" y="14298"/>
                </a:cubicBezTo>
                <a:cubicBezTo>
                  <a:pt x="5430" y="9179"/>
                  <a:pt x="11339" y="4293"/>
                  <a:pt x="13573" y="2013"/>
                </a:cubicBezTo>
                <a:cubicBezTo>
                  <a:pt x="15807" y="-267"/>
                  <a:pt x="12503" y="-174"/>
                  <a:pt x="16645" y="617"/>
                </a:cubicBezTo>
                <a:close/>
              </a:path>
            </a:pathLst>
          </a:custGeom>
          <a:noFill/>
          <a:ln w="9525" cap="flat" cmpd="sng">
            <a:solidFill>
              <a:srgbClr val="666666"/>
            </a:solidFill>
            <a:prstDash val="dash"/>
            <a:round/>
            <a:headEnd type="none" w="med" len="med"/>
            <a:tailEnd type="none" w="med" len="med"/>
          </a:ln>
        </p:spPr>
        <p:txBody>
          <a:bodyPr/>
          <a:lstStyle/>
          <a:p>
            <a:endParaRPr lang="en-SE"/>
          </a:p>
        </p:txBody>
      </p:sp>
      <p:sp>
        <p:nvSpPr>
          <p:cNvPr id="297" name="Google Shape;297;p22"/>
          <p:cNvSpPr txBox="1"/>
          <p:nvPr/>
        </p:nvSpPr>
        <p:spPr>
          <a:xfrm rot="855412">
            <a:off x="6101278" y="2396220"/>
            <a:ext cx="774762" cy="338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000">
                <a:solidFill>
                  <a:srgbClr val="666666"/>
                </a:solidFill>
                <a:latin typeface="Caveat"/>
                <a:ea typeface="Caveat"/>
                <a:cs typeface="Caveat"/>
                <a:sym typeface="Caveat"/>
              </a:rPr>
              <a:t>cluster X</a:t>
            </a:r>
            <a:endParaRPr sz="1000">
              <a:solidFill>
                <a:srgbClr val="666666"/>
              </a:solidFill>
              <a:latin typeface="Caveat"/>
              <a:ea typeface="Caveat"/>
              <a:cs typeface="Caveat"/>
              <a:sym typeface="Caveat"/>
            </a:endParaRPr>
          </a:p>
        </p:txBody>
      </p:sp>
      <p:cxnSp>
        <p:nvCxnSpPr>
          <p:cNvPr id="298" name="Google Shape;298;p22"/>
          <p:cNvCxnSpPr/>
          <p:nvPr/>
        </p:nvCxnSpPr>
        <p:spPr>
          <a:xfrm>
            <a:off x="7445575" y="1175175"/>
            <a:ext cx="800400" cy="1346100"/>
          </a:xfrm>
          <a:prstGeom prst="straightConnector1">
            <a:avLst/>
          </a:prstGeom>
          <a:noFill/>
          <a:ln w="9525" cap="flat" cmpd="sng">
            <a:solidFill>
              <a:schemeClr val="dk2"/>
            </a:solidFill>
            <a:prstDash val="dash"/>
            <a:round/>
            <a:headEnd type="none" w="med" len="med"/>
            <a:tailEnd type="none" w="med" len="med"/>
          </a:ln>
        </p:spPr>
      </p:cxnSp>
      <p:pic>
        <p:nvPicPr>
          <p:cNvPr id="299" name="Google Shape;299;p22"/>
          <p:cNvPicPr preferRelativeResize="0"/>
          <p:nvPr/>
        </p:nvPicPr>
        <p:blipFill>
          <a:blip r:embed="rId5">
            <a:alphaModFix/>
          </a:blip>
          <a:stretch>
            <a:fillRect/>
          </a:stretch>
        </p:blipFill>
        <p:spPr>
          <a:xfrm>
            <a:off x="378200" y="2478750"/>
            <a:ext cx="369300" cy="369300"/>
          </a:xfrm>
          <a:prstGeom prst="rect">
            <a:avLst/>
          </a:prstGeom>
          <a:noFill/>
          <a:ln>
            <a:noFill/>
          </a:ln>
        </p:spPr>
      </p:pic>
      <p:pic>
        <p:nvPicPr>
          <p:cNvPr id="300" name="Google Shape;300;p22"/>
          <p:cNvPicPr preferRelativeResize="0"/>
          <p:nvPr/>
        </p:nvPicPr>
        <p:blipFill>
          <a:blip r:embed="rId6">
            <a:alphaModFix/>
          </a:blip>
          <a:stretch>
            <a:fillRect/>
          </a:stretch>
        </p:blipFill>
        <p:spPr>
          <a:xfrm>
            <a:off x="378200" y="4108925"/>
            <a:ext cx="369300" cy="36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3"/>
          <p:cNvSpPr/>
          <p:nvPr/>
        </p:nvSpPr>
        <p:spPr>
          <a:xfrm>
            <a:off x="0" y="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306" name="Google Shape;306;p23"/>
          <p:cNvSpPr/>
          <p:nvPr/>
        </p:nvSpPr>
        <p:spPr>
          <a:xfrm>
            <a:off x="0" y="494340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7" name="Google Shape;307;p23"/>
          <p:cNvSpPr txBox="1">
            <a:spLocks noGrp="1"/>
          </p:cNvSpPr>
          <p:nvPr>
            <p:ph type="sldNum" idx="12"/>
          </p:nvPr>
        </p:nvSpPr>
        <p:spPr>
          <a:xfrm>
            <a:off x="8595300" y="4943349"/>
            <a:ext cx="548700" cy="20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sz="900">
                <a:solidFill>
                  <a:schemeClr val="lt1"/>
                </a:solidFill>
              </a:rPr>
              <a:t>11</a:t>
            </a:fld>
            <a:endParaRPr sz="900">
              <a:solidFill>
                <a:schemeClr val="lt1"/>
              </a:solidFill>
            </a:endParaRPr>
          </a:p>
        </p:txBody>
      </p:sp>
      <p:sp>
        <p:nvSpPr>
          <p:cNvPr id="308" name="Google Shape;308;p23"/>
          <p:cNvSpPr txBox="1">
            <a:spLocks noGrp="1"/>
          </p:cNvSpPr>
          <p:nvPr>
            <p:ph type="title"/>
          </p:nvPr>
        </p:nvSpPr>
        <p:spPr>
          <a:xfrm>
            <a:off x="892375" y="597425"/>
            <a:ext cx="847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de" sz="2320"/>
              <a:t>Disclaimer</a:t>
            </a:r>
            <a:endParaRPr sz="2320"/>
          </a:p>
        </p:txBody>
      </p:sp>
      <p:sp>
        <p:nvSpPr>
          <p:cNvPr id="309" name="Google Shape;309;p23"/>
          <p:cNvSpPr txBox="1">
            <a:spLocks noGrp="1"/>
          </p:cNvSpPr>
          <p:nvPr>
            <p:ph type="body" idx="1"/>
          </p:nvPr>
        </p:nvSpPr>
        <p:spPr>
          <a:xfrm>
            <a:off x="1086400" y="1355675"/>
            <a:ext cx="7781700" cy="32103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0"/>
              </a:spcAft>
              <a:buNone/>
            </a:pPr>
            <a:r>
              <a:rPr lang="de" sz="1600">
                <a:solidFill>
                  <a:schemeClr val="dk1"/>
                </a:solidFill>
              </a:rPr>
              <a:t>Don’t worry about:</a:t>
            </a:r>
            <a:endParaRPr sz="1600">
              <a:solidFill>
                <a:schemeClr val="dk1"/>
              </a:solidFill>
            </a:endParaRPr>
          </a:p>
          <a:p>
            <a:pPr marL="457200" lvl="0" indent="-330200" algn="just" rtl="0">
              <a:lnSpc>
                <a:spcPct val="95000"/>
              </a:lnSpc>
              <a:spcBef>
                <a:spcPts val="1000"/>
              </a:spcBef>
              <a:spcAft>
                <a:spcPts val="0"/>
              </a:spcAft>
              <a:buClr>
                <a:schemeClr val="dk1"/>
              </a:buClr>
              <a:buSzPts val="1600"/>
              <a:buChar char="➔"/>
            </a:pPr>
            <a:r>
              <a:rPr lang="de" sz="1600" b="1">
                <a:solidFill>
                  <a:schemeClr val="dk1"/>
                </a:solidFill>
              </a:rPr>
              <a:t>Suitability </a:t>
            </a:r>
            <a:r>
              <a:rPr lang="de" sz="1600">
                <a:solidFill>
                  <a:schemeClr val="dk1"/>
                </a:solidFill>
              </a:rPr>
              <a:t>of a requirement to a given topic</a:t>
            </a:r>
            <a:endParaRPr sz="1600">
              <a:solidFill>
                <a:schemeClr val="dk1"/>
              </a:solidFill>
            </a:endParaRPr>
          </a:p>
          <a:p>
            <a:pPr marL="914400" lvl="1" indent="-330200" algn="just" rtl="0">
              <a:lnSpc>
                <a:spcPct val="95000"/>
              </a:lnSpc>
              <a:spcBef>
                <a:spcPts val="1000"/>
              </a:spcBef>
              <a:spcAft>
                <a:spcPts val="0"/>
              </a:spcAft>
              <a:buClr>
                <a:schemeClr val="dk1"/>
              </a:buClr>
              <a:buSzPts val="1600"/>
              <a:buChar char="◆"/>
            </a:pPr>
            <a:r>
              <a:rPr lang="de" sz="1600">
                <a:solidFill>
                  <a:schemeClr val="dk1"/>
                </a:solidFill>
              </a:rPr>
              <a:t>We expect some overlap!</a:t>
            </a:r>
            <a:endParaRPr sz="1600">
              <a:solidFill>
                <a:schemeClr val="dk1"/>
              </a:solidFill>
            </a:endParaRPr>
          </a:p>
          <a:p>
            <a:pPr marL="457200" lvl="0" indent="-330200" algn="just" rtl="0">
              <a:lnSpc>
                <a:spcPct val="95000"/>
              </a:lnSpc>
              <a:spcBef>
                <a:spcPts val="1000"/>
              </a:spcBef>
              <a:spcAft>
                <a:spcPts val="0"/>
              </a:spcAft>
              <a:buClr>
                <a:schemeClr val="dk1"/>
              </a:buClr>
              <a:buSzPts val="1600"/>
              <a:buChar char="➔"/>
            </a:pPr>
            <a:r>
              <a:rPr lang="de" sz="1600" b="1">
                <a:solidFill>
                  <a:schemeClr val="dk1"/>
                </a:solidFill>
              </a:rPr>
              <a:t>Exhaustivity </a:t>
            </a:r>
            <a:r>
              <a:rPr lang="de" sz="1600">
                <a:solidFill>
                  <a:schemeClr val="dk1"/>
                </a:solidFill>
              </a:rPr>
              <a:t>and </a:t>
            </a:r>
            <a:r>
              <a:rPr lang="de" sz="1600" b="1">
                <a:solidFill>
                  <a:schemeClr val="dk1"/>
                </a:solidFill>
              </a:rPr>
              <a:t>completeness </a:t>
            </a:r>
            <a:r>
              <a:rPr lang="de" sz="1600">
                <a:solidFill>
                  <a:schemeClr val="dk1"/>
                </a:solidFill>
              </a:rPr>
              <a:t>of requirements</a:t>
            </a:r>
            <a:endParaRPr sz="1600">
              <a:solidFill>
                <a:schemeClr val="dk1"/>
              </a:solidFill>
            </a:endParaRPr>
          </a:p>
          <a:p>
            <a:pPr marL="914400" lvl="1" indent="-330200" algn="just" rtl="0">
              <a:lnSpc>
                <a:spcPct val="95000"/>
              </a:lnSpc>
              <a:spcBef>
                <a:spcPts val="1000"/>
              </a:spcBef>
              <a:spcAft>
                <a:spcPts val="0"/>
              </a:spcAft>
              <a:buClr>
                <a:schemeClr val="dk1"/>
              </a:buClr>
              <a:buSzPts val="1600"/>
              <a:buChar char="◆"/>
            </a:pPr>
            <a:r>
              <a:rPr lang="de" sz="1600">
                <a:solidFill>
                  <a:schemeClr val="dk1"/>
                </a:solidFill>
              </a:rPr>
              <a:t>Focus on what you know and you perceive relevant</a:t>
            </a:r>
            <a:endParaRPr sz="1600">
              <a:solidFill>
                <a:schemeClr val="dk1"/>
              </a:solidFill>
            </a:endParaRPr>
          </a:p>
          <a:p>
            <a:pPr marL="457200" lvl="0" indent="-330200" algn="just" rtl="0">
              <a:lnSpc>
                <a:spcPct val="95000"/>
              </a:lnSpc>
              <a:spcBef>
                <a:spcPts val="1000"/>
              </a:spcBef>
              <a:spcAft>
                <a:spcPts val="0"/>
              </a:spcAft>
              <a:buClr>
                <a:schemeClr val="dk1"/>
              </a:buClr>
              <a:buSzPts val="1600"/>
              <a:buChar char="➔"/>
            </a:pPr>
            <a:r>
              <a:rPr lang="de" sz="1600" b="1">
                <a:solidFill>
                  <a:schemeClr val="dk1"/>
                </a:solidFill>
              </a:rPr>
              <a:t>Disagreement resolution</a:t>
            </a:r>
            <a:endParaRPr sz="1600" b="1">
              <a:solidFill>
                <a:schemeClr val="dk1"/>
              </a:solidFill>
            </a:endParaRPr>
          </a:p>
          <a:p>
            <a:pPr marL="914400" lvl="1" indent="-330200" algn="just" rtl="0">
              <a:lnSpc>
                <a:spcPct val="95000"/>
              </a:lnSpc>
              <a:spcBef>
                <a:spcPts val="1000"/>
              </a:spcBef>
              <a:spcAft>
                <a:spcPts val="1000"/>
              </a:spcAft>
              <a:buClr>
                <a:schemeClr val="dk1"/>
              </a:buClr>
              <a:buSzPts val="1600"/>
              <a:buChar char="◆"/>
            </a:pPr>
            <a:r>
              <a:rPr lang="de" sz="1600">
                <a:solidFill>
                  <a:schemeClr val="dk1"/>
                </a:solidFill>
              </a:rPr>
              <a:t>If no consensus is reached, document it!</a:t>
            </a:r>
            <a:endParaRPr sz="1600">
              <a:solidFill>
                <a:schemeClr val="dk1"/>
              </a:solidFill>
            </a:endParaRPr>
          </a:p>
        </p:txBody>
      </p:sp>
      <p:pic>
        <p:nvPicPr>
          <p:cNvPr id="310" name="Google Shape;310;p23"/>
          <p:cNvPicPr preferRelativeResize="0"/>
          <p:nvPr/>
        </p:nvPicPr>
        <p:blipFill>
          <a:blip r:embed="rId3">
            <a:alphaModFix/>
          </a:blip>
          <a:stretch>
            <a:fillRect/>
          </a:stretch>
        </p:blipFill>
        <p:spPr>
          <a:xfrm>
            <a:off x="405300" y="633038"/>
            <a:ext cx="442100" cy="44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314"/>
        <p:cNvGrpSpPr/>
        <p:nvPr/>
      </p:nvGrpSpPr>
      <p:grpSpPr>
        <a:xfrm>
          <a:off x="0" y="0"/>
          <a:ext cx="0" cy="0"/>
          <a:chOff x="0" y="0"/>
          <a:chExt cx="0" cy="0"/>
        </a:xfrm>
      </p:grpSpPr>
      <p:sp>
        <p:nvSpPr>
          <p:cNvPr id="315" name="Google Shape;315;p24"/>
          <p:cNvSpPr/>
          <p:nvPr/>
        </p:nvSpPr>
        <p:spPr>
          <a:xfrm>
            <a:off x="2904475" y="318875"/>
            <a:ext cx="3694800" cy="4651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6" name="Google Shape;31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de"/>
              <a:t>12</a:t>
            </a:fld>
            <a:endParaRPr/>
          </a:p>
        </p:txBody>
      </p:sp>
      <p:sp>
        <p:nvSpPr>
          <p:cNvPr id="317" name="Google Shape;317;p24"/>
          <p:cNvSpPr txBox="1"/>
          <p:nvPr/>
        </p:nvSpPr>
        <p:spPr>
          <a:xfrm>
            <a:off x="554550" y="284200"/>
            <a:ext cx="3992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800">
                <a:solidFill>
                  <a:schemeClr val="dk2"/>
                </a:solidFill>
              </a:rPr>
              <a:t>Sheet design</a:t>
            </a:r>
            <a:endParaRPr sz="1800">
              <a:solidFill>
                <a:schemeClr val="dk2"/>
              </a:solidFill>
            </a:endParaRPr>
          </a:p>
        </p:txBody>
      </p:sp>
      <p:sp>
        <p:nvSpPr>
          <p:cNvPr id="318" name="Google Shape;318;p24"/>
          <p:cNvSpPr txBox="1"/>
          <p:nvPr/>
        </p:nvSpPr>
        <p:spPr>
          <a:xfrm>
            <a:off x="2904475" y="318875"/>
            <a:ext cx="3694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800">
                <a:solidFill>
                  <a:schemeClr val="dk2"/>
                </a:solidFill>
              </a:rPr>
              <a:t>AIRE Joint Activity</a:t>
            </a:r>
            <a:endParaRPr sz="1800">
              <a:solidFill>
                <a:schemeClr val="dk2"/>
              </a:solidFill>
            </a:endParaRPr>
          </a:p>
        </p:txBody>
      </p:sp>
      <p:sp>
        <p:nvSpPr>
          <p:cNvPr id="319" name="Google Shape;319;p24"/>
          <p:cNvSpPr txBox="1"/>
          <p:nvPr/>
        </p:nvSpPr>
        <p:spPr>
          <a:xfrm>
            <a:off x="2904475" y="602975"/>
            <a:ext cx="3694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dk2"/>
                </a:solidFill>
              </a:rPr>
              <a:t>Group {X}: {NAME}</a:t>
            </a:r>
            <a:endParaRPr>
              <a:solidFill>
                <a:schemeClr val="dk2"/>
              </a:solidFill>
            </a:endParaRPr>
          </a:p>
        </p:txBody>
      </p:sp>
      <p:cxnSp>
        <p:nvCxnSpPr>
          <p:cNvPr id="320" name="Google Shape;320;p24"/>
          <p:cNvCxnSpPr>
            <a:stCxn id="321" idx="2"/>
            <a:endCxn id="322" idx="0"/>
          </p:cNvCxnSpPr>
          <p:nvPr/>
        </p:nvCxnSpPr>
        <p:spPr>
          <a:xfrm>
            <a:off x="3299600" y="1163088"/>
            <a:ext cx="0" cy="3453000"/>
          </a:xfrm>
          <a:prstGeom prst="straightConnector1">
            <a:avLst/>
          </a:prstGeom>
          <a:noFill/>
          <a:ln w="9525" cap="flat" cmpd="sng">
            <a:solidFill>
              <a:schemeClr val="dk2"/>
            </a:solidFill>
            <a:prstDash val="solid"/>
            <a:round/>
            <a:headEnd type="triangle" w="med" len="med"/>
            <a:tailEnd type="triangle" w="med" len="med"/>
          </a:ln>
        </p:spPr>
      </p:cxnSp>
      <p:sp>
        <p:nvSpPr>
          <p:cNvPr id="323" name="Google Shape;323;p24"/>
          <p:cNvSpPr txBox="1"/>
          <p:nvPr/>
        </p:nvSpPr>
        <p:spPr>
          <a:xfrm rot="-5400000">
            <a:off x="1614950" y="2751025"/>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a:solidFill>
                  <a:schemeClr val="dk2"/>
                </a:solidFill>
              </a:rPr>
              <a:t>Priority</a:t>
            </a:r>
            <a:endParaRPr sz="1200"/>
          </a:p>
        </p:txBody>
      </p:sp>
      <p:sp>
        <p:nvSpPr>
          <p:cNvPr id="321" name="Google Shape;321;p24"/>
          <p:cNvSpPr txBox="1"/>
          <p:nvPr/>
        </p:nvSpPr>
        <p:spPr>
          <a:xfrm>
            <a:off x="3043700" y="809088"/>
            <a:ext cx="5118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100">
                <a:solidFill>
                  <a:schemeClr val="dk2"/>
                </a:solidFill>
              </a:rPr>
              <a:t>high</a:t>
            </a:r>
            <a:endParaRPr sz="1100"/>
          </a:p>
        </p:txBody>
      </p:sp>
      <p:sp>
        <p:nvSpPr>
          <p:cNvPr id="322" name="Google Shape;322;p24"/>
          <p:cNvSpPr txBox="1"/>
          <p:nvPr/>
        </p:nvSpPr>
        <p:spPr>
          <a:xfrm>
            <a:off x="3043700" y="4616063"/>
            <a:ext cx="5118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100">
                <a:solidFill>
                  <a:schemeClr val="dk2"/>
                </a:solidFill>
              </a:rPr>
              <a:t>low</a:t>
            </a:r>
            <a:endParaRPr sz="1100"/>
          </a:p>
        </p:txBody>
      </p:sp>
      <p:cxnSp>
        <p:nvCxnSpPr>
          <p:cNvPr id="324" name="Google Shape;324;p24"/>
          <p:cNvCxnSpPr/>
          <p:nvPr/>
        </p:nvCxnSpPr>
        <p:spPr>
          <a:xfrm rot="10800000">
            <a:off x="3468450" y="4616075"/>
            <a:ext cx="2946300" cy="0"/>
          </a:xfrm>
          <a:prstGeom prst="straightConnector1">
            <a:avLst/>
          </a:prstGeom>
          <a:noFill/>
          <a:ln w="9525" cap="flat" cmpd="sng">
            <a:solidFill>
              <a:schemeClr val="dk2"/>
            </a:solidFill>
            <a:prstDash val="solid"/>
            <a:round/>
            <a:headEnd type="triangle" w="med" len="med"/>
            <a:tailEnd type="triangle" w="med" len="med"/>
          </a:ln>
        </p:spPr>
      </p:cxnSp>
      <p:sp>
        <p:nvSpPr>
          <p:cNvPr id="325" name="Google Shape;325;p24"/>
          <p:cNvSpPr txBox="1"/>
          <p:nvPr/>
        </p:nvSpPr>
        <p:spPr>
          <a:xfrm>
            <a:off x="3468600" y="4565150"/>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a:solidFill>
                  <a:schemeClr val="dk2"/>
                </a:solidFill>
              </a:rPr>
              <a:t>Complexity</a:t>
            </a:r>
            <a:endParaRPr sz="1200"/>
          </a:p>
        </p:txBody>
      </p:sp>
      <p:sp>
        <p:nvSpPr>
          <p:cNvPr id="326" name="Google Shape;326;p24"/>
          <p:cNvSpPr txBox="1"/>
          <p:nvPr/>
        </p:nvSpPr>
        <p:spPr>
          <a:xfrm>
            <a:off x="6087463" y="4616075"/>
            <a:ext cx="5118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100">
                <a:solidFill>
                  <a:schemeClr val="dk2"/>
                </a:solidFill>
              </a:rPr>
              <a:t>high</a:t>
            </a:r>
            <a:endParaRPr sz="1100"/>
          </a:p>
        </p:txBody>
      </p:sp>
      <p:sp>
        <p:nvSpPr>
          <p:cNvPr id="327" name="Google Shape;327;p24"/>
          <p:cNvSpPr/>
          <p:nvPr/>
        </p:nvSpPr>
        <p:spPr>
          <a:xfrm>
            <a:off x="4723550" y="1236050"/>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8" name="Google Shape;328;p24"/>
          <p:cNvSpPr/>
          <p:nvPr/>
        </p:nvSpPr>
        <p:spPr>
          <a:xfrm>
            <a:off x="4054825" y="1918400"/>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9" name="Google Shape;329;p24"/>
          <p:cNvSpPr/>
          <p:nvPr/>
        </p:nvSpPr>
        <p:spPr>
          <a:xfrm>
            <a:off x="3725600" y="2859550"/>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0" name="Google Shape;330;p24"/>
          <p:cNvSpPr/>
          <p:nvPr/>
        </p:nvSpPr>
        <p:spPr>
          <a:xfrm>
            <a:off x="3975725" y="3267238"/>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1" name="Google Shape;331;p24"/>
          <p:cNvSpPr/>
          <p:nvPr/>
        </p:nvSpPr>
        <p:spPr>
          <a:xfrm>
            <a:off x="3555500" y="3238163"/>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2" name="Google Shape;332;p24"/>
          <p:cNvSpPr/>
          <p:nvPr/>
        </p:nvSpPr>
        <p:spPr>
          <a:xfrm>
            <a:off x="4345025" y="3997838"/>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3" name="Google Shape;333;p24"/>
          <p:cNvSpPr/>
          <p:nvPr/>
        </p:nvSpPr>
        <p:spPr>
          <a:xfrm>
            <a:off x="5021150" y="3238163"/>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4" name="Google Shape;334;p24"/>
          <p:cNvSpPr/>
          <p:nvPr/>
        </p:nvSpPr>
        <p:spPr>
          <a:xfrm>
            <a:off x="5390450" y="2232488"/>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5" name="Google Shape;335;p24"/>
          <p:cNvSpPr/>
          <p:nvPr/>
        </p:nvSpPr>
        <p:spPr>
          <a:xfrm>
            <a:off x="5542850" y="1349475"/>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6" name="Google Shape;336;p24"/>
          <p:cNvSpPr/>
          <p:nvPr/>
        </p:nvSpPr>
        <p:spPr>
          <a:xfrm>
            <a:off x="5912150" y="2011425"/>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7" name="Google Shape;337;p24"/>
          <p:cNvSpPr/>
          <p:nvPr/>
        </p:nvSpPr>
        <p:spPr>
          <a:xfrm>
            <a:off x="5912150" y="3997850"/>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8" name="Google Shape;338;p24"/>
          <p:cNvSpPr/>
          <p:nvPr/>
        </p:nvSpPr>
        <p:spPr>
          <a:xfrm>
            <a:off x="3402030" y="2692884"/>
            <a:ext cx="1118175" cy="1085750"/>
          </a:xfrm>
          <a:custGeom>
            <a:avLst/>
            <a:gdLst/>
            <a:ahLst/>
            <a:cxnLst/>
            <a:rect l="l" t="t" r="r" b="b"/>
            <a:pathLst>
              <a:path w="44727" h="43430" extrusionOk="0">
                <a:moveTo>
                  <a:pt x="16645" y="617"/>
                </a:moveTo>
                <a:cubicBezTo>
                  <a:pt x="20787" y="1408"/>
                  <a:pt x="33770" y="2619"/>
                  <a:pt x="38423" y="6760"/>
                </a:cubicBezTo>
                <a:cubicBezTo>
                  <a:pt x="43076" y="10902"/>
                  <a:pt x="45217" y="19649"/>
                  <a:pt x="44565" y="25466"/>
                </a:cubicBezTo>
                <a:cubicBezTo>
                  <a:pt x="43914" y="31283"/>
                  <a:pt x="40098" y="38915"/>
                  <a:pt x="34514" y="41660"/>
                </a:cubicBezTo>
                <a:cubicBezTo>
                  <a:pt x="28930" y="44406"/>
                  <a:pt x="16738" y="43428"/>
                  <a:pt x="11061" y="41939"/>
                </a:cubicBezTo>
                <a:cubicBezTo>
                  <a:pt x="5384" y="40450"/>
                  <a:pt x="1754" y="37333"/>
                  <a:pt x="451" y="32726"/>
                </a:cubicBezTo>
                <a:cubicBezTo>
                  <a:pt x="-852" y="28119"/>
                  <a:pt x="1056" y="19417"/>
                  <a:pt x="3243" y="14298"/>
                </a:cubicBezTo>
                <a:cubicBezTo>
                  <a:pt x="5430" y="9179"/>
                  <a:pt x="11339" y="4293"/>
                  <a:pt x="13573" y="2013"/>
                </a:cubicBezTo>
                <a:cubicBezTo>
                  <a:pt x="15807" y="-267"/>
                  <a:pt x="12503" y="-174"/>
                  <a:pt x="16645" y="617"/>
                </a:cubicBezTo>
                <a:close/>
              </a:path>
            </a:pathLst>
          </a:custGeom>
          <a:noFill/>
          <a:ln w="9525" cap="flat" cmpd="sng">
            <a:solidFill>
              <a:srgbClr val="666666"/>
            </a:solidFill>
            <a:prstDash val="dash"/>
            <a:round/>
            <a:headEnd type="none" w="med" len="med"/>
            <a:tailEnd type="none" w="med" len="med"/>
          </a:ln>
        </p:spPr>
        <p:txBody>
          <a:bodyPr/>
          <a:lstStyle/>
          <a:p>
            <a:endParaRPr lang="en-SE"/>
          </a:p>
        </p:txBody>
      </p:sp>
      <p:sp>
        <p:nvSpPr>
          <p:cNvPr id="339" name="Google Shape;339;p24"/>
          <p:cNvSpPr txBox="1"/>
          <p:nvPr/>
        </p:nvSpPr>
        <p:spPr>
          <a:xfrm rot="855412">
            <a:off x="3725628" y="2456283"/>
            <a:ext cx="774762" cy="338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000">
                <a:solidFill>
                  <a:srgbClr val="666666"/>
                </a:solidFill>
                <a:latin typeface="Caveat"/>
                <a:ea typeface="Caveat"/>
                <a:cs typeface="Caveat"/>
                <a:sym typeface="Caveat"/>
              </a:rPr>
              <a:t>cluster X</a:t>
            </a:r>
            <a:endParaRPr sz="1000">
              <a:solidFill>
                <a:srgbClr val="666666"/>
              </a:solidFill>
              <a:latin typeface="Caveat"/>
              <a:ea typeface="Caveat"/>
              <a:cs typeface="Caveat"/>
              <a:sym typeface="Caveat"/>
            </a:endParaRPr>
          </a:p>
        </p:txBody>
      </p:sp>
      <p:cxnSp>
        <p:nvCxnSpPr>
          <p:cNvPr id="340" name="Google Shape;340;p24"/>
          <p:cNvCxnSpPr>
            <a:endCxn id="333" idx="0"/>
          </p:cNvCxnSpPr>
          <p:nvPr/>
        </p:nvCxnSpPr>
        <p:spPr>
          <a:xfrm rot="-5400000" flipH="1">
            <a:off x="4253900" y="2286263"/>
            <a:ext cx="983700" cy="920100"/>
          </a:xfrm>
          <a:prstGeom prst="curvedConnector3">
            <a:avLst>
              <a:gd name="adj1" fmla="val 50000"/>
            </a:avLst>
          </a:prstGeom>
          <a:noFill/>
          <a:ln w="9525" cap="flat" cmpd="sng">
            <a:solidFill>
              <a:srgbClr val="666666"/>
            </a:solidFill>
            <a:prstDash val="solid"/>
            <a:round/>
            <a:headEnd type="triangle" w="med" len="med"/>
            <a:tailEnd type="triangle" w="med" len="med"/>
          </a:ln>
        </p:spPr>
      </p:cxnSp>
      <p:cxnSp>
        <p:nvCxnSpPr>
          <p:cNvPr id="341" name="Google Shape;341;p24"/>
          <p:cNvCxnSpPr/>
          <p:nvPr/>
        </p:nvCxnSpPr>
        <p:spPr>
          <a:xfrm>
            <a:off x="3483100" y="1752025"/>
            <a:ext cx="2910600" cy="83700"/>
          </a:xfrm>
          <a:prstGeom prst="straightConnector1">
            <a:avLst/>
          </a:prstGeom>
          <a:noFill/>
          <a:ln w="9525" cap="flat" cmpd="sng">
            <a:solidFill>
              <a:schemeClr val="dk2"/>
            </a:solidFill>
            <a:prstDash val="dash"/>
            <a:round/>
            <a:headEnd type="none" w="med" len="med"/>
            <a:tailEnd type="none" w="med" len="med"/>
          </a:ln>
        </p:spPr>
      </p:cxnSp>
      <p:sp>
        <p:nvSpPr>
          <p:cNvPr id="342" name="Google Shape;342;p24"/>
          <p:cNvSpPr/>
          <p:nvPr/>
        </p:nvSpPr>
        <p:spPr>
          <a:xfrm>
            <a:off x="4132250" y="12843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3" name="Google Shape;343;p24"/>
          <p:cNvSpPr/>
          <p:nvPr/>
        </p:nvSpPr>
        <p:spPr>
          <a:xfrm>
            <a:off x="4208450" y="13605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4" name="Google Shape;344;p24"/>
          <p:cNvSpPr/>
          <p:nvPr/>
        </p:nvSpPr>
        <p:spPr>
          <a:xfrm>
            <a:off x="4132250" y="13605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5" name="Google Shape;345;p24"/>
          <p:cNvSpPr/>
          <p:nvPr/>
        </p:nvSpPr>
        <p:spPr>
          <a:xfrm>
            <a:off x="4208450" y="1436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6" name="Google Shape;346;p24"/>
          <p:cNvSpPr/>
          <p:nvPr/>
        </p:nvSpPr>
        <p:spPr>
          <a:xfrm>
            <a:off x="4437050" y="18939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7" name="Google Shape;347;p24"/>
          <p:cNvSpPr/>
          <p:nvPr/>
        </p:nvSpPr>
        <p:spPr>
          <a:xfrm>
            <a:off x="4437050" y="19701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8" name="Google Shape;348;p24"/>
          <p:cNvSpPr/>
          <p:nvPr/>
        </p:nvSpPr>
        <p:spPr>
          <a:xfrm>
            <a:off x="5884850" y="12081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9" name="Google Shape;349;p24"/>
          <p:cNvSpPr/>
          <p:nvPr/>
        </p:nvSpPr>
        <p:spPr>
          <a:xfrm>
            <a:off x="5808650" y="12081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0" name="Google Shape;350;p24"/>
          <p:cNvSpPr/>
          <p:nvPr/>
        </p:nvSpPr>
        <p:spPr>
          <a:xfrm>
            <a:off x="5732450" y="12843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1" name="Google Shape;351;p24"/>
          <p:cNvSpPr/>
          <p:nvPr/>
        </p:nvSpPr>
        <p:spPr>
          <a:xfrm>
            <a:off x="5961050" y="23511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2" name="Google Shape;352;p24"/>
          <p:cNvSpPr/>
          <p:nvPr/>
        </p:nvSpPr>
        <p:spPr>
          <a:xfrm>
            <a:off x="5427650" y="2579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3" name="Google Shape;353;p24"/>
          <p:cNvSpPr/>
          <p:nvPr/>
        </p:nvSpPr>
        <p:spPr>
          <a:xfrm>
            <a:off x="5503850" y="2579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4" name="Google Shape;354;p24"/>
          <p:cNvSpPr/>
          <p:nvPr/>
        </p:nvSpPr>
        <p:spPr>
          <a:xfrm>
            <a:off x="5580050" y="2579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5" name="Google Shape;355;p24"/>
          <p:cNvSpPr/>
          <p:nvPr/>
        </p:nvSpPr>
        <p:spPr>
          <a:xfrm>
            <a:off x="5656250" y="2579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6" name="Google Shape;356;p24"/>
          <p:cNvSpPr/>
          <p:nvPr/>
        </p:nvSpPr>
        <p:spPr>
          <a:xfrm>
            <a:off x="5503850" y="26559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7" name="Google Shape;357;p24"/>
          <p:cNvSpPr/>
          <p:nvPr/>
        </p:nvSpPr>
        <p:spPr>
          <a:xfrm>
            <a:off x="5580050" y="26559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8" name="Google Shape;358;p24"/>
          <p:cNvSpPr/>
          <p:nvPr/>
        </p:nvSpPr>
        <p:spPr>
          <a:xfrm>
            <a:off x="5580050" y="27321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9" name="Google Shape;359;p24"/>
          <p:cNvSpPr/>
          <p:nvPr/>
        </p:nvSpPr>
        <p:spPr>
          <a:xfrm>
            <a:off x="5199050" y="35703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0" name="Google Shape;360;p24"/>
          <p:cNvSpPr/>
          <p:nvPr/>
        </p:nvSpPr>
        <p:spPr>
          <a:xfrm>
            <a:off x="4132250" y="36465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1" name="Google Shape;361;p24"/>
          <p:cNvSpPr/>
          <p:nvPr/>
        </p:nvSpPr>
        <p:spPr>
          <a:xfrm>
            <a:off x="4056050" y="36465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2" name="Google Shape;362;p24"/>
          <p:cNvSpPr/>
          <p:nvPr/>
        </p:nvSpPr>
        <p:spPr>
          <a:xfrm>
            <a:off x="3979850" y="35703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3" name="Google Shape;363;p24"/>
          <p:cNvSpPr/>
          <p:nvPr/>
        </p:nvSpPr>
        <p:spPr>
          <a:xfrm>
            <a:off x="3903650" y="36465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4" name="Google Shape;364;p24"/>
          <p:cNvSpPr/>
          <p:nvPr/>
        </p:nvSpPr>
        <p:spPr>
          <a:xfrm>
            <a:off x="4284650" y="41799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5" name="Google Shape;365;p24"/>
          <p:cNvSpPr/>
          <p:nvPr/>
        </p:nvSpPr>
        <p:spPr>
          <a:xfrm>
            <a:off x="5808650" y="4103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6" name="Google Shape;366;p24"/>
          <p:cNvSpPr/>
          <p:nvPr/>
        </p:nvSpPr>
        <p:spPr>
          <a:xfrm>
            <a:off x="5656250" y="41799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7" name="Google Shape;367;p24"/>
          <p:cNvSpPr/>
          <p:nvPr/>
        </p:nvSpPr>
        <p:spPr>
          <a:xfrm>
            <a:off x="5732450" y="41799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8" name="Google Shape;368;p24"/>
          <p:cNvSpPr/>
          <p:nvPr/>
        </p:nvSpPr>
        <p:spPr>
          <a:xfrm>
            <a:off x="4208450" y="4103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9" name="Google Shape;369;p24"/>
          <p:cNvSpPr/>
          <p:nvPr/>
        </p:nvSpPr>
        <p:spPr>
          <a:xfrm>
            <a:off x="4208450" y="41799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0" name="Google Shape;370;p24"/>
          <p:cNvSpPr/>
          <p:nvPr/>
        </p:nvSpPr>
        <p:spPr>
          <a:xfrm>
            <a:off x="4208450" y="42561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1" name="Google Shape;371;p24"/>
          <p:cNvSpPr/>
          <p:nvPr/>
        </p:nvSpPr>
        <p:spPr>
          <a:xfrm>
            <a:off x="8399450" y="5627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2" name="Google Shape;372;p24"/>
          <p:cNvSpPr txBox="1"/>
          <p:nvPr/>
        </p:nvSpPr>
        <p:spPr>
          <a:xfrm>
            <a:off x="554550" y="1086800"/>
            <a:ext cx="2015100" cy="301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800">
                <a:solidFill>
                  <a:schemeClr val="dk2"/>
                </a:solidFill>
              </a:rPr>
              <a:t>maybe in Activity 1 we can ask participants to:</a:t>
            </a:r>
            <a:endParaRPr sz="800">
              <a:solidFill>
                <a:schemeClr val="dk2"/>
              </a:solidFill>
            </a:endParaRPr>
          </a:p>
          <a:p>
            <a:pPr marL="457200" lvl="0" indent="-279400" algn="l" rtl="0">
              <a:spcBef>
                <a:spcPts val="0"/>
              </a:spcBef>
              <a:spcAft>
                <a:spcPts val="0"/>
              </a:spcAft>
              <a:buClr>
                <a:schemeClr val="dk2"/>
              </a:buClr>
              <a:buSzPts val="800"/>
              <a:buChar char="-"/>
            </a:pPr>
            <a:r>
              <a:rPr lang="de" sz="800">
                <a:solidFill>
                  <a:schemeClr val="dk2"/>
                </a:solidFill>
              </a:rPr>
              <a:t>write post-it notes</a:t>
            </a:r>
            <a:endParaRPr sz="800">
              <a:solidFill>
                <a:schemeClr val="dk2"/>
              </a:solidFill>
            </a:endParaRPr>
          </a:p>
          <a:p>
            <a:pPr marL="457200" lvl="0" indent="-279400" algn="l" rtl="0">
              <a:spcBef>
                <a:spcPts val="0"/>
              </a:spcBef>
              <a:spcAft>
                <a:spcPts val="0"/>
              </a:spcAft>
              <a:buClr>
                <a:schemeClr val="dk2"/>
              </a:buClr>
              <a:buSzPts val="800"/>
              <a:buChar char="-"/>
            </a:pPr>
            <a:r>
              <a:rPr lang="de" sz="800">
                <a:solidFill>
                  <a:schemeClr val="dk2"/>
                </a:solidFill>
              </a:rPr>
              <a:t>propose a placement on the 2-dimensional axis</a:t>
            </a:r>
            <a:endParaRPr sz="800">
              <a:solidFill>
                <a:schemeClr val="dk2"/>
              </a:solidFill>
            </a:endParaRPr>
          </a:p>
          <a:p>
            <a:pPr marL="457200" lvl="0" indent="-279400" algn="l" rtl="0">
              <a:spcBef>
                <a:spcPts val="0"/>
              </a:spcBef>
              <a:spcAft>
                <a:spcPts val="0"/>
              </a:spcAft>
              <a:buClr>
                <a:schemeClr val="dk2"/>
              </a:buClr>
              <a:buSzPts val="800"/>
              <a:buChar char="-"/>
            </a:pPr>
            <a:r>
              <a:rPr lang="de" sz="800">
                <a:solidFill>
                  <a:schemeClr val="dk2"/>
                </a:solidFill>
              </a:rPr>
              <a:t>don’t write anything on the sheet (because people might later move the post-it notes)</a:t>
            </a:r>
            <a:endParaRPr sz="800">
              <a:solidFill>
                <a:schemeClr val="dk2"/>
              </a:solidFill>
            </a:endParaRPr>
          </a:p>
          <a:p>
            <a:pPr marL="0" lvl="0" indent="0" algn="l" rtl="0">
              <a:spcBef>
                <a:spcPts val="0"/>
              </a:spcBef>
              <a:spcAft>
                <a:spcPts val="0"/>
              </a:spcAft>
              <a:buNone/>
            </a:pPr>
            <a:endParaRPr sz="800">
              <a:solidFill>
                <a:schemeClr val="dk2"/>
              </a:solidFill>
            </a:endParaRPr>
          </a:p>
          <a:p>
            <a:pPr marL="0" lvl="0" indent="0" algn="l" rtl="0">
              <a:spcBef>
                <a:spcPts val="0"/>
              </a:spcBef>
              <a:spcAft>
                <a:spcPts val="0"/>
              </a:spcAft>
              <a:buNone/>
            </a:pPr>
            <a:r>
              <a:rPr lang="de" sz="800">
                <a:solidFill>
                  <a:schemeClr val="dk2"/>
                </a:solidFill>
              </a:rPr>
              <a:t>Then, we take some pictures</a:t>
            </a:r>
            <a:endParaRPr sz="800">
              <a:solidFill>
                <a:schemeClr val="dk2"/>
              </a:solidFill>
            </a:endParaRPr>
          </a:p>
          <a:p>
            <a:pPr marL="457200" lvl="0" indent="-279400" algn="l" rtl="0">
              <a:spcBef>
                <a:spcPts val="0"/>
              </a:spcBef>
              <a:spcAft>
                <a:spcPts val="0"/>
              </a:spcAft>
              <a:buClr>
                <a:schemeClr val="dk2"/>
              </a:buClr>
              <a:buSzPts val="800"/>
              <a:buChar char="-"/>
            </a:pPr>
            <a:r>
              <a:rPr lang="de" sz="800">
                <a:solidFill>
                  <a:schemeClr val="dk2"/>
                </a:solidFill>
              </a:rPr>
              <a:t>This way, we immortalize the status of the sheet BEFORE re-ranking, making sure we also capture this divergences</a:t>
            </a:r>
            <a:endParaRPr sz="800">
              <a:solidFill>
                <a:schemeClr val="dk2"/>
              </a:solidFill>
            </a:endParaRPr>
          </a:p>
          <a:p>
            <a:pPr marL="0" lvl="0" indent="0" algn="l" rtl="0">
              <a:spcBef>
                <a:spcPts val="0"/>
              </a:spcBef>
              <a:spcAft>
                <a:spcPts val="0"/>
              </a:spcAft>
              <a:buNone/>
            </a:pPr>
            <a:endParaRPr sz="800">
              <a:solidFill>
                <a:schemeClr val="dk2"/>
              </a:solidFill>
            </a:endParaRPr>
          </a:p>
          <a:p>
            <a:pPr marL="0" lvl="0" indent="0" algn="l" rtl="0">
              <a:spcBef>
                <a:spcPts val="0"/>
              </a:spcBef>
              <a:spcAft>
                <a:spcPts val="0"/>
              </a:spcAft>
              <a:buNone/>
            </a:pPr>
            <a:r>
              <a:rPr lang="de" sz="800">
                <a:solidFill>
                  <a:schemeClr val="dk2"/>
                </a:solidFill>
              </a:rPr>
              <a:t>then in Activity 2 we ask participants to</a:t>
            </a:r>
            <a:endParaRPr sz="800">
              <a:solidFill>
                <a:schemeClr val="dk2"/>
              </a:solidFill>
            </a:endParaRPr>
          </a:p>
          <a:p>
            <a:pPr marL="457200" lvl="0" indent="-279400" algn="l" rtl="0">
              <a:spcBef>
                <a:spcPts val="0"/>
              </a:spcBef>
              <a:spcAft>
                <a:spcPts val="0"/>
              </a:spcAft>
              <a:buClr>
                <a:schemeClr val="dk2"/>
              </a:buClr>
              <a:buSzPts val="800"/>
              <a:buChar char="-"/>
            </a:pPr>
            <a:r>
              <a:rPr lang="de" sz="800">
                <a:solidFill>
                  <a:schemeClr val="dk2"/>
                </a:solidFill>
              </a:rPr>
              <a:t>reorder/rerank requirements in 2-dimensional space (if they think it makes sense)</a:t>
            </a:r>
            <a:endParaRPr sz="800">
              <a:solidFill>
                <a:schemeClr val="dk2"/>
              </a:solidFill>
            </a:endParaRPr>
          </a:p>
          <a:p>
            <a:pPr marL="457200" lvl="0" indent="-279400" algn="l" rtl="0">
              <a:spcBef>
                <a:spcPts val="0"/>
              </a:spcBef>
              <a:spcAft>
                <a:spcPts val="0"/>
              </a:spcAft>
              <a:buClr>
                <a:schemeClr val="dk2"/>
              </a:buClr>
              <a:buSzPts val="800"/>
              <a:buChar char="-"/>
            </a:pPr>
            <a:r>
              <a:rPr lang="de" sz="800">
                <a:solidFill>
                  <a:schemeClr val="dk2"/>
                </a:solidFill>
              </a:rPr>
              <a:t>add notes/comments on blank sheet (e.g., relationships, clusters, etc…)</a:t>
            </a:r>
            <a:endParaRPr sz="800">
              <a:solidFill>
                <a:schemeClr val="dk2"/>
              </a:solidFill>
            </a:endParaRPr>
          </a:p>
          <a:p>
            <a:pPr marL="457200" lvl="0" indent="-279400" algn="l" rtl="0">
              <a:spcBef>
                <a:spcPts val="0"/>
              </a:spcBef>
              <a:spcAft>
                <a:spcPts val="0"/>
              </a:spcAft>
              <a:buClr>
                <a:schemeClr val="dk2"/>
              </a:buClr>
              <a:buSzPts val="800"/>
              <a:buChar char="-"/>
            </a:pPr>
            <a:r>
              <a:rPr lang="de" sz="800">
                <a:solidFill>
                  <a:schemeClr val="dk2"/>
                </a:solidFill>
              </a:rPr>
              <a:t>vote with stickers or marks </a:t>
            </a:r>
            <a:endParaRPr sz="800">
              <a:solidFill>
                <a:schemeClr val="dk2"/>
              </a:solidFill>
            </a:endParaRPr>
          </a:p>
        </p:txBody>
      </p:sp>
      <p:sp>
        <p:nvSpPr>
          <p:cNvPr id="373" name="Google Shape;373;p24"/>
          <p:cNvSpPr/>
          <p:nvPr/>
        </p:nvSpPr>
        <p:spPr>
          <a:xfrm>
            <a:off x="5250850" y="3115513"/>
            <a:ext cx="369300" cy="314100"/>
          </a:xfrm>
          <a:prstGeom prst="flowChartPunchedCard">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4" name="Google Shape;374;p24"/>
          <p:cNvSpPr/>
          <p:nvPr/>
        </p:nvSpPr>
        <p:spPr>
          <a:xfrm>
            <a:off x="5205800" y="2129700"/>
            <a:ext cx="369300" cy="314100"/>
          </a:xfrm>
          <a:prstGeom prst="flowChartPunchedCard">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75" name="Google Shape;375;p24"/>
          <p:cNvCxnSpPr>
            <a:stCxn id="376" idx="3"/>
            <a:endCxn id="327" idx="1"/>
          </p:cNvCxnSpPr>
          <p:nvPr/>
        </p:nvCxnSpPr>
        <p:spPr>
          <a:xfrm rot="10800000" flipH="1">
            <a:off x="4007750" y="1393000"/>
            <a:ext cx="715800" cy="54600"/>
          </a:xfrm>
          <a:prstGeom prst="straightConnector1">
            <a:avLst/>
          </a:prstGeom>
          <a:noFill/>
          <a:ln w="9525" cap="flat" cmpd="sng">
            <a:solidFill>
              <a:schemeClr val="dk2"/>
            </a:solidFill>
            <a:prstDash val="solid"/>
            <a:round/>
            <a:headEnd type="none" w="med" len="med"/>
            <a:tailEnd type="triangle" w="med" len="med"/>
          </a:ln>
        </p:spPr>
      </p:cxnSp>
      <p:sp>
        <p:nvSpPr>
          <p:cNvPr id="376" name="Google Shape;376;p24"/>
          <p:cNvSpPr/>
          <p:nvPr/>
        </p:nvSpPr>
        <p:spPr>
          <a:xfrm>
            <a:off x="3638450" y="1290550"/>
            <a:ext cx="369300" cy="314100"/>
          </a:xfrm>
          <a:prstGeom prst="flowChartPunchedCard">
            <a:avLst/>
          </a:prstGeom>
          <a:solidFill>
            <a:schemeClr val="lt1"/>
          </a:solidFill>
          <a:ln w="9525" cap="flat" cmpd="sng">
            <a:solidFill>
              <a:srgbClr val="BF9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Wrap-up</a:t>
            </a:r>
            <a:endParaRPr/>
          </a:p>
        </p:txBody>
      </p:sp>
      <p:sp>
        <p:nvSpPr>
          <p:cNvPr id="382" name="Google Shape;382;p25"/>
          <p:cNvSpPr txBox="1">
            <a:spLocks noGrp="1"/>
          </p:cNvSpPr>
          <p:nvPr>
            <p:ph type="body" idx="1"/>
          </p:nvPr>
        </p:nvSpPr>
        <p:spPr>
          <a:xfrm>
            <a:off x="311700" y="11524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de">
                <a:solidFill>
                  <a:schemeClr val="dk1"/>
                </a:solidFill>
              </a:rPr>
              <a:t>As a moderator of a group, state the most important aspects elicited and voted on.</a:t>
            </a:r>
            <a:endParaRPr>
              <a:solidFill>
                <a:schemeClr val="dk1"/>
              </a:solidFill>
            </a:endParaRPr>
          </a:p>
        </p:txBody>
      </p:sp>
      <p:sp>
        <p:nvSpPr>
          <p:cNvPr id="383" name="Google Shape;383;p25"/>
          <p:cNvSpPr/>
          <p:nvPr/>
        </p:nvSpPr>
        <p:spPr>
          <a:xfrm>
            <a:off x="0" y="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384" name="Google Shape;384;p25"/>
          <p:cNvSpPr/>
          <p:nvPr/>
        </p:nvSpPr>
        <p:spPr>
          <a:xfrm>
            <a:off x="0" y="494340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5" name="Google Shape;385;p25"/>
          <p:cNvSpPr txBox="1">
            <a:spLocks noGrp="1"/>
          </p:cNvSpPr>
          <p:nvPr>
            <p:ph type="sldNum" idx="12"/>
          </p:nvPr>
        </p:nvSpPr>
        <p:spPr>
          <a:xfrm>
            <a:off x="8595300" y="4943349"/>
            <a:ext cx="548700" cy="20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sz="900">
                <a:solidFill>
                  <a:schemeClr val="lt1"/>
                </a:solidFill>
              </a:rPr>
              <a:t>13</a:t>
            </a:fld>
            <a:endParaRPr sz="900">
              <a:solidFill>
                <a:schemeClr val="lt1"/>
              </a:solidFill>
            </a:endParaRPr>
          </a:p>
        </p:txBody>
      </p:sp>
      <p:sp>
        <p:nvSpPr>
          <p:cNvPr id="386" name="Google Shape;386;p25"/>
          <p:cNvSpPr txBox="1"/>
          <p:nvPr/>
        </p:nvSpPr>
        <p:spPr>
          <a:xfrm>
            <a:off x="1000372" y="1798863"/>
            <a:ext cx="8016300" cy="389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de" b="1">
                <a:solidFill>
                  <a:srgbClr val="990000"/>
                </a:solidFill>
              </a:rPr>
              <a:t>Functional requirements. </a:t>
            </a:r>
            <a:endParaRPr>
              <a:solidFill>
                <a:schemeClr val="dk1"/>
              </a:solidFill>
            </a:endParaRPr>
          </a:p>
        </p:txBody>
      </p:sp>
      <p:sp>
        <p:nvSpPr>
          <p:cNvPr id="387" name="Google Shape;387;p25"/>
          <p:cNvSpPr txBox="1"/>
          <p:nvPr/>
        </p:nvSpPr>
        <p:spPr>
          <a:xfrm>
            <a:off x="1000375" y="2360588"/>
            <a:ext cx="8016300" cy="389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de" b="1">
                <a:solidFill>
                  <a:srgbClr val="B45F06"/>
                </a:solidFill>
              </a:rPr>
              <a:t>Non-functional requirements. </a:t>
            </a:r>
            <a:endParaRPr>
              <a:solidFill>
                <a:schemeClr val="dk1"/>
              </a:solidFill>
            </a:endParaRPr>
          </a:p>
        </p:txBody>
      </p:sp>
      <p:sp>
        <p:nvSpPr>
          <p:cNvPr id="388" name="Google Shape;388;p25"/>
          <p:cNvSpPr txBox="1"/>
          <p:nvPr/>
        </p:nvSpPr>
        <p:spPr>
          <a:xfrm>
            <a:off x="1000410" y="2946388"/>
            <a:ext cx="8016300" cy="389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de" b="1">
                <a:solidFill>
                  <a:srgbClr val="BF9000"/>
                </a:solidFill>
              </a:rPr>
              <a:t>Domain concepts. </a:t>
            </a:r>
            <a:endParaRPr>
              <a:solidFill>
                <a:schemeClr val="dk1"/>
              </a:solidFill>
            </a:endParaRPr>
          </a:p>
        </p:txBody>
      </p:sp>
      <p:sp>
        <p:nvSpPr>
          <p:cNvPr id="389" name="Google Shape;389;p25"/>
          <p:cNvSpPr txBox="1"/>
          <p:nvPr/>
        </p:nvSpPr>
        <p:spPr>
          <a:xfrm>
            <a:off x="1000380" y="3510488"/>
            <a:ext cx="8016300" cy="389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de" b="1">
                <a:solidFill>
                  <a:srgbClr val="38761D"/>
                </a:solidFill>
              </a:rPr>
              <a:t>Shared services &amp; data. </a:t>
            </a:r>
            <a:endParaRPr>
              <a:solidFill>
                <a:schemeClr val="dk1"/>
              </a:solidFill>
            </a:endParaRPr>
          </a:p>
        </p:txBody>
      </p:sp>
      <p:sp>
        <p:nvSpPr>
          <p:cNvPr id="390" name="Google Shape;390;p25"/>
          <p:cNvSpPr txBox="1"/>
          <p:nvPr/>
        </p:nvSpPr>
        <p:spPr>
          <a:xfrm>
            <a:off x="1000428" y="4074588"/>
            <a:ext cx="8016300" cy="3894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de" b="1">
                <a:solidFill>
                  <a:srgbClr val="1155CC"/>
                </a:solidFill>
              </a:rPr>
              <a:t>GenAI challenges. </a:t>
            </a:r>
            <a:endParaRPr>
              <a:solidFill>
                <a:schemeClr val="dk1"/>
              </a:solidFill>
            </a:endParaRPr>
          </a:p>
        </p:txBody>
      </p:sp>
      <p:sp>
        <p:nvSpPr>
          <p:cNvPr id="391" name="Google Shape;391;p25"/>
          <p:cNvSpPr/>
          <p:nvPr/>
        </p:nvSpPr>
        <p:spPr>
          <a:xfrm>
            <a:off x="475825" y="1764875"/>
            <a:ext cx="442200" cy="442200"/>
          </a:xfrm>
          <a:prstGeom prst="ellipse">
            <a:avLst/>
          </a:prstGeom>
          <a:solidFill>
            <a:srgbClr val="99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b="1">
                <a:solidFill>
                  <a:schemeClr val="lt1"/>
                </a:solidFill>
              </a:rPr>
              <a:t>A</a:t>
            </a:r>
            <a:endParaRPr b="1">
              <a:solidFill>
                <a:schemeClr val="lt1"/>
              </a:solidFill>
            </a:endParaRPr>
          </a:p>
        </p:txBody>
      </p:sp>
      <p:sp>
        <p:nvSpPr>
          <p:cNvPr id="392" name="Google Shape;392;p25"/>
          <p:cNvSpPr/>
          <p:nvPr/>
        </p:nvSpPr>
        <p:spPr>
          <a:xfrm>
            <a:off x="475825" y="2350650"/>
            <a:ext cx="442200" cy="442200"/>
          </a:xfrm>
          <a:prstGeom prst="ellipse">
            <a:avLst/>
          </a:prstGeom>
          <a:solidFill>
            <a:srgbClr val="B45F0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b="1">
                <a:solidFill>
                  <a:schemeClr val="lt1"/>
                </a:solidFill>
              </a:rPr>
              <a:t>B</a:t>
            </a:r>
            <a:endParaRPr b="1">
              <a:solidFill>
                <a:schemeClr val="lt1"/>
              </a:solidFill>
            </a:endParaRPr>
          </a:p>
        </p:txBody>
      </p:sp>
      <p:sp>
        <p:nvSpPr>
          <p:cNvPr id="393" name="Google Shape;393;p25"/>
          <p:cNvSpPr/>
          <p:nvPr/>
        </p:nvSpPr>
        <p:spPr>
          <a:xfrm>
            <a:off x="475813" y="2936425"/>
            <a:ext cx="442200" cy="442200"/>
          </a:xfrm>
          <a:prstGeom prst="ellipse">
            <a:avLst/>
          </a:prstGeom>
          <a:solidFill>
            <a:srgbClr val="BF9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b="1">
                <a:solidFill>
                  <a:schemeClr val="lt1"/>
                </a:solidFill>
              </a:rPr>
              <a:t>C</a:t>
            </a:r>
            <a:endParaRPr b="1">
              <a:solidFill>
                <a:schemeClr val="lt1"/>
              </a:solidFill>
            </a:endParaRPr>
          </a:p>
        </p:txBody>
      </p:sp>
      <p:sp>
        <p:nvSpPr>
          <p:cNvPr id="394" name="Google Shape;394;p25"/>
          <p:cNvSpPr/>
          <p:nvPr/>
        </p:nvSpPr>
        <p:spPr>
          <a:xfrm>
            <a:off x="475813" y="3500525"/>
            <a:ext cx="442200" cy="442200"/>
          </a:xfrm>
          <a:prstGeom prst="ellipse">
            <a:avLst/>
          </a:prstGeom>
          <a:solidFill>
            <a:srgbClr val="38761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b="1">
                <a:solidFill>
                  <a:schemeClr val="lt1"/>
                </a:solidFill>
              </a:rPr>
              <a:t>D</a:t>
            </a:r>
            <a:endParaRPr b="1">
              <a:solidFill>
                <a:schemeClr val="lt1"/>
              </a:solidFill>
            </a:endParaRPr>
          </a:p>
        </p:txBody>
      </p:sp>
      <p:sp>
        <p:nvSpPr>
          <p:cNvPr id="395" name="Google Shape;395;p25"/>
          <p:cNvSpPr/>
          <p:nvPr/>
        </p:nvSpPr>
        <p:spPr>
          <a:xfrm>
            <a:off x="475813" y="4064625"/>
            <a:ext cx="442200" cy="442200"/>
          </a:xfrm>
          <a:prstGeom prst="ellipse">
            <a:avLst/>
          </a:prstGeom>
          <a:solidFill>
            <a:srgbClr val="1155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b="1">
                <a:solidFill>
                  <a:schemeClr val="lt1"/>
                </a:solidFill>
              </a:rPr>
              <a:t>E</a:t>
            </a:r>
            <a:endParaRPr b="1">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The road ahead</a:t>
            </a:r>
            <a:endParaRPr/>
          </a:p>
        </p:txBody>
      </p:sp>
      <p:sp>
        <p:nvSpPr>
          <p:cNvPr id="401" name="Google Shape;40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sz="1600">
                <a:solidFill>
                  <a:schemeClr val="dk1"/>
                </a:solidFill>
              </a:rPr>
              <a:t>Thank you for your input! Based on your elicited and prioritized requirements, we will abstract the requirements for a shared reference architecture.</a:t>
            </a:r>
            <a:endParaRPr sz="1600">
              <a:solidFill>
                <a:schemeClr val="dk1"/>
              </a:solidFill>
            </a:endParaRPr>
          </a:p>
          <a:p>
            <a:pPr marL="0" lvl="0" indent="0" algn="l" rtl="0">
              <a:spcBef>
                <a:spcPts val="1200"/>
              </a:spcBef>
              <a:spcAft>
                <a:spcPts val="0"/>
              </a:spcAft>
              <a:buNone/>
            </a:pPr>
            <a:r>
              <a:rPr lang="de" sz="1600">
                <a:solidFill>
                  <a:schemeClr val="dk1"/>
                </a:solidFill>
              </a:rPr>
              <a:t>Interested in contributing? Contact us for the research ahead. We plan to:</a:t>
            </a:r>
            <a:endParaRPr sz="1600">
              <a:solidFill>
                <a:schemeClr val="dk1"/>
              </a:solidFill>
            </a:endParaRPr>
          </a:p>
          <a:p>
            <a:pPr marL="457200" lvl="0" indent="-330200" algn="l" rtl="0">
              <a:spcBef>
                <a:spcPts val="1200"/>
              </a:spcBef>
              <a:spcAft>
                <a:spcPts val="0"/>
              </a:spcAft>
              <a:buClr>
                <a:schemeClr val="dk1"/>
              </a:buClr>
              <a:buSzPts val="1600"/>
              <a:buChar char="●"/>
            </a:pPr>
            <a:r>
              <a:rPr lang="de" sz="1600">
                <a:solidFill>
                  <a:schemeClr val="dk1"/>
                </a:solidFill>
              </a:rPr>
              <a:t>propose and implement the reference architecture,</a:t>
            </a:r>
            <a:endParaRPr sz="1600">
              <a:solidFill>
                <a:schemeClr val="dk1"/>
              </a:solidFill>
            </a:endParaRPr>
          </a:p>
          <a:p>
            <a:pPr marL="457200" lvl="0" indent="-330200" algn="l" rtl="0">
              <a:spcBef>
                <a:spcPts val="0"/>
              </a:spcBef>
              <a:spcAft>
                <a:spcPts val="0"/>
              </a:spcAft>
              <a:buClr>
                <a:schemeClr val="dk1"/>
              </a:buClr>
              <a:buSzPts val="1600"/>
              <a:buChar char="●"/>
            </a:pPr>
            <a:r>
              <a:rPr lang="de" sz="1600">
                <a:solidFill>
                  <a:schemeClr val="dk1"/>
                </a:solidFill>
              </a:rPr>
              <a:t>re-implement existing tools based on that reference architecture, and</a:t>
            </a:r>
            <a:endParaRPr sz="1600">
              <a:solidFill>
                <a:schemeClr val="dk1"/>
              </a:solidFill>
            </a:endParaRPr>
          </a:p>
          <a:p>
            <a:pPr marL="457200" lvl="0" indent="-330200" algn="l" rtl="0">
              <a:spcBef>
                <a:spcPts val="0"/>
              </a:spcBef>
              <a:spcAft>
                <a:spcPts val="0"/>
              </a:spcAft>
              <a:buClr>
                <a:schemeClr val="dk1"/>
              </a:buClr>
              <a:buSzPts val="1600"/>
              <a:buChar char="●"/>
            </a:pPr>
            <a:r>
              <a:rPr lang="de" sz="1600">
                <a:solidFill>
                  <a:schemeClr val="dk1"/>
                </a:solidFill>
              </a:rPr>
              <a:t>maintain the reference architecture and its modules.</a:t>
            </a:r>
            <a:endParaRPr sz="1600">
              <a:solidFill>
                <a:schemeClr val="dk1"/>
              </a:solidFill>
            </a:endParaRPr>
          </a:p>
          <a:p>
            <a:pPr marL="0" lvl="0" indent="0" algn="l" rtl="0">
              <a:spcBef>
                <a:spcPts val="1200"/>
              </a:spcBef>
              <a:spcAft>
                <a:spcPts val="1200"/>
              </a:spcAft>
              <a:buNone/>
            </a:pPr>
            <a:r>
              <a:rPr lang="de" sz="1600">
                <a:solidFill>
                  <a:schemeClr val="dk1"/>
                </a:solidFill>
              </a:rPr>
              <a:t>If you are interested in this work, you are more than welcome to join us.</a:t>
            </a:r>
            <a:endParaRPr sz="1600">
              <a:solidFill>
                <a:schemeClr val="dk1"/>
              </a:solidFill>
            </a:endParaRPr>
          </a:p>
        </p:txBody>
      </p:sp>
      <p:sp>
        <p:nvSpPr>
          <p:cNvPr id="402" name="Google Shape;402;p26"/>
          <p:cNvSpPr/>
          <p:nvPr/>
        </p:nvSpPr>
        <p:spPr>
          <a:xfrm>
            <a:off x="0" y="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403" name="Google Shape;403;p26"/>
          <p:cNvSpPr/>
          <p:nvPr/>
        </p:nvSpPr>
        <p:spPr>
          <a:xfrm>
            <a:off x="0" y="494340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4" name="Google Shape;404;p26"/>
          <p:cNvSpPr txBox="1">
            <a:spLocks noGrp="1"/>
          </p:cNvSpPr>
          <p:nvPr>
            <p:ph type="sldNum" idx="12"/>
          </p:nvPr>
        </p:nvSpPr>
        <p:spPr>
          <a:xfrm>
            <a:off x="8595300" y="4943349"/>
            <a:ext cx="548700" cy="20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sz="900">
                <a:solidFill>
                  <a:schemeClr val="lt1"/>
                </a:solidFill>
              </a:rPr>
              <a:t>14</a:t>
            </a:fld>
            <a:endParaRPr sz="900">
              <a:solidFill>
                <a:schemeClr val="lt1"/>
              </a:solidFill>
            </a:endParaRPr>
          </a:p>
        </p:txBody>
      </p:sp>
      <p:pic>
        <p:nvPicPr>
          <p:cNvPr id="405" name="Google Shape;405;p26"/>
          <p:cNvPicPr preferRelativeResize="0"/>
          <p:nvPr/>
        </p:nvPicPr>
        <p:blipFill>
          <a:blip r:embed="rId3">
            <a:alphaModFix/>
          </a:blip>
          <a:stretch>
            <a:fillRect/>
          </a:stretch>
        </p:blipFill>
        <p:spPr>
          <a:xfrm>
            <a:off x="519400" y="3916874"/>
            <a:ext cx="673450" cy="673450"/>
          </a:xfrm>
          <a:prstGeom prst="rect">
            <a:avLst/>
          </a:prstGeom>
          <a:noFill/>
          <a:ln>
            <a:noFill/>
          </a:ln>
        </p:spPr>
      </p:pic>
      <p:pic>
        <p:nvPicPr>
          <p:cNvPr id="406" name="Google Shape;406;p26"/>
          <p:cNvPicPr preferRelativeResize="0"/>
          <p:nvPr/>
        </p:nvPicPr>
        <p:blipFill>
          <a:blip r:embed="rId4">
            <a:alphaModFix/>
          </a:blip>
          <a:stretch>
            <a:fillRect/>
          </a:stretch>
        </p:blipFill>
        <p:spPr>
          <a:xfrm>
            <a:off x="5004150" y="3916875"/>
            <a:ext cx="673450" cy="673450"/>
          </a:xfrm>
          <a:prstGeom prst="rect">
            <a:avLst/>
          </a:prstGeom>
          <a:noFill/>
          <a:ln>
            <a:noFill/>
          </a:ln>
        </p:spPr>
      </p:pic>
      <p:sp>
        <p:nvSpPr>
          <p:cNvPr id="407" name="Google Shape;407;p26"/>
          <p:cNvSpPr txBox="1"/>
          <p:nvPr/>
        </p:nvSpPr>
        <p:spPr>
          <a:xfrm>
            <a:off x="1175100" y="3840675"/>
            <a:ext cx="3752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200" b="1">
                <a:solidFill>
                  <a:srgbClr val="000000"/>
                </a:solidFill>
              </a:rPr>
              <a:t>Julian Frattini</a:t>
            </a:r>
            <a:endParaRPr sz="1200" b="1">
              <a:solidFill>
                <a:srgbClr val="000000"/>
              </a:solidFill>
            </a:endParaRPr>
          </a:p>
          <a:p>
            <a:pPr marL="0" lvl="0" indent="0" algn="l" rtl="0">
              <a:spcBef>
                <a:spcPts val="0"/>
              </a:spcBef>
              <a:spcAft>
                <a:spcPts val="0"/>
              </a:spcAft>
              <a:buNone/>
            </a:pPr>
            <a:r>
              <a:rPr lang="de" sz="1200">
                <a:solidFill>
                  <a:srgbClr val="000000"/>
                </a:solidFill>
              </a:rPr>
              <a:t>Chalmers University of Technology, Sweden</a:t>
            </a:r>
            <a:endParaRPr sz="1200">
              <a:solidFill>
                <a:srgbClr val="000000"/>
              </a:solidFill>
            </a:endParaRPr>
          </a:p>
          <a:p>
            <a:pPr marL="0" lvl="0" indent="0" algn="l" rtl="0">
              <a:spcBef>
                <a:spcPts val="0"/>
              </a:spcBef>
              <a:spcAft>
                <a:spcPts val="0"/>
              </a:spcAft>
              <a:buNone/>
            </a:pPr>
            <a:r>
              <a:rPr lang="de" sz="1200"/>
              <a:t>julian.frattini@chalmers.se</a:t>
            </a:r>
            <a:endParaRPr sz="1200"/>
          </a:p>
        </p:txBody>
      </p:sp>
      <p:sp>
        <p:nvSpPr>
          <p:cNvPr id="408" name="Google Shape;408;p26"/>
          <p:cNvSpPr txBox="1"/>
          <p:nvPr/>
        </p:nvSpPr>
        <p:spPr>
          <a:xfrm>
            <a:off x="5753800" y="3840675"/>
            <a:ext cx="3180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200" b="1">
                <a:solidFill>
                  <a:srgbClr val="000000"/>
                </a:solidFill>
              </a:rPr>
              <a:t>Quim Motger</a:t>
            </a:r>
            <a:endParaRPr sz="1200" b="1">
              <a:solidFill>
                <a:srgbClr val="000000"/>
              </a:solidFill>
            </a:endParaRPr>
          </a:p>
          <a:p>
            <a:pPr marL="0" lvl="0" indent="0" algn="l" rtl="0">
              <a:spcBef>
                <a:spcPts val="0"/>
              </a:spcBef>
              <a:spcAft>
                <a:spcPts val="0"/>
              </a:spcAft>
              <a:buNone/>
            </a:pPr>
            <a:r>
              <a:rPr lang="de" sz="1200">
                <a:solidFill>
                  <a:srgbClr val="000000"/>
                </a:solidFill>
              </a:rPr>
              <a:t>Universitat Politècnica de Catalunya, Spain</a:t>
            </a:r>
            <a:endParaRPr sz="1200">
              <a:solidFill>
                <a:srgbClr val="000000"/>
              </a:solidFill>
            </a:endParaRPr>
          </a:p>
          <a:p>
            <a:pPr marL="0" lvl="0" indent="0" algn="l" rtl="0">
              <a:spcBef>
                <a:spcPts val="0"/>
              </a:spcBef>
              <a:spcAft>
                <a:spcPts val="0"/>
              </a:spcAft>
              <a:buNone/>
            </a:pPr>
            <a:r>
              <a:rPr lang="de" sz="1200"/>
              <a:t>joaquim.motger@upc.edu</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Context</a:t>
            </a:r>
            <a:endParaRPr/>
          </a:p>
        </p:txBody>
      </p:sp>
      <p:sp>
        <p:nvSpPr>
          <p:cNvPr id="66" name="Google Shape;66;p14"/>
          <p:cNvSpPr txBox="1">
            <a:spLocks noGrp="1"/>
          </p:cNvSpPr>
          <p:nvPr>
            <p:ph type="body" idx="1"/>
          </p:nvPr>
        </p:nvSpPr>
        <p:spPr>
          <a:xfrm>
            <a:off x="311700" y="1076275"/>
            <a:ext cx="8520600" cy="9261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de" sz="1400" b="1">
                <a:solidFill>
                  <a:srgbClr val="000000"/>
                </a:solidFill>
              </a:rPr>
              <a:t>NLP-enabled tools</a:t>
            </a:r>
            <a:r>
              <a:rPr lang="de" sz="1400">
                <a:solidFill>
                  <a:srgbClr val="000000"/>
                </a:solidFill>
              </a:rPr>
              <a:t> supporting or solving </a:t>
            </a:r>
            <a:r>
              <a:rPr lang="de" sz="1400" b="1">
                <a:solidFill>
                  <a:srgbClr val="000000"/>
                </a:solidFill>
              </a:rPr>
              <a:t>RE-tasks</a:t>
            </a:r>
            <a:r>
              <a:rPr lang="de" sz="1400">
                <a:solidFill>
                  <a:srgbClr val="000000"/>
                </a:solidFill>
              </a:rPr>
              <a:t> are popular research artifacts involving a large ecosystem of datasets, ML/DL models, software components, information systems, and evaluation protocols.</a:t>
            </a:r>
            <a:endParaRPr sz="1400">
              <a:solidFill>
                <a:srgbClr val="000000"/>
              </a:solidFill>
            </a:endParaRPr>
          </a:p>
        </p:txBody>
      </p:sp>
      <p:sp>
        <p:nvSpPr>
          <p:cNvPr id="67" name="Google Shape;67;p14"/>
          <p:cNvSpPr/>
          <p:nvPr/>
        </p:nvSpPr>
        <p:spPr>
          <a:xfrm>
            <a:off x="0" y="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68" name="Google Shape;68;p14"/>
          <p:cNvSpPr/>
          <p:nvPr/>
        </p:nvSpPr>
        <p:spPr>
          <a:xfrm>
            <a:off x="0" y="494340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4"/>
          <p:cNvSpPr txBox="1">
            <a:spLocks noGrp="1"/>
          </p:cNvSpPr>
          <p:nvPr>
            <p:ph type="sldNum" idx="12"/>
          </p:nvPr>
        </p:nvSpPr>
        <p:spPr>
          <a:xfrm>
            <a:off x="8595300" y="4943349"/>
            <a:ext cx="548700" cy="20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sz="900">
                <a:solidFill>
                  <a:schemeClr val="lt1"/>
                </a:solidFill>
              </a:rPr>
              <a:t>2</a:t>
            </a:fld>
            <a:endParaRPr sz="900">
              <a:solidFill>
                <a:schemeClr val="lt1"/>
              </a:solidFill>
            </a:endParaRPr>
          </a:p>
        </p:txBody>
      </p:sp>
      <p:sp>
        <p:nvSpPr>
          <p:cNvPr id="70" name="Google Shape;70;p14"/>
          <p:cNvSpPr txBox="1">
            <a:spLocks noGrp="1"/>
          </p:cNvSpPr>
          <p:nvPr>
            <p:ph type="body" idx="1"/>
          </p:nvPr>
        </p:nvSpPr>
        <p:spPr>
          <a:xfrm>
            <a:off x="311700" y="4290050"/>
            <a:ext cx="8520600" cy="726300"/>
          </a:xfrm>
          <a:prstGeom prst="rect">
            <a:avLst/>
          </a:prstGeom>
        </p:spPr>
        <p:txBody>
          <a:bodyPr spcFirstLastPara="1" wrap="square" lIns="91425" tIns="91425" rIns="91425" bIns="91425" anchor="t" anchorCtr="0">
            <a:normAutofit lnSpcReduction="10000"/>
          </a:bodyPr>
          <a:lstStyle/>
          <a:p>
            <a:pPr marL="0" lvl="0" indent="0" algn="just" rtl="0">
              <a:lnSpc>
                <a:spcPct val="95000"/>
              </a:lnSpc>
              <a:spcBef>
                <a:spcPts val="0"/>
              </a:spcBef>
              <a:spcAft>
                <a:spcPts val="1200"/>
              </a:spcAft>
              <a:buNone/>
            </a:pPr>
            <a:r>
              <a:rPr lang="de" sz="800">
                <a:solidFill>
                  <a:srgbClr val="666666"/>
                </a:solidFill>
              </a:rPr>
              <a:t>[1] Zhao, L., Alhoshan, W., Ferrari, A., Letsholo, K. J., Ajagbe, M. A., Chioasca, E.-V., &amp; Batista-Navarro, R. T. (2022). </a:t>
            </a:r>
            <a:r>
              <a:rPr lang="de" sz="800" i="1">
                <a:solidFill>
                  <a:srgbClr val="666666"/>
                </a:solidFill>
              </a:rPr>
              <a:t>Natural language processing for requirements engineering: A systematic mapping study</a:t>
            </a:r>
            <a:r>
              <a:rPr lang="de" sz="800">
                <a:solidFill>
                  <a:srgbClr val="666666"/>
                </a:solidFill>
              </a:rPr>
              <a:t>. </a:t>
            </a:r>
            <a:r>
              <a:rPr lang="de" sz="800" i="1">
                <a:solidFill>
                  <a:srgbClr val="666666"/>
                </a:solidFill>
              </a:rPr>
              <a:t>ACM Computing Surveys, 54</a:t>
            </a:r>
            <a:r>
              <a:rPr lang="de" sz="800">
                <a:solidFill>
                  <a:srgbClr val="666666"/>
                </a:solidFill>
              </a:rPr>
              <a:t>(3), Article 55, 1–41.</a:t>
            </a:r>
            <a:r>
              <a:rPr lang="de" sz="800">
                <a:solidFill>
                  <a:srgbClr val="666666"/>
                </a:solidFill>
                <a:uFill>
                  <a:noFill/>
                </a:uFill>
                <a:hlinkClick r:id="rId3">
                  <a:extLst>
                    <a:ext uri="{A12FA001-AC4F-418D-AE19-62706E023703}">
                      <ahyp:hlinkClr xmlns:ahyp="http://schemas.microsoft.com/office/drawing/2018/hyperlinkcolor" val="tx"/>
                    </a:ext>
                  </a:extLst>
                </a:hlinkClick>
              </a:rPr>
              <a:t> </a:t>
            </a:r>
            <a:r>
              <a:rPr lang="de" sz="800" u="sng">
                <a:solidFill>
                  <a:schemeClr val="hlink"/>
                </a:solidFill>
                <a:hlinkClick r:id="rId3"/>
              </a:rPr>
              <a:t>https://doi.org/10.1145/3444689</a:t>
            </a:r>
            <a:br>
              <a:rPr lang="de" sz="800">
                <a:solidFill>
                  <a:srgbClr val="434343"/>
                </a:solidFill>
              </a:rPr>
            </a:br>
            <a:r>
              <a:rPr lang="de" sz="800">
                <a:solidFill>
                  <a:srgbClr val="666666"/>
                </a:solidFill>
              </a:rPr>
              <a:t>[2] Abualhaija, S., Aydemir, F. B., Dalpiaz, F., Dell'Anna, D., Ferrari, A., Franch, X., &amp; Fucci, D. (2024). Replication in requirements engineering: The NLP for RE case. ACM Transactions on Software Engineering and Methodology, 33(6), Article 151, 33 pages.</a:t>
            </a:r>
            <a:r>
              <a:rPr lang="de" sz="800">
                <a:solidFill>
                  <a:srgbClr val="434343"/>
                </a:solidFill>
              </a:rPr>
              <a:t> </a:t>
            </a:r>
            <a:r>
              <a:rPr lang="de" sz="800" u="sng">
                <a:solidFill>
                  <a:schemeClr val="hlink"/>
                </a:solidFill>
                <a:hlinkClick r:id="rId4"/>
              </a:rPr>
              <a:t>https://doi.org/10.1145/3658669</a:t>
            </a:r>
            <a:br>
              <a:rPr lang="de" sz="800">
                <a:solidFill>
                  <a:srgbClr val="434343"/>
                </a:solidFill>
              </a:rPr>
            </a:br>
            <a:r>
              <a:rPr lang="de" sz="800">
                <a:solidFill>
                  <a:srgbClr val="666666"/>
                </a:solidFill>
              </a:rPr>
              <a:t>[3] Ferrari, A., &amp; Ginde, G. (Eds.). (2025). Handbook on natural language processing for requirements engineering (1st ed.). Springer. </a:t>
            </a:r>
            <a:r>
              <a:rPr lang="de" sz="800" u="sng">
                <a:solidFill>
                  <a:schemeClr val="hlink"/>
                </a:solidFill>
                <a:hlinkClick r:id="rId5"/>
              </a:rPr>
              <a:t>https://doi.org/10.1007/978-3-031-73143-3</a:t>
            </a:r>
            <a:r>
              <a:rPr lang="de" sz="800">
                <a:solidFill>
                  <a:srgbClr val="666666"/>
                </a:solidFill>
              </a:rPr>
              <a:t> </a:t>
            </a:r>
            <a:endParaRPr sz="800">
              <a:solidFill>
                <a:srgbClr val="666666"/>
              </a:solidFill>
            </a:endParaRPr>
          </a:p>
        </p:txBody>
      </p:sp>
      <p:cxnSp>
        <p:nvCxnSpPr>
          <p:cNvPr id="71" name="Google Shape;71;p14"/>
          <p:cNvCxnSpPr/>
          <p:nvPr/>
        </p:nvCxnSpPr>
        <p:spPr>
          <a:xfrm>
            <a:off x="326100" y="4293275"/>
            <a:ext cx="8508300" cy="0"/>
          </a:xfrm>
          <a:prstGeom prst="straightConnector1">
            <a:avLst/>
          </a:prstGeom>
          <a:noFill/>
          <a:ln w="9525" cap="flat" cmpd="sng">
            <a:solidFill>
              <a:schemeClr val="dk2"/>
            </a:solidFill>
            <a:prstDash val="solid"/>
            <a:round/>
            <a:headEnd type="none" w="med" len="med"/>
            <a:tailEnd type="none" w="med" len="med"/>
          </a:ln>
        </p:spPr>
      </p:cxnSp>
      <p:sp>
        <p:nvSpPr>
          <p:cNvPr id="72" name="Google Shape;72;p14"/>
          <p:cNvSpPr txBox="1"/>
          <p:nvPr/>
        </p:nvSpPr>
        <p:spPr>
          <a:xfrm>
            <a:off x="942950" y="3615888"/>
            <a:ext cx="1907400" cy="594000"/>
          </a:xfrm>
          <a:prstGeom prst="rect">
            <a:avLst/>
          </a:prstGeom>
          <a:noFill/>
          <a:ln>
            <a:noFill/>
          </a:ln>
        </p:spPr>
        <p:txBody>
          <a:bodyPr spcFirstLastPara="1" wrap="square" lIns="91425" tIns="91425" rIns="91425" bIns="91425" anchor="t" anchorCtr="0">
            <a:spAutoFit/>
          </a:bodyPr>
          <a:lstStyle/>
          <a:p>
            <a:pPr marL="0" lvl="0" indent="0" algn="ctr" rtl="0">
              <a:lnSpc>
                <a:spcPct val="95000"/>
              </a:lnSpc>
              <a:spcBef>
                <a:spcPts val="0"/>
              </a:spcBef>
              <a:spcAft>
                <a:spcPts val="1200"/>
              </a:spcAft>
              <a:buNone/>
            </a:pPr>
            <a:r>
              <a:rPr lang="de">
                <a:solidFill>
                  <a:schemeClr val="dk1"/>
                </a:solidFill>
              </a:rPr>
              <a:t>Lack of </a:t>
            </a:r>
            <a:r>
              <a:rPr lang="de" b="1">
                <a:solidFill>
                  <a:schemeClr val="dk1"/>
                </a:solidFill>
              </a:rPr>
              <a:t>reuse </a:t>
            </a:r>
            <a:r>
              <a:rPr lang="de">
                <a:solidFill>
                  <a:schemeClr val="dk1"/>
                </a:solidFill>
              </a:rPr>
              <a:t>and </a:t>
            </a:r>
            <a:r>
              <a:rPr lang="de" b="1">
                <a:solidFill>
                  <a:schemeClr val="dk1"/>
                </a:solidFill>
              </a:rPr>
              <a:t>interoperability</a:t>
            </a:r>
            <a:endParaRPr>
              <a:solidFill>
                <a:schemeClr val="dk1"/>
              </a:solidFill>
            </a:endParaRPr>
          </a:p>
        </p:txBody>
      </p:sp>
      <p:sp>
        <p:nvSpPr>
          <p:cNvPr id="73" name="Google Shape;73;p14"/>
          <p:cNvSpPr txBox="1"/>
          <p:nvPr/>
        </p:nvSpPr>
        <p:spPr>
          <a:xfrm>
            <a:off x="3626550" y="3615900"/>
            <a:ext cx="1907400" cy="594000"/>
          </a:xfrm>
          <a:prstGeom prst="rect">
            <a:avLst/>
          </a:prstGeom>
          <a:noFill/>
          <a:ln>
            <a:noFill/>
          </a:ln>
        </p:spPr>
        <p:txBody>
          <a:bodyPr spcFirstLastPara="1" wrap="square" lIns="91425" tIns="91425" rIns="91425" bIns="91425" anchor="t" anchorCtr="0">
            <a:spAutoFit/>
          </a:bodyPr>
          <a:lstStyle/>
          <a:p>
            <a:pPr marL="0" lvl="0" indent="0" algn="ctr" rtl="0">
              <a:lnSpc>
                <a:spcPct val="95000"/>
              </a:lnSpc>
              <a:spcBef>
                <a:spcPts val="0"/>
              </a:spcBef>
              <a:spcAft>
                <a:spcPts val="1200"/>
              </a:spcAft>
              <a:buNone/>
            </a:pPr>
            <a:r>
              <a:rPr lang="de">
                <a:solidFill>
                  <a:schemeClr val="dk1"/>
                </a:solidFill>
              </a:rPr>
              <a:t>Difficult </a:t>
            </a:r>
            <a:r>
              <a:rPr lang="de" b="1">
                <a:solidFill>
                  <a:schemeClr val="dk1"/>
                </a:solidFill>
              </a:rPr>
              <a:t>maintainability</a:t>
            </a:r>
            <a:endParaRPr>
              <a:solidFill>
                <a:schemeClr val="dk1"/>
              </a:solidFill>
            </a:endParaRPr>
          </a:p>
        </p:txBody>
      </p:sp>
      <p:sp>
        <p:nvSpPr>
          <p:cNvPr id="74" name="Google Shape;74;p14"/>
          <p:cNvSpPr txBox="1"/>
          <p:nvPr/>
        </p:nvSpPr>
        <p:spPr>
          <a:xfrm>
            <a:off x="6310150" y="3615900"/>
            <a:ext cx="1907400" cy="594000"/>
          </a:xfrm>
          <a:prstGeom prst="rect">
            <a:avLst/>
          </a:prstGeom>
          <a:noFill/>
          <a:ln>
            <a:noFill/>
          </a:ln>
        </p:spPr>
        <p:txBody>
          <a:bodyPr spcFirstLastPara="1" wrap="square" lIns="91425" tIns="91425" rIns="91425" bIns="91425" anchor="t" anchorCtr="0">
            <a:spAutoFit/>
          </a:bodyPr>
          <a:lstStyle/>
          <a:p>
            <a:pPr marL="0" lvl="0" indent="0" algn="ctr" rtl="0">
              <a:lnSpc>
                <a:spcPct val="95000"/>
              </a:lnSpc>
              <a:spcBef>
                <a:spcPts val="0"/>
              </a:spcBef>
              <a:spcAft>
                <a:spcPts val="1200"/>
              </a:spcAft>
              <a:buNone/>
            </a:pPr>
            <a:r>
              <a:rPr lang="de">
                <a:solidFill>
                  <a:schemeClr val="dk1"/>
                </a:solidFill>
              </a:rPr>
              <a:t>Low </a:t>
            </a:r>
            <a:r>
              <a:rPr lang="de" b="1">
                <a:solidFill>
                  <a:schemeClr val="dk1"/>
                </a:solidFill>
              </a:rPr>
              <a:t>modularity </a:t>
            </a:r>
            <a:r>
              <a:rPr lang="de">
                <a:solidFill>
                  <a:schemeClr val="dk1"/>
                </a:solidFill>
              </a:rPr>
              <a:t>and </a:t>
            </a:r>
            <a:r>
              <a:rPr lang="de" b="1">
                <a:solidFill>
                  <a:schemeClr val="dk1"/>
                </a:solidFill>
              </a:rPr>
              <a:t>adaptability</a:t>
            </a:r>
            <a:endParaRPr b="1">
              <a:solidFill>
                <a:schemeClr val="dk1"/>
              </a:solidFill>
            </a:endParaRPr>
          </a:p>
        </p:txBody>
      </p:sp>
      <p:pic>
        <p:nvPicPr>
          <p:cNvPr id="75" name="Google Shape;75;p14"/>
          <p:cNvPicPr preferRelativeResize="0"/>
          <p:nvPr/>
        </p:nvPicPr>
        <p:blipFill>
          <a:blip r:embed="rId6">
            <a:alphaModFix/>
          </a:blip>
          <a:stretch>
            <a:fillRect/>
          </a:stretch>
        </p:blipFill>
        <p:spPr>
          <a:xfrm>
            <a:off x="1622300" y="3094437"/>
            <a:ext cx="548700" cy="548700"/>
          </a:xfrm>
          <a:prstGeom prst="rect">
            <a:avLst/>
          </a:prstGeom>
          <a:noFill/>
          <a:ln>
            <a:noFill/>
          </a:ln>
        </p:spPr>
      </p:pic>
      <p:pic>
        <p:nvPicPr>
          <p:cNvPr id="76" name="Google Shape;76;p14"/>
          <p:cNvPicPr preferRelativeResize="0"/>
          <p:nvPr/>
        </p:nvPicPr>
        <p:blipFill>
          <a:blip r:embed="rId7">
            <a:alphaModFix/>
          </a:blip>
          <a:stretch>
            <a:fillRect/>
          </a:stretch>
        </p:blipFill>
        <p:spPr>
          <a:xfrm>
            <a:off x="4305900" y="3094438"/>
            <a:ext cx="548700" cy="548700"/>
          </a:xfrm>
          <a:prstGeom prst="rect">
            <a:avLst/>
          </a:prstGeom>
          <a:noFill/>
          <a:ln>
            <a:noFill/>
          </a:ln>
        </p:spPr>
      </p:pic>
      <p:pic>
        <p:nvPicPr>
          <p:cNvPr id="77" name="Google Shape;77;p14"/>
          <p:cNvPicPr preferRelativeResize="0"/>
          <p:nvPr/>
        </p:nvPicPr>
        <p:blipFill>
          <a:blip r:embed="rId8">
            <a:alphaModFix/>
          </a:blip>
          <a:stretch>
            <a:fillRect/>
          </a:stretch>
        </p:blipFill>
        <p:spPr>
          <a:xfrm>
            <a:off x="6989500" y="3094450"/>
            <a:ext cx="548700" cy="548700"/>
          </a:xfrm>
          <a:prstGeom prst="rect">
            <a:avLst/>
          </a:prstGeom>
          <a:noFill/>
          <a:ln>
            <a:noFill/>
          </a:ln>
        </p:spPr>
      </p:pic>
      <p:sp>
        <p:nvSpPr>
          <p:cNvPr id="78" name="Google Shape;78;p14"/>
          <p:cNvSpPr txBox="1"/>
          <p:nvPr/>
        </p:nvSpPr>
        <p:spPr>
          <a:xfrm>
            <a:off x="311700" y="1836275"/>
            <a:ext cx="8520600" cy="798900"/>
          </a:xfrm>
          <a:prstGeom prst="rect">
            <a:avLst/>
          </a:prstGeom>
          <a:noFill/>
          <a:ln>
            <a:noFill/>
          </a:ln>
        </p:spPr>
        <p:txBody>
          <a:bodyPr spcFirstLastPara="1" wrap="square" lIns="91425" tIns="91425" rIns="91425" bIns="91425" anchor="t" anchorCtr="0">
            <a:spAutoFit/>
          </a:bodyPr>
          <a:lstStyle/>
          <a:p>
            <a:pPr marL="0" lvl="0" indent="0" algn="just" rtl="0">
              <a:lnSpc>
                <a:spcPct val="95000"/>
              </a:lnSpc>
              <a:spcBef>
                <a:spcPts val="0"/>
              </a:spcBef>
              <a:spcAft>
                <a:spcPts val="1200"/>
              </a:spcAft>
              <a:buNone/>
            </a:pPr>
            <a:r>
              <a:rPr lang="de">
                <a:solidFill>
                  <a:schemeClr val="dk1"/>
                </a:solidFill>
              </a:rPr>
              <a:t>Academic research has recently paid significant attention to this field, either through systematic mapping of such studies [1], guidelines for replication [2], and a handbook to guide the design and development of NLP4RE solutions [3].</a:t>
            </a:r>
            <a:endParaRPr/>
          </a:p>
        </p:txBody>
      </p:sp>
      <p:sp>
        <p:nvSpPr>
          <p:cNvPr id="79" name="Google Shape;79;p14"/>
          <p:cNvSpPr txBox="1"/>
          <p:nvPr/>
        </p:nvSpPr>
        <p:spPr>
          <a:xfrm>
            <a:off x="311700" y="2581125"/>
            <a:ext cx="8520600" cy="389400"/>
          </a:xfrm>
          <a:prstGeom prst="rect">
            <a:avLst/>
          </a:prstGeom>
          <a:noFill/>
          <a:ln>
            <a:noFill/>
          </a:ln>
        </p:spPr>
        <p:txBody>
          <a:bodyPr spcFirstLastPara="1" wrap="square" lIns="91425" tIns="91425" rIns="91425" bIns="91425" anchor="t" anchorCtr="0">
            <a:spAutoFit/>
          </a:bodyPr>
          <a:lstStyle/>
          <a:p>
            <a:pPr marL="0" lvl="0" indent="0" algn="just" rtl="0">
              <a:lnSpc>
                <a:spcPct val="95000"/>
              </a:lnSpc>
              <a:spcBef>
                <a:spcPts val="0"/>
              </a:spcBef>
              <a:spcAft>
                <a:spcPts val="1200"/>
              </a:spcAft>
              <a:buNone/>
            </a:pPr>
            <a:r>
              <a:rPr lang="de">
                <a:solidFill>
                  <a:schemeClr val="dk1"/>
                </a:solidFill>
              </a:rPr>
              <a:t>However, the landscape of NLP4RE tools is subject to several unsolved challenges:</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1000"/>
                                        <p:tgtEl>
                                          <p:spTgt spid="78"/>
                                        </p:tgtEl>
                                      </p:cBhvr>
                                    </p:animEffect>
                                  </p:childTnLst>
                                </p:cTn>
                              </p:par>
                              <p:par>
                                <p:cTn id="11" presetID="10"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1000"/>
                                        <p:tgtEl>
                                          <p:spTgt spid="7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1000"/>
                                        <p:tgtEl>
                                          <p:spTgt spid="72"/>
                                        </p:tgtEl>
                                      </p:cBhvr>
                                    </p:animEffect>
                                  </p:childTnLst>
                                </p:cTn>
                              </p:par>
                              <p:par>
                                <p:cTn id="19" presetID="10" presetClass="entr" presetSubtype="0" fill="hold" nodeType="with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fade">
                                      <p:cBhvr>
                                        <p:cTn id="21" dur="1000"/>
                                        <p:tgtEl>
                                          <p:spTgt spid="73"/>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10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childTnLst>
                                </p:cTn>
                              </p:par>
                              <p:par>
                                <p:cTn id="28" presetID="10" presetClass="entr" presetSubtype="0"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1000"/>
                                        <p:tgtEl>
                                          <p:spTgt spid="76"/>
                                        </p:tgtEl>
                                      </p:cBhvr>
                                    </p:animEffect>
                                  </p:childTnLst>
                                </p:cTn>
                              </p:par>
                              <p:par>
                                <p:cTn id="31" presetID="10" presetClass="entr" presetSubtype="0" fill="hold"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1000"/>
                                        <p:tgtEl>
                                          <p:spTgt spid="79"/>
                                        </p:tgtEl>
                                      </p:cBhvr>
                                    </p:animEffect>
                                  </p:childTnLst>
                                </p:cTn>
                              </p:par>
                              <p:par>
                                <p:cTn id="34" presetID="10" presetClass="entr" presetSubtype="0" fill="hold"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p:nvPr/>
        </p:nvSpPr>
        <p:spPr>
          <a:xfrm>
            <a:off x="0" y="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85" name="Google Shape;85;p15"/>
          <p:cNvSpPr/>
          <p:nvPr/>
        </p:nvSpPr>
        <p:spPr>
          <a:xfrm>
            <a:off x="0" y="494340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 name="Google Shape;8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a:t>3</a:t>
            </a:fld>
            <a:endParaRPr/>
          </a:p>
        </p:txBody>
      </p:sp>
      <p:sp>
        <p:nvSpPr>
          <p:cNvPr id="87" name="Google Shape;8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Recurring Pattern of NLP4RE Tools</a:t>
            </a:r>
            <a:endParaRPr/>
          </a:p>
        </p:txBody>
      </p:sp>
      <p:sp>
        <p:nvSpPr>
          <p:cNvPr id="88" name="Google Shape;88;p15"/>
          <p:cNvSpPr/>
          <p:nvPr/>
        </p:nvSpPr>
        <p:spPr>
          <a:xfrm>
            <a:off x="632275" y="2372525"/>
            <a:ext cx="1270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a:t>Input Consumer</a:t>
            </a:r>
            <a:endParaRPr/>
          </a:p>
        </p:txBody>
      </p:sp>
      <p:sp>
        <p:nvSpPr>
          <p:cNvPr id="89" name="Google Shape;89;p15"/>
          <p:cNvSpPr/>
          <p:nvPr/>
        </p:nvSpPr>
        <p:spPr>
          <a:xfrm>
            <a:off x="2207775" y="2372525"/>
            <a:ext cx="1270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a:t>Pre- Processor</a:t>
            </a:r>
            <a:endParaRPr/>
          </a:p>
        </p:txBody>
      </p:sp>
      <p:sp>
        <p:nvSpPr>
          <p:cNvPr id="90" name="Google Shape;90;p15"/>
          <p:cNvSpPr/>
          <p:nvPr/>
        </p:nvSpPr>
        <p:spPr>
          <a:xfrm>
            <a:off x="3783275" y="2372525"/>
            <a:ext cx="1270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a:t>Processor</a:t>
            </a:r>
            <a:endParaRPr/>
          </a:p>
        </p:txBody>
      </p:sp>
      <p:sp>
        <p:nvSpPr>
          <p:cNvPr id="91" name="Google Shape;91;p15"/>
          <p:cNvSpPr/>
          <p:nvPr/>
        </p:nvSpPr>
        <p:spPr>
          <a:xfrm>
            <a:off x="5358775" y="2372525"/>
            <a:ext cx="1270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a:t>Post- Processor</a:t>
            </a:r>
            <a:endParaRPr/>
          </a:p>
        </p:txBody>
      </p:sp>
      <p:sp>
        <p:nvSpPr>
          <p:cNvPr id="92" name="Google Shape;92;p15"/>
          <p:cNvSpPr/>
          <p:nvPr/>
        </p:nvSpPr>
        <p:spPr>
          <a:xfrm>
            <a:off x="6934275" y="2372525"/>
            <a:ext cx="12705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a:t>Output Producer</a:t>
            </a:r>
            <a:endParaRPr/>
          </a:p>
        </p:txBody>
      </p:sp>
      <p:cxnSp>
        <p:nvCxnSpPr>
          <p:cNvPr id="93" name="Google Shape;93;p15"/>
          <p:cNvCxnSpPr>
            <a:stCxn id="88" idx="3"/>
            <a:endCxn id="89" idx="1"/>
          </p:cNvCxnSpPr>
          <p:nvPr/>
        </p:nvCxnSpPr>
        <p:spPr>
          <a:xfrm>
            <a:off x="1902775" y="2658875"/>
            <a:ext cx="305100" cy="0"/>
          </a:xfrm>
          <a:prstGeom prst="straightConnector1">
            <a:avLst/>
          </a:prstGeom>
          <a:noFill/>
          <a:ln w="9525" cap="flat" cmpd="sng">
            <a:solidFill>
              <a:schemeClr val="dk2"/>
            </a:solidFill>
            <a:prstDash val="solid"/>
            <a:round/>
            <a:headEnd type="none" w="med" len="med"/>
            <a:tailEnd type="triangle" w="med" len="med"/>
          </a:ln>
        </p:spPr>
      </p:cxnSp>
      <p:cxnSp>
        <p:nvCxnSpPr>
          <p:cNvPr id="94" name="Google Shape;94;p15"/>
          <p:cNvCxnSpPr>
            <a:stCxn id="89" idx="3"/>
            <a:endCxn id="90" idx="1"/>
          </p:cNvCxnSpPr>
          <p:nvPr/>
        </p:nvCxnSpPr>
        <p:spPr>
          <a:xfrm>
            <a:off x="3478275" y="2658875"/>
            <a:ext cx="305100" cy="0"/>
          </a:xfrm>
          <a:prstGeom prst="straightConnector1">
            <a:avLst/>
          </a:prstGeom>
          <a:noFill/>
          <a:ln w="9525" cap="flat" cmpd="sng">
            <a:solidFill>
              <a:schemeClr val="dk2"/>
            </a:solidFill>
            <a:prstDash val="solid"/>
            <a:round/>
            <a:headEnd type="none" w="med" len="med"/>
            <a:tailEnd type="triangle" w="med" len="med"/>
          </a:ln>
        </p:spPr>
      </p:cxnSp>
      <p:cxnSp>
        <p:nvCxnSpPr>
          <p:cNvPr id="95" name="Google Shape;95;p15"/>
          <p:cNvCxnSpPr>
            <a:stCxn id="90" idx="3"/>
            <a:endCxn id="91" idx="1"/>
          </p:cNvCxnSpPr>
          <p:nvPr/>
        </p:nvCxnSpPr>
        <p:spPr>
          <a:xfrm>
            <a:off x="5053775" y="2658875"/>
            <a:ext cx="305100" cy="0"/>
          </a:xfrm>
          <a:prstGeom prst="straightConnector1">
            <a:avLst/>
          </a:prstGeom>
          <a:noFill/>
          <a:ln w="9525" cap="flat" cmpd="sng">
            <a:solidFill>
              <a:schemeClr val="dk2"/>
            </a:solidFill>
            <a:prstDash val="solid"/>
            <a:round/>
            <a:headEnd type="none" w="med" len="med"/>
            <a:tailEnd type="triangle" w="med" len="med"/>
          </a:ln>
        </p:spPr>
      </p:cxnSp>
      <p:cxnSp>
        <p:nvCxnSpPr>
          <p:cNvPr id="96" name="Google Shape;96;p15"/>
          <p:cNvCxnSpPr>
            <a:stCxn id="91" idx="3"/>
            <a:endCxn id="92" idx="1"/>
          </p:cNvCxnSpPr>
          <p:nvPr/>
        </p:nvCxnSpPr>
        <p:spPr>
          <a:xfrm>
            <a:off x="6629275" y="2658875"/>
            <a:ext cx="3051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body" idx="1"/>
          </p:nvPr>
        </p:nvSpPr>
        <p:spPr>
          <a:xfrm>
            <a:off x="311700" y="1991550"/>
            <a:ext cx="8520600" cy="1008000"/>
          </a:xfrm>
          <a:prstGeom prst="rect">
            <a:avLst/>
          </a:prstGeom>
          <a:solidFill>
            <a:srgbClr val="D9D2E9"/>
          </a:solidFill>
          <a:ln w="19050" cap="flat" cmpd="sng">
            <a:solidFill>
              <a:srgbClr val="584684"/>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lnSpc>
                <a:spcPct val="95000"/>
              </a:lnSpc>
              <a:spcBef>
                <a:spcPts val="0"/>
              </a:spcBef>
              <a:spcAft>
                <a:spcPts val="1200"/>
              </a:spcAft>
              <a:buNone/>
            </a:pPr>
            <a:r>
              <a:rPr lang="de">
                <a:solidFill>
                  <a:srgbClr val="000000"/>
                </a:solidFill>
              </a:rPr>
              <a:t>We believe that </a:t>
            </a:r>
            <a:r>
              <a:rPr lang="de" b="1">
                <a:solidFill>
                  <a:srgbClr val="000000"/>
                </a:solidFill>
              </a:rPr>
              <a:t>a software reference architecture </a:t>
            </a:r>
            <a:r>
              <a:rPr lang="de">
                <a:solidFill>
                  <a:srgbClr val="000000"/>
                </a:solidFill>
              </a:rPr>
              <a:t>for the design, development and deployment of </a:t>
            </a:r>
            <a:r>
              <a:rPr lang="de" b="1">
                <a:solidFill>
                  <a:srgbClr val="000000"/>
                </a:solidFill>
              </a:rPr>
              <a:t>NLP4RE tools </a:t>
            </a:r>
            <a:r>
              <a:rPr lang="de">
                <a:solidFill>
                  <a:srgbClr val="000000"/>
                </a:solidFill>
              </a:rPr>
              <a:t>can improve their (1) visibility, (2) reusability, (3) replicability, (4) interoperability, and (5) maintainability.</a:t>
            </a:r>
            <a:endParaRPr>
              <a:solidFill>
                <a:srgbClr val="000000"/>
              </a:solidFill>
            </a:endParaRPr>
          </a:p>
        </p:txBody>
      </p:sp>
      <p:sp>
        <p:nvSpPr>
          <p:cNvPr id="102" name="Google Shape;102;p16"/>
          <p:cNvSpPr/>
          <p:nvPr/>
        </p:nvSpPr>
        <p:spPr>
          <a:xfrm>
            <a:off x="0" y="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103" name="Google Shape;103;p16"/>
          <p:cNvSpPr/>
          <p:nvPr/>
        </p:nvSpPr>
        <p:spPr>
          <a:xfrm>
            <a:off x="0" y="494340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6"/>
          <p:cNvSpPr txBox="1">
            <a:spLocks noGrp="1"/>
          </p:cNvSpPr>
          <p:nvPr>
            <p:ph type="sldNum" idx="12"/>
          </p:nvPr>
        </p:nvSpPr>
        <p:spPr>
          <a:xfrm>
            <a:off x="8595300" y="4943349"/>
            <a:ext cx="548700" cy="20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sz="900">
                <a:solidFill>
                  <a:schemeClr val="lt1"/>
                </a:solidFill>
              </a:rPr>
              <a:t>4</a:t>
            </a:fld>
            <a:endParaRPr sz="900">
              <a:solidFill>
                <a:schemeClr val="lt1"/>
              </a:solidFill>
            </a:endParaRPr>
          </a:p>
        </p:txBody>
      </p:sp>
      <p:sp>
        <p:nvSpPr>
          <p:cNvPr id="105" name="Google Shape;105;p16"/>
          <p:cNvSpPr txBox="1"/>
          <p:nvPr/>
        </p:nvSpPr>
        <p:spPr>
          <a:xfrm>
            <a:off x="1585200" y="3415500"/>
            <a:ext cx="5973600" cy="652500"/>
          </a:xfrm>
          <a:prstGeom prst="rect">
            <a:avLst/>
          </a:prstGeom>
          <a:noFill/>
          <a:ln>
            <a:noFill/>
          </a:ln>
        </p:spPr>
        <p:txBody>
          <a:bodyPr spcFirstLastPara="1" wrap="square" lIns="91425" tIns="91425" rIns="91425" bIns="91425" anchor="t" anchorCtr="0">
            <a:spAutoFit/>
          </a:bodyPr>
          <a:lstStyle/>
          <a:p>
            <a:pPr marL="0" lvl="0" indent="0" algn="ctr" rtl="0">
              <a:lnSpc>
                <a:spcPct val="95000"/>
              </a:lnSpc>
              <a:spcBef>
                <a:spcPts val="0"/>
              </a:spcBef>
              <a:spcAft>
                <a:spcPts val="1200"/>
              </a:spcAft>
              <a:buNone/>
            </a:pPr>
            <a:r>
              <a:rPr lang="de" sz="1600">
                <a:solidFill>
                  <a:schemeClr val="dk1"/>
                </a:solidFill>
              </a:rPr>
              <a:t>… and who better to </a:t>
            </a:r>
            <a:r>
              <a:rPr lang="de" sz="1600" b="1">
                <a:solidFill>
                  <a:schemeClr val="dk1"/>
                </a:solidFill>
              </a:rPr>
              <a:t>help us</a:t>
            </a:r>
            <a:r>
              <a:rPr lang="de" sz="1600">
                <a:solidFill>
                  <a:schemeClr val="dk1"/>
                </a:solidFill>
              </a:rPr>
              <a:t> that the ones that are designing, developing and using those tools?</a:t>
            </a:r>
            <a:endParaRPr sz="1600">
              <a:solidFill>
                <a:schemeClr val="dk1"/>
              </a:solidFill>
            </a:endParaRPr>
          </a:p>
        </p:txBody>
      </p:sp>
      <p:pic>
        <p:nvPicPr>
          <p:cNvPr id="106" name="Google Shape;106;p16"/>
          <p:cNvPicPr preferRelativeResize="0"/>
          <p:nvPr/>
        </p:nvPicPr>
        <p:blipFill>
          <a:blip r:embed="rId3">
            <a:alphaModFix/>
          </a:blip>
          <a:stretch>
            <a:fillRect/>
          </a:stretch>
        </p:blipFill>
        <p:spPr>
          <a:xfrm>
            <a:off x="4143525" y="711400"/>
            <a:ext cx="856950" cy="856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822675" y="445025"/>
            <a:ext cx="8009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Activity Description</a:t>
            </a:r>
            <a:endParaRPr/>
          </a:p>
        </p:txBody>
      </p:sp>
      <p:sp>
        <p:nvSpPr>
          <p:cNvPr id="112" name="Google Shape;112;p17"/>
          <p:cNvSpPr txBox="1">
            <a:spLocks noGrp="1"/>
          </p:cNvSpPr>
          <p:nvPr>
            <p:ph type="body" idx="1"/>
          </p:nvPr>
        </p:nvSpPr>
        <p:spPr>
          <a:xfrm>
            <a:off x="311700" y="1152475"/>
            <a:ext cx="8520600" cy="6855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de" sz="1400">
                <a:solidFill>
                  <a:schemeClr val="dk1"/>
                </a:solidFill>
              </a:rPr>
              <a:t>As stakeholders for NLP4RE tools, we invite you to join us in the </a:t>
            </a:r>
            <a:r>
              <a:rPr lang="de" sz="1400" b="1">
                <a:solidFill>
                  <a:schemeClr val="dk1"/>
                </a:solidFill>
              </a:rPr>
              <a:t>elicitation of requirements for such a reference architecture</a:t>
            </a:r>
            <a:r>
              <a:rPr lang="de" sz="1400">
                <a:solidFill>
                  <a:schemeClr val="dk1"/>
                </a:solidFill>
              </a:rPr>
              <a:t> consisting of the following:</a:t>
            </a:r>
            <a:endParaRPr sz="1400">
              <a:solidFill>
                <a:schemeClr val="dk1"/>
              </a:solidFill>
            </a:endParaRPr>
          </a:p>
        </p:txBody>
      </p:sp>
      <p:sp>
        <p:nvSpPr>
          <p:cNvPr id="113" name="Google Shape;113;p17"/>
          <p:cNvSpPr/>
          <p:nvPr/>
        </p:nvSpPr>
        <p:spPr>
          <a:xfrm>
            <a:off x="0" y="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114" name="Google Shape;114;p17"/>
          <p:cNvSpPr/>
          <p:nvPr/>
        </p:nvSpPr>
        <p:spPr>
          <a:xfrm>
            <a:off x="0" y="494340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 name="Google Shape;115;p17"/>
          <p:cNvSpPr txBox="1">
            <a:spLocks noGrp="1"/>
          </p:cNvSpPr>
          <p:nvPr>
            <p:ph type="sldNum" idx="12"/>
          </p:nvPr>
        </p:nvSpPr>
        <p:spPr>
          <a:xfrm>
            <a:off x="8595300" y="4943349"/>
            <a:ext cx="548700" cy="20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sz="900">
                <a:solidFill>
                  <a:schemeClr val="lt1"/>
                </a:solidFill>
              </a:rPr>
              <a:t>5</a:t>
            </a:fld>
            <a:endParaRPr sz="900">
              <a:solidFill>
                <a:schemeClr val="lt1"/>
              </a:solidFill>
            </a:endParaRPr>
          </a:p>
        </p:txBody>
      </p:sp>
      <p:pic>
        <p:nvPicPr>
          <p:cNvPr id="116" name="Google Shape;116;p17"/>
          <p:cNvPicPr preferRelativeResize="0"/>
          <p:nvPr/>
        </p:nvPicPr>
        <p:blipFill>
          <a:blip r:embed="rId3">
            <a:alphaModFix/>
          </a:blip>
          <a:stretch>
            <a:fillRect/>
          </a:stretch>
        </p:blipFill>
        <p:spPr>
          <a:xfrm>
            <a:off x="362300" y="530825"/>
            <a:ext cx="401100" cy="401100"/>
          </a:xfrm>
          <a:prstGeom prst="rect">
            <a:avLst/>
          </a:prstGeom>
          <a:noFill/>
          <a:ln>
            <a:noFill/>
          </a:ln>
        </p:spPr>
      </p:pic>
      <p:sp>
        <p:nvSpPr>
          <p:cNvPr id="117" name="Google Shape;117;p17"/>
          <p:cNvSpPr txBox="1"/>
          <p:nvPr/>
        </p:nvSpPr>
        <p:spPr>
          <a:xfrm>
            <a:off x="1067250" y="1814375"/>
            <a:ext cx="7772400" cy="1566900"/>
          </a:xfrm>
          <a:prstGeom prst="rect">
            <a:avLst/>
          </a:prstGeom>
          <a:noFill/>
          <a:ln>
            <a:noFill/>
          </a:ln>
        </p:spPr>
        <p:txBody>
          <a:bodyPr spcFirstLastPara="1" wrap="square" lIns="91425" tIns="91425" rIns="91425" bIns="91425" anchor="t" anchorCtr="0">
            <a:spAutoFit/>
          </a:bodyPr>
          <a:lstStyle/>
          <a:p>
            <a:pPr marL="0" lvl="0" indent="0" algn="just" rtl="0">
              <a:lnSpc>
                <a:spcPct val="95000"/>
              </a:lnSpc>
              <a:spcBef>
                <a:spcPts val="0"/>
              </a:spcBef>
              <a:spcAft>
                <a:spcPts val="0"/>
              </a:spcAft>
              <a:buNone/>
            </a:pPr>
            <a:r>
              <a:rPr lang="de" b="1">
                <a:solidFill>
                  <a:schemeClr val="dk1"/>
                </a:solidFill>
              </a:rPr>
              <a:t>Activity 1. Elicitation </a:t>
            </a:r>
            <a:r>
              <a:rPr lang="de" i="1">
                <a:solidFill>
                  <a:srgbClr val="666666"/>
                </a:solidFill>
              </a:rPr>
              <a:t>(15 minutes)</a:t>
            </a:r>
            <a:r>
              <a:rPr lang="de" b="1">
                <a:solidFill>
                  <a:schemeClr val="dk1"/>
                </a:solidFill>
              </a:rPr>
              <a:t> </a:t>
            </a:r>
            <a:r>
              <a:rPr lang="de">
                <a:solidFill>
                  <a:schemeClr val="dk1"/>
                </a:solidFill>
              </a:rPr>
              <a:t>- Form equally-sized groups around the topics on the walls, </a:t>
            </a:r>
            <a:r>
              <a:rPr lang="de" b="1">
                <a:solidFill>
                  <a:schemeClr val="dk1"/>
                </a:solidFill>
              </a:rPr>
              <a:t>assign a moderator, </a:t>
            </a:r>
            <a:r>
              <a:rPr lang="de">
                <a:solidFill>
                  <a:schemeClr val="dk1"/>
                </a:solidFill>
              </a:rPr>
              <a:t>and elicit user-level requirements that you perceive to be relevant.</a:t>
            </a:r>
            <a:br>
              <a:rPr lang="de">
                <a:solidFill>
                  <a:schemeClr val="dk1"/>
                </a:solidFill>
              </a:rPr>
            </a:br>
            <a:endParaRPr>
              <a:solidFill>
                <a:schemeClr val="dk1"/>
              </a:solidFill>
            </a:endParaRPr>
          </a:p>
          <a:p>
            <a:pPr marL="0" lvl="0" indent="0" algn="just" rtl="0">
              <a:lnSpc>
                <a:spcPct val="95000"/>
              </a:lnSpc>
              <a:spcBef>
                <a:spcPts val="1200"/>
              </a:spcBef>
              <a:spcAft>
                <a:spcPts val="1200"/>
              </a:spcAft>
              <a:buNone/>
            </a:pPr>
            <a:r>
              <a:rPr lang="de" b="1">
                <a:solidFill>
                  <a:schemeClr val="dk1"/>
                </a:solidFill>
              </a:rPr>
              <a:t>Activity 2. Adding and re-ranking </a:t>
            </a:r>
            <a:r>
              <a:rPr lang="de" i="1">
                <a:solidFill>
                  <a:srgbClr val="666666"/>
                </a:solidFill>
              </a:rPr>
              <a:t>(10 minutes)</a:t>
            </a:r>
            <a:r>
              <a:rPr lang="de" b="1">
                <a:solidFill>
                  <a:schemeClr val="dk1"/>
                </a:solidFill>
              </a:rPr>
              <a:t> </a:t>
            </a:r>
            <a:r>
              <a:rPr lang="de">
                <a:solidFill>
                  <a:schemeClr val="dk1"/>
                </a:solidFill>
              </a:rPr>
              <a:t>-</a:t>
            </a:r>
            <a:r>
              <a:rPr lang="de" b="1">
                <a:solidFill>
                  <a:schemeClr val="dk1"/>
                </a:solidFill>
              </a:rPr>
              <a:t> </a:t>
            </a:r>
            <a:r>
              <a:rPr lang="de">
                <a:solidFill>
                  <a:schemeClr val="dk1"/>
                </a:solidFill>
              </a:rPr>
              <a:t>While the moderator remains with the selected topic, distribute the rest of the team among all other topics and assess the relevance of the respective requirements.</a:t>
            </a:r>
            <a:endParaRPr/>
          </a:p>
        </p:txBody>
      </p:sp>
      <p:sp>
        <p:nvSpPr>
          <p:cNvPr id="118" name="Google Shape;118;p17"/>
          <p:cNvSpPr txBox="1"/>
          <p:nvPr/>
        </p:nvSpPr>
        <p:spPr>
          <a:xfrm>
            <a:off x="311900" y="3474700"/>
            <a:ext cx="8520600" cy="594000"/>
          </a:xfrm>
          <a:prstGeom prst="rect">
            <a:avLst/>
          </a:prstGeom>
          <a:noFill/>
          <a:ln>
            <a:noFill/>
          </a:ln>
        </p:spPr>
        <p:txBody>
          <a:bodyPr spcFirstLastPara="1" wrap="square" lIns="91425" tIns="91425" rIns="91425" bIns="91425" anchor="t" anchorCtr="0">
            <a:spAutoFit/>
          </a:bodyPr>
          <a:lstStyle/>
          <a:p>
            <a:pPr marL="0" lvl="0" indent="0" algn="just" rtl="0">
              <a:lnSpc>
                <a:spcPct val="95000"/>
              </a:lnSpc>
              <a:spcBef>
                <a:spcPts val="0"/>
              </a:spcBef>
              <a:spcAft>
                <a:spcPts val="1200"/>
              </a:spcAft>
              <a:buNone/>
            </a:pPr>
            <a:r>
              <a:rPr lang="de">
                <a:solidFill>
                  <a:schemeClr val="dk1"/>
                </a:solidFill>
              </a:rPr>
              <a:t>Consider the perspective(s) you are more familiarized with: either as a </a:t>
            </a:r>
            <a:r>
              <a:rPr lang="de" b="1">
                <a:solidFill>
                  <a:schemeClr val="dk1"/>
                </a:solidFill>
              </a:rPr>
              <a:t>producer</a:t>
            </a:r>
            <a:r>
              <a:rPr lang="de">
                <a:solidFill>
                  <a:schemeClr val="dk1"/>
                </a:solidFill>
              </a:rPr>
              <a:t> or as a </a:t>
            </a:r>
            <a:r>
              <a:rPr lang="de" b="1">
                <a:solidFill>
                  <a:schemeClr val="dk1"/>
                </a:solidFill>
              </a:rPr>
              <a:t>consumer</a:t>
            </a:r>
            <a:r>
              <a:rPr lang="de">
                <a:solidFill>
                  <a:schemeClr val="dk1"/>
                </a:solidFill>
              </a:rPr>
              <a:t> of NLP4RE tools.</a:t>
            </a:r>
            <a:endParaRPr>
              <a:solidFill>
                <a:schemeClr val="dk1"/>
              </a:solidFill>
            </a:endParaRPr>
          </a:p>
        </p:txBody>
      </p:sp>
      <p:pic>
        <p:nvPicPr>
          <p:cNvPr id="119" name="Google Shape;119;p17"/>
          <p:cNvPicPr preferRelativeResize="0"/>
          <p:nvPr/>
        </p:nvPicPr>
        <p:blipFill>
          <a:blip r:embed="rId4">
            <a:alphaModFix/>
          </a:blip>
          <a:stretch>
            <a:fillRect/>
          </a:stretch>
        </p:blipFill>
        <p:spPr>
          <a:xfrm>
            <a:off x="482613" y="1906074"/>
            <a:ext cx="442121" cy="442100"/>
          </a:xfrm>
          <a:prstGeom prst="rect">
            <a:avLst/>
          </a:prstGeom>
          <a:noFill/>
          <a:ln>
            <a:noFill/>
          </a:ln>
        </p:spPr>
      </p:pic>
      <p:pic>
        <p:nvPicPr>
          <p:cNvPr id="120" name="Google Shape;120;p17"/>
          <p:cNvPicPr preferRelativeResize="0"/>
          <p:nvPr/>
        </p:nvPicPr>
        <p:blipFill>
          <a:blip r:embed="rId5">
            <a:alphaModFix/>
          </a:blip>
          <a:stretch>
            <a:fillRect/>
          </a:stretch>
        </p:blipFill>
        <p:spPr>
          <a:xfrm>
            <a:off x="482625" y="2728488"/>
            <a:ext cx="442100" cy="442100"/>
          </a:xfrm>
          <a:prstGeom prst="rect">
            <a:avLst/>
          </a:prstGeom>
          <a:noFill/>
          <a:ln>
            <a:noFill/>
          </a:ln>
        </p:spPr>
      </p:pic>
      <p:cxnSp>
        <p:nvCxnSpPr>
          <p:cNvPr id="121" name="Google Shape;121;p17"/>
          <p:cNvCxnSpPr/>
          <p:nvPr/>
        </p:nvCxnSpPr>
        <p:spPr>
          <a:xfrm>
            <a:off x="1067250" y="1902650"/>
            <a:ext cx="0" cy="429900"/>
          </a:xfrm>
          <a:prstGeom prst="straightConnector1">
            <a:avLst/>
          </a:prstGeom>
          <a:noFill/>
          <a:ln w="19050" cap="flat" cmpd="sng">
            <a:solidFill>
              <a:srgbClr val="584684"/>
            </a:solidFill>
            <a:prstDash val="solid"/>
            <a:round/>
            <a:headEnd type="none" w="med" len="med"/>
            <a:tailEnd type="none" w="med" len="med"/>
          </a:ln>
        </p:spPr>
      </p:cxnSp>
      <p:cxnSp>
        <p:nvCxnSpPr>
          <p:cNvPr id="122" name="Google Shape;122;p17"/>
          <p:cNvCxnSpPr/>
          <p:nvPr/>
        </p:nvCxnSpPr>
        <p:spPr>
          <a:xfrm>
            <a:off x="1067250" y="2658400"/>
            <a:ext cx="0" cy="607800"/>
          </a:xfrm>
          <a:prstGeom prst="straightConnector1">
            <a:avLst/>
          </a:prstGeom>
          <a:noFill/>
          <a:ln w="19050" cap="flat" cmpd="sng">
            <a:solidFill>
              <a:srgbClr val="584684"/>
            </a:solidFill>
            <a:prstDash val="solid"/>
            <a:round/>
            <a:headEnd type="none" w="med" len="med"/>
            <a:tailEnd type="none" w="med" len="med"/>
          </a:ln>
        </p:spPr>
      </p:cxnSp>
      <p:sp>
        <p:nvSpPr>
          <p:cNvPr id="123" name="Google Shape;123;p17"/>
          <p:cNvSpPr/>
          <p:nvPr/>
        </p:nvSpPr>
        <p:spPr>
          <a:xfrm>
            <a:off x="1068150" y="4161525"/>
            <a:ext cx="7772400" cy="526800"/>
          </a:xfrm>
          <a:prstGeom prst="rect">
            <a:avLst/>
          </a:prstGeom>
          <a:solidFill>
            <a:srgbClr val="D9D2E9"/>
          </a:solidFill>
          <a:ln w="9525" cap="flat" cmpd="sng">
            <a:solidFill>
              <a:srgbClr val="58468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a:t>By participating in this study, </a:t>
            </a:r>
            <a:r>
              <a:rPr lang="de" b="1"/>
              <a:t>you provide informed consent</a:t>
            </a:r>
            <a:r>
              <a:rPr lang="de"/>
              <a:t> for your contributions and results to be used in the development and publication of a software reference architecture.</a:t>
            </a:r>
            <a:endParaRPr/>
          </a:p>
        </p:txBody>
      </p:sp>
      <p:pic>
        <p:nvPicPr>
          <p:cNvPr id="124" name="Google Shape;124;p17"/>
          <p:cNvPicPr preferRelativeResize="0"/>
          <p:nvPr/>
        </p:nvPicPr>
        <p:blipFill>
          <a:blip r:embed="rId6">
            <a:alphaModFix/>
          </a:blip>
          <a:stretch>
            <a:fillRect/>
          </a:stretch>
        </p:blipFill>
        <p:spPr>
          <a:xfrm>
            <a:off x="482625" y="4203875"/>
            <a:ext cx="442100" cy="442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par>
                                <p:cTn id="8" presetID="10" presetClass="entr" presetSubtype="0" fill="hold"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1000"/>
                                        <p:tgtEl>
                                          <p:spTgt spid="119"/>
                                        </p:tgtEl>
                                      </p:cBhvr>
                                    </p:animEffect>
                                  </p:childTnLst>
                                </p:cTn>
                              </p:par>
                              <p:par>
                                <p:cTn id="11" presetID="10" presetClass="entr" presetSubtype="0" fill="hold" nodeType="withEffect">
                                  <p:stCondLst>
                                    <p:cond delay="0"/>
                                  </p:stCondLst>
                                  <p:childTnLst>
                                    <p:set>
                                      <p:cBhvr>
                                        <p:cTn id="12" dur="1" fill="hold">
                                          <p:stCondLst>
                                            <p:cond delay="0"/>
                                          </p:stCondLst>
                                        </p:cTn>
                                        <p:tgtEl>
                                          <p:spTgt spid="120"/>
                                        </p:tgtEl>
                                        <p:attrNameLst>
                                          <p:attrName>style.visibility</p:attrName>
                                        </p:attrNameLst>
                                      </p:cBhvr>
                                      <p:to>
                                        <p:strVal val="visible"/>
                                      </p:to>
                                    </p:set>
                                    <p:animEffect transition="in" filter="fade">
                                      <p:cBhvr>
                                        <p:cTn id="13" dur="1000"/>
                                        <p:tgtEl>
                                          <p:spTgt spid="120"/>
                                        </p:tgtEl>
                                      </p:cBhvr>
                                    </p:animEffect>
                                  </p:childTnLst>
                                </p:cTn>
                              </p:par>
                              <p:par>
                                <p:cTn id="14" presetID="10" presetClass="entr" presetSubtype="0" fill="hold" nodeType="withEffect">
                                  <p:stCondLst>
                                    <p:cond delay="0"/>
                                  </p:stCondLst>
                                  <p:childTnLst>
                                    <p:set>
                                      <p:cBhvr>
                                        <p:cTn id="15" dur="1" fill="hold">
                                          <p:stCondLst>
                                            <p:cond delay="0"/>
                                          </p:stCondLst>
                                        </p:cTn>
                                        <p:tgtEl>
                                          <p:spTgt spid="121"/>
                                        </p:tgtEl>
                                        <p:attrNameLst>
                                          <p:attrName>style.visibility</p:attrName>
                                        </p:attrNameLst>
                                      </p:cBhvr>
                                      <p:to>
                                        <p:strVal val="visible"/>
                                      </p:to>
                                    </p:set>
                                    <p:animEffect transition="in" filter="fade">
                                      <p:cBhvr>
                                        <p:cTn id="16" dur="1000"/>
                                        <p:tgtEl>
                                          <p:spTgt spid="121"/>
                                        </p:tgtEl>
                                      </p:cBhvr>
                                    </p:animEffect>
                                  </p:childTnLst>
                                </p:cTn>
                              </p:par>
                              <p:par>
                                <p:cTn id="17" presetID="10" presetClass="entr" presetSubtype="0" fill="hold" nodeType="withEffect">
                                  <p:stCondLst>
                                    <p:cond delay="0"/>
                                  </p:stCondLst>
                                  <p:childTnLst>
                                    <p:set>
                                      <p:cBhvr>
                                        <p:cTn id="18" dur="1" fill="hold">
                                          <p:stCondLst>
                                            <p:cond delay="0"/>
                                          </p:stCondLst>
                                        </p:cTn>
                                        <p:tgtEl>
                                          <p:spTgt spid="122"/>
                                        </p:tgtEl>
                                        <p:attrNameLst>
                                          <p:attrName>style.visibility</p:attrName>
                                        </p:attrNameLst>
                                      </p:cBhvr>
                                      <p:to>
                                        <p:strVal val="visible"/>
                                      </p:to>
                                    </p:set>
                                    <p:animEffect transition="in" filter="fade">
                                      <p:cBhvr>
                                        <p:cTn id="19" dur="1000"/>
                                        <p:tgtEl>
                                          <p:spTgt spid="12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8"/>
                                        </p:tgtEl>
                                        <p:attrNameLst>
                                          <p:attrName>style.visibility</p:attrName>
                                        </p:attrNameLst>
                                      </p:cBhvr>
                                      <p:to>
                                        <p:strVal val="visible"/>
                                      </p:to>
                                    </p:set>
                                    <p:animEffect transition="in" filter="fade">
                                      <p:cBhvr>
                                        <p:cTn id="24" dur="1000"/>
                                        <p:tgtEl>
                                          <p:spTgt spid="1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fade">
                                      <p:cBhvr>
                                        <p:cTn id="29" dur="1000"/>
                                        <p:tgtEl>
                                          <p:spTgt spid="124"/>
                                        </p:tgtEl>
                                      </p:cBhvr>
                                    </p:animEffect>
                                  </p:childTnLst>
                                </p:cTn>
                              </p:par>
                              <p:par>
                                <p:cTn id="30" presetID="10" presetClass="entr" presetSubtype="0" fill="hold" nodeType="withEffect">
                                  <p:stCondLst>
                                    <p:cond delay="0"/>
                                  </p:stCondLst>
                                  <p:childTnLst>
                                    <p:set>
                                      <p:cBhvr>
                                        <p:cTn id="31" dur="1" fill="hold">
                                          <p:stCondLst>
                                            <p:cond delay="0"/>
                                          </p:stCondLst>
                                        </p:cTn>
                                        <p:tgtEl>
                                          <p:spTgt spid="123"/>
                                        </p:tgtEl>
                                        <p:attrNameLst>
                                          <p:attrName>style.visibility</p:attrName>
                                        </p:attrNameLst>
                                      </p:cBhvr>
                                      <p:to>
                                        <p:strVal val="visible"/>
                                      </p:to>
                                    </p:set>
                                    <p:animEffect transition="in" filter="fade">
                                      <p:cBhvr>
                                        <p:cTn id="32"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body" idx="1"/>
          </p:nvPr>
        </p:nvSpPr>
        <p:spPr>
          <a:xfrm>
            <a:off x="311700" y="1152475"/>
            <a:ext cx="8520600" cy="6429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de" sz="1400">
                <a:solidFill>
                  <a:schemeClr val="dk1"/>
                </a:solidFill>
              </a:rPr>
              <a:t>Form equally-sized groups around the topics on the walls and elicit user-level requirements </a:t>
            </a:r>
            <a:r>
              <a:rPr lang="de" sz="1400" b="1">
                <a:solidFill>
                  <a:schemeClr val="dk1"/>
                </a:solidFill>
              </a:rPr>
              <a:t>for a shared reference architecture of NLP4RE tools</a:t>
            </a:r>
            <a:r>
              <a:rPr lang="de" sz="1400">
                <a:solidFill>
                  <a:schemeClr val="dk1"/>
                </a:solidFill>
              </a:rPr>
              <a:t> that you perceive to be relevant.</a:t>
            </a:r>
            <a:endParaRPr/>
          </a:p>
        </p:txBody>
      </p:sp>
      <p:sp>
        <p:nvSpPr>
          <p:cNvPr id="130" name="Google Shape;130;p18"/>
          <p:cNvSpPr/>
          <p:nvPr/>
        </p:nvSpPr>
        <p:spPr>
          <a:xfrm>
            <a:off x="0" y="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131" name="Google Shape;131;p18"/>
          <p:cNvSpPr/>
          <p:nvPr/>
        </p:nvSpPr>
        <p:spPr>
          <a:xfrm>
            <a:off x="0" y="494340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8"/>
          <p:cNvSpPr txBox="1">
            <a:spLocks noGrp="1"/>
          </p:cNvSpPr>
          <p:nvPr>
            <p:ph type="sldNum" idx="12"/>
          </p:nvPr>
        </p:nvSpPr>
        <p:spPr>
          <a:xfrm>
            <a:off x="8595300" y="4943349"/>
            <a:ext cx="548700" cy="20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sz="900">
                <a:solidFill>
                  <a:schemeClr val="lt1"/>
                </a:solidFill>
              </a:rPr>
              <a:t>6</a:t>
            </a:fld>
            <a:endParaRPr sz="900">
              <a:solidFill>
                <a:schemeClr val="lt1"/>
              </a:solidFill>
            </a:endParaRPr>
          </a:p>
        </p:txBody>
      </p:sp>
      <p:sp>
        <p:nvSpPr>
          <p:cNvPr id="133" name="Google Shape;133;p18"/>
          <p:cNvSpPr txBox="1">
            <a:spLocks noGrp="1"/>
          </p:cNvSpPr>
          <p:nvPr>
            <p:ph type="title"/>
          </p:nvPr>
        </p:nvSpPr>
        <p:spPr>
          <a:xfrm>
            <a:off x="803675" y="445025"/>
            <a:ext cx="7876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Activity 1: Elicitation </a:t>
            </a:r>
            <a:r>
              <a:rPr lang="de" i="1">
                <a:solidFill>
                  <a:srgbClr val="666666"/>
                </a:solidFill>
              </a:rPr>
              <a:t>(15 minutes)</a:t>
            </a:r>
            <a:endParaRPr i="1">
              <a:solidFill>
                <a:srgbClr val="666666"/>
              </a:solidFill>
            </a:endParaRPr>
          </a:p>
        </p:txBody>
      </p:sp>
      <p:pic>
        <p:nvPicPr>
          <p:cNvPr id="134" name="Google Shape;134;p18"/>
          <p:cNvPicPr preferRelativeResize="0"/>
          <p:nvPr/>
        </p:nvPicPr>
        <p:blipFill>
          <a:blip r:embed="rId3">
            <a:alphaModFix/>
          </a:blip>
          <a:stretch>
            <a:fillRect/>
          </a:stretch>
        </p:blipFill>
        <p:spPr>
          <a:xfrm>
            <a:off x="341788" y="489849"/>
            <a:ext cx="442121" cy="442100"/>
          </a:xfrm>
          <a:prstGeom prst="rect">
            <a:avLst/>
          </a:prstGeom>
          <a:noFill/>
          <a:ln>
            <a:noFill/>
          </a:ln>
        </p:spPr>
      </p:pic>
      <p:sp>
        <p:nvSpPr>
          <p:cNvPr id="135" name="Google Shape;135;p18"/>
          <p:cNvSpPr txBox="1"/>
          <p:nvPr/>
        </p:nvSpPr>
        <p:spPr>
          <a:xfrm>
            <a:off x="924172" y="1798863"/>
            <a:ext cx="8016300" cy="5940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de" b="1">
                <a:solidFill>
                  <a:srgbClr val="990000"/>
                </a:solidFill>
              </a:rPr>
              <a:t>Functional requirements. </a:t>
            </a:r>
            <a:r>
              <a:rPr lang="de">
                <a:solidFill>
                  <a:schemeClr val="dk1"/>
                </a:solidFill>
              </a:rPr>
              <a:t>What generic functions should an NLP4RE tool fulfill?</a:t>
            </a:r>
            <a:r>
              <a:rPr lang="de" b="1">
                <a:solidFill>
                  <a:srgbClr val="990000"/>
                </a:solidFill>
              </a:rPr>
              <a:t> </a:t>
            </a:r>
            <a:r>
              <a:rPr lang="de">
                <a:solidFill>
                  <a:schemeClr val="dk1"/>
                </a:solidFill>
              </a:rPr>
              <a:t>What is missing from current solutions? How should tools support pipeline flexibility (e.g., plug-and-play modules)?</a:t>
            </a:r>
            <a:endParaRPr>
              <a:solidFill>
                <a:schemeClr val="dk1"/>
              </a:solidFill>
            </a:endParaRPr>
          </a:p>
        </p:txBody>
      </p:sp>
      <p:sp>
        <p:nvSpPr>
          <p:cNvPr id="136" name="Google Shape;136;p18"/>
          <p:cNvSpPr txBox="1"/>
          <p:nvPr/>
        </p:nvSpPr>
        <p:spPr>
          <a:xfrm>
            <a:off x="924175" y="2360588"/>
            <a:ext cx="8016300" cy="5940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de" b="1">
                <a:solidFill>
                  <a:srgbClr val="B45F06"/>
                </a:solidFill>
              </a:rPr>
              <a:t>Non-functional requirements. </a:t>
            </a:r>
            <a:r>
              <a:rPr lang="de">
                <a:solidFill>
                  <a:schemeClr val="dk1"/>
                </a:solidFill>
              </a:rPr>
              <a:t>What quality attributes of an NLP4RE tool are important (e.g., explainability, latency, robustness)? How do NFRs differ according to tool maturity?</a:t>
            </a:r>
            <a:endParaRPr>
              <a:solidFill>
                <a:schemeClr val="dk1"/>
              </a:solidFill>
            </a:endParaRPr>
          </a:p>
        </p:txBody>
      </p:sp>
      <p:sp>
        <p:nvSpPr>
          <p:cNvPr id="137" name="Google Shape;137;p18"/>
          <p:cNvSpPr txBox="1"/>
          <p:nvPr/>
        </p:nvSpPr>
        <p:spPr>
          <a:xfrm>
            <a:off x="924210" y="2946388"/>
            <a:ext cx="8016300" cy="5940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de" b="1">
                <a:solidFill>
                  <a:srgbClr val="BF9000"/>
                </a:solidFill>
              </a:rPr>
              <a:t>Domain concepts. </a:t>
            </a:r>
            <a:r>
              <a:rPr lang="de">
                <a:solidFill>
                  <a:schemeClr val="dk1"/>
                </a:solidFill>
              </a:rPr>
              <a:t>Which elements of NLP4RE tools are relevant to frame? What are key input/output data entities?</a:t>
            </a:r>
            <a:endParaRPr>
              <a:solidFill>
                <a:schemeClr val="dk1"/>
              </a:solidFill>
            </a:endParaRPr>
          </a:p>
        </p:txBody>
      </p:sp>
      <p:sp>
        <p:nvSpPr>
          <p:cNvPr id="138" name="Google Shape;138;p18"/>
          <p:cNvSpPr txBox="1"/>
          <p:nvPr/>
        </p:nvSpPr>
        <p:spPr>
          <a:xfrm>
            <a:off x="924180" y="3510488"/>
            <a:ext cx="8016300" cy="5940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de" b="1">
                <a:solidFill>
                  <a:srgbClr val="38761D"/>
                </a:solidFill>
              </a:rPr>
              <a:t>Shared services &amp; data. </a:t>
            </a:r>
            <a:r>
              <a:rPr lang="de">
                <a:solidFill>
                  <a:schemeClr val="dk1"/>
                </a:solidFill>
              </a:rPr>
              <a:t>What architectural services are typically reused? What types of data sources (e.g., model hubs, knowledge bases, dataset repositories) should be standardized?</a:t>
            </a:r>
            <a:endParaRPr>
              <a:solidFill>
                <a:schemeClr val="dk1"/>
              </a:solidFill>
            </a:endParaRPr>
          </a:p>
        </p:txBody>
      </p:sp>
      <p:sp>
        <p:nvSpPr>
          <p:cNvPr id="139" name="Google Shape;139;p18"/>
          <p:cNvSpPr txBox="1"/>
          <p:nvPr/>
        </p:nvSpPr>
        <p:spPr>
          <a:xfrm>
            <a:off x="924228" y="4074588"/>
            <a:ext cx="8016300" cy="5940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de" b="1">
                <a:solidFill>
                  <a:srgbClr val="1155CC"/>
                </a:solidFill>
              </a:rPr>
              <a:t>GenAI challenges. </a:t>
            </a:r>
            <a:r>
              <a:rPr lang="de">
                <a:solidFill>
                  <a:schemeClr val="dk1"/>
                </a:solidFill>
              </a:rPr>
              <a:t>Which challenges emerge from consuming and operationalizing GenAI? What design patterns work best for explainability and traceability?</a:t>
            </a:r>
            <a:endParaRPr>
              <a:solidFill>
                <a:schemeClr val="dk1"/>
              </a:solidFill>
            </a:endParaRPr>
          </a:p>
        </p:txBody>
      </p:sp>
      <p:sp>
        <p:nvSpPr>
          <p:cNvPr id="140" name="Google Shape;140;p18"/>
          <p:cNvSpPr/>
          <p:nvPr/>
        </p:nvSpPr>
        <p:spPr>
          <a:xfrm>
            <a:off x="399625" y="1841075"/>
            <a:ext cx="442200" cy="442200"/>
          </a:xfrm>
          <a:prstGeom prst="ellipse">
            <a:avLst/>
          </a:prstGeom>
          <a:solidFill>
            <a:srgbClr val="99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b="1">
                <a:solidFill>
                  <a:schemeClr val="lt1"/>
                </a:solidFill>
              </a:rPr>
              <a:t>A</a:t>
            </a:r>
            <a:endParaRPr b="1">
              <a:solidFill>
                <a:schemeClr val="lt1"/>
              </a:solidFill>
            </a:endParaRPr>
          </a:p>
        </p:txBody>
      </p:sp>
      <p:sp>
        <p:nvSpPr>
          <p:cNvPr id="141" name="Google Shape;141;p18"/>
          <p:cNvSpPr/>
          <p:nvPr/>
        </p:nvSpPr>
        <p:spPr>
          <a:xfrm>
            <a:off x="399625" y="2426850"/>
            <a:ext cx="442200" cy="442200"/>
          </a:xfrm>
          <a:prstGeom prst="ellipse">
            <a:avLst/>
          </a:prstGeom>
          <a:solidFill>
            <a:srgbClr val="B45F0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b="1">
                <a:solidFill>
                  <a:schemeClr val="lt1"/>
                </a:solidFill>
              </a:rPr>
              <a:t>B</a:t>
            </a:r>
            <a:endParaRPr b="1">
              <a:solidFill>
                <a:schemeClr val="lt1"/>
              </a:solidFill>
            </a:endParaRPr>
          </a:p>
        </p:txBody>
      </p:sp>
      <p:sp>
        <p:nvSpPr>
          <p:cNvPr id="142" name="Google Shape;142;p18"/>
          <p:cNvSpPr/>
          <p:nvPr/>
        </p:nvSpPr>
        <p:spPr>
          <a:xfrm>
            <a:off x="399613" y="3012625"/>
            <a:ext cx="442200" cy="442200"/>
          </a:xfrm>
          <a:prstGeom prst="ellipse">
            <a:avLst/>
          </a:prstGeom>
          <a:solidFill>
            <a:srgbClr val="BF9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b="1">
                <a:solidFill>
                  <a:schemeClr val="lt1"/>
                </a:solidFill>
              </a:rPr>
              <a:t>C</a:t>
            </a:r>
            <a:endParaRPr b="1">
              <a:solidFill>
                <a:schemeClr val="lt1"/>
              </a:solidFill>
            </a:endParaRPr>
          </a:p>
        </p:txBody>
      </p:sp>
      <p:sp>
        <p:nvSpPr>
          <p:cNvPr id="143" name="Google Shape;143;p18"/>
          <p:cNvSpPr/>
          <p:nvPr/>
        </p:nvSpPr>
        <p:spPr>
          <a:xfrm>
            <a:off x="399613" y="3576725"/>
            <a:ext cx="442200" cy="442200"/>
          </a:xfrm>
          <a:prstGeom prst="ellipse">
            <a:avLst/>
          </a:prstGeom>
          <a:solidFill>
            <a:srgbClr val="38761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b="1">
                <a:solidFill>
                  <a:schemeClr val="lt1"/>
                </a:solidFill>
              </a:rPr>
              <a:t>D</a:t>
            </a:r>
            <a:endParaRPr b="1">
              <a:solidFill>
                <a:schemeClr val="lt1"/>
              </a:solidFill>
            </a:endParaRPr>
          </a:p>
        </p:txBody>
      </p:sp>
      <p:sp>
        <p:nvSpPr>
          <p:cNvPr id="144" name="Google Shape;144;p18"/>
          <p:cNvSpPr/>
          <p:nvPr/>
        </p:nvSpPr>
        <p:spPr>
          <a:xfrm>
            <a:off x="399613" y="4140825"/>
            <a:ext cx="442200" cy="442200"/>
          </a:xfrm>
          <a:prstGeom prst="ellipse">
            <a:avLst/>
          </a:prstGeom>
          <a:solidFill>
            <a:srgbClr val="1155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b="1">
                <a:solidFill>
                  <a:schemeClr val="lt1"/>
                </a:solidFill>
              </a:rPr>
              <a:t>E</a:t>
            </a:r>
            <a:endParaRPr b="1">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p:nvPr/>
        </p:nvSpPr>
        <p:spPr>
          <a:xfrm>
            <a:off x="0" y="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150" name="Google Shape;150;p19"/>
          <p:cNvSpPr/>
          <p:nvPr/>
        </p:nvSpPr>
        <p:spPr>
          <a:xfrm>
            <a:off x="0" y="494340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 name="Google Shape;151;p19"/>
          <p:cNvSpPr txBox="1">
            <a:spLocks noGrp="1"/>
          </p:cNvSpPr>
          <p:nvPr>
            <p:ph type="sldNum" idx="12"/>
          </p:nvPr>
        </p:nvSpPr>
        <p:spPr>
          <a:xfrm>
            <a:off x="8595300" y="4943349"/>
            <a:ext cx="548700" cy="20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sz="900">
                <a:solidFill>
                  <a:schemeClr val="lt1"/>
                </a:solidFill>
              </a:rPr>
              <a:t>7</a:t>
            </a:fld>
            <a:endParaRPr sz="900">
              <a:solidFill>
                <a:schemeClr val="lt1"/>
              </a:solidFill>
            </a:endParaRPr>
          </a:p>
        </p:txBody>
      </p:sp>
      <p:sp>
        <p:nvSpPr>
          <p:cNvPr id="152" name="Google Shape;152;p19"/>
          <p:cNvSpPr txBox="1">
            <a:spLocks noGrp="1"/>
          </p:cNvSpPr>
          <p:nvPr>
            <p:ph type="title"/>
          </p:nvPr>
        </p:nvSpPr>
        <p:spPr>
          <a:xfrm>
            <a:off x="803675" y="445025"/>
            <a:ext cx="7876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Activity 1: Elicitation </a:t>
            </a:r>
            <a:br>
              <a:rPr lang="de"/>
            </a:br>
            <a:r>
              <a:rPr lang="de" i="1">
                <a:solidFill>
                  <a:srgbClr val="666666"/>
                </a:solidFill>
              </a:rPr>
              <a:t>(15 minutes)</a:t>
            </a:r>
            <a:endParaRPr i="1">
              <a:solidFill>
                <a:srgbClr val="666666"/>
              </a:solidFill>
            </a:endParaRPr>
          </a:p>
        </p:txBody>
      </p:sp>
      <p:pic>
        <p:nvPicPr>
          <p:cNvPr id="153" name="Google Shape;153;p19"/>
          <p:cNvPicPr preferRelativeResize="0"/>
          <p:nvPr/>
        </p:nvPicPr>
        <p:blipFill>
          <a:blip r:embed="rId3">
            <a:alphaModFix/>
          </a:blip>
          <a:stretch>
            <a:fillRect/>
          </a:stretch>
        </p:blipFill>
        <p:spPr>
          <a:xfrm>
            <a:off x="341788" y="489849"/>
            <a:ext cx="442121" cy="442100"/>
          </a:xfrm>
          <a:prstGeom prst="rect">
            <a:avLst/>
          </a:prstGeom>
          <a:noFill/>
          <a:ln>
            <a:noFill/>
          </a:ln>
        </p:spPr>
      </p:pic>
      <p:sp>
        <p:nvSpPr>
          <p:cNvPr id="154" name="Google Shape;154;p19"/>
          <p:cNvSpPr/>
          <p:nvPr/>
        </p:nvSpPr>
        <p:spPr>
          <a:xfrm>
            <a:off x="5137500" y="292200"/>
            <a:ext cx="3694800" cy="4651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19"/>
          <p:cNvSpPr txBox="1"/>
          <p:nvPr/>
        </p:nvSpPr>
        <p:spPr>
          <a:xfrm>
            <a:off x="5137500" y="292200"/>
            <a:ext cx="3694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800">
                <a:solidFill>
                  <a:schemeClr val="dk2"/>
                </a:solidFill>
              </a:rPr>
              <a:t>AIRE Joint Activity</a:t>
            </a:r>
            <a:endParaRPr sz="1800">
              <a:solidFill>
                <a:schemeClr val="dk2"/>
              </a:solidFill>
            </a:endParaRPr>
          </a:p>
        </p:txBody>
      </p:sp>
      <p:sp>
        <p:nvSpPr>
          <p:cNvPr id="156" name="Google Shape;156;p19"/>
          <p:cNvSpPr txBox="1"/>
          <p:nvPr/>
        </p:nvSpPr>
        <p:spPr>
          <a:xfrm>
            <a:off x="5137500" y="576300"/>
            <a:ext cx="3694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dk2"/>
                </a:solidFill>
              </a:rPr>
              <a:t>Group {X}: {NAME}</a:t>
            </a:r>
            <a:endParaRPr>
              <a:solidFill>
                <a:schemeClr val="dk2"/>
              </a:solidFill>
            </a:endParaRPr>
          </a:p>
        </p:txBody>
      </p:sp>
      <p:cxnSp>
        <p:nvCxnSpPr>
          <p:cNvPr id="157" name="Google Shape;157;p19"/>
          <p:cNvCxnSpPr>
            <a:stCxn id="158" idx="2"/>
            <a:endCxn id="159" idx="0"/>
          </p:cNvCxnSpPr>
          <p:nvPr/>
        </p:nvCxnSpPr>
        <p:spPr>
          <a:xfrm>
            <a:off x="5532625" y="1136413"/>
            <a:ext cx="0" cy="3453000"/>
          </a:xfrm>
          <a:prstGeom prst="straightConnector1">
            <a:avLst/>
          </a:prstGeom>
          <a:noFill/>
          <a:ln w="9525" cap="flat" cmpd="sng">
            <a:solidFill>
              <a:schemeClr val="dk2"/>
            </a:solidFill>
            <a:prstDash val="solid"/>
            <a:round/>
            <a:headEnd type="triangle" w="med" len="med"/>
            <a:tailEnd type="triangle" w="med" len="med"/>
          </a:ln>
        </p:spPr>
      </p:cxnSp>
      <p:sp>
        <p:nvSpPr>
          <p:cNvPr id="160" name="Google Shape;160;p19"/>
          <p:cNvSpPr txBox="1"/>
          <p:nvPr/>
        </p:nvSpPr>
        <p:spPr>
          <a:xfrm rot="-5400000">
            <a:off x="3847975" y="2724350"/>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a:solidFill>
                  <a:schemeClr val="dk2"/>
                </a:solidFill>
              </a:rPr>
              <a:t>Priority</a:t>
            </a:r>
            <a:endParaRPr sz="1200"/>
          </a:p>
        </p:txBody>
      </p:sp>
      <p:sp>
        <p:nvSpPr>
          <p:cNvPr id="158" name="Google Shape;158;p19"/>
          <p:cNvSpPr txBox="1"/>
          <p:nvPr/>
        </p:nvSpPr>
        <p:spPr>
          <a:xfrm>
            <a:off x="5276725" y="782413"/>
            <a:ext cx="5118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100">
                <a:solidFill>
                  <a:schemeClr val="dk2"/>
                </a:solidFill>
              </a:rPr>
              <a:t>high</a:t>
            </a:r>
            <a:endParaRPr sz="1100"/>
          </a:p>
        </p:txBody>
      </p:sp>
      <p:sp>
        <p:nvSpPr>
          <p:cNvPr id="159" name="Google Shape;159;p19"/>
          <p:cNvSpPr txBox="1"/>
          <p:nvPr/>
        </p:nvSpPr>
        <p:spPr>
          <a:xfrm>
            <a:off x="5276725" y="4589388"/>
            <a:ext cx="5118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100">
                <a:solidFill>
                  <a:schemeClr val="dk2"/>
                </a:solidFill>
              </a:rPr>
              <a:t>low</a:t>
            </a:r>
            <a:endParaRPr sz="1100"/>
          </a:p>
        </p:txBody>
      </p:sp>
      <p:cxnSp>
        <p:nvCxnSpPr>
          <p:cNvPr id="161" name="Google Shape;161;p19"/>
          <p:cNvCxnSpPr/>
          <p:nvPr/>
        </p:nvCxnSpPr>
        <p:spPr>
          <a:xfrm rot="10800000">
            <a:off x="5701475" y="4589400"/>
            <a:ext cx="2946300" cy="0"/>
          </a:xfrm>
          <a:prstGeom prst="straightConnector1">
            <a:avLst/>
          </a:prstGeom>
          <a:noFill/>
          <a:ln w="9525" cap="flat" cmpd="sng">
            <a:solidFill>
              <a:schemeClr val="dk2"/>
            </a:solidFill>
            <a:prstDash val="solid"/>
            <a:round/>
            <a:headEnd type="triangle" w="med" len="med"/>
            <a:tailEnd type="triangle" w="med" len="med"/>
          </a:ln>
        </p:spPr>
      </p:cxnSp>
      <p:sp>
        <p:nvSpPr>
          <p:cNvPr id="162" name="Google Shape;162;p19"/>
          <p:cNvSpPr txBox="1"/>
          <p:nvPr/>
        </p:nvSpPr>
        <p:spPr>
          <a:xfrm>
            <a:off x="5701625" y="4538475"/>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a:solidFill>
                  <a:schemeClr val="dk2"/>
                </a:solidFill>
              </a:rPr>
              <a:t>Complexity</a:t>
            </a:r>
            <a:endParaRPr sz="1200"/>
          </a:p>
        </p:txBody>
      </p:sp>
      <p:sp>
        <p:nvSpPr>
          <p:cNvPr id="163" name="Google Shape;163;p19"/>
          <p:cNvSpPr txBox="1"/>
          <p:nvPr/>
        </p:nvSpPr>
        <p:spPr>
          <a:xfrm>
            <a:off x="8320488" y="4589400"/>
            <a:ext cx="5118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100">
                <a:solidFill>
                  <a:schemeClr val="dk2"/>
                </a:solidFill>
              </a:rPr>
              <a:t>high</a:t>
            </a:r>
            <a:endParaRPr sz="1100"/>
          </a:p>
        </p:txBody>
      </p:sp>
      <p:sp>
        <p:nvSpPr>
          <p:cNvPr id="164" name="Google Shape;164;p19"/>
          <p:cNvSpPr/>
          <p:nvPr/>
        </p:nvSpPr>
        <p:spPr>
          <a:xfrm>
            <a:off x="5918550" y="1257675"/>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19"/>
          <p:cNvSpPr/>
          <p:nvPr/>
        </p:nvSpPr>
        <p:spPr>
          <a:xfrm>
            <a:off x="6287850" y="1891725"/>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19"/>
          <p:cNvSpPr/>
          <p:nvPr/>
        </p:nvSpPr>
        <p:spPr>
          <a:xfrm>
            <a:off x="5958625" y="2832875"/>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7" name="Google Shape;167;p19"/>
          <p:cNvSpPr/>
          <p:nvPr/>
        </p:nvSpPr>
        <p:spPr>
          <a:xfrm>
            <a:off x="6208750" y="3240563"/>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19"/>
          <p:cNvSpPr/>
          <p:nvPr/>
        </p:nvSpPr>
        <p:spPr>
          <a:xfrm>
            <a:off x="5788525" y="3211488"/>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19"/>
          <p:cNvSpPr/>
          <p:nvPr/>
        </p:nvSpPr>
        <p:spPr>
          <a:xfrm>
            <a:off x="6578050" y="3971163"/>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0" name="Google Shape;170;p19"/>
          <p:cNvSpPr/>
          <p:nvPr/>
        </p:nvSpPr>
        <p:spPr>
          <a:xfrm>
            <a:off x="7254175" y="3211488"/>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1" name="Google Shape;171;p19"/>
          <p:cNvSpPr/>
          <p:nvPr/>
        </p:nvSpPr>
        <p:spPr>
          <a:xfrm>
            <a:off x="7623475" y="2205813"/>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2" name="Google Shape;172;p19"/>
          <p:cNvSpPr/>
          <p:nvPr/>
        </p:nvSpPr>
        <p:spPr>
          <a:xfrm>
            <a:off x="7775875" y="1322800"/>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p19"/>
          <p:cNvSpPr/>
          <p:nvPr/>
        </p:nvSpPr>
        <p:spPr>
          <a:xfrm>
            <a:off x="8145175" y="1984750"/>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19"/>
          <p:cNvSpPr/>
          <p:nvPr/>
        </p:nvSpPr>
        <p:spPr>
          <a:xfrm>
            <a:off x="8145175" y="3971175"/>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19"/>
          <p:cNvSpPr/>
          <p:nvPr/>
        </p:nvSpPr>
        <p:spPr>
          <a:xfrm>
            <a:off x="378200" y="1825775"/>
            <a:ext cx="369300" cy="314100"/>
          </a:xfrm>
          <a:prstGeom prst="flowChartPunchedCard">
            <a:avLst/>
          </a:prstGeom>
          <a:solidFill>
            <a:srgbClr val="FFF2CC"/>
          </a:solidFill>
          <a:ln w="9525"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6" name="Google Shape;176;p19"/>
          <p:cNvSpPr txBox="1"/>
          <p:nvPr/>
        </p:nvSpPr>
        <p:spPr>
          <a:xfrm>
            <a:off x="927100" y="1782725"/>
            <a:ext cx="334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chemeClr val="dk1"/>
                </a:solidFill>
              </a:rPr>
              <a:t>Write down user-level </a:t>
            </a:r>
            <a:r>
              <a:rPr lang="de" b="1">
                <a:solidFill>
                  <a:schemeClr val="dk1"/>
                </a:solidFill>
              </a:rPr>
              <a:t>requirements</a:t>
            </a:r>
            <a:endParaRPr b="1"/>
          </a:p>
        </p:txBody>
      </p:sp>
      <p:sp>
        <p:nvSpPr>
          <p:cNvPr id="177" name="Google Shape;177;p19"/>
          <p:cNvSpPr txBox="1"/>
          <p:nvPr/>
        </p:nvSpPr>
        <p:spPr>
          <a:xfrm>
            <a:off x="927100" y="234015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chemeClr val="dk1"/>
                </a:solidFill>
              </a:rPr>
              <a:t>Rank them based on </a:t>
            </a:r>
            <a:r>
              <a:rPr lang="de" b="1">
                <a:solidFill>
                  <a:schemeClr val="dk1"/>
                </a:solidFill>
              </a:rPr>
              <a:t>priority</a:t>
            </a:r>
            <a:r>
              <a:rPr lang="de">
                <a:solidFill>
                  <a:schemeClr val="dk1"/>
                </a:solidFill>
              </a:rPr>
              <a:t> and </a:t>
            </a:r>
            <a:r>
              <a:rPr lang="de" b="1">
                <a:solidFill>
                  <a:schemeClr val="dk1"/>
                </a:solidFill>
              </a:rPr>
              <a:t>complexity</a:t>
            </a:r>
            <a:endParaRPr b="1"/>
          </a:p>
        </p:txBody>
      </p:sp>
      <p:sp>
        <p:nvSpPr>
          <p:cNvPr id="178" name="Google Shape;178;p19"/>
          <p:cNvSpPr txBox="1"/>
          <p:nvPr/>
        </p:nvSpPr>
        <p:spPr>
          <a:xfrm>
            <a:off x="927100" y="3112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b="1">
                <a:solidFill>
                  <a:schemeClr val="dk1"/>
                </a:solidFill>
              </a:rPr>
              <a:t>Don’t write</a:t>
            </a:r>
            <a:r>
              <a:rPr lang="de">
                <a:solidFill>
                  <a:schemeClr val="dk1"/>
                </a:solidFill>
              </a:rPr>
              <a:t> on the sheet (yet!)</a:t>
            </a:r>
            <a:endParaRPr>
              <a:solidFill>
                <a:schemeClr val="dk1"/>
              </a:solidFill>
            </a:endParaRPr>
          </a:p>
        </p:txBody>
      </p:sp>
      <p:pic>
        <p:nvPicPr>
          <p:cNvPr id="179" name="Google Shape;179;p19"/>
          <p:cNvPicPr preferRelativeResize="0"/>
          <p:nvPr/>
        </p:nvPicPr>
        <p:blipFill>
          <a:blip r:embed="rId4">
            <a:alphaModFix/>
          </a:blip>
          <a:stretch>
            <a:fillRect/>
          </a:stretch>
        </p:blipFill>
        <p:spPr>
          <a:xfrm>
            <a:off x="341800" y="3092025"/>
            <a:ext cx="442100" cy="442100"/>
          </a:xfrm>
          <a:prstGeom prst="rect">
            <a:avLst/>
          </a:prstGeom>
          <a:noFill/>
          <a:ln>
            <a:noFill/>
          </a:ln>
        </p:spPr>
      </p:pic>
      <p:pic>
        <p:nvPicPr>
          <p:cNvPr id="180" name="Google Shape;180;p19"/>
          <p:cNvPicPr preferRelativeResize="0"/>
          <p:nvPr/>
        </p:nvPicPr>
        <p:blipFill>
          <a:blip r:embed="rId5">
            <a:alphaModFix/>
          </a:blip>
          <a:stretch>
            <a:fillRect/>
          </a:stretch>
        </p:blipFill>
        <p:spPr>
          <a:xfrm>
            <a:off x="341800" y="2426900"/>
            <a:ext cx="442100" cy="44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84"/>
        <p:cNvGrpSpPr/>
        <p:nvPr/>
      </p:nvGrpSpPr>
      <p:grpSpPr>
        <a:xfrm>
          <a:off x="0" y="0"/>
          <a:ext cx="0" cy="0"/>
          <a:chOff x="0" y="0"/>
          <a:chExt cx="0" cy="0"/>
        </a:xfrm>
      </p:grpSpPr>
      <p:sp>
        <p:nvSpPr>
          <p:cNvPr id="185" name="Google Shape;185;p20"/>
          <p:cNvSpPr/>
          <p:nvPr/>
        </p:nvSpPr>
        <p:spPr>
          <a:xfrm>
            <a:off x="2904475" y="318875"/>
            <a:ext cx="3694800" cy="4651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6" name="Google Shape;18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de"/>
              <a:t>8</a:t>
            </a:fld>
            <a:endParaRPr/>
          </a:p>
        </p:txBody>
      </p:sp>
      <p:sp>
        <p:nvSpPr>
          <p:cNvPr id="187" name="Google Shape;187;p20"/>
          <p:cNvSpPr txBox="1"/>
          <p:nvPr/>
        </p:nvSpPr>
        <p:spPr>
          <a:xfrm>
            <a:off x="554550" y="284200"/>
            <a:ext cx="221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800">
                <a:solidFill>
                  <a:schemeClr val="dk2"/>
                </a:solidFill>
              </a:rPr>
              <a:t>Sheet design</a:t>
            </a:r>
            <a:endParaRPr sz="1800">
              <a:solidFill>
                <a:schemeClr val="dk2"/>
              </a:solidFill>
            </a:endParaRPr>
          </a:p>
        </p:txBody>
      </p:sp>
      <p:sp>
        <p:nvSpPr>
          <p:cNvPr id="188" name="Google Shape;188;p20"/>
          <p:cNvSpPr txBox="1"/>
          <p:nvPr/>
        </p:nvSpPr>
        <p:spPr>
          <a:xfrm>
            <a:off x="2904475" y="318875"/>
            <a:ext cx="3694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800">
                <a:solidFill>
                  <a:schemeClr val="dk2"/>
                </a:solidFill>
              </a:rPr>
              <a:t>AIRE Joint Activity</a:t>
            </a:r>
            <a:endParaRPr sz="1800">
              <a:solidFill>
                <a:schemeClr val="dk2"/>
              </a:solidFill>
            </a:endParaRPr>
          </a:p>
        </p:txBody>
      </p:sp>
      <p:sp>
        <p:nvSpPr>
          <p:cNvPr id="189" name="Google Shape;189;p20"/>
          <p:cNvSpPr txBox="1"/>
          <p:nvPr/>
        </p:nvSpPr>
        <p:spPr>
          <a:xfrm>
            <a:off x="2904475" y="602975"/>
            <a:ext cx="3694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dk2"/>
                </a:solidFill>
              </a:rPr>
              <a:t>Group {X}: {NAME}</a:t>
            </a:r>
            <a:endParaRPr>
              <a:solidFill>
                <a:schemeClr val="dk2"/>
              </a:solidFill>
            </a:endParaRPr>
          </a:p>
        </p:txBody>
      </p:sp>
      <p:cxnSp>
        <p:nvCxnSpPr>
          <p:cNvPr id="190" name="Google Shape;190;p20"/>
          <p:cNvCxnSpPr>
            <a:stCxn id="191" idx="2"/>
            <a:endCxn id="192" idx="0"/>
          </p:cNvCxnSpPr>
          <p:nvPr/>
        </p:nvCxnSpPr>
        <p:spPr>
          <a:xfrm>
            <a:off x="3299600" y="1163088"/>
            <a:ext cx="0" cy="3453000"/>
          </a:xfrm>
          <a:prstGeom prst="straightConnector1">
            <a:avLst/>
          </a:prstGeom>
          <a:noFill/>
          <a:ln w="9525" cap="flat" cmpd="sng">
            <a:solidFill>
              <a:schemeClr val="dk2"/>
            </a:solidFill>
            <a:prstDash val="solid"/>
            <a:round/>
            <a:headEnd type="triangle" w="med" len="med"/>
            <a:tailEnd type="triangle" w="med" len="med"/>
          </a:ln>
        </p:spPr>
      </p:cxnSp>
      <p:sp>
        <p:nvSpPr>
          <p:cNvPr id="193" name="Google Shape;193;p20"/>
          <p:cNvSpPr txBox="1"/>
          <p:nvPr/>
        </p:nvSpPr>
        <p:spPr>
          <a:xfrm rot="-5400000">
            <a:off x="1614950" y="2751025"/>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a:solidFill>
                  <a:schemeClr val="dk2"/>
                </a:solidFill>
              </a:rPr>
              <a:t>Priority</a:t>
            </a:r>
            <a:endParaRPr sz="1200"/>
          </a:p>
        </p:txBody>
      </p:sp>
      <p:sp>
        <p:nvSpPr>
          <p:cNvPr id="191" name="Google Shape;191;p20"/>
          <p:cNvSpPr txBox="1"/>
          <p:nvPr/>
        </p:nvSpPr>
        <p:spPr>
          <a:xfrm>
            <a:off x="3043700" y="809088"/>
            <a:ext cx="5118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100">
                <a:solidFill>
                  <a:schemeClr val="dk2"/>
                </a:solidFill>
              </a:rPr>
              <a:t>high</a:t>
            </a:r>
            <a:endParaRPr sz="1100"/>
          </a:p>
        </p:txBody>
      </p:sp>
      <p:sp>
        <p:nvSpPr>
          <p:cNvPr id="192" name="Google Shape;192;p20"/>
          <p:cNvSpPr txBox="1"/>
          <p:nvPr/>
        </p:nvSpPr>
        <p:spPr>
          <a:xfrm>
            <a:off x="3043700" y="4616063"/>
            <a:ext cx="5118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100">
                <a:solidFill>
                  <a:schemeClr val="dk2"/>
                </a:solidFill>
              </a:rPr>
              <a:t>low</a:t>
            </a:r>
            <a:endParaRPr sz="1100"/>
          </a:p>
        </p:txBody>
      </p:sp>
      <p:cxnSp>
        <p:nvCxnSpPr>
          <p:cNvPr id="194" name="Google Shape;194;p20"/>
          <p:cNvCxnSpPr/>
          <p:nvPr/>
        </p:nvCxnSpPr>
        <p:spPr>
          <a:xfrm rot="10800000">
            <a:off x="3468450" y="4616075"/>
            <a:ext cx="2946300" cy="0"/>
          </a:xfrm>
          <a:prstGeom prst="straightConnector1">
            <a:avLst/>
          </a:prstGeom>
          <a:noFill/>
          <a:ln w="9525" cap="flat" cmpd="sng">
            <a:solidFill>
              <a:schemeClr val="dk2"/>
            </a:solidFill>
            <a:prstDash val="solid"/>
            <a:round/>
            <a:headEnd type="triangle" w="med" len="med"/>
            <a:tailEnd type="triangle" w="med" len="med"/>
          </a:ln>
        </p:spPr>
      </p:cxnSp>
      <p:sp>
        <p:nvSpPr>
          <p:cNvPr id="195" name="Google Shape;195;p20"/>
          <p:cNvSpPr txBox="1"/>
          <p:nvPr/>
        </p:nvSpPr>
        <p:spPr>
          <a:xfrm>
            <a:off x="3468600" y="4565150"/>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a:solidFill>
                  <a:schemeClr val="dk2"/>
                </a:solidFill>
              </a:rPr>
              <a:t>Complexity</a:t>
            </a:r>
            <a:endParaRPr sz="1200"/>
          </a:p>
        </p:txBody>
      </p:sp>
      <p:sp>
        <p:nvSpPr>
          <p:cNvPr id="196" name="Google Shape;196;p20"/>
          <p:cNvSpPr txBox="1"/>
          <p:nvPr/>
        </p:nvSpPr>
        <p:spPr>
          <a:xfrm>
            <a:off x="6087463" y="4616075"/>
            <a:ext cx="5118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100">
                <a:solidFill>
                  <a:schemeClr val="dk2"/>
                </a:solidFill>
              </a:rPr>
              <a:t>high</a:t>
            </a:r>
            <a:endParaRPr sz="1100"/>
          </a:p>
        </p:txBody>
      </p:sp>
      <p:sp>
        <p:nvSpPr>
          <p:cNvPr id="197" name="Google Shape;197;p20"/>
          <p:cNvSpPr/>
          <p:nvPr/>
        </p:nvSpPr>
        <p:spPr>
          <a:xfrm>
            <a:off x="3685525" y="1284350"/>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0"/>
          <p:cNvSpPr/>
          <p:nvPr/>
        </p:nvSpPr>
        <p:spPr>
          <a:xfrm>
            <a:off x="4054825" y="1918400"/>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0"/>
          <p:cNvSpPr/>
          <p:nvPr/>
        </p:nvSpPr>
        <p:spPr>
          <a:xfrm>
            <a:off x="3725600" y="2859550"/>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20"/>
          <p:cNvSpPr/>
          <p:nvPr/>
        </p:nvSpPr>
        <p:spPr>
          <a:xfrm>
            <a:off x="3975725" y="3267238"/>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p20"/>
          <p:cNvSpPr/>
          <p:nvPr/>
        </p:nvSpPr>
        <p:spPr>
          <a:xfrm>
            <a:off x="3555500" y="3238163"/>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20"/>
          <p:cNvSpPr/>
          <p:nvPr/>
        </p:nvSpPr>
        <p:spPr>
          <a:xfrm>
            <a:off x="4345025" y="3997838"/>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 name="Google Shape;203;p20"/>
          <p:cNvSpPr/>
          <p:nvPr/>
        </p:nvSpPr>
        <p:spPr>
          <a:xfrm>
            <a:off x="5021150" y="3238163"/>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 name="Google Shape;204;p20"/>
          <p:cNvSpPr/>
          <p:nvPr/>
        </p:nvSpPr>
        <p:spPr>
          <a:xfrm>
            <a:off x="5390450" y="2232488"/>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p20"/>
          <p:cNvSpPr/>
          <p:nvPr/>
        </p:nvSpPr>
        <p:spPr>
          <a:xfrm>
            <a:off x="5542850" y="1349475"/>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0"/>
          <p:cNvSpPr/>
          <p:nvPr/>
        </p:nvSpPr>
        <p:spPr>
          <a:xfrm>
            <a:off x="5912150" y="2011425"/>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 name="Google Shape;207;p20"/>
          <p:cNvSpPr/>
          <p:nvPr/>
        </p:nvSpPr>
        <p:spPr>
          <a:xfrm>
            <a:off x="5912150" y="3997850"/>
            <a:ext cx="369300" cy="314100"/>
          </a:xfrm>
          <a:prstGeom prst="flowChartPunchedCard">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 name="Google Shape;208;p20"/>
          <p:cNvSpPr/>
          <p:nvPr/>
        </p:nvSpPr>
        <p:spPr>
          <a:xfrm>
            <a:off x="3402030" y="2692884"/>
            <a:ext cx="1118175" cy="1085750"/>
          </a:xfrm>
          <a:custGeom>
            <a:avLst/>
            <a:gdLst/>
            <a:ahLst/>
            <a:cxnLst/>
            <a:rect l="l" t="t" r="r" b="b"/>
            <a:pathLst>
              <a:path w="44727" h="43430" extrusionOk="0">
                <a:moveTo>
                  <a:pt x="16645" y="617"/>
                </a:moveTo>
                <a:cubicBezTo>
                  <a:pt x="20787" y="1408"/>
                  <a:pt x="33770" y="2619"/>
                  <a:pt x="38423" y="6760"/>
                </a:cubicBezTo>
                <a:cubicBezTo>
                  <a:pt x="43076" y="10902"/>
                  <a:pt x="45217" y="19649"/>
                  <a:pt x="44565" y="25466"/>
                </a:cubicBezTo>
                <a:cubicBezTo>
                  <a:pt x="43914" y="31283"/>
                  <a:pt x="40098" y="38915"/>
                  <a:pt x="34514" y="41660"/>
                </a:cubicBezTo>
                <a:cubicBezTo>
                  <a:pt x="28930" y="44406"/>
                  <a:pt x="16738" y="43428"/>
                  <a:pt x="11061" y="41939"/>
                </a:cubicBezTo>
                <a:cubicBezTo>
                  <a:pt x="5384" y="40450"/>
                  <a:pt x="1754" y="37333"/>
                  <a:pt x="451" y="32726"/>
                </a:cubicBezTo>
                <a:cubicBezTo>
                  <a:pt x="-852" y="28119"/>
                  <a:pt x="1056" y="19417"/>
                  <a:pt x="3243" y="14298"/>
                </a:cubicBezTo>
                <a:cubicBezTo>
                  <a:pt x="5430" y="9179"/>
                  <a:pt x="11339" y="4293"/>
                  <a:pt x="13573" y="2013"/>
                </a:cubicBezTo>
                <a:cubicBezTo>
                  <a:pt x="15807" y="-267"/>
                  <a:pt x="12503" y="-174"/>
                  <a:pt x="16645" y="617"/>
                </a:cubicBezTo>
                <a:close/>
              </a:path>
            </a:pathLst>
          </a:custGeom>
          <a:noFill/>
          <a:ln w="9525" cap="flat" cmpd="sng">
            <a:solidFill>
              <a:srgbClr val="666666"/>
            </a:solidFill>
            <a:prstDash val="dash"/>
            <a:round/>
            <a:headEnd type="none" w="med" len="med"/>
            <a:tailEnd type="none" w="med" len="med"/>
          </a:ln>
        </p:spPr>
        <p:txBody>
          <a:bodyPr/>
          <a:lstStyle/>
          <a:p>
            <a:endParaRPr lang="en-SE"/>
          </a:p>
        </p:txBody>
      </p:sp>
      <p:sp>
        <p:nvSpPr>
          <p:cNvPr id="209" name="Google Shape;209;p20"/>
          <p:cNvSpPr txBox="1"/>
          <p:nvPr/>
        </p:nvSpPr>
        <p:spPr>
          <a:xfrm rot="855412">
            <a:off x="3725628" y="2456283"/>
            <a:ext cx="774762" cy="338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000">
                <a:solidFill>
                  <a:srgbClr val="666666"/>
                </a:solidFill>
                <a:latin typeface="Caveat"/>
                <a:ea typeface="Caveat"/>
                <a:cs typeface="Caveat"/>
                <a:sym typeface="Caveat"/>
              </a:rPr>
              <a:t>cluster X</a:t>
            </a:r>
            <a:endParaRPr sz="1000">
              <a:solidFill>
                <a:srgbClr val="666666"/>
              </a:solidFill>
              <a:latin typeface="Caveat"/>
              <a:ea typeface="Caveat"/>
              <a:cs typeface="Caveat"/>
              <a:sym typeface="Caveat"/>
            </a:endParaRPr>
          </a:p>
        </p:txBody>
      </p:sp>
      <p:cxnSp>
        <p:nvCxnSpPr>
          <p:cNvPr id="210" name="Google Shape;210;p20"/>
          <p:cNvCxnSpPr>
            <a:endCxn id="203" idx="0"/>
          </p:cNvCxnSpPr>
          <p:nvPr/>
        </p:nvCxnSpPr>
        <p:spPr>
          <a:xfrm rot="-5400000" flipH="1">
            <a:off x="4253900" y="2286263"/>
            <a:ext cx="983700" cy="920100"/>
          </a:xfrm>
          <a:prstGeom prst="curvedConnector3">
            <a:avLst>
              <a:gd name="adj1" fmla="val 50000"/>
            </a:avLst>
          </a:prstGeom>
          <a:noFill/>
          <a:ln w="9525" cap="flat" cmpd="sng">
            <a:solidFill>
              <a:srgbClr val="666666"/>
            </a:solidFill>
            <a:prstDash val="solid"/>
            <a:round/>
            <a:headEnd type="triangle" w="med" len="med"/>
            <a:tailEnd type="triangle" w="med" len="med"/>
          </a:ln>
        </p:spPr>
      </p:cxnSp>
      <p:cxnSp>
        <p:nvCxnSpPr>
          <p:cNvPr id="211" name="Google Shape;211;p20"/>
          <p:cNvCxnSpPr/>
          <p:nvPr/>
        </p:nvCxnSpPr>
        <p:spPr>
          <a:xfrm>
            <a:off x="3483100" y="1752025"/>
            <a:ext cx="2910600" cy="83700"/>
          </a:xfrm>
          <a:prstGeom prst="straightConnector1">
            <a:avLst/>
          </a:prstGeom>
          <a:noFill/>
          <a:ln w="9525" cap="flat" cmpd="sng">
            <a:solidFill>
              <a:schemeClr val="dk2"/>
            </a:solidFill>
            <a:prstDash val="dash"/>
            <a:round/>
            <a:headEnd type="none" w="med" len="med"/>
            <a:tailEnd type="none" w="med" len="med"/>
          </a:ln>
        </p:spPr>
      </p:cxnSp>
      <p:sp>
        <p:nvSpPr>
          <p:cNvPr id="212" name="Google Shape;212;p20"/>
          <p:cNvSpPr/>
          <p:nvPr/>
        </p:nvSpPr>
        <p:spPr>
          <a:xfrm>
            <a:off x="4132250" y="12843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20"/>
          <p:cNvSpPr/>
          <p:nvPr/>
        </p:nvSpPr>
        <p:spPr>
          <a:xfrm>
            <a:off x="4208450" y="13605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20"/>
          <p:cNvSpPr/>
          <p:nvPr/>
        </p:nvSpPr>
        <p:spPr>
          <a:xfrm>
            <a:off x="4132250" y="13605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0"/>
          <p:cNvSpPr/>
          <p:nvPr/>
        </p:nvSpPr>
        <p:spPr>
          <a:xfrm>
            <a:off x="4208450" y="1436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20"/>
          <p:cNvSpPr/>
          <p:nvPr/>
        </p:nvSpPr>
        <p:spPr>
          <a:xfrm>
            <a:off x="4437050" y="18939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0"/>
          <p:cNvSpPr/>
          <p:nvPr/>
        </p:nvSpPr>
        <p:spPr>
          <a:xfrm>
            <a:off x="4437050" y="19701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0"/>
          <p:cNvSpPr/>
          <p:nvPr/>
        </p:nvSpPr>
        <p:spPr>
          <a:xfrm>
            <a:off x="5884850" y="12081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p20"/>
          <p:cNvSpPr/>
          <p:nvPr/>
        </p:nvSpPr>
        <p:spPr>
          <a:xfrm>
            <a:off x="5808650" y="12081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20"/>
          <p:cNvSpPr/>
          <p:nvPr/>
        </p:nvSpPr>
        <p:spPr>
          <a:xfrm>
            <a:off x="5732450" y="12843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20"/>
          <p:cNvSpPr/>
          <p:nvPr/>
        </p:nvSpPr>
        <p:spPr>
          <a:xfrm>
            <a:off x="5961050" y="23511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20"/>
          <p:cNvSpPr/>
          <p:nvPr/>
        </p:nvSpPr>
        <p:spPr>
          <a:xfrm>
            <a:off x="5427650" y="2579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20"/>
          <p:cNvSpPr/>
          <p:nvPr/>
        </p:nvSpPr>
        <p:spPr>
          <a:xfrm>
            <a:off x="5503850" y="2579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20"/>
          <p:cNvSpPr/>
          <p:nvPr/>
        </p:nvSpPr>
        <p:spPr>
          <a:xfrm>
            <a:off x="5580050" y="2579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20"/>
          <p:cNvSpPr/>
          <p:nvPr/>
        </p:nvSpPr>
        <p:spPr>
          <a:xfrm>
            <a:off x="5656250" y="2579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20"/>
          <p:cNvSpPr/>
          <p:nvPr/>
        </p:nvSpPr>
        <p:spPr>
          <a:xfrm>
            <a:off x="5503850" y="26559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20"/>
          <p:cNvSpPr/>
          <p:nvPr/>
        </p:nvSpPr>
        <p:spPr>
          <a:xfrm>
            <a:off x="5580050" y="26559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20"/>
          <p:cNvSpPr/>
          <p:nvPr/>
        </p:nvSpPr>
        <p:spPr>
          <a:xfrm>
            <a:off x="5580050" y="27321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20"/>
          <p:cNvSpPr/>
          <p:nvPr/>
        </p:nvSpPr>
        <p:spPr>
          <a:xfrm>
            <a:off x="5199050" y="35703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20"/>
          <p:cNvSpPr/>
          <p:nvPr/>
        </p:nvSpPr>
        <p:spPr>
          <a:xfrm>
            <a:off x="4132250" y="36465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20"/>
          <p:cNvSpPr/>
          <p:nvPr/>
        </p:nvSpPr>
        <p:spPr>
          <a:xfrm>
            <a:off x="4056050" y="36465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20"/>
          <p:cNvSpPr/>
          <p:nvPr/>
        </p:nvSpPr>
        <p:spPr>
          <a:xfrm>
            <a:off x="3979850" y="35703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20"/>
          <p:cNvSpPr/>
          <p:nvPr/>
        </p:nvSpPr>
        <p:spPr>
          <a:xfrm>
            <a:off x="3903650" y="36465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20"/>
          <p:cNvSpPr/>
          <p:nvPr/>
        </p:nvSpPr>
        <p:spPr>
          <a:xfrm>
            <a:off x="4284650" y="41799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0"/>
          <p:cNvSpPr/>
          <p:nvPr/>
        </p:nvSpPr>
        <p:spPr>
          <a:xfrm>
            <a:off x="5808650" y="4103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20"/>
          <p:cNvSpPr/>
          <p:nvPr/>
        </p:nvSpPr>
        <p:spPr>
          <a:xfrm>
            <a:off x="5656250" y="41799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20"/>
          <p:cNvSpPr/>
          <p:nvPr/>
        </p:nvSpPr>
        <p:spPr>
          <a:xfrm>
            <a:off x="5732450" y="41799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20"/>
          <p:cNvSpPr/>
          <p:nvPr/>
        </p:nvSpPr>
        <p:spPr>
          <a:xfrm>
            <a:off x="4208450" y="4103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20"/>
          <p:cNvSpPr/>
          <p:nvPr/>
        </p:nvSpPr>
        <p:spPr>
          <a:xfrm>
            <a:off x="4208450" y="41799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20"/>
          <p:cNvSpPr/>
          <p:nvPr/>
        </p:nvSpPr>
        <p:spPr>
          <a:xfrm>
            <a:off x="4208450" y="42561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20"/>
          <p:cNvSpPr/>
          <p:nvPr/>
        </p:nvSpPr>
        <p:spPr>
          <a:xfrm>
            <a:off x="8399450" y="5627750"/>
            <a:ext cx="65100" cy="65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20"/>
          <p:cNvSpPr txBox="1"/>
          <p:nvPr/>
        </p:nvSpPr>
        <p:spPr>
          <a:xfrm>
            <a:off x="554550" y="1086800"/>
            <a:ext cx="2015100" cy="301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800">
                <a:solidFill>
                  <a:schemeClr val="dk2"/>
                </a:solidFill>
              </a:rPr>
              <a:t>maybe in Activity 1 we can ask participants to:</a:t>
            </a:r>
            <a:endParaRPr sz="800">
              <a:solidFill>
                <a:schemeClr val="dk2"/>
              </a:solidFill>
            </a:endParaRPr>
          </a:p>
          <a:p>
            <a:pPr marL="457200" lvl="0" indent="-279400" algn="l" rtl="0">
              <a:spcBef>
                <a:spcPts val="0"/>
              </a:spcBef>
              <a:spcAft>
                <a:spcPts val="0"/>
              </a:spcAft>
              <a:buClr>
                <a:schemeClr val="dk2"/>
              </a:buClr>
              <a:buSzPts val="800"/>
              <a:buChar char="-"/>
            </a:pPr>
            <a:r>
              <a:rPr lang="de" sz="800">
                <a:solidFill>
                  <a:schemeClr val="dk2"/>
                </a:solidFill>
              </a:rPr>
              <a:t>write post-it notes</a:t>
            </a:r>
            <a:endParaRPr sz="800">
              <a:solidFill>
                <a:schemeClr val="dk2"/>
              </a:solidFill>
            </a:endParaRPr>
          </a:p>
          <a:p>
            <a:pPr marL="457200" lvl="0" indent="-279400" algn="l" rtl="0">
              <a:spcBef>
                <a:spcPts val="0"/>
              </a:spcBef>
              <a:spcAft>
                <a:spcPts val="0"/>
              </a:spcAft>
              <a:buClr>
                <a:schemeClr val="dk2"/>
              </a:buClr>
              <a:buSzPts val="800"/>
              <a:buChar char="-"/>
            </a:pPr>
            <a:r>
              <a:rPr lang="de" sz="800">
                <a:solidFill>
                  <a:schemeClr val="dk2"/>
                </a:solidFill>
              </a:rPr>
              <a:t>propose a placement on the 2-dimensional axis</a:t>
            </a:r>
            <a:endParaRPr sz="800">
              <a:solidFill>
                <a:schemeClr val="dk2"/>
              </a:solidFill>
            </a:endParaRPr>
          </a:p>
          <a:p>
            <a:pPr marL="457200" lvl="0" indent="-279400" algn="l" rtl="0">
              <a:spcBef>
                <a:spcPts val="0"/>
              </a:spcBef>
              <a:spcAft>
                <a:spcPts val="0"/>
              </a:spcAft>
              <a:buClr>
                <a:schemeClr val="dk2"/>
              </a:buClr>
              <a:buSzPts val="800"/>
              <a:buChar char="-"/>
            </a:pPr>
            <a:r>
              <a:rPr lang="de" sz="800">
                <a:solidFill>
                  <a:schemeClr val="dk2"/>
                </a:solidFill>
              </a:rPr>
              <a:t>don’t write anything on the sheet (because people might later move the post-it notes)</a:t>
            </a:r>
            <a:endParaRPr sz="800">
              <a:solidFill>
                <a:schemeClr val="dk2"/>
              </a:solidFill>
            </a:endParaRPr>
          </a:p>
          <a:p>
            <a:pPr marL="0" lvl="0" indent="0" algn="l" rtl="0">
              <a:spcBef>
                <a:spcPts val="0"/>
              </a:spcBef>
              <a:spcAft>
                <a:spcPts val="0"/>
              </a:spcAft>
              <a:buNone/>
            </a:pPr>
            <a:endParaRPr sz="800">
              <a:solidFill>
                <a:schemeClr val="dk2"/>
              </a:solidFill>
            </a:endParaRPr>
          </a:p>
          <a:p>
            <a:pPr marL="0" lvl="0" indent="0" algn="l" rtl="0">
              <a:spcBef>
                <a:spcPts val="0"/>
              </a:spcBef>
              <a:spcAft>
                <a:spcPts val="0"/>
              </a:spcAft>
              <a:buNone/>
            </a:pPr>
            <a:r>
              <a:rPr lang="de" sz="800">
                <a:solidFill>
                  <a:schemeClr val="dk2"/>
                </a:solidFill>
              </a:rPr>
              <a:t>Then, we take some pictures</a:t>
            </a:r>
            <a:endParaRPr sz="800">
              <a:solidFill>
                <a:schemeClr val="dk2"/>
              </a:solidFill>
            </a:endParaRPr>
          </a:p>
          <a:p>
            <a:pPr marL="457200" lvl="0" indent="-279400" algn="l" rtl="0">
              <a:spcBef>
                <a:spcPts val="0"/>
              </a:spcBef>
              <a:spcAft>
                <a:spcPts val="0"/>
              </a:spcAft>
              <a:buClr>
                <a:schemeClr val="dk2"/>
              </a:buClr>
              <a:buSzPts val="800"/>
              <a:buChar char="-"/>
            </a:pPr>
            <a:r>
              <a:rPr lang="de" sz="800">
                <a:solidFill>
                  <a:schemeClr val="dk2"/>
                </a:solidFill>
              </a:rPr>
              <a:t>This way, we immortalize the status of the sheet BEFORE re-ranking, making sure we also capture this divergences</a:t>
            </a:r>
            <a:endParaRPr sz="800">
              <a:solidFill>
                <a:schemeClr val="dk2"/>
              </a:solidFill>
            </a:endParaRPr>
          </a:p>
          <a:p>
            <a:pPr marL="0" lvl="0" indent="0" algn="l" rtl="0">
              <a:spcBef>
                <a:spcPts val="0"/>
              </a:spcBef>
              <a:spcAft>
                <a:spcPts val="0"/>
              </a:spcAft>
              <a:buNone/>
            </a:pPr>
            <a:endParaRPr sz="800">
              <a:solidFill>
                <a:schemeClr val="dk2"/>
              </a:solidFill>
            </a:endParaRPr>
          </a:p>
          <a:p>
            <a:pPr marL="0" lvl="0" indent="0" algn="l" rtl="0">
              <a:spcBef>
                <a:spcPts val="0"/>
              </a:spcBef>
              <a:spcAft>
                <a:spcPts val="0"/>
              </a:spcAft>
              <a:buNone/>
            </a:pPr>
            <a:r>
              <a:rPr lang="de" sz="800">
                <a:solidFill>
                  <a:schemeClr val="dk2"/>
                </a:solidFill>
              </a:rPr>
              <a:t>then in Activity 2 we ask participants to</a:t>
            </a:r>
            <a:endParaRPr sz="800">
              <a:solidFill>
                <a:schemeClr val="dk2"/>
              </a:solidFill>
            </a:endParaRPr>
          </a:p>
          <a:p>
            <a:pPr marL="457200" lvl="0" indent="-279400" algn="l" rtl="0">
              <a:spcBef>
                <a:spcPts val="0"/>
              </a:spcBef>
              <a:spcAft>
                <a:spcPts val="0"/>
              </a:spcAft>
              <a:buClr>
                <a:schemeClr val="dk2"/>
              </a:buClr>
              <a:buSzPts val="800"/>
              <a:buChar char="-"/>
            </a:pPr>
            <a:r>
              <a:rPr lang="de" sz="800">
                <a:solidFill>
                  <a:schemeClr val="dk2"/>
                </a:solidFill>
              </a:rPr>
              <a:t>reorder/rerank requirements in 2-dimensional space (if they think it makes sense)</a:t>
            </a:r>
            <a:endParaRPr sz="800">
              <a:solidFill>
                <a:schemeClr val="dk2"/>
              </a:solidFill>
            </a:endParaRPr>
          </a:p>
          <a:p>
            <a:pPr marL="457200" lvl="0" indent="-279400" algn="l" rtl="0">
              <a:spcBef>
                <a:spcPts val="0"/>
              </a:spcBef>
              <a:spcAft>
                <a:spcPts val="0"/>
              </a:spcAft>
              <a:buClr>
                <a:schemeClr val="dk2"/>
              </a:buClr>
              <a:buSzPts val="800"/>
              <a:buChar char="-"/>
            </a:pPr>
            <a:r>
              <a:rPr lang="de" sz="800">
                <a:solidFill>
                  <a:schemeClr val="dk2"/>
                </a:solidFill>
              </a:rPr>
              <a:t>add notes/comments on blank sheet (e.g., relationships, clusters, etc…)</a:t>
            </a:r>
            <a:endParaRPr sz="800">
              <a:solidFill>
                <a:schemeClr val="dk2"/>
              </a:solidFill>
            </a:endParaRPr>
          </a:p>
          <a:p>
            <a:pPr marL="457200" lvl="0" indent="-279400" algn="l" rtl="0">
              <a:spcBef>
                <a:spcPts val="0"/>
              </a:spcBef>
              <a:spcAft>
                <a:spcPts val="0"/>
              </a:spcAft>
              <a:buClr>
                <a:schemeClr val="dk2"/>
              </a:buClr>
              <a:buSzPts val="800"/>
              <a:buChar char="-"/>
            </a:pPr>
            <a:r>
              <a:rPr lang="de" sz="800">
                <a:solidFill>
                  <a:schemeClr val="dk2"/>
                </a:solidFill>
              </a:rPr>
              <a:t>vote with stickers or marks </a:t>
            </a:r>
            <a:endParaRPr sz="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a:off x="901150" y="445025"/>
            <a:ext cx="7931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e"/>
              <a:t>Activity 1: Elicitation </a:t>
            </a:r>
            <a:r>
              <a:rPr lang="de" i="1">
                <a:solidFill>
                  <a:srgbClr val="595959"/>
                </a:solidFill>
              </a:rPr>
              <a:t>(15 minutes)</a:t>
            </a:r>
            <a:r>
              <a:rPr lang="de"/>
              <a:t> </a:t>
            </a:r>
            <a:endParaRPr/>
          </a:p>
        </p:txBody>
      </p:sp>
      <p:sp>
        <p:nvSpPr>
          <p:cNvPr id="248" name="Google Shape;248;p21"/>
          <p:cNvSpPr txBox="1">
            <a:spLocks noGrp="1"/>
          </p:cNvSpPr>
          <p:nvPr>
            <p:ph type="body" idx="1"/>
          </p:nvPr>
        </p:nvSpPr>
        <p:spPr>
          <a:xfrm>
            <a:off x="311700" y="1152475"/>
            <a:ext cx="8520600" cy="6222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1200"/>
              </a:spcAft>
              <a:buNone/>
            </a:pPr>
            <a:r>
              <a:rPr lang="de" sz="1400">
                <a:solidFill>
                  <a:schemeClr val="dk1"/>
                </a:solidFill>
              </a:rPr>
              <a:t>Specify requirements using post-it notes in the following way.</a:t>
            </a:r>
            <a:endParaRPr b="1"/>
          </a:p>
        </p:txBody>
      </p:sp>
      <p:sp>
        <p:nvSpPr>
          <p:cNvPr id="249" name="Google Shape;249;p21"/>
          <p:cNvSpPr/>
          <p:nvPr/>
        </p:nvSpPr>
        <p:spPr>
          <a:xfrm>
            <a:off x="0" y="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250" name="Google Shape;250;p21"/>
          <p:cNvSpPr/>
          <p:nvPr/>
        </p:nvSpPr>
        <p:spPr>
          <a:xfrm>
            <a:off x="0" y="4943400"/>
            <a:ext cx="9144000" cy="200100"/>
          </a:xfrm>
          <a:prstGeom prst="rect">
            <a:avLst/>
          </a:prstGeom>
          <a:solidFill>
            <a:srgbClr val="58468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21"/>
          <p:cNvSpPr txBox="1">
            <a:spLocks noGrp="1"/>
          </p:cNvSpPr>
          <p:nvPr>
            <p:ph type="sldNum" idx="12"/>
          </p:nvPr>
        </p:nvSpPr>
        <p:spPr>
          <a:xfrm>
            <a:off x="8595300" y="4943349"/>
            <a:ext cx="548700" cy="20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de" sz="900">
                <a:solidFill>
                  <a:schemeClr val="lt1"/>
                </a:solidFill>
              </a:rPr>
              <a:t>9</a:t>
            </a:fld>
            <a:endParaRPr sz="900">
              <a:solidFill>
                <a:schemeClr val="lt1"/>
              </a:solidFill>
            </a:endParaRPr>
          </a:p>
        </p:txBody>
      </p:sp>
      <p:pic>
        <p:nvPicPr>
          <p:cNvPr id="252" name="Google Shape;252;p21"/>
          <p:cNvPicPr preferRelativeResize="0"/>
          <p:nvPr/>
        </p:nvPicPr>
        <p:blipFill>
          <a:blip r:embed="rId3">
            <a:alphaModFix/>
          </a:blip>
          <a:stretch>
            <a:fillRect/>
          </a:stretch>
        </p:blipFill>
        <p:spPr>
          <a:xfrm>
            <a:off x="341788" y="489849"/>
            <a:ext cx="442121" cy="442100"/>
          </a:xfrm>
          <a:prstGeom prst="rect">
            <a:avLst/>
          </a:prstGeom>
          <a:noFill/>
          <a:ln>
            <a:noFill/>
          </a:ln>
        </p:spPr>
      </p:pic>
      <p:sp>
        <p:nvSpPr>
          <p:cNvPr id="253" name="Google Shape;253;p21"/>
          <p:cNvSpPr/>
          <p:nvPr/>
        </p:nvSpPr>
        <p:spPr>
          <a:xfrm>
            <a:off x="693225" y="1774675"/>
            <a:ext cx="2479200" cy="23931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a:t>&lt;formulate the requirement in NL text&gt;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1646</Words>
  <Application>Microsoft Office PowerPoint</Application>
  <PresentationFormat>On-screen Show (16:9)</PresentationFormat>
  <Paragraphs>176</Paragraphs>
  <Slides>14</Slides>
  <Notes>14</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Caveat</vt:lpstr>
      <vt:lpstr>Simple Light</vt:lpstr>
      <vt:lpstr>Towards a Reference Architecture for NLP4RE Tools</vt:lpstr>
      <vt:lpstr>Context</vt:lpstr>
      <vt:lpstr>Recurring Pattern of NLP4RE Tools</vt:lpstr>
      <vt:lpstr>PowerPoint Presentation</vt:lpstr>
      <vt:lpstr>Activity Description</vt:lpstr>
      <vt:lpstr>Activity 1: Elicitation (15 minutes)</vt:lpstr>
      <vt:lpstr>Activity 1: Elicitation  (15 minutes)</vt:lpstr>
      <vt:lpstr>PowerPoint Presentation</vt:lpstr>
      <vt:lpstr>Activity 1: Elicitation (15 minutes) </vt:lpstr>
      <vt:lpstr>Activity 2: Adding  and re-ranking (10 minutes) </vt:lpstr>
      <vt:lpstr>Disclaimer</vt:lpstr>
      <vt:lpstr>PowerPoint Presentation</vt:lpstr>
      <vt:lpstr>Wrap-up</vt:lpstr>
      <vt:lpstr>The road ahead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Julian Frattini</cp:lastModifiedBy>
  <cp:revision>1</cp:revision>
  <dcterms:modified xsi:type="dcterms:W3CDTF">2025-10-17T07:04:58Z</dcterms:modified>
</cp:coreProperties>
</file>