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0" r:id="rId4"/>
    <p:sldId id="263" r:id="rId5"/>
    <p:sldId id="261" r:id="rId6"/>
    <p:sldId id="258" r:id="rId7"/>
    <p:sldId id="259" r:id="rId8"/>
    <p:sldId id="264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E16CCB-BC4F-488D-86EE-C7EC4B494D31}" styleName="{d81a1682-f6d3-453d-a0b4-2df6d50f48b8}">
    <a:wholeTbl>
      <a:tcTxStyle>
        <a:fontRef idx="none">
          <a:prstClr val="black"/>
        </a:fontRef>
      </a:tcTxStyle>
      <a:tcStyle>
        <a:tcBdr>
          <a:left>
            <a:ln w="6350" cmpd="sng">
              <a:solidFill>
                <a:srgbClr val="D8DBBB"/>
              </a:solidFill>
            </a:ln>
          </a:left>
          <a:right>
            <a:ln w="6350" cmpd="sng">
              <a:solidFill>
                <a:srgbClr val="D8DBBB"/>
              </a:solidFill>
            </a:ln>
          </a:right>
          <a:top>
            <a:ln w="6350" cmpd="sng">
              <a:solidFill>
                <a:srgbClr val="D8DBBB"/>
              </a:solidFill>
            </a:ln>
          </a:top>
          <a:bottom>
            <a:ln w="6350" cmpd="sng">
              <a:solidFill>
                <a:srgbClr val="D8DBBB"/>
              </a:solidFill>
            </a:ln>
          </a:bottom>
          <a:insideH>
            <a:ln w="6350" cmpd="sng">
              <a:solidFill>
                <a:srgbClr val="D8DBBB"/>
              </a:solidFill>
            </a:ln>
          </a:insideH>
          <a:insideV>
            <a:ln w="6350" cmpd="sng">
              <a:solidFill>
                <a:srgbClr val="D8DBBB"/>
              </a:solidFill>
            </a:ln>
          </a:insideV>
        </a:tcBdr>
        <a:fill>
          <a:solidFill>
            <a:srgbClr val="FFFFFF"/>
          </a:solidFill>
        </a:fill>
      </a:tcStyle>
    </a:wholeTbl>
    <a:firstRow>
      <a:tcTxStyle>
        <a:fontRef idx="none">
          <a:prstClr val="black"/>
        </a:fontRef>
      </a:tcTxStyle>
      <a:tcStyle>
        <a:tcBdr>
          <a:left>
            <a:ln w="6350" cmpd="sng">
              <a:solidFill>
                <a:srgbClr val="FFFFFF"/>
              </a:solidFill>
            </a:ln>
          </a:left>
          <a:right>
            <a:ln w="6350" cmpd="sng">
              <a:solidFill>
                <a:srgbClr val="FFFFFF"/>
              </a:solidFill>
            </a:ln>
          </a:right>
          <a:top>
            <a:ln w="6350" cmpd="sng">
              <a:solidFill>
                <a:srgbClr val="FFFFFF"/>
              </a:solidFill>
            </a:ln>
          </a:top>
          <a:bottom>
            <a:ln w="6350" cmpd="sng">
              <a:solidFill>
                <a:srgbClr val="FFFFFF"/>
              </a:solidFill>
            </a:ln>
          </a:bottom>
          <a:insideV>
            <a:ln w="6350" cmpd="sng">
              <a:solidFill>
                <a:srgbClr val="FFFFFF"/>
              </a:solidFill>
            </a:ln>
          </a:insideV>
        </a:tcBdr>
        <a:fill>
          <a:solidFill>
            <a:srgbClr val="D8DBB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21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21"/>
          </p:nvPr>
        </p:nvSpPr>
        <p:spPr>
          <a:xfrm>
            <a:off x="1600200" y="330200"/>
            <a:ext cx="9779001" cy="6519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21"/>
          </p:nvPr>
        </p:nvSpPr>
        <p:spPr>
          <a:xfrm>
            <a:off x="6642100" y="762000"/>
            <a:ext cx="5494867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21"/>
          </p:nvPr>
        </p:nvSpPr>
        <p:spPr>
          <a:xfrm>
            <a:off x="6718300" y="1054100"/>
            <a:ext cx="5334000" cy="800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21"/>
          </p:nvPr>
        </p:nvSpPr>
        <p:spPr>
          <a:xfrm>
            <a:off x="6464300" y="5067300"/>
            <a:ext cx="5943600" cy="3962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22"/>
          </p:nvPr>
        </p:nvSpPr>
        <p:spPr>
          <a:xfrm>
            <a:off x="6464300" y="762000"/>
            <a:ext cx="584835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23"/>
          </p:nvPr>
        </p:nvSpPr>
        <p:spPr>
          <a:xfrm>
            <a:off x="723900" y="723900"/>
            <a:ext cx="5638801" cy="845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irflow-c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rontab.gur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pache-airflow"/>
          <p:cNvSpPr txBox="1">
            <a:spLocks noGrp="1"/>
          </p:cNvSpPr>
          <p:nvPr>
            <p:ph type="ctrTitle"/>
          </p:nvPr>
        </p:nvSpPr>
        <p:spPr>
          <a:xfrm>
            <a:off x="1270000" y="1638300"/>
            <a:ext cx="10464800" cy="1660781"/>
          </a:xfrm>
          <a:prstGeom prst="rect">
            <a:avLst/>
          </a:prstGeom>
        </p:spPr>
        <p:txBody>
          <a:bodyPr/>
          <a:lstStyle/>
          <a:p>
            <a:r>
              <a:rPr dirty="0"/>
              <a:t>Apache-airflow</a:t>
            </a:r>
          </a:p>
        </p:txBody>
      </p:sp>
      <p:sp>
        <p:nvSpPr>
          <p:cNvPr id="120" name="技术中文视频 - 2021.06…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3227091"/>
            <a:ext cx="10464800" cy="1777166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defTabSz="572770">
              <a:defRPr sz="3135"/>
            </a:pPr>
            <a:endParaRPr lang="en-US" dirty="0"/>
          </a:p>
          <a:p>
            <a:pPr defTabSz="572770">
              <a:defRPr sz="3135"/>
            </a:pPr>
            <a:r>
              <a:rPr lang="en-US" dirty="0"/>
              <a:t>2.1  </a:t>
            </a:r>
            <a:r>
              <a:rPr lang="zh-CN" altLang="en-US" dirty="0"/>
              <a:t>使用场景</a:t>
            </a:r>
            <a:r>
              <a:rPr lang="en-US" altLang="zh-CN" dirty="0"/>
              <a:t>----</a:t>
            </a:r>
            <a:r>
              <a:rPr lang="zh-CN" altLang="en-US" dirty="0"/>
              <a:t>大数据自动化任务调度</a:t>
            </a:r>
            <a:endParaRPr lang="en-US" altLang="zh-CN" dirty="0"/>
          </a:p>
          <a:p>
            <a:pPr defTabSz="572770">
              <a:defRPr sz="3135"/>
            </a:pPr>
            <a:endParaRPr lang="en-US" altLang="zh-CN" dirty="0"/>
          </a:p>
          <a:p>
            <a:pPr defTabSz="572770">
              <a:defRPr sz="3135"/>
            </a:pPr>
            <a:r>
              <a:rPr lang="zh-CN" altLang="en-US" dirty="0"/>
              <a:t>于枫</a:t>
            </a:r>
            <a:endParaRPr lang="en-US" altLang="zh-CN" dirty="0"/>
          </a:p>
          <a:p>
            <a:pPr defTabSz="572770">
              <a:defRPr sz="3135"/>
            </a:pPr>
            <a:endParaRPr dirty="0"/>
          </a:p>
          <a:p>
            <a:pPr defTabSz="572770">
              <a:defRPr sz="3135"/>
            </a:pPr>
            <a:r>
              <a:rPr lang="en-US" u="sng" dirty="0">
                <a:solidFill>
                  <a:schemeClr val="bg1">
                    <a:lumMod val="75000"/>
                  </a:schemeClr>
                </a:solidFill>
                <a:hlinkClick r:id="rId2"/>
              </a:rPr>
              <a:t>https</a:t>
            </a:r>
            <a:r>
              <a:rPr lang="en-US" altLang="zh-CN" u="sng" dirty="0">
                <a:solidFill>
                  <a:schemeClr val="bg1">
                    <a:lumMod val="75000"/>
                  </a:schemeClr>
                </a:solidFill>
                <a:hlinkClick r:id="rId2"/>
              </a:rPr>
              <a:t>://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  <a:hlinkClick r:id="rId2"/>
              </a:rPr>
              <a:t>github</a:t>
            </a:r>
            <a:r>
              <a:rPr lang="en-US" altLang="zh-CN" u="sng" dirty="0">
                <a:solidFill>
                  <a:schemeClr val="bg1">
                    <a:lumMod val="75000"/>
                  </a:schemeClr>
                </a:solidFill>
                <a:hlinkClick r:id="rId2"/>
              </a:rPr>
              <a:t>.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  <a:hlinkClick r:id="rId2"/>
              </a:rPr>
              <a:t>com</a:t>
            </a:r>
            <a:r>
              <a:rPr lang="en-US" altLang="zh-CN" u="sng" dirty="0">
                <a:solidFill>
                  <a:schemeClr val="bg1">
                    <a:lumMod val="75000"/>
                  </a:schemeClr>
                </a:solidFill>
                <a:hlinkClick r:id="rId2"/>
              </a:rPr>
              <a:t>/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  <a:hlinkClick r:id="rId2"/>
              </a:rPr>
              <a:t>airflow</a:t>
            </a:r>
            <a:r>
              <a:rPr lang="en-US" altLang="zh-CN" u="sng" dirty="0">
                <a:solidFill>
                  <a:schemeClr val="bg1">
                    <a:lumMod val="75000"/>
                  </a:schemeClr>
                </a:solidFill>
                <a:hlinkClick r:id="rId2"/>
              </a:rPr>
              <a:t>-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  <a:hlinkClick r:id="rId2"/>
              </a:rPr>
              <a:t>cn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4294967295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1</a:t>
            </a:fld>
            <a:endParaRPr/>
          </a:p>
        </p:txBody>
      </p:sp>
      <p:pic>
        <p:nvPicPr>
          <p:cNvPr id="122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092" y="-1920"/>
            <a:ext cx="5165211" cy="19640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3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39" y="5196414"/>
            <a:ext cx="2984361" cy="38485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5" t="21725" r="6408" b="23558"/>
          <a:stretch>
            <a:fillRect/>
          </a:stretch>
        </p:blipFill>
        <p:spPr>
          <a:xfrm>
            <a:off x="9688382" y="5240251"/>
            <a:ext cx="2870158" cy="38445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9E7C90B-622D-4641-96D8-3BE331DCEC2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1" t="22333" r="3469" b="22609"/>
          <a:stretch/>
        </p:blipFill>
        <p:spPr>
          <a:xfrm>
            <a:off x="5091601" y="5178830"/>
            <a:ext cx="3002481" cy="38445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技术中文视频 - 2021.06…"/>
          <p:cNvSpPr txBox="1"/>
          <p:nvPr/>
        </p:nvSpPr>
        <p:spPr>
          <a:xfrm>
            <a:off x="3759200" y="2825115"/>
            <a:ext cx="4814570" cy="60896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defTabSz="572770" hangingPunct="1">
              <a:defRPr sz="3135"/>
            </a:pPr>
            <a:r>
              <a:rPr lang="en-US" altLang="zh-CN" sz="3135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3135" dirty="0">
                <a:solidFill>
                  <a:schemeClr val="tx1"/>
                </a:solidFill>
                <a:ea typeface="宋体" panose="02010600030101010101" pitchFamily="2" charset="-122"/>
              </a:rPr>
              <a:t>、理解任务调度是什么？</a:t>
            </a:r>
          </a:p>
        </p:txBody>
      </p:sp>
      <p:sp>
        <p:nvSpPr>
          <p:cNvPr id="7" name="技术中文视频 - 2021.06…"/>
          <p:cNvSpPr txBox="1"/>
          <p:nvPr/>
        </p:nvSpPr>
        <p:spPr>
          <a:xfrm>
            <a:off x="3759200" y="4356100"/>
            <a:ext cx="5132705" cy="60896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defTabSz="572770" hangingPunct="1">
              <a:defRPr sz="3135"/>
            </a:pPr>
            <a:r>
              <a:rPr lang="en-US" altLang="zh-CN" sz="3135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3135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zh-CN" sz="3135" dirty="0">
                <a:solidFill>
                  <a:schemeClr val="tx1"/>
                </a:solidFill>
                <a:ea typeface="宋体" panose="02010600030101010101" pitchFamily="2" charset="-122"/>
              </a:rPr>
              <a:t>大数据场景下的任务流？</a:t>
            </a:r>
          </a:p>
        </p:txBody>
      </p:sp>
      <p:sp>
        <p:nvSpPr>
          <p:cNvPr id="8" name="技术中文视频 - 2021.06…"/>
          <p:cNvSpPr txBox="1"/>
          <p:nvPr/>
        </p:nvSpPr>
        <p:spPr>
          <a:xfrm>
            <a:off x="3759200" y="6106795"/>
            <a:ext cx="5427980" cy="60896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defTabSz="572770" hangingPunct="1">
              <a:defRPr sz="3135"/>
            </a:pPr>
            <a:r>
              <a:rPr lang="en-US" altLang="zh-CN" sz="3135" dirty="0">
                <a:solidFill>
                  <a:schemeClr val="tx1"/>
                </a:solidFill>
              </a:rPr>
              <a:t>3</a:t>
            </a:r>
            <a:r>
              <a:rPr lang="zh-CN" altLang="en-US" sz="3135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3135" dirty="0">
                <a:solidFill>
                  <a:schemeClr val="tx1"/>
                </a:solidFill>
              </a:rPr>
              <a:t>Airflow</a:t>
            </a:r>
            <a:r>
              <a:rPr lang="zh-CN" altLang="en-US" sz="3135" dirty="0">
                <a:solidFill>
                  <a:schemeClr val="tx1"/>
                </a:solidFill>
                <a:ea typeface="宋体" panose="02010600030101010101" pitchFamily="2" charset="-122"/>
              </a:rPr>
              <a:t>担任什么角色？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技术中文视频 - 2021.06…"/>
          <p:cNvSpPr txBox="1"/>
          <p:nvPr/>
        </p:nvSpPr>
        <p:spPr>
          <a:xfrm>
            <a:off x="1261745" y="677545"/>
            <a:ext cx="3801110" cy="60896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defTabSz="572770" hangingPunct="1">
              <a:defRPr sz="3135"/>
            </a:pPr>
            <a:r>
              <a:rPr lang="en-US" altLang="zh-CN" sz="3135" dirty="0">
                <a:solidFill>
                  <a:schemeClr val="tx1"/>
                </a:solidFill>
                <a:ea typeface="宋体" panose="02010600030101010101" pitchFamily="2" charset="-122"/>
              </a:rPr>
              <a:t>Scheduler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任务调度</a:t>
            </a:r>
            <a:endParaRPr lang="en-US" altLang="zh-CN" sz="3135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" name="Right Arrow 1"/>
          <p:cNvSpPr/>
          <p:nvPr/>
        </p:nvSpPr>
        <p:spPr bwMode="auto">
          <a:xfrm>
            <a:off x="553667" y="755733"/>
            <a:ext cx="532723" cy="380587"/>
          </a:xfrm>
          <a:prstGeom prst="rightArrow">
            <a:avLst>
              <a:gd name="adj1" fmla="val 50000"/>
              <a:gd name="adj2" fmla="val 49998"/>
            </a:avLst>
          </a:prstGeom>
          <a:noFill/>
          <a:ln w="762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4311" tIns="62156" rIns="62156" bIns="124311" anchor="b"/>
          <a:lstStyle>
            <a:lvl1pPr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5pPr>
            <a:lvl6pPr marL="2514600" indent="-228600" defTabSz="93218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6pPr>
            <a:lvl7pPr marL="2971800" indent="-228600" defTabSz="93218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7pPr>
            <a:lvl8pPr marL="3429000" indent="-228600" defTabSz="93218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8pPr>
            <a:lvl9pPr marL="3886200" indent="-228600" defTabSz="93218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61745" y="1337945"/>
            <a:ext cx="10697845" cy="716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实现执行程序的</a:t>
            </a: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规范化、自动化、可视化、集中化</a:t>
            </a: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，统一</a:t>
            </a: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调度和监控</a:t>
            </a: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，让所有任务有序、高效运行，降低开发和运维成本。</a:t>
            </a:r>
          </a:p>
        </p:txBody>
      </p:sp>
      <p:sp>
        <p:nvSpPr>
          <p:cNvPr id="5" name="技术中文视频 - 2021.06…"/>
          <p:cNvSpPr txBox="1"/>
          <p:nvPr/>
        </p:nvSpPr>
        <p:spPr>
          <a:xfrm>
            <a:off x="1261745" y="2470150"/>
            <a:ext cx="3580765" cy="60896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defTabSz="572770" hangingPunct="1">
              <a:defRPr sz="3135"/>
            </a:pPr>
            <a:r>
              <a:rPr lang="en-US" altLang="zh-CN" sz="3135" dirty="0">
                <a:solidFill>
                  <a:schemeClr val="tx1"/>
                </a:solidFill>
                <a:ea typeface="宋体" panose="02010600030101010101" pitchFamily="2" charset="-122"/>
              </a:rPr>
              <a:t>Work Flow </a:t>
            </a:r>
            <a:r>
              <a:rPr lang="zh-CN" altLang="en-US" sz="3135" dirty="0">
                <a:solidFill>
                  <a:schemeClr val="tx1"/>
                </a:solidFill>
                <a:ea typeface="宋体" panose="02010600030101010101" pitchFamily="2" charset="-122"/>
              </a:rPr>
              <a:t>工作流</a:t>
            </a:r>
          </a:p>
        </p:txBody>
      </p:sp>
      <p:sp>
        <p:nvSpPr>
          <p:cNvPr id="6" name="Right Arrow 1"/>
          <p:cNvSpPr/>
          <p:nvPr/>
        </p:nvSpPr>
        <p:spPr bwMode="auto">
          <a:xfrm>
            <a:off x="553667" y="2584533"/>
            <a:ext cx="532723" cy="380587"/>
          </a:xfrm>
          <a:prstGeom prst="rightArrow">
            <a:avLst>
              <a:gd name="adj1" fmla="val 50000"/>
              <a:gd name="adj2" fmla="val 49998"/>
            </a:avLst>
          </a:prstGeom>
          <a:noFill/>
          <a:ln w="762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4311" tIns="62156" rIns="62156" bIns="124311" anchor="b"/>
          <a:lstStyle>
            <a:lvl1pPr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5pPr>
            <a:lvl6pPr marL="2514600" indent="-228600" defTabSz="93218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6pPr>
            <a:lvl7pPr marL="2971800" indent="-228600" defTabSz="93218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7pPr>
            <a:lvl8pPr marL="3429000" indent="-228600" defTabSz="93218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8pPr>
            <a:lvl9pPr marL="3886200" indent="-228600" defTabSz="93218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61745" y="3203575"/>
            <a:ext cx="10697845" cy="716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cap="none" spc="0" normalizeH="0" baseline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业务过程的部分或整体在调度框架下的</a:t>
            </a: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自动化运行</a:t>
            </a:r>
            <a:r>
              <a:rPr kumimoji="0" lang="zh-CN" altLang="en-US" sz="2000" i="0" u="none" strike="noStrike" cap="none" spc="0" normalizeH="0" baseline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，实现多个任务之间某种预定规则自动</a:t>
            </a: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传递文档、信息或者状态</a:t>
            </a:r>
            <a:r>
              <a:rPr kumimoji="0" lang="zh-CN" altLang="en-US" sz="2000" i="0" u="none" strike="noStrike" cap="none" spc="0" normalizeH="0" baseline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。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技术中文视频 - 2021.06…"/>
          <p:cNvSpPr txBox="1"/>
          <p:nvPr/>
        </p:nvSpPr>
        <p:spPr>
          <a:xfrm>
            <a:off x="1261745" y="8340725"/>
            <a:ext cx="3581400" cy="60896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defTabSz="572770" hangingPunct="1">
              <a:defRPr sz="3135"/>
            </a:pPr>
            <a:r>
              <a:rPr lang="en-US" altLang="zh-CN" sz="3135" dirty="0">
                <a:solidFill>
                  <a:schemeClr val="tx1"/>
                </a:solidFill>
                <a:ea typeface="宋体" panose="02010600030101010101" pitchFamily="2" charset="-122"/>
              </a:rPr>
              <a:t>crontab  </a:t>
            </a:r>
            <a:r>
              <a:rPr lang="zh-CN" altLang="en-US" sz="3135" dirty="0">
                <a:solidFill>
                  <a:schemeClr val="tx1"/>
                </a:solidFill>
                <a:ea typeface="宋体" panose="02010600030101010101" pitchFamily="2" charset="-122"/>
                <a:hlinkClick r:id="rId2" action="ppaction://hlinkfile"/>
              </a:rPr>
              <a:t>调度命令</a:t>
            </a:r>
            <a:r>
              <a:rPr lang="en-US" altLang="zh-CN" sz="3135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9" name="Right Arrow 1"/>
          <p:cNvSpPr/>
          <p:nvPr/>
        </p:nvSpPr>
        <p:spPr bwMode="auto">
          <a:xfrm>
            <a:off x="553667" y="8455108"/>
            <a:ext cx="532723" cy="380587"/>
          </a:xfrm>
          <a:prstGeom prst="rightArrow">
            <a:avLst>
              <a:gd name="adj1" fmla="val 50000"/>
              <a:gd name="adj2" fmla="val 49998"/>
            </a:avLst>
          </a:prstGeom>
          <a:noFill/>
          <a:ln w="762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4311" tIns="62156" rIns="62156" bIns="124311" anchor="b"/>
          <a:lstStyle>
            <a:lvl1pPr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5pPr>
            <a:lvl6pPr marL="2514600" indent="-228600" defTabSz="93218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6pPr>
            <a:lvl7pPr marL="2971800" indent="-228600" defTabSz="93218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7pPr>
            <a:lvl8pPr marL="3429000" indent="-228600" defTabSz="93218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8pPr>
            <a:lvl9pPr marL="3886200" indent="-228600" defTabSz="93218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545" y="3983990"/>
            <a:ext cx="8506460" cy="4210050"/>
          </a:xfrm>
          <a:prstGeom prst="rect">
            <a:avLst/>
          </a:prstGeom>
          <a:effectLst>
            <a:softEdge rad="25400"/>
          </a:effec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5" y="3653790"/>
            <a:ext cx="3361055" cy="8947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255" y="1921510"/>
            <a:ext cx="5107940" cy="13061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125" y="3632835"/>
            <a:ext cx="3797935" cy="927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220" y="3643630"/>
            <a:ext cx="2842260" cy="905510"/>
          </a:xfrm>
          <a:prstGeom prst="rect">
            <a:avLst/>
          </a:prstGeom>
        </p:spPr>
      </p:pic>
      <p:sp>
        <p:nvSpPr>
          <p:cNvPr id="11" name="技术中文视频 - 2021.06…"/>
          <p:cNvSpPr txBox="1"/>
          <p:nvPr/>
        </p:nvSpPr>
        <p:spPr>
          <a:xfrm>
            <a:off x="1261745" y="1027430"/>
            <a:ext cx="5426075" cy="60896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defTabSz="572770" hangingPunct="1">
              <a:defRPr sz="3135"/>
            </a:pPr>
            <a:r>
              <a:rPr lang="zh-CN" altLang="en-US" sz="3135" dirty="0">
                <a:solidFill>
                  <a:schemeClr val="tx1"/>
                </a:solidFill>
                <a:ea typeface="宋体" panose="02010600030101010101" pitchFamily="2" charset="-122"/>
              </a:rPr>
              <a:t>常用开源分布式任务调度框架</a:t>
            </a:r>
          </a:p>
        </p:txBody>
      </p:sp>
      <p:sp>
        <p:nvSpPr>
          <p:cNvPr id="13" name="Right Arrow 1"/>
          <p:cNvSpPr/>
          <p:nvPr/>
        </p:nvSpPr>
        <p:spPr bwMode="auto">
          <a:xfrm>
            <a:off x="553667" y="1141813"/>
            <a:ext cx="532723" cy="380587"/>
          </a:xfrm>
          <a:prstGeom prst="rightArrow">
            <a:avLst>
              <a:gd name="adj1" fmla="val 50000"/>
              <a:gd name="adj2" fmla="val 49998"/>
            </a:avLst>
          </a:prstGeom>
          <a:noFill/>
          <a:ln w="762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4311" tIns="62156" rIns="62156" bIns="124311" anchor="b"/>
          <a:lstStyle>
            <a:lvl1pPr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5pPr>
            <a:lvl6pPr marL="2514600" indent="-228600" defTabSz="93218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6pPr>
            <a:lvl7pPr marL="2971800" indent="-228600" defTabSz="93218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7pPr>
            <a:lvl8pPr marL="3429000" indent="-228600" defTabSz="93218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8pPr>
            <a:lvl9pPr marL="3886200" indent="-228600" defTabSz="93218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pic>
        <p:nvPicPr>
          <p:cNvPr id="122" name="图像" descr="图像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635" y="1921510"/>
            <a:ext cx="3404870" cy="129476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635" y="5157470"/>
            <a:ext cx="3265170" cy="8655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6740" y="5157470"/>
            <a:ext cx="3121660" cy="8661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3040" y="5157470"/>
            <a:ext cx="1145540" cy="86614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57360" y="5157470"/>
            <a:ext cx="1308735" cy="8788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9635" y="7548880"/>
            <a:ext cx="5398135" cy="115379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05575" y="7548880"/>
            <a:ext cx="5577840" cy="1153160"/>
          </a:xfrm>
          <a:prstGeom prst="rect">
            <a:avLst/>
          </a:prstGeom>
        </p:spPr>
      </p:pic>
      <p:sp>
        <p:nvSpPr>
          <p:cNvPr id="20" name="技术中文视频 - 2021.06…"/>
          <p:cNvSpPr txBox="1"/>
          <p:nvPr/>
        </p:nvSpPr>
        <p:spPr>
          <a:xfrm>
            <a:off x="1261745" y="6723380"/>
            <a:ext cx="3404235" cy="60896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defTabSz="572770" hangingPunct="1">
              <a:defRPr sz="3135"/>
            </a:pPr>
            <a:r>
              <a:rPr lang="zh-CN" altLang="en-US" sz="3135" dirty="0">
                <a:solidFill>
                  <a:schemeClr val="tx1"/>
                </a:solidFill>
                <a:ea typeface="宋体" panose="02010600030101010101" pitchFamily="2" charset="-122"/>
              </a:rPr>
              <a:t>收费任务调度框架</a:t>
            </a:r>
          </a:p>
        </p:txBody>
      </p:sp>
      <p:sp>
        <p:nvSpPr>
          <p:cNvPr id="21" name="Right Arrow 1"/>
          <p:cNvSpPr/>
          <p:nvPr/>
        </p:nvSpPr>
        <p:spPr bwMode="auto">
          <a:xfrm>
            <a:off x="553667" y="6818713"/>
            <a:ext cx="532723" cy="380587"/>
          </a:xfrm>
          <a:prstGeom prst="rightArrow">
            <a:avLst>
              <a:gd name="adj1" fmla="val 50000"/>
              <a:gd name="adj2" fmla="val 49998"/>
            </a:avLst>
          </a:prstGeom>
          <a:noFill/>
          <a:ln w="762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4311" tIns="62156" rIns="62156" bIns="124311" anchor="b"/>
          <a:lstStyle>
            <a:lvl1pPr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5pPr>
            <a:lvl6pPr marL="2514600" indent="-228600" defTabSz="93218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6pPr>
            <a:lvl7pPr marL="2971800" indent="-228600" defTabSz="93218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7pPr>
            <a:lvl8pPr marL="3429000" indent="-228600" defTabSz="93218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8pPr>
            <a:lvl9pPr marL="3886200" indent="-228600" defTabSz="93218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技术中文视频 - 2021.06…"/>
          <p:cNvSpPr txBox="1"/>
          <p:nvPr/>
        </p:nvSpPr>
        <p:spPr>
          <a:xfrm>
            <a:off x="1177290" y="1027430"/>
            <a:ext cx="2713355" cy="60896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defTabSz="572770" hangingPunct="1">
              <a:defRPr sz="3135"/>
            </a:pPr>
            <a:r>
              <a:rPr lang="zh-CN" sz="3135" dirty="0">
                <a:solidFill>
                  <a:schemeClr val="tx1"/>
                </a:solidFill>
                <a:ea typeface="宋体" panose="02010600030101010101" pitchFamily="2" charset="-122"/>
              </a:rPr>
              <a:t>调度框架对比</a:t>
            </a:r>
          </a:p>
        </p:txBody>
      </p:sp>
      <p:sp>
        <p:nvSpPr>
          <p:cNvPr id="13" name="Right Arrow 1"/>
          <p:cNvSpPr/>
          <p:nvPr/>
        </p:nvSpPr>
        <p:spPr bwMode="auto">
          <a:xfrm>
            <a:off x="553667" y="1141813"/>
            <a:ext cx="532723" cy="380587"/>
          </a:xfrm>
          <a:prstGeom prst="rightArrow">
            <a:avLst>
              <a:gd name="adj1" fmla="val 50000"/>
              <a:gd name="adj2" fmla="val 49998"/>
            </a:avLst>
          </a:prstGeom>
          <a:noFill/>
          <a:ln w="762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4311" tIns="62156" rIns="62156" bIns="124311" anchor="b"/>
          <a:lstStyle>
            <a:lvl1pPr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5pPr>
            <a:lvl6pPr marL="2514600" indent="-228600" defTabSz="93218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6pPr>
            <a:lvl7pPr marL="2971800" indent="-228600" defTabSz="93218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7pPr>
            <a:lvl8pPr marL="3429000" indent="-228600" defTabSz="93218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8pPr>
            <a:lvl9pPr marL="3886200" indent="-228600" defTabSz="93218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63797908"/>
              </p:ext>
            </p:extLst>
          </p:nvPr>
        </p:nvGraphicFramePr>
        <p:xfrm>
          <a:off x="872808" y="2100286"/>
          <a:ext cx="11213088" cy="4867275"/>
        </p:xfrm>
        <a:graphic>
          <a:graphicData uri="http://schemas.openxmlformats.org/drawingml/2006/table">
            <a:tbl>
              <a:tblPr firstRow="1" bandRow="1">
                <a:tableStyleId>{35E16CCB-BC4F-488D-86EE-C7EC4B494D31}</a:tableStyleId>
              </a:tblPr>
              <a:tblGrid>
                <a:gridCol w="1891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6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4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b="1" dirty="0"/>
                        <a:t>特性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b="1" dirty="0"/>
                        <a:t>Airflow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b="1" dirty="0"/>
                        <a:t>Dolphin Scheduler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b="1" dirty="0"/>
                        <a:t>Oozie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b="1"/>
                        <a:t>Azkaban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b="1" dirty="0" err="1"/>
                        <a:t>Xxl</a:t>
                      </a:r>
                      <a:r>
                        <a:rPr lang="en-US" altLang="zh-CN" sz="1400" b="1" dirty="0"/>
                        <a:t>-job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b="1" dirty="0">
                          <a:solidFill>
                            <a:schemeClr val="bg2"/>
                          </a:solidFill>
                        </a:rPr>
                        <a:t>使用语言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</a:rPr>
                        <a:t>key/value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b="1" dirty="0">
                          <a:solidFill>
                            <a:schemeClr val="bg2"/>
                          </a:solidFill>
                        </a:rPr>
                        <a:t>任务监控支持程度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>
                          <a:solidFill>
                            <a:schemeClr val="bg2"/>
                          </a:solidFill>
                          <a:ea typeface="宋体" panose="02010600030101010101" pitchFamily="2" charset="-122"/>
                        </a:rPr>
                        <a:t>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>
                          <a:solidFill>
                            <a:schemeClr val="bg2"/>
                          </a:solidFill>
                        </a:rPr>
                        <a:t>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>
                          <a:solidFill>
                            <a:schemeClr val="bg2"/>
                          </a:solidFill>
                        </a:rPr>
                        <a:t>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>
                          <a:solidFill>
                            <a:schemeClr val="bg2"/>
                          </a:solidFill>
                        </a:rPr>
                        <a:t>一般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>
                          <a:solidFill>
                            <a:schemeClr val="bg2"/>
                          </a:solidFill>
                          <a:ea typeface="宋体" panose="02010600030101010101" pitchFamily="2" charset="-122"/>
                        </a:rPr>
                        <a:t>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b="1" dirty="0">
                          <a:solidFill>
                            <a:schemeClr val="bg2"/>
                          </a:solidFill>
                        </a:rPr>
                        <a:t>是否支持</a:t>
                      </a:r>
                      <a:r>
                        <a:rPr lang="en-US" altLang="zh-CN" sz="1400" b="1" dirty="0">
                          <a:solidFill>
                            <a:schemeClr val="bg2"/>
                          </a:solidFill>
                        </a:rPr>
                        <a:t>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chemeClr val="bg2"/>
                          </a:solidFill>
                        </a:rPr>
                        <a:t>任务支持类型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>
                          <a:solidFill>
                            <a:schemeClr val="bg2"/>
                          </a:solidFill>
                        </a:rPr>
                        <a:t>丰富的任务类型，支持自定义operator任务扩展</a:t>
                      </a:r>
                      <a:endParaRPr lang="zh-CN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i="0" u="none" strike="noStrike" cap="none" spc="0" baseline="0" dirty="0">
                          <a:solidFill>
                            <a:schemeClr val="bg2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支持传统的</a:t>
                      </a:r>
                      <a:r>
                        <a:rPr lang="en-US" altLang="zh-CN" sz="1400" b="0" i="0" u="none" strike="noStrike" cap="none" spc="0" baseline="0" dirty="0">
                          <a:solidFill>
                            <a:schemeClr val="bg2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shell</a:t>
                      </a:r>
                      <a:r>
                        <a:rPr lang="zh-CN" altLang="en-US" sz="1400" b="0" i="0" u="none" strike="noStrike" cap="none" spc="0" baseline="0" dirty="0">
                          <a:solidFill>
                            <a:schemeClr val="bg2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任务，同时支持大数据平台任务调度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bg2"/>
                          </a:solidFill>
                          <a:ea typeface="宋体" panose="02010600030101010101" pitchFamily="2" charset="-122"/>
                        </a:rPr>
                        <a:t>Hadoop</a:t>
                      </a:r>
                      <a:r>
                        <a:rPr lang="zh-CN" altLang="en-US" sz="1400" dirty="0">
                          <a:solidFill>
                            <a:schemeClr val="bg2"/>
                          </a:solidFill>
                          <a:ea typeface="宋体" panose="02010600030101010101" pitchFamily="2" charset="-122"/>
                        </a:rPr>
                        <a:t>常见的</a:t>
                      </a:r>
                      <a:r>
                        <a:rPr lang="en-US" altLang="zh-CN" sz="1400" dirty="0">
                          <a:solidFill>
                            <a:schemeClr val="bg2"/>
                          </a:solidFill>
                          <a:ea typeface="宋体" panose="02010600030101010101" pitchFamily="2" charset="-122"/>
                        </a:rPr>
                        <a:t>MapReduce</a:t>
                      </a:r>
                      <a:r>
                        <a:rPr lang="zh-CN" altLang="en-US" sz="1400" dirty="0">
                          <a:solidFill>
                            <a:schemeClr val="bg2"/>
                          </a:solidFill>
                          <a:ea typeface="宋体" panose="02010600030101010101" pitchFamily="2" charset="-122"/>
                        </a:rPr>
                        <a:t>任务类型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b="0" i="0" u="none" strike="noStrike" cap="none" spc="0" baseline="0" dirty="0" err="1">
                          <a:solidFill>
                            <a:schemeClr val="bg2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HadoopShell</a:t>
                      </a:r>
                      <a:r>
                        <a:rPr lang="zh-CN" altLang="en-US" sz="1400" b="0" i="0" u="none" strike="noStrike" cap="none" spc="0" baseline="0" dirty="0">
                          <a:solidFill>
                            <a:schemeClr val="bg2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、</a:t>
                      </a:r>
                      <a:r>
                        <a:rPr lang="en-US" altLang="zh-CN" sz="1400" b="0" i="0" u="none" strike="noStrike" cap="none" spc="0" baseline="0" dirty="0">
                          <a:solidFill>
                            <a:schemeClr val="bg2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Java</a:t>
                      </a:r>
                      <a:r>
                        <a:rPr lang="zh-CN" altLang="en-US" sz="1400" b="0" i="0" u="none" strike="noStrike" cap="none" spc="0" baseline="0" dirty="0">
                          <a:solidFill>
                            <a:schemeClr val="bg2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、</a:t>
                      </a:r>
                      <a:r>
                        <a:rPr lang="en-US" altLang="zh-CN" sz="1400" b="0" i="0" u="none" strike="noStrike" cap="none" spc="0" baseline="0" dirty="0" err="1">
                          <a:solidFill>
                            <a:schemeClr val="bg2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HadoopJava</a:t>
                      </a:r>
                      <a:r>
                        <a:rPr lang="zh-CN" altLang="en-US" sz="1400" b="0" i="0" u="none" strike="noStrike" cap="none" spc="0" baseline="0" dirty="0">
                          <a:solidFill>
                            <a:schemeClr val="bg2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、</a:t>
                      </a:r>
                      <a:r>
                        <a:rPr lang="en-US" altLang="zh-CN" sz="1400" b="0" i="0" u="none" strike="noStrike" cap="none" spc="0" baseline="0" dirty="0">
                          <a:solidFill>
                            <a:schemeClr val="bg2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Pig</a:t>
                      </a:r>
                      <a:r>
                        <a:rPr lang="zh-CN" altLang="en-US" sz="1400" b="0" i="0" u="none" strike="noStrike" cap="none" spc="0" baseline="0" dirty="0">
                          <a:solidFill>
                            <a:schemeClr val="bg2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、</a:t>
                      </a:r>
                      <a:r>
                        <a:rPr lang="en-US" altLang="zh-CN" sz="1400" b="0" i="0" u="none" strike="noStrike" cap="none" spc="0" baseline="0" dirty="0">
                          <a:solidFill>
                            <a:schemeClr val="bg2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Hive</a:t>
                      </a:r>
                      <a:r>
                        <a:rPr lang="zh-CN" altLang="en-US" sz="1400" b="0" i="0" u="none" strike="noStrike" cap="none" spc="0" baseline="0" dirty="0">
                          <a:solidFill>
                            <a:schemeClr val="bg2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等，支持插件式扩展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0" i="0" u="none" strike="noStrike" cap="none" spc="0" baseline="0" dirty="0">
                          <a:solidFill>
                            <a:schemeClr val="bg2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Java</a:t>
                      </a:r>
                      <a:r>
                        <a:rPr lang="zh-CN" altLang="en-US" sz="1400" b="0" i="0" u="none" strike="noStrike" cap="none" spc="0" baseline="0" dirty="0">
                          <a:solidFill>
                            <a:schemeClr val="bg2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任务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chemeClr val="bg2"/>
                          </a:solidFill>
                        </a:rPr>
                        <a:t>集群扩展支持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chemeClr val="bg2"/>
                          </a:solidFill>
                        </a:rPr>
                        <a:t>是否支持任务重跑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chemeClr val="bg2"/>
                          </a:solidFill>
                        </a:rPr>
                        <a:t>可视化流程图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Y(</a:t>
                      </a:r>
                      <a:r>
                        <a:rPr lang="zh-CN" altLang="en-US" sz="1400" dirty="0">
                          <a:solidFill>
                            <a:schemeClr val="bg2"/>
                          </a:solidFill>
                          <a:ea typeface="宋体" panose="02010600030101010101" pitchFamily="2" charset="-122"/>
                        </a:rPr>
                        <a:t>通过</a:t>
                      </a:r>
                      <a:r>
                        <a:rPr lang="en-US" altLang="zh-CN" sz="1400" dirty="0">
                          <a:solidFill>
                            <a:schemeClr val="bg2"/>
                          </a:solidFill>
                          <a:ea typeface="宋体" panose="02010600030101010101" pitchFamily="2" charset="-122"/>
                        </a:rPr>
                        <a:t>python</a:t>
                      </a:r>
                      <a:r>
                        <a:rPr lang="zh-CN" altLang="en-US" sz="1400" dirty="0">
                          <a:solidFill>
                            <a:schemeClr val="bg2"/>
                          </a:solidFill>
                          <a:ea typeface="宋体" panose="02010600030101010101" pitchFamily="2" charset="-122"/>
                        </a:rPr>
                        <a:t>代码实现，可自动化实现任务依赖创建</a:t>
                      </a:r>
                      <a:r>
                        <a:rPr lang="en-US" altLang="zh-CN" sz="1400" dirty="0">
                          <a:solidFill>
                            <a:schemeClr val="bg2"/>
                          </a:solidFill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Y(</a:t>
                      </a:r>
                      <a:r>
                        <a:rPr lang="zh-CN" altLang="en-US" sz="1400" dirty="0">
                          <a:solidFill>
                            <a:schemeClr val="bg2"/>
                          </a:solidFill>
                          <a:ea typeface="宋体" panose="02010600030101010101" pitchFamily="2" charset="-122"/>
                        </a:rPr>
                        <a:t>可通过拖拽实现绘制</a:t>
                      </a:r>
                      <a:r>
                        <a:rPr lang="en-US" altLang="zh-CN" sz="1400" dirty="0">
                          <a:solidFill>
                            <a:schemeClr val="bg2"/>
                          </a:solidFill>
                          <a:ea typeface="宋体" panose="02010600030101010101" pitchFamily="2" charset="-122"/>
                        </a:rPr>
                        <a:t>dag</a:t>
                      </a:r>
                      <a:r>
                        <a:rPr lang="zh-CN" altLang="en-US" sz="1400" dirty="0">
                          <a:solidFill>
                            <a:schemeClr val="bg2"/>
                          </a:solidFill>
                          <a:ea typeface="宋体" panose="02010600030101010101" pitchFamily="2" charset="-122"/>
                        </a:rPr>
                        <a:t>任务</a:t>
                      </a:r>
                      <a:r>
                        <a:rPr lang="en-US" altLang="zh-CN" sz="1400" dirty="0">
                          <a:solidFill>
                            <a:schemeClr val="bg2"/>
                          </a:solidFill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N(XML</a:t>
                      </a:r>
                      <a:r>
                        <a:rPr lang="zh-CN" altLang="en-US" sz="1400" dirty="0">
                          <a:solidFill>
                            <a:schemeClr val="bg2"/>
                          </a:solidFill>
                          <a:ea typeface="宋体" panose="02010600030101010101" pitchFamily="2" charset="-122"/>
                        </a:rPr>
                        <a:t>实现依赖关系和触发条件</a:t>
                      </a:r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)</a:t>
                      </a:r>
                      <a:endParaRPr lang="zh-CN" altLang="en-US" sz="1400" dirty="0">
                        <a:solidFill>
                          <a:schemeClr val="bg2"/>
                        </a:solidFill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chemeClr val="bg2"/>
                          </a:solidFill>
                        </a:rPr>
                        <a:t>过载处理能力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>
                          <a:solidFill>
                            <a:schemeClr val="bg2"/>
                          </a:solidFill>
                          <a:ea typeface="宋体" panose="02010600030101010101" pitchFamily="2" charset="-122"/>
                        </a:rPr>
                        <a:t>通过分布式</a:t>
                      </a:r>
                      <a:r>
                        <a:rPr lang="en-US" altLang="zh-CN" sz="1400" dirty="0">
                          <a:solidFill>
                            <a:schemeClr val="bg2"/>
                          </a:solidFill>
                          <a:ea typeface="宋体" panose="02010600030101010101" pitchFamily="2" charset="-122"/>
                        </a:rPr>
                        <a:t>workers</a:t>
                      </a:r>
                      <a:r>
                        <a:rPr lang="zh-CN" altLang="en-US" sz="1400" dirty="0">
                          <a:solidFill>
                            <a:schemeClr val="bg2"/>
                          </a:solidFill>
                          <a:ea typeface="宋体" panose="02010600030101010101" pitchFamily="2" charset="-122"/>
                        </a:rPr>
                        <a:t>和</a:t>
                      </a:r>
                      <a:r>
                        <a:rPr lang="en-US" altLang="zh-CN" sz="1400" dirty="0">
                          <a:solidFill>
                            <a:schemeClr val="bg2"/>
                          </a:solidFill>
                          <a:ea typeface="宋体" panose="02010600030101010101" pitchFamily="2" charset="-122"/>
                        </a:rPr>
                        <a:t>redis</a:t>
                      </a:r>
                      <a:r>
                        <a:rPr lang="zh-CN" altLang="en-US" sz="1400" dirty="0">
                          <a:solidFill>
                            <a:schemeClr val="bg2"/>
                          </a:solidFill>
                          <a:ea typeface="宋体" panose="02010600030101010101" pitchFamily="2" charset="-122"/>
                        </a:rPr>
                        <a:t>缓存实现任务队列和高并发负载均衡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>
                          <a:solidFill>
                            <a:schemeClr val="bg2"/>
                          </a:solidFill>
                          <a:ea typeface="宋体" panose="02010600030101010101" pitchFamily="2" charset="-122"/>
                        </a:rPr>
                        <a:t>任务队列机制，单个机器可灵活配置任务数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>
                          <a:solidFill>
                            <a:schemeClr val="bg2"/>
                          </a:solidFill>
                          <a:ea typeface="宋体" panose="02010600030101010101" pitchFamily="2" charset="-122"/>
                        </a:rPr>
                        <a:t>一般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>
                          <a:solidFill>
                            <a:schemeClr val="bg2"/>
                          </a:solidFill>
                          <a:ea typeface="宋体" panose="02010600030101010101" pitchFamily="2" charset="-122"/>
                        </a:rPr>
                        <a:t>一般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>
                          <a:solidFill>
                            <a:schemeClr val="bg2"/>
                          </a:solidFill>
                          <a:ea typeface="宋体" panose="02010600030101010101" pitchFamily="2" charset="-122"/>
                        </a:rPr>
                        <a:t>一般</a:t>
                      </a:r>
                      <a:endParaRPr lang="en-US" altLang="zh-CN" sz="1400" dirty="0">
                        <a:solidFill>
                          <a:schemeClr val="bg2"/>
                        </a:solidFill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30" y="1710690"/>
            <a:ext cx="11249660" cy="4990465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6" name="技术中文视频 - 2021.06…"/>
          <p:cNvSpPr txBox="1"/>
          <p:nvPr/>
        </p:nvSpPr>
        <p:spPr>
          <a:xfrm>
            <a:off x="1063674" y="1015607"/>
            <a:ext cx="5266592" cy="60886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defTabSz="572770" hangingPunct="1">
              <a:defRPr sz="3135"/>
            </a:pPr>
            <a:r>
              <a:rPr lang="en-US" altLang="zh-CN" sz="3135" dirty="0">
                <a:solidFill>
                  <a:schemeClr val="tx1"/>
                </a:solidFill>
              </a:rPr>
              <a:t>Airflow</a:t>
            </a:r>
            <a:r>
              <a:rPr lang="zh-CN" altLang="en-US" sz="3135" dirty="0">
                <a:solidFill>
                  <a:schemeClr val="tx1"/>
                </a:solidFill>
              </a:rPr>
              <a:t>支持的任务调度类型</a:t>
            </a:r>
            <a:endParaRPr lang="en-US" altLang="zh-CN" sz="3135" dirty="0">
              <a:solidFill>
                <a:schemeClr val="tx1"/>
              </a:solidFill>
            </a:endParaRPr>
          </a:p>
        </p:txBody>
      </p:sp>
      <p:sp>
        <p:nvSpPr>
          <p:cNvPr id="8" name="Right Arrow 1"/>
          <p:cNvSpPr/>
          <p:nvPr/>
        </p:nvSpPr>
        <p:spPr bwMode="auto">
          <a:xfrm>
            <a:off x="553667" y="1129748"/>
            <a:ext cx="532723" cy="380587"/>
          </a:xfrm>
          <a:prstGeom prst="rightArrow">
            <a:avLst>
              <a:gd name="adj1" fmla="val 50000"/>
              <a:gd name="adj2" fmla="val 49998"/>
            </a:avLst>
          </a:prstGeom>
          <a:noFill/>
          <a:ln w="762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4311" tIns="62156" rIns="62156" bIns="124311" anchor="b"/>
          <a:lstStyle>
            <a:lvl1pPr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5pPr>
            <a:lvl6pPr marL="2514600" indent="-228600" defTabSz="93218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6pPr>
            <a:lvl7pPr marL="2971800" indent="-228600" defTabSz="93218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7pPr>
            <a:lvl8pPr marL="3429000" indent="-228600" defTabSz="93218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8pPr>
            <a:lvl9pPr marL="3886200" indent="-228600" defTabSz="93218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8428"/>
            <a:ext cx="11328400" cy="5312931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7" name="技术中文视频 - 2021.06…"/>
          <p:cNvSpPr txBox="1"/>
          <p:nvPr/>
        </p:nvSpPr>
        <p:spPr>
          <a:xfrm>
            <a:off x="1155309" y="1027673"/>
            <a:ext cx="3820551" cy="60886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defTabSz="572770" hangingPunct="1">
              <a:defRPr sz="3135"/>
            </a:pPr>
            <a:r>
              <a:rPr lang="zh-CN" altLang="en-US" sz="3135" dirty="0">
                <a:solidFill>
                  <a:schemeClr val="tx1"/>
                </a:solidFill>
              </a:rPr>
              <a:t>大数据技术生态体系</a:t>
            </a:r>
            <a:endParaRPr lang="en-US" altLang="zh-CN" sz="3135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36138" y="2448707"/>
            <a:ext cx="2576146" cy="471924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0"/>
                  <a:lumOff val="-7110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Airflow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Right Arrow 1"/>
          <p:cNvSpPr/>
          <p:nvPr/>
        </p:nvSpPr>
        <p:spPr bwMode="auto">
          <a:xfrm>
            <a:off x="553667" y="1141813"/>
            <a:ext cx="532723" cy="380587"/>
          </a:xfrm>
          <a:prstGeom prst="rightArrow">
            <a:avLst>
              <a:gd name="adj1" fmla="val 50000"/>
              <a:gd name="adj2" fmla="val 49998"/>
            </a:avLst>
          </a:prstGeom>
          <a:noFill/>
          <a:ln w="762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4311" tIns="62156" rIns="62156" bIns="124311" anchor="b"/>
          <a:lstStyle>
            <a:lvl1pPr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5pPr>
            <a:lvl6pPr marL="2514600" indent="-228600" defTabSz="93218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6pPr>
            <a:lvl7pPr marL="2971800" indent="-228600" defTabSz="93218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7pPr>
            <a:lvl8pPr marL="3429000" indent="-228600" defTabSz="93218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8pPr>
            <a:lvl9pPr marL="3886200" indent="-228600" defTabSz="93218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技术中文视频 - 2021.06…"/>
          <p:cNvSpPr txBox="1"/>
          <p:nvPr/>
        </p:nvSpPr>
        <p:spPr>
          <a:xfrm>
            <a:off x="1317625" y="1027430"/>
            <a:ext cx="4200525" cy="60896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defTabSz="572770" hangingPunct="1">
              <a:defRPr sz="3135"/>
            </a:pPr>
            <a:r>
              <a:rPr lang="zh-CN" altLang="en-US" sz="3135" dirty="0">
                <a:solidFill>
                  <a:schemeClr val="tx1"/>
                </a:solidFill>
                <a:ea typeface="宋体" panose="02010600030101010101" pitchFamily="2" charset="-122"/>
              </a:rPr>
              <a:t>机器学习任务流程</a:t>
            </a:r>
          </a:p>
        </p:txBody>
      </p:sp>
      <p:sp>
        <p:nvSpPr>
          <p:cNvPr id="8" name="Right Arrow 1"/>
          <p:cNvSpPr/>
          <p:nvPr/>
        </p:nvSpPr>
        <p:spPr bwMode="auto">
          <a:xfrm>
            <a:off x="553667" y="1141813"/>
            <a:ext cx="532723" cy="380587"/>
          </a:xfrm>
          <a:prstGeom prst="rightArrow">
            <a:avLst>
              <a:gd name="adj1" fmla="val 50000"/>
              <a:gd name="adj2" fmla="val 49998"/>
            </a:avLst>
          </a:prstGeom>
          <a:noFill/>
          <a:ln w="762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4311" tIns="62156" rIns="62156" bIns="124311" anchor="b"/>
          <a:lstStyle>
            <a:lvl1pPr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5pPr>
            <a:lvl6pPr marL="2514600" indent="-228600" defTabSz="93218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6pPr>
            <a:lvl7pPr marL="2971800" indent="-228600" defTabSz="93218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7pPr>
            <a:lvl8pPr marL="3429000" indent="-228600" defTabSz="93218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8pPr>
            <a:lvl9pPr marL="3886200" indent="-228600" defTabSz="93218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19" name="流程图: 库存数据 18"/>
          <p:cNvSpPr/>
          <p:nvPr/>
        </p:nvSpPr>
        <p:spPr>
          <a:xfrm rot="10800000">
            <a:off x="982980" y="2247900"/>
            <a:ext cx="2542540" cy="696595"/>
          </a:xfrm>
          <a:prstGeom prst="flowChartOnlineStorage">
            <a:avLst/>
          </a:prstGeom>
          <a:solidFill>
            <a:schemeClr val="tx1"/>
          </a:solidFill>
          <a:ln w="12700" cap="flat" cmpd="sng">
            <a:solidFill>
              <a:schemeClr val="bg2">
                <a:lumMod val="75000"/>
              </a:schemeClr>
            </a:solidFill>
            <a:prstDash val="solid"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流程图: 库存数据 19"/>
          <p:cNvSpPr/>
          <p:nvPr/>
        </p:nvSpPr>
        <p:spPr>
          <a:xfrm rot="10800000">
            <a:off x="3107690" y="2247900"/>
            <a:ext cx="2542540" cy="696595"/>
          </a:xfrm>
          <a:prstGeom prst="flowChartOnlineStorage">
            <a:avLst/>
          </a:prstGeom>
          <a:solidFill>
            <a:schemeClr val="tx1"/>
          </a:solidFill>
          <a:ln w="12700" cap="flat" cmpd="sng">
            <a:solidFill>
              <a:schemeClr val="bg2">
                <a:lumMod val="75000"/>
              </a:schemeClr>
            </a:solidFill>
            <a:prstDash val="solid"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流程图: 库存数据 20"/>
          <p:cNvSpPr/>
          <p:nvPr/>
        </p:nvSpPr>
        <p:spPr>
          <a:xfrm rot="10800000">
            <a:off x="5231130" y="2247900"/>
            <a:ext cx="2542540" cy="696595"/>
          </a:xfrm>
          <a:prstGeom prst="flowChartOnlineStorage">
            <a:avLst/>
          </a:prstGeom>
          <a:solidFill>
            <a:schemeClr val="tx1"/>
          </a:solidFill>
          <a:ln w="12700" cap="flat" cmpd="sng">
            <a:solidFill>
              <a:schemeClr val="bg2">
                <a:lumMod val="75000"/>
              </a:schemeClr>
            </a:solidFill>
            <a:prstDash val="solid"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流程图: 库存数据 21"/>
          <p:cNvSpPr/>
          <p:nvPr/>
        </p:nvSpPr>
        <p:spPr>
          <a:xfrm rot="10800000">
            <a:off x="7355840" y="2247900"/>
            <a:ext cx="2542540" cy="696595"/>
          </a:xfrm>
          <a:prstGeom prst="flowChartOnlineStorage">
            <a:avLst/>
          </a:prstGeom>
          <a:solidFill>
            <a:schemeClr val="tx1"/>
          </a:solidFill>
          <a:ln w="12700" cap="flat" cmpd="sng">
            <a:solidFill>
              <a:schemeClr val="bg2">
                <a:lumMod val="75000"/>
              </a:schemeClr>
            </a:solidFill>
            <a:prstDash val="solid"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流程图: 库存数据 22"/>
          <p:cNvSpPr/>
          <p:nvPr/>
        </p:nvSpPr>
        <p:spPr>
          <a:xfrm rot="10800000">
            <a:off x="9488805" y="2247900"/>
            <a:ext cx="2542540" cy="696595"/>
          </a:xfrm>
          <a:prstGeom prst="flowChartOnlineStorage">
            <a:avLst/>
          </a:prstGeom>
          <a:solidFill>
            <a:schemeClr val="tx1"/>
          </a:solidFill>
          <a:ln w="12700" cap="flat" cmpd="sng">
            <a:solidFill>
              <a:schemeClr val="bg2">
                <a:lumMod val="75000"/>
              </a:schemeClr>
            </a:solidFill>
            <a:prstDash val="solid"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703070" y="2360613"/>
            <a:ext cx="132080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收集数据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728720" y="2360613"/>
            <a:ext cx="132080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输入数据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829935" y="2360613"/>
            <a:ext cx="162560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预处理数据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107680" y="2360613"/>
            <a:ext cx="132080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训练建模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0233025" y="2360613"/>
            <a:ext cx="132080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评估预测</a:t>
            </a:r>
          </a:p>
        </p:txBody>
      </p:sp>
      <p:sp>
        <p:nvSpPr>
          <p:cNvPr id="29" name="矩形 28"/>
          <p:cNvSpPr/>
          <p:nvPr/>
        </p:nvSpPr>
        <p:spPr>
          <a:xfrm>
            <a:off x="1007110" y="2956560"/>
            <a:ext cx="11024235" cy="4950460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3881120"/>
            <a:ext cx="1183640" cy="92202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5011420"/>
            <a:ext cx="1410335" cy="86868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930" y="6043295"/>
            <a:ext cx="1049020" cy="1049020"/>
          </a:xfrm>
          <a:prstGeom prst="rect">
            <a:avLst/>
          </a:prstGeom>
        </p:spPr>
      </p:pic>
      <p:cxnSp>
        <p:nvCxnSpPr>
          <p:cNvPr id="33" name="直接连接符 32"/>
          <p:cNvCxnSpPr/>
          <p:nvPr/>
        </p:nvCxnSpPr>
        <p:spPr>
          <a:xfrm>
            <a:off x="3311525" y="3018790"/>
            <a:ext cx="0" cy="4852670"/>
          </a:xfrm>
          <a:prstGeom prst="line">
            <a:avLst/>
          </a:prstGeom>
          <a:noFill/>
          <a:ln w="28575" cap="flat" cmpd="sng">
            <a:solidFill>
              <a:schemeClr val="accent1">
                <a:shade val="50000"/>
              </a:schemeClr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直接连接符 33"/>
          <p:cNvCxnSpPr/>
          <p:nvPr/>
        </p:nvCxnSpPr>
        <p:spPr>
          <a:xfrm>
            <a:off x="5419090" y="3019425"/>
            <a:ext cx="0" cy="4852670"/>
          </a:xfrm>
          <a:prstGeom prst="line">
            <a:avLst/>
          </a:prstGeom>
          <a:noFill/>
          <a:ln w="28575" cap="flat" cmpd="sng">
            <a:solidFill>
              <a:schemeClr val="accent1">
                <a:shade val="50000"/>
              </a:schemeClr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连接符 34"/>
          <p:cNvCxnSpPr/>
          <p:nvPr/>
        </p:nvCxnSpPr>
        <p:spPr>
          <a:xfrm>
            <a:off x="7599680" y="2956560"/>
            <a:ext cx="0" cy="4852670"/>
          </a:xfrm>
          <a:prstGeom prst="line">
            <a:avLst/>
          </a:prstGeom>
          <a:noFill/>
          <a:ln w="28575" cap="flat" cmpd="sng">
            <a:solidFill>
              <a:schemeClr val="accent1">
                <a:shade val="50000"/>
              </a:schemeClr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直接连接符 35"/>
          <p:cNvCxnSpPr/>
          <p:nvPr/>
        </p:nvCxnSpPr>
        <p:spPr>
          <a:xfrm>
            <a:off x="9780270" y="2982595"/>
            <a:ext cx="0" cy="4852670"/>
          </a:xfrm>
          <a:prstGeom prst="line">
            <a:avLst/>
          </a:prstGeom>
          <a:noFill/>
          <a:ln w="28575" cap="flat" cmpd="sng">
            <a:solidFill>
              <a:schemeClr val="accent1">
                <a:shade val="50000"/>
              </a:schemeClr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直接箭头连接符 36"/>
          <p:cNvCxnSpPr/>
          <p:nvPr/>
        </p:nvCxnSpPr>
        <p:spPr>
          <a:xfrm>
            <a:off x="2724785" y="4326255"/>
            <a:ext cx="855345" cy="0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接箭头连接符 37"/>
          <p:cNvCxnSpPr/>
          <p:nvPr/>
        </p:nvCxnSpPr>
        <p:spPr>
          <a:xfrm>
            <a:off x="2884170" y="5377815"/>
            <a:ext cx="855345" cy="0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直接箭头连接符 38"/>
          <p:cNvCxnSpPr/>
          <p:nvPr/>
        </p:nvCxnSpPr>
        <p:spPr>
          <a:xfrm>
            <a:off x="2670175" y="6565265"/>
            <a:ext cx="855345" cy="0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文本框 40"/>
          <p:cNvSpPr txBox="1"/>
          <p:nvPr/>
        </p:nvSpPr>
        <p:spPr>
          <a:xfrm>
            <a:off x="4130040" y="4326255"/>
            <a:ext cx="470535" cy="2103755"/>
          </a:xfrm>
          <a:prstGeom prst="rect">
            <a:avLst/>
          </a:prstGeom>
          <a:noFill/>
          <a:ln w="12700" cap="flat">
            <a:solidFill>
              <a:schemeClr val="bg2">
                <a:lumMod val="50000"/>
              </a:schemeClr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eaVert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数据集合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5573078" y="4326890"/>
            <a:ext cx="470535" cy="2103120"/>
          </a:xfrm>
          <a:prstGeom prst="rect">
            <a:avLst/>
          </a:prstGeom>
          <a:noFill/>
          <a:ln w="12700" cap="flat">
            <a:solidFill>
              <a:schemeClr val="bg2">
                <a:lumMod val="50000"/>
              </a:schemeClr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eaVert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数据预处理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515735" y="3634740"/>
            <a:ext cx="840105" cy="942340"/>
          </a:xfrm>
          <a:prstGeom prst="rect">
            <a:avLst/>
          </a:prstGeom>
          <a:noFill/>
          <a:ln w="12700" cap="flat">
            <a:solidFill>
              <a:schemeClr val="bg2">
                <a:lumMod val="50000"/>
              </a:schemeClr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eaVert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数据清理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520180" y="4803140"/>
            <a:ext cx="840105" cy="942340"/>
          </a:xfrm>
          <a:prstGeom prst="rect">
            <a:avLst/>
          </a:prstGeom>
          <a:noFill/>
          <a:ln w="12700" cap="flat">
            <a:solidFill>
              <a:schemeClr val="bg2">
                <a:lumMod val="50000"/>
              </a:schemeClr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eaVert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数据转换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6520180" y="5971540"/>
            <a:ext cx="840105" cy="942340"/>
          </a:xfrm>
          <a:prstGeom prst="rect">
            <a:avLst/>
          </a:prstGeom>
          <a:noFill/>
          <a:ln w="12700" cap="flat">
            <a:solidFill>
              <a:schemeClr val="bg2">
                <a:lumMod val="50000"/>
              </a:schemeClr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eaVert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数据补充</a:t>
            </a:r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6083300" y="5272405"/>
            <a:ext cx="397510" cy="3810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箭头连接符 46"/>
          <p:cNvCxnSpPr/>
          <p:nvPr/>
        </p:nvCxnSpPr>
        <p:spPr>
          <a:xfrm>
            <a:off x="4678680" y="5276215"/>
            <a:ext cx="855345" cy="0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直接箭头连接符 47"/>
          <p:cNvCxnSpPr/>
          <p:nvPr/>
        </p:nvCxnSpPr>
        <p:spPr>
          <a:xfrm flipV="1">
            <a:off x="7599680" y="3853180"/>
            <a:ext cx="397510" cy="3810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文本框 48"/>
          <p:cNvSpPr txBox="1"/>
          <p:nvPr/>
        </p:nvSpPr>
        <p:spPr>
          <a:xfrm>
            <a:off x="8035290" y="3111500"/>
            <a:ext cx="470535" cy="1509395"/>
          </a:xfrm>
          <a:prstGeom prst="rect">
            <a:avLst/>
          </a:prstGeom>
          <a:noFill/>
          <a:ln w="12700" cap="flat">
            <a:solidFill>
              <a:schemeClr val="bg2">
                <a:lumMod val="50000"/>
              </a:schemeClr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eaVert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训练数据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8830945" y="3383915"/>
            <a:ext cx="840105" cy="942340"/>
          </a:xfrm>
          <a:prstGeom prst="rect">
            <a:avLst/>
          </a:prstGeom>
          <a:noFill/>
          <a:ln w="12700" cap="flat">
            <a:solidFill>
              <a:schemeClr val="bg2">
                <a:lumMod val="50000"/>
              </a:schemeClr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eaVert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模型训练</a:t>
            </a:r>
          </a:p>
        </p:txBody>
      </p:sp>
      <p:cxnSp>
        <p:nvCxnSpPr>
          <p:cNvPr id="51" name="直接箭头连接符 50"/>
          <p:cNvCxnSpPr/>
          <p:nvPr/>
        </p:nvCxnSpPr>
        <p:spPr>
          <a:xfrm flipV="1">
            <a:off x="8522970" y="3881755"/>
            <a:ext cx="288290" cy="3175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直接箭头连接符 51"/>
          <p:cNvCxnSpPr/>
          <p:nvPr/>
        </p:nvCxnSpPr>
        <p:spPr>
          <a:xfrm flipV="1">
            <a:off x="7579995" y="6512560"/>
            <a:ext cx="397510" cy="3810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文本框 52"/>
          <p:cNvSpPr txBox="1"/>
          <p:nvPr/>
        </p:nvSpPr>
        <p:spPr>
          <a:xfrm>
            <a:off x="8015605" y="5770880"/>
            <a:ext cx="470535" cy="1509395"/>
          </a:xfrm>
          <a:prstGeom prst="rect">
            <a:avLst/>
          </a:prstGeom>
          <a:noFill/>
          <a:ln w="12700" cap="flat">
            <a:solidFill>
              <a:schemeClr val="bg2">
                <a:lumMod val="50000"/>
              </a:schemeClr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eaVert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测试数据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8811260" y="6043295"/>
            <a:ext cx="840105" cy="942340"/>
          </a:xfrm>
          <a:prstGeom prst="rect">
            <a:avLst/>
          </a:prstGeom>
          <a:noFill/>
          <a:ln w="12700" cap="flat">
            <a:solidFill>
              <a:schemeClr val="bg2">
                <a:lumMod val="50000"/>
              </a:schemeClr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eaVert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模型测试</a:t>
            </a:r>
          </a:p>
        </p:txBody>
      </p:sp>
      <p:cxnSp>
        <p:nvCxnSpPr>
          <p:cNvPr id="55" name="直接箭头连接符 54"/>
          <p:cNvCxnSpPr/>
          <p:nvPr/>
        </p:nvCxnSpPr>
        <p:spPr>
          <a:xfrm flipV="1">
            <a:off x="8503285" y="6541135"/>
            <a:ext cx="288290" cy="3175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椭圆 55"/>
          <p:cNvSpPr/>
          <p:nvPr/>
        </p:nvSpPr>
        <p:spPr>
          <a:xfrm>
            <a:off x="8631555" y="4845728"/>
            <a:ext cx="1070610" cy="678095"/>
          </a:xfrm>
          <a:prstGeom prst="ellipse">
            <a:avLst/>
          </a:prstGeom>
          <a:solidFill>
            <a:schemeClr val="bg1">
              <a:lumMod val="75000"/>
              <a:alpha val="39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732838" y="4793615"/>
            <a:ext cx="845185" cy="6858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模型</a:t>
            </a:r>
            <a:r>
              <a:rPr kumimoji="0" lang="en-US" altLang="zh-CN" sz="3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9185275" y="4405630"/>
            <a:ext cx="635" cy="361315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直接箭头连接符 59"/>
          <p:cNvCxnSpPr/>
          <p:nvPr/>
        </p:nvCxnSpPr>
        <p:spPr>
          <a:xfrm flipH="1" flipV="1">
            <a:off x="9185910" y="5605780"/>
            <a:ext cx="11430" cy="437515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直接箭头连接符 60"/>
          <p:cNvCxnSpPr/>
          <p:nvPr/>
        </p:nvCxnSpPr>
        <p:spPr>
          <a:xfrm flipV="1">
            <a:off x="9780270" y="6512560"/>
            <a:ext cx="397510" cy="3810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2" name="文本框 61"/>
          <p:cNvSpPr txBox="1"/>
          <p:nvPr/>
        </p:nvSpPr>
        <p:spPr>
          <a:xfrm>
            <a:off x="10233025" y="5813425"/>
            <a:ext cx="470535" cy="1509395"/>
          </a:xfrm>
          <a:prstGeom prst="rect">
            <a:avLst/>
          </a:prstGeom>
          <a:noFill/>
          <a:ln w="12700" cap="flat">
            <a:solidFill>
              <a:schemeClr val="bg2">
                <a:lumMod val="50000"/>
              </a:schemeClr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eaVert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评估预测</a:t>
            </a:r>
          </a:p>
        </p:txBody>
      </p:sp>
      <p:cxnSp>
        <p:nvCxnSpPr>
          <p:cNvPr id="63" name="肘形连接符 62"/>
          <p:cNvCxnSpPr>
            <a:stCxn id="62" idx="0"/>
            <a:endCxn id="50" idx="3"/>
          </p:cNvCxnSpPr>
          <p:nvPr/>
        </p:nvCxnSpPr>
        <p:spPr>
          <a:xfrm rot="16200000" flipV="1">
            <a:off x="9090660" y="4435475"/>
            <a:ext cx="1958340" cy="797560"/>
          </a:xfrm>
          <a:prstGeom prst="bentConnector2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肘形连接符 63"/>
          <p:cNvCxnSpPr/>
          <p:nvPr/>
        </p:nvCxnSpPr>
        <p:spPr>
          <a:xfrm rot="16200000" flipV="1">
            <a:off x="9059545" y="4446905"/>
            <a:ext cx="1950085" cy="766445"/>
          </a:xfrm>
          <a:prstGeom prst="bentConnector2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文本框 64"/>
          <p:cNvSpPr txBox="1"/>
          <p:nvPr/>
        </p:nvSpPr>
        <p:spPr>
          <a:xfrm>
            <a:off x="9970453" y="4352925"/>
            <a:ext cx="845185" cy="6858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优化</a:t>
            </a:r>
            <a:r>
              <a:rPr kumimoji="0" lang="en-US" altLang="zh-CN" sz="3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7fd89a3-fa05-4d84-8914-79ad117c4918}"/>
  <p:tag name="TABLE_EMPHASIZE_COLOR" val="14212027"/>
  <p:tag name="TABLE_ENDDRAG_ORIGIN_RECT" val="886*350"/>
  <p:tag name="TABLE_ENDDRAG_RECT" val="33*156*886*350"/>
</p:tagLst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0"/>
                <a:lumOff val="-7110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0"/>
                <a:lumOff val="-7110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344</Words>
  <Application>Microsoft Office PowerPoint</Application>
  <PresentationFormat>自定义</PresentationFormat>
  <Paragraphs>94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Helvetica Light</vt:lpstr>
      <vt:lpstr>Helvetica Neue</vt:lpstr>
      <vt:lpstr>宋体</vt:lpstr>
      <vt:lpstr>Arial</vt:lpstr>
      <vt:lpstr>Helvetica</vt:lpstr>
      <vt:lpstr>Gradient</vt:lpstr>
      <vt:lpstr>Apache-airflow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Apache-airflow</dc:title>
  <dc:creator>ASUS</dc:creator>
  <cp:lastModifiedBy>18217170032@163.com</cp:lastModifiedBy>
  <cp:revision>14</cp:revision>
  <dcterms:created xsi:type="dcterms:W3CDTF">2021-07-22T01:28:00Z</dcterms:created>
  <dcterms:modified xsi:type="dcterms:W3CDTF">2021-07-27T11:38:56Z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32A2787379FE4D4791331F3F586F79DD</vt:lpwstr>
  </property>
  <property fmtid="{D5CDD505-2E9C-101B-9397-08002B2CF9AE}" pid="3" name="KSOProductBuildVer">
    <vt:lpwstr>2052-11.1.0.10578</vt:lpwstr>
  </property>
</Properties>
</file>