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704" r:id="rId3"/>
    <p:sldId id="690" r:id="rId4"/>
    <p:sldId id="693" r:id="rId5"/>
    <p:sldId id="694" r:id="rId6"/>
    <p:sldId id="695" r:id="rId7"/>
    <p:sldId id="696" r:id="rId8"/>
    <p:sldId id="697" r:id="rId9"/>
    <p:sldId id="698" r:id="rId10"/>
    <p:sldId id="701" r:id="rId11"/>
    <p:sldId id="700" r:id="rId12"/>
    <p:sldId id="702" r:id="rId13"/>
    <p:sldId id="703" r:id="rId14"/>
    <p:sldId id="707" r:id="rId15"/>
    <p:sldId id="709" r:id="rId16"/>
    <p:sldId id="711" r:id="rId17"/>
    <p:sldId id="710" r:id="rId18"/>
    <p:sldId id="708" r:id="rId19"/>
    <p:sldId id="712" r:id="rId20"/>
    <p:sldId id="713" r:id="rId21"/>
    <p:sldId id="714" r:id="rId22"/>
    <p:sldId id="715" r:id="rId23"/>
    <p:sldId id="716" r:id="rId24"/>
    <p:sldId id="699" r:id="rId25"/>
    <p:sldId id="692" r:id="rId26"/>
    <p:sldId id="26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75C"/>
    <a:srgbClr val="FDD663"/>
    <a:srgbClr val="81C995"/>
    <a:srgbClr val="1B74E8"/>
    <a:srgbClr val="F1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" y="5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140DD-2B30-4002-B42E-94EA87381B58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E83E4-C86B-478B-99CC-A8EAE042C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03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E83E4-C86B-478B-99CC-A8EAE042C1B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61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E83E4-C86B-478B-99CC-A8EAE042C1B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422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E83E4-C86B-478B-99CC-A8EAE042C1B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15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E83E4-C86B-478B-99CC-A8EAE042C1B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06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E83E4-C86B-478B-99CC-A8EAE042C1B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027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E83E4-C86B-478B-99CC-A8EAE042C1B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875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E83E4-C86B-478B-99CC-A8EAE042C1B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651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E83E4-C86B-478B-99CC-A8EAE042C1B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38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E83E4-C86B-478B-99CC-A8EAE042C1B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004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E83E4-C86B-478B-99CC-A8EAE042C1B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95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E83E4-C86B-478B-99CC-A8EAE042C1B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210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E83E4-C86B-478B-99CC-A8EAE042C1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67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E83E4-C86B-478B-99CC-A8EAE042C1B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19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E83E4-C86B-478B-99CC-A8EAE042C1B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272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E83E4-C86B-478B-99CC-A8EAE042C1B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821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E83E4-C86B-478B-99CC-A8EAE042C1B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4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E83E4-C86B-478B-99CC-A8EAE042C1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746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E83E4-C86B-478B-99CC-A8EAE042C1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2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E83E4-C86B-478B-99CC-A8EAE042C1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45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E83E4-C86B-478B-99CC-A8EAE042C1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19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E83E4-C86B-478B-99CC-A8EAE042C1B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9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E83E4-C86B-478B-99CC-A8EAE042C1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60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E83E4-C86B-478B-99CC-A8EAE042C1B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9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19440-6CB1-47E8-AC66-516183C3A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FE0C76-6148-4AFE-9E4D-704317C7A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91FE0-EECC-4179-AE9B-184F2889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1155-5F2E-4BED-AC46-D2790130E29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DB9165-D97F-4911-8CE3-D14EFEB8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01B18-7020-484F-A105-377A3BAF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D5B16-69A6-4413-B69B-39B09D924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9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5D485-666B-441A-B0FC-FDB84A68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BA2D2D-7888-4568-AB16-D06DCD284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2B1FD-FFEB-4DBF-8FDC-734407C5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1155-5F2E-4BED-AC46-D2790130E29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049B1-F136-41B9-9AAF-B6D30D3D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F557D-9EB6-4E5A-92EF-4E4ACC86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D5B16-69A6-4413-B69B-39B09D924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84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A431E6-59BF-452C-AED4-A74D567EC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1A4FEE-8DBC-408C-B815-9F2FD811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519C2-0898-441E-A2EF-16F4B319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1155-5F2E-4BED-AC46-D2790130E29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E16B9-8144-44D3-A7C2-B82A760E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EFE00-2240-449A-B5AA-12512173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D5B16-69A6-4413-B69B-39B09D924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16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新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4"/>
          <p:cNvSpPr/>
          <p:nvPr userDrawn="1"/>
        </p:nvSpPr>
        <p:spPr>
          <a:xfrm flipV="1">
            <a:off x="0" y="-1"/>
            <a:ext cx="12192000" cy="914401"/>
          </a:xfrm>
          <a:custGeom>
            <a:avLst/>
            <a:gdLst>
              <a:gd name="connsiteX0" fmla="*/ 6096000 w 12192000"/>
              <a:gd name="connsiteY0" fmla="*/ 0 h 720996"/>
              <a:gd name="connsiteX1" fmla="*/ 6212897 w 12192000"/>
              <a:gd name="connsiteY1" fmla="*/ 143216 h 720996"/>
              <a:gd name="connsiteX2" fmla="*/ 12192000 w 12192000"/>
              <a:gd name="connsiteY2" fmla="*/ 143216 h 720996"/>
              <a:gd name="connsiteX3" fmla="*/ 12192000 w 12192000"/>
              <a:gd name="connsiteY3" fmla="*/ 720996 h 720996"/>
              <a:gd name="connsiteX4" fmla="*/ 0 w 12192000"/>
              <a:gd name="connsiteY4" fmla="*/ 720996 h 720996"/>
              <a:gd name="connsiteX5" fmla="*/ 0 w 12192000"/>
              <a:gd name="connsiteY5" fmla="*/ 143216 h 720996"/>
              <a:gd name="connsiteX6" fmla="*/ 5979103 w 12192000"/>
              <a:gd name="connsiteY6" fmla="*/ 143216 h 72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720996">
                <a:moveTo>
                  <a:pt x="6096000" y="0"/>
                </a:moveTo>
                <a:lnTo>
                  <a:pt x="6212897" y="143216"/>
                </a:lnTo>
                <a:lnTo>
                  <a:pt x="12192000" y="143216"/>
                </a:lnTo>
                <a:lnTo>
                  <a:pt x="12192000" y="720996"/>
                </a:lnTo>
                <a:lnTo>
                  <a:pt x="0" y="720996"/>
                </a:lnTo>
                <a:lnTo>
                  <a:pt x="0" y="143216"/>
                </a:lnTo>
                <a:lnTo>
                  <a:pt x="5979103" y="143216"/>
                </a:lnTo>
                <a:close/>
              </a:path>
            </a:pathLst>
          </a:custGeom>
          <a:solidFill>
            <a:srgbClr val="373737"/>
          </a:solidFill>
          <a:ln>
            <a:noFill/>
          </a:ln>
          <a:effectLst>
            <a:outerShdw blurRad="101600" dist="25400" dir="16200000" sx="99000" sy="9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Source Han Sans Light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36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640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青色空白">
    <p:bg>
      <p:bgPr>
        <a:solidFill>
          <a:srgbClr val="25BC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221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603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81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06DD9-E844-433E-B858-B1903AC9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5F804-E65A-46BE-A398-C43B98690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42DAB-5744-4A7D-9214-E71BC9F5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1155-5F2E-4BED-AC46-D2790130E29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7C5AD-F383-4629-A7B8-F1592A57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9DF6A-6D09-4595-BA59-0F26E0C0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D5B16-69A6-4413-B69B-39B09D924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30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92448-B11F-431D-8ED3-5CA056C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AFED9-1B18-421B-B8C8-3AD656BBF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626CD-06EA-43CC-8A26-8C000278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1155-5F2E-4BED-AC46-D2790130E29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EF76E-DF32-49BA-9909-6E31B12F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CA7C2-5CB4-495E-B007-F63F14EA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D5B16-69A6-4413-B69B-39B09D924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43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A069E-5DD1-402D-BF0F-E364691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3F523-D712-4A1A-AB6A-DF6DC36CF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A42E18-71B4-4622-8798-70B2B224E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2480A3-0C0D-4647-862E-305F77A0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1155-5F2E-4BED-AC46-D2790130E29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41A7FC-17C2-4524-BE9F-623230C6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39B8A-52A2-43FE-A4AC-58C9654E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D5B16-69A6-4413-B69B-39B09D924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0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72240-B747-4938-861E-C4EA2BC0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B8EDB6-4032-4B11-A2AD-A8E0776A1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C0841E-0910-4D36-B0E4-D5E27B6A1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F6018F-3DC5-4E37-BCE5-463150799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12B4ED-535D-41E9-B38E-8D0CAF7FB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7662D8-B671-4307-92BF-D525854A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1155-5F2E-4BED-AC46-D2790130E29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370738-16F1-47D9-8268-35744A69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2475F0-8A04-4B22-9BC5-D79E5DC8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D5B16-69A6-4413-B69B-39B09D924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38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13AC9-53F5-4840-9CAF-D8E750C9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51B125-E4F1-4CF2-955D-41BE0432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1155-5F2E-4BED-AC46-D2790130E29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688A6E-CD03-461A-90A8-EB34EE97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9F0672-4A38-4C77-ACCC-E58EF1AB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D5B16-69A6-4413-B69B-39B09D924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58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701080-6DD3-4874-BBD9-295B67C2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1155-5F2E-4BED-AC46-D2790130E29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158FF5-E23F-4D09-95FF-E92D45EB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FD3F42-DE52-4946-8C3B-C547C111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D5B16-69A6-4413-B69B-39B09D924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28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4E043-CFEC-4B66-A2BA-99BD95C3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F951A-E03A-48CC-A235-5E46C9C2F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64C36C-26ED-46BE-9216-A1998047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C90557-F3AE-4895-9A73-11B5963C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1155-5F2E-4BED-AC46-D2790130E29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E1C9B4-E87F-4E5C-BA2B-D61B436D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575ACA-9328-44BD-995C-A7A2DF16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D5B16-69A6-4413-B69B-39B09D924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78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065F7-B69D-47FD-B673-E1BD31C3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BBDB67-1C84-4539-A4BA-AA76342C0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6DDF4F-8754-4B36-BF1F-B6060D166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04F8A-5A6B-4207-905A-B9185A47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1155-5F2E-4BED-AC46-D2790130E29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12995D-A56B-4BEE-8C99-74788B8A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6EF35A-B55F-40CF-9290-AD53BA9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D5B16-69A6-4413-B69B-39B09D924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7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CB1E85-0132-4FE7-ADF0-D4A91EE3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5567C8-57F6-4999-8371-21A5B6043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2B178-4D7B-4347-B9A0-B1ED140D4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B1155-5F2E-4BED-AC46-D2790130E29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85E64-27BC-453D-8499-8C1D38320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48661-5D58-49F0-BF0D-65A21DBE3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5B16-69A6-4413-B69B-39B09D924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63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思源黑体 CN Medium" panose="020B0600000000000000" pitchFamily="34" charset="-122"/>
              </a:defRPr>
            </a:lvl1pPr>
          </a:lstStyle>
          <a:p>
            <a:fld id="{830C1C0D-9156-4A08-8AC9-3C7751C87F77}" type="datetimeFigureOut">
              <a:rPr lang="zh-CN" altLang="en-US" smtClean="0">
                <a:solidFill>
                  <a:srgbClr val="2E2E2E">
                    <a:tint val="75000"/>
                  </a:srgbClr>
                </a:solidFill>
              </a:rPr>
              <a:pPr/>
              <a:t>2022/11/6</a:t>
            </a:fld>
            <a:endParaRPr lang="zh-CN" altLang="en-US" dirty="0">
              <a:solidFill>
                <a:srgbClr val="2E2E2E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思源黑体 CN Medium" panose="020B0600000000000000" pitchFamily="34" charset="-122"/>
              </a:defRPr>
            </a:lvl1pPr>
          </a:lstStyle>
          <a:p>
            <a:endParaRPr lang="zh-CN" altLang="en-US" dirty="0">
              <a:solidFill>
                <a:srgbClr val="2E2E2E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思源黑体 CN Medium" panose="020B0600000000000000" pitchFamily="34" charset="-122"/>
              </a:defRPr>
            </a:lvl1pPr>
          </a:lstStyle>
          <a:p>
            <a:fld id="{E4A0E596-B858-4790-B5F1-C4278122C712}" type="slidenum">
              <a:rPr lang="zh-CN" altLang="en-US" smtClean="0">
                <a:solidFill>
                  <a:srgbClr val="2E2E2E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2E2E2E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0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思源黑体 CN Medium" panose="020B06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思源黑体 CN Medium" panose="020B06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思源黑体 CN Medium" panose="020B06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思源黑体 CN Medium" panose="020B06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思源黑体 CN Medium" panose="020B06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3">
            <a:extLst>
              <a:ext uri="{FF2B5EF4-FFF2-40B4-BE49-F238E27FC236}">
                <a16:creationId xmlns:a16="http://schemas.microsoft.com/office/drawing/2014/main" id="{A5DE5A0A-013B-4D9D-BDB9-260E967850EC}"/>
              </a:ext>
            </a:extLst>
          </p:cNvPr>
          <p:cNvGrpSpPr/>
          <p:nvPr/>
        </p:nvGrpSpPr>
        <p:grpSpPr>
          <a:xfrm>
            <a:off x="4319" y="-2843161"/>
            <a:ext cx="12192000" cy="2426233"/>
            <a:chOff x="16852" y="1623859"/>
            <a:chExt cx="12192000" cy="2426233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8F7387E-E1C3-4501-849D-7CBE4F35A0C1}"/>
                </a:ext>
              </a:extLst>
            </p:cNvPr>
            <p:cNvSpPr txBox="1"/>
            <p:nvPr/>
          </p:nvSpPr>
          <p:spPr>
            <a:xfrm>
              <a:off x="16852" y="2254267"/>
              <a:ext cx="121920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800" dirty="0">
                  <a:effectLst>
                    <a:outerShdw blurRad="76200" dist="38100" dir="2700000" algn="tl">
                      <a:srgbClr val="000000">
                        <a:alpha val="23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Lost &amp; Found</a:t>
              </a:r>
              <a:endParaRPr kumimoji="0" lang="zh-CN" altLang="en-US" sz="8800" i="0" u="none" strike="noStrike" kern="1200" cap="none" spc="0" normalizeH="0" baseline="0" noProof="0" dirty="0">
                <a:ln>
                  <a:noFill/>
                </a:ln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D5617EB-961E-4E1F-BDCC-A0519EBD2981}"/>
                </a:ext>
              </a:extLst>
            </p:cNvPr>
            <p:cNvGrpSpPr/>
            <p:nvPr/>
          </p:nvGrpSpPr>
          <p:grpSpPr>
            <a:xfrm>
              <a:off x="2714733" y="3471183"/>
              <a:ext cx="6778398" cy="578909"/>
              <a:chOff x="3062514" y="4144269"/>
              <a:chExt cx="6066971" cy="578909"/>
            </a:xfrm>
          </p:grpSpPr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8CBD7F4E-7B77-4A44-BB55-D357F9A5D164}"/>
                  </a:ext>
                </a:extLst>
              </p:cNvPr>
              <p:cNvCxnSpPr/>
              <p:nvPr/>
            </p:nvCxnSpPr>
            <p:spPr>
              <a:xfrm flipV="1">
                <a:off x="3062514" y="4144269"/>
                <a:ext cx="0" cy="578909"/>
              </a:xfrm>
              <a:prstGeom prst="line">
                <a:avLst/>
              </a:prstGeom>
              <a:ln w="22225" cap="sq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547F952-0BFD-43A2-880F-2E4664469347}"/>
                  </a:ext>
                </a:extLst>
              </p:cNvPr>
              <p:cNvCxnSpPr/>
              <p:nvPr/>
            </p:nvCxnSpPr>
            <p:spPr>
              <a:xfrm flipV="1">
                <a:off x="3062514" y="4723178"/>
                <a:ext cx="6066971" cy="0"/>
              </a:xfrm>
              <a:prstGeom prst="line">
                <a:avLst/>
              </a:prstGeom>
              <a:ln w="22225" cap="sq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BDC7F790-ADCA-46EB-B0DA-EBB41D9D2DD8}"/>
                  </a:ext>
                </a:extLst>
              </p:cNvPr>
              <p:cNvCxnSpPr/>
              <p:nvPr/>
            </p:nvCxnSpPr>
            <p:spPr>
              <a:xfrm flipV="1">
                <a:off x="9129485" y="4144269"/>
                <a:ext cx="0" cy="578909"/>
              </a:xfrm>
              <a:prstGeom prst="line">
                <a:avLst/>
              </a:prstGeom>
              <a:ln w="22225" cap="sq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99F2B53-2CE9-4651-9B85-6F5B9ECCD31C}"/>
                </a:ext>
              </a:extLst>
            </p:cNvPr>
            <p:cNvGrpSpPr/>
            <p:nvPr/>
          </p:nvGrpSpPr>
          <p:grpSpPr>
            <a:xfrm>
              <a:off x="2714733" y="1623859"/>
              <a:ext cx="6800629" cy="578909"/>
              <a:chOff x="3062514" y="1894462"/>
              <a:chExt cx="6086869" cy="578909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6C8E9165-020D-4E1B-B5E3-5BDAB7949F67}"/>
                  </a:ext>
                </a:extLst>
              </p:cNvPr>
              <p:cNvGrpSpPr/>
              <p:nvPr/>
            </p:nvGrpSpPr>
            <p:grpSpPr>
              <a:xfrm>
                <a:off x="3062514" y="1894462"/>
                <a:ext cx="6066971" cy="578909"/>
                <a:chOff x="3062514" y="1894462"/>
                <a:chExt cx="6066971" cy="578909"/>
              </a:xfrm>
            </p:grpSpPr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D090AACD-884A-41C7-A455-90884D0DB6C9}"/>
                    </a:ext>
                  </a:extLst>
                </p:cNvPr>
                <p:cNvCxnSpPr/>
                <p:nvPr/>
              </p:nvCxnSpPr>
              <p:spPr>
                <a:xfrm>
                  <a:off x="3062514" y="1894462"/>
                  <a:ext cx="6066971" cy="0"/>
                </a:xfrm>
                <a:prstGeom prst="line">
                  <a:avLst/>
                </a:prstGeom>
                <a:ln w="22225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357F68C5-20CC-4974-B237-26B0B83AF151}"/>
                    </a:ext>
                  </a:extLst>
                </p:cNvPr>
                <p:cNvCxnSpPr/>
                <p:nvPr/>
              </p:nvCxnSpPr>
              <p:spPr>
                <a:xfrm flipV="1">
                  <a:off x="3062514" y="1894462"/>
                  <a:ext cx="0" cy="578909"/>
                </a:xfrm>
                <a:prstGeom prst="line">
                  <a:avLst/>
                </a:prstGeom>
                <a:ln w="22225" cap="sq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D7EF8688-DA5E-47F3-BFB8-9D0B6B87FDDA}"/>
                  </a:ext>
                </a:extLst>
              </p:cNvPr>
              <p:cNvCxnSpPr/>
              <p:nvPr/>
            </p:nvCxnSpPr>
            <p:spPr>
              <a:xfrm flipV="1">
                <a:off x="9149383" y="1894462"/>
                <a:ext cx="0" cy="578909"/>
              </a:xfrm>
              <a:prstGeom prst="line">
                <a:avLst/>
              </a:prstGeom>
              <a:ln w="22225" cap="sq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C6582B-6DEE-4A60-A4B5-B4A55245676F}"/>
                </a:ext>
              </a:extLst>
            </p:cNvPr>
            <p:cNvSpPr txBox="1"/>
            <p:nvPr/>
          </p:nvSpPr>
          <p:spPr>
            <a:xfrm>
              <a:off x="3543205" y="1938199"/>
              <a:ext cx="5189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20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大学生线上失物招领</a:t>
              </a:r>
              <a:r>
                <a:rPr kumimoji="0" lang="en-US" altLang="zh-CN" sz="2000" b="0" i="0" u="none" strike="noStrike" kern="1200" cap="none" spc="20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&amp;</a:t>
              </a:r>
              <a:r>
                <a:rPr kumimoji="0" lang="zh-CN" altLang="en-US" sz="2000" b="0" i="0" u="none" strike="noStrike" kern="1200" cap="none" spc="20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寻物启事</a:t>
              </a:r>
              <a:r>
                <a:rPr lang="zh-CN" altLang="en-US" sz="2000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综合</a:t>
              </a:r>
              <a:r>
                <a:rPr kumimoji="0" lang="zh-CN" altLang="en-US" sz="2000" b="0" i="0" u="none" strike="noStrike" kern="1200" cap="none" spc="20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平台</a:t>
              </a:r>
            </a:p>
          </p:txBody>
        </p:sp>
      </p:grpSp>
      <p:grpSp>
        <p:nvGrpSpPr>
          <p:cNvPr id="14" name="!!4">
            <a:extLst>
              <a:ext uri="{FF2B5EF4-FFF2-40B4-BE49-F238E27FC236}">
                <a16:creationId xmlns:a16="http://schemas.microsoft.com/office/drawing/2014/main" id="{D6CD4BA5-CD48-4DBE-8A07-9386252FA4D7}"/>
              </a:ext>
            </a:extLst>
          </p:cNvPr>
          <p:cNvGrpSpPr/>
          <p:nvPr/>
        </p:nvGrpSpPr>
        <p:grpSpPr>
          <a:xfrm>
            <a:off x="4534061" y="7684250"/>
            <a:ext cx="3114675" cy="748780"/>
            <a:chOff x="4638675" y="5917101"/>
            <a:chExt cx="3114675" cy="748780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F9DFB7C-EB3F-4544-8A1B-D7AC1E71E3F4}"/>
                </a:ext>
              </a:extLst>
            </p:cNvPr>
            <p:cNvSpPr txBox="1"/>
            <p:nvPr/>
          </p:nvSpPr>
          <p:spPr>
            <a:xfrm>
              <a:off x="4638675" y="6265771"/>
              <a:ext cx="3114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思源黑体 CN Light"/>
                  <a:ea typeface="思源黑体 CN Light"/>
                  <a:cs typeface="+mn-cs"/>
                </a:rPr>
                <a:t>汇报人：</a:t>
              </a:r>
              <a:r>
                <a:rPr lang="zh-CN" altLang="en-US" sz="2000" dirty="0">
                  <a:latin typeface="思源黑体 CN Light"/>
                  <a:ea typeface="思源黑体 CN Light"/>
                </a:rPr>
                <a:t>严永升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Light"/>
                <a:ea typeface="思源黑体 CN Light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2C92349-6753-4C6F-A231-558F88936E4F}"/>
                </a:ext>
              </a:extLst>
            </p:cNvPr>
            <p:cNvGrpSpPr/>
            <p:nvPr/>
          </p:nvGrpSpPr>
          <p:grpSpPr>
            <a:xfrm>
              <a:off x="6107502" y="5917101"/>
              <a:ext cx="177014" cy="192481"/>
              <a:chOff x="5899935" y="4649865"/>
              <a:chExt cx="354023" cy="530987"/>
            </a:xfrm>
          </p:grpSpPr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E853630A-24B6-490F-B7F4-B0CD5E0571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8271" y="4649865"/>
                <a:ext cx="317364" cy="5199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5346407F-E4EB-41BD-AEAB-BEC491ABCD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9935" y="4660936"/>
                <a:ext cx="354023" cy="5199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542A57B-9DED-4C24-8091-4F76BF6552D1}"/>
              </a:ext>
            </a:extLst>
          </p:cNvPr>
          <p:cNvSpPr/>
          <p:nvPr/>
        </p:nvSpPr>
        <p:spPr>
          <a:xfrm rot="928722">
            <a:off x="809841" y="7077092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!!1">
            <a:extLst>
              <a:ext uri="{FF2B5EF4-FFF2-40B4-BE49-F238E27FC236}">
                <a16:creationId xmlns:a16="http://schemas.microsoft.com/office/drawing/2014/main" id="{5A54452B-9A59-4E92-986B-E083D6790E3B}"/>
              </a:ext>
            </a:extLst>
          </p:cNvPr>
          <p:cNvCxnSpPr>
            <a:cxnSpLocks/>
          </p:cNvCxnSpPr>
          <p:nvPr/>
        </p:nvCxnSpPr>
        <p:spPr>
          <a:xfrm>
            <a:off x="-1219495" y="3022840"/>
            <a:ext cx="326965" cy="988957"/>
          </a:xfrm>
          <a:prstGeom prst="line">
            <a:avLst/>
          </a:prstGeom>
          <a:ln w="806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03ACB2-EC75-4B90-B54D-50030BEC571A}"/>
              </a:ext>
            </a:extLst>
          </p:cNvPr>
          <p:cNvSpPr/>
          <p:nvPr/>
        </p:nvSpPr>
        <p:spPr>
          <a:xfrm rot="1672334">
            <a:off x="5701914" y="7567378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3F8A726-9D26-47C4-B5F3-8C4672ECE396}"/>
              </a:ext>
            </a:extLst>
          </p:cNvPr>
          <p:cNvSpPr/>
          <p:nvPr/>
        </p:nvSpPr>
        <p:spPr>
          <a:xfrm rot="21009813">
            <a:off x="12773664" y="2700486"/>
            <a:ext cx="3052213" cy="3052213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弦形 22">
            <a:extLst>
              <a:ext uri="{FF2B5EF4-FFF2-40B4-BE49-F238E27FC236}">
                <a16:creationId xmlns:a16="http://schemas.microsoft.com/office/drawing/2014/main" id="{5F45349E-5222-40E2-B5ED-60633BC207C9}"/>
              </a:ext>
            </a:extLst>
          </p:cNvPr>
          <p:cNvSpPr/>
          <p:nvPr/>
        </p:nvSpPr>
        <p:spPr>
          <a:xfrm rot="4680458">
            <a:off x="-84039" y="-2084647"/>
            <a:ext cx="2619563" cy="2640460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F3873123-FA20-4218-833E-9ABD5C5DDF66}"/>
              </a:ext>
            </a:extLst>
          </p:cNvPr>
          <p:cNvSpPr/>
          <p:nvPr/>
        </p:nvSpPr>
        <p:spPr>
          <a:xfrm rot="928722">
            <a:off x="4968846" y="-2938587"/>
            <a:ext cx="2543191" cy="2192406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16C6418-68C6-4B34-B0B9-7FD931C49651}"/>
              </a:ext>
            </a:extLst>
          </p:cNvPr>
          <p:cNvSpPr/>
          <p:nvPr/>
        </p:nvSpPr>
        <p:spPr>
          <a:xfrm>
            <a:off x="10418487" y="-1309395"/>
            <a:ext cx="1096592" cy="1096592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75268AB-F31D-490D-BD96-CC0A413CDD65}"/>
              </a:ext>
            </a:extLst>
          </p:cNvPr>
          <p:cNvSpPr/>
          <p:nvPr/>
        </p:nvSpPr>
        <p:spPr>
          <a:xfrm>
            <a:off x="10319480" y="7140135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01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 advClick="0" advTm="300">
        <p159:morph option="byObject"/>
      </p:transition>
    </mc:Choice>
    <mc:Fallback xmlns="">
      <p:transition spd="slow" advClick="0" advTm="3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542A57B-9DED-4C24-8091-4F76BF6552D1}"/>
              </a:ext>
            </a:extLst>
          </p:cNvPr>
          <p:cNvSpPr/>
          <p:nvPr/>
        </p:nvSpPr>
        <p:spPr>
          <a:xfrm rot="19033907">
            <a:off x="11166594" y="-2344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03ACB2-EC75-4B90-B54D-50030BEC571A}"/>
              </a:ext>
            </a:extLst>
          </p:cNvPr>
          <p:cNvSpPr/>
          <p:nvPr/>
        </p:nvSpPr>
        <p:spPr>
          <a:xfrm rot="1366621">
            <a:off x="7017561" y="-521396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75268AB-F31D-490D-BD96-CC0A413CDD65}"/>
              </a:ext>
            </a:extLst>
          </p:cNvPr>
          <p:cNvSpPr/>
          <p:nvPr/>
        </p:nvSpPr>
        <p:spPr>
          <a:xfrm rot="17253091">
            <a:off x="3820825" y="-147034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D71EB78-834B-44AA-839A-7D3DF734A8C3}"/>
              </a:ext>
            </a:extLst>
          </p:cNvPr>
          <p:cNvSpPr/>
          <p:nvPr/>
        </p:nvSpPr>
        <p:spPr>
          <a:xfrm>
            <a:off x="2876233" y="6165991"/>
            <a:ext cx="1096592" cy="1096592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44810778-27BE-4B63-AD37-F3F40EFE36E2}"/>
              </a:ext>
            </a:extLst>
          </p:cNvPr>
          <p:cNvSpPr/>
          <p:nvPr/>
        </p:nvSpPr>
        <p:spPr>
          <a:xfrm rot="19906882">
            <a:off x="5198044" y="5761797"/>
            <a:ext cx="2543191" cy="2192406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!!1">
            <a:extLst>
              <a:ext uri="{FF2B5EF4-FFF2-40B4-BE49-F238E27FC236}">
                <a16:creationId xmlns:a16="http://schemas.microsoft.com/office/drawing/2014/main" id="{1D911827-2C36-41ED-9D18-DCCFC535F4EC}"/>
              </a:ext>
            </a:extLst>
          </p:cNvPr>
          <p:cNvCxnSpPr>
            <a:cxnSpLocks/>
          </p:cNvCxnSpPr>
          <p:nvPr/>
        </p:nvCxnSpPr>
        <p:spPr>
          <a:xfrm flipV="1">
            <a:off x="11733930" y="2939757"/>
            <a:ext cx="558485" cy="1375460"/>
          </a:xfrm>
          <a:prstGeom prst="line">
            <a:avLst/>
          </a:prstGeom>
          <a:ln w="806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弦形 32">
            <a:extLst>
              <a:ext uri="{FF2B5EF4-FFF2-40B4-BE49-F238E27FC236}">
                <a16:creationId xmlns:a16="http://schemas.microsoft.com/office/drawing/2014/main" id="{9670391B-2BA1-4595-90ED-7E630442C493}"/>
              </a:ext>
            </a:extLst>
          </p:cNvPr>
          <p:cNvSpPr/>
          <p:nvPr/>
        </p:nvSpPr>
        <p:spPr>
          <a:xfrm rot="3989240">
            <a:off x="10167668" y="6052516"/>
            <a:ext cx="2619563" cy="2640460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36FE0C-860D-4943-A2DC-034ED890B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725" y="200764"/>
            <a:ext cx="7544106" cy="647737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0F35E967-3C91-4EBF-8979-96038A415E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46"/>
          <a:stretch/>
        </p:blipFill>
        <p:spPr>
          <a:xfrm>
            <a:off x="3424528" y="7217276"/>
            <a:ext cx="2480325" cy="1414221"/>
          </a:xfrm>
          <a:prstGeom prst="rect">
            <a:avLst/>
          </a:prstGeom>
        </p:spPr>
      </p:pic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5A56FA2-42AA-475F-BAF3-9CD0DA4F1D48}"/>
              </a:ext>
            </a:extLst>
          </p:cNvPr>
          <p:cNvSpPr/>
          <p:nvPr/>
        </p:nvSpPr>
        <p:spPr>
          <a:xfrm rot="16200000">
            <a:off x="-5081642" y="-59471"/>
            <a:ext cx="6976942" cy="6976942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2BFB115-9DD9-483D-8019-2DAA5189D330}"/>
              </a:ext>
            </a:extLst>
          </p:cNvPr>
          <p:cNvSpPr txBox="1"/>
          <p:nvPr/>
        </p:nvSpPr>
        <p:spPr>
          <a:xfrm>
            <a:off x="458372" y="646771"/>
            <a:ext cx="1107996" cy="5564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defRPr/>
            </a:pPr>
            <a:r>
              <a:rPr lang="zh-CN" altLang="en-US" sz="60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“</a:t>
            </a:r>
            <a:r>
              <a:rPr lang="en-US" altLang="zh-CN" sz="60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UI</a:t>
            </a:r>
            <a:r>
              <a:rPr lang="zh-CN" altLang="en-US" sz="60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设计”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396A4E0-7CCE-4BF9-9B68-B3F881D1C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494" y="-1557128"/>
            <a:ext cx="2600882" cy="146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01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542A57B-9DED-4C24-8091-4F76BF6552D1}"/>
              </a:ext>
            </a:extLst>
          </p:cNvPr>
          <p:cNvSpPr/>
          <p:nvPr/>
        </p:nvSpPr>
        <p:spPr>
          <a:xfrm rot="19033907">
            <a:off x="11166594" y="-2344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03ACB2-EC75-4B90-B54D-50030BEC571A}"/>
              </a:ext>
            </a:extLst>
          </p:cNvPr>
          <p:cNvSpPr/>
          <p:nvPr/>
        </p:nvSpPr>
        <p:spPr>
          <a:xfrm rot="1366621">
            <a:off x="7017561" y="-521396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75268AB-F31D-490D-BD96-CC0A413CDD65}"/>
              </a:ext>
            </a:extLst>
          </p:cNvPr>
          <p:cNvSpPr/>
          <p:nvPr/>
        </p:nvSpPr>
        <p:spPr>
          <a:xfrm rot="17253091">
            <a:off x="3820825" y="-147034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D71EB78-834B-44AA-839A-7D3DF734A8C3}"/>
              </a:ext>
            </a:extLst>
          </p:cNvPr>
          <p:cNvSpPr/>
          <p:nvPr/>
        </p:nvSpPr>
        <p:spPr>
          <a:xfrm>
            <a:off x="2876233" y="6165991"/>
            <a:ext cx="1096592" cy="1096592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44810778-27BE-4B63-AD37-F3F40EFE36E2}"/>
              </a:ext>
            </a:extLst>
          </p:cNvPr>
          <p:cNvSpPr/>
          <p:nvPr/>
        </p:nvSpPr>
        <p:spPr>
          <a:xfrm rot="19906882">
            <a:off x="5198044" y="5761797"/>
            <a:ext cx="2543191" cy="2192406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!!1">
            <a:extLst>
              <a:ext uri="{FF2B5EF4-FFF2-40B4-BE49-F238E27FC236}">
                <a16:creationId xmlns:a16="http://schemas.microsoft.com/office/drawing/2014/main" id="{1D911827-2C36-41ED-9D18-DCCFC535F4EC}"/>
              </a:ext>
            </a:extLst>
          </p:cNvPr>
          <p:cNvCxnSpPr>
            <a:cxnSpLocks/>
          </p:cNvCxnSpPr>
          <p:nvPr/>
        </p:nvCxnSpPr>
        <p:spPr>
          <a:xfrm flipV="1">
            <a:off x="11733930" y="2939757"/>
            <a:ext cx="558485" cy="1375460"/>
          </a:xfrm>
          <a:prstGeom prst="line">
            <a:avLst/>
          </a:prstGeom>
          <a:ln w="806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弦形 32">
            <a:extLst>
              <a:ext uri="{FF2B5EF4-FFF2-40B4-BE49-F238E27FC236}">
                <a16:creationId xmlns:a16="http://schemas.microsoft.com/office/drawing/2014/main" id="{9670391B-2BA1-4595-90ED-7E630442C493}"/>
              </a:ext>
            </a:extLst>
          </p:cNvPr>
          <p:cNvSpPr/>
          <p:nvPr/>
        </p:nvSpPr>
        <p:spPr>
          <a:xfrm rot="3989240">
            <a:off x="10167668" y="6052516"/>
            <a:ext cx="2619563" cy="2640460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36FE0C-860D-4943-A2DC-034ED890B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739" y="7119508"/>
            <a:ext cx="1667338" cy="1431578"/>
          </a:xfrm>
          <a:prstGeom prst="rect">
            <a:avLst/>
          </a:prstGeom>
        </p:spPr>
      </p:pic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5A56FA2-42AA-475F-BAF3-9CD0DA4F1D48}"/>
              </a:ext>
            </a:extLst>
          </p:cNvPr>
          <p:cNvSpPr/>
          <p:nvPr/>
        </p:nvSpPr>
        <p:spPr>
          <a:xfrm rot="16200000">
            <a:off x="-5081642" y="-59471"/>
            <a:ext cx="6976942" cy="6976942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2BFB115-9DD9-483D-8019-2DAA5189D330}"/>
              </a:ext>
            </a:extLst>
          </p:cNvPr>
          <p:cNvSpPr txBox="1"/>
          <p:nvPr/>
        </p:nvSpPr>
        <p:spPr>
          <a:xfrm>
            <a:off x="458372" y="646771"/>
            <a:ext cx="1107996" cy="5564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defRPr/>
            </a:pPr>
            <a:r>
              <a:rPr lang="zh-CN" altLang="en-US" sz="60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“</a:t>
            </a:r>
            <a:r>
              <a:rPr lang="en-US" altLang="zh-CN" sz="60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UI</a:t>
            </a:r>
            <a:r>
              <a:rPr lang="zh-CN" altLang="en-US" sz="60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设计”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FA5B28B-4C56-4794-9D68-CB53A8B03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812" y="736297"/>
            <a:ext cx="9814941" cy="552090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A34C223-6EBB-4C10-B376-B9C9D9D24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6617" y="-1355849"/>
            <a:ext cx="1971418" cy="110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23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542A57B-9DED-4C24-8091-4F76BF6552D1}"/>
              </a:ext>
            </a:extLst>
          </p:cNvPr>
          <p:cNvSpPr/>
          <p:nvPr/>
        </p:nvSpPr>
        <p:spPr>
          <a:xfrm rot="19033907">
            <a:off x="11166594" y="-2344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03ACB2-EC75-4B90-B54D-50030BEC571A}"/>
              </a:ext>
            </a:extLst>
          </p:cNvPr>
          <p:cNvSpPr/>
          <p:nvPr/>
        </p:nvSpPr>
        <p:spPr>
          <a:xfrm rot="1366621">
            <a:off x="7017561" y="-521396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75268AB-F31D-490D-BD96-CC0A413CDD65}"/>
              </a:ext>
            </a:extLst>
          </p:cNvPr>
          <p:cNvSpPr/>
          <p:nvPr/>
        </p:nvSpPr>
        <p:spPr>
          <a:xfrm rot="17253091">
            <a:off x="3820825" y="-147034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D71EB78-834B-44AA-839A-7D3DF734A8C3}"/>
              </a:ext>
            </a:extLst>
          </p:cNvPr>
          <p:cNvSpPr/>
          <p:nvPr/>
        </p:nvSpPr>
        <p:spPr>
          <a:xfrm>
            <a:off x="2876233" y="6165991"/>
            <a:ext cx="1096592" cy="1096592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44810778-27BE-4B63-AD37-F3F40EFE36E2}"/>
              </a:ext>
            </a:extLst>
          </p:cNvPr>
          <p:cNvSpPr/>
          <p:nvPr/>
        </p:nvSpPr>
        <p:spPr>
          <a:xfrm rot="19906882">
            <a:off x="5198044" y="5761797"/>
            <a:ext cx="2543191" cy="2192406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!!1">
            <a:extLst>
              <a:ext uri="{FF2B5EF4-FFF2-40B4-BE49-F238E27FC236}">
                <a16:creationId xmlns:a16="http://schemas.microsoft.com/office/drawing/2014/main" id="{1D911827-2C36-41ED-9D18-DCCFC535F4EC}"/>
              </a:ext>
            </a:extLst>
          </p:cNvPr>
          <p:cNvCxnSpPr>
            <a:cxnSpLocks/>
          </p:cNvCxnSpPr>
          <p:nvPr/>
        </p:nvCxnSpPr>
        <p:spPr>
          <a:xfrm flipV="1">
            <a:off x="11733930" y="2939757"/>
            <a:ext cx="558485" cy="1375460"/>
          </a:xfrm>
          <a:prstGeom prst="line">
            <a:avLst/>
          </a:prstGeom>
          <a:ln w="806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弦形 32">
            <a:extLst>
              <a:ext uri="{FF2B5EF4-FFF2-40B4-BE49-F238E27FC236}">
                <a16:creationId xmlns:a16="http://schemas.microsoft.com/office/drawing/2014/main" id="{9670391B-2BA1-4595-90ED-7E630442C493}"/>
              </a:ext>
            </a:extLst>
          </p:cNvPr>
          <p:cNvSpPr/>
          <p:nvPr/>
        </p:nvSpPr>
        <p:spPr>
          <a:xfrm rot="3989240">
            <a:off x="10167668" y="6052516"/>
            <a:ext cx="2619563" cy="2640460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540D030-51E3-4E06-B7AA-5F2A218FC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697" y="632613"/>
            <a:ext cx="9814940" cy="5520904"/>
          </a:xfrm>
          <a:prstGeom prst="rect">
            <a:avLst/>
          </a:prstGeom>
        </p:spPr>
      </p:pic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5A56FA2-42AA-475F-BAF3-9CD0DA4F1D48}"/>
              </a:ext>
            </a:extLst>
          </p:cNvPr>
          <p:cNvSpPr/>
          <p:nvPr/>
        </p:nvSpPr>
        <p:spPr>
          <a:xfrm rot="16200000">
            <a:off x="-5081642" y="-59471"/>
            <a:ext cx="6976942" cy="6976942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2BFB115-9DD9-483D-8019-2DAA5189D330}"/>
              </a:ext>
            </a:extLst>
          </p:cNvPr>
          <p:cNvSpPr txBox="1"/>
          <p:nvPr/>
        </p:nvSpPr>
        <p:spPr>
          <a:xfrm>
            <a:off x="458372" y="646771"/>
            <a:ext cx="1107996" cy="5564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defRPr/>
            </a:pPr>
            <a:r>
              <a:rPr lang="zh-CN" altLang="en-US" sz="60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“</a:t>
            </a:r>
            <a:r>
              <a:rPr lang="en-US" altLang="zh-CN" sz="60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UI</a:t>
            </a:r>
            <a:r>
              <a:rPr lang="zh-CN" altLang="en-US" sz="60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设计”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FA5B28B-4C56-4794-9D68-CB53A8B03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291" y="7372746"/>
            <a:ext cx="2876348" cy="161794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0CEB4AB-E78E-4477-96DF-6626E769B500}"/>
              </a:ext>
            </a:extLst>
          </p:cNvPr>
          <p:cNvSpPr txBox="1"/>
          <p:nvPr/>
        </p:nvSpPr>
        <p:spPr>
          <a:xfrm>
            <a:off x="3485803" y="7440229"/>
            <a:ext cx="4595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5600" dirty="0">
                <a:solidFill>
                  <a:schemeClr val="bg1"/>
                </a:solidFill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标签筛选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C2A8FA5-443A-4060-A4AD-A5218A8DD1D8}"/>
              </a:ext>
            </a:extLst>
          </p:cNvPr>
          <p:cNvSpPr/>
          <p:nvPr/>
        </p:nvSpPr>
        <p:spPr>
          <a:xfrm>
            <a:off x="957434" y="-3306203"/>
            <a:ext cx="553998" cy="2578591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Web</a:t>
            </a:r>
            <a:r>
              <a:rPr lang="zh-CN" altLang="en-US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层</a:t>
            </a:r>
            <a:r>
              <a:rPr lang="en-US" altLang="zh-CN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(HTML)</a:t>
            </a:r>
            <a:endParaRPr lang="zh-CN" altLang="en-US" sz="2400" spc="400" dirty="0">
              <a:solidFill>
                <a:srgbClr val="EE675C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9362411-7881-45AA-8A33-55E7D0A2A74A}"/>
              </a:ext>
            </a:extLst>
          </p:cNvPr>
          <p:cNvGrpSpPr/>
          <p:nvPr/>
        </p:nvGrpSpPr>
        <p:grpSpPr>
          <a:xfrm>
            <a:off x="1766499" y="-3355104"/>
            <a:ext cx="8659001" cy="2860349"/>
            <a:chOff x="1766499" y="1603761"/>
            <a:chExt cx="8659001" cy="2860349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0FA01A4A-4AA4-4046-B3C6-3E201E0613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"/>
            <a:stretch/>
          </p:blipFill>
          <p:spPr>
            <a:xfrm>
              <a:off x="1766499" y="1603761"/>
              <a:ext cx="8659001" cy="2860349"/>
            </a:xfrm>
            <a:prstGeom prst="rect">
              <a:avLst/>
            </a:prstGeom>
          </p:spPr>
        </p:pic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3CC11982-624F-47A2-9466-0968A3E9E85B}"/>
                </a:ext>
              </a:extLst>
            </p:cNvPr>
            <p:cNvSpPr/>
            <p:nvPr/>
          </p:nvSpPr>
          <p:spPr>
            <a:xfrm>
              <a:off x="2031410" y="2286000"/>
              <a:ext cx="667468" cy="527538"/>
            </a:xfrm>
            <a:prstGeom prst="roundRect">
              <a:avLst/>
            </a:prstGeom>
            <a:noFill/>
            <a:ln w="38100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4364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542A57B-9DED-4C24-8091-4F76BF6552D1}"/>
              </a:ext>
            </a:extLst>
          </p:cNvPr>
          <p:cNvSpPr/>
          <p:nvPr/>
        </p:nvSpPr>
        <p:spPr>
          <a:xfrm rot="19033907">
            <a:off x="6022192" y="-729584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03ACB2-EC75-4B90-B54D-50030BEC571A}"/>
              </a:ext>
            </a:extLst>
          </p:cNvPr>
          <p:cNvSpPr/>
          <p:nvPr/>
        </p:nvSpPr>
        <p:spPr>
          <a:xfrm rot="1366621">
            <a:off x="2855065" y="-766605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75268AB-F31D-490D-BD96-CC0A413CDD65}"/>
              </a:ext>
            </a:extLst>
          </p:cNvPr>
          <p:cNvSpPr/>
          <p:nvPr/>
        </p:nvSpPr>
        <p:spPr>
          <a:xfrm rot="17253091">
            <a:off x="139020" y="509456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D71EB78-834B-44AA-839A-7D3DF734A8C3}"/>
              </a:ext>
            </a:extLst>
          </p:cNvPr>
          <p:cNvSpPr/>
          <p:nvPr/>
        </p:nvSpPr>
        <p:spPr>
          <a:xfrm>
            <a:off x="1712316" y="5004178"/>
            <a:ext cx="8142420" cy="8142420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44810778-27BE-4B63-AD37-F3F40EFE36E2}"/>
              </a:ext>
            </a:extLst>
          </p:cNvPr>
          <p:cNvSpPr/>
          <p:nvPr/>
        </p:nvSpPr>
        <p:spPr>
          <a:xfrm rot="19906882">
            <a:off x="9940577" y="5537162"/>
            <a:ext cx="2543191" cy="2192406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!!1">
            <a:extLst>
              <a:ext uri="{FF2B5EF4-FFF2-40B4-BE49-F238E27FC236}">
                <a16:creationId xmlns:a16="http://schemas.microsoft.com/office/drawing/2014/main" id="{1D911827-2C36-41ED-9D18-DCCFC535F4EC}"/>
              </a:ext>
            </a:extLst>
          </p:cNvPr>
          <p:cNvCxnSpPr>
            <a:cxnSpLocks/>
          </p:cNvCxnSpPr>
          <p:nvPr/>
        </p:nvCxnSpPr>
        <p:spPr>
          <a:xfrm flipV="1">
            <a:off x="10364791" y="0"/>
            <a:ext cx="1307723" cy="894453"/>
          </a:xfrm>
          <a:prstGeom prst="line">
            <a:avLst/>
          </a:prstGeom>
          <a:ln w="806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弦形 32">
            <a:extLst>
              <a:ext uri="{FF2B5EF4-FFF2-40B4-BE49-F238E27FC236}">
                <a16:creationId xmlns:a16="http://schemas.microsoft.com/office/drawing/2014/main" id="{9670391B-2BA1-4595-90ED-7E630442C493}"/>
              </a:ext>
            </a:extLst>
          </p:cNvPr>
          <p:cNvSpPr/>
          <p:nvPr/>
        </p:nvSpPr>
        <p:spPr>
          <a:xfrm rot="3184769">
            <a:off x="11316687" y="2558534"/>
            <a:ext cx="2619563" cy="2640460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9FF34E1-124F-4F36-B305-02C0717F140A}"/>
              </a:ext>
            </a:extLst>
          </p:cNvPr>
          <p:cNvSpPr/>
          <p:nvPr/>
        </p:nvSpPr>
        <p:spPr>
          <a:xfrm rot="19941731">
            <a:off x="-2101926" y="3540082"/>
            <a:ext cx="3052213" cy="3052213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39E106C-9B69-40D6-AC06-E17CD58AA90B}"/>
              </a:ext>
            </a:extLst>
          </p:cNvPr>
          <p:cNvGrpSpPr/>
          <p:nvPr/>
        </p:nvGrpSpPr>
        <p:grpSpPr>
          <a:xfrm>
            <a:off x="3259082" y="5750914"/>
            <a:ext cx="5048888" cy="954107"/>
            <a:chOff x="3359749" y="5695284"/>
            <a:chExt cx="5048888" cy="954107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CB66FDB-AEA1-412A-8587-560568D53C6A}"/>
                </a:ext>
              </a:extLst>
            </p:cNvPr>
            <p:cNvCxnSpPr/>
            <p:nvPr/>
          </p:nvCxnSpPr>
          <p:spPr>
            <a:xfrm flipH="1">
              <a:off x="3359749" y="6091090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79102C7-3437-4164-B80B-9A2CFB241CA3}"/>
                </a:ext>
              </a:extLst>
            </p:cNvPr>
            <p:cNvCxnSpPr/>
            <p:nvPr/>
          </p:nvCxnSpPr>
          <p:spPr>
            <a:xfrm flipH="1">
              <a:off x="8257717" y="6094232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2C9EF12-4613-4A0A-A3BF-A342C1279263}"/>
                </a:ext>
              </a:extLst>
            </p:cNvPr>
            <p:cNvSpPr txBox="1"/>
            <p:nvPr/>
          </p:nvSpPr>
          <p:spPr>
            <a:xfrm>
              <a:off x="3586470" y="5695284"/>
              <a:ext cx="45954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5600" dirty="0">
                  <a:solidFill>
                    <a:schemeClr val="bg1"/>
                  </a:solidFill>
                  <a:effectLst>
                    <a:outerShdw blurRad="76200" dist="38100" dir="2700000" algn="tl">
                      <a:srgbClr val="000000">
                        <a:alpha val="23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标签筛选</a:t>
              </a: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D743969C-51F8-4D69-8579-C60D6E4848C5}"/>
              </a:ext>
            </a:extLst>
          </p:cNvPr>
          <p:cNvSpPr/>
          <p:nvPr/>
        </p:nvSpPr>
        <p:spPr>
          <a:xfrm>
            <a:off x="957434" y="1652662"/>
            <a:ext cx="553998" cy="2578591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Web</a:t>
            </a:r>
            <a:r>
              <a:rPr lang="zh-CN" altLang="en-US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层</a:t>
            </a:r>
            <a:r>
              <a:rPr lang="en-US" altLang="zh-CN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(HTML)</a:t>
            </a:r>
            <a:endParaRPr lang="zh-CN" altLang="en-US" sz="2400" spc="400" dirty="0">
              <a:solidFill>
                <a:srgbClr val="EE675C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538E52E-02CC-44AF-86E7-5ACD3A8660A3}"/>
              </a:ext>
            </a:extLst>
          </p:cNvPr>
          <p:cNvSpPr txBox="1"/>
          <p:nvPr/>
        </p:nvSpPr>
        <p:spPr>
          <a:xfrm>
            <a:off x="-2058840" y="4924243"/>
            <a:ext cx="677108" cy="26508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defRPr/>
            </a:pPr>
            <a:r>
              <a:rPr lang="zh-CN" altLang="en-US" sz="32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“</a:t>
            </a:r>
            <a:r>
              <a:rPr lang="en-US" altLang="zh-CN" sz="32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UI</a:t>
            </a:r>
            <a:r>
              <a:rPr lang="zh-CN" altLang="en-US" sz="32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设计”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16C20EB-0FB8-4245-B441-8B7C870D4635}"/>
              </a:ext>
            </a:extLst>
          </p:cNvPr>
          <p:cNvGrpSpPr/>
          <p:nvPr/>
        </p:nvGrpSpPr>
        <p:grpSpPr>
          <a:xfrm>
            <a:off x="1766499" y="1603761"/>
            <a:ext cx="8659001" cy="2860349"/>
            <a:chOff x="1766499" y="1603761"/>
            <a:chExt cx="8659001" cy="286034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DDD6F92-F477-4E92-A947-CFF07148A8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24"/>
            <a:stretch/>
          </p:blipFill>
          <p:spPr>
            <a:xfrm>
              <a:off x="1766499" y="1603761"/>
              <a:ext cx="8659001" cy="2860349"/>
            </a:xfrm>
            <a:prstGeom prst="rect">
              <a:avLst/>
            </a:prstGeom>
          </p:spPr>
        </p:pic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70A3370-2DDD-4235-A78E-C83DEB6411FB}"/>
                </a:ext>
              </a:extLst>
            </p:cNvPr>
            <p:cNvSpPr/>
            <p:nvPr/>
          </p:nvSpPr>
          <p:spPr>
            <a:xfrm>
              <a:off x="2031410" y="2286000"/>
              <a:ext cx="667468" cy="527538"/>
            </a:xfrm>
            <a:prstGeom prst="roundRect">
              <a:avLst/>
            </a:prstGeom>
            <a:noFill/>
            <a:ln w="38100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E1C72EC-C89C-4073-863B-A7BCD9C70111}"/>
              </a:ext>
            </a:extLst>
          </p:cNvPr>
          <p:cNvGrpSpPr/>
          <p:nvPr/>
        </p:nvGrpSpPr>
        <p:grpSpPr>
          <a:xfrm>
            <a:off x="2031410" y="-6172179"/>
            <a:ext cx="8120075" cy="5643648"/>
            <a:chOff x="2031410" y="120132"/>
            <a:chExt cx="8120075" cy="5643648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541E67F6-0680-4B7E-B239-95054DC41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1410" y="120132"/>
              <a:ext cx="8120075" cy="5643648"/>
            </a:xfrm>
            <a:prstGeom prst="rect">
              <a:avLst/>
            </a:prstGeom>
          </p:spPr>
        </p:pic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9B25E1D-71E0-454E-A6EC-C89F00F264F4}"/>
                </a:ext>
              </a:extLst>
            </p:cNvPr>
            <p:cNvSpPr/>
            <p:nvPr/>
          </p:nvSpPr>
          <p:spPr>
            <a:xfrm>
              <a:off x="6230319" y="2169763"/>
              <a:ext cx="495945" cy="391047"/>
            </a:xfrm>
            <a:prstGeom prst="roundRect">
              <a:avLst/>
            </a:prstGeom>
            <a:noFill/>
            <a:ln w="25400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274348DC-96B0-4C93-B0F0-BFBE2341F622}"/>
                </a:ext>
              </a:extLst>
            </p:cNvPr>
            <p:cNvSpPr/>
            <p:nvPr/>
          </p:nvSpPr>
          <p:spPr>
            <a:xfrm>
              <a:off x="6521262" y="4373416"/>
              <a:ext cx="495945" cy="391047"/>
            </a:xfrm>
            <a:prstGeom prst="roundRect">
              <a:avLst/>
            </a:prstGeom>
            <a:noFill/>
            <a:ln w="25400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0034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542A57B-9DED-4C24-8091-4F76BF6552D1}"/>
              </a:ext>
            </a:extLst>
          </p:cNvPr>
          <p:cNvSpPr/>
          <p:nvPr/>
        </p:nvSpPr>
        <p:spPr>
          <a:xfrm rot="19033907">
            <a:off x="6022192" y="-729584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03ACB2-EC75-4B90-B54D-50030BEC571A}"/>
              </a:ext>
            </a:extLst>
          </p:cNvPr>
          <p:cNvSpPr/>
          <p:nvPr/>
        </p:nvSpPr>
        <p:spPr>
          <a:xfrm rot="1366621">
            <a:off x="2855065" y="-766605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75268AB-F31D-490D-BD96-CC0A413CDD65}"/>
              </a:ext>
            </a:extLst>
          </p:cNvPr>
          <p:cNvSpPr/>
          <p:nvPr/>
        </p:nvSpPr>
        <p:spPr>
          <a:xfrm rot="17253091">
            <a:off x="139020" y="509456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D71EB78-834B-44AA-839A-7D3DF734A8C3}"/>
              </a:ext>
            </a:extLst>
          </p:cNvPr>
          <p:cNvSpPr/>
          <p:nvPr/>
        </p:nvSpPr>
        <p:spPr>
          <a:xfrm>
            <a:off x="1712316" y="5004178"/>
            <a:ext cx="8142420" cy="8142420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44810778-27BE-4B63-AD37-F3F40EFE36E2}"/>
              </a:ext>
            </a:extLst>
          </p:cNvPr>
          <p:cNvSpPr/>
          <p:nvPr/>
        </p:nvSpPr>
        <p:spPr>
          <a:xfrm rot="19906882">
            <a:off x="9940577" y="5537162"/>
            <a:ext cx="2543191" cy="2192406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!!1">
            <a:extLst>
              <a:ext uri="{FF2B5EF4-FFF2-40B4-BE49-F238E27FC236}">
                <a16:creationId xmlns:a16="http://schemas.microsoft.com/office/drawing/2014/main" id="{1D911827-2C36-41ED-9D18-DCCFC535F4EC}"/>
              </a:ext>
            </a:extLst>
          </p:cNvPr>
          <p:cNvCxnSpPr>
            <a:cxnSpLocks/>
          </p:cNvCxnSpPr>
          <p:nvPr/>
        </p:nvCxnSpPr>
        <p:spPr>
          <a:xfrm flipV="1">
            <a:off x="10364791" y="0"/>
            <a:ext cx="1307723" cy="894453"/>
          </a:xfrm>
          <a:prstGeom prst="line">
            <a:avLst/>
          </a:prstGeom>
          <a:ln w="806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弦形 32">
            <a:extLst>
              <a:ext uri="{FF2B5EF4-FFF2-40B4-BE49-F238E27FC236}">
                <a16:creationId xmlns:a16="http://schemas.microsoft.com/office/drawing/2014/main" id="{9670391B-2BA1-4595-90ED-7E630442C493}"/>
              </a:ext>
            </a:extLst>
          </p:cNvPr>
          <p:cNvSpPr/>
          <p:nvPr/>
        </p:nvSpPr>
        <p:spPr>
          <a:xfrm rot="3184769">
            <a:off x="11316687" y="2558534"/>
            <a:ext cx="2619563" cy="2640460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9FF34E1-124F-4F36-B305-02C0717F140A}"/>
              </a:ext>
            </a:extLst>
          </p:cNvPr>
          <p:cNvSpPr/>
          <p:nvPr/>
        </p:nvSpPr>
        <p:spPr>
          <a:xfrm rot="19941731">
            <a:off x="-2101926" y="3540082"/>
            <a:ext cx="3052213" cy="3052213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39E106C-9B69-40D6-AC06-E17CD58AA90B}"/>
              </a:ext>
            </a:extLst>
          </p:cNvPr>
          <p:cNvGrpSpPr/>
          <p:nvPr/>
        </p:nvGrpSpPr>
        <p:grpSpPr>
          <a:xfrm>
            <a:off x="3259082" y="5750914"/>
            <a:ext cx="5048888" cy="954107"/>
            <a:chOff x="3359749" y="5695284"/>
            <a:chExt cx="5048888" cy="954107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CB66FDB-AEA1-412A-8587-560568D53C6A}"/>
                </a:ext>
              </a:extLst>
            </p:cNvPr>
            <p:cNvCxnSpPr/>
            <p:nvPr/>
          </p:nvCxnSpPr>
          <p:spPr>
            <a:xfrm flipH="1">
              <a:off x="3359749" y="6091090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79102C7-3437-4164-B80B-9A2CFB241CA3}"/>
                </a:ext>
              </a:extLst>
            </p:cNvPr>
            <p:cNvCxnSpPr/>
            <p:nvPr/>
          </p:nvCxnSpPr>
          <p:spPr>
            <a:xfrm flipH="1">
              <a:off x="8257717" y="6094232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2C9EF12-4613-4A0A-A3BF-A342C1279263}"/>
                </a:ext>
              </a:extLst>
            </p:cNvPr>
            <p:cNvSpPr txBox="1"/>
            <p:nvPr/>
          </p:nvSpPr>
          <p:spPr>
            <a:xfrm>
              <a:off x="3586470" y="5695284"/>
              <a:ext cx="45954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5600" dirty="0">
                  <a:solidFill>
                    <a:schemeClr val="bg1"/>
                  </a:solidFill>
                  <a:effectLst>
                    <a:outerShdw blurRad="76200" dist="38100" dir="2700000" algn="tl">
                      <a:srgbClr val="000000">
                        <a:alpha val="23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标签筛选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29A709F7-4665-4CB9-902B-14C5A3EF9984}"/>
              </a:ext>
            </a:extLst>
          </p:cNvPr>
          <p:cNvSpPr/>
          <p:nvPr/>
        </p:nvSpPr>
        <p:spPr>
          <a:xfrm>
            <a:off x="957434" y="1652660"/>
            <a:ext cx="553998" cy="2578591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Web</a:t>
            </a:r>
            <a:r>
              <a:rPr lang="zh-CN" altLang="en-US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层</a:t>
            </a:r>
            <a:r>
              <a:rPr lang="en-US" altLang="zh-CN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(HTML)</a:t>
            </a:r>
            <a:endParaRPr lang="zh-CN" altLang="en-US" sz="2400" spc="400" dirty="0">
              <a:solidFill>
                <a:srgbClr val="EE675C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F37B1FF-55F6-4EAB-9B59-C1176222B84D}"/>
              </a:ext>
            </a:extLst>
          </p:cNvPr>
          <p:cNvGrpSpPr/>
          <p:nvPr/>
        </p:nvGrpSpPr>
        <p:grpSpPr>
          <a:xfrm>
            <a:off x="1766499" y="7430137"/>
            <a:ext cx="8659001" cy="2860349"/>
            <a:chOff x="1766499" y="1603761"/>
            <a:chExt cx="8659001" cy="2860349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BC2A1AF6-6CB8-4721-8D8A-80C8E3FAFD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24"/>
            <a:stretch/>
          </p:blipFill>
          <p:spPr>
            <a:xfrm>
              <a:off x="1766499" y="1603761"/>
              <a:ext cx="8659001" cy="2860349"/>
            </a:xfrm>
            <a:prstGeom prst="rect">
              <a:avLst/>
            </a:prstGeom>
          </p:spPr>
        </p:pic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EB453A0-1D70-4FA0-B54A-BDF43B1002CC}"/>
                </a:ext>
              </a:extLst>
            </p:cNvPr>
            <p:cNvSpPr/>
            <p:nvPr/>
          </p:nvSpPr>
          <p:spPr>
            <a:xfrm>
              <a:off x="2031410" y="2286000"/>
              <a:ext cx="667468" cy="527538"/>
            </a:xfrm>
            <a:prstGeom prst="roundRect">
              <a:avLst/>
            </a:prstGeom>
            <a:noFill/>
            <a:ln w="38100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E8BFB2B-2B45-4F72-885B-5512D2A9E603}"/>
              </a:ext>
            </a:extLst>
          </p:cNvPr>
          <p:cNvGrpSpPr/>
          <p:nvPr/>
        </p:nvGrpSpPr>
        <p:grpSpPr>
          <a:xfrm>
            <a:off x="2031410" y="120132"/>
            <a:ext cx="8120075" cy="5643648"/>
            <a:chOff x="2031410" y="120132"/>
            <a:chExt cx="8120075" cy="564364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F34E82B-C444-4DD8-91D8-8DEF2AC30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1410" y="120132"/>
              <a:ext cx="8120075" cy="5643648"/>
            </a:xfrm>
            <a:prstGeom prst="rect">
              <a:avLst/>
            </a:prstGeom>
          </p:spPr>
        </p:pic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2D28F17D-4FA5-4B67-9320-C8C7D4604EC8}"/>
                </a:ext>
              </a:extLst>
            </p:cNvPr>
            <p:cNvSpPr/>
            <p:nvPr/>
          </p:nvSpPr>
          <p:spPr>
            <a:xfrm>
              <a:off x="6230319" y="2169763"/>
              <a:ext cx="495945" cy="391047"/>
            </a:xfrm>
            <a:prstGeom prst="roundRect">
              <a:avLst/>
            </a:prstGeom>
            <a:noFill/>
            <a:ln w="25400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602C535-BD53-48A8-BBB9-7FB5CF147C7A}"/>
                </a:ext>
              </a:extLst>
            </p:cNvPr>
            <p:cNvSpPr/>
            <p:nvPr/>
          </p:nvSpPr>
          <p:spPr>
            <a:xfrm>
              <a:off x="6521262" y="4373416"/>
              <a:ext cx="495945" cy="391047"/>
            </a:xfrm>
            <a:prstGeom prst="roundRect">
              <a:avLst/>
            </a:prstGeom>
            <a:noFill/>
            <a:ln w="25400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0D18C2E-BF47-4A96-BA9D-9DE0B494F2FB}"/>
              </a:ext>
            </a:extLst>
          </p:cNvPr>
          <p:cNvGrpSpPr/>
          <p:nvPr/>
        </p:nvGrpSpPr>
        <p:grpSpPr>
          <a:xfrm>
            <a:off x="1611100" y="-5569367"/>
            <a:ext cx="9965410" cy="5016758"/>
            <a:chOff x="1611100" y="479748"/>
            <a:chExt cx="9965410" cy="5016758"/>
          </a:xfrm>
        </p:grpSpPr>
        <p:sp>
          <p:nvSpPr>
            <p:cNvPr id="34" name="Rectangle 1">
              <a:extLst>
                <a:ext uri="{FF2B5EF4-FFF2-40B4-BE49-F238E27FC236}">
                  <a16:creationId xmlns:a16="http://schemas.microsoft.com/office/drawing/2014/main" id="{5AC61C25-8A38-4EA7-92CC-B7C0B0DBC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100" y="479748"/>
              <a:ext cx="9965410" cy="5016758"/>
            </a:xfrm>
            <a:prstGeom prst="rect">
              <a:avLst/>
            </a:prstGeom>
            <a:solidFill>
              <a:srgbClr val="1313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7EC3E6"/>
                  </a:solidFill>
                  <a:effectLst/>
                  <a:latin typeface="Consolas" panose="020B0609020204030204" pitchFamily="49" charset="0"/>
                  <a:ea typeface="JetBrains Mono"/>
                </a:rPr>
                <a:t>// init tags logic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  <a:ea typeface="JetBrains Mono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var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ses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1" i="1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JetBrains Mono"/>
                </a:rPr>
                <a:t>document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nsolas" panose="020B0609020204030204" pitchFamily="49" charset="0"/>
                  <a:ea typeface="JetBrains Mono"/>
                </a:rPr>
                <a:t>querySelectorAll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".se i"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var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uns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1" i="1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JetBrains Mono"/>
                </a:rPr>
                <a:t>document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nsolas" panose="020B0609020204030204" pitchFamily="49" charset="0"/>
                  <a:ea typeface="JetBrains Mono"/>
                </a:rPr>
                <a:t>querySelectorAll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".un"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var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che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1" i="1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JetBrains Mono"/>
                </a:rPr>
                <a:t>document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nsolas" panose="020B0609020204030204" pitchFamily="49" charset="0"/>
                  <a:ea typeface="JetBrains Mono"/>
                </a:rPr>
                <a:t>querySelectorAll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input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[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type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='checkbox']"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  <a:ea typeface="JetBrains Mono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Consolas" panose="020B0609020204030204" pitchFamily="49" charset="0"/>
                  <a:ea typeface="JetBrains Mono"/>
                </a:rPr>
                <a:t>getSelectedTags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let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url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"ClientServlet?op=getseltags"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$.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nsolas" panose="020B0609020204030204" pitchFamily="49" charset="0"/>
                  <a:ea typeface="JetBrains Mono"/>
                </a:rPr>
                <a:t>get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url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Consolas" panose="020B0609020204030204" pitchFamily="49" charset="0"/>
                  <a:ea typeface="JetBrains Mono"/>
                </a:rPr>
                <a:t>checkSelectedTags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($.parseJSON(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}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"json"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Consolas" panose="020B0609020204030204" pitchFamily="49" charset="0"/>
                  <a:ea typeface="JetBrains Mono"/>
                </a:rPr>
                <a:t>checkSelectedTags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1" i="1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JetBrains Mono"/>
                </a:rPr>
                <a:t>console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nsolas" panose="020B0609020204030204" pitchFamily="49" charset="0"/>
                  <a:ea typeface="JetBrains Mono"/>
                </a:rPr>
                <a:t>log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for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let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Consolas" panose="020B0609020204030204" pitchFamily="49" charset="0"/>
                  <a:ea typeface="JetBrains Mono"/>
                </a:rPr>
                <a:t>0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&lt;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94FF"/>
                  </a:solidFill>
                  <a:effectLst/>
                  <a:latin typeface="Consolas" panose="020B0609020204030204" pitchFamily="49" charset="0"/>
                  <a:ea typeface="JetBrains Mono"/>
                </a:rPr>
                <a:t>length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++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$(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"input[value='"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[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] +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"']"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).prop(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"checked"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"true"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$(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"#se"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[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]).removeClass(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"d-none"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$(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"#un"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[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]).addClass(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"d-none"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Consolas" panose="020B0609020204030204" pitchFamily="49" charset="0"/>
                  <a:ea typeface="JetBrains Mono"/>
                </a:rPr>
                <a:t>getSelectedTags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8C7FC8F6-747B-4810-B264-052191812D2A}"/>
                </a:ext>
              </a:extLst>
            </p:cNvPr>
            <p:cNvSpPr/>
            <p:nvPr/>
          </p:nvSpPr>
          <p:spPr>
            <a:xfrm>
              <a:off x="2031410" y="2228370"/>
              <a:ext cx="4694854" cy="845243"/>
            </a:xfrm>
            <a:prstGeom prst="roundRect">
              <a:avLst/>
            </a:prstGeom>
            <a:noFill/>
            <a:ln w="28575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10F419A6-B733-40DB-9E9F-59CCEF5DD08E}"/>
                </a:ext>
              </a:extLst>
            </p:cNvPr>
            <p:cNvSpPr/>
            <p:nvPr/>
          </p:nvSpPr>
          <p:spPr>
            <a:xfrm>
              <a:off x="2541423" y="3938509"/>
              <a:ext cx="6740890" cy="355845"/>
            </a:xfrm>
            <a:prstGeom prst="roundRect">
              <a:avLst/>
            </a:prstGeom>
            <a:noFill/>
            <a:ln w="28575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316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542A57B-9DED-4C24-8091-4F76BF6552D1}"/>
              </a:ext>
            </a:extLst>
          </p:cNvPr>
          <p:cNvSpPr/>
          <p:nvPr/>
        </p:nvSpPr>
        <p:spPr>
          <a:xfrm rot="19033907">
            <a:off x="6022192" y="-729584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03ACB2-EC75-4B90-B54D-50030BEC571A}"/>
              </a:ext>
            </a:extLst>
          </p:cNvPr>
          <p:cNvSpPr/>
          <p:nvPr/>
        </p:nvSpPr>
        <p:spPr>
          <a:xfrm rot="1366621">
            <a:off x="2855065" y="-766605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75268AB-F31D-490D-BD96-CC0A413CDD65}"/>
              </a:ext>
            </a:extLst>
          </p:cNvPr>
          <p:cNvSpPr/>
          <p:nvPr/>
        </p:nvSpPr>
        <p:spPr>
          <a:xfrm rot="17253091">
            <a:off x="139020" y="509456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D71EB78-834B-44AA-839A-7D3DF734A8C3}"/>
              </a:ext>
            </a:extLst>
          </p:cNvPr>
          <p:cNvSpPr/>
          <p:nvPr/>
        </p:nvSpPr>
        <p:spPr>
          <a:xfrm>
            <a:off x="1712316" y="5004178"/>
            <a:ext cx="8142420" cy="8142420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44810778-27BE-4B63-AD37-F3F40EFE36E2}"/>
              </a:ext>
            </a:extLst>
          </p:cNvPr>
          <p:cNvSpPr/>
          <p:nvPr/>
        </p:nvSpPr>
        <p:spPr>
          <a:xfrm rot="19906882">
            <a:off x="9940577" y="5537162"/>
            <a:ext cx="2543191" cy="2192406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!!1">
            <a:extLst>
              <a:ext uri="{FF2B5EF4-FFF2-40B4-BE49-F238E27FC236}">
                <a16:creationId xmlns:a16="http://schemas.microsoft.com/office/drawing/2014/main" id="{1D911827-2C36-41ED-9D18-DCCFC535F4EC}"/>
              </a:ext>
            </a:extLst>
          </p:cNvPr>
          <p:cNvCxnSpPr>
            <a:cxnSpLocks/>
          </p:cNvCxnSpPr>
          <p:nvPr/>
        </p:nvCxnSpPr>
        <p:spPr>
          <a:xfrm flipV="1">
            <a:off x="10364791" y="0"/>
            <a:ext cx="1307723" cy="894453"/>
          </a:xfrm>
          <a:prstGeom prst="line">
            <a:avLst/>
          </a:prstGeom>
          <a:ln w="806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弦形 32">
            <a:extLst>
              <a:ext uri="{FF2B5EF4-FFF2-40B4-BE49-F238E27FC236}">
                <a16:creationId xmlns:a16="http://schemas.microsoft.com/office/drawing/2014/main" id="{9670391B-2BA1-4595-90ED-7E630442C493}"/>
              </a:ext>
            </a:extLst>
          </p:cNvPr>
          <p:cNvSpPr/>
          <p:nvPr/>
        </p:nvSpPr>
        <p:spPr>
          <a:xfrm rot="3184769">
            <a:off x="11316687" y="2558534"/>
            <a:ext cx="2619563" cy="2640460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9FF34E1-124F-4F36-B305-02C0717F140A}"/>
              </a:ext>
            </a:extLst>
          </p:cNvPr>
          <p:cNvSpPr/>
          <p:nvPr/>
        </p:nvSpPr>
        <p:spPr>
          <a:xfrm rot="19941731">
            <a:off x="-2101926" y="3540082"/>
            <a:ext cx="3052213" cy="3052213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39E106C-9B69-40D6-AC06-E17CD58AA90B}"/>
              </a:ext>
            </a:extLst>
          </p:cNvPr>
          <p:cNvGrpSpPr/>
          <p:nvPr/>
        </p:nvGrpSpPr>
        <p:grpSpPr>
          <a:xfrm>
            <a:off x="3259082" y="5750914"/>
            <a:ext cx="5048888" cy="954107"/>
            <a:chOff x="3359749" y="5695284"/>
            <a:chExt cx="5048888" cy="954107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CB66FDB-AEA1-412A-8587-560568D53C6A}"/>
                </a:ext>
              </a:extLst>
            </p:cNvPr>
            <p:cNvCxnSpPr/>
            <p:nvPr/>
          </p:nvCxnSpPr>
          <p:spPr>
            <a:xfrm flipH="1">
              <a:off x="3359749" y="6091090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79102C7-3437-4164-B80B-9A2CFB241CA3}"/>
                </a:ext>
              </a:extLst>
            </p:cNvPr>
            <p:cNvCxnSpPr/>
            <p:nvPr/>
          </p:nvCxnSpPr>
          <p:spPr>
            <a:xfrm flipH="1">
              <a:off x="8257717" y="6094232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2C9EF12-4613-4A0A-A3BF-A342C1279263}"/>
                </a:ext>
              </a:extLst>
            </p:cNvPr>
            <p:cNvSpPr txBox="1"/>
            <p:nvPr/>
          </p:nvSpPr>
          <p:spPr>
            <a:xfrm>
              <a:off x="3586470" y="5695284"/>
              <a:ext cx="45954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5600" dirty="0">
                  <a:solidFill>
                    <a:schemeClr val="bg1"/>
                  </a:solidFill>
                  <a:effectLst>
                    <a:outerShdw blurRad="76200" dist="38100" dir="2700000" algn="tl">
                      <a:srgbClr val="000000">
                        <a:alpha val="23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标签筛选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29A709F7-4665-4CB9-902B-14C5A3EF9984}"/>
              </a:ext>
            </a:extLst>
          </p:cNvPr>
          <p:cNvSpPr/>
          <p:nvPr/>
        </p:nvSpPr>
        <p:spPr>
          <a:xfrm>
            <a:off x="957434" y="1945398"/>
            <a:ext cx="553998" cy="1993111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Web</a:t>
            </a:r>
            <a:r>
              <a:rPr lang="zh-CN" altLang="en-US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层</a:t>
            </a:r>
            <a:r>
              <a:rPr lang="en-US" altLang="zh-CN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(JS)</a:t>
            </a:r>
            <a:endParaRPr lang="zh-CN" altLang="en-US" sz="2400" spc="400" dirty="0">
              <a:solidFill>
                <a:srgbClr val="EE675C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32C6122-28F2-48F5-84DC-1C94A42CABEE}"/>
              </a:ext>
            </a:extLst>
          </p:cNvPr>
          <p:cNvGrpSpPr/>
          <p:nvPr/>
        </p:nvGrpSpPr>
        <p:grpSpPr>
          <a:xfrm>
            <a:off x="2031410" y="7497324"/>
            <a:ext cx="8120075" cy="5643648"/>
            <a:chOff x="2031410" y="120132"/>
            <a:chExt cx="8120075" cy="5643648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C236225-953A-4631-B25A-1AE8DB4EF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1410" y="120132"/>
              <a:ext cx="8120075" cy="5643648"/>
            </a:xfrm>
            <a:prstGeom prst="rect">
              <a:avLst/>
            </a:prstGeom>
          </p:spPr>
        </p:pic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CF92F869-03B2-41BA-A70D-CEFFCDDE5719}"/>
                </a:ext>
              </a:extLst>
            </p:cNvPr>
            <p:cNvSpPr/>
            <p:nvPr/>
          </p:nvSpPr>
          <p:spPr>
            <a:xfrm>
              <a:off x="6230319" y="2169763"/>
              <a:ext cx="495945" cy="391047"/>
            </a:xfrm>
            <a:prstGeom prst="roundRect">
              <a:avLst/>
            </a:prstGeom>
            <a:noFill/>
            <a:ln w="25400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F79DBBDC-E6EB-43F0-95DE-0B259AF6E241}"/>
                </a:ext>
              </a:extLst>
            </p:cNvPr>
            <p:cNvSpPr/>
            <p:nvPr/>
          </p:nvSpPr>
          <p:spPr>
            <a:xfrm>
              <a:off x="6521262" y="4373416"/>
              <a:ext cx="495945" cy="391047"/>
            </a:xfrm>
            <a:prstGeom prst="roundRect">
              <a:avLst/>
            </a:prstGeom>
            <a:noFill/>
            <a:ln w="25400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CF7AC21-CECA-4206-AE7F-E844EC0FBA34}"/>
              </a:ext>
            </a:extLst>
          </p:cNvPr>
          <p:cNvGrpSpPr/>
          <p:nvPr/>
        </p:nvGrpSpPr>
        <p:grpSpPr>
          <a:xfrm>
            <a:off x="1611100" y="479748"/>
            <a:ext cx="9965410" cy="5016758"/>
            <a:chOff x="1611100" y="479748"/>
            <a:chExt cx="9965410" cy="501675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01EB2B0-7196-47D3-82D2-DA71A8C0A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100" y="479748"/>
              <a:ext cx="9965410" cy="5016758"/>
            </a:xfrm>
            <a:prstGeom prst="rect">
              <a:avLst/>
            </a:prstGeom>
            <a:solidFill>
              <a:srgbClr val="1313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7EC3E6"/>
                  </a:solidFill>
                  <a:effectLst/>
                  <a:latin typeface="Consolas" panose="020B0609020204030204" pitchFamily="49" charset="0"/>
                  <a:ea typeface="JetBrains Mono"/>
                </a:rPr>
                <a:t>// init tags logic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  <a:ea typeface="JetBrains Mono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var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ses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1" i="1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JetBrains Mono"/>
                </a:rPr>
                <a:t>document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nsolas" panose="020B0609020204030204" pitchFamily="49" charset="0"/>
                  <a:ea typeface="JetBrains Mono"/>
                </a:rPr>
                <a:t>querySelectorAll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".se i"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var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uns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1" i="1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JetBrains Mono"/>
                </a:rPr>
                <a:t>document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nsolas" panose="020B0609020204030204" pitchFamily="49" charset="0"/>
                  <a:ea typeface="JetBrains Mono"/>
                </a:rPr>
                <a:t>querySelectorAll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".un"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var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che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1" i="1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JetBrains Mono"/>
                </a:rPr>
                <a:t>document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nsolas" panose="020B0609020204030204" pitchFamily="49" charset="0"/>
                  <a:ea typeface="JetBrains Mono"/>
                </a:rPr>
                <a:t>querySelectorAll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input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[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type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='checkbox']"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  <a:ea typeface="JetBrains Mono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Consolas" panose="020B0609020204030204" pitchFamily="49" charset="0"/>
                  <a:ea typeface="JetBrains Mono"/>
                </a:rPr>
                <a:t>getSelectedTags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let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url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"ClientServlet?op=getseltags"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$.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nsolas" panose="020B0609020204030204" pitchFamily="49" charset="0"/>
                  <a:ea typeface="JetBrains Mono"/>
                </a:rPr>
                <a:t>get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url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Consolas" panose="020B0609020204030204" pitchFamily="49" charset="0"/>
                  <a:ea typeface="JetBrains Mono"/>
                </a:rPr>
                <a:t>checkSelectedTags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($.parseJSON(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}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"json"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Consolas" panose="020B0609020204030204" pitchFamily="49" charset="0"/>
                  <a:ea typeface="JetBrains Mono"/>
                </a:rPr>
                <a:t>checkSelectedTags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1" i="1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JetBrains Mono"/>
                </a:rPr>
                <a:t>console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nsolas" panose="020B0609020204030204" pitchFamily="49" charset="0"/>
                  <a:ea typeface="JetBrains Mono"/>
                </a:rPr>
                <a:t>log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for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let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Consolas" panose="020B0609020204030204" pitchFamily="49" charset="0"/>
                  <a:ea typeface="JetBrains Mono"/>
                </a:rPr>
                <a:t>0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&lt;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94FF"/>
                  </a:solidFill>
                  <a:effectLst/>
                  <a:latin typeface="Consolas" panose="020B0609020204030204" pitchFamily="49" charset="0"/>
                  <a:ea typeface="JetBrains Mono"/>
                </a:rPr>
                <a:t>length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++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$(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"input[value='"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[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] +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"']"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).prop(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"checked"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"true"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$(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"#se"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[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]).removeClass(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"d-none"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$(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"#un"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[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]).addClass(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"d-none"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Consolas" panose="020B0609020204030204" pitchFamily="49" charset="0"/>
                  <a:ea typeface="JetBrains Mono"/>
                </a:rPr>
                <a:t>getSelectedTags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2AF223B4-15BC-4008-9AA9-838AA3347309}"/>
                </a:ext>
              </a:extLst>
            </p:cNvPr>
            <p:cNvSpPr/>
            <p:nvPr/>
          </p:nvSpPr>
          <p:spPr>
            <a:xfrm>
              <a:off x="2031410" y="2228370"/>
              <a:ext cx="4694854" cy="845243"/>
            </a:xfrm>
            <a:prstGeom prst="roundRect">
              <a:avLst/>
            </a:prstGeom>
            <a:noFill/>
            <a:ln w="28575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4BB81C52-D59F-4D55-8226-CF964811B76E}"/>
                </a:ext>
              </a:extLst>
            </p:cNvPr>
            <p:cNvSpPr/>
            <p:nvPr/>
          </p:nvSpPr>
          <p:spPr>
            <a:xfrm>
              <a:off x="2541423" y="3938509"/>
              <a:ext cx="6740890" cy="355845"/>
            </a:xfrm>
            <a:prstGeom prst="roundRect">
              <a:avLst/>
            </a:prstGeom>
            <a:noFill/>
            <a:ln w="28575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8661FA5-09BD-4740-A348-11F462D935A7}"/>
              </a:ext>
            </a:extLst>
          </p:cNvPr>
          <p:cNvGrpSpPr/>
          <p:nvPr/>
        </p:nvGrpSpPr>
        <p:grpSpPr>
          <a:xfrm>
            <a:off x="1611101" y="-5364592"/>
            <a:ext cx="9965410" cy="4770537"/>
            <a:chOff x="1611101" y="649355"/>
            <a:chExt cx="9965410" cy="4770537"/>
          </a:xfrm>
        </p:grpSpPr>
        <p:sp>
          <p:nvSpPr>
            <p:cNvPr id="37" name="Rectangle 1">
              <a:extLst>
                <a:ext uri="{FF2B5EF4-FFF2-40B4-BE49-F238E27FC236}">
                  <a16:creationId xmlns:a16="http://schemas.microsoft.com/office/drawing/2014/main" id="{EE4C0016-18A5-479C-AF95-64B39D857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101" y="649355"/>
              <a:ext cx="9965410" cy="4770537"/>
            </a:xfrm>
            <a:prstGeom prst="rect">
              <a:avLst/>
            </a:prstGeom>
            <a:solidFill>
              <a:srgbClr val="1313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private void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Consolas" panose="020B0609020204030204" pitchFamily="49" charset="0"/>
                  <a:ea typeface="JetBrains Mono"/>
                </a:rPr>
                <a:t>getseltags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HttpServletRequest request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HttpServletResponse response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throws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ServletException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IOException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HttpSession session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request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.getSession()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request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.setCharacterEncoding(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"UTF-8"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List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&lt;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String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&gt;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tagsselected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List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&lt;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String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&gt;)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session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.getAttribute(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"tagsselected"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String seltags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"["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for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int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Consolas" panose="020B0609020204030204" pitchFamily="49" charset="0"/>
                  <a:ea typeface="JetBrains Mono"/>
                </a:rPr>
                <a:t>0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!=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tagsselected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.size()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++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seltags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\"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tagsselected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.get(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 +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\"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if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!=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tagsselected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.size() -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Consolas" panose="020B0609020204030204" pitchFamily="49" charset="0"/>
                  <a:ea typeface="JetBrains Mono"/>
                </a:rPr>
                <a:t>1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seltags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","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seltags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"]"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Gson gson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new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Gson()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String json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gson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.toJson(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seltags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response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.setContentType(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"text/html;charset=UTF-8"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response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.getWriter().write(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json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}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8C29AB45-5346-4FC3-830C-D5688024392C}"/>
                </a:ext>
              </a:extLst>
            </p:cNvPr>
            <p:cNvSpPr/>
            <p:nvPr/>
          </p:nvSpPr>
          <p:spPr>
            <a:xfrm>
              <a:off x="2072837" y="1843248"/>
              <a:ext cx="9166312" cy="3298379"/>
            </a:xfrm>
            <a:prstGeom prst="roundRect">
              <a:avLst/>
            </a:prstGeom>
            <a:noFill/>
            <a:ln w="28575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7899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542A57B-9DED-4C24-8091-4F76BF6552D1}"/>
              </a:ext>
            </a:extLst>
          </p:cNvPr>
          <p:cNvSpPr/>
          <p:nvPr/>
        </p:nvSpPr>
        <p:spPr>
          <a:xfrm rot="19033907">
            <a:off x="6022192" y="-729584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03ACB2-EC75-4B90-B54D-50030BEC571A}"/>
              </a:ext>
            </a:extLst>
          </p:cNvPr>
          <p:cNvSpPr/>
          <p:nvPr/>
        </p:nvSpPr>
        <p:spPr>
          <a:xfrm rot="1366621">
            <a:off x="2855065" y="-766605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75268AB-F31D-490D-BD96-CC0A413CDD65}"/>
              </a:ext>
            </a:extLst>
          </p:cNvPr>
          <p:cNvSpPr/>
          <p:nvPr/>
        </p:nvSpPr>
        <p:spPr>
          <a:xfrm rot="17253091">
            <a:off x="139020" y="509456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D71EB78-834B-44AA-839A-7D3DF734A8C3}"/>
              </a:ext>
            </a:extLst>
          </p:cNvPr>
          <p:cNvSpPr/>
          <p:nvPr/>
        </p:nvSpPr>
        <p:spPr>
          <a:xfrm>
            <a:off x="1712316" y="5004178"/>
            <a:ext cx="8142420" cy="8142420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44810778-27BE-4B63-AD37-F3F40EFE36E2}"/>
              </a:ext>
            </a:extLst>
          </p:cNvPr>
          <p:cNvSpPr/>
          <p:nvPr/>
        </p:nvSpPr>
        <p:spPr>
          <a:xfrm rot="19906882">
            <a:off x="9940577" y="5537162"/>
            <a:ext cx="2543191" cy="2192406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!!1">
            <a:extLst>
              <a:ext uri="{FF2B5EF4-FFF2-40B4-BE49-F238E27FC236}">
                <a16:creationId xmlns:a16="http://schemas.microsoft.com/office/drawing/2014/main" id="{1D911827-2C36-41ED-9D18-DCCFC535F4EC}"/>
              </a:ext>
            </a:extLst>
          </p:cNvPr>
          <p:cNvCxnSpPr>
            <a:cxnSpLocks/>
          </p:cNvCxnSpPr>
          <p:nvPr/>
        </p:nvCxnSpPr>
        <p:spPr>
          <a:xfrm flipV="1">
            <a:off x="10364791" y="0"/>
            <a:ext cx="1307723" cy="894453"/>
          </a:xfrm>
          <a:prstGeom prst="line">
            <a:avLst/>
          </a:prstGeom>
          <a:ln w="806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弦形 32">
            <a:extLst>
              <a:ext uri="{FF2B5EF4-FFF2-40B4-BE49-F238E27FC236}">
                <a16:creationId xmlns:a16="http://schemas.microsoft.com/office/drawing/2014/main" id="{9670391B-2BA1-4595-90ED-7E630442C493}"/>
              </a:ext>
            </a:extLst>
          </p:cNvPr>
          <p:cNvSpPr/>
          <p:nvPr/>
        </p:nvSpPr>
        <p:spPr>
          <a:xfrm rot="3184769">
            <a:off x="11316687" y="2558534"/>
            <a:ext cx="2619563" cy="2640460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9FF34E1-124F-4F36-B305-02C0717F140A}"/>
              </a:ext>
            </a:extLst>
          </p:cNvPr>
          <p:cNvSpPr/>
          <p:nvPr/>
        </p:nvSpPr>
        <p:spPr>
          <a:xfrm rot="19941731">
            <a:off x="-2101926" y="3540082"/>
            <a:ext cx="3052213" cy="3052213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39E106C-9B69-40D6-AC06-E17CD58AA90B}"/>
              </a:ext>
            </a:extLst>
          </p:cNvPr>
          <p:cNvGrpSpPr/>
          <p:nvPr/>
        </p:nvGrpSpPr>
        <p:grpSpPr>
          <a:xfrm>
            <a:off x="3259082" y="5750914"/>
            <a:ext cx="5048888" cy="954107"/>
            <a:chOff x="3359749" y="5695284"/>
            <a:chExt cx="5048888" cy="954107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CB66FDB-AEA1-412A-8587-560568D53C6A}"/>
                </a:ext>
              </a:extLst>
            </p:cNvPr>
            <p:cNvCxnSpPr/>
            <p:nvPr/>
          </p:nvCxnSpPr>
          <p:spPr>
            <a:xfrm flipH="1">
              <a:off x="3359749" y="6091090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79102C7-3437-4164-B80B-9A2CFB241CA3}"/>
                </a:ext>
              </a:extLst>
            </p:cNvPr>
            <p:cNvCxnSpPr/>
            <p:nvPr/>
          </p:nvCxnSpPr>
          <p:spPr>
            <a:xfrm flipH="1">
              <a:off x="8257717" y="6094232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2C9EF12-4613-4A0A-A3BF-A342C1279263}"/>
                </a:ext>
              </a:extLst>
            </p:cNvPr>
            <p:cNvSpPr txBox="1"/>
            <p:nvPr/>
          </p:nvSpPr>
          <p:spPr>
            <a:xfrm>
              <a:off x="3586470" y="5695284"/>
              <a:ext cx="45954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5600" dirty="0">
                  <a:solidFill>
                    <a:schemeClr val="bg1"/>
                  </a:solidFill>
                  <a:effectLst>
                    <a:outerShdw blurRad="76200" dist="38100" dir="2700000" algn="tl">
                      <a:srgbClr val="000000">
                        <a:alpha val="23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标签筛选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29A709F7-4665-4CB9-902B-14C5A3EF9984}"/>
              </a:ext>
            </a:extLst>
          </p:cNvPr>
          <p:cNvSpPr/>
          <p:nvPr/>
        </p:nvSpPr>
        <p:spPr>
          <a:xfrm>
            <a:off x="957434" y="1482391"/>
            <a:ext cx="553998" cy="29191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Web</a:t>
            </a:r>
            <a:r>
              <a:rPr lang="zh-CN" altLang="en-US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层</a:t>
            </a:r>
            <a:r>
              <a:rPr lang="en-US" altLang="zh-CN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(Servlet)</a:t>
            </a:r>
            <a:endParaRPr lang="zh-CN" altLang="en-US" sz="2400" spc="400" dirty="0">
              <a:solidFill>
                <a:srgbClr val="EE675C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0B00487-D19E-4993-A3EE-711E3A1DE331}"/>
              </a:ext>
            </a:extLst>
          </p:cNvPr>
          <p:cNvGrpSpPr/>
          <p:nvPr/>
        </p:nvGrpSpPr>
        <p:grpSpPr>
          <a:xfrm>
            <a:off x="1611100" y="-3836219"/>
            <a:ext cx="9965410" cy="3293209"/>
            <a:chOff x="1611100" y="1340214"/>
            <a:chExt cx="9965410" cy="3293209"/>
          </a:xfrm>
        </p:grpSpPr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BFC068BC-6BFC-4DEE-8280-8565E6B7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100" y="1340214"/>
              <a:ext cx="9965410" cy="3293209"/>
            </a:xfrm>
            <a:prstGeom prst="rect">
              <a:avLst/>
            </a:prstGeom>
            <a:solidFill>
              <a:srgbClr val="1313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String tagliststr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for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int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Consolas" panose="020B0609020204030204" pitchFamily="49" charset="0"/>
                  <a:ea typeface="JetBrains Mono"/>
                </a:rPr>
                <a:t>0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&lt;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tag_ids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.size()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++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tagliststr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tag_ids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.get(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if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!=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tag_ids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.size() -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Consolas" panose="020B0609020204030204" pitchFamily="49" charset="0"/>
                  <a:ea typeface="JetBrains Mono"/>
                </a:rPr>
                <a:t>1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tagliststr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","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PreparedStatement preparedStatement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connection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.prepareStatement(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"select * from post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  <a:ea typeface="JetBrains Mono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>
                  <a:solidFill>
                    <a:srgbClr val="54B33E"/>
                  </a:solidFill>
                  <a:latin typeface="Consolas" panose="020B0609020204030204" pitchFamily="49" charset="0"/>
                  <a:ea typeface="JetBrains Mono"/>
                </a:rPr>
                <a:t>	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where ID in (select post_id from has_tags where FIND_IN_SET(tag_id, ?))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  <a:ea typeface="JetBrains Mono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>
                  <a:solidFill>
                    <a:srgbClr val="54B33E"/>
                  </a:solidFill>
                  <a:latin typeface="Consolas" panose="020B0609020204030204" pitchFamily="49" charset="0"/>
                  <a:ea typeface="JetBrains Mono"/>
                </a:rPr>
                <a:t>	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order by post_date desc limit ?, 10;"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endPara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  <a:ea typeface="JetBrains Mono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preparedStatement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.setString(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1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tagliststr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preparedStatement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.setInt(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2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postBeginIdx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72C1957E-E4B4-4B8D-9D41-0FFF2B417762}"/>
                </a:ext>
              </a:extLst>
            </p:cNvPr>
            <p:cNvSpPr/>
            <p:nvPr/>
          </p:nvSpPr>
          <p:spPr>
            <a:xfrm>
              <a:off x="7873139" y="3301139"/>
              <a:ext cx="2707761" cy="374455"/>
            </a:xfrm>
            <a:prstGeom prst="roundRect">
              <a:avLst/>
            </a:prstGeom>
            <a:noFill/>
            <a:ln w="25400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72C762D-EF1F-4E5D-B0E8-2E62E0861BDF}"/>
              </a:ext>
            </a:extLst>
          </p:cNvPr>
          <p:cNvGrpSpPr/>
          <p:nvPr/>
        </p:nvGrpSpPr>
        <p:grpSpPr>
          <a:xfrm>
            <a:off x="1611100" y="7314308"/>
            <a:ext cx="9965410" cy="5016758"/>
            <a:chOff x="1611100" y="479748"/>
            <a:chExt cx="9965410" cy="5016758"/>
          </a:xfrm>
        </p:grpSpPr>
        <p:sp>
          <p:nvSpPr>
            <p:cNvPr id="32" name="Rectangle 1">
              <a:extLst>
                <a:ext uri="{FF2B5EF4-FFF2-40B4-BE49-F238E27FC236}">
                  <a16:creationId xmlns:a16="http://schemas.microsoft.com/office/drawing/2014/main" id="{C9633FC9-A099-4F51-AB63-BE1993E5E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100" y="479748"/>
              <a:ext cx="9965410" cy="5016758"/>
            </a:xfrm>
            <a:prstGeom prst="rect">
              <a:avLst/>
            </a:prstGeom>
            <a:solidFill>
              <a:srgbClr val="1313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7EC3E6"/>
                  </a:solidFill>
                  <a:effectLst/>
                  <a:latin typeface="Consolas" panose="020B0609020204030204" pitchFamily="49" charset="0"/>
                  <a:ea typeface="JetBrains Mono"/>
                </a:rPr>
                <a:t>// init tags logic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  <a:ea typeface="JetBrains Mono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var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ses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1" i="1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JetBrains Mono"/>
                </a:rPr>
                <a:t>document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nsolas" panose="020B0609020204030204" pitchFamily="49" charset="0"/>
                  <a:ea typeface="JetBrains Mono"/>
                </a:rPr>
                <a:t>querySelectorAll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".se i"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var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uns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1" i="1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JetBrains Mono"/>
                </a:rPr>
                <a:t>document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nsolas" panose="020B0609020204030204" pitchFamily="49" charset="0"/>
                  <a:ea typeface="JetBrains Mono"/>
                </a:rPr>
                <a:t>querySelectorAll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".un"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var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che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1" i="1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JetBrains Mono"/>
                </a:rPr>
                <a:t>document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nsolas" panose="020B0609020204030204" pitchFamily="49" charset="0"/>
                  <a:ea typeface="JetBrains Mono"/>
                </a:rPr>
                <a:t>querySelectorAll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input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[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type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='checkbox']"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  <a:ea typeface="JetBrains Mono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Consolas" panose="020B0609020204030204" pitchFamily="49" charset="0"/>
                  <a:ea typeface="JetBrains Mono"/>
                </a:rPr>
                <a:t>getSelectedTags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let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url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"ClientServlet?op=getseltags"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$.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nsolas" panose="020B0609020204030204" pitchFamily="49" charset="0"/>
                  <a:ea typeface="JetBrains Mono"/>
                </a:rPr>
                <a:t>get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url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Consolas" panose="020B0609020204030204" pitchFamily="49" charset="0"/>
                  <a:ea typeface="JetBrains Mono"/>
                </a:rPr>
                <a:t>checkSelectedTags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($.parseJSON(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}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"json"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Consolas" panose="020B0609020204030204" pitchFamily="49" charset="0"/>
                  <a:ea typeface="JetBrains Mono"/>
                </a:rPr>
                <a:t>checkSelectedTags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1" i="1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JetBrains Mono"/>
                </a:rPr>
                <a:t>console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nsolas" panose="020B0609020204030204" pitchFamily="49" charset="0"/>
                  <a:ea typeface="JetBrains Mono"/>
                </a:rPr>
                <a:t>log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for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let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Consolas" panose="020B0609020204030204" pitchFamily="49" charset="0"/>
                  <a:ea typeface="JetBrains Mono"/>
                </a:rPr>
                <a:t>0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&lt;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94FF"/>
                  </a:solidFill>
                  <a:effectLst/>
                  <a:latin typeface="Consolas" panose="020B0609020204030204" pitchFamily="49" charset="0"/>
                  <a:ea typeface="JetBrains Mono"/>
                </a:rPr>
                <a:t>length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++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$(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"input[value='"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[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] +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"']"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).prop(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"checked"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"true"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$(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"#se"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[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]).removeClass(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"d-none"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$(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"#un"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[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]).addClass(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"d-none"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Consolas" panose="020B0609020204030204" pitchFamily="49" charset="0"/>
                  <a:ea typeface="JetBrains Mono"/>
                </a:rPr>
                <a:t>getSelectedTags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29F3590C-A9D9-429A-91CE-5B7122FD4349}"/>
                </a:ext>
              </a:extLst>
            </p:cNvPr>
            <p:cNvSpPr/>
            <p:nvPr/>
          </p:nvSpPr>
          <p:spPr>
            <a:xfrm>
              <a:off x="2031410" y="2228370"/>
              <a:ext cx="4694854" cy="845243"/>
            </a:xfrm>
            <a:prstGeom prst="roundRect">
              <a:avLst/>
            </a:prstGeom>
            <a:noFill/>
            <a:ln w="28575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E0D0F5B9-E39A-459A-A73B-5B4D87214E5F}"/>
                </a:ext>
              </a:extLst>
            </p:cNvPr>
            <p:cNvSpPr/>
            <p:nvPr/>
          </p:nvSpPr>
          <p:spPr>
            <a:xfrm>
              <a:off x="2541423" y="3938509"/>
              <a:ext cx="6740890" cy="355845"/>
            </a:xfrm>
            <a:prstGeom prst="roundRect">
              <a:avLst/>
            </a:prstGeom>
            <a:noFill/>
            <a:ln w="28575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90A43F7-9C55-4D8C-8E65-57C3030C982C}"/>
              </a:ext>
            </a:extLst>
          </p:cNvPr>
          <p:cNvGrpSpPr/>
          <p:nvPr/>
        </p:nvGrpSpPr>
        <p:grpSpPr>
          <a:xfrm>
            <a:off x="1611101" y="649355"/>
            <a:ext cx="9965410" cy="4770537"/>
            <a:chOff x="1611101" y="649355"/>
            <a:chExt cx="9965410" cy="477053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20ADAC-3684-4CFE-85E7-5D18527E4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101" y="649355"/>
              <a:ext cx="9965410" cy="4770537"/>
            </a:xfrm>
            <a:prstGeom prst="rect">
              <a:avLst/>
            </a:prstGeom>
            <a:solidFill>
              <a:srgbClr val="1313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private void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Consolas" panose="020B0609020204030204" pitchFamily="49" charset="0"/>
                  <a:ea typeface="JetBrains Mono"/>
                </a:rPr>
                <a:t>getseltags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HttpServletRequest request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HttpServletResponse response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throws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ServletException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IOException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HttpSession session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request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.getSession()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request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.setCharacterEncoding(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"UTF-8"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List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&lt;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String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&gt;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tagsselected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List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&lt;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String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&gt;)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session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.getAttribute(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"tagsselected"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String seltags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"["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for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int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Consolas" panose="020B0609020204030204" pitchFamily="49" charset="0"/>
                  <a:ea typeface="JetBrains Mono"/>
                </a:rPr>
                <a:t>0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!=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tagsselected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.size()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++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seltags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\"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tagsselected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.get(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 +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\"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if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!=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tagsselected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.size() -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Consolas" panose="020B0609020204030204" pitchFamily="49" charset="0"/>
                  <a:ea typeface="JetBrains Mono"/>
                </a:rPr>
                <a:t>1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seltags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","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seltags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"]"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Gson gson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new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Gson()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String json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gson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.toJson(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seltags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response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.setContentType(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"text/html;charset=UTF-8"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response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.getWriter().write(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json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}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263C2057-90CB-4874-9901-9EFFF661566E}"/>
                </a:ext>
              </a:extLst>
            </p:cNvPr>
            <p:cNvSpPr/>
            <p:nvPr/>
          </p:nvSpPr>
          <p:spPr>
            <a:xfrm>
              <a:off x="2072837" y="1843248"/>
              <a:ext cx="9166312" cy="3298379"/>
            </a:xfrm>
            <a:prstGeom prst="roundRect">
              <a:avLst/>
            </a:prstGeom>
            <a:noFill/>
            <a:ln w="28575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8020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542A57B-9DED-4C24-8091-4F76BF6552D1}"/>
              </a:ext>
            </a:extLst>
          </p:cNvPr>
          <p:cNvSpPr/>
          <p:nvPr/>
        </p:nvSpPr>
        <p:spPr>
          <a:xfrm rot="19033907">
            <a:off x="6022192" y="-729584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03ACB2-EC75-4B90-B54D-50030BEC571A}"/>
              </a:ext>
            </a:extLst>
          </p:cNvPr>
          <p:cNvSpPr/>
          <p:nvPr/>
        </p:nvSpPr>
        <p:spPr>
          <a:xfrm rot="1366621">
            <a:off x="2855065" y="-766605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75268AB-F31D-490D-BD96-CC0A413CDD65}"/>
              </a:ext>
            </a:extLst>
          </p:cNvPr>
          <p:cNvSpPr/>
          <p:nvPr/>
        </p:nvSpPr>
        <p:spPr>
          <a:xfrm rot="17253091">
            <a:off x="139020" y="509456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D71EB78-834B-44AA-839A-7D3DF734A8C3}"/>
              </a:ext>
            </a:extLst>
          </p:cNvPr>
          <p:cNvSpPr/>
          <p:nvPr/>
        </p:nvSpPr>
        <p:spPr>
          <a:xfrm>
            <a:off x="1712316" y="5004178"/>
            <a:ext cx="8142420" cy="8142420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44810778-27BE-4B63-AD37-F3F40EFE36E2}"/>
              </a:ext>
            </a:extLst>
          </p:cNvPr>
          <p:cNvSpPr/>
          <p:nvPr/>
        </p:nvSpPr>
        <p:spPr>
          <a:xfrm rot="19906882">
            <a:off x="9940577" y="5537162"/>
            <a:ext cx="2543191" cy="2192406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!!1">
            <a:extLst>
              <a:ext uri="{FF2B5EF4-FFF2-40B4-BE49-F238E27FC236}">
                <a16:creationId xmlns:a16="http://schemas.microsoft.com/office/drawing/2014/main" id="{1D911827-2C36-41ED-9D18-DCCFC535F4EC}"/>
              </a:ext>
            </a:extLst>
          </p:cNvPr>
          <p:cNvCxnSpPr>
            <a:cxnSpLocks/>
          </p:cNvCxnSpPr>
          <p:nvPr/>
        </p:nvCxnSpPr>
        <p:spPr>
          <a:xfrm flipV="1">
            <a:off x="10364791" y="0"/>
            <a:ext cx="1307723" cy="894453"/>
          </a:xfrm>
          <a:prstGeom prst="line">
            <a:avLst/>
          </a:prstGeom>
          <a:ln w="806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弦形 32">
            <a:extLst>
              <a:ext uri="{FF2B5EF4-FFF2-40B4-BE49-F238E27FC236}">
                <a16:creationId xmlns:a16="http://schemas.microsoft.com/office/drawing/2014/main" id="{9670391B-2BA1-4595-90ED-7E630442C493}"/>
              </a:ext>
            </a:extLst>
          </p:cNvPr>
          <p:cNvSpPr/>
          <p:nvPr/>
        </p:nvSpPr>
        <p:spPr>
          <a:xfrm rot="3184769">
            <a:off x="11316687" y="2558534"/>
            <a:ext cx="2619563" cy="2640460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9FF34E1-124F-4F36-B305-02C0717F140A}"/>
              </a:ext>
            </a:extLst>
          </p:cNvPr>
          <p:cNvSpPr/>
          <p:nvPr/>
        </p:nvSpPr>
        <p:spPr>
          <a:xfrm rot="19941731">
            <a:off x="-2101926" y="3540082"/>
            <a:ext cx="3052213" cy="3052213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39E106C-9B69-40D6-AC06-E17CD58AA90B}"/>
              </a:ext>
            </a:extLst>
          </p:cNvPr>
          <p:cNvGrpSpPr/>
          <p:nvPr/>
        </p:nvGrpSpPr>
        <p:grpSpPr>
          <a:xfrm>
            <a:off x="3259082" y="5750914"/>
            <a:ext cx="5048888" cy="954107"/>
            <a:chOff x="3359749" y="5695284"/>
            <a:chExt cx="5048888" cy="954107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CB66FDB-AEA1-412A-8587-560568D53C6A}"/>
                </a:ext>
              </a:extLst>
            </p:cNvPr>
            <p:cNvCxnSpPr/>
            <p:nvPr/>
          </p:nvCxnSpPr>
          <p:spPr>
            <a:xfrm flipH="1">
              <a:off x="3359749" y="6091090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79102C7-3437-4164-B80B-9A2CFB241CA3}"/>
                </a:ext>
              </a:extLst>
            </p:cNvPr>
            <p:cNvCxnSpPr/>
            <p:nvPr/>
          </p:nvCxnSpPr>
          <p:spPr>
            <a:xfrm flipH="1">
              <a:off x="8257717" y="6094232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2C9EF12-4613-4A0A-A3BF-A342C1279263}"/>
                </a:ext>
              </a:extLst>
            </p:cNvPr>
            <p:cNvSpPr txBox="1"/>
            <p:nvPr/>
          </p:nvSpPr>
          <p:spPr>
            <a:xfrm>
              <a:off x="3586470" y="5695284"/>
              <a:ext cx="45954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5600" dirty="0">
                  <a:solidFill>
                    <a:schemeClr val="bg1"/>
                  </a:solidFill>
                  <a:effectLst>
                    <a:outerShdw blurRad="76200" dist="38100" dir="2700000" algn="tl">
                      <a:srgbClr val="000000">
                        <a:alpha val="23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标签筛选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AEFDA738-D1AF-45A1-ABBC-711B83495AB6}"/>
              </a:ext>
            </a:extLst>
          </p:cNvPr>
          <p:cNvSpPr txBox="1"/>
          <p:nvPr/>
        </p:nvSpPr>
        <p:spPr>
          <a:xfrm>
            <a:off x="930089" y="1581551"/>
            <a:ext cx="553998" cy="2849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400" normalizeH="0" baseline="0" noProof="0" dirty="0">
                <a:ln>
                  <a:noFill/>
                </a:ln>
                <a:solidFill>
                  <a:srgbClr val="1B74E8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DAO</a:t>
            </a:r>
            <a:r>
              <a:rPr kumimoji="0" lang="zh-CN" altLang="en-US" sz="2400" b="0" i="0" u="none" strike="noStrike" kern="1200" cap="none" spc="400" normalizeH="0" baseline="0" noProof="0" dirty="0">
                <a:ln>
                  <a:noFill/>
                </a:ln>
                <a:solidFill>
                  <a:srgbClr val="1B74E8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层</a:t>
            </a:r>
            <a:r>
              <a:rPr kumimoji="0" lang="en-US" altLang="zh-CN" sz="2400" b="0" i="0" u="none" strike="noStrike" kern="1200" cap="none" spc="400" normalizeH="0" baseline="0" noProof="0" dirty="0">
                <a:ln>
                  <a:noFill/>
                </a:ln>
                <a:solidFill>
                  <a:srgbClr val="1B74E8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(JDBC)</a:t>
            </a:r>
            <a:endParaRPr kumimoji="0" lang="zh-CN" altLang="en-US" sz="3200" b="1" i="0" u="none" strike="noStrike" kern="1200" cap="none" spc="400" normalizeH="0" baseline="0" noProof="0" dirty="0">
              <a:ln>
                <a:noFill/>
              </a:ln>
              <a:solidFill>
                <a:srgbClr val="1B74E8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2C7C8B0-D80D-4267-AE72-184ECB82B5B3}"/>
              </a:ext>
            </a:extLst>
          </p:cNvPr>
          <p:cNvGrpSpPr/>
          <p:nvPr/>
        </p:nvGrpSpPr>
        <p:grpSpPr>
          <a:xfrm>
            <a:off x="3411482" y="8318268"/>
            <a:ext cx="5048888" cy="954107"/>
            <a:chOff x="3359749" y="5695284"/>
            <a:chExt cx="5048888" cy="954107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409B9C9-7D22-4412-B416-F327C5169679}"/>
                </a:ext>
              </a:extLst>
            </p:cNvPr>
            <p:cNvCxnSpPr/>
            <p:nvPr/>
          </p:nvCxnSpPr>
          <p:spPr>
            <a:xfrm flipH="1">
              <a:off x="3359749" y="6091090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839A65A-E955-4BC5-90FB-4891580B3A7C}"/>
                </a:ext>
              </a:extLst>
            </p:cNvPr>
            <p:cNvCxnSpPr/>
            <p:nvPr/>
          </p:nvCxnSpPr>
          <p:spPr>
            <a:xfrm flipH="1">
              <a:off x="8257717" y="6094232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32E4797-75A3-47A7-9DEE-44A4DD61752D}"/>
                </a:ext>
              </a:extLst>
            </p:cNvPr>
            <p:cNvSpPr txBox="1"/>
            <p:nvPr/>
          </p:nvSpPr>
          <p:spPr>
            <a:xfrm>
              <a:off x="4207665" y="5695284"/>
              <a:ext cx="33606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5600" dirty="0">
                  <a:solidFill>
                    <a:schemeClr val="bg1"/>
                  </a:solidFill>
                  <a:effectLst>
                    <a:outerShdw blurRad="76200" dist="38100" dir="2700000" algn="tl">
                      <a:srgbClr val="000000">
                        <a:alpha val="23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卡片流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0C9E2C5-678C-43EA-AA88-90FBF3BB900A}"/>
              </a:ext>
            </a:extLst>
          </p:cNvPr>
          <p:cNvGrpSpPr/>
          <p:nvPr/>
        </p:nvGrpSpPr>
        <p:grpSpPr>
          <a:xfrm>
            <a:off x="1511432" y="-5870738"/>
            <a:ext cx="9541896" cy="5298831"/>
            <a:chOff x="1511432" y="354222"/>
            <a:chExt cx="9541896" cy="5298831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45CBC02A-0DE6-4606-8BF2-78F7F0693C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2735"/>
            <a:stretch/>
          </p:blipFill>
          <p:spPr>
            <a:xfrm>
              <a:off x="1511432" y="354222"/>
              <a:ext cx="9541896" cy="5298831"/>
            </a:xfrm>
            <a:prstGeom prst="rect">
              <a:avLst/>
            </a:prstGeom>
          </p:spPr>
        </p:pic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CFA5006C-BB98-4BEC-9E01-2DCAFC44AA39}"/>
                </a:ext>
              </a:extLst>
            </p:cNvPr>
            <p:cNvSpPr/>
            <p:nvPr/>
          </p:nvSpPr>
          <p:spPr>
            <a:xfrm>
              <a:off x="1511432" y="4941569"/>
              <a:ext cx="1993768" cy="527538"/>
            </a:xfrm>
            <a:prstGeom prst="roundRect">
              <a:avLst/>
            </a:prstGeom>
            <a:noFill/>
            <a:ln w="38100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E63517-2BC4-43AC-880C-10DE28A24E8C}"/>
              </a:ext>
            </a:extLst>
          </p:cNvPr>
          <p:cNvGrpSpPr/>
          <p:nvPr/>
        </p:nvGrpSpPr>
        <p:grpSpPr>
          <a:xfrm>
            <a:off x="1611100" y="1340214"/>
            <a:ext cx="9965410" cy="3293209"/>
            <a:chOff x="1611100" y="1340214"/>
            <a:chExt cx="9965410" cy="3293209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46C8375E-DC45-4778-81E1-5B34C9139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100" y="1340214"/>
              <a:ext cx="9965410" cy="3293209"/>
            </a:xfrm>
            <a:prstGeom prst="rect">
              <a:avLst/>
            </a:prstGeom>
            <a:solidFill>
              <a:srgbClr val="1313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String tagliststr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for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int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Consolas" panose="020B0609020204030204" pitchFamily="49" charset="0"/>
                  <a:ea typeface="JetBrains Mono"/>
                </a:rPr>
                <a:t>0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&lt;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tag_ids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.size()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++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tagliststr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tag_ids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.get(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if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!=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tag_ids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.size() -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Consolas" panose="020B0609020204030204" pitchFamily="49" charset="0"/>
                  <a:ea typeface="JetBrains Mono"/>
                </a:rPr>
                <a:t>1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tagliststr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","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PreparedStatement preparedStatement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connection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.prepareStatement(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"select * from post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  <a:ea typeface="JetBrains Mono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>
                  <a:solidFill>
                    <a:srgbClr val="54B33E"/>
                  </a:solidFill>
                  <a:latin typeface="Consolas" panose="020B0609020204030204" pitchFamily="49" charset="0"/>
                  <a:ea typeface="JetBrains Mono"/>
                </a:rPr>
                <a:t>	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where ID in (select post_id from has_tags where FIND_IN_SET(tag_id, ?))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  <a:ea typeface="JetBrains Mono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>
                  <a:solidFill>
                    <a:srgbClr val="54B33E"/>
                  </a:solidFill>
                  <a:latin typeface="Consolas" panose="020B0609020204030204" pitchFamily="49" charset="0"/>
                  <a:ea typeface="JetBrains Mono"/>
                </a:rPr>
                <a:t>	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order by post_date desc limit ?, 10;"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endPara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  <a:ea typeface="JetBrains Mono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preparedStatement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.setString(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1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tagliststr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preparedStatement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.setInt(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2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postBeginIdx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955D4D8C-31B3-4468-B653-505401BC831B}"/>
                </a:ext>
              </a:extLst>
            </p:cNvPr>
            <p:cNvSpPr/>
            <p:nvPr/>
          </p:nvSpPr>
          <p:spPr>
            <a:xfrm>
              <a:off x="7873139" y="3301139"/>
              <a:ext cx="2707761" cy="374455"/>
            </a:xfrm>
            <a:prstGeom prst="roundRect">
              <a:avLst/>
            </a:prstGeom>
            <a:noFill/>
            <a:ln w="25400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E957EB0-F229-421C-A0FD-B2AA24B46967}"/>
              </a:ext>
            </a:extLst>
          </p:cNvPr>
          <p:cNvGrpSpPr/>
          <p:nvPr/>
        </p:nvGrpSpPr>
        <p:grpSpPr>
          <a:xfrm>
            <a:off x="1611101" y="7378417"/>
            <a:ext cx="9965410" cy="4770537"/>
            <a:chOff x="1611101" y="649355"/>
            <a:chExt cx="9965410" cy="4770537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83430E72-C780-4206-B89A-301490494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101" y="649355"/>
              <a:ext cx="9965410" cy="4770537"/>
            </a:xfrm>
            <a:prstGeom prst="rect">
              <a:avLst/>
            </a:prstGeom>
            <a:solidFill>
              <a:srgbClr val="1313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private void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Consolas" panose="020B0609020204030204" pitchFamily="49" charset="0"/>
                  <a:ea typeface="JetBrains Mono"/>
                </a:rPr>
                <a:t>getseltags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HttpServletRequest request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HttpServletResponse response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throws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ServletException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IOException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HttpSession session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request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.getSession()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request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.setCharacterEncoding(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"UTF-8"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List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&lt;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String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&gt;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tagsselected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List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&lt;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String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&gt;)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session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.getAttribute(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"tagsselected"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String seltags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"["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for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int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Consolas" panose="020B0609020204030204" pitchFamily="49" charset="0"/>
                  <a:ea typeface="JetBrains Mono"/>
                </a:rPr>
                <a:t>0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!=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tagsselected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.size()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++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seltags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\"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tagsselected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.get(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 +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\"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if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!=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tagsselected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.size() -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Consolas" panose="020B0609020204030204" pitchFamily="49" charset="0"/>
                  <a:ea typeface="JetBrains Mono"/>
                </a:rPr>
                <a:t>1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seltags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","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seltags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"]"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Gson gson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new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Gson()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String json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gson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.toJson(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seltags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response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.setContentType(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"text/html;charset=UTF-8"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response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.getWriter().write(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json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}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997325E-14B3-4333-BA03-93ADB56650A0}"/>
                </a:ext>
              </a:extLst>
            </p:cNvPr>
            <p:cNvSpPr/>
            <p:nvPr/>
          </p:nvSpPr>
          <p:spPr>
            <a:xfrm>
              <a:off x="2072837" y="1843248"/>
              <a:ext cx="9166312" cy="3298379"/>
            </a:xfrm>
            <a:prstGeom prst="roundRect">
              <a:avLst/>
            </a:prstGeom>
            <a:noFill/>
            <a:ln w="28575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9470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542A57B-9DED-4C24-8091-4F76BF6552D1}"/>
              </a:ext>
            </a:extLst>
          </p:cNvPr>
          <p:cNvSpPr/>
          <p:nvPr/>
        </p:nvSpPr>
        <p:spPr>
          <a:xfrm rot="19033907">
            <a:off x="6022192" y="-729584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03ACB2-EC75-4B90-B54D-50030BEC571A}"/>
              </a:ext>
            </a:extLst>
          </p:cNvPr>
          <p:cNvSpPr/>
          <p:nvPr/>
        </p:nvSpPr>
        <p:spPr>
          <a:xfrm rot="1366621">
            <a:off x="2855065" y="-766605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75268AB-F31D-490D-BD96-CC0A413CDD65}"/>
              </a:ext>
            </a:extLst>
          </p:cNvPr>
          <p:cNvSpPr/>
          <p:nvPr/>
        </p:nvSpPr>
        <p:spPr>
          <a:xfrm rot="17253091">
            <a:off x="139020" y="509456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D71EB78-834B-44AA-839A-7D3DF734A8C3}"/>
              </a:ext>
            </a:extLst>
          </p:cNvPr>
          <p:cNvSpPr/>
          <p:nvPr/>
        </p:nvSpPr>
        <p:spPr>
          <a:xfrm>
            <a:off x="1712316" y="5004178"/>
            <a:ext cx="8142420" cy="8142420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44810778-27BE-4B63-AD37-F3F40EFE36E2}"/>
              </a:ext>
            </a:extLst>
          </p:cNvPr>
          <p:cNvSpPr/>
          <p:nvPr/>
        </p:nvSpPr>
        <p:spPr>
          <a:xfrm rot="19906882">
            <a:off x="9940577" y="5537162"/>
            <a:ext cx="2543191" cy="2192406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!!1">
            <a:extLst>
              <a:ext uri="{FF2B5EF4-FFF2-40B4-BE49-F238E27FC236}">
                <a16:creationId xmlns:a16="http://schemas.microsoft.com/office/drawing/2014/main" id="{1D911827-2C36-41ED-9D18-DCCFC535F4EC}"/>
              </a:ext>
            </a:extLst>
          </p:cNvPr>
          <p:cNvCxnSpPr>
            <a:cxnSpLocks/>
          </p:cNvCxnSpPr>
          <p:nvPr/>
        </p:nvCxnSpPr>
        <p:spPr>
          <a:xfrm flipV="1">
            <a:off x="10364791" y="0"/>
            <a:ext cx="1307723" cy="894453"/>
          </a:xfrm>
          <a:prstGeom prst="line">
            <a:avLst/>
          </a:prstGeom>
          <a:ln w="806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弦形 32">
            <a:extLst>
              <a:ext uri="{FF2B5EF4-FFF2-40B4-BE49-F238E27FC236}">
                <a16:creationId xmlns:a16="http://schemas.microsoft.com/office/drawing/2014/main" id="{9670391B-2BA1-4595-90ED-7E630442C493}"/>
              </a:ext>
            </a:extLst>
          </p:cNvPr>
          <p:cNvSpPr/>
          <p:nvPr/>
        </p:nvSpPr>
        <p:spPr>
          <a:xfrm rot="3184769">
            <a:off x="11316687" y="2558534"/>
            <a:ext cx="2619563" cy="2640460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9FF34E1-124F-4F36-B305-02C0717F140A}"/>
              </a:ext>
            </a:extLst>
          </p:cNvPr>
          <p:cNvSpPr/>
          <p:nvPr/>
        </p:nvSpPr>
        <p:spPr>
          <a:xfrm rot="19941731">
            <a:off x="-2101926" y="3540082"/>
            <a:ext cx="3052213" cy="3052213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39E106C-9B69-40D6-AC06-E17CD58AA90B}"/>
              </a:ext>
            </a:extLst>
          </p:cNvPr>
          <p:cNvGrpSpPr/>
          <p:nvPr/>
        </p:nvGrpSpPr>
        <p:grpSpPr>
          <a:xfrm>
            <a:off x="3259082" y="5750914"/>
            <a:ext cx="5048888" cy="954107"/>
            <a:chOff x="3359749" y="5695284"/>
            <a:chExt cx="5048888" cy="954107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CB66FDB-AEA1-412A-8587-560568D53C6A}"/>
                </a:ext>
              </a:extLst>
            </p:cNvPr>
            <p:cNvCxnSpPr/>
            <p:nvPr/>
          </p:nvCxnSpPr>
          <p:spPr>
            <a:xfrm flipH="1">
              <a:off x="3359749" y="6091090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79102C7-3437-4164-B80B-9A2CFB241CA3}"/>
                </a:ext>
              </a:extLst>
            </p:cNvPr>
            <p:cNvCxnSpPr/>
            <p:nvPr/>
          </p:nvCxnSpPr>
          <p:spPr>
            <a:xfrm flipH="1">
              <a:off x="8257717" y="6094232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2C9EF12-4613-4A0A-A3BF-A342C1279263}"/>
                </a:ext>
              </a:extLst>
            </p:cNvPr>
            <p:cNvSpPr txBox="1"/>
            <p:nvPr/>
          </p:nvSpPr>
          <p:spPr>
            <a:xfrm>
              <a:off x="4207665" y="5695284"/>
              <a:ext cx="33606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5600" dirty="0">
                  <a:solidFill>
                    <a:schemeClr val="bg1"/>
                  </a:solidFill>
                  <a:effectLst>
                    <a:outerShdw blurRad="76200" dist="38100" dir="2700000" algn="tl">
                      <a:srgbClr val="000000">
                        <a:alpha val="23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卡片流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DE6235EF-E9C9-4FB0-A445-30397290BD31}"/>
              </a:ext>
            </a:extLst>
          </p:cNvPr>
          <p:cNvSpPr/>
          <p:nvPr/>
        </p:nvSpPr>
        <p:spPr>
          <a:xfrm>
            <a:off x="957434" y="1652662"/>
            <a:ext cx="553998" cy="2578591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Web</a:t>
            </a:r>
            <a:r>
              <a:rPr lang="zh-CN" altLang="en-US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层</a:t>
            </a:r>
            <a:r>
              <a:rPr lang="en-US" altLang="zh-CN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(HTML)</a:t>
            </a:r>
            <a:endParaRPr lang="zh-CN" altLang="en-US" sz="2400" spc="400" dirty="0">
              <a:solidFill>
                <a:srgbClr val="EE675C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2B55576-ECB8-4577-84F3-512FF93AB42C}"/>
              </a:ext>
            </a:extLst>
          </p:cNvPr>
          <p:cNvGrpSpPr/>
          <p:nvPr/>
        </p:nvGrpSpPr>
        <p:grpSpPr>
          <a:xfrm>
            <a:off x="1511432" y="354222"/>
            <a:ext cx="9541896" cy="5298831"/>
            <a:chOff x="1511432" y="354222"/>
            <a:chExt cx="9541896" cy="529883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08A218A-C251-4035-8058-64C75995E6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2735"/>
            <a:stretch/>
          </p:blipFill>
          <p:spPr>
            <a:xfrm>
              <a:off x="1511432" y="354222"/>
              <a:ext cx="9541896" cy="5298831"/>
            </a:xfrm>
            <a:prstGeom prst="rect">
              <a:avLst/>
            </a:prstGeom>
          </p:spPr>
        </p:pic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9D70585-9C1E-4EA1-B785-DE73D8C29DBC}"/>
                </a:ext>
              </a:extLst>
            </p:cNvPr>
            <p:cNvSpPr/>
            <p:nvPr/>
          </p:nvSpPr>
          <p:spPr>
            <a:xfrm>
              <a:off x="1511432" y="4941569"/>
              <a:ext cx="1993768" cy="527538"/>
            </a:xfrm>
            <a:prstGeom prst="roundRect">
              <a:avLst/>
            </a:prstGeom>
            <a:noFill/>
            <a:ln w="38100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6D6310C-A1CB-4E51-A9A3-995193462DB6}"/>
              </a:ext>
            </a:extLst>
          </p:cNvPr>
          <p:cNvGrpSpPr/>
          <p:nvPr/>
        </p:nvGrpSpPr>
        <p:grpSpPr>
          <a:xfrm>
            <a:off x="3411482" y="10006390"/>
            <a:ext cx="5048888" cy="954107"/>
            <a:chOff x="3359749" y="5695284"/>
            <a:chExt cx="5048888" cy="954107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E45CA39-4D8F-4EF0-A07B-2FA6D204BA09}"/>
                </a:ext>
              </a:extLst>
            </p:cNvPr>
            <p:cNvCxnSpPr/>
            <p:nvPr/>
          </p:nvCxnSpPr>
          <p:spPr>
            <a:xfrm flipH="1">
              <a:off x="3359749" y="6091090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5E8F8ED-C813-4989-AA8F-5049D30DFCD8}"/>
                </a:ext>
              </a:extLst>
            </p:cNvPr>
            <p:cNvCxnSpPr/>
            <p:nvPr/>
          </p:nvCxnSpPr>
          <p:spPr>
            <a:xfrm flipH="1">
              <a:off x="8257717" y="6094232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DCA96F1-C122-4E51-A8F8-DBA882AC371F}"/>
                </a:ext>
              </a:extLst>
            </p:cNvPr>
            <p:cNvSpPr txBox="1"/>
            <p:nvPr/>
          </p:nvSpPr>
          <p:spPr>
            <a:xfrm>
              <a:off x="3586470" y="5695284"/>
              <a:ext cx="45954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5600" dirty="0">
                  <a:solidFill>
                    <a:schemeClr val="bg1"/>
                  </a:solidFill>
                  <a:effectLst>
                    <a:outerShdw blurRad="76200" dist="38100" dir="2700000" algn="tl">
                      <a:srgbClr val="000000">
                        <a:alpha val="23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标签筛选</a:t>
              </a:r>
            </a:p>
          </p:txBody>
        </p: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A930BE6F-952B-4134-A14E-22E97CB29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440" y="-6064562"/>
            <a:ext cx="7660180" cy="5345593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7987D6-4EEB-4A38-ACE6-1C64E786675C}"/>
              </a:ext>
            </a:extLst>
          </p:cNvPr>
          <p:cNvGrpSpPr/>
          <p:nvPr/>
        </p:nvGrpSpPr>
        <p:grpSpPr>
          <a:xfrm>
            <a:off x="1611100" y="7369053"/>
            <a:ext cx="9965410" cy="3293209"/>
            <a:chOff x="1611100" y="1340214"/>
            <a:chExt cx="9965410" cy="3293209"/>
          </a:xfrm>
        </p:grpSpPr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9F5EE513-A3A0-40AB-85BF-5C15734AA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100" y="1340214"/>
              <a:ext cx="9965410" cy="3293209"/>
            </a:xfrm>
            <a:prstGeom prst="rect">
              <a:avLst/>
            </a:prstGeom>
            <a:solidFill>
              <a:srgbClr val="1313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String tagliststr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for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int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Consolas" panose="020B0609020204030204" pitchFamily="49" charset="0"/>
                  <a:ea typeface="JetBrains Mono"/>
                </a:rPr>
                <a:t>0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&lt;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tag_ids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.size()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++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tagliststr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tag_ids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.get(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if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!=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tag_ids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.size() -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Consolas" panose="020B0609020204030204" pitchFamily="49" charset="0"/>
                  <a:ea typeface="JetBrains Mono"/>
                </a:rPr>
                <a:t>1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tagliststr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+=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","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PreparedStatement preparedStatement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JetBrains Mono"/>
                </a:rPr>
                <a:t>connection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.prepareStatement(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"select * from post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  <a:ea typeface="JetBrains Mono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>
                  <a:solidFill>
                    <a:srgbClr val="54B33E"/>
                  </a:solidFill>
                  <a:latin typeface="Consolas" panose="020B0609020204030204" pitchFamily="49" charset="0"/>
                  <a:ea typeface="JetBrains Mono"/>
                </a:rPr>
                <a:t>	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where ID in (select post_id from has_tags where FIND_IN_SET(tag_id, ?))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  <a:ea typeface="JetBrains Mono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>
                  <a:solidFill>
                    <a:srgbClr val="54B33E"/>
                  </a:solidFill>
                  <a:latin typeface="Consolas" panose="020B0609020204030204" pitchFamily="49" charset="0"/>
                  <a:ea typeface="JetBrains Mono"/>
                </a:rPr>
                <a:t>	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  <a:t>order by post_date desc limit ?, 10;"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Consolas" panose="020B0609020204030204" pitchFamily="49" charset="0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Consolas" panose="020B0609020204030204" pitchFamily="49" charset="0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Consolas" panose="020B0609020204030204" pitchFamily="49" charset="0"/>
                  <a:ea typeface="JetBrains Mono"/>
                </a:rPr>
                <a:t>;</a:t>
              </a:r>
              <a:endPara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  <a:ea typeface="JetBrains Mono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preparedStatement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.setString(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1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tagliststr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preparedStatement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.setInt(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2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postBeginIdx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C9871BA8-B531-484D-A6A9-CED3A560B871}"/>
                </a:ext>
              </a:extLst>
            </p:cNvPr>
            <p:cNvSpPr/>
            <p:nvPr/>
          </p:nvSpPr>
          <p:spPr>
            <a:xfrm>
              <a:off x="7873139" y="3301139"/>
              <a:ext cx="2707761" cy="374455"/>
            </a:xfrm>
            <a:prstGeom prst="roundRect">
              <a:avLst/>
            </a:prstGeom>
            <a:noFill/>
            <a:ln w="25400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7741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542A57B-9DED-4C24-8091-4F76BF6552D1}"/>
              </a:ext>
            </a:extLst>
          </p:cNvPr>
          <p:cNvSpPr/>
          <p:nvPr/>
        </p:nvSpPr>
        <p:spPr>
          <a:xfrm rot="19033907">
            <a:off x="6022192" y="-729584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03ACB2-EC75-4B90-B54D-50030BEC571A}"/>
              </a:ext>
            </a:extLst>
          </p:cNvPr>
          <p:cNvSpPr/>
          <p:nvPr/>
        </p:nvSpPr>
        <p:spPr>
          <a:xfrm rot="1366621">
            <a:off x="2855065" y="-766605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75268AB-F31D-490D-BD96-CC0A413CDD65}"/>
              </a:ext>
            </a:extLst>
          </p:cNvPr>
          <p:cNvSpPr/>
          <p:nvPr/>
        </p:nvSpPr>
        <p:spPr>
          <a:xfrm rot="17253091">
            <a:off x="139020" y="509456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D71EB78-834B-44AA-839A-7D3DF734A8C3}"/>
              </a:ext>
            </a:extLst>
          </p:cNvPr>
          <p:cNvSpPr/>
          <p:nvPr/>
        </p:nvSpPr>
        <p:spPr>
          <a:xfrm>
            <a:off x="1712316" y="5004178"/>
            <a:ext cx="8142420" cy="8142420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44810778-27BE-4B63-AD37-F3F40EFE36E2}"/>
              </a:ext>
            </a:extLst>
          </p:cNvPr>
          <p:cNvSpPr/>
          <p:nvPr/>
        </p:nvSpPr>
        <p:spPr>
          <a:xfrm rot="19906882">
            <a:off x="9940577" y="5537162"/>
            <a:ext cx="2543191" cy="2192406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!!1">
            <a:extLst>
              <a:ext uri="{FF2B5EF4-FFF2-40B4-BE49-F238E27FC236}">
                <a16:creationId xmlns:a16="http://schemas.microsoft.com/office/drawing/2014/main" id="{1D911827-2C36-41ED-9D18-DCCFC535F4EC}"/>
              </a:ext>
            </a:extLst>
          </p:cNvPr>
          <p:cNvCxnSpPr>
            <a:cxnSpLocks/>
          </p:cNvCxnSpPr>
          <p:nvPr/>
        </p:nvCxnSpPr>
        <p:spPr>
          <a:xfrm flipV="1">
            <a:off x="10364791" y="0"/>
            <a:ext cx="1307723" cy="894453"/>
          </a:xfrm>
          <a:prstGeom prst="line">
            <a:avLst/>
          </a:prstGeom>
          <a:ln w="806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弦形 32">
            <a:extLst>
              <a:ext uri="{FF2B5EF4-FFF2-40B4-BE49-F238E27FC236}">
                <a16:creationId xmlns:a16="http://schemas.microsoft.com/office/drawing/2014/main" id="{9670391B-2BA1-4595-90ED-7E630442C493}"/>
              </a:ext>
            </a:extLst>
          </p:cNvPr>
          <p:cNvSpPr/>
          <p:nvPr/>
        </p:nvSpPr>
        <p:spPr>
          <a:xfrm rot="3184769">
            <a:off x="11316687" y="2558534"/>
            <a:ext cx="2619563" cy="2640460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9FF34E1-124F-4F36-B305-02C0717F140A}"/>
              </a:ext>
            </a:extLst>
          </p:cNvPr>
          <p:cNvSpPr/>
          <p:nvPr/>
        </p:nvSpPr>
        <p:spPr>
          <a:xfrm rot="19941731">
            <a:off x="-2101926" y="3540082"/>
            <a:ext cx="3052213" cy="3052213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39E106C-9B69-40D6-AC06-E17CD58AA90B}"/>
              </a:ext>
            </a:extLst>
          </p:cNvPr>
          <p:cNvGrpSpPr/>
          <p:nvPr/>
        </p:nvGrpSpPr>
        <p:grpSpPr>
          <a:xfrm>
            <a:off x="3259082" y="5750914"/>
            <a:ext cx="5048888" cy="954107"/>
            <a:chOff x="3359749" y="5695284"/>
            <a:chExt cx="5048888" cy="954107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CB66FDB-AEA1-412A-8587-560568D53C6A}"/>
                </a:ext>
              </a:extLst>
            </p:cNvPr>
            <p:cNvCxnSpPr/>
            <p:nvPr/>
          </p:nvCxnSpPr>
          <p:spPr>
            <a:xfrm flipH="1">
              <a:off x="3359749" y="6091090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79102C7-3437-4164-B80B-9A2CFB241CA3}"/>
                </a:ext>
              </a:extLst>
            </p:cNvPr>
            <p:cNvCxnSpPr/>
            <p:nvPr/>
          </p:nvCxnSpPr>
          <p:spPr>
            <a:xfrm flipH="1">
              <a:off x="8257717" y="6094232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2C9EF12-4613-4A0A-A3BF-A342C1279263}"/>
                </a:ext>
              </a:extLst>
            </p:cNvPr>
            <p:cNvSpPr txBox="1"/>
            <p:nvPr/>
          </p:nvSpPr>
          <p:spPr>
            <a:xfrm>
              <a:off x="4207665" y="5695284"/>
              <a:ext cx="33606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5600" dirty="0">
                  <a:solidFill>
                    <a:schemeClr val="bg1"/>
                  </a:solidFill>
                  <a:effectLst>
                    <a:outerShdw blurRad="76200" dist="38100" dir="2700000" algn="tl">
                      <a:srgbClr val="000000">
                        <a:alpha val="23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卡片流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DE6235EF-E9C9-4FB0-A445-30397290BD31}"/>
              </a:ext>
            </a:extLst>
          </p:cNvPr>
          <p:cNvSpPr/>
          <p:nvPr/>
        </p:nvSpPr>
        <p:spPr>
          <a:xfrm>
            <a:off x="957434" y="1652662"/>
            <a:ext cx="553998" cy="2578591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Web</a:t>
            </a:r>
            <a:r>
              <a:rPr lang="zh-CN" altLang="en-US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层</a:t>
            </a:r>
            <a:r>
              <a:rPr lang="en-US" altLang="zh-CN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(HTML)</a:t>
            </a:r>
            <a:endParaRPr lang="zh-CN" altLang="en-US" sz="2400" spc="400" dirty="0">
              <a:solidFill>
                <a:srgbClr val="EE675C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00523D-F178-4A9A-8BCB-86A249276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440" y="312799"/>
            <a:ext cx="7660180" cy="5345593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F1D553-968A-4000-8F30-E2691D0A8D4D}"/>
              </a:ext>
            </a:extLst>
          </p:cNvPr>
          <p:cNvGrpSpPr/>
          <p:nvPr/>
        </p:nvGrpSpPr>
        <p:grpSpPr>
          <a:xfrm>
            <a:off x="1511432" y="7505305"/>
            <a:ext cx="9541896" cy="5298831"/>
            <a:chOff x="1511432" y="354222"/>
            <a:chExt cx="9541896" cy="5298831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E21C48B3-CB49-4BE6-B6E2-E16829640B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2735"/>
            <a:stretch/>
          </p:blipFill>
          <p:spPr>
            <a:xfrm>
              <a:off x="1511432" y="354222"/>
              <a:ext cx="9541896" cy="5298831"/>
            </a:xfrm>
            <a:prstGeom prst="rect">
              <a:avLst/>
            </a:prstGeom>
          </p:spPr>
        </p:pic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394C087A-9CE3-4359-8189-2E43FF0B3F59}"/>
                </a:ext>
              </a:extLst>
            </p:cNvPr>
            <p:cNvSpPr/>
            <p:nvPr/>
          </p:nvSpPr>
          <p:spPr>
            <a:xfrm>
              <a:off x="1511432" y="4941569"/>
              <a:ext cx="1993768" cy="527538"/>
            </a:xfrm>
            <a:prstGeom prst="roundRect">
              <a:avLst/>
            </a:prstGeom>
            <a:noFill/>
            <a:ln w="38100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C2DE99E-91AC-4016-8543-B698985A482A}"/>
              </a:ext>
            </a:extLst>
          </p:cNvPr>
          <p:cNvGrpSpPr/>
          <p:nvPr/>
        </p:nvGrpSpPr>
        <p:grpSpPr>
          <a:xfrm>
            <a:off x="1570047" y="-5592261"/>
            <a:ext cx="9965461" cy="5262979"/>
            <a:chOff x="1570047" y="374792"/>
            <a:chExt cx="9965461" cy="5262979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13259365-CB1D-4A76-B9FF-A2229E6D1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047" y="374792"/>
              <a:ext cx="9965461" cy="5262979"/>
            </a:xfrm>
            <a:prstGeom prst="rect">
              <a:avLst/>
            </a:prstGeom>
            <a:solidFill>
              <a:srgbClr val="1313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7EC3E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// load posts logic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7EC3E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$(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"#loadMoreBtn"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click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getTenMorePosts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let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postBeginIdx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10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getTenMorePosts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let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url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"ClientServlet?op=gettenmoreposts&amp;postBeginIdx="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+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postBeginIdx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postBeginIdx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+=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10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1" i="1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console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log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"click"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$.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get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url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addNewPost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($.parseJSON(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"json"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addNewPost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let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len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94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length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endParaRPr lang="en-US" altLang="zh-CN" sz="1600" b="1" dirty="0">
                <a:solidFill>
                  <a:srgbClr val="ED864A"/>
                </a:solidFill>
                <a:latin typeface="Arial Unicode MS" panose="020B0604020202020204" pitchFamily="34" charset="-122"/>
                <a:ea typeface="JetBrains Mono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……</a:t>
              </a:r>
              <a:endParaRPr lang="en-US" altLang="zh-CN" sz="1600" b="1" dirty="0">
                <a:solidFill>
                  <a:srgbClr val="ED864A"/>
                </a:solidFill>
                <a:latin typeface="Arial Unicode MS" panose="020B0604020202020204" pitchFamily="34" charset="-122"/>
                <a:ea typeface="JetBrains Mono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if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len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&lt;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10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    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……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$(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'.modal'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).modal()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DF9721A-C492-47A2-B190-A2386E55D0AB}"/>
                </a:ext>
              </a:extLst>
            </p:cNvPr>
            <p:cNvSpPr/>
            <p:nvPr/>
          </p:nvSpPr>
          <p:spPr>
            <a:xfrm>
              <a:off x="1595085" y="1652954"/>
              <a:ext cx="7279283" cy="1852502"/>
            </a:xfrm>
            <a:prstGeom prst="roundRect">
              <a:avLst/>
            </a:prstGeom>
            <a:noFill/>
            <a:ln w="25400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99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3">
            <a:extLst>
              <a:ext uri="{FF2B5EF4-FFF2-40B4-BE49-F238E27FC236}">
                <a16:creationId xmlns:a16="http://schemas.microsoft.com/office/drawing/2014/main" id="{A5DE5A0A-013B-4D9D-BDB9-260E967850EC}"/>
              </a:ext>
            </a:extLst>
          </p:cNvPr>
          <p:cNvGrpSpPr/>
          <p:nvPr/>
        </p:nvGrpSpPr>
        <p:grpSpPr>
          <a:xfrm>
            <a:off x="4319" y="1759835"/>
            <a:ext cx="12192000" cy="2426233"/>
            <a:chOff x="16852" y="1623859"/>
            <a:chExt cx="12192000" cy="2426233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8F7387E-E1C3-4501-849D-7CBE4F35A0C1}"/>
                </a:ext>
              </a:extLst>
            </p:cNvPr>
            <p:cNvSpPr txBox="1"/>
            <p:nvPr/>
          </p:nvSpPr>
          <p:spPr>
            <a:xfrm>
              <a:off x="16852" y="2254267"/>
              <a:ext cx="121920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800" dirty="0">
                  <a:effectLst>
                    <a:outerShdw blurRad="76200" dist="38100" dir="2700000" algn="tl">
                      <a:srgbClr val="000000">
                        <a:alpha val="23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Lost &amp; Found</a:t>
              </a:r>
              <a:endParaRPr kumimoji="0" lang="zh-CN" altLang="en-US" sz="8800" i="0" u="none" strike="noStrike" kern="1200" cap="none" spc="0" normalizeH="0" baseline="0" noProof="0" dirty="0">
                <a:ln>
                  <a:noFill/>
                </a:ln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D5617EB-961E-4E1F-BDCC-A0519EBD2981}"/>
                </a:ext>
              </a:extLst>
            </p:cNvPr>
            <p:cNvGrpSpPr/>
            <p:nvPr/>
          </p:nvGrpSpPr>
          <p:grpSpPr>
            <a:xfrm>
              <a:off x="2714733" y="3471183"/>
              <a:ext cx="6778398" cy="578909"/>
              <a:chOff x="3062514" y="4144269"/>
              <a:chExt cx="6066971" cy="578909"/>
            </a:xfrm>
          </p:grpSpPr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8CBD7F4E-7B77-4A44-BB55-D357F9A5D164}"/>
                  </a:ext>
                </a:extLst>
              </p:cNvPr>
              <p:cNvCxnSpPr/>
              <p:nvPr/>
            </p:nvCxnSpPr>
            <p:spPr>
              <a:xfrm flipV="1">
                <a:off x="3062514" y="4144269"/>
                <a:ext cx="0" cy="578909"/>
              </a:xfrm>
              <a:prstGeom prst="line">
                <a:avLst/>
              </a:prstGeom>
              <a:ln w="22225" cap="sq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547F952-0BFD-43A2-880F-2E4664469347}"/>
                  </a:ext>
                </a:extLst>
              </p:cNvPr>
              <p:cNvCxnSpPr/>
              <p:nvPr/>
            </p:nvCxnSpPr>
            <p:spPr>
              <a:xfrm flipV="1">
                <a:off x="3062514" y="4723178"/>
                <a:ext cx="6066971" cy="0"/>
              </a:xfrm>
              <a:prstGeom prst="line">
                <a:avLst/>
              </a:prstGeom>
              <a:ln w="22225" cap="sq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BDC7F790-ADCA-46EB-B0DA-EBB41D9D2DD8}"/>
                  </a:ext>
                </a:extLst>
              </p:cNvPr>
              <p:cNvCxnSpPr/>
              <p:nvPr/>
            </p:nvCxnSpPr>
            <p:spPr>
              <a:xfrm flipV="1">
                <a:off x="9129485" y="4144269"/>
                <a:ext cx="0" cy="578909"/>
              </a:xfrm>
              <a:prstGeom prst="line">
                <a:avLst/>
              </a:prstGeom>
              <a:ln w="22225" cap="sq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99F2B53-2CE9-4651-9B85-6F5B9ECCD31C}"/>
                </a:ext>
              </a:extLst>
            </p:cNvPr>
            <p:cNvGrpSpPr/>
            <p:nvPr/>
          </p:nvGrpSpPr>
          <p:grpSpPr>
            <a:xfrm>
              <a:off x="2714733" y="1623859"/>
              <a:ext cx="6800629" cy="578909"/>
              <a:chOff x="3062514" y="1894462"/>
              <a:chExt cx="6086869" cy="578909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6C8E9165-020D-4E1B-B5E3-5BDAB7949F67}"/>
                  </a:ext>
                </a:extLst>
              </p:cNvPr>
              <p:cNvGrpSpPr/>
              <p:nvPr/>
            </p:nvGrpSpPr>
            <p:grpSpPr>
              <a:xfrm>
                <a:off x="3062514" y="1894462"/>
                <a:ext cx="6066971" cy="578909"/>
                <a:chOff x="3062514" y="1894462"/>
                <a:chExt cx="6066971" cy="578909"/>
              </a:xfrm>
            </p:grpSpPr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D090AACD-884A-41C7-A455-90884D0DB6C9}"/>
                    </a:ext>
                  </a:extLst>
                </p:cNvPr>
                <p:cNvCxnSpPr/>
                <p:nvPr/>
              </p:nvCxnSpPr>
              <p:spPr>
                <a:xfrm>
                  <a:off x="3062514" y="1894462"/>
                  <a:ext cx="6066971" cy="0"/>
                </a:xfrm>
                <a:prstGeom prst="line">
                  <a:avLst/>
                </a:prstGeom>
                <a:ln w="22225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357F68C5-20CC-4974-B237-26B0B83AF151}"/>
                    </a:ext>
                  </a:extLst>
                </p:cNvPr>
                <p:cNvCxnSpPr/>
                <p:nvPr/>
              </p:nvCxnSpPr>
              <p:spPr>
                <a:xfrm flipV="1">
                  <a:off x="3062514" y="1894462"/>
                  <a:ext cx="0" cy="578909"/>
                </a:xfrm>
                <a:prstGeom prst="line">
                  <a:avLst/>
                </a:prstGeom>
                <a:ln w="22225" cap="sq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D7EF8688-DA5E-47F3-BFB8-9D0B6B87FDDA}"/>
                  </a:ext>
                </a:extLst>
              </p:cNvPr>
              <p:cNvCxnSpPr/>
              <p:nvPr/>
            </p:nvCxnSpPr>
            <p:spPr>
              <a:xfrm flipV="1">
                <a:off x="9149383" y="1894462"/>
                <a:ext cx="0" cy="578909"/>
              </a:xfrm>
              <a:prstGeom prst="line">
                <a:avLst/>
              </a:prstGeom>
              <a:ln w="22225" cap="sq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C6582B-6DEE-4A60-A4B5-B4A55245676F}"/>
                </a:ext>
              </a:extLst>
            </p:cNvPr>
            <p:cNvSpPr txBox="1"/>
            <p:nvPr/>
          </p:nvSpPr>
          <p:spPr>
            <a:xfrm>
              <a:off x="3543205" y="1938199"/>
              <a:ext cx="5189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20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大学生线上失物招领</a:t>
              </a:r>
              <a:r>
                <a:rPr kumimoji="0" lang="en-US" altLang="zh-CN" sz="2000" b="0" i="0" u="none" strike="noStrike" kern="1200" cap="none" spc="20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&amp;</a:t>
              </a:r>
              <a:r>
                <a:rPr kumimoji="0" lang="zh-CN" altLang="en-US" sz="2000" b="0" i="0" u="none" strike="noStrike" kern="1200" cap="none" spc="20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寻物启事</a:t>
              </a:r>
              <a:r>
                <a:rPr lang="zh-CN" altLang="en-US" sz="2000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综合</a:t>
              </a:r>
              <a:r>
                <a:rPr kumimoji="0" lang="zh-CN" altLang="en-US" sz="2000" b="0" i="0" u="none" strike="noStrike" kern="1200" cap="none" spc="20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平台</a:t>
              </a:r>
            </a:p>
          </p:txBody>
        </p:sp>
      </p:grpSp>
      <p:grpSp>
        <p:nvGrpSpPr>
          <p:cNvPr id="14" name="!!4">
            <a:extLst>
              <a:ext uri="{FF2B5EF4-FFF2-40B4-BE49-F238E27FC236}">
                <a16:creationId xmlns:a16="http://schemas.microsoft.com/office/drawing/2014/main" id="{D6CD4BA5-CD48-4DBE-8A07-9386252FA4D7}"/>
              </a:ext>
            </a:extLst>
          </p:cNvPr>
          <p:cNvGrpSpPr/>
          <p:nvPr/>
        </p:nvGrpSpPr>
        <p:grpSpPr>
          <a:xfrm>
            <a:off x="4534061" y="4491599"/>
            <a:ext cx="3114675" cy="748780"/>
            <a:chOff x="4638675" y="5917101"/>
            <a:chExt cx="3114675" cy="748780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F9DFB7C-EB3F-4544-8A1B-D7AC1E71E3F4}"/>
                </a:ext>
              </a:extLst>
            </p:cNvPr>
            <p:cNvSpPr txBox="1"/>
            <p:nvPr/>
          </p:nvSpPr>
          <p:spPr>
            <a:xfrm>
              <a:off x="4638675" y="6265771"/>
              <a:ext cx="3114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思源黑体 CN Light"/>
                  <a:ea typeface="思源黑体 CN Light"/>
                  <a:cs typeface="+mn-cs"/>
                </a:rPr>
                <a:t>汇报人：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思源黑体 CN Light"/>
                  <a:ea typeface="思源黑体 CN Light"/>
                  <a:cs typeface="+mn-cs"/>
                </a:rPr>
                <a:t>airhaohan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Light"/>
                <a:ea typeface="思源黑体 CN Light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2C92349-6753-4C6F-A231-558F88936E4F}"/>
                </a:ext>
              </a:extLst>
            </p:cNvPr>
            <p:cNvGrpSpPr/>
            <p:nvPr/>
          </p:nvGrpSpPr>
          <p:grpSpPr>
            <a:xfrm>
              <a:off x="6107502" y="5917101"/>
              <a:ext cx="177014" cy="192481"/>
              <a:chOff x="5899935" y="4649865"/>
              <a:chExt cx="354023" cy="530987"/>
            </a:xfrm>
          </p:grpSpPr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E853630A-24B6-490F-B7F4-B0CD5E0571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8271" y="4649865"/>
                <a:ext cx="317364" cy="5199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5346407F-E4EB-41BD-AEAB-BEC491ABCD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9935" y="4660936"/>
                <a:ext cx="354023" cy="5199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542A57B-9DED-4C24-8091-4F76BF6552D1}"/>
              </a:ext>
            </a:extLst>
          </p:cNvPr>
          <p:cNvSpPr/>
          <p:nvPr/>
        </p:nvSpPr>
        <p:spPr>
          <a:xfrm rot="928722">
            <a:off x="1693245" y="4798840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!!1">
            <a:extLst>
              <a:ext uri="{FF2B5EF4-FFF2-40B4-BE49-F238E27FC236}">
                <a16:creationId xmlns:a16="http://schemas.microsoft.com/office/drawing/2014/main" id="{5A54452B-9A59-4E92-986B-E083D6790E3B}"/>
              </a:ext>
            </a:extLst>
          </p:cNvPr>
          <p:cNvCxnSpPr>
            <a:cxnSpLocks/>
          </p:cNvCxnSpPr>
          <p:nvPr/>
        </p:nvCxnSpPr>
        <p:spPr>
          <a:xfrm>
            <a:off x="810783" y="2836861"/>
            <a:ext cx="326965" cy="988957"/>
          </a:xfrm>
          <a:prstGeom prst="line">
            <a:avLst/>
          </a:prstGeom>
          <a:ln w="806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03ACB2-EC75-4B90-B54D-50030BEC571A}"/>
              </a:ext>
            </a:extLst>
          </p:cNvPr>
          <p:cNvSpPr/>
          <p:nvPr/>
        </p:nvSpPr>
        <p:spPr>
          <a:xfrm rot="1672334">
            <a:off x="5810402" y="5862562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3F8A726-9D26-47C4-B5F3-8C4672ECE396}"/>
              </a:ext>
            </a:extLst>
          </p:cNvPr>
          <p:cNvSpPr/>
          <p:nvPr/>
        </p:nvSpPr>
        <p:spPr>
          <a:xfrm rot="21009813">
            <a:off x="10665894" y="2700486"/>
            <a:ext cx="3052213" cy="3052213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弦形 22">
            <a:extLst>
              <a:ext uri="{FF2B5EF4-FFF2-40B4-BE49-F238E27FC236}">
                <a16:creationId xmlns:a16="http://schemas.microsoft.com/office/drawing/2014/main" id="{5F45349E-5222-40E2-B5ED-60633BC207C9}"/>
              </a:ext>
            </a:extLst>
          </p:cNvPr>
          <p:cNvSpPr/>
          <p:nvPr/>
        </p:nvSpPr>
        <p:spPr>
          <a:xfrm rot="4680458">
            <a:off x="504896" y="333089"/>
            <a:ext cx="2619563" cy="2640460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F3873123-FA20-4218-833E-9ABD5C5DDF66}"/>
              </a:ext>
            </a:extLst>
          </p:cNvPr>
          <p:cNvSpPr/>
          <p:nvPr/>
        </p:nvSpPr>
        <p:spPr>
          <a:xfrm rot="928722">
            <a:off x="4968846" y="-1497244"/>
            <a:ext cx="2543191" cy="2192406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16C6418-68C6-4B34-B0B9-7FD931C49651}"/>
              </a:ext>
            </a:extLst>
          </p:cNvPr>
          <p:cNvSpPr/>
          <p:nvPr/>
        </p:nvSpPr>
        <p:spPr>
          <a:xfrm>
            <a:off x="9721063" y="767377"/>
            <a:ext cx="1096592" cy="1096592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75268AB-F31D-490D-BD96-CC0A413CDD65}"/>
              </a:ext>
            </a:extLst>
          </p:cNvPr>
          <p:cNvSpPr/>
          <p:nvPr/>
        </p:nvSpPr>
        <p:spPr>
          <a:xfrm>
            <a:off x="9699547" y="6303226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92F41CC9-8262-4DF5-B57A-F181C5AA0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2060601" y="2417173"/>
            <a:ext cx="4399328" cy="1828332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752E0DFF-0781-46E7-800B-7E3FDCC9F74E}"/>
              </a:ext>
            </a:extLst>
          </p:cNvPr>
          <p:cNvSpPr txBox="1"/>
          <p:nvPr/>
        </p:nvSpPr>
        <p:spPr>
          <a:xfrm>
            <a:off x="-2532862" y="1007391"/>
            <a:ext cx="1077218" cy="51924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defRPr/>
            </a:pPr>
            <a:r>
              <a:rPr lang="zh-CN" altLang="en-US" sz="58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功能逻辑描述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69D1718-CEF7-41D1-A3C3-BDB3E5EB7F2F}"/>
              </a:ext>
            </a:extLst>
          </p:cNvPr>
          <p:cNvCxnSpPr/>
          <p:nvPr/>
        </p:nvCxnSpPr>
        <p:spPr>
          <a:xfrm>
            <a:off x="-1104756" y="2836190"/>
            <a:ext cx="0" cy="1673817"/>
          </a:xfrm>
          <a:prstGeom prst="line">
            <a:avLst/>
          </a:prstGeom>
          <a:ln w="6032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!!2">
            <a:extLst>
              <a:ext uri="{FF2B5EF4-FFF2-40B4-BE49-F238E27FC236}">
                <a16:creationId xmlns:a16="http://schemas.microsoft.com/office/drawing/2014/main" id="{7C04673E-1551-4DAA-A6BA-6BA0450BF651}"/>
              </a:ext>
            </a:extLst>
          </p:cNvPr>
          <p:cNvSpPr/>
          <p:nvPr/>
        </p:nvSpPr>
        <p:spPr>
          <a:xfrm>
            <a:off x="7284548" y="4353172"/>
            <a:ext cx="1030135" cy="675056"/>
          </a:xfrm>
          <a:prstGeom prst="roundRect">
            <a:avLst>
              <a:gd name="adj" fmla="val 3299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174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542A57B-9DED-4C24-8091-4F76BF6552D1}"/>
              </a:ext>
            </a:extLst>
          </p:cNvPr>
          <p:cNvSpPr/>
          <p:nvPr/>
        </p:nvSpPr>
        <p:spPr>
          <a:xfrm rot="19033907">
            <a:off x="6022192" y="-729584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03ACB2-EC75-4B90-B54D-50030BEC571A}"/>
              </a:ext>
            </a:extLst>
          </p:cNvPr>
          <p:cNvSpPr/>
          <p:nvPr/>
        </p:nvSpPr>
        <p:spPr>
          <a:xfrm rot="1366621">
            <a:off x="2855065" y="-766605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75268AB-F31D-490D-BD96-CC0A413CDD65}"/>
              </a:ext>
            </a:extLst>
          </p:cNvPr>
          <p:cNvSpPr/>
          <p:nvPr/>
        </p:nvSpPr>
        <p:spPr>
          <a:xfrm rot="17253091">
            <a:off x="139020" y="509456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D71EB78-834B-44AA-839A-7D3DF734A8C3}"/>
              </a:ext>
            </a:extLst>
          </p:cNvPr>
          <p:cNvSpPr/>
          <p:nvPr/>
        </p:nvSpPr>
        <p:spPr>
          <a:xfrm>
            <a:off x="1712316" y="5004178"/>
            <a:ext cx="8142420" cy="8142420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44810778-27BE-4B63-AD37-F3F40EFE36E2}"/>
              </a:ext>
            </a:extLst>
          </p:cNvPr>
          <p:cNvSpPr/>
          <p:nvPr/>
        </p:nvSpPr>
        <p:spPr>
          <a:xfrm rot="19906882">
            <a:off x="9940577" y="5537162"/>
            <a:ext cx="2543191" cy="2192406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!!1">
            <a:extLst>
              <a:ext uri="{FF2B5EF4-FFF2-40B4-BE49-F238E27FC236}">
                <a16:creationId xmlns:a16="http://schemas.microsoft.com/office/drawing/2014/main" id="{1D911827-2C36-41ED-9D18-DCCFC535F4EC}"/>
              </a:ext>
            </a:extLst>
          </p:cNvPr>
          <p:cNvCxnSpPr>
            <a:cxnSpLocks/>
          </p:cNvCxnSpPr>
          <p:nvPr/>
        </p:nvCxnSpPr>
        <p:spPr>
          <a:xfrm flipV="1">
            <a:off x="10364791" y="0"/>
            <a:ext cx="1307723" cy="894453"/>
          </a:xfrm>
          <a:prstGeom prst="line">
            <a:avLst/>
          </a:prstGeom>
          <a:ln w="806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弦形 32">
            <a:extLst>
              <a:ext uri="{FF2B5EF4-FFF2-40B4-BE49-F238E27FC236}">
                <a16:creationId xmlns:a16="http://schemas.microsoft.com/office/drawing/2014/main" id="{9670391B-2BA1-4595-90ED-7E630442C493}"/>
              </a:ext>
            </a:extLst>
          </p:cNvPr>
          <p:cNvSpPr/>
          <p:nvPr/>
        </p:nvSpPr>
        <p:spPr>
          <a:xfrm rot="3184769">
            <a:off x="11316687" y="2558534"/>
            <a:ext cx="2619563" cy="2640460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9FF34E1-124F-4F36-B305-02C0717F140A}"/>
              </a:ext>
            </a:extLst>
          </p:cNvPr>
          <p:cNvSpPr/>
          <p:nvPr/>
        </p:nvSpPr>
        <p:spPr>
          <a:xfrm rot="19941731">
            <a:off x="-2101926" y="3540082"/>
            <a:ext cx="3052213" cy="3052213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39E106C-9B69-40D6-AC06-E17CD58AA90B}"/>
              </a:ext>
            </a:extLst>
          </p:cNvPr>
          <p:cNvGrpSpPr/>
          <p:nvPr/>
        </p:nvGrpSpPr>
        <p:grpSpPr>
          <a:xfrm>
            <a:off x="3259082" y="5750914"/>
            <a:ext cx="5048888" cy="954107"/>
            <a:chOff x="3359749" y="5695284"/>
            <a:chExt cx="5048888" cy="954107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CB66FDB-AEA1-412A-8587-560568D53C6A}"/>
                </a:ext>
              </a:extLst>
            </p:cNvPr>
            <p:cNvCxnSpPr/>
            <p:nvPr/>
          </p:nvCxnSpPr>
          <p:spPr>
            <a:xfrm flipH="1">
              <a:off x="3359749" y="6091090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79102C7-3437-4164-B80B-9A2CFB241CA3}"/>
                </a:ext>
              </a:extLst>
            </p:cNvPr>
            <p:cNvCxnSpPr/>
            <p:nvPr/>
          </p:nvCxnSpPr>
          <p:spPr>
            <a:xfrm flipH="1">
              <a:off x="8257717" y="6094232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2C9EF12-4613-4A0A-A3BF-A342C1279263}"/>
                </a:ext>
              </a:extLst>
            </p:cNvPr>
            <p:cNvSpPr txBox="1"/>
            <p:nvPr/>
          </p:nvSpPr>
          <p:spPr>
            <a:xfrm>
              <a:off x="4207665" y="5695284"/>
              <a:ext cx="33606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5600" dirty="0">
                  <a:solidFill>
                    <a:schemeClr val="bg1"/>
                  </a:solidFill>
                  <a:effectLst>
                    <a:outerShdw blurRad="76200" dist="38100" dir="2700000" algn="tl">
                      <a:srgbClr val="000000">
                        <a:alpha val="23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卡片流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000523D-F178-4A9A-8BCB-86A249276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440" y="7698343"/>
            <a:ext cx="7660180" cy="534559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423D4C1B-4394-436D-844B-D8EA2D20F8F4}"/>
              </a:ext>
            </a:extLst>
          </p:cNvPr>
          <p:cNvSpPr/>
          <p:nvPr/>
        </p:nvSpPr>
        <p:spPr>
          <a:xfrm>
            <a:off x="957434" y="1945398"/>
            <a:ext cx="553998" cy="1993111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Web</a:t>
            </a:r>
            <a:r>
              <a:rPr lang="zh-CN" altLang="en-US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层</a:t>
            </a:r>
            <a:r>
              <a:rPr lang="en-US" altLang="zh-CN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(JS)</a:t>
            </a:r>
            <a:endParaRPr lang="zh-CN" altLang="en-US" sz="2400" spc="400" dirty="0">
              <a:solidFill>
                <a:srgbClr val="EE675C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6723BE2-B8F1-4DCF-85D1-12245C846AE8}"/>
              </a:ext>
            </a:extLst>
          </p:cNvPr>
          <p:cNvGrpSpPr/>
          <p:nvPr/>
        </p:nvGrpSpPr>
        <p:grpSpPr>
          <a:xfrm>
            <a:off x="1570047" y="374792"/>
            <a:ext cx="9965461" cy="5262979"/>
            <a:chOff x="1570047" y="374792"/>
            <a:chExt cx="9965461" cy="52629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B29938-3846-43E8-9BF0-353232F8B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047" y="374792"/>
              <a:ext cx="9965461" cy="5262979"/>
            </a:xfrm>
            <a:prstGeom prst="rect">
              <a:avLst/>
            </a:prstGeom>
            <a:solidFill>
              <a:srgbClr val="1313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7EC3E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// load posts logic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7EC3E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$(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"#loadMoreBtn"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click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getTenMorePosts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let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postBeginIdx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10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getTenMorePosts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let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url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"ClientServlet?op=gettenmoreposts&amp;postBeginIdx="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+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postBeginIdx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postBeginIdx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+=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10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1" i="1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console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log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"click"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$.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get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url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addNewPost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($.parseJSON(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"json"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addNewPost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let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len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94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length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endParaRPr lang="en-US" altLang="zh-CN" sz="1600" b="1" dirty="0">
                <a:solidFill>
                  <a:srgbClr val="ED864A"/>
                </a:solidFill>
                <a:latin typeface="Arial Unicode MS" panose="020B0604020202020204" pitchFamily="34" charset="-122"/>
                <a:ea typeface="JetBrains Mono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……</a:t>
              </a:r>
              <a:endParaRPr lang="en-US" altLang="zh-CN" sz="1600" b="1" dirty="0">
                <a:solidFill>
                  <a:srgbClr val="ED864A"/>
                </a:solidFill>
                <a:latin typeface="Arial Unicode MS" panose="020B0604020202020204" pitchFamily="34" charset="-122"/>
                <a:ea typeface="JetBrains Mono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if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len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&lt;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10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    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……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$(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'.modal'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).modal()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C9B6CC9-B283-4B1E-9F6F-E79F81EC36BD}"/>
                </a:ext>
              </a:extLst>
            </p:cNvPr>
            <p:cNvSpPr/>
            <p:nvPr/>
          </p:nvSpPr>
          <p:spPr>
            <a:xfrm>
              <a:off x="1595085" y="1652954"/>
              <a:ext cx="7279283" cy="1852502"/>
            </a:xfrm>
            <a:prstGeom prst="roundRect">
              <a:avLst/>
            </a:prstGeom>
            <a:noFill/>
            <a:ln w="25400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E89238E-BECC-4BE2-A286-49EB62168E33}"/>
              </a:ext>
            </a:extLst>
          </p:cNvPr>
          <p:cNvGrpSpPr/>
          <p:nvPr/>
        </p:nvGrpSpPr>
        <p:grpSpPr>
          <a:xfrm>
            <a:off x="1570046" y="-7504329"/>
            <a:ext cx="9965461" cy="6986528"/>
            <a:chOff x="1570046" y="-94544"/>
            <a:chExt cx="9965461" cy="6986528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5338395D-66B8-440D-995F-B5C72CC3A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046" y="-94544"/>
              <a:ext cx="9965461" cy="6986528"/>
            </a:xfrm>
            <a:prstGeom prst="rect">
              <a:avLst/>
            </a:prstGeom>
            <a:solidFill>
              <a:srgbClr val="1313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private void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gettenmoreposts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HttpServletRequest request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HttpServletResponse response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throws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ServletException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IOException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HttpSession session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request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.getSession()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int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postBeginIdx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Integer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</a:t>
              </a:r>
              <a:r>
                <a:rPr kumimoji="0" lang="zh-CN" altLang="zh-CN" sz="1600" b="0" i="1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parseInt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request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.getParameter(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"postBeginIdx"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List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&lt;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&gt;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new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ArrayList&lt;&gt;()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List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&lt;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String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&gt;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tagsselected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List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&lt;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String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&gt;)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session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.getAttribute(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"tagsselected"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String searchword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String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session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.getAttribute(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"searchword"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if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tagsselected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null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||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tagsselected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.size() ==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0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 &amp;&amp; 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searchword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null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||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searchword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.equals(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)))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94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service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.getTenPosts(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postBeginIdx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else if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searchword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null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||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searchword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.equals(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94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service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.getTenTagsPost(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postBeginIdx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tagsselected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else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94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service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.getTenSearchTagsPost(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postBeginIdx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searchword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tagsselected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String postListStr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"["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for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int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0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!=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.size()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++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postListStr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+=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).toString()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if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!=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.size() -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1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postListStr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+=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","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postListStr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+=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"]"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Gson gson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new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Gson()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String json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gson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.toJson(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postListStr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response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.setContentType(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"text/html;charset=UTF-8"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response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.getWriter().write(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json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EB582B87-BF90-463D-ACAE-B029A32EA64A}"/>
                </a:ext>
              </a:extLst>
            </p:cNvPr>
            <p:cNvSpPr/>
            <p:nvPr/>
          </p:nvSpPr>
          <p:spPr>
            <a:xfrm>
              <a:off x="1712316" y="1652954"/>
              <a:ext cx="9612176" cy="1852502"/>
            </a:xfrm>
            <a:prstGeom prst="roundRect">
              <a:avLst/>
            </a:prstGeom>
            <a:noFill/>
            <a:ln w="25400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9155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542A57B-9DED-4C24-8091-4F76BF6552D1}"/>
              </a:ext>
            </a:extLst>
          </p:cNvPr>
          <p:cNvSpPr/>
          <p:nvPr/>
        </p:nvSpPr>
        <p:spPr>
          <a:xfrm rot="19033907">
            <a:off x="6022192" y="-729584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03ACB2-EC75-4B90-B54D-50030BEC571A}"/>
              </a:ext>
            </a:extLst>
          </p:cNvPr>
          <p:cNvSpPr/>
          <p:nvPr/>
        </p:nvSpPr>
        <p:spPr>
          <a:xfrm rot="1366621">
            <a:off x="2855065" y="-766605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75268AB-F31D-490D-BD96-CC0A413CDD65}"/>
              </a:ext>
            </a:extLst>
          </p:cNvPr>
          <p:cNvSpPr/>
          <p:nvPr/>
        </p:nvSpPr>
        <p:spPr>
          <a:xfrm rot="17253091">
            <a:off x="139020" y="509456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D71EB78-834B-44AA-839A-7D3DF734A8C3}"/>
              </a:ext>
            </a:extLst>
          </p:cNvPr>
          <p:cNvSpPr/>
          <p:nvPr/>
        </p:nvSpPr>
        <p:spPr>
          <a:xfrm>
            <a:off x="1712316" y="5004178"/>
            <a:ext cx="8142420" cy="8142420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44810778-27BE-4B63-AD37-F3F40EFE36E2}"/>
              </a:ext>
            </a:extLst>
          </p:cNvPr>
          <p:cNvSpPr/>
          <p:nvPr/>
        </p:nvSpPr>
        <p:spPr>
          <a:xfrm rot="19906882">
            <a:off x="9940577" y="5537162"/>
            <a:ext cx="2543191" cy="2192406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!!1">
            <a:extLst>
              <a:ext uri="{FF2B5EF4-FFF2-40B4-BE49-F238E27FC236}">
                <a16:creationId xmlns:a16="http://schemas.microsoft.com/office/drawing/2014/main" id="{1D911827-2C36-41ED-9D18-DCCFC535F4EC}"/>
              </a:ext>
            </a:extLst>
          </p:cNvPr>
          <p:cNvCxnSpPr>
            <a:cxnSpLocks/>
          </p:cNvCxnSpPr>
          <p:nvPr/>
        </p:nvCxnSpPr>
        <p:spPr>
          <a:xfrm flipV="1">
            <a:off x="10364791" y="0"/>
            <a:ext cx="1307723" cy="894453"/>
          </a:xfrm>
          <a:prstGeom prst="line">
            <a:avLst/>
          </a:prstGeom>
          <a:ln w="806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弦形 32">
            <a:extLst>
              <a:ext uri="{FF2B5EF4-FFF2-40B4-BE49-F238E27FC236}">
                <a16:creationId xmlns:a16="http://schemas.microsoft.com/office/drawing/2014/main" id="{9670391B-2BA1-4595-90ED-7E630442C493}"/>
              </a:ext>
            </a:extLst>
          </p:cNvPr>
          <p:cNvSpPr/>
          <p:nvPr/>
        </p:nvSpPr>
        <p:spPr>
          <a:xfrm rot="3184769">
            <a:off x="11316687" y="2558534"/>
            <a:ext cx="2619563" cy="2640460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9FF34E1-124F-4F36-B305-02C0717F140A}"/>
              </a:ext>
            </a:extLst>
          </p:cNvPr>
          <p:cNvSpPr/>
          <p:nvPr/>
        </p:nvSpPr>
        <p:spPr>
          <a:xfrm rot="19941731">
            <a:off x="-2101926" y="3540082"/>
            <a:ext cx="3052213" cy="3052213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39E106C-9B69-40D6-AC06-E17CD58AA90B}"/>
              </a:ext>
            </a:extLst>
          </p:cNvPr>
          <p:cNvGrpSpPr/>
          <p:nvPr/>
        </p:nvGrpSpPr>
        <p:grpSpPr>
          <a:xfrm>
            <a:off x="3259082" y="5750914"/>
            <a:ext cx="5048888" cy="954107"/>
            <a:chOff x="3359749" y="5695284"/>
            <a:chExt cx="5048888" cy="954107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CB66FDB-AEA1-412A-8587-560568D53C6A}"/>
                </a:ext>
              </a:extLst>
            </p:cNvPr>
            <p:cNvCxnSpPr/>
            <p:nvPr/>
          </p:nvCxnSpPr>
          <p:spPr>
            <a:xfrm flipH="1">
              <a:off x="3359749" y="6091090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79102C7-3437-4164-B80B-9A2CFB241CA3}"/>
                </a:ext>
              </a:extLst>
            </p:cNvPr>
            <p:cNvCxnSpPr/>
            <p:nvPr/>
          </p:nvCxnSpPr>
          <p:spPr>
            <a:xfrm flipH="1">
              <a:off x="8257717" y="6094232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2C9EF12-4613-4A0A-A3BF-A342C1279263}"/>
                </a:ext>
              </a:extLst>
            </p:cNvPr>
            <p:cNvSpPr txBox="1"/>
            <p:nvPr/>
          </p:nvSpPr>
          <p:spPr>
            <a:xfrm>
              <a:off x="4207665" y="5695284"/>
              <a:ext cx="33606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5600" dirty="0">
                  <a:solidFill>
                    <a:schemeClr val="bg1"/>
                  </a:solidFill>
                  <a:effectLst>
                    <a:outerShdw blurRad="76200" dist="38100" dir="2700000" algn="tl">
                      <a:srgbClr val="000000">
                        <a:alpha val="23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卡片流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20D57C0D-1100-4C2E-BEAD-FFAC934189FE}"/>
              </a:ext>
            </a:extLst>
          </p:cNvPr>
          <p:cNvSpPr/>
          <p:nvPr/>
        </p:nvSpPr>
        <p:spPr>
          <a:xfrm>
            <a:off x="960395" y="1546716"/>
            <a:ext cx="553998" cy="29191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Web</a:t>
            </a:r>
            <a:r>
              <a:rPr lang="zh-CN" altLang="en-US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层</a:t>
            </a:r>
            <a:r>
              <a:rPr lang="en-US" altLang="zh-CN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(Servlet)</a:t>
            </a:r>
            <a:endParaRPr lang="zh-CN" altLang="en-US" sz="2400" spc="400" dirty="0">
              <a:solidFill>
                <a:srgbClr val="EE675C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5625C8F-EC29-4D7E-8C8C-7D86BF290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46" y="-3933673"/>
            <a:ext cx="9965461" cy="304698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34" charset="-122"/>
                <a:ea typeface="JetBrains Mono"/>
              </a:rPr>
              <a:t>getTenPosts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postBeginIdx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;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  <a:t>// none filter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34" charset="-122"/>
                <a:ea typeface="JetBrains Mono"/>
              </a:rPr>
              <a:t>getTenTagsPost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postBeginIdx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tag_ids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;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  <a:t>// tags filter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34" charset="-122"/>
                <a:ea typeface="JetBrains Mono"/>
              </a:rPr>
              <a:t>getTenSearchTagsPost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postBeginIdx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String search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tag_ids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  <a:t>//search filter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34" charset="-122"/>
                <a:ea typeface="JetBrains Mono"/>
              </a:rPr>
              <a:t>getTenTypePosts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postBeginIdx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;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34" charset="-122"/>
                <a:ea typeface="JetBrains Mono"/>
              </a:rPr>
              <a:t>getTenTypeTagsPost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postBeginIdx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type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tag_ids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;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  <a:t>// tags filter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34" charset="-122"/>
                <a:ea typeface="JetBrains Mono"/>
              </a:rPr>
              <a:t>getTenTypeSearchTagsPost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postBeginIdx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type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String search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tag_ids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  <a:t>//search filter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728E685-BC6E-4615-8A19-A2DA95468056}"/>
              </a:ext>
            </a:extLst>
          </p:cNvPr>
          <p:cNvGrpSpPr/>
          <p:nvPr/>
        </p:nvGrpSpPr>
        <p:grpSpPr>
          <a:xfrm>
            <a:off x="1570046" y="-94544"/>
            <a:ext cx="9965461" cy="6986528"/>
            <a:chOff x="1570046" y="-94544"/>
            <a:chExt cx="9965461" cy="698652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230AAB5-4EC6-44B6-93BD-3F9AB3544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046" y="-94544"/>
              <a:ext cx="9965461" cy="6986528"/>
            </a:xfrm>
            <a:prstGeom prst="rect">
              <a:avLst/>
            </a:prstGeom>
            <a:solidFill>
              <a:srgbClr val="1313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private void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gettenmoreposts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HttpServletRequest request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HttpServletResponse response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throws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ServletException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IOException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HttpSession session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request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.getSession()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int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postBeginIdx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Integer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</a:t>
              </a:r>
              <a:r>
                <a:rPr kumimoji="0" lang="zh-CN" altLang="zh-CN" sz="1600" b="0" i="1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parseInt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request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.getParameter(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"postBeginIdx"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List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&lt;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&gt;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new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ArrayList&lt;&gt;()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List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&lt;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String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&gt;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tagsselected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List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&lt;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String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&gt;)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session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.getAttribute(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"tagsselected"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String searchword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String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session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.getAttribute(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"searchword"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if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tagsselected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null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||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tagsselected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.size() ==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0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 &amp;&amp; 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searchword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null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||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searchword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.equals(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)))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94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service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.getTenPosts(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postBeginIdx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else if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searchword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null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||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searchword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.equals(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94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service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.getTenTagsPost(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postBeginIdx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tagsselected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else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94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service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.getTenSearchTagsPost(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postBeginIdx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searchword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tagsselected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String postListStr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"["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for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int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0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!=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.size()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++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postListStr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+=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).toString()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if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!=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.size() -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1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postListStr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+=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","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postListStr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+=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"]"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Gson gson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new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Gson()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String json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gson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.toJson(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postListStr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response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.setContentType(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"text/html;charset=UTF-8"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response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.getWriter().write(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json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823B760-E06F-4179-899D-4963FB4F16A7}"/>
                </a:ext>
              </a:extLst>
            </p:cNvPr>
            <p:cNvSpPr/>
            <p:nvPr/>
          </p:nvSpPr>
          <p:spPr>
            <a:xfrm>
              <a:off x="1712316" y="1652954"/>
              <a:ext cx="9612176" cy="1852502"/>
            </a:xfrm>
            <a:prstGeom prst="roundRect">
              <a:avLst/>
            </a:prstGeom>
            <a:noFill/>
            <a:ln w="25400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B36335E-845A-4F85-95C7-EFD51761A394}"/>
              </a:ext>
            </a:extLst>
          </p:cNvPr>
          <p:cNvGrpSpPr/>
          <p:nvPr/>
        </p:nvGrpSpPr>
        <p:grpSpPr>
          <a:xfrm>
            <a:off x="1570047" y="7626922"/>
            <a:ext cx="9965461" cy="5262979"/>
            <a:chOff x="1570047" y="374792"/>
            <a:chExt cx="9965461" cy="5262979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418C1660-84CD-48EF-A7C7-A2E4F8AA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047" y="374792"/>
              <a:ext cx="9965461" cy="5262979"/>
            </a:xfrm>
            <a:prstGeom prst="rect">
              <a:avLst/>
            </a:prstGeom>
            <a:solidFill>
              <a:srgbClr val="1313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7EC3E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// load posts logic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7EC3E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$(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"#loadMoreBtn"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click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getTenMorePosts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let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postBeginIdx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10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getTenMorePosts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let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url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"ClientServlet?op=gettenmoreposts&amp;postBeginIdx="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+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postBeginIdx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postBeginIdx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+=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10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1" i="1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console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log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"click"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$.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get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url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addNewPost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($.parseJSON(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"json"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addNewPost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let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len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data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94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length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endParaRPr lang="en-US" altLang="zh-CN" sz="1600" b="1" dirty="0">
                <a:solidFill>
                  <a:srgbClr val="ED864A"/>
                </a:solidFill>
                <a:latin typeface="Arial Unicode MS" panose="020B0604020202020204" pitchFamily="34" charset="-122"/>
                <a:ea typeface="JetBrains Mono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……</a:t>
              </a:r>
              <a:endParaRPr lang="en-US" altLang="zh-CN" sz="1600" b="1" dirty="0">
                <a:solidFill>
                  <a:srgbClr val="ED864A"/>
                </a:solidFill>
                <a:latin typeface="Arial Unicode MS" panose="020B0604020202020204" pitchFamily="34" charset="-122"/>
                <a:ea typeface="JetBrains Mono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if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len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&lt;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10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    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……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$(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'.modal'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).modal()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9DA959C8-6ED5-446D-A86A-04102DD57C78}"/>
                </a:ext>
              </a:extLst>
            </p:cNvPr>
            <p:cNvSpPr/>
            <p:nvPr/>
          </p:nvSpPr>
          <p:spPr>
            <a:xfrm>
              <a:off x="1595085" y="1652954"/>
              <a:ext cx="7279283" cy="1852502"/>
            </a:xfrm>
            <a:prstGeom prst="roundRect">
              <a:avLst/>
            </a:prstGeom>
            <a:noFill/>
            <a:ln w="25400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038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542A57B-9DED-4C24-8091-4F76BF6552D1}"/>
              </a:ext>
            </a:extLst>
          </p:cNvPr>
          <p:cNvSpPr/>
          <p:nvPr/>
        </p:nvSpPr>
        <p:spPr>
          <a:xfrm rot="19033907">
            <a:off x="6022192" y="-729584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03ACB2-EC75-4B90-B54D-50030BEC571A}"/>
              </a:ext>
            </a:extLst>
          </p:cNvPr>
          <p:cNvSpPr/>
          <p:nvPr/>
        </p:nvSpPr>
        <p:spPr>
          <a:xfrm rot="1366621">
            <a:off x="2855065" y="-766605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75268AB-F31D-490D-BD96-CC0A413CDD65}"/>
              </a:ext>
            </a:extLst>
          </p:cNvPr>
          <p:cNvSpPr/>
          <p:nvPr/>
        </p:nvSpPr>
        <p:spPr>
          <a:xfrm rot="17253091">
            <a:off x="139020" y="509456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D71EB78-834B-44AA-839A-7D3DF734A8C3}"/>
              </a:ext>
            </a:extLst>
          </p:cNvPr>
          <p:cNvSpPr/>
          <p:nvPr/>
        </p:nvSpPr>
        <p:spPr>
          <a:xfrm>
            <a:off x="1712316" y="5004178"/>
            <a:ext cx="8142420" cy="8142420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44810778-27BE-4B63-AD37-F3F40EFE36E2}"/>
              </a:ext>
            </a:extLst>
          </p:cNvPr>
          <p:cNvSpPr/>
          <p:nvPr/>
        </p:nvSpPr>
        <p:spPr>
          <a:xfrm rot="19906882">
            <a:off x="9940577" y="5537162"/>
            <a:ext cx="2543191" cy="2192406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!!1">
            <a:extLst>
              <a:ext uri="{FF2B5EF4-FFF2-40B4-BE49-F238E27FC236}">
                <a16:creationId xmlns:a16="http://schemas.microsoft.com/office/drawing/2014/main" id="{1D911827-2C36-41ED-9D18-DCCFC535F4EC}"/>
              </a:ext>
            </a:extLst>
          </p:cNvPr>
          <p:cNvCxnSpPr>
            <a:cxnSpLocks/>
          </p:cNvCxnSpPr>
          <p:nvPr/>
        </p:nvCxnSpPr>
        <p:spPr>
          <a:xfrm flipV="1">
            <a:off x="10364791" y="0"/>
            <a:ext cx="1307723" cy="894453"/>
          </a:xfrm>
          <a:prstGeom prst="line">
            <a:avLst/>
          </a:prstGeom>
          <a:ln w="806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弦形 32">
            <a:extLst>
              <a:ext uri="{FF2B5EF4-FFF2-40B4-BE49-F238E27FC236}">
                <a16:creationId xmlns:a16="http://schemas.microsoft.com/office/drawing/2014/main" id="{9670391B-2BA1-4595-90ED-7E630442C493}"/>
              </a:ext>
            </a:extLst>
          </p:cNvPr>
          <p:cNvSpPr/>
          <p:nvPr/>
        </p:nvSpPr>
        <p:spPr>
          <a:xfrm rot="3184769">
            <a:off x="11316687" y="2558534"/>
            <a:ext cx="2619563" cy="2640460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9FF34E1-124F-4F36-B305-02C0717F140A}"/>
              </a:ext>
            </a:extLst>
          </p:cNvPr>
          <p:cNvSpPr/>
          <p:nvPr/>
        </p:nvSpPr>
        <p:spPr>
          <a:xfrm rot="19941731">
            <a:off x="-2101926" y="3540082"/>
            <a:ext cx="3052213" cy="3052213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39E106C-9B69-40D6-AC06-E17CD58AA90B}"/>
              </a:ext>
            </a:extLst>
          </p:cNvPr>
          <p:cNvGrpSpPr/>
          <p:nvPr/>
        </p:nvGrpSpPr>
        <p:grpSpPr>
          <a:xfrm>
            <a:off x="3259082" y="5750914"/>
            <a:ext cx="5048888" cy="954107"/>
            <a:chOff x="3359749" y="5695284"/>
            <a:chExt cx="5048888" cy="954107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CB66FDB-AEA1-412A-8587-560568D53C6A}"/>
                </a:ext>
              </a:extLst>
            </p:cNvPr>
            <p:cNvCxnSpPr/>
            <p:nvPr/>
          </p:nvCxnSpPr>
          <p:spPr>
            <a:xfrm flipH="1">
              <a:off x="3359749" y="6091090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79102C7-3437-4164-B80B-9A2CFB241CA3}"/>
                </a:ext>
              </a:extLst>
            </p:cNvPr>
            <p:cNvCxnSpPr/>
            <p:nvPr/>
          </p:nvCxnSpPr>
          <p:spPr>
            <a:xfrm flipH="1">
              <a:off x="8257717" y="6094232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2C9EF12-4613-4A0A-A3BF-A342C1279263}"/>
                </a:ext>
              </a:extLst>
            </p:cNvPr>
            <p:cNvSpPr txBox="1"/>
            <p:nvPr/>
          </p:nvSpPr>
          <p:spPr>
            <a:xfrm>
              <a:off x="4207665" y="5695284"/>
              <a:ext cx="33606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5600" dirty="0">
                  <a:solidFill>
                    <a:schemeClr val="bg1"/>
                  </a:solidFill>
                  <a:effectLst>
                    <a:outerShdw blurRad="76200" dist="38100" dir="2700000" algn="tl">
                      <a:srgbClr val="000000">
                        <a:alpha val="23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卡片流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42455E08-114B-45C0-984B-963D8E3BBCBC}"/>
              </a:ext>
            </a:extLst>
          </p:cNvPr>
          <p:cNvSpPr/>
          <p:nvPr/>
        </p:nvSpPr>
        <p:spPr>
          <a:xfrm>
            <a:off x="960395" y="2077694"/>
            <a:ext cx="553998" cy="1857176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81C995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Service</a:t>
            </a:r>
            <a:r>
              <a:rPr lang="zh-CN" altLang="en-US" sz="2400" spc="400" dirty="0">
                <a:solidFill>
                  <a:srgbClr val="81C995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层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9B832DB-A5E3-4E24-87F2-3E44F14B0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46" y="1834079"/>
            <a:ext cx="9965461" cy="304698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34" charset="-122"/>
                <a:ea typeface="JetBrains Mono"/>
              </a:rPr>
              <a:t>getTenPosts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postBeginIdx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;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  <a:t>// none filter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34" charset="-122"/>
                <a:ea typeface="JetBrains Mono"/>
              </a:rPr>
              <a:t>getTenTagsPost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postBeginIdx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tag_ids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;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  <a:t>// tags filter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34" charset="-122"/>
                <a:ea typeface="JetBrains Mono"/>
              </a:rPr>
              <a:t>getTenSearchTagsPost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postBeginIdx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String search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tag_ids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  <a:t>//search filter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34" charset="-122"/>
                <a:ea typeface="JetBrains Mono"/>
              </a:rPr>
              <a:t>getTenTypePosts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postBeginIdx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;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34" charset="-122"/>
                <a:ea typeface="JetBrains Mono"/>
              </a:rPr>
              <a:t>getTenTypeTagsPost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postBeginIdx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type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tag_ids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;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  <a:t>// tags filter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34" charset="-122"/>
                <a:ea typeface="JetBrains Mono"/>
              </a:rPr>
              <a:t>getTenTypeSearchTagsPost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postBeginIdx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type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String search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tag_ids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  <a:t>//search filter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C3E5090-8A97-4D47-9CFD-79C73FF883F2}"/>
              </a:ext>
            </a:extLst>
          </p:cNvPr>
          <p:cNvGrpSpPr/>
          <p:nvPr/>
        </p:nvGrpSpPr>
        <p:grpSpPr>
          <a:xfrm>
            <a:off x="1570046" y="7945861"/>
            <a:ext cx="9965461" cy="6986528"/>
            <a:chOff x="1570046" y="-94544"/>
            <a:chExt cx="9965461" cy="6986528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0A35BC33-4584-4D9B-9398-2F12038B0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046" y="-94544"/>
              <a:ext cx="9965461" cy="6986528"/>
            </a:xfrm>
            <a:prstGeom prst="rect">
              <a:avLst/>
            </a:prstGeom>
            <a:solidFill>
              <a:srgbClr val="1313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private void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CF40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gettenmoreposts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HttpServletRequest request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HttpServletResponse response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throws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ServletException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IOException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HttpSession session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request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.getSession()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int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postBeginIdx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Integer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</a:t>
              </a:r>
              <a:r>
                <a:rPr kumimoji="0" lang="zh-CN" altLang="zh-CN" sz="1600" b="0" i="1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parseInt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request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.getParameter(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"postBeginIdx"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List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&lt;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&gt;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new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ArrayList&lt;&gt;()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List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&lt;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String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&gt;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tagsselected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List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&lt;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String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&gt;)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session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.getAttribute(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"tagsselected"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String searchword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String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session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.getAttribute(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"searchword"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if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tagsselected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null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||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tagsselected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.size() ==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0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 &amp;&amp; 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searchword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null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||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searchword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.equals(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)))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94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service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.getTenPosts(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postBeginIdx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else if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searchword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null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||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searchword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.equals(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94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service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.getTenTagsPost(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postBeginIdx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tagsselected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else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posts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94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service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.getTenSearchTagsPost(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postBeginIdx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searchword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,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tagsselected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String postListStr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"["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for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int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0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!=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.size()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++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postListStr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+=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).toString()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if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i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!=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posts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.size() -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3CC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1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postListStr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+=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","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postListStr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+=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"]"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Gson gson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new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Gson()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String json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=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gson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.toJson(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postListStr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response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.setContentType(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54B33E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"text/html;charset=UTF-8"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response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.getWriter().write(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json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)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;</a:t>
              </a:r>
              <a:b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ED864A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BEBEB"/>
                  </a:solidFill>
                  <a:effectLst/>
                  <a:latin typeface="Arial Unicode MS" panose="020B0604020202020204" pitchFamily="34" charset="-122"/>
                  <a:ea typeface="JetBrains Mono"/>
                </a:rPr>
                <a:t>}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0542949C-CCB7-46A7-BA92-CBCCFA174B4C}"/>
                </a:ext>
              </a:extLst>
            </p:cNvPr>
            <p:cNvSpPr/>
            <p:nvPr/>
          </p:nvSpPr>
          <p:spPr>
            <a:xfrm>
              <a:off x="1712316" y="1652954"/>
              <a:ext cx="9612176" cy="1852502"/>
            </a:xfrm>
            <a:prstGeom prst="roundRect">
              <a:avLst/>
            </a:prstGeom>
            <a:noFill/>
            <a:ln w="25400">
              <a:solidFill>
                <a:srgbClr val="EE67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777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542A57B-9DED-4C24-8091-4F76BF6552D1}"/>
              </a:ext>
            </a:extLst>
          </p:cNvPr>
          <p:cNvSpPr/>
          <p:nvPr/>
        </p:nvSpPr>
        <p:spPr>
          <a:xfrm rot="19754561">
            <a:off x="7972390" y="3239269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03ACB2-EC75-4B90-B54D-50030BEC571A}"/>
              </a:ext>
            </a:extLst>
          </p:cNvPr>
          <p:cNvSpPr/>
          <p:nvPr/>
        </p:nvSpPr>
        <p:spPr>
          <a:xfrm rot="1366621">
            <a:off x="7737603" y="1572802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75268AB-F31D-490D-BD96-CC0A413CDD65}"/>
              </a:ext>
            </a:extLst>
          </p:cNvPr>
          <p:cNvSpPr/>
          <p:nvPr/>
        </p:nvSpPr>
        <p:spPr>
          <a:xfrm rot="17253091">
            <a:off x="6816358" y="488381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D71EB78-834B-44AA-839A-7D3DF734A8C3}"/>
              </a:ext>
            </a:extLst>
          </p:cNvPr>
          <p:cNvSpPr/>
          <p:nvPr/>
        </p:nvSpPr>
        <p:spPr>
          <a:xfrm>
            <a:off x="4055546" y="946100"/>
            <a:ext cx="1096592" cy="1096592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44810778-27BE-4B63-AD37-F3F40EFE36E2}"/>
              </a:ext>
            </a:extLst>
          </p:cNvPr>
          <p:cNvSpPr/>
          <p:nvPr/>
        </p:nvSpPr>
        <p:spPr>
          <a:xfrm rot="19423023">
            <a:off x="2604015" y="2380314"/>
            <a:ext cx="2543191" cy="2192406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弦形 14">
            <a:extLst>
              <a:ext uri="{FF2B5EF4-FFF2-40B4-BE49-F238E27FC236}">
                <a16:creationId xmlns:a16="http://schemas.microsoft.com/office/drawing/2014/main" id="{2DF3CD34-F124-49C9-8B72-6FD5E0FDEC65}"/>
              </a:ext>
            </a:extLst>
          </p:cNvPr>
          <p:cNvSpPr/>
          <p:nvPr/>
        </p:nvSpPr>
        <p:spPr>
          <a:xfrm rot="4828201">
            <a:off x="4661748" y="4657670"/>
            <a:ext cx="2619563" cy="2640460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!!1">
            <a:extLst>
              <a:ext uri="{FF2B5EF4-FFF2-40B4-BE49-F238E27FC236}">
                <a16:creationId xmlns:a16="http://schemas.microsoft.com/office/drawing/2014/main" id="{1D911827-2C36-41ED-9D18-DCCFC535F4EC}"/>
              </a:ext>
            </a:extLst>
          </p:cNvPr>
          <p:cNvCxnSpPr>
            <a:cxnSpLocks/>
          </p:cNvCxnSpPr>
          <p:nvPr/>
        </p:nvCxnSpPr>
        <p:spPr>
          <a:xfrm flipV="1">
            <a:off x="7396608" y="4566401"/>
            <a:ext cx="558485" cy="1375460"/>
          </a:xfrm>
          <a:prstGeom prst="line">
            <a:avLst/>
          </a:prstGeom>
          <a:ln w="806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EB58F0F6-9A2D-48A8-B56D-DD71B02C5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70018">
            <a:off x="4924258" y="2769896"/>
            <a:ext cx="2343481" cy="1318208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3F8A726-9D26-47C4-B5F3-8C4672ECE396}"/>
              </a:ext>
            </a:extLst>
          </p:cNvPr>
          <p:cNvSpPr/>
          <p:nvPr/>
        </p:nvSpPr>
        <p:spPr>
          <a:xfrm rot="2677409">
            <a:off x="3602484" y="833549"/>
            <a:ext cx="5190899" cy="5190899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7A0EB6-4E4C-46AF-9EFC-348031BE6C4B}"/>
              </a:ext>
            </a:extLst>
          </p:cNvPr>
          <p:cNvSpPr txBox="1"/>
          <p:nvPr/>
        </p:nvSpPr>
        <p:spPr>
          <a:xfrm>
            <a:off x="4075483" y="2042692"/>
            <a:ext cx="422542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zh-CN" sz="4400" dirty="0">
                <a:solidFill>
                  <a:schemeClr val="bg1"/>
                </a:solidFill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&lt;&lt;&lt;&lt;&lt;&lt;</a:t>
            </a:r>
          </a:p>
          <a:p>
            <a:pPr algn="dist">
              <a:defRPr/>
            </a:pPr>
            <a:endParaRPr lang="en-US" altLang="zh-CN" sz="800" dirty="0">
              <a:solidFill>
                <a:schemeClr val="bg1"/>
              </a:solidFill>
              <a:effectLst>
                <a:outerShdw blurRad="76200" dist="38100" dir="2700000" algn="tl">
                  <a:srgbClr val="000000">
                    <a:alpha val="23000"/>
                  </a:srgbClr>
                </a:outerShdw>
              </a:effectLst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pPr algn="dist">
              <a:defRPr/>
            </a:pPr>
            <a:r>
              <a:rPr lang="zh-CN" altLang="en-US" sz="6600" dirty="0">
                <a:solidFill>
                  <a:schemeClr val="bg1"/>
                </a:solidFill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展示环节</a:t>
            </a:r>
            <a:endParaRPr lang="en-US" altLang="zh-CN" sz="6600" dirty="0">
              <a:solidFill>
                <a:schemeClr val="bg1"/>
              </a:solidFill>
              <a:effectLst>
                <a:outerShdw blurRad="76200" dist="38100" dir="2700000" algn="tl">
                  <a:srgbClr val="000000">
                    <a:alpha val="23000"/>
                  </a:srgbClr>
                </a:outerShdw>
              </a:effectLst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pPr algn="dist">
              <a:defRPr/>
            </a:pPr>
            <a:endParaRPr lang="en-US" altLang="zh-CN" sz="800" dirty="0">
              <a:solidFill>
                <a:schemeClr val="bg1"/>
              </a:solidFill>
              <a:effectLst>
                <a:outerShdw blurRad="76200" dist="38100" dir="2700000" algn="tl">
                  <a:srgbClr val="000000">
                    <a:alpha val="23000"/>
                  </a:srgbClr>
                </a:outerShdw>
              </a:effectLst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pPr algn="dist">
              <a:defRPr/>
            </a:pPr>
            <a:r>
              <a:rPr lang="en-US" altLang="zh-CN" sz="4400" dirty="0">
                <a:solidFill>
                  <a:schemeClr val="bg1"/>
                </a:solidFill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&gt;&gt;&gt;&gt;&gt;&gt;</a:t>
            </a:r>
            <a:endParaRPr lang="zh-CN" altLang="en-US" sz="4000" dirty="0">
              <a:solidFill>
                <a:schemeClr val="bg1"/>
              </a:solidFill>
              <a:effectLst>
                <a:outerShdw blurRad="76200" dist="38100" dir="2700000" algn="tl">
                  <a:srgbClr val="000000">
                    <a:alpha val="23000"/>
                  </a:srgbClr>
                </a:outerShdw>
              </a:effectLst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A1F98F8-6963-4903-8D2B-FC3261883212}"/>
              </a:ext>
            </a:extLst>
          </p:cNvPr>
          <p:cNvGrpSpPr/>
          <p:nvPr/>
        </p:nvGrpSpPr>
        <p:grpSpPr>
          <a:xfrm>
            <a:off x="76858" y="-2084954"/>
            <a:ext cx="12192000" cy="1764607"/>
            <a:chOff x="76858" y="2220759"/>
            <a:chExt cx="12192000" cy="1764607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9A88FDB-F9E9-4B90-8FE4-FC18B771FE99}"/>
                </a:ext>
              </a:extLst>
            </p:cNvPr>
            <p:cNvSpPr txBox="1"/>
            <p:nvPr/>
          </p:nvSpPr>
          <p:spPr>
            <a:xfrm>
              <a:off x="76858" y="2220759"/>
              <a:ext cx="12192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600" b="0" i="0" u="none" strike="noStrike" kern="1200" cap="none" spc="900" normalizeH="0" baseline="0" noProof="0" dirty="0">
                  <a:ln>
                    <a:noFill/>
                  </a:ln>
                  <a:effectLst>
                    <a:outerShdw blurRad="2921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cs"/>
                </a:rPr>
                <a:t>谢谢观赏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3884611-C40B-4699-A315-312E72E17FB5}"/>
                </a:ext>
              </a:extLst>
            </p:cNvPr>
            <p:cNvGrpSpPr/>
            <p:nvPr/>
          </p:nvGrpSpPr>
          <p:grpSpPr>
            <a:xfrm>
              <a:off x="3548995" y="3677589"/>
              <a:ext cx="5109950" cy="307777"/>
              <a:chOff x="3548995" y="3519367"/>
              <a:chExt cx="5109950" cy="307777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050C6BA7-A685-4452-AF40-B60630093BA8}"/>
                  </a:ext>
                </a:extLst>
              </p:cNvPr>
              <p:cNvGrpSpPr/>
              <p:nvPr/>
            </p:nvGrpSpPr>
            <p:grpSpPr>
              <a:xfrm>
                <a:off x="4074480" y="3519367"/>
                <a:ext cx="4584465" cy="307777"/>
                <a:chOff x="4107138" y="3731640"/>
                <a:chExt cx="4584465" cy="307777"/>
              </a:xfrm>
            </p:grpSpPr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56B0937-6849-4159-BF08-2ABA28C31389}"/>
                    </a:ext>
                  </a:extLst>
                </p:cNvPr>
                <p:cNvSpPr txBox="1"/>
                <p:nvPr/>
              </p:nvSpPr>
              <p:spPr>
                <a:xfrm>
                  <a:off x="4107138" y="3731640"/>
                  <a:ext cx="40430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di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cs"/>
                    </a:rPr>
                    <a:t>THANK YOU FOR WATCHING</a:t>
                  </a: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endParaRPr>
                </a:p>
              </p:txBody>
            </p: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E02477AE-87E5-464A-A12D-E80A4E540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19073" y="3884055"/>
                  <a:ext cx="472530" cy="1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565A2329-F3E7-4688-B77C-9A80D8FCD1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48995" y="3671782"/>
                <a:ext cx="472530" cy="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F1F65CC-D019-454E-92FE-096A15EB514C}"/>
              </a:ext>
            </a:extLst>
          </p:cNvPr>
          <p:cNvGrpSpPr/>
          <p:nvPr/>
        </p:nvGrpSpPr>
        <p:grpSpPr>
          <a:xfrm>
            <a:off x="4534061" y="7288613"/>
            <a:ext cx="3114675" cy="748780"/>
            <a:chOff x="4638675" y="5917101"/>
            <a:chExt cx="3114675" cy="748780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591A62D-0FD3-4A70-AB07-2D002DD245A0}"/>
                </a:ext>
              </a:extLst>
            </p:cNvPr>
            <p:cNvSpPr txBox="1"/>
            <p:nvPr/>
          </p:nvSpPr>
          <p:spPr>
            <a:xfrm>
              <a:off x="4638675" y="6265771"/>
              <a:ext cx="3114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思源黑体 CN Light"/>
                  <a:ea typeface="思源黑体 CN Light"/>
                  <a:cs typeface="+mn-cs"/>
                </a:rPr>
                <a:t>汇报人：</a:t>
              </a:r>
              <a:r>
                <a:rPr lang="zh-CN" altLang="en-US" sz="2000" dirty="0">
                  <a:latin typeface="思源黑体 CN Light"/>
                  <a:ea typeface="思源黑体 CN Light"/>
                </a:rPr>
                <a:t>严永升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Light"/>
                <a:ea typeface="思源黑体 CN Light"/>
                <a:cs typeface="+mn-cs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665CC035-F3A7-4361-A923-483941F67247}"/>
                </a:ext>
              </a:extLst>
            </p:cNvPr>
            <p:cNvGrpSpPr/>
            <p:nvPr/>
          </p:nvGrpSpPr>
          <p:grpSpPr>
            <a:xfrm>
              <a:off x="6107502" y="5917101"/>
              <a:ext cx="177014" cy="192481"/>
              <a:chOff x="5899935" y="4649865"/>
              <a:chExt cx="354023" cy="530987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76F89084-7995-4C8D-940C-F3160C2558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8271" y="4649865"/>
                <a:ext cx="317364" cy="5199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555512F7-E0BD-4079-908E-AB7AF65CFD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9935" y="4660936"/>
                <a:ext cx="354023" cy="5199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D0D41230-3D3C-40D3-8FD8-6954415346CC}"/>
              </a:ext>
            </a:extLst>
          </p:cNvPr>
          <p:cNvSpPr/>
          <p:nvPr/>
        </p:nvSpPr>
        <p:spPr>
          <a:xfrm>
            <a:off x="960395" y="-3221142"/>
            <a:ext cx="553998" cy="1857176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81C995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Service</a:t>
            </a:r>
            <a:r>
              <a:rPr lang="zh-CN" altLang="en-US" sz="2400" spc="400" dirty="0">
                <a:solidFill>
                  <a:srgbClr val="81C995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层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7206E122-5FBD-48EC-9085-697A4B5F8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46" y="-3464757"/>
            <a:ext cx="9965461" cy="304698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34" charset="-122"/>
                <a:ea typeface="JetBrains Mono"/>
              </a:rPr>
              <a:t>getTenPosts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postBeginIdx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;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  <a:t>// none filter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34" charset="-122"/>
                <a:ea typeface="JetBrains Mono"/>
              </a:rPr>
              <a:t>getTenTagsPost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postBeginIdx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tag_ids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;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  <a:t>// tags filter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34" charset="-122"/>
                <a:ea typeface="JetBrains Mono"/>
              </a:rPr>
              <a:t>getTenSearchTagsPost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postBeginIdx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String search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tag_ids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  <a:t>//search filter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34" charset="-122"/>
                <a:ea typeface="JetBrains Mono"/>
              </a:rPr>
              <a:t>getTenTypePosts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postBeginIdx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;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34" charset="-122"/>
                <a:ea typeface="JetBrains Mono"/>
              </a:rPr>
              <a:t>getTenTypeTagsPost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postBeginIdx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type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tag_ids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;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  <a:t>// tags filter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34" charset="-122"/>
                <a:ea typeface="JetBrains Mono"/>
              </a:rPr>
              <a:t>getTenTypeSearchTagsPost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postBeginIdx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type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String search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JetBrains Mono"/>
              </a:rPr>
              <a:t>tag_ids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34" charset="-122"/>
                <a:ea typeface="JetBrains Mono"/>
              </a:rPr>
              <a:t>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34" charset="-122"/>
                <a:ea typeface="JetBrains Mono"/>
              </a:rPr>
              <a:t>//search filter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D3A18F4-3A6F-4B8D-9EA8-F63F44141476}"/>
              </a:ext>
            </a:extLst>
          </p:cNvPr>
          <p:cNvGrpSpPr/>
          <p:nvPr/>
        </p:nvGrpSpPr>
        <p:grpSpPr>
          <a:xfrm>
            <a:off x="3259082" y="7509377"/>
            <a:ext cx="5048888" cy="954107"/>
            <a:chOff x="3359749" y="5695284"/>
            <a:chExt cx="5048888" cy="954107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24F1CB1-AAB8-4170-B02A-3EF0CC83416B}"/>
                </a:ext>
              </a:extLst>
            </p:cNvPr>
            <p:cNvCxnSpPr/>
            <p:nvPr/>
          </p:nvCxnSpPr>
          <p:spPr>
            <a:xfrm flipH="1">
              <a:off x="3359749" y="6091090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86D66BFD-4AE1-4F91-9E5D-BC46DD23EC68}"/>
                </a:ext>
              </a:extLst>
            </p:cNvPr>
            <p:cNvCxnSpPr/>
            <p:nvPr/>
          </p:nvCxnSpPr>
          <p:spPr>
            <a:xfrm flipH="1">
              <a:off x="8257717" y="6094232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5E5A8B4-0F70-41A4-A9CE-BDB35A073F15}"/>
                </a:ext>
              </a:extLst>
            </p:cNvPr>
            <p:cNvSpPr txBox="1"/>
            <p:nvPr/>
          </p:nvSpPr>
          <p:spPr>
            <a:xfrm>
              <a:off x="4207665" y="5695284"/>
              <a:ext cx="33606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5600" dirty="0">
                  <a:solidFill>
                    <a:schemeClr val="bg1"/>
                  </a:solidFill>
                  <a:effectLst>
                    <a:outerShdw blurRad="76200" dist="38100" dir="2700000" algn="tl">
                      <a:srgbClr val="000000">
                        <a:alpha val="23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卡片流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788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A68E51BF-A1FF-426C-B537-5A3315C80AB8}"/>
              </a:ext>
            </a:extLst>
          </p:cNvPr>
          <p:cNvSpPr/>
          <p:nvPr/>
        </p:nvSpPr>
        <p:spPr>
          <a:xfrm rot="928722">
            <a:off x="1693245" y="4798840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弦形 7">
            <a:extLst>
              <a:ext uri="{FF2B5EF4-FFF2-40B4-BE49-F238E27FC236}">
                <a16:creationId xmlns:a16="http://schemas.microsoft.com/office/drawing/2014/main" id="{43FDCBE5-0D21-4713-AA6C-23468CB2B12D}"/>
              </a:ext>
            </a:extLst>
          </p:cNvPr>
          <p:cNvSpPr/>
          <p:nvPr/>
        </p:nvSpPr>
        <p:spPr>
          <a:xfrm rot="4680458">
            <a:off x="504896" y="333089"/>
            <a:ext cx="2619563" cy="2640460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!!1">
            <a:extLst>
              <a:ext uri="{FF2B5EF4-FFF2-40B4-BE49-F238E27FC236}">
                <a16:creationId xmlns:a16="http://schemas.microsoft.com/office/drawing/2014/main" id="{46E1624C-2518-4E11-95B1-747FF383F0F0}"/>
              </a:ext>
            </a:extLst>
          </p:cNvPr>
          <p:cNvCxnSpPr>
            <a:cxnSpLocks/>
          </p:cNvCxnSpPr>
          <p:nvPr/>
        </p:nvCxnSpPr>
        <p:spPr>
          <a:xfrm>
            <a:off x="810783" y="2836861"/>
            <a:ext cx="326965" cy="988957"/>
          </a:xfrm>
          <a:prstGeom prst="line">
            <a:avLst/>
          </a:prstGeom>
          <a:ln w="806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5D47FCB5-7F73-432E-A75D-3AE7A25CD51D}"/>
              </a:ext>
            </a:extLst>
          </p:cNvPr>
          <p:cNvSpPr/>
          <p:nvPr/>
        </p:nvSpPr>
        <p:spPr>
          <a:xfrm rot="928722">
            <a:off x="4968846" y="-1497244"/>
            <a:ext cx="2543191" cy="2192406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3B7E7CF-BD66-4AE8-9015-6B3EFD5680A0}"/>
              </a:ext>
            </a:extLst>
          </p:cNvPr>
          <p:cNvSpPr/>
          <p:nvPr/>
        </p:nvSpPr>
        <p:spPr>
          <a:xfrm>
            <a:off x="9721063" y="767377"/>
            <a:ext cx="1096592" cy="1096592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83FD7A2-32EF-4F24-9CBE-6F9BD2DE1748}"/>
              </a:ext>
            </a:extLst>
          </p:cNvPr>
          <p:cNvSpPr/>
          <p:nvPr/>
        </p:nvSpPr>
        <p:spPr>
          <a:xfrm>
            <a:off x="9699547" y="6303226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B306F0-7523-43F7-B201-A9B1788F5F46}"/>
              </a:ext>
            </a:extLst>
          </p:cNvPr>
          <p:cNvGrpSpPr/>
          <p:nvPr/>
        </p:nvGrpSpPr>
        <p:grpSpPr>
          <a:xfrm>
            <a:off x="76858" y="2006598"/>
            <a:ext cx="12192000" cy="1764607"/>
            <a:chOff x="76858" y="2220759"/>
            <a:chExt cx="12192000" cy="176460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0FC1569-6B87-4AFD-977D-3133617DA0B1}"/>
                </a:ext>
              </a:extLst>
            </p:cNvPr>
            <p:cNvSpPr txBox="1"/>
            <p:nvPr/>
          </p:nvSpPr>
          <p:spPr>
            <a:xfrm>
              <a:off x="76858" y="2220759"/>
              <a:ext cx="12192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600" b="0" i="0" u="none" strike="noStrike" kern="1200" cap="none" spc="900" normalizeH="0" baseline="0" noProof="0" dirty="0">
                  <a:ln>
                    <a:noFill/>
                  </a:ln>
                  <a:effectLst>
                    <a:outerShdw blurRad="2921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cs"/>
                </a:rPr>
                <a:t>谢谢观赏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E07A268-8985-490B-9552-D7659C5C699B}"/>
                </a:ext>
              </a:extLst>
            </p:cNvPr>
            <p:cNvGrpSpPr/>
            <p:nvPr/>
          </p:nvGrpSpPr>
          <p:grpSpPr>
            <a:xfrm>
              <a:off x="3548995" y="3677589"/>
              <a:ext cx="5109950" cy="307777"/>
              <a:chOff x="3548995" y="3519367"/>
              <a:chExt cx="5109950" cy="307777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39D4F12C-FC18-46CC-9D5C-29D71492352B}"/>
                  </a:ext>
                </a:extLst>
              </p:cNvPr>
              <p:cNvGrpSpPr/>
              <p:nvPr/>
            </p:nvGrpSpPr>
            <p:grpSpPr>
              <a:xfrm>
                <a:off x="4074480" y="3519367"/>
                <a:ext cx="4584465" cy="307777"/>
                <a:chOff x="4107138" y="3731640"/>
                <a:chExt cx="4584465" cy="307777"/>
              </a:xfrm>
            </p:grpSpPr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A3CC8BA-D5EE-40C7-B341-0D6618173B13}"/>
                    </a:ext>
                  </a:extLst>
                </p:cNvPr>
                <p:cNvSpPr txBox="1"/>
                <p:nvPr/>
              </p:nvSpPr>
              <p:spPr>
                <a:xfrm>
                  <a:off x="4107138" y="3731640"/>
                  <a:ext cx="40430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di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cs"/>
                    </a:rPr>
                    <a:t>THANK YOU FOR WATCHING</a:t>
                  </a: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endParaRPr>
                </a:p>
              </p:txBody>
            </p: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E1442275-F344-4B77-B0F8-BB4AA48D7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19073" y="3884055"/>
                  <a:ext cx="472530" cy="1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9FAE529B-DF22-4C24-961E-65FABF86DC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48995" y="3671782"/>
                <a:ext cx="472530" cy="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E940FF2-726B-4E94-871A-63F9797BEED3}"/>
              </a:ext>
            </a:extLst>
          </p:cNvPr>
          <p:cNvSpPr/>
          <p:nvPr/>
        </p:nvSpPr>
        <p:spPr>
          <a:xfrm rot="1672334">
            <a:off x="5810402" y="5862562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6BD9273-CD07-4186-9020-7E212D7CE6A2}"/>
              </a:ext>
            </a:extLst>
          </p:cNvPr>
          <p:cNvGrpSpPr/>
          <p:nvPr/>
        </p:nvGrpSpPr>
        <p:grpSpPr>
          <a:xfrm>
            <a:off x="4534061" y="4111460"/>
            <a:ext cx="3114675" cy="748780"/>
            <a:chOff x="4638675" y="5917101"/>
            <a:chExt cx="3114675" cy="74878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770BB9F-D6E9-4C32-A69D-2262C40E0093}"/>
                </a:ext>
              </a:extLst>
            </p:cNvPr>
            <p:cNvSpPr txBox="1"/>
            <p:nvPr/>
          </p:nvSpPr>
          <p:spPr>
            <a:xfrm>
              <a:off x="4638675" y="6265771"/>
              <a:ext cx="3114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思源黑体 CN Light"/>
                  <a:ea typeface="思源黑体 CN Light"/>
                  <a:cs typeface="+mn-cs"/>
                </a:rPr>
                <a:t>汇报人：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思源黑体 CN Light"/>
                  <a:ea typeface="思源黑体 CN Light"/>
                  <a:cs typeface="+mn-cs"/>
                </a:rPr>
                <a:t>airhaohan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2966418-08B4-44C6-816C-61685AEF0500}"/>
                </a:ext>
              </a:extLst>
            </p:cNvPr>
            <p:cNvGrpSpPr/>
            <p:nvPr/>
          </p:nvGrpSpPr>
          <p:grpSpPr>
            <a:xfrm>
              <a:off x="6107502" y="5917101"/>
              <a:ext cx="177014" cy="192481"/>
              <a:chOff x="5899935" y="4649865"/>
              <a:chExt cx="354023" cy="530987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DDAF4FC8-3865-4B1C-827E-48F86C07DD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8271" y="4649865"/>
                <a:ext cx="317364" cy="5199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DE75885A-B416-4646-9103-08D5CB13D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9935" y="4660936"/>
                <a:ext cx="354023" cy="5199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9050714-9593-44E4-8823-428E8FD1D4AB}"/>
              </a:ext>
            </a:extLst>
          </p:cNvPr>
          <p:cNvSpPr/>
          <p:nvPr/>
        </p:nvSpPr>
        <p:spPr>
          <a:xfrm rot="21009813">
            <a:off x="10665894" y="2700486"/>
            <a:ext cx="3052213" cy="3052213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145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A68E51BF-A1FF-426C-B537-5A3315C80AB8}"/>
              </a:ext>
            </a:extLst>
          </p:cNvPr>
          <p:cNvSpPr/>
          <p:nvPr/>
        </p:nvSpPr>
        <p:spPr>
          <a:xfrm rot="928722">
            <a:off x="1693245" y="4798840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!!1">
            <a:extLst>
              <a:ext uri="{FF2B5EF4-FFF2-40B4-BE49-F238E27FC236}">
                <a16:creationId xmlns:a16="http://schemas.microsoft.com/office/drawing/2014/main" id="{46E1624C-2518-4E11-95B1-747FF383F0F0}"/>
              </a:ext>
            </a:extLst>
          </p:cNvPr>
          <p:cNvCxnSpPr>
            <a:cxnSpLocks/>
          </p:cNvCxnSpPr>
          <p:nvPr/>
        </p:nvCxnSpPr>
        <p:spPr>
          <a:xfrm>
            <a:off x="810783" y="2836861"/>
            <a:ext cx="326965" cy="988957"/>
          </a:xfrm>
          <a:prstGeom prst="line">
            <a:avLst/>
          </a:prstGeom>
          <a:ln w="806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E940FF2-726B-4E94-871A-63F9797BEED3}"/>
              </a:ext>
            </a:extLst>
          </p:cNvPr>
          <p:cNvSpPr/>
          <p:nvPr/>
        </p:nvSpPr>
        <p:spPr>
          <a:xfrm rot="1672334">
            <a:off x="5810402" y="5862562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9050714-9593-44E4-8823-428E8FD1D4AB}"/>
              </a:ext>
            </a:extLst>
          </p:cNvPr>
          <p:cNvSpPr/>
          <p:nvPr/>
        </p:nvSpPr>
        <p:spPr>
          <a:xfrm rot="21009813">
            <a:off x="10665894" y="2700486"/>
            <a:ext cx="3052213" cy="3052213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弦形 7">
            <a:extLst>
              <a:ext uri="{FF2B5EF4-FFF2-40B4-BE49-F238E27FC236}">
                <a16:creationId xmlns:a16="http://schemas.microsoft.com/office/drawing/2014/main" id="{43FDCBE5-0D21-4713-AA6C-23468CB2B12D}"/>
              </a:ext>
            </a:extLst>
          </p:cNvPr>
          <p:cNvSpPr/>
          <p:nvPr/>
        </p:nvSpPr>
        <p:spPr>
          <a:xfrm rot="4680458">
            <a:off x="504896" y="333089"/>
            <a:ext cx="2619563" cy="2640460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5D47FCB5-7F73-432E-A75D-3AE7A25CD51D}"/>
              </a:ext>
            </a:extLst>
          </p:cNvPr>
          <p:cNvSpPr/>
          <p:nvPr/>
        </p:nvSpPr>
        <p:spPr>
          <a:xfrm rot="928722">
            <a:off x="4968846" y="-1497244"/>
            <a:ext cx="2543191" cy="2192406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3B7E7CF-BD66-4AE8-9015-6B3EFD5680A0}"/>
              </a:ext>
            </a:extLst>
          </p:cNvPr>
          <p:cNvSpPr/>
          <p:nvPr/>
        </p:nvSpPr>
        <p:spPr>
          <a:xfrm>
            <a:off x="9721063" y="767377"/>
            <a:ext cx="1096592" cy="1096592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83FD7A2-32EF-4F24-9CBE-6F9BD2DE1748}"/>
              </a:ext>
            </a:extLst>
          </p:cNvPr>
          <p:cNvSpPr/>
          <p:nvPr/>
        </p:nvSpPr>
        <p:spPr>
          <a:xfrm>
            <a:off x="9699547" y="6303226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1F2B29-A6EA-4F5D-8B71-A4CA38C60158}"/>
              </a:ext>
            </a:extLst>
          </p:cNvPr>
          <p:cNvSpPr txBox="1"/>
          <p:nvPr/>
        </p:nvSpPr>
        <p:spPr>
          <a:xfrm>
            <a:off x="4466105" y="2730235"/>
            <a:ext cx="3721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Backup</a:t>
            </a:r>
            <a:endParaRPr lang="zh-CN" altLang="en-US" sz="72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58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A68E51BF-A1FF-426C-B537-5A3315C80AB8}"/>
              </a:ext>
            </a:extLst>
          </p:cNvPr>
          <p:cNvSpPr/>
          <p:nvPr/>
        </p:nvSpPr>
        <p:spPr>
          <a:xfrm rot="18539073">
            <a:off x="6158814" y="6165375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!!1">
            <a:extLst>
              <a:ext uri="{FF2B5EF4-FFF2-40B4-BE49-F238E27FC236}">
                <a16:creationId xmlns:a16="http://schemas.microsoft.com/office/drawing/2014/main" id="{46E1624C-2518-4E11-95B1-747FF383F0F0}"/>
              </a:ext>
            </a:extLst>
          </p:cNvPr>
          <p:cNvCxnSpPr>
            <a:cxnSpLocks/>
          </p:cNvCxnSpPr>
          <p:nvPr/>
        </p:nvCxnSpPr>
        <p:spPr>
          <a:xfrm>
            <a:off x="3702876" y="5881138"/>
            <a:ext cx="1243779" cy="318746"/>
          </a:xfrm>
          <a:prstGeom prst="line">
            <a:avLst/>
          </a:prstGeom>
          <a:ln w="806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E940FF2-726B-4E94-871A-63F9797BEED3}"/>
              </a:ext>
            </a:extLst>
          </p:cNvPr>
          <p:cNvSpPr/>
          <p:nvPr/>
        </p:nvSpPr>
        <p:spPr>
          <a:xfrm rot="19960282">
            <a:off x="9585513" y="5444281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9050714-9593-44E4-8823-428E8FD1D4AB}"/>
              </a:ext>
            </a:extLst>
          </p:cNvPr>
          <p:cNvSpPr/>
          <p:nvPr/>
        </p:nvSpPr>
        <p:spPr>
          <a:xfrm rot="17697761">
            <a:off x="10120675" y="-528723"/>
            <a:ext cx="3052213" cy="3052213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0" name="!!3">
            <a:extLst>
              <a:ext uri="{FF2B5EF4-FFF2-40B4-BE49-F238E27FC236}">
                <a16:creationId xmlns:a16="http://schemas.microsoft.com/office/drawing/2014/main" id="{CF3AC275-4458-4BDA-89D6-58DA1809BC61}"/>
              </a:ext>
            </a:extLst>
          </p:cNvPr>
          <p:cNvGrpSpPr/>
          <p:nvPr/>
        </p:nvGrpSpPr>
        <p:grpSpPr>
          <a:xfrm>
            <a:off x="4319" y="-3540586"/>
            <a:ext cx="12192000" cy="2426233"/>
            <a:chOff x="16852" y="1623859"/>
            <a:chExt cx="12192000" cy="2426233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40F3BCF-97E4-47E8-96E1-BC4A5FEF4D49}"/>
                </a:ext>
              </a:extLst>
            </p:cNvPr>
            <p:cNvSpPr txBox="1"/>
            <p:nvPr/>
          </p:nvSpPr>
          <p:spPr>
            <a:xfrm>
              <a:off x="16852" y="2254267"/>
              <a:ext cx="121920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800" dirty="0">
                  <a:effectLst>
                    <a:outerShdw blurRad="76200" dist="38100" dir="2700000" algn="tl">
                      <a:srgbClr val="000000">
                        <a:alpha val="23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Lost &amp; Found</a:t>
              </a:r>
              <a:endParaRPr kumimoji="0" lang="zh-CN" altLang="en-US" sz="8800" i="0" u="none" strike="noStrike" kern="1200" cap="none" spc="0" normalizeH="0" baseline="0" noProof="0" dirty="0">
                <a:ln>
                  <a:noFill/>
                </a:ln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B3C8D38-2CCD-47DF-9A8E-4027B71F12F4}"/>
                </a:ext>
              </a:extLst>
            </p:cNvPr>
            <p:cNvGrpSpPr/>
            <p:nvPr/>
          </p:nvGrpSpPr>
          <p:grpSpPr>
            <a:xfrm>
              <a:off x="2714733" y="3471183"/>
              <a:ext cx="6778398" cy="578909"/>
              <a:chOff x="3062514" y="4144269"/>
              <a:chExt cx="6066971" cy="578909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80CA01FD-0BAE-4797-AE45-97185CFC69FD}"/>
                  </a:ext>
                </a:extLst>
              </p:cNvPr>
              <p:cNvCxnSpPr/>
              <p:nvPr/>
            </p:nvCxnSpPr>
            <p:spPr>
              <a:xfrm flipV="1">
                <a:off x="3062514" y="4144269"/>
                <a:ext cx="0" cy="578909"/>
              </a:xfrm>
              <a:prstGeom prst="line">
                <a:avLst/>
              </a:prstGeom>
              <a:ln w="22225" cap="sq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A8C7271F-E83E-43A6-8864-F913576346B3}"/>
                  </a:ext>
                </a:extLst>
              </p:cNvPr>
              <p:cNvCxnSpPr/>
              <p:nvPr/>
            </p:nvCxnSpPr>
            <p:spPr>
              <a:xfrm flipV="1">
                <a:off x="3062514" y="4723178"/>
                <a:ext cx="6066971" cy="0"/>
              </a:xfrm>
              <a:prstGeom prst="line">
                <a:avLst/>
              </a:prstGeom>
              <a:ln w="22225" cap="sq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88BDFFD7-9966-43DD-9A93-32229F6E7E37}"/>
                  </a:ext>
                </a:extLst>
              </p:cNvPr>
              <p:cNvCxnSpPr/>
              <p:nvPr/>
            </p:nvCxnSpPr>
            <p:spPr>
              <a:xfrm flipV="1">
                <a:off x="9129485" y="4144269"/>
                <a:ext cx="0" cy="578909"/>
              </a:xfrm>
              <a:prstGeom prst="line">
                <a:avLst/>
              </a:prstGeom>
              <a:ln w="22225" cap="sq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30A3421A-B6F5-42F1-AC47-4814EEA03F67}"/>
                </a:ext>
              </a:extLst>
            </p:cNvPr>
            <p:cNvGrpSpPr/>
            <p:nvPr/>
          </p:nvGrpSpPr>
          <p:grpSpPr>
            <a:xfrm>
              <a:off x="2714733" y="1623859"/>
              <a:ext cx="6800629" cy="578909"/>
              <a:chOff x="3062514" y="1894462"/>
              <a:chExt cx="6086869" cy="578909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7105A5F4-1008-44B8-A25F-E61BC410392D}"/>
                  </a:ext>
                </a:extLst>
              </p:cNvPr>
              <p:cNvGrpSpPr/>
              <p:nvPr/>
            </p:nvGrpSpPr>
            <p:grpSpPr>
              <a:xfrm>
                <a:off x="3062514" y="1894462"/>
                <a:ext cx="6066971" cy="578909"/>
                <a:chOff x="3062514" y="1894462"/>
                <a:chExt cx="6066971" cy="578909"/>
              </a:xfrm>
            </p:grpSpPr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A50A72DB-B241-4C53-95E2-5FFE4BE3C65E}"/>
                    </a:ext>
                  </a:extLst>
                </p:cNvPr>
                <p:cNvCxnSpPr/>
                <p:nvPr/>
              </p:nvCxnSpPr>
              <p:spPr>
                <a:xfrm>
                  <a:off x="3062514" y="1894462"/>
                  <a:ext cx="6066971" cy="0"/>
                </a:xfrm>
                <a:prstGeom prst="line">
                  <a:avLst/>
                </a:prstGeom>
                <a:ln w="22225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2ADBB449-7E74-4AE4-B07C-539CD2DBCB55}"/>
                    </a:ext>
                  </a:extLst>
                </p:cNvPr>
                <p:cNvCxnSpPr/>
                <p:nvPr/>
              </p:nvCxnSpPr>
              <p:spPr>
                <a:xfrm flipV="1">
                  <a:off x="3062514" y="1894462"/>
                  <a:ext cx="0" cy="578909"/>
                </a:xfrm>
                <a:prstGeom prst="line">
                  <a:avLst/>
                </a:prstGeom>
                <a:ln w="22225" cap="sq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CA5D3BF3-248A-4242-95E3-918D57583C36}"/>
                  </a:ext>
                </a:extLst>
              </p:cNvPr>
              <p:cNvCxnSpPr/>
              <p:nvPr/>
            </p:nvCxnSpPr>
            <p:spPr>
              <a:xfrm flipV="1">
                <a:off x="9149383" y="1894462"/>
                <a:ext cx="0" cy="578909"/>
              </a:xfrm>
              <a:prstGeom prst="line">
                <a:avLst/>
              </a:prstGeom>
              <a:ln w="22225" cap="sq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C9EC471-F203-4FE4-BF12-DD1C2BF2D75C}"/>
                </a:ext>
              </a:extLst>
            </p:cNvPr>
            <p:cNvSpPr txBox="1"/>
            <p:nvPr/>
          </p:nvSpPr>
          <p:spPr>
            <a:xfrm>
              <a:off x="3543205" y="1938199"/>
              <a:ext cx="5189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20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大学生线上失物招领</a:t>
              </a:r>
              <a:r>
                <a:rPr kumimoji="0" lang="en-US" altLang="zh-CN" sz="2000" b="0" i="0" u="none" strike="noStrike" kern="1200" cap="none" spc="20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&amp;</a:t>
              </a:r>
              <a:r>
                <a:rPr kumimoji="0" lang="zh-CN" altLang="en-US" sz="2000" b="0" i="0" u="none" strike="noStrike" kern="1200" cap="none" spc="20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寻物启事</a:t>
              </a:r>
              <a:r>
                <a:rPr lang="zh-CN" altLang="en-US" sz="2000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综合</a:t>
              </a:r>
              <a:r>
                <a:rPr kumimoji="0" lang="zh-CN" altLang="en-US" sz="2000" b="0" i="0" u="none" strike="noStrike" kern="1200" cap="none" spc="20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平台</a:t>
              </a:r>
            </a:p>
          </p:txBody>
        </p:sp>
      </p:grpSp>
      <p:sp>
        <p:nvSpPr>
          <p:cNvPr id="8" name="弦形 7">
            <a:extLst>
              <a:ext uri="{FF2B5EF4-FFF2-40B4-BE49-F238E27FC236}">
                <a16:creationId xmlns:a16="http://schemas.microsoft.com/office/drawing/2014/main" id="{43FDCBE5-0D21-4713-AA6C-23468CB2B12D}"/>
              </a:ext>
            </a:extLst>
          </p:cNvPr>
          <p:cNvSpPr/>
          <p:nvPr/>
        </p:nvSpPr>
        <p:spPr>
          <a:xfrm rot="9848562">
            <a:off x="-4980664" y="-146912"/>
            <a:ext cx="8310554" cy="8192807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5D47FCB5-7F73-432E-A75D-3AE7A25CD51D}"/>
              </a:ext>
            </a:extLst>
          </p:cNvPr>
          <p:cNvSpPr/>
          <p:nvPr/>
        </p:nvSpPr>
        <p:spPr>
          <a:xfrm rot="19216670">
            <a:off x="2409162" y="-1613577"/>
            <a:ext cx="2543191" cy="2192406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3B7E7CF-BD66-4AE8-9015-6B3EFD5680A0}"/>
              </a:ext>
            </a:extLst>
          </p:cNvPr>
          <p:cNvSpPr/>
          <p:nvPr/>
        </p:nvSpPr>
        <p:spPr>
          <a:xfrm rot="18287948">
            <a:off x="6954293" y="-548296"/>
            <a:ext cx="1096592" cy="1096592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83FD7A2-32EF-4F24-9CBE-6F9BD2DE1748}"/>
              </a:ext>
            </a:extLst>
          </p:cNvPr>
          <p:cNvSpPr/>
          <p:nvPr/>
        </p:nvSpPr>
        <p:spPr>
          <a:xfrm rot="18287948">
            <a:off x="11255063" y="3986514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BCF6D63-76F8-45F9-A7E8-3BC3D23836AC}"/>
              </a:ext>
            </a:extLst>
          </p:cNvPr>
          <p:cNvSpPr txBox="1"/>
          <p:nvPr/>
        </p:nvSpPr>
        <p:spPr>
          <a:xfrm>
            <a:off x="984056" y="1007391"/>
            <a:ext cx="1077218" cy="51924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defRPr/>
            </a:pPr>
            <a:r>
              <a:rPr lang="zh-CN" altLang="en-US" sz="58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功能逻辑描述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D6FB648-F900-4B85-9701-EB979480A20F}"/>
              </a:ext>
            </a:extLst>
          </p:cNvPr>
          <p:cNvCxnSpPr/>
          <p:nvPr/>
        </p:nvCxnSpPr>
        <p:spPr>
          <a:xfrm>
            <a:off x="2412162" y="2836190"/>
            <a:ext cx="0" cy="1673817"/>
          </a:xfrm>
          <a:prstGeom prst="line">
            <a:avLst/>
          </a:prstGeom>
          <a:ln w="6032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!!2">
            <a:extLst>
              <a:ext uri="{FF2B5EF4-FFF2-40B4-BE49-F238E27FC236}">
                <a16:creationId xmlns:a16="http://schemas.microsoft.com/office/drawing/2014/main" id="{E0B70B3D-8D22-421C-9407-89EA2658312C}"/>
              </a:ext>
            </a:extLst>
          </p:cNvPr>
          <p:cNvSpPr/>
          <p:nvPr/>
        </p:nvSpPr>
        <p:spPr>
          <a:xfrm>
            <a:off x="2952929" y="191965"/>
            <a:ext cx="8888823" cy="6474070"/>
          </a:xfrm>
          <a:prstGeom prst="roundRect">
            <a:avLst>
              <a:gd name="adj" fmla="val 3299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31C014-4918-4DAF-B1D7-DB09CF871DC8}"/>
              </a:ext>
            </a:extLst>
          </p:cNvPr>
          <p:cNvSpPr txBox="1"/>
          <p:nvPr/>
        </p:nvSpPr>
        <p:spPr>
          <a:xfrm>
            <a:off x="3471610" y="296650"/>
            <a:ext cx="6682573" cy="617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用户：</a:t>
            </a:r>
            <a:endParaRPr lang="en-US" altLang="zh-CN" sz="2800" b="1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1" indent="-4572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账户：登录、注册、退出登录、注销</a:t>
            </a:r>
            <a:endParaRPr lang="en-US" altLang="zh-CN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914400" lvl="1" indent="-4572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贴子：浏览、查看、发布、修改贴子</a:t>
            </a:r>
            <a:endParaRPr lang="en-US" altLang="zh-CN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914400" lvl="1" indent="-4572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关注：收藏、取消收藏</a:t>
            </a:r>
            <a:endParaRPr lang="en-US" altLang="zh-CN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914400" lvl="1" indent="-4572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个人中心：查看、修改个人信息</a:t>
            </a:r>
            <a:endParaRPr lang="en-US" altLang="zh-CN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914400" lvl="1" indent="-4572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公告：查看公告</a:t>
            </a:r>
            <a:endParaRPr lang="en-US" altLang="zh-CN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914400" lvl="1" indent="-4572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消息：查看消息列表、留言</a:t>
            </a:r>
            <a:endParaRPr lang="en-US" altLang="zh-CN" sz="16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32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管理员：</a:t>
            </a:r>
            <a:endParaRPr lang="en-US" altLang="zh-CN" sz="3200" b="1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914400" lvl="1" indent="-4572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账户：修改密码、增加新管理员</a:t>
            </a:r>
            <a:endParaRPr lang="en-US" altLang="zh-CN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914400" lvl="1" indent="-4572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用户：删除用户</a:t>
            </a:r>
            <a:endParaRPr lang="en-US" altLang="zh-CN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914400" lvl="1" indent="-4572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标签：增加、修改、删除标签</a:t>
            </a:r>
            <a:endParaRPr lang="en-US" altLang="zh-CN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914400" lvl="1" indent="-4572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公告：浏览、发布、修改、删除公告</a:t>
            </a:r>
            <a:endParaRPr lang="en-US" altLang="zh-CN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914400" lvl="1" indent="-4572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贴子：浏览、查看、删除贴子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22C5CBC-8FB0-4128-9B95-D453FE7F7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061444" y="2117283"/>
            <a:ext cx="6426636" cy="267086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71D54AC-8D8E-4CEA-9BBC-9E0765169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105" y="7831727"/>
            <a:ext cx="7365115" cy="1163646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A514687E-3AA0-4B56-80C8-C9403A0BCC7C}"/>
              </a:ext>
            </a:extLst>
          </p:cNvPr>
          <p:cNvGrpSpPr/>
          <p:nvPr/>
        </p:nvGrpSpPr>
        <p:grpSpPr>
          <a:xfrm>
            <a:off x="3969836" y="-6167473"/>
            <a:ext cx="6701524" cy="6834664"/>
            <a:chOff x="2652479" y="-4648636"/>
            <a:chExt cx="6701524" cy="6834664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3FF0691-43AA-41E8-83FA-0AC663AD0042}"/>
                </a:ext>
              </a:extLst>
            </p:cNvPr>
            <p:cNvCxnSpPr/>
            <p:nvPr/>
          </p:nvCxnSpPr>
          <p:spPr>
            <a:xfrm rot="14029571" flipH="1">
              <a:off x="8893448" y="-504211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0A516F8-67E8-47B2-B06B-218F6CCC7857}"/>
                </a:ext>
              </a:extLst>
            </p:cNvPr>
            <p:cNvCxnSpPr/>
            <p:nvPr/>
          </p:nvCxnSpPr>
          <p:spPr>
            <a:xfrm flipH="1">
              <a:off x="3483037" y="584135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6BDBBB8-9404-47D0-818B-BE9C5F4B9AD6}"/>
                </a:ext>
              </a:extLst>
            </p:cNvPr>
            <p:cNvCxnSpPr/>
            <p:nvPr/>
          </p:nvCxnSpPr>
          <p:spPr>
            <a:xfrm flipH="1">
              <a:off x="8381005" y="587277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86682AE-A1A6-4086-93EA-605E9551C08E}"/>
                </a:ext>
              </a:extLst>
            </p:cNvPr>
            <p:cNvCxnSpPr/>
            <p:nvPr/>
          </p:nvCxnSpPr>
          <p:spPr>
            <a:xfrm rot="14029571" flipH="1">
              <a:off x="6005023" y="-4459853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7E385E5-86AF-4792-8EE1-F4CEA121E82D}"/>
                </a:ext>
              </a:extLst>
            </p:cNvPr>
            <p:cNvSpPr txBox="1"/>
            <p:nvPr/>
          </p:nvSpPr>
          <p:spPr>
            <a:xfrm>
              <a:off x="3709758" y="188329"/>
              <a:ext cx="45954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5600" dirty="0">
                  <a:solidFill>
                    <a:schemeClr val="bg1"/>
                  </a:solidFill>
                  <a:effectLst>
                    <a:outerShdw blurRad="76200" dist="38100" dir="2700000" algn="tl">
                      <a:srgbClr val="000000">
                        <a:alpha val="23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数据库架构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D730322-16FF-48DC-A027-F7DFD65A4D32}"/>
                </a:ext>
              </a:extLst>
            </p:cNvPr>
            <p:cNvSpPr txBox="1"/>
            <p:nvPr/>
          </p:nvSpPr>
          <p:spPr>
            <a:xfrm rot="14029571">
              <a:off x="5200860" y="-2827967"/>
              <a:ext cx="45954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5600" dirty="0">
                  <a:solidFill>
                    <a:schemeClr val="bg1"/>
                  </a:solidFill>
                  <a:effectLst>
                    <a:outerShdw blurRad="76200" dist="38100" dir="2700000" algn="tl">
                      <a:srgbClr val="000000">
                        <a:alpha val="23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数据库描述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19FFA83-32DE-45C0-9FDC-D6F16DE4A9BE}"/>
                </a:ext>
              </a:extLst>
            </p:cNvPr>
            <p:cNvSpPr/>
            <p:nvPr/>
          </p:nvSpPr>
          <p:spPr>
            <a:xfrm rot="17253091">
              <a:off x="2652479" y="-4515496"/>
              <a:ext cx="6701524" cy="6701524"/>
            </a:xfrm>
            <a:prstGeom prst="ellipse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" name="!!4">
            <a:extLst>
              <a:ext uri="{FF2B5EF4-FFF2-40B4-BE49-F238E27FC236}">
                <a16:creationId xmlns:a16="http://schemas.microsoft.com/office/drawing/2014/main" id="{16EF4D3A-E733-4039-8ABB-C38E3EBF2D08}"/>
              </a:ext>
            </a:extLst>
          </p:cNvPr>
          <p:cNvGrpSpPr/>
          <p:nvPr/>
        </p:nvGrpSpPr>
        <p:grpSpPr>
          <a:xfrm>
            <a:off x="4534061" y="8009714"/>
            <a:ext cx="3114675" cy="748780"/>
            <a:chOff x="4638675" y="5917101"/>
            <a:chExt cx="3114675" cy="748780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CDB2483-50A1-424A-853F-8E99D9FF34BB}"/>
                </a:ext>
              </a:extLst>
            </p:cNvPr>
            <p:cNvSpPr txBox="1"/>
            <p:nvPr/>
          </p:nvSpPr>
          <p:spPr>
            <a:xfrm>
              <a:off x="4638675" y="6265771"/>
              <a:ext cx="3114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思源黑体 CN Light"/>
                  <a:ea typeface="思源黑体 CN Light"/>
                  <a:cs typeface="+mn-cs"/>
                </a:rPr>
                <a:t>汇报人：</a:t>
              </a:r>
              <a:r>
                <a:rPr lang="zh-CN" altLang="en-US" sz="2000" dirty="0">
                  <a:latin typeface="思源黑体 CN Light"/>
                  <a:ea typeface="思源黑体 CN Light"/>
                </a:rPr>
                <a:t>严永升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Light"/>
                <a:ea typeface="思源黑体 CN Light"/>
                <a:cs typeface="+mn-cs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0EB018DB-D761-473D-A3CA-9E4B3E941958}"/>
                </a:ext>
              </a:extLst>
            </p:cNvPr>
            <p:cNvGrpSpPr/>
            <p:nvPr/>
          </p:nvGrpSpPr>
          <p:grpSpPr>
            <a:xfrm>
              <a:off x="6107502" y="5917101"/>
              <a:ext cx="177014" cy="192481"/>
              <a:chOff x="5899935" y="4649865"/>
              <a:chExt cx="354023" cy="530987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B3C7AB19-27CE-4B53-AAFD-C381AC8CA4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8271" y="4649865"/>
                <a:ext cx="317364" cy="5199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8DD9ACA2-FAD4-4566-B735-4E30DB42C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9935" y="4660936"/>
                <a:ext cx="354023" cy="5199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5410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542A57B-9DED-4C24-8091-4F76BF6552D1}"/>
              </a:ext>
            </a:extLst>
          </p:cNvPr>
          <p:cNvSpPr/>
          <p:nvPr/>
        </p:nvSpPr>
        <p:spPr>
          <a:xfrm rot="18181813">
            <a:off x="6898769" y="5605841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!!1">
            <a:extLst>
              <a:ext uri="{FF2B5EF4-FFF2-40B4-BE49-F238E27FC236}">
                <a16:creationId xmlns:a16="http://schemas.microsoft.com/office/drawing/2014/main" id="{5A54452B-9A59-4E92-986B-E083D6790E3B}"/>
              </a:ext>
            </a:extLst>
          </p:cNvPr>
          <p:cNvCxnSpPr>
            <a:cxnSpLocks/>
          </p:cNvCxnSpPr>
          <p:nvPr/>
        </p:nvCxnSpPr>
        <p:spPr>
          <a:xfrm>
            <a:off x="3270121" y="6119447"/>
            <a:ext cx="1153188" cy="273651"/>
          </a:xfrm>
          <a:prstGeom prst="line">
            <a:avLst/>
          </a:prstGeom>
          <a:ln w="806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03ACB2-EC75-4B90-B54D-50030BEC571A}"/>
              </a:ext>
            </a:extLst>
          </p:cNvPr>
          <p:cNvSpPr/>
          <p:nvPr/>
        </p:nvSpPr>
        <p:spPr>
          <a:xfrm rot="18925425">
            <a:off x="11185082" y="5820907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3F8A726-9D26-47C4-B5F3-8C4672ECE396}"/>
              </a:ext>
            </a:extLst>
          </p:cNvPr>
          <p:cNvSpPr/>
          <p:nvPr/>
        </p:nvSpPr>
        <p:spPr>
          <a:xfrm rot="16662904">
            <a:off x="9564032" y="-2492250"/>
            <a:ext cx="3052213" cy="3052213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弦形 22">
            <a:extLst>
              <a:ext uri="{FF2B5EF4-FFF2-40B4-BE49-F238E27FC236}">
                <a16:creationId xmlns:a16="http://schemas.microsoft.com/office/drawing/2014/main" id="{5F45349E-5222-40E2-B5ED-60633BC207C9}"/>
              </a:ext>
            </a:extLst>
          </p:cNvPr>
          <p:cNvSpPr/>
          <p:nvPr/>
        </p:nvSpPr>
        <p:spPr>
          <a:xfrm rot="333549">
            <a:off x="736316" y="3700074"/>
            <a:ext cx="2619563" cy="2640460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F3873123-FA20-4218-833E-9ABD5C5DDF66}"/>
              </a:ext>
            </a:extLst>
          </p:cNvPr>
          <p:cNvSpPr/>
          <p:nvPr/>
        </p:nvSpPr>
        <p:spPr>
          <a:xfrm rot="18181813">
            <a:off x="-1124701" y="-922111"/>
            <a:ext cx="2543191" cy="2192406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DFF1A90-85EA-411A-90D8-DE736DF9FD66}"/>
              </a:ext>
            </a:extLst>
          </p:cNvPr>
          <p:cNvSpPr/>
          <p:nvPr/>
        </p:nvSpPr>
        <p:spPr>
          <a:xfrm rot="3204846">
            <a:off x="2603356" y="-4621366"/>
            <a:ext cx="6701524" cy="6701524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75268AB-F31D-490D-BD96-CC0A413CDD65}"/>
              </a:ext>
            </a:extLst>
          </p:cNvPr>
          <p:cNvSpPr/>
          <p:nvPr/>
        </p:nvSpPr>
        <p:spPr>
          <a:xfrm rot="17253091">
            <a:off x="11174178" y="2647336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!!2">
            <a:extLst>
              <a:ext uri="{FF2B5EF4-FFF2-40B4-BE49-F238E27FC236}">
                <a16:creationId xmlns:a16="http://schemas.microsoft.com/office/drawing/2014/main" id="{9BC92ED0-CBB3-49A2-9F55-08D9728B0A6B}"/>
              </a:ext>
            </a:extLst>
          </p:cNvPr>
          <p:cNvSpPr/>
          <p:nvPr/>
        </p:nvSpPr>
        <p:spPr>
          <a:xfrm>
            <a:off x="653528" y="1230608"/>
            <a:ext cx="10884944" cy="5265769"/>
          </a:xfrm>
          <a:prstGeom prst="roundRect">
            <a:avLst>
              <a:gd name="adj" fmla="val 3299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1D951F3D-55BB-4011-BE0C-99136B88C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35" y="1405758"/>
            <a:ext cx="8963218" cy="3318298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C8C5DA14-D702-4455-8EC6-6FFB4C95E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5086" y="1488272"/>
            <a:ext cx="1673439" cy="3104463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B0192C7-FC1D-4159-B32D-A14963595EB6}"/>
              </a:ext>
            </a:extLst>
          </p:cNvPr>
          <p:cNvGrpSpPr/>
          <p:nvPr/>
        </p:nvGrpSpPr>
        <p:grpSpPr>
          <a:xfrm>
            <a:off x="2652479" y="-4648636"/>
            <a:ext cx="6701524" cy="6834664"/>
            <a:chOff x="2652479" y="-4648636"/>
            <a:chExt cx="6701524" cy="6834664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4708396-3FEC-4209-911D-0D2218EA0E82}"/>
                </a:ext>
              </a:extLst>
            </p:cNvPr>
            <p:cNvCxnSpPr/>
            <p:nvPr/>
          </p:nvCxnSpPr>
          <p:spPr>
            <a:xfrm rot="14029571" flipH="1">
              <a:off x="8893448" y="-504211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D98A94A-1297-4C0D-B2DE-C953D6435D4B}"/>
                </a:ext>
              </a:extLst>
            </p:cNvPr>
            <p:cNvCxnSpPr/>
            <p:nvPr/>
          </p:nvCxnSpPr>
          <p:spPr>
            <a:xfrm flipH="1">
              <a:off x="3483037" y="584135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A01D251-D486-44D7-A5FF-7FA0EE5E7AB2}"/>
                </a:ext>
              </a:extLst>
            </p:cNvPr>
            <p:cNvCxnSpPr/>
            <p:nvPr/>
          </p:nvCxnSpPr>
          <p:spPr>
            <a:xfrm flipH="1">
              <a:off x="8381005" y="587277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51A353D-462F-4FDF-B537-75230AA56088}"/>
                </a:ext>
              </a:extLst>
            </p:cNvPr>
            <p:cNvCxnSpPr/>
            <p:nvPr/>
          </p:nvCxnSpPr>
          <p:spPr>
            <a:xfrm rot="14029571" flipH="1">
              <a:off x="6005023" y="-4459853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96333C6-2C7A-40F6-BC4C-325840A31A36}"/>
                </a:ext>
              </a:extLst>
            </p:cNvPr>
            <p:cNvSpPr txBox="1"/>
            <p:nvPr/>
          </p:nvSpPr>
          <p:spPr>
            <a:xfrm>
              <a:off x="3709758" y="188329"/>
              <a:ext cx="45954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5600" dirty="0">
                  <a:solidFill>
                    <a:schemeClr val="bg1"/>
                  </a:solidFill>
                  <a:effectLst>
                    <a:outerShdw blurRad="76200" dist="38100" dir="2700000" algn="tl">
                      <a:srgbClr val="000000">
                        <a:alpha val="23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数据库架构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3E56888-840B-4AE7-8366-3C02BEA1385C}"/>
                </a:ext>
              </a:extLst>
            </p:cNvPr>
            <p:cNvSpPr txBox="1"/>
            <p:nvPr/>
          </p:nvSpPr>
          <p:spPr>
            <a:xfrm rot="14029571">
              <a:off x="5200860" y="-2827967"/>
              <a:ext cx="45954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5600" dirty="0">
                  <a:solidFill>
                    <a:schemeClr val="bg1"/>
                  </a:solidFill>
                  <a:effectLst>
                    <a:outerShdw blurRad="76200" dist="38100" dir="2700000" algn="tl">
                      <a:srgbClr val="000000">
                        <a:alpha val="23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数据库描述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A61A571-5E72-4D97-A893-E760B01D8DE4}"/>
                </a:ext>
              </a:extLst>
            </p:cNvPr>
            <p:cNvSpPr/>
            <p:nvPr/>
          </p:nvSpPr>
          <p:spPr>
            <a:xfrm rot="17253091">
              <a:off x="2652479" y="-4515496"/>
              <a:ext cx="6701524" cy="6701524"/>
            </a:xfrm>
            <a:prstGeom prst="ellipse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25531FF-289B-4C10-BBEC-EBCAB223F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133" y="4831705"/>
            <a:ext cx="10069330" cy="1590897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00BFF37F-3A41-4F0E-BDBD-59E470B3C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2060601" y="2417173"/>
            <a:ext cx="4399328" cy="1828332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7DE6EC81-E295-4339-B522-AA72A543D3D1}"/>
              </a:ext>
            </a:extLst>
          </p:cNvPr>
          <p:cNvSpPr txBox="1"/>
          <p:nvPr/>
        </p:nvSpPr>
        <p:spPr>
          <a:xfrm>
            <a:off x="-2532862" y="1007391"/>
            <a:ext cx="1077218" cy="51924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defRPr/>
            </a:pPr>
            <a:r>
              <a:rPr lang="zh-CN" altLang="en-US" sz="58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功能逻辑描述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C506D71-7AA6-4DCE-B05B-781BA328767D}"/>
              </a:ext>
            </a:extLst>
          </p:cNvPr>
          <p:cNvCxnSpPr/>
          <p:nvPr/>
        </p:nvCxnSpPr>
        <p:spPr>
          <a:xfrm>
            <a:off x="-1104756" y="2836190"/>
            <a:ext cx="0" cy="1673817"/>
          </a:xfrm>
          <a:prstGeom prst="line">
            <a:avLst/>
          </a:prstGeom>
          <a:ln w="6032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DB3C1BB-967F-459D-87F2-917F31770DAD}"/>
              </a:ext>
            </a:extLst>
          </p:cNvPr>
          <p:cNvSpPr/>
          <p:nvPr/>
        </p:nvSpPr>
        <p:spPr>
          <a:xfrm>
            <a:off x="9976338" y="4032738"/>
            <a:ext cx="1355127" cy="250409"/>
          </a:xfrm>
          <a:prstGeom prst="roundRect">
            <a:avLst/>
          </a:prstGeom>
          <a:noFill/>
          <a:ln w="25400">
            <a:solidFill>
              <a:srgbClr val="EE6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36F5D5D-9563-421D-A7DF-FFBC6B8BCE61}"/>
              </a:ext>
            </a:extLst>
          </p:cNvPr>
          <p:cNvSpPr/>
          <p:nvPr/>
        </p:nvSpPr>
        <p:spPr>
          <a:xfrm>
            <a:off x="5757290" y="2379787"/>
            <a:ext cx="1355127" cy="250409"/>
          </a:xfrm>
          <a:prstGeom prst="roundRect">
            <a:avLst/>
          </a:prstGeom>
          <a:noFill/>
          <a:ln w="25400">
            <a:solidFill>
              <a:srgbClr val="EE6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77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542A57B-9DED-4C24-8091-4F76BF6552D1}"/>
              </a:ext>
            </a:extLst>
          </p:cNvPr>
          <p:cNvSpPr/>
          <p:nvPr/>
        </p:nvSpPr>
        <p:spPr>
          <a:xfrm rot="19701669">
            <a:off x="6898769" y="5605841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03ACB2-EC75-4B90-B54D-50030BEC571A}"/>
              </a:ext>
            </a:extLst>
          </p:cNvPr>
          <p:cNvSpPr/>
          <p:nvPr/>
        </p:nvSpPr>
        <p:spPr>
          <a:xfrm rot="1366621">
            <a:off x="11185082" y="5820907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3F8A726-9D26-47C4-B5F3-8C4672ECE396}"/>
              </a:ext>
            </a:extLst>
          </p:cNvPr>
          <p:cNvSpPr/>
          <p:nvPr/>
        </p:nvSpPr>
        <p:spPr>
          <a:xfrm rot="19941731">
            <a:off x="9548933" y="-2415542"/>
            <a:ext cx="3052213" cy="3052213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!!1">
            <a:extLst>
              <a:ext uri="{FF2B5EF4-FFF2-40B4-BE49-F238E27FC236}">
                <a16:creationId xmlns:a16="http://schemas.microsoft.com/office/drawing/2014/main" id="{5A54452B-9A59-4E92-986B-E083D6790E3B}"/>
              </a:ext>
            </a:extLst>
          </p:cNvPr>
          <p:cNvCxnSpPr>
            <a:cxnSpLocks/>
          </p:cNvCxnSpPr>
          <p:nvPr/>
        </p:nvCxnSpPr>
        <p:spPr>
          <a:xfrm rot="1201699">
            <a:off x="2779204" y="6480184"/>
            <a:ext cx="1153188" cy="273651"/>
          </a:xfrm>
          <a:prstGeom prst="line">
            <a:avLst/>
          </a:prstGeom>
          <a:ln w="806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弦形 22">
            <a:extLst>
              <a:ext uri="{FF2B5EF4-FFF2-40B4-BE49-F238E27FC236}">
                <a16:creationId xmlns:a16="http://schemas.microsoft.com/office/drawing/2014/main" id="{5F45349E-5222-40E2-B5ED-60633BC207C9}"/>
              </a:ext>
            </a:extLst>
          </p:cNvPr>
          <p:cNvSpPr/>
          <p:nvPr/>
        </p:nvSpPr>
        <p:spPr>
          <a:xfrm rot="1535248">
            <a:off x="777594" y="3518874"/>
            <a:ext cx="2619563" cy="2640460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F3873123-FA20-4218-833E-9ABD5C5DDF66}"/>
              </a:ext>
            </a:extLst>
          </p:cNvPr>
          <p:cNvSpPr/>
          <p:nvPr/>
        </p:nvSpPr>
        <p:spPr>
          <a:xfrm rot="19906882">
            <a:off x="-1124701" y="-922111"/>
            <a:ext cx="2543191" cy="2192406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75268AB-F31D-490D-BD96-CC0A413CDD65}"/>
              </a:ext>
            </a:extLst>
          </p:cNvPr>
          <p:cNvSpPr/>
          <p:nvPr/>
        </p:nvSpPr>
        <p:spPr>
          <a:xfrm rot="17253091">
            <a:off x="11174178" y="2647336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CD6ADF6-D09D-45E8-9DD5-D206E92A6492}"/>
              </a:ext>
            </a:extLst>
          </p:cNvPr>
          <p:cNvSpPr/>
          <p:nvPr/>
        </p:nvSpPr>
        <p:spPr>
          <a:xfrm rot="3204846">
            <a:off x="2603356" y="-4621366"/>
            <a:ext cx="6701524" cy="6701524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!!2">
            <a:extLst>
              <a:ext uri="{FF2B5EF4-FFF2-40B4-BE49-F238E27FC236}">
                <a16:creationId xmlns:a16="http://schemas.microsoft.com/office/drawing/2014/main" id="{9BC92ED0-CBB3-49A2-9F55-08D9728B0A6B}"/>
              </a:ext>
            </a:extLst>
          </p:cNvPr>
          <p:cNvSpPr/>
          <p:nvPr/>
        </p:nvSpPr>
        <p:spPr>
          <a:xfrm>
            <a:off x="653528" y="1273448"/>
            <a:ext cx="10884944" cy="5442191"/>
          </a:xfrm>
          <a:prstGeom prst="roundRect">
            <a:avLst>
              <a:gd name="adj" fmla="val 3299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CC2DF7-2CAC-41EA-B2CC-0D703248BEBC}"/>
              </a:ext>
            </a:extLst>
          </p:cNvPr>
          <p:cNvSpPr txBox="1"/>
          <p:nvPr/>
        </p:nvSpPr>
        <p:spPr>
          <a:xfrm>
            <a:off x="1241193" y="1448025"/>
            <a:ext cx="9022690" cy="5127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实体</a:t>
            </a:r>
            <a:endParaRPr lang="en-US" altLang="zh-CN" sz="2000" b="1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user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：用户信息，主键是 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email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post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：贴子信息，主键是 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ID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tags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：标签信息，主键是 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ID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messages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：留言，主键是 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ID</a:t>
            </a:r>
          </a:p>
          <a:p>
            <a:pPr lvl="1">
              <a:lnSpc>
                <a:spcPct val="120000"/>
              </a:lnSpc>
            </a:pPr>
            <a:endParaRPr lang="en-US" altLang="zh-CN" sz="6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admin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：管理员信息，主键是 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ID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announce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：公告，主键是 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ID</a:t>
            </a:r>
          </a:p>
          <a:p>
            <a:pPr>
              <a:lnSpc>
                <a:spcPct val="120000"/>
              </a:lnSpc>
            </a:pPr>
            <a:endParaRPr lang="en-US" altLang="zh-CN" sz="6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联系</a:t>
            </a:r>
            <a:endParaRPr lang="en-US" altLang="zh-CN" sz="2000" b="1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concern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：用户收藏，主键是 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en-US" altLang="zh-CN" sz="2000" dirty="0" err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user_email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, </a:t>
            </a:r>
            <a:r>
              <a:rPr lang="en-US" altLang="zh-CN" sz="2000" dirty="0" err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post_id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（一对多）</a:t>
            </a:r>
            <a:endParaRPr lang="en-US" altLang="zh-CN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err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user_post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：用户发布，主键是 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en-US" altLang="zh-CN" sz="2000" dirty="0" err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user_email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, </a:t>
            </a:r>
            <a:r>
              <a:rPr lang="en-US" altLang="zh-CN" sz="2000" dirty="0" err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post_id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（一对多）</a:t>
            </a:r>
            <a:endParaRPr lang="en-US" altLang="zh-CN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err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has_pics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：贴子对应的图片描述，主键是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en-US" altLang="zh-CN" sz="2000" dirty="0" err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post_id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, </a:t>
            </a:r>
            <a:r>
              <a:rPr lang="en-US" altLang="zh-CN" sz="2000" dirty="0" err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pic_path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（一对多）</a:t>
            </a:r>
            <a:endParaRPr lang="en-US" altLang="zh-CN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err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has_tags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：贴子对应的标签，主键是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en-US" altLang="zh-CN" sz="2000" dirty="0" err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post_id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, </a:t>
            </a:r>
            <a:r>
              <a:rPr lang="en-US" altLang="zh-CN" sz="2000" dirty="0" err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tag_id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（一对多）</a:t>
            </a:r>
            <a:endParaRPr lang="en-US" altLang="zh-CN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5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5ACA7B-E619-4A80-8522-A3ACE150EA23}"/>
              </a:ext>
            </a:extLst>
          </p:cNvPr>
          <p:cNvSpPr txBox="1"/>
          <p:nvPr/>
        </p:nvSpPr>
        <p:spPr>
          <a:xfrm>
            <a:off x="5917413" y="1424947"/>
            <a:ext cx="5304961" cy="310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要求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由于所有关系中每一关键字都不可再拆分，故满足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1NF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各关系中所有字段都依赖于主键（一个表仅描述一件事情），故满足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2NF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各关系中所有字段都于主键直接相关（仅仅依赖于主键），故满足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3NF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endParaRPr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86C880D-42AB-43BD-8BEB-6145A2D1D0DD}"/>
              </a:ext>
            </a:extLst>
          </p:cNvPr>
          <p:cNvGrpSpPr/>
          <p:nvPr/>
        </p:nvGrpSpPr>
        <p:grpSpPr>
          <a:xfrm rot="7557747">
            <a:off x="2652479" y="-4648636"/>
            <a:ext cx="6701524" cy="6834664"/>
            <a:chOff x="2652479" y="-4648636"/>
            <a:chExt cx="6701524" cy="6834664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AAC0D711-7EC4-4924-9236-5CA95C698B79}"/>
                </a:ext>
              </a:extLst>
            </p:cNvPr>
            <p:cNvCxnSpPr/>
            <p:nvPr/>
          </p:nvCxnSpPr>
          <p:spPr>
            <a:xfrm rot="14029571" flipH="1">
              <a:off x="8893448" y="-504211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C56D3F5-F4E7-4354-A899-8DF64CADC633}"/>
                </a:ext>
              </a:extLst>
            </p:cNvPr>
            <p:cNvCxnSpPr/>
            <p:nvPr/>
          </p:nvCxnSpPr>
          <p:spPr>
            <a:xfrm flipH="1">
              <a:off x="3483037" y="584135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2A55B9D-5E4B-4E67-9D1F-02BD665AD5E2}"/>
                </a:ext>
              </a:extLst>
            </p:cNvPr>
            <p:cNvCxnSpPr/>
            <p:nvPr/>
          </p:nvCxnSpPr>
          <p:spPr>
            <a:xfrm flipH="1">
              <a:off x="8381005" y="587277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F8D22779-A1A7-4758-BD98-C6E0E585D453}"/>
                </a:ext>
              </a:extLst>
            </p:cNvPr>
            <p:cNvCxnSpPr/>
            <p:nvPr/>
          </p:nvCxnSpPr>
          <p:spPr>
            <a:xfrm rot="14029571" flipH="1">
              <a:off x="6005023" y="-4459853"/>
              <a:ext cx="150920" cy="22405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C9C8996-A052-4B1D-AE33-BAB9E046FEA1}"/>
                </a:ext>
              </a:extLst>
            </p:cNvPr>
            <p:cNvSpPr txBox="1"/>
            <p:nvPr/>
          </p:nvSpPr>
          <p:spPr>
            <a:xfrm>
              <a:off x="3709758" y="188329"/>
              <a:ext cx="45954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5600" dirty="0">
                  <a:solidFill>
                    <a:schemeClr val="bg1"/>
                  </a:solidFill>
                  <a:effectLst>
                    <a:outerShdw blurRad="76200" dist="38100" dir="2700000" algn="tl">
                      <a:srgbClr val="000000">
                        <a:alpha val="23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数据库架构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5E4AC68-76FE-4992-9062-39C0F258D964}"/>
                </a:ext>
              </a:extLst>
            </p:cNvPr>
            <p:cNvSpPr txBox="1"/>
            <p:nvPr/>
          </p:nvSpPr>
          <p:spPr>
            <a:xfrm rot="14029571">
              <a:off x="5200860" y="-2827967"/>
              <a:ext cx="45954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5600" dirty="0">
                  <a:solidFill>
                    <a:schemeClr val="bg1"/>
                  </a:solidFill>
                  <a:effectLst>
                    <a:outerShdw blurRad="76200" dist="38100" dir="2700000" algn="tl">
                      <a:srgbClr val="000000">
                        <a:alpha val="23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数据库描述</a:t>
              </a: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AE127A2-72A1-48C8-9B9E-3AF0830A3797}"/>
                </a:ext>
              </a:extLst>
            </p:cNvPr>
            <p:cNvSpPr/>
            <p:nvPr/>
          </p:nvSpPr>
          <p:spPr>
            <a:xfrm rot="17253091">
              <a:off x="2652479" y="-4515496"/>
              <a:ext cx="6701524" cy="6701524"/>
            </a:xfrm>
            <a:prstGeom prst="ellipse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71713C31-B393-441C-BA12-CAB7DE60AD9D}"/>
              </a:ext>
            </a:extLst>
          </p:cNvPr>
          <p:cNvSpPr txBox="1"/>
          <p:nvPr/>
        </p:nvSpPr>
        <p:spPr>
          <a:xfrm>
            <a:off x="-3567100" y="-58509"/>
            <a:ext cx="333462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5600" dirty="0">
                <a:solidFill>
                  <a:schemeClr val="bg1"/>
                </a:solidFill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三层架构</a:t>
            </a:r>
            <a:endParaRPr lang="en-US" altLang="zh-CN" sz="5600" dirty="0">
              <a:solidFill>
                <a:schemeClr val="bg1"/>
              </a:solidFill>
              <a:effectLst>
                <a:outerShdw blurRad="76200" dist="38100" dir="2700000" algn="tl">
                  <a:srgbClr val="000000">
                    <a:alpha val="23000"/>
                  </a:srgbClr>
                </a:outerShdw>
              </a:effectLst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pPr algn="dist">
              <a:defRPr/>
            </a:pPr>
            <a:r>
              <a:rPr lang="en-US" altLang="zh-CN" sz="4400" dirty="0">
                <a:solidFill>
                  <a:schemeClr val="bg1"/>
                </a:solidFill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&gt;&gt;&gt;&gt;&gt;&gt;</a:t>
            </a:r>
            <a:endParaRPr lang="zh-CN" altLang="en-US" sz="4000" dirty="0">
              <a:solidFill>
                <a:schemeClr val="bg1"/>
              </a:solidFill>
              <a:effectLst>
                <a:outerShdw blurRad="76200" dist="38100" dir="2700000" algn="tl">
                  <a:srgbClr val="000000">
                    <a:alpha val="23000"/>
                  </a:srgbClr>
                </a:outerShdw>
              </a:effectLst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2476A5C-273A-4C33-8AA5-BBC80394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388" y="7972403"/>
            <a:ext cx="7365115" cy="116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39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542A57B-9DED-4C24-8091-4F76BF6552D1}"/>
              </a:ext>
            </a:extLst>
          </p:cNvPr>
          <p:cNvSpPr/>
          <p:nvPr/>
        </p:nvSpPr>
        <p:spPr>
          <a:xfrm rot="19701669">
            <a:off x="9542618" y="5756224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03ACB2-EC75-4B90-B54D-50030BEC571A}"/>
              </a:ext>
            </a:extLst>
          </p:cNvPr>
          <p:cNvSpPr/>
          <p:nvPr/>
        </p:nvSpPr>
        <p:spPr>
          <a:xfrm rot="1366621">
            <a:off x="11326185" y="3102681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3F8A726-9D26-47C4-B5F3-8C4672ECE396}"/>
              </a:ext>
            </a:extLst>
          </p:cNvPr>
          <p:cNvSpPr/>
          <p:nvPr/>
        </p:nvSpPr>
        <p:spPr>
          <a:xfrm rot="19941731">
            <a:off x="6477409" y="-2336355"/>
            <a:ext cx="3052213" cy="3052213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!!1">
            <a:extLst>
              <a:ext uri="{FF2B5EF4-FFF2-40B4-BE49-F238E27FC236}">
                <a16:creationId xmlns:a16="http://schemas.microsoft.com/office/drawing/2014/main" id="{5A54452B-9A59-4E92-986B-E083D6790E3B}"/>
              </a:ext>
            </a:extLst>
          </p:cNvPr>
          <p:cNvCxnSpPr>
            <a:cxnSpLocks/>
          </p:cNvCxnSpPr>
          <p:nvPr/>
        </p:nvCxnSpPr>
        <p:spPr>
          <a:xfrm rot="20678753">
            <a:off x="6579983" y="6040206"/>
            <a:ext cx="1153188" cy="273651"/>
          </a:xfrm>
          <a:prstGeom prst="line">
            <a:avLst/>
          </a:prstGeom>
          <a:ln w="806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弦形 22">
            <a:extLst>
              <a:ext uri="{FF2B5EF4-FFF2-40B4-BE49-F238E27FC236}">
                <a16:creationId xmlns:a16="http://schemas.microsoft.com/office/drawing/2014/main" id="{5F45349E-5222-40E2-B5ED-60633BC207C9}"/>
              </a:ext>
            </a:extLst>
          </p:cNvPr>
          <p:cNvSpPr/>
          <p:nvPr/>
        </p:nvSpPr>
        <p:spPr>
          <a:xfrm rot="17673130">
            <a:off x="2087064" y="4447195"/>
            <a:ext cx="2619563" cy="2640460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F3873123-FA20-4218-833E-9ABD5C5DDF66}"/>
              </a:ext>
            </a:extLst>
          </p:cNvPr>
          <p:cNvSpPr/>
          <p:nvPr/>
        </p:nvSpPr>
        <p:spPr>
          <a:xfrm rot="19838490">
            <a:off x="-2947960" y="-2815051"/>
            <a:ext cx="7036577" cy="6266682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75268AB-F31D-490D-BD96-CC0A413CDD65}"/>
              </a:ext>
            </a:extLst>
          </p:cNvPr>
          <p:cNvSpPr/>
          <p:nvPr/>
        </p:nvSpPr>
        <p:spPr>
          <a:xfrm rot="17253091">
            <a:off x="11320693" y="557666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D71EB78-834B-44AA-839A-7D3DF734A8C3}"/>
              </a:ext>
            </a:extLst>
          </p:cNvPr>
          <p:cNvSpPr/>
          <p:nvPr/>
        </p:nvSpPr>
        <p:spPr>
          <a:xfrm>
            <a:off x="4380924" y="-828950"/>
            <a:ext cx="1096592" cy="1096592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5240BD-8B6C-4E2A-A04C-0BDB9B559546}"/>
              </a:ext>
            </a:extLst>
          </p:cNvPr>
          <p:cNvSpPr txBox="1"/>
          <p:nvPr/>
        </p:nvSpPr>
        <p:spPr>
          <a:xfrm>
            <a:off x="369468" y="452934"/>
            <a:ext cx="333462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5600" dirty="0">
                <a:solidFill>
                  <a:schemeClr val="bg1"/>
                </a:solidFill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三层架构</a:t>
            </a:r>
            <a:endParaRPr lang="en-US" altLang="zh-CN" sz="5600" dirty="0">
              <a:solidFill>
                <a:schemeClr val="bg1"/>
              </a:solidFill>
              <a:effectLst>
                <a:outerShdw blurRad="76200" dist="38100" dir="2700000" algn="tl">
                  <a:srgbClr val="000000">
                    <a:alpha val="23000"/>
                  </a:srgbClr>
                </a:outerShdw>
              </a:effectLst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pPr algn="dist">
              <a:defRPr/>
            </a:pPr>
            <a:r>
              <a:rPr lang="en-US" altLang="zh-CN" sz="4400" dirty="0">
                <a:solidFill>
                  <a:schemeClr val="bg1"/>
                </a:solidFill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&gt;&gt;&gt;&gt;&gt;&gt;</a:t>
            </a:r>
            <a:endParaRPr lang="zh-CN" altLang="en-US" sz="4000" dirty="0">
              <a:solidFill>
                <a:schemeClr val="bg1"/>
              </a:solidFill>
              <a:effectLst>
                <a:outerShdw blurRad="76200" dist="38100" dir="2700000" algn="tl">
                  <a:srgbClr val="000000">
                    <a:alpha val="23000"/>
                  </a:srgbClr>
                </a:outerShdw>
              </a:effectLst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3" name="!!2">
            <a:extLst>
              <a:ext uri="{FF2B5EF4-FFF2-40B4-BE49-F238E27FC236}">
                <a16:creationId xmlns:a16="http://schemas.microsoft.com/office/drawing/2014/main" id="{70E2C4DB-3EBA-467B-AFF8-A9FDD161C5AD}"/>
              </a:ext>
            </a:extLst>
          </p:cNvPr>
          <p:cNvSpPr/>
          <p:nvPr/>
        </p:nvSpPr>
        <p:spPr>
          <a:xfrm>
            <a:off x="1022379" y="2163643"/>
            <a:ext cx="3146156" cy="4332963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774805-1F18-43E6-9EF3-C26D9AD97753}"/>
              </a:ext>
            </a:extLst>
          </p:cNvPr>
          <p:cNvSpPr txBox="1"/>
          <p:nvPr/>
        </p:nvSpPr>
        <p:spPr>
          <a:xfrm>
            <a:off x="1311241" y="3135071"/>
            <a:ext cx="262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400" normalizeH="0" baseline="0" noProof="0" dirty="0">
                <a:ln>
                  <a:noFill/>
                </a:ln>
                <a:solidFill>
                  <a:srgbClr val="1B74E8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持久层</a:t>
            </a:r>
            <a:endParaRPr kumimoji="0" lang="en-US" altLang="zh-CN" sz="2400" b="0" i="0" u="none" strike="noStrike" kern="1200" cap="none" spc="400" normalizeH="0" baseline="0" noProof="0" dirty="0">
              <a:ln>
                <a:noFill/>
              </a:ln>
              <a:solidFill>
                <a:srgbClr val="1B74E8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400" normalizeH="0" baseline="0" noProof="0" dirty="0">
                <a:ln>
                  <a:noFill/>
                </a:ln>
                <a:solidFill>
                  <a:srgbClr val="1B74E8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DAO</a:t>
            </a:r>
            <a:r>
              <a:rPr kumimoji="0" lang="zh-CN" altLang="en-US" sz="2400" b="0" i="0" u="none" strike="noStrike" kern="1200" cap="none" spc="400" normalizeH="0" baseline="0" noProof="0" dirty="0">
                <a:ln>
                  <a:noFill/>
                </a:ln>
                <a:solidFill>
                  <a:srgbClr val="1B74E8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层</a:t>
            </a:r>
            <a:endParaRPr kumimoji="0" lang="zh-CN" altLang="en-US" sz="3200" b="1" i="0" u="none" strike="noStrike" kern="1200" cap="none" spc="400" normalizeH="0" baseline="0" noProof="0" dirty="0">
              <a:ln>
                <a:noFill/>
              </a:ln>
              <a:solidFill>
                <a:srgbClr val="1B74E8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3C268A9D-0A90-4809-A0C4-EB945B7027D0}"/>
              </a:ext>
            </a:extLst>
          </p:cNvPr>
          <p:cNvSpPr/>
          <p:nvPr/>
        </p:nvSpPr>
        <p:spPr>
          <a:xfrm>
            <a:off x="2315578" y="2391057"/>
            <a:ext cx="559760" cy="559758"/>
          </a:xfrm>
          <a:prstGeom prst="diamond">
            <a:avLst/>
          </a:prstGeom>
          <a:solidFill>
            <a:srgbClr val="1B74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6" name="矩形: 圆角 32">
            <a:extLst>
              <a:ext uri="{FF2B5EF4-FFF2-40B4-BE49-F238E27FC236}">
                <a16:creationId xmlns:a16="http://schemas.microsoft.com/office/drawing/2014/main" id="{7104EEDE-3293-4FDC-A3BB-CE14A804D5FD}"/>
              </a:ext>
            </a:extLst>
          </p:cNvPr>
          <p:cNvSpPr/>
          <p:nvPr/>
        </p:nvSpPr>
        <p:spPr>
          <a:xfrm>
            <a:off x="4594840" y="2163643"/>
            <a:ext cx="3146156" cy="4332963"/>
          </a:xfrm>
          <a:prstGeom prst="roundRect">
            <a:avLst>
              <a:gd name="adj" fmla="val 1694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81278804-3570-4398-8378-AFC03F5C61FA}"/>
              </a:ext>
            </a:extLst>
          </p:cNvPr>
          <p:cNvSpPr/>
          <p:nvPr/>
        </p:nvSpPr>
        <p:spPr>
          <a:xfrm>
            <a:off x="5884758" y="2391057"/>
            <a:ext cx="559760" cy="559758"/>
          </a:xfrm>
          <a:prstGeom prst="diamond">
            <a:avLst/>
          </a:prstGeom>
          <a:solidFill>
            <a:srgbClr val="81C99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7" name="矩形: 圆角 38">
            <a:extLst>
              <a:ext uri="{FF2B5EF4-FFF2-40B4-BE49-F238E27FC236}">
                <a16:creationId xmlns:a16="http://schemas.microsoft.com/office/drawing/2014/main" id="{09D5D954-F449-4528-8763-E2C43B399B90}"/>
              </a:ext>
            </a:extLst>
          </p:cNvPr>
          <p:cNvSpPr/>
          <p:nvPr/>
        </p:nvSpPr>
        <p:spPr>
          <a:xfrm>
            <a:off x="8167301" y="2163643"/>
            <a:ext cx="3146156" cy="4332963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579E25D2-D0FD-4C52-9B85-4AB18E3F3D39}"/>
              </a:ext>
            </a:extLst>
          </p:cNvPr>
          <p:cNvSpPr/>
          <p:nvPr/>
        </p:nvSpPr>
        <p:spPr>
          <a:xfrm>
            <a:off x="9460500" y="2391057"/>
            <a:ext cx="559760" cy="559758"/>
          </a:xfrm>
          <a:prstGeom prst="diamond">
            <a:avLst/>
          </a:prstGeom>
          <a:solidFill>
            <a:srgbClr val="EE675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A249FA1-EE2C-4F3A-A03D-49F098DD3F33}"/>
              </a:ext>
            </a:extLst>
          </p:cNvPr>
          <p:cNvSpPr/>
          <p:nvPr/>
        </p:nvSpPr>
        <p:spPr>
          <a:xfrm>
            <a:off x="5223914" y="3135071"/>
            <a:ext cx="19495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spc="400" dirty="0">
                <a:solidFill>
                  <a:srgbClr val="81C995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业务层</a:t>
            </a:r>
            <a:endParaRPr lang="en-US" altLang="zh-CN" sz="2400" spc="400" dirty="0">
              <a:solidFill>
                <a:srgbClr val="81C995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>
              <a:defRPr/>
            </a:pPr>
            <a:r>
              <a:rPr lang="en-US" altLang="zh-CN" sz="2400" spc="400" dirty="0">
                <a:solidFill>
                  <a:srgbClr val="81C995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Service</a:t>
            </a:r>
            <a:r>
              <a:rPr lang="zh-CN" altLang="en-US" sz="2400" spc="400" dirty="0">
                <a:solidFill>
                  <a:srgbClr val="81C995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D546B05-5960-4F3A-A9C3-4EDB9DC069C8}"/>
              </a:ext>
            </a:extLst>
          </p:cNvPr>
          <p:cNvSpPr/>
          <p:nvPr/>
        </p:nvSpPr>
        <p:spPr>
          <a:xfrm>
            <a:off x="9105271" y="3135071"/>
            <a:ext cx="13292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表现层</a:t>
            </a:r>
            <a:endParaRPr lang="en-US" altLang="zh-CN" sz="2400" spc="400" dirty="0">
              <a:solidFill>
                <a:srgbClr val="EE675C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>
              <a:defRPr/>
            </a:pPr>
            <a:r>
              <a:rPr lang="en-US" altLang="zh-CN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Web</a:t>
            </a:r>
            <a:r>
              <a:rPr lang="zh-CN" altLang="en-US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层</a:t>
            </a:r>
          </a:p>
        </p:txBody>
      </p:sp>
      <p:sp>
        <p:nvSpPr>
          <p:cNvPr id="31" name="文本占位符 11">
            <a:extLst>
              <a:ext uri="{FF2B5EF4-FFF2-40B4-BE49-F238E27FC236}">
                <a16:creationId xmlns:a16="http://schemas.microsoft.com/office/drawing/2014/main" id="{C5EC39FA-0BF3-4D94-918A-23F154222CC9}"/>
              </a:ext>
            </a:extLst>
          </p:cNvPr>
          <p:cNvSpPr txBox="1">
            <a:spLocks/>
          </p:cNvSpPr>
          <p:nvPr/>
        </p:nvSpPr>
        <p:spPr>
          <a:xfrm>
            <a:off x="1298433" y="3990939"/>
            <a:ext cx="2594049" cy="2170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直接与数据库相连、完成和数据库交换内容，负责将数据持久化，实现对数据库的增删查改。</a:t>
            </a:r>
          </a:p>
        </p:txBody>
      </p:sp>
      <p:sp>
        <p:nvSpPr>
          <p:cNvPr id="32" name="文本占位符 13">
            <a:extLst>
              <a:ext uri="{FF2B5EF4-FFF2-40B4-BE49-F238E27FC236}">
                <a16:creationId xmlns:a16="http://schemas.microsoft.com/office/drawing/2014/main" id="{866DBBD8-F0C7-4C54-8105-9F324ACA5990}"/>
              </a:ext>
            </a:extLst>
          </p:cNvPr>
          <p:cNvSpPr txBox="1">
            <a:spLocks/>
          </p:cNvSpPr>
          <p:nvPr/>
        </p:nvSpPr>
        <p:spPr>
          <a:xfrm>
            <a:off x="4792064" y="3996345"/>
            <a:ext cx="2751709" cy="2293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处理逻辑，连结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DAO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Servlet</a:t>
            </a: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；直接与项目中的需求挂钩，处理接口，将</a:t>
            </a:r>
            <a:r>
              <a:rPr lang="en-US" altLang="zh-CN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DAO</a:t>
            </a: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层的函数转换为可以为</a:t>
            </a:r>
            <a:r>
              <a:rPr lang="en-US" altLang="zh-CN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Web</a:t>
            </a: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层的业务逻辑直接使用的接口。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33" name="文本占位符 15">
            <a:extLst>
              <a:ext uri="{FF2B5EF4-FFF2-40B4-BE49-F238E27FC236}">
                <a16:creationId xmlns:a16="http://schemas.microsoft.com/office/drawing/2014/main" id="{25A450E9-711A-4531-B556-680BD17E1142}"/>
              </a:ext>
            </a:extLst>
          </p:cNvPr>
          <p:cNvSpPr txBox="1">
            <a:spLocks/>
          </p:cNvSpPr>
          <p:nvPr/>
        </p:nvSpPr>
        <p:spPr>
          <a:xfrm>
            <a:off x="8371836" y="3990939"/>
            <a:ext cx="2737086" cy="2256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由</a:t>
            </a:r>
            <a:r>
              <a:rPr lang="en-US" altLang="zh-CN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Servlet + JSP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实现；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Servlet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负责处理用户的操作逻辑，通过调用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Service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的方法实现；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JSP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负责前端展示，向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Servlet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发出请求</a:t>
            </a: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；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539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542A57B-9DED-4C24-8091-4F76BF6552D1}"/>
              </a:ext>
            </a:extLst>
          </p:cNvPr>
          <p:cNvSpPr/>
          <p:nvPr/>
        </p:nvSpPr>
        <p:spPr>
          <a:xfrm rot="19701669">
            <a:off x="11065527" y="5708064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03ACB2-EC75-4B90-B54D-50030BEC571A}"/>
              </a:ext>
            </a:extLst>
          </p:cNvPr>
          <p:cNvSpPr/>
          <p:nvPr/>
        </p:nvSpPr>
        <p:spPr>
          <a:xfrm rot="1366621">
            <a:off x="11776140" y="1366255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3F8A726-9D26-47C4-B5F3-8C4672ECE396}"/>
              </a:ext>
            </a:extLst>
          </p:cNvPr>
          <p:cNvSpPr/>
          <p:nvPr/>
        </p:nvSpPr>
        <p:spPr>
          <a:xfrm rot="19941731">
            <a:off x="3189018" y="-2801630"/>
            <a:ext cx="3052213" cy="3052213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弦形 22">
            <a:extLst>
              <a:ext uri="{FF2B5EF4-FFF2-40B4-BE49-F238E27FC236}">
                <a16:creationId xmlns:a16="http://schemas.microsoft.com/office/drawing/2014/main" id="{5F45349E-5222-40E2-B5ED-60633BC207C9}"/>
              </a:ext>
            </a:extLst>
          </p:cNvPr>
          <p:cNvSpPr/>
          <p:nvPr/>
        </p:nvSpPr>
        <p:spPr>
          <a:xfrm rot="16842509">
            <a:off x="4651487" y="5419125"/>
            <a:ext cx="2619563" cy="2640460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75268AB-F31D-490D-BD96-CC0A413CDD65}"/>
              </a:ext>
            </a:extLst>
          </p:cNvPr>
          <p:cNvSpPr/>
          <p:nvPr/>
        </p:nvSpPr>
        <p:spPr>
          <a:xfrm rot="17253091">
            <a:off x="9367878" y="-391720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D71EB78-834B-44AA-839A-7D3DF734A8C3}"/>
              </a:ext>
            </a:extLst>
          </p:cNvPr>
          <p:cNvSpPr/>
          <p:nvPr/>
        </p:nvSpPr>
        <p:spPr>
          <a:xfrm>
            <a:off x="213584" y="236086"/>
            <a:ext cx="1096592" cy="1096592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!!5">
            <a:extLst>
              <a:ext uri="{FF2B5EF4-FFF2-40B4-BE49-F238E27FC236}">
                <a16:creationId xmlns:a16="http://schemas.microsoft.com/office/drawing/2014/main" id="{7A57B5C0-AB5A-43F2-9A22-9EDC11C7A84D}"/>
              </a:ext>
            </a:extLst>
          </p:cNvPr>
          <p:cNvSpPr/>
          <p:nvPr/>
        </p:nvSpPr>
        <p:spPr>
          <a:xfrm>
            <a:off x="5961268" y="2079878"/>
            <a:ext cx="715329" cy="677157"/>
          </a:xfrm>
          <a:prstGeom prst="roundRect">
            <a:avLst>
              <a:gd name="adj" fmla="val 6599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!!1">
            <a:extLst>
              <a:ext uri="{FF2B5EF4-FFF2-40B4-BE49-F238E27FC236}">
                <a16:creationId xmlns:a16="http://schemas.microsoft.com/office/drawing/2014/main" id="{5A54452B-9A59-4E92-986B-E083D6790E3B}"/>
              </a:ext>
            </a:extLst>
          </p:cNvPr>
          <p:cNvCxnSpPr>
            <a:cxnSpLocks/>
          </p:cNvCxnSpPr>
          <p:nvPr/>
        </p:nvCxnSpPr>
        <p:spPr>
          <a:xfrm>
            <a:off x="3134171" y="3550793"/>
            <a:ext cx="5923658" cy="0"/>
          </a:xfrm>
          <a:prstGeom prst="line">
            <a:avLst/>
          </a:prstGeom>
          <a:ln w="5632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44810778-27BE-4B63-AD37-F3F40EFE36E2}"/>
              </a:ext>
            </a:extLst>
          </p:cNvPr>
          <p:cNvSpPr/>
          <p:nvPr/>
        </p:nvSpPr>
        <p:spPr>
          <a:xfrm rot="19906882">
            <a:off x="-1271595" y="4821911"/>
            <a:ext cx="2543191" cy="2192406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AC0E73-AFD4-4816-8441-E15EE4D75605}"/>
              </a:ext>
            </a:extLst>
          </p:cNvPr>
          <p:cNvSpPr txBox="1"/>
          <p:nvPr/>
        </p:nvSpPr>
        <p:spPr>
          <a:xfrm>
            <a:off x="1306317" y="2018506"/>
            <a:ext cx="1077218" cy="30645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defRPr/>
            </a:pPr>
            <a:r>
              <a:rPr lang="zh-CN" altLang="en-US" sz="58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技术栈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59D31D9-1DB6-4B6C-B8C6-72B4E86C5322}"/>
              </a:ext>
            </a:extLst>
          </p:cNvPr>
          <p:cNvCxnSpPr/>
          <p:nvPr/>
        </p:nvCxnSpPr>
        <p:spPr>
          <a:xfrm>
            <a:off x="2659842" y="2836190"/>
            <a:ext cx="0" cy="1673817"/>
          </a:xfrm>
          <a:prstGeom prst="line">
            <a:avLst/>
          </a:prstGeom>
          <a:ln w="6032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F715D85-B47C-4248-BD69-5DE8A4C7E397}"/>
              </a:ext>
            </a:extLst>
          </p:cNvPr>
          <p:cNvSpPr txBox="1"/>
          <p:nvPr/>
        </p:nvSpPr>
        <p:spPr>
          <a:xfrm>
            <a:off x="3616532" y="922871"/>
            <a:ext cx="7222205" cy="24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Web</a:t>
            </a:r>
            <a:r>
              <a:rPr lang="zh-CN" altLang="en-US" sz="28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层</a:t>
            </a:r>
            <a:endParaRPr lang="en-US" altLang="zh-CN" sz="2800" b="1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Servlet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：前端请求与反馈</a:t>
            </a:r>
            <a:endParaRPr lang="en-US" altLang="zh-CN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JSP / HTML + CSS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Materialize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-&gt;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样式</a:t>
            </a:r>
            <a:endParaRPr lang="en-US" altLang="zh-CN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JavaScript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jQuery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-&gt; 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前端逻辑</a:t>
            </a:r>
            <a:endParaRPr lang="en-US" altLang="zh-CN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JavaBean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：将实体数据封装，在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Servlet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和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JSP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页面之间传递</a:t>
            </a:r>
            <a:endParaRPr lang="en-US" altLang="zh-CN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JSONUtil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GSON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，异步传输时，将数据序列化</a:t>
            </a:r>
            <a:endParaRPr lang="en-US" altLang="zh-CN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B4FAC5B-8174-4A9E-B5AF-260C663A14D9}"/>
              </a:ext>
            </a:extLst>
          </p:cNvPr>
          <p:cNvSpPr txBox="1"/>
          <p:nvPr/>
        </p:nvSpPr>
        <p:spPr>
          <a:xfrm>
            <a:off x="3616533" y="3458117"/>
            <a:ext cx="7897805" cy="86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Service</a:t>
            </a:r>
            <a:r>
              <a:rPr lang="zh-CN" altLang="en-US" sz="28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层</a:t>
            </a:r>
            <a:endParaRPr lang="en-US" altLang="zh-CN" sz="2800" b="1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基于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http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的远程调用；调用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Dao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层的对象实例与数据库进行内容交换</a:t>
            </a:r>
            <a:endParaRPr lang="en-US" altLang="zh-CN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4EC7C1-BAC7-4E85-872D-EA72478E07AB}"/>
              </a:ext>
            </a:extLst>
          </p:cNvPr>
          <p:cNvSpPr txBox="1"/>
          <p:nvPr/>
        </p:nvSpPr>
        <p:spPr>
          <a:xfrm>
            <a:off x="3616533" y="4438985"/>
            <a:ext cx="7588748" cy="16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DAO</a:t>
            </a:r>
            <a:r>
              <a:rPr lang="zh-CN" altLang="en-US" sz="28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层</a:t>
            </a:r>
            <a:endParaRPr lang="en-US" altLang="zh-CN" sz="2800" b="1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JDBCUtil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：单例模式，保存一个静态的</a:t>
            </a: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Connection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，简化数据库连接和关闭</a:t>
            </a:r>
            <a:endParaRPr lang="en-US" altLang="zh-CN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JDBC</a:t>
            </a:r>
            <a:r>
              <a: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：为客户端程序提供访问数据库的应用程序接口</a:t>
            </a:r>
            <a:endParaRPr lang="en-US" altLang="zh-CN" sz="2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A05AAA6-DD12-4936-A749-C10BF052FA5B}"/>
              </a:ext>
            </a:extLst>
          </p:cNvPr>
          <p:cNvSpPr txBox="1"/>
          <p:nvPr/>
        </p:nvSpPr>
        <p:spPr>
          <a:xfrm>
            <a:off x="4477669" y="7719079"/>
            <a:ext cx="3515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60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代码结构</a:t>
            </a:r>
            <a:endParaRPr lang="zh-CN" altLang="en-US" sz="4400" dirty="0">
              <a:effectLst>
                <a:outerShdw blurRad="76200" dist="38100" dir="2700000" algn="tl">
                  <a:srgbClr val="000000">
                    <a:alpha val="23000"/>
                  </a:srgbClr>
                </a:outerShdw>
              </a:effectLst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5FBADA8-6C03-498F-BFB3-1BD96F5E61ED}"/>
              </a:ext>
            </a:extLst>
          </p:cNvPr>
          <p:cNvCxnSpPr>
            <a:cxnSpLocks/>
          </p:cNvCxnSpPr>
          <p:nvPr/>
        </p:nvCxnSpPr>
        <p:spPr>
          <a:xfrm flipV="1">
            <a:off x="4119812" y="8098942"/>
            <a:ext cx="270607" cy="302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D3F0482-FBB7-4BA3-B3DE-1D5F31E8C94B}"/>
              </a:ext>
            </a:extLst>
          </p:cNvPr>
          <p:cNvCxnSpPr>
            <a:cxnSpLocks/>
          </p:cNvCxnSpPr>
          <p:nvPr/>
        </p:nvCxnSpPr>
        <p:spPr>
          <a:xfrm flipV="1">
            <a:off x="8080544" y="8058851"/>
            <a:ext cx="270607" cy="302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6614F4B-971D-42B8-BCA5-F71E41D057D3}"/>
              </a:ext>
            </a:extLst>
          </p:cNvPr>
          <p:cNvSpPr txBox="1"/>
          <p:nvPr/>
        </p:nvSpPr>
        <p:spPr>
          <a:xfrm>
            <a:off x="-3616532" y="5861439"/>
            <a:ext cx="26655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000" dirty="0">
                <a:solidFill>
                  <a:schemeClr val="bg1"/>
                </a:solidFill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三层架构</a:t>
            </a:r>
            <a:endParaRPr lang="en-US" altLang="zh-CN" sz="4000" dirty="0">
              <a:solidFill>
                <a:schemeClr val="bg1"/>
              </a:solidFill>
              <a:effectLst>
                <a:outerShdw blurRad="76200" dist="38100" dir="2700000" algn="tl">
                  <a:srgbClr val="000000">
                    <a:alpha val="23000"/>
                  </a:srgbClr>
                </a:outerShdw>
              </a:effectLst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pPr algn="dist">
              <a:defRPr/>
            </a:pPr>
            <a:r>
              <a:rPr lang="en-US" altLang="zh-CN" sz="2800" dirty="0">
                <a:solidFill>
                  <a:schemeClr val="bg1"/>
                </a:solidFill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&gt;&gt;&gt;&gt;&gt;&gt;</a:t>
            </a:r>
            <a:endParaRPr lang="zh-CN" altLang="en-US" sz="2400" dirty="0">
              <a:solidFill>
                <a:schemeClr val="bg1"/>
              </a:solidFill>
              <a:effectLst>
                <a:outerShdw blurRad="76200" dist="38100" dir="2700000" algn="tl">
                  <a:srgbClr val="000000">
                    <a:alpha val="23000"/>
                  </a:srgbClr>
                </a:outerShdw>
              </a:effectLst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45" name="!!2">
            <a:extLst>
              <a:ext uri="{FF2B5EF4-FFF2-40B4-BE49-F238E27FC236}">
                <a16:creationId xmlns:a16="http://schemas.microsoft.com/office/drawing/2014/main" id="{C6033804-2565-4447-B6C6-6B437A94D72D}"/>
              </a:ext>
            </a:extLst>
          </p:cNvPr>
          <p:cNvSpPr/>
          <p:nvPr/>
        </p:nvSpPr>
        <p:spPr>
          <a:xfrm>
            <a:off x="1022379" y="7223001"/>
            <a:ext cx="3146156" cy="4332963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B56A03F-7C7D-4598-A0A7-C100866114D4}"/>
              </a:ext>
            </a:extLst>
          </p:cNvPr>
          <p:cNvSpPr txBox="1"/>
          <p:nvPr/>
        </p:nvSpPr>
        <p:spPr>
          <a:xfrm>
            <a:off x="1311241" y="8194429"/>
            <a:ext cx="262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400" normalizeH="0" baseline="0" noProof="0" dirty="0">
                <a:ln>
                  <a:noFill/>
                </a:ln>
                <a:solidFill>
                  <a:srgbClr val="1B74E8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持久层</a:t>
            </a:r>
            <a:endParaRPr kumimoji="0" lang="en-US" altLang="zh-CN" sz="2400" b="0" i="0" u="none" strike="noStrike" kern="1200" cap="none" spc="400" normalizeH="0" baseline="0" noProof="0" dirty="0">
              <a:ln>
                <a:noFill/>
              </a:ln>
              <a:solidFill>
                <a:srgbClr val="1B74E8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400" normalizeH="0" baseline="0" noProof="0" dirty="0">
                <a:ln>
                  <a:noFill/>
                </a:ln>
                <a:solidFill>
                  <a:srgbClr val="1B74E8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DAO</a:t>
            </a:r>
            <a:r>
              <a:rPr kumimoji="0" lang="zh-CN" altLang="en-US" sz="2400" b="0" i="0" u="none" strike="noStrike" kern="1200" cap="none" spc="400" normalizeH="0" baseline="0" noProof="0" dirty="0">
                <a:ln>
                  <a:noFill/>
                </a:ln>
                <a:solidFill>
                  <a:srgbClr val="1B74E8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层</a:t>
            </a:r>
            <a:endParaRPr kumimoji="0" lang="zh-CN" altLang="en-US" sz="3200" b="1" i="0" u="none" strike="noStrike" kern="1200" cap="none" spc="400" normalizeH="0" baseline="0" noProof="0" dirty="0">
              <a:ln>
                <a:noFill/>
              </a:ln>
              <a:solidFill>
                <a:srgbClr val="1B74E8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7" name="菱形 46">
            <a:extLst>
              <a:ext uri="{FF2B5EF4-FFF2-40B4-BE49-F238E27FC236}">
                <a16:creationId xmlns:a16="http://schemas.microsoft.com/office/drawing/2014/main" id="{83D0423D-E27B-4202-8A01-FFF100741874}"/>
              </a:ext>
            </a:extLst>
          </p:cNvPr>
          <p:cNvSpPr/>
          <p:nvPr/>
        </p:nvSpPr>
        <p:spPr>
          <a:xfrm>
            <a:off x="2315578" y="7450415"/>
            <a:ext cx="559760" cy="559758"/>
          </a:xfrm>
          <a:prstGeom prst="diamond">
            <a:avLst/>
          </a:prstGeom>
          <a:solidFill>
            <a:srgbClr val="1B74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48" name="矩形: 圆角 32">
            <a:extLst>
              <a:ext uri="{FF2B5EF4-FFF2-40B4-BE49-F238E27FC236}">
                <a16:creationId xmlns:a16="http://schemas.microsoft.com/office/drawing/2014/main" id="{87B221E4-B019-40AC-855E-8B49FCC569B8}"/>
              </a:ext>
            </a:extLst>
          </p:cNvPr>
          <p:cNvSpPr/>
          <p:nvPr/>
        </p:nvSpPr>
        <p:spPr>
          <a:xfrm>
            <a:off x="4594840" y="-4985354"/>
            <a:ext cx="3146156" cy="4332963"/>
          </a:xfrm>
          <a:prstGeom prst="roundRect">
            <a:avLst>
              <a:gd name="adj" fmla="val 1694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菱形 48">
            <a:extLst>
              <a:ext uri="{FF2B5EF4-FFF2-40B4-BE49-F238E27FC236}">
                <a16:creationId xmlns:a16="http://schemas.microsoft.com/office/drawing/2014/main" id="{01FD76B9-CC9F-4370-8B75-CDD2A7BB1AB3}"/>
              </a:ext>
            </a:extLst>
          </p:cNvPr>
          <p:cNvSpPr/>
          <p:nvPr/>
        </p:nvSpPr>
        <p:spPr>
          <a:xfrm>
            <a:off x="5884758" y="-4757940"/>
            <a:ext cx="559760" cy="559758"/>
          </a:xfrm>
          <a:prstGeom prst="diamond">
            <a:avLst/>
          </a:prstGeom>
          <a:solidFill>
            <a:srgbClr val="81C99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50" name="矩形: 圆角 38">
            <a:extLst>
              <a:ext uri="{FF2B5EF4-FFF2-40B4-BE49-F238E27FC236}">
                <a16:creationId xmlns:a16="http://schemas.microsoft.com/office/drawing/2014/main" id="{6EDCE723-0D03-472D-B0B8-2A2F51D29EB0}"/>
              </a:ext>
            </a:extLst>
          </p:cNvPr>
          <p:cNvSpPr/>
          <p:nvPr/>
        </p:nvSpPr>
        <p:spPr>
          <a:xfrm>
            <a:off x="8167301" y="7223001"/>
            <a:ext cx="3146156" cy="4332963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菱形 50">
            <a:extLst>
              <a:ext uri="{FF2B5EF4-FFF2-40B4-BE49-F238E27FC236}">
                <a16:creationId xmlns:a16="http://schemas.microsoft.com/office/drawing/2014/main" id="{48BFE3DB-3176-4416-8E18-95DAD7AD886A}"/>
              </a:ext>
            </a:extLst>
          </p:cNvPr>
          <p:cNvSpPr/>
          <p:nvPr/>
        </p:nvSpPr>
        <p:spPr>
          <a:xfrm>
            <a:off x="9460500" y="7450415"/>
            <a:ext cx="559760" cy="559758"/>
          </a:xfrm>
          <a:prstGeom prst="diamond">
            <a:avLst/>
          </a:prstGeom>
          <a:solidFill>
            <a:srgbClr val="EE675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160993D-CC66-43D5-BA5B-D2943F5F1AC9}"/>
              </a:ext>
            </a:extLst>
          </p:cNvPr>
          <p:cNvSpPr/>
          <p:nvPr/>
        </p:nvSpPr>
        <p:spPr>
          <a:xfrm>
            <a:off x="5223914" y="-4013926"/>
            <a:ext cx="19495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spc="400" dirty="0">
                <a:solidFill>
                  <a:srgbClr val="81C995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业务层</a:t>
            </a:r>
            <a:endParaRPr lang="en-US" altLang="zh-CN" sz="2400" spc="400" dirty="0">
              <a:solidFill>
                <a:srgbClr val="81C995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>
              <a:defRPr/>
            </a:pPr>
            <a:r>
              <a:rPr lang="en-US" altLang="zh-CN" sz="2400" spc="400" dirty="0">
                <a:solidFill>
                  <a:srgbClr val="81C995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Service</a:t>
            </a:r>
            <a:r>
              <a:rPr lang="zh-CN" altLang="en-US" sz="2400" spc="400" dirty="0">
                <a:solidFill>
                  <a:srgbClr val="81C995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层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4E6A247-E799-48AD-8271-A7A22B6A9130}"/>
              </a:ext>
            </a:extLst>
          </p:cNvPr>
          <p:cNvSpPr/>
          <p:nvPr/>
        </p:nvSpPr>
        <p:spPr>
          <a:xfrm>
            <a:off x="9105271" y="8194429"/>
            <a:ext cx="13292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表现层</a:t>
            </a:r>
            <a:endParaRPr lang="en-US" altLang="zh-CN" sz="2400" spc="400" dirty="0">
              <a:solidFill>
                <a:srgbClr val="EE675C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>
              <a:defRPr/>
            </a:pPr>
            <a:r>
              <a:rPr lang="en-US" altLang="zh-CN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Web</a:t>
            </a:r>
            <a:r>
              <a:rPr lang="zh-CN" altLang="en-US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层</a:t>
            </a:r>
          </a:p>
        </p:txBody>
      </p:sp>
      <p:sp>
        <p:nvSpPr>
          <p:cNvPr id="54" name="文本占位符 11">
            <a:extLst>
              <a:ext uri="{FF2B5EF4-FFF2-40B4-BE49-F238E27FC236}">
                <a16:creationId xmlns:a16="http://schemas.microsoft.com/office/drawing/2014/main" id="{CADB72E3-DC9D-4558-B9E4-D1D4DCC759B2}"/>
              </a:ext>
            </a:extLst>
          </p:cNvPr>
          <p:cNvSpPr txBox="1">
            <a:spLocks/>
          </p:cNvSpPr>
          <p:nvPr/>
        </p:nvSpPr>
        <p:spPr>
          <a:xfrm>
            <a:off x="1298433" y="9050297"/>
            <a:ext cx="2594049" cy="2170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直接与数据库相连、完成和数据库交换内容，负责将数据持久化，实现对数据库的增删查改。</a:t>
            </a:r>
          </a:p>
        </p:txBody>
      </p:sp>
      <p:sp>
        <p:nvSpPr>
          <p:cNvPr id="55" name="文本占位符 13">
            <a:extLst>
              <a:ext uri="{FF2B5EF4-FFF2-40B4-BE49-F238E27FC236}">
                <a16:creationId xmlns:a16="http://schemas.microsoft.com/office/drawing/2014/main" id="{9892FF10-BE4F-4CB3-8622-6FD276FAAC0E}"/>
              </a:ext>
            </a:extLst>
          </p:cNvPr>
          <p:cNvSpPr txBox="1">
            <a:spLocks/>
          </p:cNvSpPr>
          <p:nvPr/>
        </p:nvSpPr>
        <p:spPr>
          <a:xfrm>
            <a:off x="4792064" y="-3152652"/>
            <a:ext cx="2751709" cy="2293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处理逻辑，连结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DAO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Servlet</a:t>
            </a: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；直接与项目中的需求挂钩，处理接口，将</a:t>
            </a:r>
            <a:r>
              <a:rPr lang="en-US" altLang="zh-CN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DAO</a:t>
            </a: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层的函数转换为可以为</a:t>
            </a:r>
            <a:r>
              <a:rPr lang="en-US" altLang="zh-CN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Web</a:t>
            </a: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层的业务逻辑直接使用的接口。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56" name="文本占位符 15">
            <a:extLst>
              <a:ext uri="{FF2B5EF4-FFF2-40B4-BE49-F238E27FC236}">
                <a16:creationId xmlns:a16="http://schemas.microsoft.com/office/drawing/2014/main" id="{94FBCFDA-2D3F-437D-8628-B1F20296ED47}"/>
              </a:ext>
            </a:extLst>
          </p:cNvPr>
          <p:cNvSpPr txBox="1">
            <a:spLocks/>
          </p:cNvSpPr>
          <p:nvPr/>
        </p:nvSpPr>
        <p:spPr>
          <a:xfrm>
            <a:off x="8371836" y="9050297"/>
            <a:ext cx="2737086" cy="2256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由</a:t>
            </a:r>
            <a:r>
              <a:rPr lang="en-US" altLang="zh-CN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Servlet + JSP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实现；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Servlet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负责处理用户的操作逻辑，通过调用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Service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的方法实现；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JSP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负责前端展示，向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Servlet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发出请求</a:t>
            </a: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；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838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542A57B-9DED-4C24-8091-4F76BF6552D1}"/>
              </a:ext>
            </a:extLst>
          </p:cNvPr>
          <p:cNvSpPr/>
          <p:nvPr/>
        </p:nvSpPr>
        <p:spPr>
          <a:xfrm rot="19701669">
            <a:off x="11408172" y="1781874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03ACB2-EC75-4B90-B54D-50030BEC571A}"/>
              </a:ext>
            </a:extLst>
          </p:cNvPr>
          <p:cNvSpPr/>
          <p:nvPr/>
        </p:nvSpPr>
        <p:spPr>
          <a:xfrm rot="1366621">
            <a:off x="9950116" y="48973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弦形 22">
            <a:extLst>
              <a:ext uri="{FF2B5EF4-FFF2-40B4-BE49-F238E27FC236}">
                <a16:creationId xmlns:a16="http://schemas.microsoft.com/office/drawing/2014/main" id="{5F45349E-5222-40E2-B5ED-60633BC207C9}"/>
              </a:ext>
            </a:extLst>
          </p:cNvPr>
          <p:cNvSpPr/>
          <p:nvPr/>
        </p:nvSpPr>
        <p:spPr>
          <a:xfrm rot="5400000">
            <a:off x="1816414" y="4569869"/>
            <a:ext cx="8894000" cy="8964950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75268AB-F31D-490D-BD96-CC0A413CDD65}"/>
              </a:ext>
            </a:extLst>
          </p:cNvPr>
          <p:cNvSpPr/>
          <p:nvPr/>
        </p:nvSpPr>
        <p:spPr>
          <a:xfrm rot="17253091">
            <a:off x="6388193" y="-156807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D71EB78-834B-44AA-839A-7D3DF734A8C3}"/>
              </a:ext>
            </a:extLst>
          </p:cNvPr>
          <p:cNvSpPr/>
          <p:nvPr/>
        </p:nvSpPr>
        <p:spPr>
          <a:xfrm>
            <a:off x="-548296" y="2880704"/>
            <a:ext cx="1096592" cy="1096592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3F8A726-9D26-47C4-B5F3-8C4672ECE396}"/>
              </a:ext>
            </a:extLst>
          </p:cNvPr>
          <p:cNvSpPr/>
          <p:nvPr/>
        </p:nvSpPr>
        <p:spPr>
          <a:xfrm rot="19941731">
            <a:off x="533799" y="-1782805"/>
            <a:ext cx="3052213" cy="3052213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44810778-27BE-4B63-AD37-F3F40EFE36E2}"/>
              </a:ext>
            </a:extLst>
          </p:cNvPr>
          <p:cNvSpPr/>
          <p:nvPr/>
        </p:nvSpPr>
        <p:spPr>
          <a:xfrm rot="19906882">
            <a:off x="-1103092" y="5761797"/>
            <a:ext cx="2543191" cy="2192406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!!1">
            <a:extLst>
              <a:ext uri="{FF2B5EF4-FFF2-40B4-BE49-F238E27FC236}">
                <a16:creationId xmlns:a16="http://schemas.microsoft.com/office/drawing/2014/main" id="{1D911827-2C36-41ED-9D18-DCCFC535F4EC}"/>
              </a:ext>
            </a:extLst>
          </p:cNvPr>
          <p:cNvCxnSpPr>
            <a:cxnSpLocks/>
          </p:cNvCxnSpPr>
          <p:nvPr/>
        </p:nvCxnSpPr>
        <p:spPr>
          <a:xfrm flipV="1">
            <a:off x="11633515" y="5125423"/>
            <a:ext cx="558485" cy="1375460"/>
          </a:xfrm>
          <a:prstGeom prst="line">
            <a:avLst/>
          </a:prstGeom>
          <a:ln w="806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465E247-817E-419A-8DBE-036834C2BE53}"/>
              </a:ext>
            </a:extLst>
          </p:cNvPr>
          <p:cNvSpPr txBox="1"/>
          <p:nvPr/>
        </p:nvSpPr>
        <p:spPr>
          <a:xfrm>
            <a:off x="4477669" y="5413808"/>
            <a:ext cx="3515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60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代码结构</a:t>
            </a:r>
            <a:endParaRPr lang="zh-CN" altLang="en-US" sz="4400" dirty="0">
              <a:effectLst>
                <a:outerShdw blurRad="76200" dist="38100" dir="2700000" algn="tl">
                  <a:srgbClr val="000000">
                    <a:alpha val="23000"/>
                  </a:srgbClr>
                </a:outerShdw>
              </a:effectLst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F0BA30F-5781-48B7-A400-805BCE4C03F7}"/>
              </a:ext>
            </a:extLst>
          </p:cNvPr>
          <p:cNvCxnSpPr>
            <a:cxnSpLocks/>
          </p:cNvCxnSpPr>
          <p:nvPr/>
        </p:nvCxnSpPr>
        <p:spPr>
          <a:xfrm flipV="1">
            <a:off x="4119812" y="5793671"/>
            <a:ext cx="270607" cy="302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5D53592-CB8A-4A04-B658-209DE93ACF60}"/>
              </a:ext>
            </a:extLst>
          </p:cNvPr>
          <p:cNvCxnSpPr>
            <a:cxnSpLocks/>
          </p:cNvCxnSpPr>
          <p:nvPr/>
        </p:nvCxnSpPr>
        <p:spPr>
          <a:xfrm flipV="1">
            <a:off x="8080544" y="5753580"/>
            <a:ext cx="270607" cy="302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5">
            <a:extLst>
              <a:ext uri="{FF2B5EF4-FFF2-40B4-BE49-F238E27FC236}">
                <a16:creationId xmlns:a16="http://schemas.microsoft.com/office/drawing/2014/main" id="{EC1B62FD-339D-4A8F-9B3C-E539FA775BEF}"/>
              </a:ext>
            </a:extLst>
          </p:cNvPr>
          <p:cNvSpPr/>
          <p:nvPr/>
        </p:nvSpPr>
        <p:spPr>
          <a:xfrm>
            <a:off x="590988" y="397499"/>
            <a:ext cx="11564227" cy="4597159"/>
          </a:xfrm>
          <a:prstGeom prst="roundRect">
            <a:avLst>
              <a:gd name="adj" fmla="val 6599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6A6EA8-D2BE-4176-BB5B-DD7912B32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61" y="1177495"/>
            <a:ext cx="2114845" cy="14480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0C587A-6A5B-4FD5-99B6-66FFF11F6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792" y="2879654"/>
            <a:ext cx="1676634" cy="26292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AFA7EB-A104-4FEF-BF23-73EF3A8D30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36"/>
          <a:stretch/>
        </p:blipFill>
        <p:spPr>
          <a:xfrm>
            <a:off x="4148851" y="1195506"/>
            <a:ext cx="2352936" cy="14226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E6F0C7-50D5-4FBA-B254-13CC248C6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164" y="1226677"/>
            <a:ext cx="2362530" cy="19147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164F179-082B-4700-9419-BB52A73549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3859" y="2879654"/>
            <a:ext cx="1409897" cy="124794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5B4FB68-2B73-463F-9215-4A35E457717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5239"/>
          <a:stretch/>
        </p:blipFill>
        <p:spPr>
          <a:xfrm>
            <a:off x="9956269" y="1186564"/>
            <a:ext cx="2076740" cy="1450264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D036CDB-C7CA-4F1D-A3F8-48C15EE68529}"/>
              </a:ext>
            </a:extLst>
          </p:cNvPr>
          <p:cNvSpPr txBox="1"/>
          <p:nvPr/>
        </p:nvSpPr>
        <p:spPr>
          <a:xfrm>
            <a:off x="1111904" y="683642"/>
            <a:ext cx="18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400" normalizeH="0" baseline="0" noProof="0" dirty="0">
                <a:ln>
                  <a:noFill/>
                </a:ln>
                <a:solidFill>
                  <a:srgbClr val="1B74E8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DAO</a:t>
            </a:r>
            <a:r>
              <a:rPr kumimoji="0" lang="zh-CN" altLang="en-US" sz="2400" b="0" i="0" u="none" strike="noStrike" kern="1200" cap="none" spc="400" normalizeH="0" baseline="0" noProof="0" dirty="0">
                <a:ln>
                  <a:noFill/>
                </a:ln>
                <a:solidFill>
                  <a:srgbClr val="1B74E8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层</a:t>
            </a:r>
            <a:endParaRPr kumimoji="0" lang="zh-CN" altLang="en-US" sz="3200" b="1" i="0" u="none" strike="noStrike" kern="1200" cap="none" spc="400" normalizeH="0" baseline="0" noProof="0" dirty="0">
              <a:ln>
                <a:noFill/>
              </a:ln>
              <a:solidFill>
                <a:srgbClr val="1B74E8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E92637F-74E8-4060-BFB0-197FBEEAB15E}"/>
              </a:ext>
            </a:extLst>
          </p:cNvPr>
          <p:cNvSpPr/>
          <p:nvPr/>
        </p:nvSpPr>
        <p:spPr>
          <a:xfrm>
            <a:off x="4313906" y="683642"/>
            <a:ext cx="1949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81C995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Service</a:t>
            </a:r>
            <a:r>
              <a:rPr lang="zh-CN" altLang="en-US" sz="2400" spc="400" dirty="0">
                <a:solidFill>
                  <a:srgbClr val="81C995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BE02524-53EC-4488-ACBE-BA5136D12C44}"/>
              </a:ext>
            </a:extLst>
          </p:cNvPr>
          <p:cNvSpPr/>
          <p:nvPr/>
        </p:nvSpPr>
        <p:spPr>
          <a:xfrm>
            <a:off x="7868121" y="726371"/>
            <a:ext cx="1329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Web</a:t>
            </a:r>
            <a:r>
              <a:rPr lang="zh-CN" altLang="en-US" sz="2400" spc="400" dirty="0">
                <a:solidFill>
                  <a:srgbClr val="EE675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DC87489-0273-479B-9DB0-7EC895BAB351}"/>
              </a:ext>
            </a:extLst>
          </p:cNvPr>
          <p:cNvSpPr txBox="1"/>
          <p:nvPr/>
        </p:nvSpPr>
        <p:spPr>
          <a:xfrm>
            <a:off x="715110" y="3141469"/>
            <a:ext cx="553998" cy="21460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400" normalizeH="0" baseline="0" noProof="0" dirty="0">
                <a:ln>
                  <a:noFill/>
                </a:ln>
                <a:solidFill>
                  <a:srgbClr val="FDD663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实体的封装</a:t>
            </a:r>
            <a:endParaRPr kumimoji="0" lang="zh-CN" altLang="en-US" sz="3200" b="1" i="0" u="none" strike="noStrike" kern="1200" cap="none" spc="400" normalizeH="0" baseline="0" noProof="0" dirty="0">
              <a:ln>
                <a:noFill/>
              </a:ln>
              <a:solidFill>
                <a:srgbClr val="FDD663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31720D4-B01A-4C80-8436-A7A0B078CE52}"/>
              </a:ext>
            </a:extLst>
          </p:cNvPr>
          <p:cNvCxnSpPr/>
          <p:nvPr/>
        </p:nvCxnSpPr>
        <p:spPr>
          <a:xfrm>
            <a:off x="3341077" y="1803208"/>
            <a:ext cx="50409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E6467CE-C640-4936-A4C2-87063EEA448D}"/>
              </a:ext>
            </a:extLst>
          </p:cNvPr>
          <p:cNvCxnSpPr/>
          <p:nvPr/>
        </p:nvCxnSpPr>
        <p:spPr>
          <a:xfrm>
            <a:off x="6673648" y="1793008"/>
            <a:ext cx="50409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0730D124-0A28-4760-AE60-508E399ED63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346"/>
          <a:stretch/>
        </p:blipFill>
        <p:spPr>
          <a:xfrm>
            <a:off x="7187573" y="-1857314"/>
            <a:ext cx="2958800" cy="1687035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E50B16CD-6EA2-436F-9BAF-CD124D9D48F1}"/>
              </a:ext>
            </a:extLst>
          </p:cNvPr>
          <p:cNvSpPr txBox="1"/>
          <p:nvPr/>
        </p:nvSpPr>
        <p:spPr>
          <a:xfrm>
            <a:off x="3211896" y="-2316606"/>
            <a:ext cx="553998" cy="23730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defRPr/>
            </a:pPr>
            <a:r>
              <a:rPr lang="zh-CN" altLang="en-US" sz="24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“</a:t>
            </a:r>
            <a:r>
              <a:rPr lang="en-US" altLang="zh-CN" sz="24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UI</a:t>
            </a:r>
            <a:r>
              <a:rPr lang="zh-CN" altLang="en-US" sz="24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设计”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9639A3-0D64-4657-97B0-93B4940333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0160" y="3296334"/>
            <a:ext cx="1901520" cy="34739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F57831-9834-4257-8792-72D92EC13C8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400"/>
          <a:stretch/>
        </p:blipFill>
        <p:spPr>
          <a:xfrm>
            <a:off x="10096541" y="4446295"/>
            <a:ext cx="1901520" cy="1895740"/>
          </a:xfrm>
          <a:prstGeom prst="rect">
            <a:avLst/>
          </a:prstGeom>
        </p:spPr>
      </p:pic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99C9654-8D3E-4E3F-8847-B3D037464563}"/>
              </a:ext>
            </a:extLst>
          </p:cNvPr>
          <p:cNvSpPr/>
          <p:nvPr/>
        </p:nvSpPr>
        <p:spPr>
          <a:xfrm>
            <a:off x="7954900" y="2636832"/>
            <a:ext cx="1808794" cy="504637"/>
          </a:xfrm>
          <a:prstGeom prst="roundRect">
            <a:avLst/>
          </a:prstGeom>
          <a:noFill/>
          <a:ln w="25400">
            <a:solidFill>
              <a:srgbClr val="EE6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96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542A57B-9DED-4C24-8091-4F76BF6552D1}"/>
              </a:ext>
            </a:extLst>
          </p:cNvPr>
          <p:cNvSpPr/>
          <p:nvPr/>
        </p:nvSpPr>
        <p:spPr>
          <a:xfrm rot="19033907">
            <a:off x="11166594" y="-2344"/>
            <a:ext cx="1494086" cy="1288005"/>
          </a:xfrm>
          <a:prstGeom prst="triangle">
            <a:avLst/>
          </a:prstGeom>
          <a:solidFill>
            <a:srgbClr val="EE675C"/>
          </a:solidFill>
          <a:ln w="889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03ACB2-EC75-4B90-B54D-50030BEC571A}"/>
              </a:ext>
            </a:extLst>
          </p:cNvPr>
          <p:cNvSpPr/>
          <p:nvPr/>
        </p:nvSpPr>
        <p:spPr>
          <a:xfrm rot="1366621">
            <a:off x="7017561" y="-521396"/>
            <a:ext cx="1095746" cy="1027573"/>
          </a:xfrm>
          <a:prstGeom prst="roundRect">
            <a:avLst>
              <a:gd name="adj" fmla="val 32758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75268AB-F31D-490D-BD96-CC0A413CDD65}"/>
              </a:ext>
            </a:extLst>
          </p:cNvPr>
          <p:cNvSpPr/>
          <p:nvPr/>
        </p:nvSpPr>
        <p:spPr>
          <a:xfrm rot="17253091">
            <a:off x="3820825" y="-147034"/>
            <a:ext cx="783438" cy="783438"/>
          </a:xfrm>
          <a:prstGeom prst="ellipse">
            <a:avLst/>
          </a:prstGeom>
          <a:solidFill>
            <a:srgbClr val="F1F3F4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D71EB78-834B-44AA-839A-7D3DF734A8C3}"/>
              </a:ext>
            </a:extLst>
          </p:cNvPr>
          <p:cNvSpPr/>
          <p:nvPr/>
        </p:nvSpPr>
        <p:spPr>
          <a:xfrm>
            <a:off x="2876233" y="6165991"/>
            <a:ext cx="1096592" cy="1096592"/>
          </a:xfrm>
          <a:prstGeom prst="ellipse">
            <a:avLst/>
          </a:prstGeom>
          <a:solidFill>
            <a:srgbClr val="1B74E8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3F8A726-9D26-47C4-B5F3-8C4672ECE396}"/>
              </a:ext>
            </a:extLst>
          </p:cNvPr>
          <p:cNvSpPr/>
          <p:nvPr/>
        </p:nvSpPr>
        <p:spPr>
          <a:xfrm rot="16200000">
            <a:off x="-5081642" y="-59471"/>
            <a:ext cx="6976942" cy="6976942"/>
          </a:xfrm>
          <a:prstGeom prst="roundRect">
            <a:avLst>
              <a:gd name="adj" fmla="val 13710"/>
            </a:avLst>
          </a:prstGeom>
          <a:solidFill>
            <a:srgbClr val="81C995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44810778-27BE-4B63-AD37-F3F40EFE36E2}"/>
              </a:ext>
            </a:extLst>
          </p:cNvPr>
          <p:cNvSpPr/>
          <p:nvPr/>
        </p:nvSpPr>
        <p:spPr>
          <a:xfrm rot="19906882">
            <a:off x="5198044" y="5761797"/>
            <a:ext cx="2543191" cy="2192406"/>
          </a:xfrm>
          <a:prstGeom prst="triangle">
            <a:avLst/>
          </a:prstGeom>
          <a:solidFill>
            <a:srgbClr val="EE675C"/>
          </a:solidFill>
          <a:ln w="190500" cap="rnd">
            <a:solidFill>
              <a:srgbClr val="EE675C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!!1">
            <a:extLst>
              <a:ext uri="{FF2B5EF4-FFF2-40B4-BE49-F238E27FC236}">
                <a16:creationId xmlns:a16="http://schemas.microsoft.com/office/drawing/2014/main" id="{1D911827-2C36-41ED-9D18-DCCFC535F4EC}"/>
              </a:ext>
            </a:extLst>
          </p:cNvPr>
          <p:cNvCxnSpPr>
            <a:cxnSpLocks/>
          </p:cNvCxnSpPr>
          <p:nvPr/>
        </p:nvCxnSpPr>
        <p:spPr>
          <a:xfrm flipV="1">
            <a:off x="11733930" y="2939757"/>
            <a:ext cx="558485" cy="1375460"/>
          </a:xfrm>
          <a:prstGeom prst="line">
            <a:avLst/>
          </a:prstGeom>
          <a:ln w="806450" cap="rnd">
            <a:solidFill>
              <a:srgbClr val="F1F3F4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弦形 32">
            <a:extLst>
              <a:ext uri="{FF2B5EF4-FFF2-40B4-BE49-F238E27FC236}">
                <a16:creationId xmlns:a16="http://schemas.microsoft.com/office/drawing/2014/main" id="{9670391B-2BA1-4595-90ED-7E630442C493}"/>
              </a:ext>
            </a:extLst>
          </p:cNvPr>
          <p:cNvSpPr/>
          <p:nvPr/>
        </p:nvSpPr>
        <p:spPr>
          <a:xfrm rot="3989240">
            <a:off x="10167668" y="6052516"/>
            <a:ext cx="2619563" cy="2640460"/>
          </a:xfrm>
          <a:prstGeom prst="chord">
            <a:avLst>
              <a:gd name="adj1" fmla="val 5435498"/>
              <a:gd name="adj2" fmla="val 16200000"/>
            </a:avLst>
          </a:prstGeom>
          <a:solidFill>
            <a:srgbClr val="FDD663"/>
          </a:solidFill>
          <a:ln w="196850" cap="rnd">
            <a:solidFill>
              <a:srgbClr val="FDD663"/>
            </a:solidFill>
            <a:round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36FE0C-860D-4943-A2DC-034ED890B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494" y="-1926569"/>
            <a:ext cx="1971418" cy="1692660"/>
          </a:xfrm>
          <a:prstGeom prst="rect">
            <a:avLst/>
          </a:prstGeom>
        </p:spPr>
      </p:pic>
      <p:sp>
        <p:nvSpPr>
          <p:cNvPr id="23" name="!!5">
            <a:extLst>
              <a:ext uri="{FF2B5EF4-FFF2-40B4-BE49-F238E27FC236}">
                <a16:creationId xmlns:a16="http://schemas.microsoft.com/office/drawing/2014/main" id="{5CE98654-354B-4D38-89A5-671FCF87285C}"/>
              </a:ext>
            </a:extLst>
          </p:cNvPr>
          <p:cNvSpPr/>
          <p:nvPr/>
        </p:nvSpPr>
        <p:spPr>
          <a:xfrm>
            <a:off x="6024382" y="2939757"/>
            <a:ext cx="1410933" cy="968792"/>
          </a:xfrm>
          <a:prstGeom prst="roundRect">
            <a:avLst>
              <a:gd name="adj" fmla="val 6599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A94EA8-4E26-4F04-8B05-75429888C5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46"/>
          <a:stretch/>
        </p:blipFill>
        <p:spPr>
          <a:xfrm>
            <a:off x="1989119" y="736297"/>
            <a:ext cx="9744509" cy="555608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A475839-3AF1-42B9-ADE3-BBE908E05670}"/>
              </a:ext>
            </a:extLst>
          </p:cNvPr>
          <p:cNvSpPr txBox="1"/>
          <p:nvPr/>
        </p:nvSpPr>
        <p:spPr>
          <a:xfrm>
            <a:off x="458372" y="646771"/>
            <a:ext cx="1107996" cy="5564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defRPr/>
            </a:pPr>
            <a:r>
              <a:rPr lang="zh-CN" altLang="en-US" sz="60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“</a:t>
            </a:r>
            <a:r>
              <a:rPr lang="en-US" altLang="zh-CN" sz="60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UI</a:t>
            </a:r>
            <a:r>
              <a:rPr lang="zh-CN" altLang="en-US" sz="60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设计”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75B8D23-BED2-4DD1-B7B0-B7D9D1B98337}"/>
              </a:ext>
            </a:extLst>
          </p:cNvPr>
          <p:cNvSpPr txBox="1"/>
          <p:nvPr/>
        </p:nvSpPr>
        <p:spPr>
          <a:xfrm>
            <a:off x="10660304" y="6923898"/>
            <a:ext cx="2839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400" dirty="0">
                <a:effectLst>
                  <a:outerShdw blurRad="76200" dist="38100" dir="2700000" algn="tl">
                    <a:srgbClr val="000000">
                      <a:alpha val="23000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代码结构</a:t>
            </a:r>
            <a:endParaRPr lang="zh-CN" altLang="en-US" sz="3200" dirty="0">
              <a:effectLst>
                <a:outerShdw blurRad="76200" dist="38100" dir="2700000" algn="tl">
                  <a:srgbClr val="000000">
                    <a:alpha val="23000"/>
                  </a:srgbClr>
                </a:outerShdw>
              </a:effectLst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2E00193-815F-4EB8-8757-1DA334F8D100}"/>
              </a:ext>
            </a:extLst>
          </p:cNvPr>
          <p:cNvCxnSpPr>
            <a:cxnSpLocks/>
          </p:cNvCxnSpPr>
          <p:nvPr/>
        </p:nvCxnSpPr>
        <p:spPr>
          <a:xfrm flipV="1">
            <a:off x="10384638" y="7170199"/>
            <a:ext cx="270607" cy="302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756E2F7-1DCC-407E-9434-E3E5E1BEC107}"/>
              </a:ext>
            </a:extLst>
          </p:cNvPr>
          <p:cNvCxnSpPr>
            <a:cxnSpLocks/>
          </p:cNvCxnSpPr>
          <p:nvPr/>
        </p:nvCxnSpPr>
        <p:spPr>
          <a:xfrm flipV="1">
            <a:off x="13472069" y="7263670"/>
            <a:ext cx="270607" cy="302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5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3_Office 主题">
  <a:themeElements>
    <a:clrScheme name="自定义 10">
      <a:dk1>
        <a:srgbClr val="2E2E2E"/>
      </a:dk1>
      <a:lt1>
        <a:sysClr val="window" lastClr="FFFFFF"/>
      </a:lt1>
      <a:dk2>
        <a:srgbClr val="44546A"/>
      </a:dk2>
      <a:lt2>
        <a:srgbClr val="E7E6E6"/>
      </a:lt2>
      <a:accent1>
        <a:srgbClr val="2FD0D4"/>
      </a:accent1>
      <a:accent2>
        <a:srgbClr val="2E2E2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D03B"/>
      </a:hlink>
      <a:folHlink>
        <a:srgbClr val="954F72"/>
      </a:folHlink>
    </a:clrScheme>
    <a:fontScheme name="自定义 7">
      <a:majorFont>
        <a:latin typeface="Source Han Sans Light"/>
        <a:ea typeface="思源黑体 CN Heavy"/>
        <a:cs typeface=""/>
      </a:majorFont>
      <a:minorFont>
        <a:latin typeface="Source Han Sans Light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4114</Words>
  <Application>Microsoft Office PowerPoint</Application>
  <PresentationFormat>宽屏</PresentationFormat>
  <Paragraphs>207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 Unicode MS</vt:lpstr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微软雅黑 Light</vt:lpstr>
      <vt:lpstr>Arial</vt:lpstr>
      <vt:lpstr>Calibri Light</vt:lpstr>
      <vt:lpstr>Consolas</vt:lpstr>
      <vt:lpstr>Wingdings</vt:lpstr>
      <vt:lpstr>Office 主题​​</vt:lpstr>
      <vt:lpstr>23_Office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严 永升</dc:creator>
  <cp:lastModifiedBy>严 永升</cp:lastModifiedBy>
  <cp:revision>345</cp:revision>
  <dcterms:created xsi:type="dcterms:W3CDTF">2022-06-06T09:36:52Z</dcterms:created>
  <dcterms:modified xsi:type="dcterms:W3CDTF">2022-11-06T11:50:16Z</dcterms:modified>
</cp:coreProperties>
</file>