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chael Airhar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6BCF1B-0DC9-49E6-9210-89E6317C458C}">
  <a:tblStyle styleId="{946BCF1B-0DC9-49E6-9210-89E6317C458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44347BD-0EA8-4166-AE53-00D730DEB95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33" Type="http://schemas.openxmlformats.org/officeDocument/2006/relationships/font" Target="fonts/MavenPro-regular.fntdata"/><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MavenPro-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3T21:42:38.547">
    <p:pos x="6000" y="0"/>
    <p:text>Data source:
https://www.kaggle.com/datasets/sudalairajkumar/daily-temperature-of-major-cities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8e4b9028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8e4b9028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takeaway from this slide is a visual representation of the temperature increase, and also of the mean summer temperature in the past 5 years, illustrating our selection criteria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9223d45b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9223d45b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14c26523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14c26523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8e4b90288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8e4b90288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regression, Denver  is unlikely to reach the threshold in the next couple of years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14c26523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14c26523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14c26523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14c26523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58e4b9028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58e4b9028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the average temperature for each </a:t>
            </a:r>
            <a:r>
              <a:rPr lang="en"/>
              <a:t>month</a:t>
            </a:r>
            <a:r>
              <a:rPr lang="en"/>
              <a:t> over the most recent full year and associated standard deviations in temperature for each month. Our key insight was to identify which cities have summer months that are consistently warm, and thus people are likely to purchase AC, instead of having a few hot days that are outliers.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8e4b90288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8e4b90288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closer look at the standard deviations in temperature for AUgust of 2019, which was the hottest month in all cities, showing that </a:t>
            </a:r>
            <a:r>
              <a:rPr lang="en">
                <a:solidFill>
                  <a:schemeClr val="dk1"/>
                </a:solidFill>
              </a:rPr>
              <a:t>Grand Junction, Milan, Pueblo, San Angelo seem to be very consistently warm in the summer</a:t>
            </a:r>
            <a:endParaRPr/>
          </a:p>
          <a:p>
            <a:pPr indent="0" lvl="0" marL="0" rtl="0" algn="l">
              <a:spcBef>
                <a:spcPts val="0"/>
              </a:spcBef>
              <a:spcAft>
                <a:spcPts val="0"/>
              </a:spcAft>
              <a:buNone/>
            </a:pPr>
            <a:r>
              <a:rPr lang="en"/>
              <a:t>Grand Junction, Milan, Pueblo, San Angelo, Denver, Madrid, Zagreb, Salt Lake City, Belgrade, Bishkek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58e4b9028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58e4b9028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recommendations for where to do some business investigation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8e4b951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8e4b951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8e4b9028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8e4b9028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8e4b951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8e4b951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8e4b951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8e4b951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8e4b9028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8e4b9028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8e4b9028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8e4b9028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8e4b9028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8e4b9028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8e4b9028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8e4b9028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14c26523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14c26523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8e4b9028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8e4b9028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takeaway from this slide is a visual representation of the temperature </a:t>
            </a:r>
            <a:r>
              <a:rPr lang="en"/>
              <a:t>increase</a:t>
            </a:r>
            <a:r>
              <a:rPr lang="en"/>
              <a:t>, and also of the mean summer temperature in the past 5 years, illustrating our selection criteria, to get a sense for possible demand in the area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9223d45b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9223d45b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Potential Expansion Based on Temperature Changes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Emma Mantel, Michael Airhart, Zabriel Adams, Bryan Oyuela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Candidate International Cities</a:t>
            </a:r>
            <a:endParaRPr>
              <a:solidFill>
                <a:schemeClr val="accent3"/>
              </a:solidFill>
            </a:endParaRPr>
          </a:p>
        </p:txBody>
      </p:sp>
      <p:sp>
        <p:nvSpPr>
          <p:cNvPr id="339" name="Google Shape;339;p22"/>
          <p:cNvSpPr txBox="1"/>
          <p:nvPr/>
        </p:nvSpPr>
        <p:spPr>
          <a:xfrm>
            <a:off x="5648196" y="4444650"/>
            <a:ext cx="3401700" cy="524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Nunito"/>
                <a:ea typeface="Nunito"/>
                <a:cs typeface="Nunito"/>
                <a:sym typeface="Nunito"/>
              </a:rPr>
              <a:t>* </a:t>
            </a:r>
            <a:r>
              <a:rPr lang="en">
                <a:latin typeface="Nunito"/>
                <a:ea typeface="Nunito"/>
                <a:cs typeface="Nunito"/>
                <a:sym typeface="Nunito"/>
              </a:rPr>
              <a:t>Dubai was excluded</a:t>
            </a:r>
            <a:endParaRPr>
              <a:latin typeface="Nunito"/>
              <a:ea typeface="Nunito"/>
              <a:cs typeface="Nunito"/>
              <a:sym typeface="Nunito"/>
            </a:endParaRPr>
          </a:p>
        </p:txBody>
      </p:sp>
      <p:pic>
        <p:nvPicPr>
          <p:cNvPr id="340" name="Google Shape;340;p22" title="Chart"/>
          <p:cNvPicPr preferRelativeResize="0"/>
          <p:nvPr/>
        </p:nvPicPr>
        <p:blipFill>
          <a:blip r:embed="rId3">
            <a:alphaModFix/>
          </a:blip>
          <a:stretch>
            <a:fillRect/>
          </a:stretch>
        </p:blipFill>
        <p:spPr>
          <a:xfrm>
            <a:off x="1599025" y="1518375"/>
            <a:ext cx="4732500" cy="292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3"/>
          <p:cNvPicPr preferRelativeResize="0"/>
          <p:nvPr/>
        </p:nvPicPr>
        <p:blipFill>
          <a:blip r:embed="rId3">
            <a:alphaModFix/>
          </a:blip>
          <a:stretch>
            <a:fillRect/>
          </a:stretch>
        </p:blipFill>
        <p:spPr>
          <a:xfrm>
            <a:off x="86725" y="97675"/>
            <a:ext cx="723336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9" name="Shape 349"/>
        <p:cNvGrpSpPr/>
        <p:nvPr/>
      </p:nvGrpSpPr>
      <p:grpSpPr>
        <a:xfrm>
          <a:off x="0" y="0"/>
          <a:ext cx="0" cy="0"/>
          <a:chOff x="0" y="0"/>
          <a:chExt cx="0" cy="0"/>
        </a:xfrm>
      </p:grpSpPr>
      <p:sp>
        <p:nvSpPr>
          <p:cNvPr id="350" name="Google Shape;350;p2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Could Denver Fit Our Criteria Eventually?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Temperature Prediction: Linear Regression</a:t>
            </a:r>
            <a:endParaRPr>
              <a:solidFill>
                <a:schemeClr val="accent3"/>
              </a:solidFill>
            </a:endParaRPr>
          </a:p>
        </p:txBody>
      </p:sp>
      <p:sp>
        <p:nvSpPr>
          <p:cNvPr id="356" name="Google Shape;356;p25"/>
          <p:cNvSpPr txBox="1"/>
          <p:nvPr>
            <p:ph idx="1" type="body"/>
          </p:nvPr>
        </p:nvSpPr>
        <p:spPr>
          <a:xfrm>
            <a:off x="1139675" y="3774700"/>
            <a:ext cx="7030500" cy="4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Denver is unlikely to reach our threshold in the future.</a:t>
            </a:r>
            <a:endParaRPr/>
          </a:p>
        </p:txBody>
      </p:sp>
      <p:pic>
        <p:nvPicPr>
          <p:cNvPr id="357" name="Google Shape;357;p25"/>
          <p:cNvPicPr preferRelativeResize="0"/>
          <p:nvPr/>
        </p:nvPicPr>
        <p:blipFill rotWithShape="1">
          <a:blip r:embed="rId3">
            <a:alphaModFix/>
          </a:blip>
          <a:srcRect b="0" l="0" r="0" t="40330"/>
          <a:stretch/>
        </p:blipFill>
        <p:spPr>
          <a:xfrm>
            <a:off x="4248763" y="1468625"/>
            <a:ext cx="4222275" cy="1770824"/>
          </a:xfrm>
          <a:prstGeom prst="rect">
            <a:avLst/>
          </a:prstGeom>
          <a:noFill/>
          <a:ln>
            <a:noFill/>
          </a:ln>
        </p:spPr>
      </p:pic>
      <p:pic>
        <p:nvPicPr>
          <p:cNvPr id="358" name="Google Shape;358;p25"/>
          <p:cNvPicPr preferRelativeResize="0"/>
          <p:nvPr/>
        </p:nvPicPr>
        <p:blipFill rotWithShape="1">
          <a:blip r:embed="rId4">
            <a:alphaModFix/>
          </a:blip>
          <a:srcRect b="0" l="0" r="0" t="0"/>
          <a:stretch/>
        </p:blipFill>
        <p:spPr>
          <a:xfrm>
            <a:off x="395125" y="1299125"/>
            <a:ext cx="3681375" cy="194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2" name="Shape 362"/>
        <p:cNvGrpSpPr/>
        <p:nvPr/>
      </p:nvGrpSpPr>
      <p:grpSpPr>
        <a:xfrm>
          <a:off x="0" y="0"/>
          <a:ext cx="0" cy="0"/>
          <a:chOff x="0" y="0"/>
          <a:chExt cx="0" cy="0"/>
        </a:xfrm>
      </p:grpSpPr>
      <p:sp>
        <p:nvSpPr>
          <p:cNvPr id="363" name="Google Shape;363;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Further Analysis to Narrow the Options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Lots of Options, B</a:t>
            </a:r>
            <a:r>
              <a:rPr lang="en">
                <a:solidFill>
                  <a:schemeClr val="accent3"/>
                </a:solidFill>
              </a:rPr>
              <a:t>ut</a:t>
            </a:r>
            <a:r>
              <a:rPr lang="en">
                <a:solidFill>
                  <a:schemeClr val="accent3"/>
                </a:solidFill>
              </a:rPr>
              <a:t> Not All Are Feasible</a:t>
            </a:r>
            <a:endParaRPr>
              <a:solidFill>
                <a:schemeClr val="accent3"/>
              </a:solidFill>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After narrowing our list to ten cities, we realized that expansion to each of these would still be a massive undertaking. To deal with this, we conducted further analysis to find 3 realistic choices for our expansion. We went about this by:</a:t>
            </a:r>
            <a:endParaRPr/>
          </a:p>
          <a:p>
            <a:pPr indent="-311150" lvl="0" marL="457200" rtl="0" algn="l">
              <a:lnSpc>
                <a:spcPct val="150000"/>
              </a:lnSpc>
              <a:spcBef>
                <a:spcPts val="1200"/>
              </a:spcBef>
              <a:spcAft>
                <a:spcPts val="0"/>
              </a:spcAft>
              <a:buSzPts val="1300"/>
              <a:buAutoNum type="arabicPeriod"/>
            </a:pPr>
            <a:r>
              <a:rPr lang="en"/>
              <a:t>Deciding on an additional metric: the standard deviation of the temperature in the summer months</a:t>
            </a:r>
            <a:endParaRPr/>
          </a:p>
          <a:p>
            <a:pPr indent="-311150" lvl="0" marL="457200" rtl="0" algn="l">
              <a:lnSpc>
                <a:spcPct val="150000"/>
              </a:lnSpc>
              <a:spcBef>
                <a:spcPts val="0"/>
              </a:spcBef>
              <a:spcAft>
                <a:spcPts val="0"/>
              </a:spcAft>
              <a:buSzPts val="1300"/>
              <a:buAutoNum type="arabicPeriod"/>
            </a:pPr>
            <a:r>
              <a:rPr lang="en"/>
              <a:t>Creating combination charts and bar graphs to visualize those metrics</a:t>
            </a:r>
            <a:endParaRPr/>
          </a:p>
          <a:p>
            <a:pPr indent="-311150" lvl="0" marL="457200" rtl="0" algn="l">
              <a:lnSpc>
                <a:spcPct val="150000"/>
              </a:lnSpc>
              <a:spcBef>
                <a:spcPts val="0"/>
              </a:spcBef>
              <a:spcAft>
                <a:spcPts val="0"/>
              </a:spcAft>
              <a:buSzPts val="1300"/>
              <a:buAutoNum type="arabicPeriod"/>
            </a:pPr>
            <a:r>
              <a:rPr lang="en"/>
              <a:t>Ranking the cities according to those metrics for our final recommendation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Combination Chart</a:t>
            </a:r>
            <a:endParaRPr>
              <a:solidFill>
                <a:schemeClr val="accent3"/>
              </a:solidFill>
            </a:endParaRPr>
          </a:p>
        </p:txBody>
      </p:sp>
      <p:pic>
        <p:nvPicPr>
          <p:cNvPr id="375" name="Google Shape;375;p28"/>
          <p:cNvPicPr preferRelativeResize="0"/>
          <p:nvPr/>
        </p:nvPicPr>
        <p:blipFill>
          <a:blip r:embed="rId3">
            <a:alphaModFix/>
          </a:blip>
          <a:stretch>
            <a:fillRect/>
          </a:stretch>
        </p:blipFill>
        <p:spPr>
          <a:xfrm>
            <a:off x="1303800" y="1376025"/>
            <a:ext cx="7636625" cy="346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Standard Deviations in Order</a:t>
            </a:r>
            <a:endParaRPr>
              <a:solidFill>
                <a:schemeClr val="accent3"/>
              </a:solidFill>
            </a:endParaRPr>
          </a:p>
        </p:txBody>
      </p:sp>
      <p:pic>
        <p:nvPicPr>
          <p:cNvPr id="381" name="Google Shape;381;p29"/>
          <p:cNvPicPr preferRelativeResize="0"/>
          <p:nvPr/>
        </p:nvPicPr>
        <p:blipFill>
          <a:blip r:embed="rId3">
            <a:alphaModFix/>
          </a:blip>
          <a:stretch>
            <a:fillRect/>
          </a:stretch>
        </p:blipFill>
        <p:spPr>
          <a:xfrm>
            <a:off x="1303800" y="1368650"/>
            <a:ext cx="7677801" cy="3481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Recommendations</a:t>
            </a:r>
            <a:endParaRPr/>
          </a:p>
        </p:txBody>
      </p:sp>
      <p:sp>
        <p:nvSpPr>
          <p:cNvPr id="387" name="Google Shape;387;p30"/>
          <p:cNvSpPr txBox="1"/>
          <p:nvPr>
            <p:ph idx="1" type="body"/>
          </p:nvPr>
        </p:nvSpPr>
        <p:spPr>
          <a:xfrm>
            <a:off x="1303800" y="11985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final recommendation based on our temperature analysis is to further explore the market conditions and possible retail partners in 3 key locations</a:t>
            </a:r>
            <a:r>
              <a:rPr lang="en"/>
              <a:t>:</a:t>
            </a:r>
            <a:endParaRPr/>
          </a:p>
          <a:p>
            <a:pPr indent="-311150" lvl="0" marL="457200" rtl="0" algn="l">
              <a:lnSpc>
                <a:spcPct val="150000"/>
              </a:lnSpc>
              <a:spcBef>
                <a:spcPts val="1200"/>
              </a:spcBef>
              <a:spcAft>
                <a:spcPts val="0"/>
              </a:spcAft>
              <a:buSzPts val="1300"/>
              <a:buAutoNum type="arabicPeriod"/>
            </a:pPr>
            <a:r>
              <a:rPr lang="en"/>
              <a:t>San Angelo, TX</a:t>
            </a:r>
            <a:endParaRPr/>
          </a:p>
          <a:p>
            <a:pPr indent="-311150" lvl="0" marL="457200" rtl="0" algn="l">
              <a:lnSpc>
                <a:spcPct val="150000"/>
              </a:lnSpc>
              <a:spcBef>
                <a:spcPts val="0"/>
              </a:spcBef>
              <a:spcAft>
                <a:spcPts val="0"/>
              </a:spcAft>
              <a:buSzPts val="1300"/>
              <a:buAutoNum type="arabicPeriod"/>
            </a:pPr>
            <a:r>
              <a:rPr lang="en"/>
              <a:t>Milan, Italy</a:t>
            </a:r>
            <a:endParaRPr/>
          </a:p>
          <a:p>
            <a:pPr indent="-311150" lvl="0" marL="457200" rtl="0" algn="l">
              <a:lnSpc>
                <a:spcPct val="150000"/>
              </a:lnSpc>
              <a:spcBef>
                <a:spcPts val="0"/>
              </a:spcBef>
              <a:spcAft>
                <a:spcPts val="0"/>
              </a:spcAft>
              <a:buSzPts val="1300"/>
              <a:buAutoNum type="arabicPeriod"/>
            </a:pPr>
            <a:r>
              <a:rPr lang="en"/>
              <a:t>Grand Junction, CO</a:t>
            </a:r>
            <a:endParaRPr/>
          </a:p>
        </p:txBody>
      </p:sp>
      <p:pic>
        <p:nvPicPr>
          <p:cNvPr id="388" name="Google Shape;388;p30"/>
          <p:cNvPicPr preferRelativeResize="0"/>
          <p:nvPr/>
        </p:nvPicPr>
        <p:blipFill rotWithShape="1">
          <a:blip r:embed="rId3">
            <a:alphaModFix/>
          </a:blip>
          <a:srcRect b="12552" l="27245" r="31629" t="29573"/>
          <a:stretch/>
        </p:blipFill>
        <p:spPr>
          <a:xfrm>
            <a:off x="5701625" y="2002700"/>
            <a:ext cx="3140826" cy="2976651"/>
          </a:xfrm>
          <a:prstGeom prst="rect">
            <a:avLst/>
          </a:prstGeom>
          <a:noFill/>
          <a:ln>
            <a:noFill/>
          </a:ln>
        </p:spPr>
      </p:pic>
      <p:sp>
        <p:nvSpPr>
          <p:cNvPr id="389" name="Google Shape;389;p30"/>
          <p:cNvSpPr/>
          <p:nvPr/>
        </p:nvSpPr>
        <p:spPr>
          <a:xfrm>
            <a:off x="6128400" y="2265350"/>
            <a:ext cx="251700" cy="251700"/>
          </a:xfrm>
          <a:prstGeom prst="ellipse">
            <a:avLst/>
          </a:prstGeom>
          <a:no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90" name="Google Shape;390;p30"/>
          <p:cNvSpPr/>
          <p:nvPr/>
        </p:nvSpPr>
        <p:spPr>
          <a:xfrm>
            <a:off x="7779675" y="4157775"/>
            <a:ext cx="251700" cy="251700"/>
          </a:xfrm>
          <a:prstGeom prst="ellipse">
            <a:avLst/>
          </a:prstGeom>
          <a:no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91" name="Google Shape;391;p30"/>
          <p:cNvSpPr/>
          <p:nvPr/>
        </p:nvSpPr>
        <p:spPr>
          <a:xfrm>
            <a:off x="6915525" y="2445900"/>
            <a:ext cx="251700" cy="251700"/>
          </a:xfrm>
          <a:prstGeom prst="ellipse">
            <a:avLst/>
          </a:prstGeom>
          <a:solidFill>
            <a:srgbClr val="EAEAEA"/>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92" name="Google Shape;392;p30"/>
          <p:cNvSpPr/>
          <p:nvPr/>
        </p:nvSpPr>
        <p:spPr>
          <a:xfrm>
            <a:off x="6870950" y="2094900"/>
            <a:ext cx="251700" cy="251700"/>
          </a:xfrm>
          <a:prstGeom prst="ellipse">
            <a:avLst/>
          </a:prstGeom>
          <a:solidFill>
            <a:srgbClr val="EAEAEA"/>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pic>
        <p:nvPicPr>
          <p:cNvPr id="393" name="Google Shape;393;p30"/>
          <p:cNvPicPr preferRelativeResize="0"/>
          <p:nvPr/>
        </p:nvPicPr>
        <p:blipFill rotWithShape="1">
          <a:blip r:embed="rId4">
            <a:alphaModFix/>
          </a:blip>
          <a:srcRect b="41184" l="10823" r="67738" t="34896"/>
          <a:stretch/>
        </p:blipFill>
        <p:spPr>
          <a:xfrm>
            <a:off x="1707225" y="3177855"/>
            <a:ext cx="2221551" cy="1699051"/>
          </a:xfrm>
          <a:prstGeom prst="rect">
            <a:avLst/>
          </a:prstGeom>
          <a:noFill/>
          <a:ln>
            <a:noFill/>
          </a:ln>
        </p:spPr>
      </p:pic>
      <p:sp>
        <p:nvSpPr>
          <p:cNvPr id="394" name="Google Shape;394;p30"/>
          <p:cNvSpPr/>
          <p:nvPr/>
        </p:nvSpPr>
        <p:spPr>
          <a:xfrm>
            <a:off x="2286400" y="3901525"/>
            <a:ext cx="251700" cy="251700"/>
          </a:xfrm>
          <a:prstGeom prst="ellipse">
            <a:avLst/>
          </a:prstGeom>
          <a:no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1"/>
          <p:cNvPicPr preferRelativeResize="0"/>
          <p:nvPr/>
        </p:nvPicPr>
        <p:blipFill rotWithShape="1">
          <a:blip r:embed="rId3">
            <a:alphaModFix/>
          </a:blip>
          <a:srcRect b="0" l="0" r="517" t="1351"/>
          <a:stretch/>
        </p:blipFill>
        <p:spPr>
          <a:xfrm>
            <a:off x="0" y="213400"/>
            <a:ext cx="8793250" cy="444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Business Objective</a:t>
            </a:r>
            <a:endParaRPr>
              <a:solidFill>
                <a:schemeClr val="accent3"/>
              </a:solidFill>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400"/>
              <a:t>As a small manufacturer of Air Conditioning units, we are turning to this dataset to explore five domestic and five international cities that could potentially represent a new market given their temperature increases over the last 25 years.</a:t>
            </a:r>
            <a:endParaRPr sz="1400"/>
          </a:p>
        </p:txBody>
      </p:sp>
      <p:pic>
        <p:nvPicPr>
          <p:cNvPr id="285" name="Google Shape;285;p14"/>
          <p:cNvPicPr preferRelativeResize="0"/>
          <p:nvPr/>
        </p:nvPicPr>
        <p:blipFill>
          <a:blip r:embed="rId3">
            <a:alphaModFix/>
          </a:blip>
          <a:stretch>
            <a:fillRect/>
          </a:stretch>
        </p:blipFill>
        <p:spPr>
          <a:xfrm>
            <a:off x="5590475" y="2838125"/>
            <a:ext cx="3553526" cy="2305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2"/>
          <p:cNvPicPr preferRelativeResize="0"/>
          <p:nvPr/>
        </p:nvPicPr>
        <p:blipFill rotWithShape="1">
          <a:blip r:embed="rId3">
            <a:alphaModFix/>
          </a:blip>
          <a:srcRect b="803" l="1107" r="0" t="0"/>
          <a:stretch/>
        </p:blipFill>
        <p:spPr>
          <a:xfrm>
            <a:off x="859600" y="171863"/>
            <a:ext cx="7424799" cy="4799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3"/>
          <p:cNvPicPr preferRelativeResize="0"/>
          <p:nvPr/>
        </p:nvPicPr>
        <p:blipFill>
          <a:blip r:embed="rId3">
            <a:alphaModFix/>
          </a:blip>
          <a:stretch>
            <a:fillRect/>
          </a:stretch>
        </p:blipFill>
        <p:spPr>
          <a:xfrm>
            <a:off x="152400" y="836038"/>
            <a:ext cx="8839200" cy="34714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The Dataset</a:t>
            </a:r>
            <a:endParaRPr>
              <a:solidFill>
                <a:schemeClr val="accent3"/>
              </a:solidFill>
            </a:endParaRPr>
          </a:p>
        </p:txBody>
      </p:sp>
      <p:sp>
        <p:nvSpPr>
          <p:cNvPr id="291" name="Google Shape;291;p15"/>
          <p:cNvSpPr txBox="1"/>
          <p:nvPr>
            <p:ph idx="1" type="body"/>
          </p:nvPr>
        </p:nvSpPr>
        <p:spPr>
          <a:xfrm>
            <a:off x="1361400" y="1597875"/>
            <a:ext cx="7030500" cy="838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a:t>Demographic: </a:t>
            </a:r>
            <a:r>
              <a:rPr lang="en" sz="1400"/>
              <a:t>154 US cities and 167 international cities from 124 countries</a:t>
            </a:r>
            <a:endParaRPr sz="1400"/>
          </a:p>
          <a:p>
            <a:pPr indent="0" lvl="0" marL="0" rtl="0" algn="l">
              <a:lnSpc>
                <a:spcPct val="115000"/>
              </a:lnSpc>
              <a:spcBef>
                <a:spcPts val="1200"/>
              </a:spcBef>
              <a:spcAft>
                <a:spcPts val="1200"/>
              </a:spcAft>
              <a:buNone/>
            </a:pPr>
            <a:r>
              <a:rPr b="1" lang="en" sz="1400"/>
              <a:t>Years spanned:</a:t>
            </a:r>
            <a:r>
              <a:rPr lang="en" sz="1400"/>
              <a:t> 1995 - 2020 (partially)</a:t>
            </a:r>
            <a:endParaRPr sz="1400"/>
          </a:p>
        </p:txBody>
      </p:sp>
      <p:graphicFrame>
        <p:nvGraphicFramePr>
          <p:cNvPr id="292" name="Google Shape;292;p15"/>
          <p:cNvGraphicFramePr/>
          <p:nvPr/>
        </p:nvGraphicFramePr>
        <p:xfrm>
          <a:off x="1361400" y="2623545"/>
          <a:ext cx="3000000" cy="3000000"/>
        </p:xfrm>
        <a:graphic>
          <a:graphicData uri="http://schemas.openxmlformats.org/drawingml/2006/table">
            <a:tbl>
              <a:tblPr>
                <a:noFill/>
                <a:tableStyleId>{946BCF1B-0DC9-49E6-9210-89E6317C458C}</a:tableStyleId>
              </a:tblPr>
              <a:tblGrid>
                <a:gridCol w="831950"/>
                <a:gridCol w="941000"/>
                <a:gridCol w="722925"/>
                <a:gridCol w="831950"/>
                <a:gridCol w="831950"/>
                <a:gridCol w="831950"/>
                <a:gridCol w="588675"/>
                <a:gridCol w="1075250"/>
              </a:tblGrid>
              <a:tr h="206075">
                <a:tc>
                  <a:txBody>
                    <a:bodyPr/>
                    <a:lstStyle/>
                    <a:p>
                      <a:pPr indent="0" lvl="0" marL="0" rtl="0" algn="r">
                        <a:lnSpc>
                          <a:spcPct val="115000"/>
                        </a:lnSpc>
                        <a:spcBef>
                          <a:spcPts val="0"/>
                        </a:spcBef>
                        <a:spcAft>
                          <a:spcPts val="0"/>
                        </a:spcAft>
                        <a:buNone/>
                      </a:pPr>
                      <a:r>
                        <a:rPr b="1" lang="en" sz="900"/>
                        <a:t>region</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country</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state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city</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month</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day</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year</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avgtemperature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9300">
                <a:tc>
                  <a:txBody>
                    <a:bodyPr/>
                    <a:lstStyle/>
                    <a:p>
                      <a:pPr indent="0" lvl="0" marL="0" rtl="0" algn="r">
                        <a:lnSpc>
                          <a:spcPct val="115000"/>
                        </a:lnSpc>
                        <a:spcBef>
                          <a:spcPts val="0"/>
                        </a:spcBef>
                        <a:spcAft>
                          <a:spcPts val="0"/>
                        </a:spcAft>
                        <a:buNone/>
                      </a:pPr>
                      <a:r>
                        <a:rPr lang="en" sz="900"/>
                        <a:t>Africa</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Algeria</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NaN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Algiers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1995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64.2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189300">
                <a:tc>
                  <a:txBody>
                    <a:bodyPr/>
                    <a:lstStyle/>
                    <a:p>
                      <a:pPr indent="0" lvl="0" marL="0" rtl="0" algn="r">
                        <a:lnSpc>
                          <a:spcPct val="115000"/>
                        </a:lnSpc>
                        <a:spcBef>
                          <a:spcPts val="0"/>
                        </a:spcBef>
                        <a:spcAft>
                          <a:spcPts val="0"/>
                        </a:spcAft>
                        <a:buNone/>
                      </a:pPr>
                      <a:r>
                        <a:rPr lang="en" sz="900"/>
                        <a:t>Middle East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Turkey</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NaN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Ankara</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14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1995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41.2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9300">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9300">
                <a:tc>
                  <a:txBody>
                    <a:bodyPr/>
                    <a:lstStyle/>
                    <a:p>
                      <a:pPr indent="0" lvl="0" marL="0" rtl="0" algn="r">
                        <a:lnSpc>
                          <a:spcPct val="115000"/>
                        </a:lnSpc>
                        <a:spcBef>
                          <a:spcPts val="0"/>
                        </a:spcBef>
                        <a:spcAft>
                          <a:spcPts val="0"/>
                        </a:spcAft>
                        <a:buNone/>
                      </a:pPr>
                      <a:r>
                        <a:rPr lang="en" sz="900"/>
                        <a:t>North America</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US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Washington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Spokane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18</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2020</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26.9</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9300">
                <a:tc>
                  <a:txBody>
                    <a:bodyPr/>
                    <a:lstStyle/>
                    <a:p>
                      <a:pPr indent="0" lvl="0" marL="0" rtl="0" algn="r">
                        <a:lnSpc>
                          <a:spcPct val="115000"/>
                        </a:lnSpc>
                        <a:spcBef>
                          <a:spcPts val="0"/>
                        </a:spcBef>
                        <a:spcAft>
                          <a:spcPts val="0"/>
                        </a:spcAft>
                        <a:buNone/>
                      </a:pPr>
                      <a:r>
                        <a:rPr lang="en" sz="900"/>
                        <a:t>North America</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US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Washington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Spokane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19</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2020</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32.8</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65450">
                <a:tc gridSpan="2">
                  <a:txBody>
                    <a:bodyPr/>
                    <a:lstStyle/>
                    <a:p>
                      <a:pPr indent="0" lvl="0" marL="0" rtl="0" algn="l">
                        <a:lnSpc>
                          <a:spcPct val="115000"/>
                        </a:lnSpc>
                        <a:spcBef>
                          <a:spcPts val="0"/>
                        </a:spcBef>
                        <a:spcAft>
                          <a:spcPts val="0"/>
                        </a:spcAft>
                        <a:buNone/>
                      </a:pPr>
                      <a:r>
                        <a:rPr lang="en" sz="1000"/>
                        <a:t>2826652 rows × 8 columns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93" name="Google Shape;293;p15"/>
          <p:cNvSpPr txBox="1"/>
          <p:nvPr>
            <p:ph idx="4294967295" type="subTitle"/>
          </p:nvPr>
        </p:nvSpPr>
        <p:spPr>
          <a:xfrm>
            <a:off x="1361400" y="4530625"/>
            <a:ext cx="5618400" cy="369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Data Source: http://academic.udayton.edu/kissock/http/Weather/default.htm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Data Cleaning</a:t>
            </a:r>
            <a:endParaRPr>
              <a:solidFill>
                <a:schemeClr val="accent3"/>
              </a:solidFill>
            </a:endParaRPr>
          </a:p>
        </p:txBody>
      </p:sp>
      <p:sp>
        <p:nvSpPr>
          <p:cNvPr id="299" name="Google Shape;299;p16"/>
          <p:cNvSpPr txBox="1"/>
          <p:nvPr>
            <p:ph idx="1" type="body"/>
          </p:nvPr>
        </p:nvSpPr>
        <p:spPr>
          <a:xfrm>
            <a:off x="1303800" y="1221325"/>
            <a:ext cx="7030500" cy="3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main faults in the data:</a:t>
            </a:r>
            <a:endParaRPr/>
          </a:p>
          <a:p>
            <a:pPr indent="-311150" lvl="0" marL="457200" rtl="0" algn="l">
              <a:spcBef>
                <a:spcPts val="1200"/>
              </a:spcBef>
              <a:spcAft>
                <a:spcPts val="0"/>
              </a:spcAft>
              <a:buSzPts val="1300"/>
              <a:buChar char="-"/>
            </a:pPr>
            <a:r>
              <a:rPr lang="en"/>
              <a:t>Some temperatures were set to </a:t>
            </a:r>
            <a:r>
              <a:rPr b="1" lang="en"/>
              <a:t>“-99”</a:t>
            </a:r>
            <a:r>
              <a:rPr lang="en"/>
              <a:t>, which may have accounted for missing data</a:t>
            </a:r>
            <a:endParaRPr/>
          </a:p>
          <a:p>
            <a:pPr indent="-311150" lvl="0" marL="457200" rtl="0" algn="l">
              <a:spcBef>
                <a:spcPts val="0"/>
              </a:spcBef>
              <a:spcAft>
                <a:spcPts val="0"/>
              </a:spcAft>
              <a:buSzPts val="1300"/>
              <a:buChar char="-"/>
            </a:pPr>
            <a:r>
              <a:rPr lang="en"/>
              <a:t>Some of those </a:t>
            </a:r>
            <a:r>
              <a:rPr b="1" lang="en"/>
              <a:t>“-99”</a:t>
            </a:r>
            <a:r>
              <a:rPr lang="en"/>
              <a:t> days also had the year incorrectly entered as </a:t>
            </a:r>
            <a:r>
              <a:rPr b="1" lang="en"/>
              <a:t>“201”</a:t>
            </a:r>
            <a:endParaRPr b="1"/>
          </a:p>
          <a:p>
            <a:pPr indent="-311150" lvl="0" marL="457200" rtl="0" algn="l">
              <a:spcBef>
                <a:spcPts val="0"/>
              </a:spcBef>
              <a:spcAft>
                <a:spcPts val="0"/>
              </a:spcAft>
              <a:buSzPts val="1300"/>
              <a:buChar char="-"/>
            </a:pPr>
            <a:r>
              <a:rPr lang="en"/>
              <a:t>Certain days were indicated as day </a:t>
            </a:r>
            <a:r>
              <a:rPr b="1" lang="en"/>
              <a:t>“0”</a:t>
            </a:r>
            <a:endParaRPr b="1"/>
          </a:p>
          <a:p>
            <a:pPr indent="0" lvl="0" marL="0" rtl="0" algn="l">
              <a:spcBef>
                <a:spcPts val="1200"/>
              </a:spcBef>
              <a:spcAft>
                <a:spcPts val="0"/>
              </a:spcAft>
              <a:buNone/>
            </a:pPr>
            <a:r>
              <a:rPr lang="en"/>
              <a:t>These data were removed, resulting in </a:t>
            </a:r>
            <a:r>
              <a:rPr b="1" lang="en"/>
              <a:t>79,672</a:t>
            </a:r>
            <a:r>
              <a:rPr lang="en"/>
              <a:t> out of </a:t>
            </a:r>
            <a:r>
              <a:rPr b="1" lang="en"/>
              <a:t>2,906,327</a:t>
            </a:r>
            <a:r>
              <a:rPr lang="en"/>
              <a:t> rows removed </a:t>
            </a:r>
            <a:r>
              <a:rPr b="1" lang="en"/>
              <a:t>(2.74%)</a:t>
            </a:r>
            <a:r>
              <a:rPr lang="en"/>
              <a:t>.</a:t>
            </a:r>
            <a:endParaRPr/>
          </a:p>
          <a:p>
            <a:pPr indent="0" lvl="0" marL="0" rtl="0" algn="l">
              <a:spcBef>
                <a:spcPts val="1200"/>
              </a:spcBef>
              <a:spcAft>
                <a:spcPts val="0"/>
              </a:spcAft>
              <a:buNone/>
            </a:pPr>
            <a:r>
              <a:rPr lang="en"/>
              <a:t>Lastly, the data for </a:t>
            </a:r>
            <a:r>
              <a:rPr b="1" lang="en"/>
              <a:t>2020</a:t>
            </a:r>
            <a:r>
              <a:rPr lang="en"/>
              <a:t> is </a:t>
            </a:r>
            <a:r>
              <a:rPr lang="en" u="sng"/>
              <a:t>only</a:t>
            </a:r>
            <a:r>
              <a:rPr lang="en"/>
              <a:t> included up to and including the month of </a:t>
            </a:r>
            <a:r>
              <a:rPr b="1" lang="en"/>
              <a:t>May</a:t>
            </a:r>
            <a:r>
              <a:rPr lang="en"/>
              <a:t>.</a:t>
            </a:r>
            <a:endParaRPr/>
          </a:p>
          <a:p>
            <a:pPr indent="0" lvl="0" marL="0" rtl="0" algn="l">
              <a:spcBef>
                <a:spcPts val="1200"/>
              </a:spcBef>
              <a:spcAft>
                <a:spcPts val="0"/>
              </a:spcAft>
              <a:buNone/>
            </a:pPr>
            <a:r>
              <a:rPr lang="en"/>
              <a:t>Robustness: through histograms of each date category we were able to confirm that no single day, month, or year was </a:t>
            </a:r>
            <a:r>
              <a:rPr lang="en"/>
              <a:t>grossly</a:t>
            </a:r>
            <a:r>
              <a:rPr lang="en"/>
              <a:t> over- or underrepresented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1387700" y="3934501"/>
            <a:ext cx="1479375" cy="1062200"/>
          </a:xfrm>
          <a:prstGeom prst="rect">
            <a:avLst/>
          </a:prstGeom>
          <a:noFill/>
          <a:ln>
            <a:noFill/>
          </a:ln>
        </p:spPr>
      </p:pic>
      <p:pic>
        <p:nvPicPr>
          <p:cNvPr id="301" name="Google Shape;301;p16"/>
          <p:cNvPicPr preferRelativeResize="0"/>
          <p:nvPr/>
        </p:nvPicPr>
        <p:blipFill>
          <a:blip r:embed="rId4">
            <a:alphaModFix/>
          </a:blip>
          <a:stretch>
            <a:fillRect/>
          </a:stretch>
        </p:blipFill>
        <p:spPr>
          <a:xfrm>
            <a:off x="3019950" y="3978985"/>
            <a:ext cx="1362018" cy="973225"/>
          </a:xfrm>
          <a:prstGeom prst="rect">
            <a:avLst/>
          </a:prstGeom>
          <a:noFill/>
          <a:ln>
            <a:noFill/>
          </a:ln>
        </p:spPr>
      </p:pic>
      <p:pic>
        <p:nvPicPr>
          <p:cNvPr id="302" name="Google Shape;302;p16"/>
          <p:cNvPicPr preferRelativeResize="0"/>
          <p:nvPr/>
        </p:nvPicPr>
        <p:blipFill>
          <a:blip r:embed="rId5">
            <a:alphaModFix/>
          </a:blip>
          <a:stretch>
            <a:fillRect/>
          </a:stretch>
        </p:blipFill>
        <p:spPr>
          <a:xfrm>
            <a:off x="4601150" y="3978973"/>
            <a:ext cx="1343178" cy="97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Procedure</a:t>
            </a:r>
            <a:endParaRPr>
              <a:solidFill>
                <a:schemeClr val="accent3"/>
              </a:solidFill>
            </a:endParaRPr>
          </a:p>
        </p:txBody>
      </p:sp>
      <p:sp>
        <p:nvSpPr>
          <p:cNvPr id="308" name="Google Shape;308;p17"/>
          <p:cNvSpPr txBox="1"/>
          <p:nvPr>
            <p:ph idx="1" type="body"/>
          </p:nvPr>
        </p:nvSpPr>
        <p:spPr>
          <a:xfrm>
            <a:off x="1303800" y="1351900"/>
            <a:ext cx="7030500" cy="3225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To get a more robust measure:</a:t>
            </a:r>
            <a:endParaRPr/>
          </a:p>
          <a:p>
            <a:pPr indent="-311150" lvl="0" marL="457200" rtl="0" algn="l">
              <a:lnSpc>
                <a:spcPct val="200000"/>
              </a:lnSpc>
              <a:spcBef>
                <a:spcPts val="1200"/>
              </a:spcBef>
              <a:spcAft>
                <a:spcPts val="0"/>
              </a:spcAft>
              <a:buSzPts val="1300"/>
              <a:buChar char="-"/>
            </a:pPr>
            <a:r>
              <a:rPr lang="en"/>
              <a:t>Took the average of the </a:t>
            </a:r>
            <a:r>
              <a:rPr b="1" lang="en"/>
              <a:t>first 5 years</a:t>
            </a:r>
            <a:r>
              <a:rPr lang="en"/>
              <a:t> and the averages of the </a:t>
            </a:r>
            <a:r>
              <a:rPr b="1" lang="en"/>
              <a:t>last 5 years</a:t>
            </a:r>
            <a:r>
              <a:rPr lang="en"/>
              <a:t> in the dataset. Then, we obtained an average temperature increase for the summer months by taking the difference</a:t>
            </a:r>
            <a:endParaRPr/>
          </a:p>
          <a:p>
            <a:pPr indent="-311150" lvl="0" marL="457200" rtl="0" algn="l">
              <a:lnSpc>
                <a:spcPct val="200000"/>
              </a:lnSpc>
              <a:spcBef>
                <a:spcPts val="0"/>
              </a:spcBef>
              <a:spcAft>
                <a:spcPts val="0"/>
              </a:spcAft>
              <a:buSzPts val="1300"/>
              <a:buChar char="-"/>
            </a:pPr>
            <a:r>
              <a:rPr lang="en"/>
              <a:t>Ranked cities by </a:t>
            </a:r>
            <a:r>
              <a:rPr b="1" lang="en"/>
              <a:t>largest average temperature increase</a:t>
            </a:r>
            <a:endParaRPr b="1"/>
          </a:p>
          <a:p>
            <a:pPr indent="-311150" lvl="0" marL="457200" rtl="0" algn="l">
              <a:lnSpc>
                <a:spcPct val="200000"/>
              </a:lnSpc>
              <a:spcBef>
                <a:spcPts val="0"/>
              </a:spcBef>
              <a:spcAft>
                <a:spcPts val="0"/>
              </a:spcAft>
              <a:buSzPts val="1300"/>
              <a:buChar char="-"/>
            </a:pPr>
            <a:r>
              <a:rPr lang="en"/>
              <a:t>Selected </a:t>
            </a:r>
            <a:r>
              <a:rPr b="1" lang="en"/>
              <a:t>10 cities</a:t>
            </a:r>
            <a:r>
              <a:rPr lang="en"/>
              <a:t> as potential candidates for market expansion (global and domestic)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Results</a:t>
            </a:r>
            <a:endParaRPr>
              <a:solidFill>
                <a:schemeClr val="accent3"/>
              </a:solidFill>
            </a:endParaRPr>
          </a:p>
        </p:txBody>
      </p:sp>
      <p:sp>
        <p:nvSpPr>
          <p:cNvPr id="314" name="Google Shape;314;p18"/>
          <p:cNvSpPr txBox="1"/>
          <p:nvPr>
            <p:ph idx="1" type="body"/>
          </p:nvPr>
        </p:nvSpPr>
        <p:spPr>
          <a:xfrm>
            <a:off x="1303800" y="1354100"/>
            <a:ext cx="7676400" cy="3530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After ordering the cities </a:t>
            </a:r>
            <a:r>
              <a:rPr b="1" lang="en"/>
              <a:t>(5 international cities and 5 </a:t>
            </a:r>
            <a:r>
              <a:rPr b="1" lang="en"/>
              <a:t>domestic</a:t>
            </a:r>
            <a:r>
              <a:rPr b="1" lang="en"/>
              <a:t> cities)</a:t>
            </a:r>
            <a:r>
              <a:rPr lang="en"/>
              <a:t> by biggest temperature increase, we narrowed our search to the following 10 candidate cities in no particular order: </a:t>
            </a:r>
            <a:endParaRPr/>
          </a:p>
          <a:p>
            <a:pPr indent="-311150" lvl="0" marL="457200" rtl="0" algn="l">
              <a:lnSpc>
                <a:spcPct val="115000"/>
              </a:lnSpc>
              <a:spcBef>
                <a:spcPts val="1200"/>
              </a:spcBef>
              <a:spcAft>
                <a:spcPts val="0"/>
              </a:spcAft>
              <a:buClr>
                <a:schemeClr val="accent3"/>
              </a:buClr>
              <a:buSzPts val="1300"/>
              <a:buAutoNum type="arabicPeriod"/>
            </a:pPr>
            <a:r>
              <a:rPr lang="en">
                <a:solidFill>
                  <a:schemeClr val="accent3"/>
                </a:solidFill>
              </a:rPr>
              <a:t>Grand Junction, Colorado</a:t>
            </a:r>
            <a:endParaRPr>
              <a:solidFill>
                <a:schemeClr val="accent3"/>
              </a:solidFill>
            </a:endParaRPr>
          </a:p>
          <a:p>
            <a:pPr indent="-311150" lvl="0" marL="457200" rtl="0" algn="l">
              <a:lnSpc>
                <a:spcPct val="115000"/>
              </a:lnSpc>
              <a:spcBef>
                <a:spcPts val="0"/>
              </a:spcBef>
              <a:spcAft>
                <a:spcPts val="0"/>
              </a:spcAft>
              <a:buClr>
                <a:schemeClr val="accent2"/>
              </a:buClr>
              <a:buSzPts val="1300"/>
              <a:buAutoNum type="arabicPeriod"/>
            </a:pPr>
            <a:r>
              <a:rPr lang="en">
                <a:solidFill>
                  <a:schemeClr val="accent2"/>
                </a:solidFill>
              </a:rPr>
              <a:t>Milan, Italy</a:t>
            </a:r>
            <a:endParaRPr>
              <a:solidFill>
                <a:schemeClr val="accent2"/>
              </a:solidFill>
            </a:endParaRPr>
          </a:p>
          <a:p>
            <a:pPr indent="-311150" lvl="0" marL="457200" rtl="0" algn="l">
              <a:lnSpc>
                <a:spcPct val="115000"/>
              </a:lnSpc>
              <a:spcBef>
                <a:spcPts val="0"/>
              </a:spcBef>
              <a:spcAft>
                <a:spcPts val="0"/>
              </a:spcAft>
              <a:buClr>
                <a:schemeClr val="accent3"/>
              </a:buClr>
              <a:buSzPts val="1300"/>
              <a:buAutoNum type="arabicPeriod"/>
            </a:pPr>
            <a:r>
              <a:rPr lang="en">
                <a:solidFill>
                  <a:schemeClr val="accent3"/>
                </a:solidFill>
              </a:rPr>
              <a:t>Pueblo, Salt Lake City</a:t>
            </a:r>
            <a:endParaRPr>
              <a:solidFill>
                <a:schemeClr val="accent3"/>
              </a:solidFill>
            </a:endParaRPr>
          </a:p>
          <a:p>
            <a:pPr indent="-311150" lvl="0" marL="457200" rtl="0" algn="l">
              <a:lnSpc>
                <a:spcPct val="115000"/>
              </a:lnSpc>
              <a:spcBef>
                <a:spcPts val="0"/>
              </a:spcBef>
              <a:spcAft>
                <a:spcPts val="0"/>
              </a:spcAft>
              <a:buClr>
                <a:schemeClr val="accent3"/>
              </a:buClr>
              <a:buSzPts val="1300"/>
              <a:buAutoNum type="arabicPeriod"/>
            </a:pPr>
            <a:r>
              <a:rPr lang="en">
                <a:solidFill>
                  <a:schemeClr val="accent3"/>
                </a:solidFill>
              </a:rPr>
              <a:t>San Angelo, Texas</a:t>
            </a:r>
            <a:endParaRPr>
              <a:solidFill>
                <a:schemeClr val="accent3"/>
              </a:solidFill>
            </a:endParaRPr>
          </a:p>
          <a:p>
            <a:pPr indent="-311150" lvl="0" marL="457200" rtl="0" algn="l">
              <a:lnSpc>
                <a:spcPct val="115000"/>
              </a:lnSpc>
              <a:spcBef>
                <a:spcPts val="0"/>
              </a:spcBef>
              <a:spcAft>
                <a:spcPts val="0"/>
              </a:spcAft>
              <a:buClr>
                <a:schemeClr val="accent3"/>
              </a:buClr>
              <a:buSzPts val="1300"/>
              <a:buAutoNum type="arabicPeriod"/>
            </a:pPr>
            <a:r>
              <a:rPr lang="en">
                <a:solidFill>
                  <a:schemeClr val="accent3"/>
                </a:solidFill>
              </a:rPr>
              <a:t>Denver, Colorado</a:t>
            </a:r>
            <a:endParaRPr>
              <a:solidFill>
                <a:schemeClr val="accent3"/>
              </a:solidFill>
            </a:endParaRPr>
          </a:p>
          <a:p>
            <a:pPr indent="-311150" lvl="0" marL="457200" rtl="0" algn="l">
              <a:lnSpc>
                <a:spcPct val="115000"/>
              </a:lnSpc>
              <a:spcBef>
                <a:spcPts val="0"/>
              </a:spcBef>
              <a:spcAft>
                <a:spcPts val="0"/>
              </a:spcAft>
              <a:buClr>
                <a:schemeClr val="accent2"/>
              </a:buClr>
              <a:buSzPts val="1300"/>
              <a:buAutoNum type="arabicPeriod"/>
            </a:pPr>
            <a:r>
              <a:rPr lang="en">
                <a:solidFill>
                  <a:schemeClr val="accent2"/>
                </a:solidFill>
              </a:rPr>
              <a:t>Madrid, Spain</a:t>
            </a:r>
            <a:endParaRPr>
              <a:solidFill>
                <a:schemeClr val="accent2"/>
              </a:solidFill>
            </a:endParaRPr>
          </a:p>
          <a:p>
            <a:pPr indent="-311150" lvl="0" marL="457200" rtl="0" algn="l">
              <a:lnSpc>
                <a:spcPct val="115000"/>
              </a:lnSpc>
              <a:spcBef>
                <a:spcPts val="0"/>
              </a:spcBef>
              <a:spcAft>
                <a:spcPts val="0"/>
              </a:spcAft>
              <a:buClr>
                <a:schemeClr val="accent2"/>
              </a:buClr>
              <a:buSzPts val="1300"/>
              <a:buAutoNum type="arabicPeriod"/>
            </a:pPr>
            <a:r>
              <a:rPr lang="en">
                <a:solidFill>
                  <a:schemeClr val="accent2"/>
                </a:solidFill>
              </a:rPr>
              <a:t>Zagreb, Croatia</a:t>
            </a:r>
            <a:endParaRPr>
              <a:solidFill>
                <a:schemeClr val="accent2"/>
              </a:solidFill>
            </a:endParaRPr>
          </a:p>
          <a:p>
            <a:pPr indent="-311150" lvl="0" marL="457200" rtl="0" algn="l">
              <a:lnSpc>
                <a:spcPct val="115000"/>
              </a:lnSpc>
              <a:spcBef>
                <a:spcPts val="0"/>
              </a:spcBef>
              <a:spcAft>
                <a:spcPts val="0"/>
              </a:spcAft>
              <a:buClr>
                <a:schemeClr val="accent3"/>
              </a:buClr>
              <a:buSzPts val="1300"/>
              <a:buAutoNum type="arabicPeriod"/>
            </a:pPr>
            <a:r>
              <a:rPr lang="en">
                <a:solidFill>
                  <a:schemeClr val="accent3"/>
                </a:solidFill>
              </a:rPr>
              <a:t>Salt Lake City, Utah</a:t>
            </a:r>
            <a:endParaRPr>
              <a:solidFill>
                <a:schemeClr val="accent3"/>
              </a:solidFill>
            </a:endParaRPr>
          </a:p>
          <a:p>
            <a:pPr indent="-311150" lvl="0" marL="457200" rtl="0" algn="l">
              <a:lnSpc>
                <a:spcPct val="115000"/>
              </a:lnSpc>
              <a:spcBef>
                <a:spcPts val="0"/>
              </a:spcBef>
              <a:spcAft>
                <a:spcPts val="0"/>
              </a:spcAft>
              <a:buClr>
                <a:schemeClr val="accent2"/>
              </a:buClr>
              <a:buSzPts val="1300"/>
              <a:buAutoNum type="arabicPeriod"/>
            </a:pPr>
            <a:r>
              <a:rPr lang="en">
                <a:solidFill>
                  <a:schemeClr val="accent2"/>
                </a:solidFill>
              </a:rPr>
              <a:t>Belgrade, Serbia</a:t>
            </a:r>
            <a:endParaRPr>
              <a:solidFill>
                <a:schemeClr val="accent2"/>
              </a:solidFill>
            </a:endParaRPr>
          </a:p>
          <a:p>
            <a:pPr indent="-311150" lvl="0" marL="457200" rtl="0" algn="l">
              <a:lnSpc>
                <a:spcPct val="115000"/>
              </a:lnSpc>
              <a:spcBef>
                <a:spcPts val="0"/>
              </a:spcBef>
              <a:spcAft>
                <a:spcPts val="0"/>
              </a:spcAft>
              <a:buClr>
                <a:schemeClr val="accent2"/>
              </a:buClr>
              <a:buSzPts val="1300"/>
              <a:buAutoNum type="arabicPeriod"/>
            </a:pPr>
            <a:r>
              <a:rPr lang="en">
                <a:solidFill>
                  <a:schemeClr val="accent2"/>
                </a:solidFill>
              </a:rPr>
              <a:t>Bishkek, Kyrgyzstan</a:t>
            </a:r>
            <a:endParaRPr>
              <a:solidFill>
                <a:schemeClr val="accent2"/>
              </a:solidFill>
            </a:endParaRPr>
          </a:p>
          <a:p>
            <a:pPr indent="-311150" lvl="0" marL="457200" rtl="0" algn="l">
              <a:lnSpc>
                <a:spcPct val="115000"/>
              </a:lnSpc>
              <a:spcBef>
                <a:spcPts val="0"/>
              </a:spcBef>
              <a:spcAft>
                <a:spcPts val="0"/>
              </a:spcAft>
              <a:buClr>
                <a:schemeClr val="accent2"/>
              </a:buClr>
              <a:buSzPts val="1300"/>
              <a:buChar char="➢"/>
            </a:pPr>
            <a:r>
              <a:rPr b="1" lang="en">
                <a:solidFill>
                  <a:schemeClr val="accent2"/>
                </a:solidFill>
              </a:rPr>
              <a:t>Dubai, United Arab Emirates (Was in top 10, but excluded due to extreme heat)</a:t>
            </a:r>
            <a:endParaRPr b="1">
              <a:solidFill>
                <a:schemeClr val="accent2"/>
              </a:solidFill>
            </a:endParaRPr>
          </a:p>
          <a:p>
            <a:pPr indent="0" lvl="0" marL="0" rtl="0" algn="l">
              <a:lnSpc>
                <a:spcPct val="115000"/>
              </a:lnSpc>
              <a:spcBef>
                <a:spcPts val="0"/>
              </a:spcBef>
              <a:spcAft>
                <a:spcPts val="1200"/>
              </a:spcAft>
              <a:buNone/>
            </a:pPr>
            <a:r>
              <a:t/>
            </a:r>
            <a:endParaRPr/>
          </a:p>
        </p:txBody>
      </p:sp>
      <p:graphicFrame>
        <p:nvGraphicFramePr>
          <p:cNvPr id="315" name="Google Shape;315;p18"/>
          <p:cNvGraphicFramePr/>
          <p:nvPr/>
        </p:nvGraphicFramePr>
        <p:xfrm>
          <a:off x="6872325" y="2239400"/>
          <a:ext cx="3000000" cy="3000000"/>
        </p:xfrm>
        <a:graphic>
          <a:graphicData uri="http://schemas.openxmlformats.org/drawingml/2006/table">
            <a:tbl>
              <a:tblPr>
                <a:noFill/>
                <a:tableStyleId>{744347BD-0EA8-4166-AE53-00D730DEB957}</a:tableStyleId>
              </a:tblPr>
              <a:tblGrid>
                <a:gridCol w="1363325"/>
              </a:tblGrid>
              <a:tr h="378600">
                <a:tc>
                  <a:txBody>
                    <a:bodyPr/>
                    <a:lstStyle/>
                    <a:p>
                      <a:pPr indent="0" lvl="0" marL="0" rtl="0" algn="l">
                        <a:spcBef>
                          <a:spcPts val="0"/>
                        </a:spcBef>
                        <a:spcAft>
                          <a:spcPts val="0"/>
                        </a:spcAft>
                        <a:buNone/>
                      </a:pPr>
                      <a:r>
                        <a:rPr b="1" lang="en" sz="1300">
                          <a:latin typeface="Nunito"/>
                          <a:ea typeface="Nunito"/>
                          <a:cs typeface="Nunito"/>
                          <a:sym typeface="Nunito"/>
                        </a:rPr>
                        <a:t>Color Legend</a:t>
                      </a:r>
                      <a:endParaRPr b="1" sz="1300">
                        <a:latin typeface="Nunito"/>
                        <a:ea typeface="Nunito"/>
                        <a:cs typeface="Nunito"/>
                        <a:sym typeface="Nunito"/>
                      </a:endParaRPr>
                    </a:p>
                  </a:txBody>
                  <a:tcPr marT="91425" marB="91425" marR="91425" marL="91425"/>
                </a:tc>
              </a:tr>
              <a:tr h="378600">
                <a:tc>
                  <a:txBody>
                    <a:bodyPr/>
                    <a:lstStyle/>
                    <a:p>
                      <a:pPr indent="0" lvl="0" marL="0" rtl="0" algn="l">
                        <a:spcBef>
                          <a:spcPts val="0"/>
                        </a:spcBef>
                        <a:spcAft>
                          <a:spcPts val="0"/>
                        </a:spcAft>
                        <a:buNone/>
                      </a:pPr>
                      <a:r>
                        <a:rPr lang="en" sz="1300">
                          <a:solidFill>
                            <a:schemeClr val="accent2"/>
                          </a:solidFill>
                          <a:highlight>
                            <a:schemeClr val="lt1"/>
                          </a:highlight>
                          <a:latin typeface="Nunito"/>
                          <a:ea typeface="Nunito"/>
                          <a:cs typeface="Nunito"/>
                          <a:sym typeface="Nunito"/>
                        </a:rPr>
                        <a:t>International</a:t>
                      </a:r>
                      <a:endParaRPr sz="1300">
                        <a:solidFill>
                          <a:schemeClr val="accent2"/>
                        </a:solidFill>
                        <a:highlight>
                          <a:schemeClr val="lt1"/>
                        </a:highlight>
                        <a:latin typeface="Nunito"/>
                        <a:ea typeface="Nunito"/>
                        <a:cs typeface="Nunito"/>
                        <a:sym typeface="Nunito"/>
                      </a:endParaRPr>
                    </a:p>
                  </a:txBody>
                  <a:tcPr marT="91425" marB="91425" marR="91425" marL="91425"/>
                </a:tc>
              </a:tr>
              <a:tr h="428775">
                <a:tc>
                  <a:txBody>
                    <a:bodyPr/>
                    <a:lstStyle/>
                    <a:p>
                      <a:pPr indent="0" lvl="0" marL="0" rtl="0" algn="l">
                        <a:spcBef>
                          <a:spcPts val="0"/>
                        </a:spcBef>
                        <a:spcAft>
                          <a:spcPts val="0"/>
                        </a:spcAft>
                        <a:buNone/>
                      </a:pPr>
                      <a:r>
                        <a:rPr lang="en" sz="1300">
                          <a:solidFill>
                            <a:schemeClr val="accent3"/>
                          </a:solidFill>
                          <a:latin typeface="Nunito"/>
                          <a:ea typeface="Nunito"/>
                          <a:cs typeface="Nunito"/>
                          <a:sym typeface="Nunito"/>
                        </a:rPr>
                        <a:t>Domestic (US)</a:t>
                      </a:r>
                      <a:endParaRPr sz="1300">
                        <a:solidFill>
                          <a:schemeClr val="accent3"/>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Temperature Filtering</a:t>
            </a:r>
            <a:endParaRPr>
              <a:solidFill>
                <a:schemeClr val="accent3"/>
              </a:solidFill>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After </a:t>
            </a:r>
            <a:r>
              <a:rPr lang="en"/>
              <a:t>looking</a:t>
            </a:r>
            <a:r>
              <a:rPr lang="en"/>
              <a:t> over the list we created, we decided to refine our search further. This includes the following parameters:</a:t>
            </a:r>
            <a:endParaRPr/>
          </a:p>
          <a:p>
            <a:pPr indent="-311150" lvl="0" marL="457200" rtl="0" algn="l">
              <a:lnSpc>
                <a:spcPct val="150000"/>
              </a:lnSpc>
              <a:spcBef>
                <a:spcPts val="1200"/>
              </a:spcBef>
              <a:spcAft>
                <a:spcPts val="0"/>
              </a:spcAft>
              <a:buSzPts val="1300"/>
              <a:buChar char="●"/>
            </a:pPr>
            <a:r>
              <a:rPr lang="en"/>
              <a:t>Remove from list if city is relatively cool (Average temperature &lt; 75 degrees)</a:t>
            </a:r>
            <a:endParaRPr/>
          </a:p>
          <a:p>
            <a:pPr indent="-298450" lvl="1" marL="914400" rtl="0" algn="l">
              <a:lnSpc>
                <a:spcPct val="150000"/>
              </a:lnSpc>
              <a:spcBef>
                <a:spcPts val="0"/>
              </a:spcBef>
              <a:spcAft>
                <a:spcPts val="0"/>
              </a:spcAft>
              <a:buSzPts val="1100"/>
              <a:buChar char="○"/>
            </a:pPr>
            <a:r>
              <a:rPr lang="en"/>
              <a:t>A city that could still be too cool for AC may not help us maximize our sales.</a:t>
            </a:r>
            <a:endParaRPr/>
          </a:p>
          <a:p>
            <a:pPr indent="-298450" lvl="1" marL="914400" rtl="0" algn="l">
              <a:lnSpc>
                <a:spcPct val="150000"/>
              </a:lnSpc>
              <a:spcBef>
                <a:spcPts val="0"/>
              </a:spcBef>
              <a:spcAft>
                <a:spcPts val="0"/>
              </a:spcAft>
              <a:buSzPts val="1100"/>
              <a:buChar char="○"/>
            </a:pPr>
            <a:r>
              <a:rPr b="1" lang="en"/>
              <a:t>This excludes Denver, Colorado.</a:t>
            </a:r>
            <a:endParaRPr b="1"/>
          </a:p>
          <a:p>
            <a:pPr indent="-311150" lvl="0" marL="457200" rtl="0" algn="l">
              <a:lnSpc>
                <a:spcPct val="150000"/>
              </a:lnSpc>
              <a:spcBef>
                <a:spcPts val="0"/>
              </a:spcBef>
              <a:spcAft>
                <a:spcPts val="0"/>
              </a:spcAft>
              <a:buSzPts val="1300"/>
              <a:buChar char="●"/>
            </a:pPr>
            <a:r>
              <a:rPr lang="en"/>
              <a:t>Remove from list if city is too hot (Average temperature  &gt; 85 degrees)</a:t>
            </a:r>
            <a:endParaRPr/>
          </a:p>
          <a:p>
            <a:pPr indent="-298450" lvl="1" marL="914400" rtl="0" algn="l">
              <a:lnSpc>
                <a:spcPct val="150000"/>
              </a:lnSpc>
              <a:spcBef>
                <a:spcPts val="0"/>
              </a:spcBef>
              <a:spcAft>
                <a:spcPts val="0"/>
              </a:spcAft>
              <a:buSzPts val="1100"/>
              <a:buChar char="○"/>
            </a:pPr>
            <a:r>
              <a:rPr lang="en"/>
              <a:t>A city that is already too hot is more likely to already have a saturated AC market</a:t>
            </a:r>
            <a:endParaRPr/>
          </a:p>
          <a:p>
            <a:pPr indent="-298450" lvl="1" marL="914400" rtl="0" algn="l">
              <a:lnSpc>
                <a:spcPct val="150000"/>
              </a:lnSpc>
              <a:spcBef>
                <a:spcPts val="0"/>
              </a:spcBef>
              <a:spcAft>
                <a:spcPts val="0"/>
              </a:spcAft>
              <a:buSzPts val="1100"/>
              <a:buChar char="○"/>
            </a:pPr>
            <a:r>
              <a:rPr b="1" lang="en"/>
              <a:t>This excludes Dubai, United Arab Emirates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Candidate Domestic Cities</a:t>
            </a:r>
            <a:endParaRPr>
              <a:solidFill>
                <a:schemeClr val="accent3"/>
              </a:solidFill>
            </a:endParaRPr>
          </a:p>
        </p:txBody>
      </p:sp>
      <p:pic>
        <p:nvPicPr>
          <p:cNvPr id="327" name="Google Shape;327;p20" title="Chart"/>
          <p:cNvPicPr preferRelativeResize="0"/>
          <p:nvPr/>
        </p:nvPicPr>
        <p:blipFill>
          <a:blip r:embed="rId3">
            <a:alphaModFix/>
          </a:blip>
          <a:stretch>
            <a:fillRect/>
          </a:stretch>
        </p:blipFill>
        <p:spPr>
          <a:xfrm>
            <a:off x="1303800" y="1533650"/>
            <a:ext cx="5241225" cy="3240824"/>
          </a:xfrm>
          <a:prstGeom prst="rect">
            <a:avLst/>
          </a:prstGeom>
          <a:noFill/>
          <a:ln>
            <a:noFill/>
          </a:ln>
        </p:spPr>
      </p:pic>
      <p:sp>
        <p:nvSpPr>
          <p:cNvPr id="328" name="Google Shape;328;p20"/>
          <p:cNvSpPr txBox="1"/>
          <p:nvPr/>
        </p:nvSpPr>
        <p:spPr>
          <a:xfrm>
            <a:off x="5655171" y="4493575"/>
            <a:ext cx="3401700" cy="524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Nunito"/>
                <a:ea typeface="Nunito"/>
                <a:cs typeface="Nunito"/>
                <a:sym typeface="Nunito"/>
              </a:rPr>
              <a:t>* Denver does not quite meet our temperature requirement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1"/>
          <p:cNvPicPr preferRelativeResize="0"/>
          <p:nvPr/>
        </p:nvPicPr>
        <p:blipFill>
          <a:blip r:embed="rId3">
            <a:alphaModFix/>
          </a:blip>
          <a:stretch>
            <a:fillRect/>
          </a:stretch>
        </p:blipFill>
        <p:spPr>
          <a:xfrm>
            <a:off x="152400" y="152400"/>
            <a:ext cx="713007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