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401"/>
  </p:normalViewPr>
  <p:slideViewPr>
    <p:cSldViewPr snapToGrid="0" snapToObjects="1">
      <p:cViewPr>
        <p:scale>
          <a:sx n="71" d="100"/>
          <a:sy n="71" d="100"/>
        </p:scale>
        <p:origin x="10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41963-1EBB-5C4F-8D43-E78CC4F6B29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3EA9C-CDC8-464F-A026-1BF9A29C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low-</a:t>
            </a:r>
            <a:r>
              <a:rPr lang="en-US" dirty="0" err="1"/>
              <a:t>gender.png</a:t>
            </a:r>
            <a:endParaRPr lang="en-US" dirty="0"/>
          </a:p>
          <a:p>
            <a:r>
              <a:rPr lang="en-US" dirty="0"/>
              <a:t>high-</a:t>
            </a:r>
            <a:r>
              <a:rPr lang="en-US" dirty="0" err="1"/>
              <a:t>gender.png</a:t>
            </a:r>
            <a:endParaRPr lang="en-US" dirty="0"/>
          </a:p>
          <a:p>
            <a:r>
              <a:rPr lang="en-US" dirty="0"/>
              <a:t>mid-</a:t>
            </a:r>
            <a:r>
              <a:rPr lang="en-US" dirty="0" err="1"/>
              <a:t>gender.png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3EA9C-CDC8-464F-A026-1BF9A29CD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3EA9C-CDC8-464F-A026-1BF9A29CD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3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F6D4-243F-ED41-A55D-00232359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B4194-0765-6845-9291-2BEBEDF0B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F3EA-26EB-2244-AB9F-88013FA6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396C4-612B-9D4B-A09F-B9298A8E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ED18-CE0F-6943-AC43-55CFEE62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6828-5E2D-FB4B-8C91-7B10770B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D13CE-725A-C543-BB9D-2F397EB43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11E2-7AFB-2B42-BDB8-901F50FA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30A2-9365-864A-A6D3-4A24ED7F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4993-BEA4-7E42-9210-6FAAD303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6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37B39-E1AF-D24F-BCF8-DA964301D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C8F91-201D-BC4B-B332-4CE073EC7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28C6-A5E5-B546-831B-E1897185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EDD6-B86B-2C40-8535-30F2B63B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6204D-D0EC-BF4C-9F12-471409A1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1042-7F3B-3642-A3CA-C0D2A5AE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2198-5BC9-8C43-83D4-9535A829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BCB6-B452-B14D-BB74-CB41AADA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EA9F-3C23-0944-B468-0BD89C39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D8C9-A85B-544D-85E8-0BF074F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40A2-8E65-C540-9708-E3C447EF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17E5D-F476-BB43-AF5B-89492D005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FC8F-EF92-1B45-824C-0FBC2D64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9DE9-8076-D646-8651-5B7909C3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EB31-B28F-8042-848C-577C9F46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0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55C0-3166-AD47-9142-E0D9C438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1FD0-D4B6-E341-8AFA-9E5D68D84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3EBEA-3D43-A940-82CC-AA2732E71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CDBB7-C4CC-364C-A533-E9BE19EC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C536E-40E9-CF49-8C99-99E08D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9780A-5903-9149-BCC5-0638AC6F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8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A63E-45D5-0F43-8E6D-BE89E7F2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AB809-6503-704C-BB8C-0424B9A24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8F31A-E008-3F42-BAE8-970CBCF1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74144-4860-9443-BACC-4FF3AB52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1295C-E39B-D442-B66E-1FE1902EA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73E5-BEBA-934D-A4F8-CF079D8E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0786C-D684-4F41-A8E5-E396C438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E6428-C2A0-D94F-9699-C2B14BC0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9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9D20-6E18-5440-9F1A-3676C775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DE960-0068-8140-AF17-5A43DC05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9C196-D39E-1B46-838E-EE36E9AC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C6EF3-8DA2-C742-8674-343E4BB5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37272-1C6E-D34A-A21B-7C6241DC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15E87-753A-B94F-A0F4-0DC708D8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9252-2B10-7347-BA95-1FA73702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7EE-0E1D-D04C-AC3F-88929E79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CC9A-6420-B241-8969-55D8B88A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77FA-EE71-4E41-9AAB-B43271E2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4C98-5DDD-5643-9420-4DC0F456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43AC-D828-C84A-BBA3-3ABF1498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5D9A-F378-114A-8375-894DAFE8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CA6B-371E-7040-AD25-1F8AB803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E948F-92B3-594D-925F-237FE609F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828CC-E8FE-5E4C-9345-CF22D732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C4D93-083C-F942-8D45-D41FA72E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677DD-C082-0641-B99A-BEA37DE1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1AB21-D60B-9640-8771-8E242123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6B8AD-3DD3-474A-A1B7-E35016DC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78867-C303-6A48-AC07-58018C16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8B6E-A65C-BD42-B339-3BFA4BEF6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E433-7771-D145-92ED-F9C42E2EC9F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81153-9434-BB4A-BE86-DE6E641DE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7268-D1D5-0F44-A582-2E3498572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C0B9-E7B4-C24F-931A-540900C8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dev.ssri.psu.edu/sites/qdev/files/kNN_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6C94-AE85-504F-9B45-48C23776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Salary: </a:t>
            </a:r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2146-338E-0048-9E7A-811A0CDB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income bracket of American citizen given certain metrics</a:t>
            </a:r>
          </a:p>
          <a:p>
            <a:pPr lvl="1"/>
            <a:r>
              <a:rPr lang="en-US" dirty="0"/>
              <a:t>Occupation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Year survey was taken</a:t>
            </a:r>
          </a:p>
          <a:p>
            <a:endParaRPr lang="en-US" dirty="0"/>
          </a:p>
          <a:p>
            <a:r>
              <a:rPr lang="en-US" dirty="0"/>
              <a:t>Help understand how career and life choices may impact income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8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8FED-7ED9-0044-AB16-E1CFD637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Salary: </a:t>
            </a:r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0879-DFAC-884B-A789-3E946F0D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Social Survey (GSS) dataset from 1972—2018</a:t>
            </a:r>
          </a:p>
          <a:p>
            <a:r>
              <a:rPr lang="en-US" dirty="0"/>
              <a:t>Interested in full-time employees</a:t>
            </a:r>
          </a:p>
          <a:p>
            <a:r>
              <a:rPr lang="en-US" dirty="0"/>
              <a:t>Missing values: use combination of KNN imputation and row deletion</a:t>
            </a:r>
          </a:p>
          <a:p>
            <a:r>
              <a:rPr lang="en-US" dirty="0"/>
              <a:t>Discretization of salaries via k-means clustering</a:t>
            </a:r>
          </a:p>
          <a:p>
            <a:pPr lvl="1"/>
            <a:r>
              <a:rPr lang="en-US" dirty="0"/>
              <a:t>Low income: $227—$30,600</a:t>
            </a:r>
          </a:p>
          <a:p>
            <a:pPr lvl="1"/>
            <a:r>
              <a:rPr lang="en-US" dirty="0"/>
              <a:t>Middle income: $30,600—$117,000</a:t>
            </a:r>
          </a:p>
          <a:p>
            <a:pPr lvl="1"/>
            <a:r>
              <a:rPr lang="en-US" dirty="0"/>
              <a:t>High income: $117,000—$480,000</a:t>
            </a:r>
          </a:p>
          <a:p>
            <a:r>
              <a:rPr lang="en-US" dirty="0"/>
              <a:t>Use “occupational prestige” quantity as determined by sociologists</a:t>
            </a:r>
          </a:p>
          <a:p>
            <a:r>
              <a:rPr lang="en-US" dirty="0"/>
              <a:t>Classification via k-nearest neighbor k = 10, 29000 samples</a:t>
            </a:r>
          </a:p>
          <a:p>
            <a:r>
              <a:rPr lang="en-US" dirty="0"/>
              <a:t>Dummy coding for categorical data (0 = absence, 1 = presence)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8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43430D71-97DC-6947-909F-0F0AAAF43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348" y="2336889"/>
            <a:ext cx="3733800" cy="2304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C541D-5379-7A46-A394-8B9CF102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Salary: </a:t>
            </a:r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63A5-FC6E-494F-BF55-0EBEC139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 90% accuracy for k &gt; 9 (confusion matrix); train = 26100; test = 2900</a:t>
            </a: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D4C4D34B-3AA7-B34F-9B50-F2E59661A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52" y="2338539"/>
            <a:ext cx="3533902" cy="2180922"/>
          </a:xfrm>
          <a:prstGeom prst="rect">
            <a:avLst/>
          </a:prstGeom>
        </p:spPr>
      </p:pic>
      <p:pic>
        <p:nvPicPr>
          <p:cNvPr id="21" name="Picture 20" descr="Chart, bar chart, histogram&#10;&#10;Description automatically generated">
            <a:extLst>
              <a:ext uri="{FF2B5EF4-FFF2-40B4-BE49-F238E27FC236}">
                <a16:creationId xmlns:a16="http://schemas.microsoft.com/office/drawing/2014/main" id="{7DDE3856-0421-2747-9C07-66476FA2B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981" y="2338539"/>
            <a:ext cx="3731127" cy="2302638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DF974E8-081D-F347-A8C5-5BB524D36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910" y="4553720"/>
            <a:ext cx="3533902" cy="2180922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9AAC174F-15BC-7942-9A6F-EF0EA0491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8158" y="4625582"/>
            <a:ext cx="3526966" cy="2176641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1895C2FB-ECFB-C54B-93BB-4B86DA698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7930" y="4609697"/>
            <a:ext cx="3475482" cy="21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458A-70C9-F54A-AE8E-0ECD8BEF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Salary: </a:t>
            </a:r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7742-8FC2-1848-888C-F4F27A25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666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Occupation positively influences salary prediction (prestige pays more)</a:t>
            </a:r>
          </a:p>
          <a:p>
            <a:r>
              <a:rPr lang="en-US" dirty="0"/>
              <a:t>Gender strongly influences salary prediction (males are paid more)</a:t>
            </a:r>
          </a:p>
          <a:p>
            <a:r>
              <a:rPr lang="en-US" dirty="0"/>
              <a:t>Other metrics (graphs not included):</a:t>
            </a:r>
          </a:p>
          <a:p>
            <a:pPr lvl="1"/>
            <a:r>
              <a:rPr lang="en-US" dirty="0"/>
              <a:t>Age: Positive correlation (older -&gt; higher income)</a:t>
            </a:r>
          </a:p>
          <a:p>
            <a:pPr lvl="1"/>
            <a:r>
              <a:rPr lang="en-US" dirty="0"/>
              <a:t>Education: Positive correlation (higher education -&gt; higher income)</a:t>
            </a:r>
          </a:p>
          <a:p>
            <a:pPr lvl="1"/>
            <a:r>
              <a:rPr lang="en-US" dirty="0"/>
              <a:t>Marital status: Higher income correlates to more stable marriage</a:t>
            </a:r>
          </a:p>
          <a:p>
            <a:pPr lvl="1"/>
            <a:r>
              <a:rPr lang="en-US" dirty="0"/>
              <a:t>Survey year: Higher salaries appear starting from late 1990s—present</a:t>
            </a:r>
          </a:p>
          <a:p>
            <a:r>
              <a:rPr lang="en-US" dirty="0"/>
              <a:t>Possible future work:</a:t>
            </a:r>
          </a:p>
          <a:p>
            <a:pPr lvl="1"/>
            <a:r>
              <a:rPr lang="en-US" dirty="0"/>
              <a:t>Address class imbalance (more people have lower incomes)</a:t>
            </a:r>
          </a:p>
          <a:p>
            <a:pPr lvl="1"/>
            <a:r>
              <a:rPr lang="en-US" dirty="0"/>
              <a:t>Study how the combination of different metrics could influence prediction</a:t>
            </a:r>
          </a:p>
          <a:p>
            <a:pPr lvl="1"/>
            <a:r>
              <a:rPr lang="en-US" dirty="0"/>
              <a:t>Apply model to new data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4AFFA-809C-C841-8A57-E57988BFB4AF}"/>
              </a:ext>
            </a:extLst>
          </p:cNvPr>
          <p:cNvSpPr txBox="1"/>
          <p:nvPr/>
        </p:nvSpPr>
        <p:spPr>
          <a:xfrm>
            <a:off x="457200" y="5992297"/>
            <a:ext cx="6564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References: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https://quantdev.ssri.psu.edu/sites/qdev/files/kNN_tutorial.html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2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287</Words>
  <Application>Microsoft Macintosh PowerPoint</Application>
  <PresentationFormat>Widescreen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Classification of Salary: Objective</vt:lpstr>
      <vt:lpstr>Classification of Salary: Methodology</vt:lpstr>
      <vt:lpstr>Classification of Salary: Results</vt:lpstr>
      <vt:lpstr>Classification of Salary: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Salary Based on Occupation, Gender, and Other Metrics: Objective</dc:title>
  <dc:creator>Eric Nguyen</dc:creator>
  <cp:lastModifiedBy>Eric Nguyen</cp:lastModifiedBy>
  <cp:revision>23</cp:revision>
  <dcterms:created xsi:type="dcterms:W3CDTF">2022-04-21T03:14:21Z</dcterms:created>
  <dcterms:modified xsi:type="dcterms:W3CDTF">2022-04-21T22:42:34Z</dcterms:modified>
</cp:coreProperties>
</file>