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6" r:id="rId9"/>
    <p:sldId id="267" r:id="rId10"/>
    <p:sldId id="269" r:id="rId11"/>
    <p:sldId id="260" r:id="rId12"/>
    <p:sldId id="270" r:id="rId13"/>
    <p:sldId id="276" r:id="rId14"/>
    <p:sldId id="272" r:id="rId15"/>
    <p:sldId id="274" r:id="rId16"/>
    <p:sldId id="273" r:id="rId17"/>
    <p:sldId id="275" r:id="rId18"/>
    <p:sldId id="277" r:id="rId19"/>
    <p:sldId id="25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658"/>
  </p:normalViewPr>
  <p:slideViewPr>
    <p:cSldViewPr snapToGrid="0" snapToObjects="1">
      <p:cViewPr varScale="1">
        <p:scale>
          <a:sx n="58" d="100"/>
          <a:sy n="58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50D18-3AD6-4146-9833-6C9466A8719E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DD34F-17F7-1D46-B91B-CB49D3FE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DD34F-17F7-1D46-B91B-CB49D3FEC6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DD34F-17F7-1D46-B91B-CB49D3FEC6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DD34F-17F7-1D46-B91B-CB49D3FEC6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DD34F-17F7-1D46-B91B-CB49D3FEC6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EB2-BE1E-3B44-A1E9-F32E45C82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D262-68DF-6F4B-83DC-4D65C8A7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6F33-8CB0-5F4A-99A7-B0FA328C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D270-4855-1645-BCEF-B8A0C73A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DCCD-DD98-E347-8A6C-62CACEA0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4C4E-2877-5D42-A381-38A4A1C5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9C8A7-6785-854F-A7FB-A8C9AEF1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0412-A324-2843-B930-C0E08F56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B8BE-9287-1F4F-9FEE-277DA019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BF4B-095D-694F-AA5C-72478AAD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C07DF-E7FE-1C4F-9281-1AFE81F4D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58E4F-1316-5E4E-B203-DF14C200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EC2F-C39A-F54A-AC42-CB248EC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596C-F8E1-7143-BCCA-C39C0899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355F-B0FD-E44E-B834-30EE5DD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0F0-9C70-034E-9DB2-AD2C2FCF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DE15-CD6B-0246-B7EA-2DCB9DC1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8325-F8AE-E74B-88A2-946E9E42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3F88-D4F3-4848-8553-4F562039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BC7A-ADC0-684A-9600-53E8D812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1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CA9C-E34C-814E-BBAD-874B00EE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8FB8-4F1C-E945-8331-55F1CA93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698D-07B1-A543-83B6-16936E15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B11C-FAAC-774E-8FA1-FE8A25C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9DC5-2553-5646-9F4C-4F4B0333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72DE-7D52-C84A-ADDF-1CFA5D6A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8CB8-A4B7-C349-A337-F351A0AFA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88FA-3B77-E14D-906E-2661CD26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8A40-1FEB-5A46-AAAF-EE023F65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9ED7-BA78-1745-B487-C7A089E1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2F82-5A9C-5E4D-ABD1-993AD2C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CC3B-93E6-5C41-9ED9-A21F5C4B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B5DA1-AEDB-3E4E-A24F-56B1FB00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7F084-27FB-8144-A12D-E5FF1BC6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6E84-21C4-1345-8392-88FF9990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A4677-F176-D749-B682-33A840230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426DE-1796-A745-8353-88E11667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2808-921F-6546-9E2E-3BD8A41E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02B8B-5D0E-5D47-86F8-6F589427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5A9E-261E-C740-9B96-A9361BCB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B364-E5DA-0A46-9BDF-5EF890AF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4A5F1-A19A-D942-A1F8-F259DC19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1ECBA-00F2-B34D-ADA9-7786D7F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2C811-EFCF-0E48-A610-231CF62A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D8AA3-983D-AE43-A23C-5796E1B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A86F-D1C0-9644-A9C3-D615EFF5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EAF8-C95B-9F4B-9C1F-E259633F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C47D-3C9E-AC4F-A9EB-E1AE885F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E4EE-B112-1E4E-9D13-73012A2B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2CCE-8029-5E47-91A5-178C65D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BC134-46AD-444A-896D-167B6A26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445A-3DE0-1345-B09F-08278810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662B-1250-5C4F-B719-BDD0D53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DDA8-C62C-9645-A6C5-4F2F25C6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C1AA2-4DF1-634C-923D-382A3AC2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3A38-FD28-3F4B-B85F-8C28BF22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B304-DA72-C34D-B44A-397B0728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9002E-6681-184B-A6C0-CCE90F4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80B45-758E-A844-AB6D-C8B3A020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3A9F-5AD0-114C-A809-06E65ACD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9601-1747-AC41-893A-B710F84E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B3F2-332B-DA4A-87E6-FDFBB994CCF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3D4E-7545-214A-9F78-78838DE24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5DE5-BEC9-5C46-BF11-842B81ED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1AD1-AE5B-944F-BC97-BD1C44810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tuk94307@temple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4585-CC57-6940-8673-2DAF1168E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stream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273C7-642D-DD47-821B-0A56D8D6E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Eric Nguyen</a:t>
            </a:r>
          </a:p>
        </p:txBody>
      </p:sp>
    </p:spTree>
    <p:extLst>
      <p:ext uri="{BB962C8B-B14F-4D97-AF65-F5344CB8AC3E}">
        <p14:creationId xmlns:p14="http://schemas.microsoft.com/office/powerpoint/2010/main" val="371117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A243-9A29-F746-9100-0660285E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mining: Frequent pattern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DB68-C817-374C-8611-6DCAE02E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Determines a pattern is frequent if there are a fraction of instances above a certain threshold</a:t>
            </a:r>
          </a:p>
          <a:p>
            <a:r>
              <a:rPr lang="en-US" dirty="0"/>
              <a:t>Frequent pattern mining on streams often use batch miners as a base and are often approximate rather than exact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 (Supermarket purchases):</a:t>
            </a:r>
          </a:p>
          <a:p>
            <a:pPr marL="0" indent="0">
              <a:buNone/>
            </a:pPr>
            <a:r>
              <a:rPr lang="en-US" dirty="0"/>
              <a:t>In a stream of supermarket purchases, we find that the item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i="1" dirty="0"/>
              <a:t>cheese</a:t>
            </a:r>
            <a:r>
              <a:rPr lang="en-US" dirty="0"/>
              <a:t>, </a:t>
            </a:r>
            <a:r>
              <a:rPr lang="en-US" i="1" dirty="0"/>
              <a:t>wine</a:t>
            </a:r>
            <a:r>
              <a:rPr lang="en-US" dirty="0"/>
              <a:t>} is frequent since it occurs in at least 10% of purchases</a:t>
            </a:r>
          </a:p>
        </p:txBody>
      </p:sp>
    </p:spTree>
    <p:extLst>
      <p:ext uri="{BB962C8B-B14F-4D97-AF65-F5344CB8AC3E}">
        <p14:creationId xmlns:p14="http://schemas.microsoft.com/office/powerpoint/2010/main" val="34921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144E-4306-0846-84A1-232669D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6BCE-1E25-2640-BEC3-B5A026FA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Algorithms on data streams must work under </a:t>
            </a:r>
            <a:r>
              <a:rPr lang="en-US" b="1" dirty="0"/>
              <a:t>data stream axioms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one pass; each stream item is observed only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Fast enough to keep up with data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Sublinear memory usage with respect to length of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algorithm must provide answers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Streams evolve over time</a:t>
            </a:r>
          </a:p>
        </p:txBody>
      </p:sp>
    </p:spTree>
    <p:extLst>
      <p:ext uri="{BB962C8B-B14F-4D97-AF65-F5344CB8AC3E}">
        <p14:creationId xmlns:p14="http://schemas.microsoft.com/office/powerpoint/2010/main" val="298516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ED3E-97F1-A846-850B-A0F61485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sketch/summary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0270-5534-1C48-B1BB-916F281E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sketch</a:t>
            </a:r>
            <a:r>
              <a:rPr lang="en-US" dirty="0"/>
              <a:t> (or </a:t>
            </a:r>
            <a:r>
              <a:rPr lang="en-US" b="1" dirty="0"/>
              <a:t>summary</a:t>
            </a:r>
            <a:r>
              <a:rPr lang="en-US" dirty="0"/>
              <a:t>) is a data structure with accompanying data stream mining algorithms used to store sufficient information to answer one or more predefined queries about the stream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stream mining algorithms often produce many sketches, so it is necessary for sketches to have low memory usage</a:t>
            </a:r>
          </a:p>
        </p:txBody>
      </p:sp>
    </p:spTree>
    <p:extLst>
      <p:ext uri="{BB962C8B-B14F-4D97-AF65-F5344CB8AC3E}">
        <p14:creationId xmlns:p14="http://schemas.microsoft.com/office/powerpoint/2010/main" val="419629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30A2-8F50-714F-B92E-9BDE0A8D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6812-DB4E-3444-B673-90797053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Concept drift </a:t>
            </a:r>
            <a:r>
              <a:rPr lang="en-US" dirty="0"/>
              <a:t>refers to the change in the distributions of data streams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Example (Email spam classification):</a:t>
            </a:r>
          </a:p>
          <a:p>
            <a:pPr marL="0" indent="0">
              <a:buNone/>
            </a:pPr>
            <a:r>
              <a:rPr lang="en-US" dirty="0"/>
              <a:t>Spammers may try to trick email spam classifiers into thinking that their spam emails are not spam.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 (Customer behavior prediction):</a:t>
            </a:r>
          </a:p>
          <a:p>
            <a:pPr marL="0" indent="0">
              <a:buNone/>
            </a:pPr>
            <a:r>
              <a:rPr lang="en-US" dirty="0"/>
              <a:t>Customer behavior may change as prices and products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7EB0-9A5C-2142-88B9-F917C7C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drift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5F51-040B-7B4B-8BA1-9ABAD367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Sudden</a:t>
            </a:r>
            <a:r>
              <a:rPr lang="en-US" dirty="0"/>
              <a:t> change occurs when the distribution remains unchanged for a long time and then changes significantly in a </a:t>
            </a:r>
            <a:r>
              <a:rPr lang="en-US" b="1" dirty="0"/>
              <a:t>shift</a:t>
            </a:r>
          </a:p>
          <a:p>
            <a:r>
              <a:rPr lang="en-US" b="1" dirty="0"/>
              <a:t>Gradual</a:t>
            </a:r>
            <a:r>
              <a:rPr lang="en-US" dirty="0"/>
              <a:t> or </a:t>
            </a:r>
            <a:r>
              <a:rPr lang="en-US" b="1" dirty="0"/>
              <a:t>incremental </a:t>
            </a:r>
            <a:r>
              <a:rPr lang="en-US" dirty="0"/>
              <a:t>change occurs when the distribution accumulates small changes over time which become significant later</a:t>
            </a:r>
          </a:p>
          <a:p>
            <a:r>
              <a:rPr lang="en-US" dirty="0"/>
              <a:t>Changes may be</a:t>
            </a:r>
            <a:r>
              <a:rPr lang="en-US" b="1" dirty="0"/>
              <a:t> global </a:t>
            </a:r>
            <a:r>
              <a:rPr lang="en-US" dirty="0"/>
              <a:t>or </a:t>
            </a:r>
            <a:r>
              <a:rPr lang="en-US" b="1" dirty="0"/>
              <a:t>partial</a:t>
            </a:r>
            <a:r>
              <a:rPr lang="en-US" dirty="0"/>
              <a:t> depending on whether they affect the entire item space or just part of it</a:t>
            </a:r>
          </a:p>
          <a:p>
            <a:r>
              <a:rPr lang="en-US" b="1" dirty="0"/>
              <a:t>Recurrent concepts</a:t>
            </a:r>
            <a:r>
              <a:rPr lang="en-US" dirty="0"/>
              <a:t> occur when distributions that appeared in the past tend to reappear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64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CFD8-FA42-944B-9A6D-775ADBF7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drift definition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7EBF-AA58-D84C-911F-E0A310C0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prediction scenarios, we predict some outcome Y of an item given the input features X observed in the item</a:t>
            </a:r>
            <a:endParaRPr lang="en-US" b="1" dirty="0"/>
          </a:p>
          <a:p>
            <a:r>
              <a:rPr lang="en-US" b="1" dirty="0"/>
              <a:t>Real change</a:t>
            </a:r>
            <a:r>
              <a:rPr lang="en-US" dirty="0"/>
              <a:t> occurs when P(Y | X) changes</a:t>
            </a:r>
          </a:p>
          <a:p>
            <a:r>
              <a:rPr lang="en-US" b="1" dirty="0"/>
              <a:t>Virtual change</a:t>
            </a:r>
            <a:r>
              <a:rPr lang="en-US" dirty="0"/>
              <a:t> occurs when P(X) changes, but P(Y | X) is unchanged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63CBF-7A27-2E46-97C4-6D775372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7" y="3429000"/>
            <a:ext cx="8612086" cy="35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DE3B-9DE2-0843-BFBE-C27E3E7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concept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1003-C54F-7242-9378-8E0B99EE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distinguish concept drift from outliers/noise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stream mining algorithms must meet the following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 change in the stream as soon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robust to noise and 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Operate in less than instance arrival time and sublinear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5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0130-31B7-A74F-8A81-F6B6DB89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5DDA-C78A-9A44-B926-05BF45E2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estimator algorithm</a:t>
            </a:r>
            <a:r>
              <a:rPr lang="en-US" dirty="0"/>
              <a:t> estimates one or more several statistics on input data, which may change over time</a:t>
            </a:r>
          </a:p>
          <a:p>
            <a:r>
              <a:rPr lang="en-US" dirty="0"/>
              <a:t>Two kinds of estimators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Those that store a sample of the data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Memoryless estimators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 (Linear estimator):</a:t>
            </a:r>
          </a:p>
          <a:p>
            <a:pPr marL="0" indent="0">
              <a:buNone/>
            </a:pPr>
            <a:r>
              <a:rPr lang="en-US" dirty="0"/>
              <a:t>The linear estimator is the simplest estimator algorithm which simply returns the average of the data items stored in memory</a:t>
            </a:r>
          </a:p>
        </p:txBody>
      </p:sp>
    </p:spTree>
    <p:extLst>
      <p:ext uri="{BB962C8B-B14F-4D97-AF65-F5344CB8AC3E}">
        <p14:creationId xmlns:p14="http://schemas.microsoft.com/office/powerpoint/2010/main" val="69474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8594-AAA2-2044-B2D9-B0C4877A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DE78-6176-C144-B051-1A4F7680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evaluate change detection methods with the following criteria</a:t>
            </a:r>
          </a:p>
          <a:p>
            <a:r>
              <a:rPr lang="en-US" dirty="0"/>
              <a:t>Mean time between false alarms</a:t>
            </a:r>
          </a:p>
          <a:p>
            <a:r>
              <a:rPr lang="en-US" dirty="0"/>
              <a:t>Mean time to detection</a:t>
            </a:r>
          </a:p>
          <a:p>
            <a:r>
              <a:rPr lang="en-US" dirty="0"/>
              <a:t>Missed detection rate</a:t>
            </a:r>
          </a:p>
          <a:p>
            <a:r>
              <a:rPr lang="en-US" dirty="0"/>
              <a:t>Average run length</a:t>
            </a:r>
          </a:p>
          <a:p>
            <a:pPr marL="0" indent="0">
              <a:buNone/>
            </a:pPr>
            <a:r>
              <a:rPr lang="en-US" u="sng" dirty="0"/>
              <a:t>Example (CUSUM test):</a:t>
            </a:r>
          </a:p>
          <a:p>
            <a:pPr marL="0" indent="0">
              <a:buNone/>
            </a:pPr>
            <a:r>
              <a:rPr lang="en-US" dirty="0"/>
              <a:t>The cumulative sum (CUSUM) test is designed to raise an alarm when the mean of the input data significantly deviates from its previous value</a:t>
            </a:r>
          </a:p>
        </p:txBody>
      </p:sp>
    </p:spTree>
    <p:extLst>
      <p:ext uri="{BB962C8B-B14F-4D97-AF65-F5344CB8AC3E}">
        <p14:creationId xmlns:p14="http://schemas.microsoft.com/office/powerpoint/2010/main" val="174719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C7EB-3803-B142-9C2D-93DDBF10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4E88-7CC3-2D46-BB17-CA8FC5CE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Bifet</a:t>
            </a:r>
            <a:r>
              <a:rPr lang="en-US" dirty="0"/>
              <a:t>, R. </a:t>
            </a:r>
            <a:r>
              <a:rPr lang="en-US" dirty="0" err="1"/>
              <a:t>Gavalda</a:t>
            </a:r>
            <a:r>
              <a:rPr lang="en-US" dirty="0"/>
              <a:t>, G. Holmes, and B. </a:t>
            </a:r>
            <a:r>
              <a:rPr lang="en-US" dirty="0" err="1"/>
              <a:t>Pfahringer</a:t>
            </a:r>
            <a:r>
              <a:rPr lang="en-US" dirty="0"/>
              <a:t>, </a:t>
            </a:r>
            <a:r>
              <a:rPr lang="en-US" i="1" dirty="0"/>
              <a:t>Machine learning for data streams: With practical examples in MOA</a:t>
            </a:r>
            <a:r>
              <a:rPr lang="en-US" dirty="0"/>
              <a:t>. London, England: MIT Press, 2018. </a:t>
            </a:r>
          </a:p>
          <a:p>
            <a:r>
              <a:rPr lang="en-US" dirty="0"/>
              <a:t>S. Guha, A. Meyerson, N. Mishra, R. Motwani, and L. O’Callaghan. Clustering Data Streams: Theory and Practice. </a:t>
            </a:r>
            <a:r>
              <a:rPr lang="en-US" i="1" dirty="0"/>
              <a:t>IEEE Transactions on Knowledge and Data Engineering</a:t>
            </a:r>
            <a:r>
              <a:rPr lang="en-US" dirty="0"/>
              <a:t>, 15(3):515–528, May/June 2003.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F3EF-0162-8946-882F-D6620C57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streams?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6690F-D707-8143-AB23-F5B88D059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data stream</a:t>
                </a:r>
                <a:r>
                  <a:rPr lang="en-US" dirty="0"/>
                  <a:t> is an ordered sequence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must be accessed in order and can be read only once or a small number of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Each reading of the sequence is called a </a:t>
                </a:r>
                <a:r>
                  <a:rPr lang="en-US" b="1" dirty="0"/>
                  <a:t>linear scan</a:t>
                </a:r>
                <a:r>
                  <a:rPr lang="en-US" dirty="0"/>
                  <a:t> or a </a:t>
                </a:r>
                <a:r>
                  <a:rPr lang="en-US" b="1" dirty="0"/>
                  <a:t>pass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6690F-D707-8143-AB23-F5B88D059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5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257B-9E2C-4448-B23F-9378FB3D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D298-F39A-8C4D-808B-76505D26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concept drift in data streams?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tuk94307@temple.edu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8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0E83-87A6-9A4A-B3E2-9F10A5C7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F360-3192-7240-B6F8-B8D37E2D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data and IoT</a:t>
            </a:r>
          </a:p>
          <a:p>
            <a:r>
              <a:rPr lang="en-US" dirty="0"/>
              <a:t>Telecommunication data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Marketing and e-commerce</a:t>
            </a:r>
          </a:p>
          <a:p>
            <a:r>
              <a:rPr lang="en-US" dirty="0"/>
              <a:t>Health care</a:t>
            </a:r>
          </a:p>
          <a:p>
            <a:r>
              <a:rPr lang="en-US" dirty="0"/>
              <a:t>Epidemics and disasters</a:t>
            </a:r>
          </a:p>
          <a:p>
            <a:r>
              <a:rPr lang="en-US" dirty="0"/>
              <a:t>Computer security</a:t>
            </a:r>
          </a:p>
          <a:p>
            <a:r>
              <a:rPr lang="en-US" dirty="0"/>
              <a:t>Electricity demand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E274C89-736F-EE42-8FC3-88C1EA889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6" t="2521" r="20330" b="23381"/>
          <a:stretch/>
        </p:blipFill>
        <p:spPr>
          <a:xfrm>
            <a:off x="6096000" y="1825625"/>
            <a:ext cx="5236876" cy="405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28915-0B2A-D84C-9C40-E6F67373BB5C}"/>
              </a:ext>
            </a:extLst>
          </p:cNvPr>
          <p:cNvSpPr txBox="1"/>
          <p:nvPr/>
        </p:nvSpPr>
        <p:spPr>
          <a:xfrm>
            <a:off x="6395928" y="6013449"/>
            <a:ext cx="46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 data is used to predict traffic</a:t>
            </a:r>
          </a:p>
        </p:txBody>
      </p:sp>
    </p:spTree>
    <p:extLst>
      <p:ext uri="{BB962C8B-B14F-4D97-AF65-F5344CB8AC3E}">
        <p14:creationId xmlns:p14="http://schemas.microsoft.com/office/powerpoint/2010/main" val="144792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C174-47B8-D447-9E82-6CE357B0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stream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EC64-B786-A145-94E2-CFBCD9BB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models to make predictions based on data streams</a:t>
            </a:r>
          </a:p>
          <a:p>
            <a:r>
              <a:rPr lang="en-US" dirty="0"/>
              <a:t>Two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Data streams are large and fast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We need to extract information in real time</a:t>
            </a:r>
          </a:p>
          <a:p>
            <a:r>
              <a:rPr lang="en-US" dirty="0"/>
              <a:t>We need: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To accept approximate solutions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To have our model adapt to changes in the data</a:t>
            </a:r>
          </a:p>
          <a:p>
            <a:r>
              <a:rPr lang="en-US" dirty="0"/>
              <a:t>We want to maximize accuracy and minimize time and memory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9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F829-F1B5-FC4F-8738-2ADA95E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 in data stream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3798-C3B2-CE46-A3FE-4A406EAB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Supervised</a:t>
            </a:r>
          </a:p>
          <a:p>
            <a:r>
              <a:rPr lang="en-US" b="1" dirty="0"/>
              <a:t>Classification</a:t>
            </a:r>
            <a:r>
              <a:rPr lang="en-US" dirty="0"/>
              <a:t> (e.g., label incoming mail as spam/not spam)</a:t>
            </a:r>
          </a:p>
          <a:p>
            <a:r>
              <a:rPr lang="en-US" b="1" dirty="0"/>
              <a:t>Regression </a:t>
            </a:r>
            <a:r>
              <a:rPr lang="en-US" dirty="0"/>
              <a:t>(e.g., predict future value of stock in stock market)</a:t>
            </a:r>
          </a:p>
          <a:p>
            <a:pPr marL="0" indent="0">
              <a:buNone/>
            </a:pPr>
            <a:r>
              <a:rPr lang="en-US" u="sng" dirty="0"/>
              <a:t>Unsupervised</a:t>
            </a:r>
          </a:p>
          <a:p>
            <a:r>
              <a:rPr lang="en-US" b="1" dirty="0"/>
              <a:t>Clustering</a:t>
            </a:r>
            <a:r>
              <a:rPr lang="en-US" dirty="0"/>
              <a:t> (e.g., obtain user profiles from website)</a:t>
            </a:r>
          </a:p>
          <a:p>
            <a:r>
              <a:rPr lang="en-US" b="1" dirty="0"/>
              <a:t>Frequent pattern mining </a:t>
            </a:r>
            <a:r>
              <a:rPr lang="en-US" dirty="0"/>
              <a:t>(e.g., customers who buy cheese buy wine)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interested in applying these algorithms on “streams” (online) as opposed to “batches” (offline)</a:t>
            </a:r>
          </a:p>
        </p:txBody>
      </p:sp>
    </p:spTree>
    <p:extLst>
      <p:ext uri="{BB962C8B-B14F-4D97-AF65-F5344CB8AC3E}">
        <p14:creationId xmlns:p14="http://schemas.microsoft.com/office/powerpoint/2010/main" val="272485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B95A-C8B6-5944-B8ED-76BE850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mining: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A939-235E-594D-A966-3265B628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general, a data stream mining classifier is always ready to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unlabeled example and make prediction based on current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label for previous example and use it to train the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 (Customer behavior):</a:t>
            </a:r>
          </a:p>
          <a:p>
            <a:pPr marL="0" indent="0">
              <a:buNone/>
            </a:pPr>
            <a:r>
              <a:rPr lang="en-US" dirty="0"/>
              <a:t>Predict whether a web customer will want to buy a particular product.</a:t>
            </a:r>
          </a:p>
          <a:p>
            <a:pPr marL="0" indent="0">
              <a:buNone/>
            </a:pPr>
            <a:r>
              <a:rPr lang="en-US" dirty="0"/>
              <a:t>When the customer session ends, the classifier receives label of whether customer made a purchase.</a:t>
            </a:r>
          </a:p>
        </p:txBody>
      </p:sp>
    </p:spTree>
    <p:extLst>
      <p:ext uri="{BB962C8B-B14F-4D97-AF65-F5344CB8AC3E}">
        <p14:creationId xmlns:p14="http://schemas.microsoft.com/office/powerpoint/2010/main" val="5495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A3DF-646B-AE41-A91A-0480C16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mining: Classification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E621-8FF2-AA41-BBD6-54D406F8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evaluation by cross-validation is impractical (too much data)</a:t>
            </a:r>
          </a:p>
          <a:p>
            <a:r>
              <a:rPr lang="en-US" dirty="0"/>
              <a:t>Two main approaches to evaluate data stream classifiers: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Holdout</a:t>
            </a:r>
          </a:p>
          <a:p>
            <a:pPr lvl="1"/>
            <a:r>
              <a:rPr lang="en-US" dirty="0"/>
              <a:t>Measure performance on a single holdout partition</a:t>
            </a:r>
          </a:p>
          <a:p>
            <a:pPr lvl="1"/>
            <a:r>
              <a:rPr lang="en-US" dirty="0"/>
              <a:t>Only gives good estimate if holdout set is like current data (hard to guarantee)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Interleaved test-then-train </a:t>
            </a:r>
            <a:r>
              <a:rPr lang="en-US" dirty="0"/>
              <a:t>or </a:t>
            </a:r>
            <a:r>
              <a:rPr lang="en-US" b="1" dirty="0"/>
              <a:t>prequential</a:t>
            </a:r>
          </a:p>
          <a:p>
            <a:pPr lvl="1"/>
            <a:r>
              <a:rPr lang="en-US" dirty="0"/>
              <a:t>Each example is used to test and incrementally update the model</a:t>
            </a:r>
          </a:p>
          <a:p>
            <a:pPr lvl="1"/>
            <a:r>
              <a:rPr lang="en-US" dirty="0"/>
              <a:t>No holdout set is used, making use of all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06D-14CD-F944-BFD9-B817129C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mining: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A8BE-588E-2744-AFC7-8EDEA8A2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classification but the label is a real value, not discrete</a:t>
            </a:r>
          </a:p>
          <a:p>
            <a:r>
              <a:rPr lang="en-US" dirty="0"/>
              <a:t>Predict the label under some measure (e.g., mean squared distance)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 (Stock market):</a:t>
            </a:r>
          </a:p>
          <a:p>
            <a:pPr marL="0" indent="0">
              <a:buNone/>
            </a:pPr>
            <a:r>
              <a:rPr lang="en-US" dirty="0"/>
              <a:t>Predict the value of a stock in the stock market tomorrow.</a:t>
            </a:r>
          </a:p>
        </p:txBody>
      </p:sp>
    </p:spTree>
    <p:extLst>
      <p:ext uri="{BB962C8B-B14F-4D97-AF65-F5344CB8AC3E}">
        <p14:creationId xmlns:p14="http://schemas.microsoft.com/office/powerpoint/2010/main" val="11773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E281-6C6D-1A49-82BA-CFB2F992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mining: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832F-1F5E-E64C-BF27-F6FF22B9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we have unlabeled data and want to find groups according to similarities</a:t>
            </a:r>
          </a:p>
          <a:p>
            <a:r>
              <a:rPr lang="en-US" dirty="0"/>
              <a:t>Streaming methods for clustering usually have two levels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Online (one pass): a set of microclusters is computed and updated from the stream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Offline (multiple pass): perform classical batch clustering such as k-means on microclusters</a:t>
            </a:r>
          </a:p>
          <a:p>
            <a:pPr marL="0" indent="0">
              <a:buNone/>
            </a:pPr>
            <a:r>
              <a:rPr lang="en-US" u="sng" dirty="0"/>
              <a:t>Example (Social networks):</a:t>
            </a:r>
          </a:p>
          <a:p>
            <a:pPr marL="0" indent="0">
              <a:buNone/>
            </a:pPr>
            <a:r>
              <a:rPr lang="en-US" dirty="0"/>
              <a:t>Finding communities in social networks.</a:t>
            </a:r>
          </a:p>
        </p:txBody>
      </p:sp>
    </p:spTree>
    <p:extLst>
      <p:ext uri="{BB962C8B-B14F-4D97-AF65-F5344CB8AC3E}">
        <p14:creationId xmlns:p14="http://schemas.microsoft.com/office/powerpoint/2010/main" val="373074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1153</Words>
  <Application>Microsoft Macintosh PowerPoint</Application>
  <PresentationFormat>Widescreen</PresentationFormat>
  <Paragraphs>134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Data stream mining</vt:lpstr>
      <vt:lpstr>What are data streams?</vt:lpstr>
      <vt:lpstr>Applications of data streams</vt:lpstr>
      <vt:lpstr>What is data stream mining?</vt:lpstr>
      <vt:lpstr>Types of algorithms in data stream mining</vt:lpstr>
      <vt:lpstr>Data stream mining: Classification</vt:lpstr>
      <vt:lpstr>Data stream mining: Classification (cont.)</vt:lpstr>
      <vt:lpstr>Data stream mining: Regression</vt:lpstr>
      <vt:lpstr>Data stream mining: Clustering</vt:lpstr>
      <vt:lpstr>Data stream mining: Frequent pattern mining</vt:lpstr>
      <vt:lpstr>Data stream axioms</vt:lpstr>
      <vt:lpstr>The sketch/summary data structure</vt:lpstr>
      <vt:lpstr>Concept drift</vt:lpstr>
      <vt:lpstr>Concept drift definition</vt:lpstr>
      <vt:lpstr>Concept drift definition (cont.)</vt:lpstr>
      <vt:lpstr>Implications of concept drift</vt:lpstr>
      <vt:lpstr>Estimators</vt:lpstr>
      <vt:lpstr>Change detection</vt:lpstr>
      <vt:lpstr>Bibliography</vt:lpstr>
      <vt:lpstr>Homework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mining</dc:title>
  <dc:creator>Eric Nguyen</dc:creator>
  <cp:lastModifiedBy>Eric Nguyen</cp:lastModifiedBy>
  <cp:revision>6</cp:revision>
  <dcterms:created xsi:type="dcterms:W3CDTF">2022-03-24T16:37:54Z</dcterms:created>
  <dcterms:modified xsi:type="dcterms:W3CDTF">2022-03-29T16:54:44Z</dcterms:modified>
</cp:coreProperties>
</file>