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655e46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655e46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655e4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655e46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655e46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655e46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Werner Heisenberg was a German theoretical physicist and one of the principal founders of modern quantum physics. He is best known for his publication of the uncertainty principle, which I will go into more detail later. He received the Nobel Prize in physics in 1932 at the age of 31, being the second youngest to receive the award in his field, for his work on the spectra of atoms and molecules. He built a foundation for problems concerning rotations of atoms and successfully predicting that hydrogen molecules would appear in two forms.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655e46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655e46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3744b7c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3744b7c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744b7c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744b7c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744b7ce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744b7ce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744b7ce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744b7ce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4ddd1b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4ddd1b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mons.hec.utah.edu/NewUndergradBook/Chapter1.pdf" TargetMode="External"/><Relationship Id="rId4" Type="http://schemas.openxmlformats.org/officeDocument/2006/relationships/hyperlink" Target="https://www.livescience.com/33816-quantum-mechanics-explanation.html" TargetMode="External"/><Relationship Id="rId9" Type="http://schemas.openxmlformats.org/officeDocument/2006/relationships/hyperlink" Target="https://physics.illinois.edu/people/baym/copenhagen.pdf" TargetMode="External"/><Relationship Id="rId5" Type="http://schemas.openxmlformats.org/officeDocument/2006/relationships/hyperlink" Target="https://sciencestruck.com/basics-of-quantum-mechanics-for-dummies" TargetMode="External"/><Relationship Id="rId6" Type="http://schemas.openxmlformats.org/officeDocument/2006/relationships/hyperlink" Target="http://skipper.physics.sunysb.edu/phy313/Heisenberg-jk1-september9.pdf" TargetMode="External"/><Relationship Id="rId7" Type="http://schemas.openxmlformats.org/officeDocument/2006/relationships/hyperlink" Target="http://naturalthinker.net/trl/texts/Heisenberg,Werner/Heisenberg,%20Werner%20-%20Physics%20and%20philosophy.pdf" TargetMode="External"/><Relationship Id="rId8" Type="http://schemas.openxmlformats.org/officeDocument/2006/relationships/hyperlink" Target="http://www.garfield.library.upenn.edu/essays/v14p186y199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Werner Heisenberg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Eric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http://simons.hec.utah.edu/NewUndergradBook/Chapter1.pdf</a:t>
            </a:r>
            <a:endParaRPr sz="1200"/>
          </a:p>
          <a:p>
            <a:pPr indent="0" lvl="0" marL="0" rtl="0" algn="l">
              <a:spcBef>
                <a:spcPts val="1600"/>
              </a:spcBef>
              <a:spcAft>
                <a:spcPts val="0"/>
              </a:spcAft>
              <a:buNone/>
            </a:pPr>
            <a:r>
              <a:rPr lang="en" sz="1200" u="sng">
                <a:solidFill>
                  <a:schemeClr val="hlink"/>
                </a:solidFill>
                <a:hlinkClick r:id="rId4"/>
              </a:rPr>
              <a:t>https://www.livescience.com/33816-quantum-mechanics-explanation.html</a:t>
            </a:r>
            <a:endParaRPr sz="1200"/>
          </a:p>
          <a:p>
            <a:pPr indent="0" lvl="0" marL="0" rtl="0" algn="l">
              <a:spcBef>
                <a:spcPts val="1600"/>
              </a:spcBef>
              <a:spcAft>
                <a:spcPts val="0"/>
              </a:spcAft>
              <a:buNone/>
            </a:pPr>
            <a:r>
              <a:rPr lang="en" sz="1200" u="sng">
                <a:solidFill>
                  <a:schemeClr val="hlink"/>
                </a:solidFill>
                <a:hlinkClick r:id="rId5"/>
              </a:rPr>
              <a:t>https://sciencestruck.com/basics-of-quantum-mechanics-for-dummies</a:t>
            </a:r>
            <a:endParaRPr sz="1200"/>
          </a:p>
          <a:p>
            <a:pPr indent="0" lvl="0" marL="0" rtl="0" algn="l">
              <a:spcBef>
                <a:spcPts val="1600"/>
              </a:spcBef>
              <a:spcAft>
                <a:spcPts val="0"/>
              </a:spcAft>
              <a:buNone/>
            </a:pPr>
            <a:r>
              <a:rPr lang="en" sz="1200" u="sng">
                <a:solidFill>
                  <a:schemeClr val="hlink"/>
                </a:solidFill>
                <a:hlinkClick r:id="rId6"/>
              </a:rPr>
              <a:t>http://skipper.physics.sunysb.edu/phy313/Heisenberg-jk1-september9.pdf</a:t>
            </a:r>
            <a:endParaRPr sz="1200"/>
          </a:p>
          <a:p>
            <a:pPr indent="0" lvl="0" marL="0" rtl="0" algn="l">
              <a:spcBef>
                <a:spcPts val="1600"/>
              </a:spcBef>
              <a:spcAft>
                <a:spcPts val="0"/>
              </a:spcAft>
              <a:buNone/>
            </a:pPr>
            <a:r>
              <a:rPr lang="en" sz="1200" u="sng">
                <a:solidFill>
                  <a:schemeClr val="hlink"/>
                </a:solidFill>
                <a:hlinkClick r:id="rId7"/>
              </a:rPr>
              <a:t>http://naturalthinker.net/trl/texts/Heisenberg,Werner/Heisenberg,%20Werner%20-%20Physics%20and%20philosophy.pdf</a:t>
            </a:r>
            <a:endParaRPr sz="1200"/>
          </a:p>
          <a:p>
            <a:pPr indent="0" lvl="0" marL="0" rtl="0" algn="l">
              <a:spcBef>
                <a:spcPts val="1600"/>
              </a:spcBef>
              <a:spcAft>
                <a:spcPts val="0"/>
              </a:spcAft>
              <a:buNone/>
            </a:pPr>
            <a:r>
              <a:rPr lang="en" sz="1200" u="sng">
                <a:solidFill>
                  <a:schemeClr val="hlink"/>
                </a:solidFill>
                <a:hlinkClick r:id="rId8"/>
              </a:rPr>
              <a:t>http://www.garfield.library.upenn.edu/essays/v14p186y1991.pdf</a:t>
            </a:r>
            <a:endParaRPr sz="1200"/>
          </a:p>
          <a:p>
            <a:pPr indent="0" lvl="0" marL="0" rtl="0" algn="l">
              <a:spcBef>
                <a:spcPts val="1600"/>
              </a:spcBef>
              <a:spcAft>
                <a:spcPts val="1600"/>
              </a:spcAft>
              <a:buNone/>
            </a:pPr>
            <a:r>
              <a:rPr lang="en" sz="1200" u="sng">
                <a:solidFill>
                  <a:schemeClr val="hlink"/>
                </a:solidFill>
                <a:hlinkClick r:id="rId9"/>
              </a:rPr>
              <a:t>https://physics.illinois.edu/people/baym/copenhagen.pdf</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Who was Werner Heisenberg?</a:t>
            </a:r>
            <a:endParaRPr sz="2200"/>
          </a:p>
          <a:p>
            <a:pPr indent="-368300" lvl="0" marL="457200" rtl="0" algn="l">
              <a:spcBef>
                <a:spcPts val="0"/>
              </a:spcBef>
              <a:spcAft>
                <a:spcPts val="0"/>
              </a:spcAft>
              <a:buSzPts val="2200"/>
              <a:buChar char="-"/>
            </a:pPr>
            <a:r>
              <a:rPr lang="en" sz="2200"/>
              <a:t>Education</a:t>
            </a:r>
            <a:endParaRPr sz="2200"/>
          </a:p>
          <a:p>
            <a:pPr indent="-368300" lvl="0" marL="457200" rtl="0" algn="l">
              <a:spcBef>
                <a:spcPts val="0"/>
              </a:spcBef>
              <a:spcAft>
                <a:spcPts val="0"/>
              </a:spcAft>
              <a:buSzPts val="2200"/>
              <a:buChar char="-"/>
            </a:pPr>
            <a:r>
              <a:rPr lang="en" sz="2200"/>
              <a:t>Quantum mechanics</a:t>
            </a:r>
            <a:endParaRPr sz="2200"/>
          </a:p>
          <a:p>
            <a:pPr indent="-368300" lvl="0" marL="457200" rtl="0" algn="l">
              <a:spcBef>
                <a:spcPts val="0"/>
              </a:spcBef>
              <a:spcAft>
                <a:spcPts val="0"/>
              </a:spcAft>
              <a:buSzPts val="2200"/>
              <a:buChar char="-"/>
            </a:pPr>
            <a:r>
              <a:rPr lang="en" sz="2200"/>
              <a:t>Uncertainty principle</a:t>
            </a:r>
            <a:endParaRPr sz="2200"/>
          </a:p>
          <a:p>
            <a:pPr indent="-368300" lvl="0" marL="457200" rtl="0" algn="l">
              <a:spcBef>
                <a:spcPts val="0"/>
              </a:spcBef>
              <a:spcAft>
                <a:spcPts val="0"/>
              </a:spcAft>
              <a:buSzPts val="2200"/>
              <a:buChar char="-"/>
            </a:pPr>
            <a:r>
              <a:rPr lang="en" sz="2200"/>
              <a:t>Nuclear fission</a:t>
            </a:r>
            <a:endParaRPr sz="2200"/>
          </a:p>
          <a:p>
            <a:pPr indent="-368300" lvl="0" marL="457200" rtl="0" algn="l">
              <a:spcBef>
                <a:spcPts val="0"/>
              </a:spcBef>
              <a:spcAft>
                <a:spcPts val="0"/>
              </a:spcAft>
              <a:buSzPts val="2200"/>
              <a:buChar char="-"/>
            </a:pPr>
            <a:r>
              <a:rPr lang="en" sz="2200"/>
              <a:t>Matrix mechanics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was Werner Heisenberg?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Born 1901 in </a:t>
            </a:r>
            <a:r>
              <a:rPr lang="en"/>
              <a:t>Würzburg</a:t>
            </a:r>
            <a:r>
              <a:rPr lang="en"/>
              <a:t>, Germany</a:t>
            </a:r>
            <a:endParaRPr/>
          </a:p>
          <a:p>
            <a:pPr indent="-342900" lvl="0" marL="457200" rtl="0" algn="l">
              <a:spcBef>
                <a:spcPts val="0"/>
              </a:spcBef>
              <a:spcAft>
                <a:spcPts val="0"/>
              </a:spcAft>
              <a:buSzPts val="1800"/>
              <a:buChar char="-"/>
            </a:pPr>
            <a:r>
              <a:rPr lang="en"/>
              <a:t>German theoretical physicist</a:t>
            </a:r>
            <a:endParaRPr/>
          </a:p>
          <a:p>
            <a:pPr indent="-342900" lvl="0" marL="457200" rtl="0" algn="l">
              <a:spcBef>
                <a:spcPts val="0"/>
              </a:spcBef>
              <a:spcAft>
                <a:spcPts val="0"/>
              </a:spcAft>
              <a:buSzPts val="1800"/>
              <a:buChar char="-"/>
            </a:pPr>
            <a:r>
              <a:rPr lang="en"/>
              <a:t>Pioneer of quantum mechanics</a:t>
            </a:r>
            <a:endParaRPr/>
          </a:p>
          <a:p>
            <a:pPr indent="-342900" lvl="0" marL="457200" rtl="0" algn="l">
              <a:spcBef>
                <a:spcPts val="0"/>
              </a:spcBef>
              <a:spcAft>
                <a:spcPts val="0"/>
              </a:spcAft>
              <a:buSzPts val="1800"/>
              <a:buChar char="-"/>
            </a:pPr>
            <a:r>
              <a:rPr lang="en"/>
              <a:t>Nobel Prize in physics (31 years old)</a:t>
            </a:r>
            <a:endParaRPr/>
          </a:p>
          <a:p>
            <a:pPr indent="-342900" lvl="0" marL="457200" rtl="0" algn="l">
              <a:spcBef>
                <a:spcPts val="0"/>
              </a:spcBef>
              <a:spcAft>
                <a:spcPts val="0"/>
              </a:spcAft>
              <a:buSzPts val="1800"/>
              <a:buChar char="-"/>
            </a:pPr>
            <a:r>
              <a:rPr lang="en"/>
              <a:t>Died in 1976</a:t>
            </a:r>
            <a:endParaRPr/>
          </a:p>
        </p:txBody>
      </p:sp>
      <p:pic>
        <p:nvPicPr>
          <p:cNvPr id="68" name="Google Shape;68;p15"/>
          <p:cNvPicPr preferRelativeResize="0"/>
          <p:nvPr/>
        </p:nvPicPr>
        <p:blipFill>
          <a:blip r:embed="rId3">
            <a:alphaModFix/>
          </a:blip>
          <a:stretch>
            <a:fillRect/>
          </a:stretch>
        </p:blipFill>
        <p:spPr>
          <a:xfrm>
            <a:off x="5747325" y="949375"/>
            <a:ext cx="2277467" cy="36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Studied under Niels Bohr at </a:t>
            </a:r>
            <a:r>
              <a:rPr lang="en"/>
              <a:t>Universitets Institut for Teoretisk Fysik in Copenhagen</a:t>
            </a:r>
            <a:endParaRPr/>
          </a:p>
        </p:txBody>
      </p:sp>
      <p:pic>
        <p:nvPicPr>
          <p:cNvPr id="75" name="Google Shape;75;p16"/>
          <p:cNvPicPr preferRelativeResize="0"/>
          <p:nvPr/>
        </p:nvPicPr>
        <p:blipFill>
          <a:blip r:embed="rId3">
            <a:alphaModFix/>
          </a:blip>
          <a:stretch>
            <a:fillRect/>
          </a:stretch>
        </p:blipFill>
        <p:spPr>
          <a:xfrm>
            <a:off x="1146148" y="2004025"/>
            <a:ext cx="1977075" cy="2796125"/>
          </a:xfrm>
          <a:prstGeom prst="rect">
            <a:avLst/>
          </a:prstGeom>
          <a:noFill/>
          <a:ln>
            <a:noFill/>
          </a:ln>
        </p:spPr>
      </p:pic>
      <p:pic>
        <p:nvPicPr>
          <p:cNvPr id="76" name="Google Shape;76;p16"/>
          <p:cNvPicPr preferRelativeResize="0"/>
          <p:nvPr/>
        </p:nvPicPr>
        <p:blipFill>
          <a:blip r:embed="rId4">
            <a:alphaModFix/>
          </a:blip>
          <a:stretch>
            <a:fillRect/>
          </a:stretch>
        </p:blipFill>
        <p:spPr>
          <a:xfrm>
            <a:off x="4237399" y="1812275"/>
            <a:ext cx="3495025" cy="304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Mechanics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Schrödinger equation</a:t>
            </a:r>
            <a:endParaRPr/>
          </a:p>
          <a:p>
            <a:pPr indent="-342900" lvl="0" marL="457200" rtl="0" algn="l">
              <a:spcBef>
                <a:spcPts val="0"/>
              </a:spcBef>
              <a:spcAft>
                <a:spcPts val="0"/>
              </a:spcAft>
              <a:buSzPts val="1800"/>
              <a:buChar char="-"/>
            </a:pPr>
            <a:r>
              <a:rPr lang="en"/>
              <a:t>Not classical mechanics</a:t>
            </a:r>
            <a:endParaRPr/>
          </a:p>
          <a:p>
            <a:pPr indent="-342900" lvl="0" marL="457200" rtl="0" algn="l">
              <a:spcBef>
                <a:spcPts val="0"/>
              </a:spcBef>
              <a:spcAft>
                <a:spcPts val="0"/>
              </a:spcAft>
              <a:buSzPts val="1800"/>
              <a:buChar char="-"/>
            </a:pPr>
            <a:r>
              <a:rPr lang="en"/>
              <a:t>Wave-particle duality</a:t>
            </a:r>
            <a:endParaRPr/>
          </a:p>
        </p:txBody>
      </p:sp>
      <p:pic>
        <p:nvPicPr>
          <p:cNvPr id="83" name="Google Shape;83;p17"/>
          <p:cNvPicPr preferRelativeResize="0"/>
          <p:nvPr/>
        </p:nvPicPr>
        <p:blipFill>
          <a:blip r:embed="rId3">
            <a:alphaModFix/>
          </a:blip>
          <a:stretch>
            <a:fillRect/>
          </a:stretch>
        </p:blipFill>
        <p:spPr>
          <a:xfrm>
            <a:off x="4432875" y="493622"/>
            <a:ext cx="4026722" cy="3416400"/>
          </a:xfrm>
          <a:prstGeom prst="rect">
            <a:avLst/>
          </a:prstGeom>
          <a:noFill/>
          <a:ln>
            <a:noFill/>
          </a:ln>
        </p:spPr>
      </p:pic>
      <p:pic>
        <p:nvPicPr>
          <p:cNvPr id="84" name="Google Shape;84;p17"/>
          <p:cNvPicPr preferRelativeResize="0"/>
          <p:nvPr/>
        </p:nvPicPr>
        <p:blipFill rotWithShape="1">
          <a:blip r:embed="rId4">
            <a:alphaModFix/>
          </a:blip>
          <a:srcRect b="-3700" l="0" r="0" t="3700"/>
          <a:stretch/>
        </p:blipFill>
        <p:spPr>
          <a:xfrm>
            <a:off x="311700" y="2925425"/>
            <a:ext cx="3792199" cy="15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Principle</a:t>
            </a:r>
            <a:endParaRPr/>
          </a:p>
        </p:txBody>
      </p:sp>
      <p:sp>
        <p:nvSpPr>
          <p:cNvPr id="90" name="Google Shape;90;p18"/>
          <p:cNvSpPr txBox="1"/>
          <p:nvPr>
            <p:ph idx="1" type="body"/>
          </p:nvPr>
        </p:nvSpPr>
        <p:spPr>
          <a:xfrm>
            <a:off x="311700" y="1152475"/>
            <a:ext cx="8272200" cy="14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cannot be certain of both the</a:t>
            </a:r>
            <a:r>
              <a:rPr lang="en"/>
              <a:t> exact position and speed of a particle</a:t>
            </a:r>
            <a:endParaRPr/>
          </a:p>
        </p:txBody>
      </p:sp>
      <p:pic>
        <p:nvPicPr>
          <p:cNvPr descr="http://blog.gingkoapp.com/wp-content/uploads/2013/07/UncertaintyPrinciple.jpg" id="91" name="Google Shape;91;p18"/>
          <p:cNvPicPr preferRelativeResize="0"/>
          <p:nvPr/>
        </p:nvPicPr>
        <p:blipFill>
          <a:blip r:embed="rId3">
            <a:alphaModFix/>
          </a:blip>
          <a:stretch>
            <a:fillRect/>
          </a:stretch>
        </p:blipFill>
        <p:spPr>
          <a:xfrm>
            <a:off x="2040175" y="1875500"/>
            <a:ext cx="4815250" cy="27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Nuclear Fission</a:t>
            </a:r>
            <a:endParaRPr/>
          </a:p>
        </p:txBody>
      </p:sp>
      <p:pic>
        <p:nvPicPr>
          <p:cNvPr id="97" name="Google Shape;97;p19"/>
          <p:cNvPicPr preferRelativeResize="0"/>
          <p:nvPr/>
        </p:nvPicPr>
        <p:blipFill>
          <a:blip r:embed="rId3">
            <a:alphaModFix/>
          </a:blip>
          <a:stretch>
            <a:fillRect/>
          </a:stretch>
        </p:blipFill>
        <p:spPr>
          <a:xfrm>
            <a:off x="3759126" y="1017725"/>
            <a:ext cx="4781703" cy="3416400"/>
          </a:xfrm>
          <a:prstGeom prst="rect">
            <a:avLst/>
          </a:prstGeom>
          <a:noFill/>
          <a:ln>
            <a:noFill/>
          </a:ln>
        </p:spPr>
      </p:pic>
      <p:pic>
        <p:nvPicPr>
          <p:cNvPr id="98" name="Google Shape;98;p19"/>
          <p:cNvPicPr preferRelativeResize="0"/>
          <p:nvPr/>
        </p:nvPicPr>
        <p:blipFill>
          <a:blip r:embed="rId4">
            <a:alphaModFix/>
          </a:blip>
          <a:stretch>
            <a:fillRect/>
          </a:stretch>
        </p:blipFill>
        <p:spPr>
          <a:xfrm>
            <a:off x="746825" y="1345200"/>
            <a:ext cx="2388019"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Matrix Mechanics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Alternative to</a:t>
            </a:r>
            <a:r>
              <a:rPr lang="en"/>
              <a:t> </a:t>
            </a:r>
            <a:r>
              <a:rPr lang="en"/>
              <a:t>Schrödinger equation</a:t>
            </a:r>
            <a:endParaRPr/>
          </a:p>
        </p:txBody>
      </p:sp>
      <p:pic>
        <p:nvPicPr>
          <p:cNvPr id="105" name="Google Shape;105;p20"/>
          <p:cNvPicPr preferRelativeResize="0"/>
          <p:nvPr/>
        </p:nvPicPr>
        <p:blipFill>
          <a:blip r:embed="rId3">
            <a:alphaModFix/>
          </a:blip>
          <a:stretch>
            <a:fillRect/>
          </a:stretch>
        </p:blipFill>
        <p:spPr>
          <a:xfrm>
            <a:off x="4807950" y="1017725"/>
            <a:ext cx="3002153" cy="36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was Werner Heisenberg?</a:t>
            </a:r>
            <a:endParaRPr/>
          </a:p>
          <a:p>
            <a:pPr indent="-342900" lvl="1" marL="914400" rtl="0" algn="l">
              <a:spcBef>
                <a:spcPts val="0"/>
              </a:spcBef>
              <a:spcAft>
                <a:spcPts val="0"/>
              </a:spcAft>
              <a:buClr>
                <a:srgbClr val="FF0000"/>
              </a:buClr>
              <a:buSzPts val="1800"/>
              <a:buChar char="-"/>
            </a:pPr>
            <a:r>
              <a:rPr lang="en" sz="1800">
                <a:solidFill>
                  <a:srgbClr val="FF0000"/>
                </a:solidFill>
              </a:rPr>
              <a:t>German pioneer of quantum mechanics</a:t>
            </a:r>
            <a:endParaRPr sz="1800">
              <a:solidFill>
                <a:srgbClr val="FF0000"/>
              </a:solidFill>
            </a:endParaRPr>
          </a:p>
          <a:p>
            <a:pPr indent="-342900" lvl="0" marL="457200" rtl="0" algn="l">
              <a:spcBef>
                <a:spcPts val="0"/>
              </a:spcBef>
              <a:spcAft>
                <a:spcPts val="0"/>
              </a:spcAft>
              <a:buSzPts val="1800"/>
              <a:buChar char="-"/>
            </a:pPr>
            <a:r>
              <a:rPr lang="en"/>
              <a:t>What is the Heisenberg uncertainty principle?</a:t>
            </a:r>
            <a:endParaRPr/>
          </a:p>
          <a:p>
            <a:pPr indent="-342900" lvl="1" marL="914400" rtl="0" algn="l">
              <a:spcBef>
                <a:spcPts val="0"/>
              </a:spcBef>
              <a:spcAft>
                <a:spcPts val="0"/>
              </a:spcAft>
              <a:buClr>
                <a:srgbClr val="FF0000"/>
              </a:buClr>
              <a:buSzPts val="1800"/>
              <a:buChar char="-"/>
            </a:pPr>
            <a:r>
              <a:rPr lang="en" sz="1800">
                <a:solidFill>
                  <a:srgbClr val="FF0000"/>
                </a:solidFill>
              </a:rPr>
              <a:t>You cannot be certain of both the exact position and speed of a particle</a:t>
            </a:r>
            <a:endParaRPr sz="1800">
              <a:solidFill>
                <a:srgbClr val="FF0000"/>
              </a:solidFill>
            </a:endParaRPr>
          </a:p>
          <a:p>
            <a:pPr indent="-342900" lvl="0" marL="457200" rtl="0" algn="l">
              <a:spcBef>
                <a:spcPts val="0"/>
              </a:spcBef>
              <a:spcAft>
                <a:spcPts val="0"/>
              </a:spcAft>
              <a:buSzPts val="1800"/>
              <a:buChar char="-"/>
            </a:pPr>
            <a:r>
              <a:rPr lang="en"/>
              <a:t>What is wave-particle duality?</a:t>
            </a:r>
            <a:endParaRPr/>
          </a:p>
          <a:p>
            <a:pPr indent="-342900" lvl="1" marL="914400" rtl="0" algn="l">
              <a:spcBef>
                <a:spcPts val="0"/>
              </a:spcBef>
              <a:spcAft>
                <a:spcPts val="0"/>
              </a:spcAft>
              <a:buClr>
                <a:srgbClr val="FF0000"/>
              </a:buClr>
              <a:buSzPts val="1800"/>
              <a:buChar char="-"/>
            </a:pPr>
            <a:r>
              <a:rPr lang="en" sz="1800">
                <a:solidFill>
                  <a:srgbClr val="FF0000"/>
                </a:solidFill>
              </a:rPr>
              <a:t>Any particle can also behave as a wave</a:t>
            </a:r>
            <a:endParaRPr sz="1800">
              <a:solidFill>
                <a:srgbClr val="FF0000"/>
              </a:solidFill>
            </a:endParaRPr>
          </a:p>
          <a:p>
            <a:pPr indent="-342900" lvl="0" marL="457200" rtl="0" algn="l">
              <a:spcBef>
                <a:spcPts val="0"/>
              </a:spcBef>
              <a:spcAft>
                <a:spcPts val="0"/>
              </a:spcAft>
              <a:buSzPts val="1800"/>
              <a:buChar char="-"/>
            </a:pPr>
            <a:r>
              <a:rPr lang="en"/>
              <a:t>How is quantum mechanics different from classical mechanics?</a:t>
            </a:r>
            <a:endParaRPr/>
          </a:p>
          <a:p>
            <a:pPr indent="-342900" lvl="1" marL="914400" rtl="0" algn="l">
              <a:spcBef>
                <a:spcPts val="0"/>
              </a:spcBef>
              <a:spcAft>
                <a:spcPts val="0"/>
              </a:spcAft>
              <a:buClr>
                <a:srgbClr val="FF0000"/>
              </a:buClr>
              <a:buSzPts val="1800"/>
              <a:buChar char="-"/>
            </a:pPr>
            <a:r>
              <a:rPr lang="en" sz="1800">
                <a:solidFill>
                  <a:srgbClr val="FF0000"/>
                </a:solidFill>
              </a:rPr>
              <a:t>Quantum mechanics is linear, but classical mechanics is continuous</a:t>
            </a:r>
            <a:endParaRPr sz="1800">
              <a:solidFill>
                <a:srgbClr val="FF0000"/>
              </a:solidFill>
            </a:endParaRPr>
          </a:p>
          <a:p>
            <a:pPr indent="0" lvl="0" marL="0" rtl="0" algn="l">
              <a:spcBef>
                <a:spcPts val="1600"/>
              </a:spcBef>
              <a:spcAft>
                <a:spcPts val="1600"/>
              </a:spcAft>
              <a:buNone/>
            </a:pPr>
            <a:r>
              <a:t/>
            </a:r>
            <a:endParaRPr/>
          </a:p>
        </p:txBody>
      </p:sp>
      <p:pic>
        <p:nvPicPr>
          <p:cNvPr descr="Clipart light bulb lit clipartbold" id="112" name="Google Shape;112;p21"/>
          <p:cNvPicPr preferRelativeResize="0"/>
          <p:nvPr/>
        </p:nvPicPr>
        <p:blipFill>
          <a:blip r:embed="rId3">
            <a:alphaModFix/>
          </a:blip>
          <a:stretch>
            <a:fillRect/>
          </a:stretch>
        </p:blipFill>
        <p:spPr>
          <a:xfrm rot="913369">
            <a:off x="7654633" y="539268"/>
            <a:ext cx="835888" cy="8833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