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87" r:id="rId6"/>
    <p:sldMasterId id="2147483705" r:id="rId7"/>
  </p:sldMasterIdLst>
  <p:notesMasterIdLst>
    <p:notesMasterId r:id="rId33"/>
  </p:notesMasterIdLst>
  <p:handoutMasterIdLst>
    <p:handoutMasterId r:id="rId34"/>
  </p:handoutMasterIdLst>
  <p:sldIdLst>
    <p:sldId id="263" r:id="rId8"/>
    <p:sldId id="269" r:id="rId9"/>
    <p:sldId id="298" r:id="rId10"/>
    <p:sldId id="305" r:id="rId11"/>
    <p:sldId id="295" r:id="rId12"/>
    <p:sldId id="287" r:id="rId13"/>
    <p:sldId id="291" r:id="rId14"/>
    <p:sldId id="290" r:id="rId15"/>
    <p:sldId id="288" r:id="rId16"/>
    <p:sldId id="286" r:id="rId17"/>
    <p:sldId id="285" r:id="rId18"/>
    <p:sldId id="301" r:id="rId19"/>
    <p:sldId id="300" r:id="rId20"/>
    <p:sldId id="299" r:id="rId21"/>
    <p:sldId id="304" r:id="rId22"/>
    <p:sldId id="303" r:id="rId23"/>
    <p:sldId id="296" r:id="rId24"/>
    <p:sldId id="302" r:id="rId25"/>
    <p:sldId id="297" r:id="rId26"/>
    <p:sldId id="309" r:id="rId27"/>
    <p:sldId id="306" r:id="rId28"/>
    <p:sldId id="307" r:id="rId29"/>
    <p:sldId id="308" r:id="rId30"/>
    <p:sldId id="264" r:id="rId31"/>
    <p:sldId id="270" r:id="rId3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71429" autoAdjust="0"/>
  </p:normalViewPr>
  <p:slideViewPr>
    <p:cSldViewPr snapToGrid="0" showGuides="1">
      <p:cViewPr varScale="1">
        <p:scale>
          <a:sx n="81" d="100"/>
          <a:sy n="81" d="100"/>
        </p:scale>
        <p:origin x="169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25.02.2021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25.02.2021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4146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Øystein</a:t>
            </a:r>
          </a:p>
          <a:p>
            <a:endParaRPr lang="nb-NO" dirty="0"/>
          </a:p>
          <a:p>
            <a:r>
              <a:rPr lang="nb-NO" dirty="0" err="1"/>
              <a:t>Creational</a:t>
            </a:r>
            <a:r>
              <a:rPr lang="nb-NO" baseline="0" dirty="0"/>
              <a:t> </a:t>
            </a:r>
            <a:r>
              <a:rPr lang="nb-NO" baseline="0" dirty="0" err="1"/>
              <a:t>patterns</a:t>
            </a:r>
            <a:r>
              <a:rPr lang="nb-NO" baseline="0" dirty="0"/>
              <a:t>  fokuserer på hvordan objekter opprettes.  Slike </a:t>
            </a:r>
            <a:r>
              <a:rPr lang="nb-NO" baseline="0" dirty="0" err="1"/>
              <a:t>patterns</a:t>
            </a:r>
            <a:r>
              <a:rPr lang="nb-NO" baseline="0" dirty="0"/>
              <a:t> reduserer kompleksiteten ved å opprette objekter på en kontrollert måte. De</a:t>
            </a:r>
          </a:p>
          <a:p>
            <a:r>
              <a:rPr lang="nb-NO" baseline="0" dirty="0"/>
              <a:t>øker også graden av gjenbrukbarhet. Dette skjer ved at klienten/klientkode er avkoblet fra å opprette objektene selv, men via </a:t>
            </a:r>
            <a:r>
              <a:rPr lang="nb-NO" baseline="0" dirty="0" err="1"/>
              <a:t>f.eks</a:t>
            </a:r>
            <a:r>
              <a:rPr lang="nb-NO" baseline="0" dirty="0"/>
              <a:t> en </a:t>
            </a:r>
            <a:r>
              <a:rPr lang="nb-NO" baseline="0" dirty="0" err="1"/>
              <a:t>factory</a:t>
            </a:r>
            <a:r>
              <a:rPr lang="nb-NO" baseline="0" dirty="0"/>
              <a:t> eller lignende.</a:t>
            </a:r>
          </a:p>
          <a:p>
            <a:endParaRPr lang="nb-NO" baseline="0" dirty="0"/>
          </a:p>
          <a:p>
            <a:r>
              <a:rPr lang="nb-NO" baseline="0" dirty="0"/>
              <a:t>Noen som er kjent for de fleste er </a:t>
            </a:r>
            <a:r>
              <a:rPr lang="nb-NO" baseline="0" dirty="0" err="1"/>
              <a:t>Builderpattern</a:t>
            </a:r>
            <a:r>
              <a:rPr lang="nb-NO" baseline="0" dirty="0"/>
              <a:t> som </a:t>
            </a:r>
            <a:r>
              <a:rPr lang="nb-NO" baseline="0" dirty="0" err="1"/>
              <a:t>stringBuillder</a:t>
            </a:r>
            <a:r>
              <a:rPr lang="nb-NO" baseline="0" dirty="0"/>
              <a:t>, eller Singleton-</a:t>
            </a:r>
            <a:r>
              <a:rPr lang="nb-NO" baseline="0" dirty="0" err="1"/>
              <a:t>pattern</a:t>
            </a:r>
            <a:r>
              <a:rPr lang="nb-NO" baseline="0" dirty="0"/>
              <a:t>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541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Hanne</a:t>
            </a:r>
          </a:p>
          <a:p>
            <a:r>
              <a:rPr lang="nb-NO" dirty="0"/>
              <a:t>Hanne</a:t>
            </a:r>
          </a:p>
          <a:p>
            <a:r>
              <a:rPr lang="nb-NO" dirty="0" err="1"/>
              <a:t>Structural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r>
              <a:rPr lang="nb-NO" dirty="0"/>
              <a:t> hjelper til med å løse relasjoner mellom objekter på en enkel måte.</a:t>
            </a:r>
          </a:p>
          <a:p>
            <a:r>
              <a:rPr lang="nb-NO" dirty="0"/>
              <a:t>For eksempel så vil adapter </a:t>
            </a:r>
            <a:r>
              <a:rPr lang="nb-NO" dirty="0" err="1"/>
              <a:t>pattern</a:t>
            </a:r>
            <a:r>
              <a:rPr lang="nb-NO" dirty="0"/>
              <a:t> hvor man kan legge til en adapter som gjør at et objekt blir tilpasset til det konsumenten forventer</a:t>
            </a:r>
          </a:p>
          <a:p>
            <a:r>
              <a:rPr lang="nb-NO" dirty="0"/>
              <a:t>Bridge </a:t>
            </a:r>
            <a:r>
              <a:rPr lang="nb-NO" dirty="0" err="1"/>
              <a:t>pattern</a:t>
            </a:r>
            <a:r>
              <a:rPr lang="nb-NO" dirty="0"/>
              <a:t> der man lager en bro mellom en abstraksjon og en implementasjon, slik at de kan implementeres uavhengig av hverandre</a:t>
            </a:r>
          </a:p>
          <a:p>
            <a:r>
              <a:rPr lang="nb-NO" dirty="0" err="1"/>
              <a:t>Composite</a:t>
            </a:r>
            <a:r>
              <a:rPr lang="nb-NO" dirty="0"/>
              <a:t> som implementerer en trestruktur av objekter hvor hvert objekt har samme </a:t>
            </a:r>
            <a:r>
              <a:rPr lang="nb-NO" dirty="0" err="1"/>
              <a:t>interface</a:t>
            </a:r>
            <a:endParaRPr lang="nb-NO" dirty="0"/>
          </a:p>
          <a:p>
            <a:r>
              <a:rPr lang="nb-NO" dirty="0" err="1"/>
              <a:t>Decorator</a:t>
            </a:r>
            <a:r>
              <a:rPr lang="nb-NO" dirty="0"/>
              <a:t> som vi skal gå i detalj med litt senere som gjør at man kan legge på lagvis med funksjonalitet i stedet for å lage flere og flere subklasser</a:t>
            </a:r>
          </a:p>
          <a:p>
            <a:r>
              <a:rPr lang="nb-NO" dirty="0" err="1"/>
              <a:t>Facade</a:t>
            </a:r>
            <a:r>
              <a:rPr lang="nb-NO" dirty="0"/>
              <a:t> hvor man legger et ekstra enklere lag oppå et eksisterende lag for å forenkle bruken</a:t>
            </a:r>
          </a:p>
          <a:p>
            <a:r>
              <a:rPr lang="nb-NO" dirty="0" err="1"/>
              <a:t>Flyweight</a:t>
            </a:r>
            <a:r>
              <a:rPr lang="nb-NO" dirty="0"/>
              <a:t> hvor store mengder objekter deler </a:t>
            </a:r>
            <a:r>
              <a:rPr lang="nb-NO" dirty="0" err="1"/>
              <a:t>properties</a:t>
            </a:r>
            <a:r>
              <a:rPr lang="nb-NO" dirty="0"/>
              <a:t> for å spare plass</a:t>
            </a:r>
          </a:p>
          <a:p>
            <a:r>
              <a:rPr lang="nb-NO" dirty="0"/>
              <a:t>Tomt objekt for å assosiere metadata med et objekt. </a:t>
            </a:r>
            <a:r>
              <a:rPr lang="nb-NO" dirty="0" err="1"/>
              <a:t>F.eks</a:t>
            </a:r>
            <a:r>
              <a:rPr lang="nb-NO" dirty="0"/>
              <a:t> </a:t>
            </a:r>
            <a:r>
              <a:rPr lang="nb-NO" dirty="0" err="1"/>
              <a:t>serializable</a:t>
            </a:r>
            <a:r>
              <a:rPr lang="nb-NO" dirty="0"/>
              <a:t> </a:t>
            </a:r>
          </a:p>
          <a:p>
            <a:r>
              <a:rPr lang="nb-NO" dirty="0"/>
              <a:t>Pipes and filters Kjede av prosesser hvor </a:t>
            </a:r>
            <a:r>
              <a:rPr lang="nb-NO" dirty="0" err="1"/>
              <a:t>outpput</a:t>
            </a:r>
            <a:r>
              <a:rPr lang="nb-NO" dirty="0"/>
              <a:t> av hver prosess er input til den neste</a:t>
            </a:r>
          </a:p>
          <a:p>
            <a:r>
              <a:rPr lang="nb-NO" dirty="0" err="1"/>
              <a:t>Opaque</a:t>
            </a:r>
            <a:r>
              <a:rPr lang="nb-NO" dirty="0"/>
              <a:t> pointer en peker til en privat eller ikke eksisterende type, for å gjemme implementasjonsdetaljer</a:t>
            </a:r>
          </a:p>
          <a:p>
            <a:r>
              <a:rPr lang="nb-NO" dirty="0"/>
              <a:t>Proxy. En klasse som virker som et </a:t>
            </a:r>
            <a:r>
              <a:rPr lang="nb-NO" dirty="0" err="1"/>
              <a:t>interface</a:t>
            </a:r>
            <a:r>
              <a:rPr lang="nb-NO" dirty="0"/>
              <a:t> til noe annet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9833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Hanne</a:t>
            </a:r>
          </a:p>
          <a:p>
            <a:r>
              <a:rPr lang="nb-NO" dirty="0" err="1"/>
              <a:t>Behavioralpatterns</a:t>
            </a:r>
            <a:r>
              <a:rPr lang="nb-NO" dirty="0"/>
              <a:t> beskriver løsninger for hvordan et objekt skal oppføre seg.</a:t>
            </a:r>
          </a:p>
          <a:p>
            <a:r>
              <a:rPr lang="nb-NO" dirty="0" err="1"/>
              <a:t>Patterns</a:t>
            </a:r>
            <a:r>
              <a:rPr lang="nb-NO" dirty="0"/>
              <a:t> vi ofte kanskje bruker uten å tenke over det kan være </a:t>
            </a:r>
            <a:r>
              <a:rPr lang="nb-NO" dirty="0" err="1"/>
              <a:t>iterator</a:t>
            </a:r>
            <a:r>
              <a:rPr lang="nb-NO" dirty="0"/>
              <a:t>, hvor man kan traversere gjennom et objekt som holder data og gå igjennom all elementer i objektet (</a:t>
            </a:r>
            <a:r>
              <a:rPr lang="nb-NO" dirty="0" err="1"/>
              <a:t>f.eks</a:t>
            </a:r>
            <a:r>
              <a:rPr lang="nb-NO" dirty="0"/>
              <a:t> liste) </a:t>
            </a:r>
            <a:r>
              <a:rPr lang="nb-NO" dirty="0" err="1"/>
              <a:t>objerver</a:t>
            </a:r>
            <a:r>
              <a:rPr lang="nb-NO" dirty="0"/>
              <a:t> hvor objekter som observerer et annet objekt, og kan gi de observerende objektene beskjed når noe skjer.</a:t>
            </a:r>
          </a:p>
          <a:p>
            <a:endParaRPr lang="nb-NO" dirty="0"/>
          </a:p>
          <a:p>
            <a:r>
              <a:rPr lang="nb-NO" dirty="0"/>
              <a:t>Det er en workshop på </a:t>
            </a:r>
            <a:r>
              <a:rPr lang="nb-NO" dirty="0" err="1"/>
              <a:t>Strategy</a:t>
            </a:r>
            <a:r>
              <a:rPr lang="nb-NO" dirty="0"/>
              <a:t> og </a:t>
            </a:r>
            <a:r>
              <a:rPr lang="nb-NO" dirty="0" err="1"/>
              <a:t>visitorpattern</a:t>
            </a:r>
            <a:r>
              <a:rPr lang="nb-NO" dirty="0"/>
              <a:t> på </a:t>
            </a:r>
            <a:r>
              <a:rPr lang="nb-NO" dirty="0" err="1"/>
              <a:t>bouvet-git</a:t>
            </a:r>
            <a:r>
              <a:rPr lang="nb-NO" dirty="0"/>
              <a:t> hvis dere vil prøve de også.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8856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Øystein</a:t>
            </a:r>
          </a:p>
          <a:p>
            <a:endParaRPr lang="nb-NO" dirty="0"/>
          </a:p>
          <a:p>
            <a:r>
              <a:rPr lang="nb-NO" dirty="0"/>
              <a:t>«is-a» - arve</a:t>
            </a:r>
          </a:p>
          <a:p>
            <a:r>
              <a:rPr lang="nb-NO" dirty="0"/>
              <a:t>«has-a» - </a:t>
            </a:r>
            <a:r>
              <a:rPr lang="nb-NO" dirty="0" err="1"/>
              <a:t>aggregation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96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Versjon 1: </a:t>
            </a:r>
            <a:r>
              <a:rPr lang="nb-NO" dirty="0"/>
              <a:t>Begynner enkelt med 3 typer</a:t>
            </a:r>
          </a:p>
          <a:p>
            <a:endParaRPr lang="nb-NO" dirty="0"/>
          </a:p>
          <a:p>
            <a:r>
              <a:rPr lang="nb-NO" b="1" dirty="0"/>
              <a:t>Versjon 2: </a:t>
            </a:r>
            <a:r>
              <a:rPr lang="nb-NO" dirty="0"/>
              <a:t>Man får et behov</a:t>
            </a:r>
            <a:r>
              <a:rPr lang="nb-NO" baseline="0" dirty="0"/>
              <a:t> for å kunne kombinere flere typer. Man starter derfor som man ofte gjør og lager er hierarki av klasser som dekker de forskjellige kombinasjonene. </a:t>
            </a:r>
          </a:p>
          <a:p>
            <a:r>
              <a:rPr lang="nb-NO" baseline="0" dirty="0"/>
              <a:t>Hva om plutselig ønsker flere notifiserings-muligheter, </a:t>
            </a:r>
            <a:r>
              <a:rPr lang="nb-NO" baseline="0" dirty="0" err="1"/>
              <a:t>f.eks</a:t>
            </a:r>
            <a:r>
              <a:rPr lang="nb-NO" baseline="0" dirty="0"/>
              <a:t> </a:t>
            </a:r>
            <a:r>
              <a:rPr lang="nb-NO" baseline="0" dirty="0" err="1"/>
              <a:t>twitter</a:t>
            </a:r>
            <a:r>
              <a:rPr lang="nb-NO" baseline="0" dirty="0"/>
              <a:t> etc. Det resulterer i et stort antall klasser som fort blir rigid. Dette skalerer ikke så bra.</a:t>
            </a:r>
          </a:p>
          <a:p>
            <a:endParaRPr lang="nb-NO" dirty="0"/>
          </a:p>
          <a:p>
            <a:r>
              <a:rPr lang="nb-NO" b="1" dirty="0"/>
              <a:t>Versjon</a:t>
            </a:r>
            <a:r>
              <a:rPr lang="nb-NO" b="1" baseline="0" dirty="0"/>
              <a:t> 3: </a:t>
            </a:r>
            <a:r>
              <a:rPr lang="nb-NO" baseline="0" dirty="0"/>
              <a:t>Man lager et nytt design og anvender </a:t>
            </a:r>
            <a:r>
              <a:rPr lang="nb-NO" baseline="0" dirty="0" err="1"/>
              <a:t>decorator</a:t>
            </a:r>
            <a:r>
              <a:rPr lang="nb-NO" baseline="0" dirty="0"/>
              <a:t> </a:t>
            </a:r>
            <a:r>
              <a:rPr lang="nb-NO" baseline="0" dirty="0" err="1"/>
              <a:t>pattern</a:t>
            </a:r>
            <a:r>
              <a:rPr lang="nb-NO" baseline="0" dirty="0"/>
              <a:t>. </a:t>
            </a:r>
            <a:r>
              <a:rPr lang="nb-NO" baseline="0" dirty="0" err="1"/>
              <a:t>Notfier</a:t>
            </a:r>
            <a:r>
              <a:rPr lang="nb-NO" baseline="0" dirty="0"/>
              <a:t> er «kjerne-objektet» man ønsker å dekorere med flere typer av notifiseringer. </a:t>
            </a:r>
          </a:p>
          <a:p>
            <a:r>
              <a:rPr lang="nb-NO" baseline="0" dirty="0"/>
              <a:t>Man oppretter altså  en objekt av </a:t>
            </a:r>
            <a:r>
              <a:rPr lang="nb-NO" baseline="0" dirty="0" err="1"/>
              <a:t>Notifier</a:t>
            </a:r>
            <a:r>
              <a:rPr lang="nb-NO" baseline="0" dirty="0"/>
              <a:t>, og så legger man på </a:t>
            </a:r>
            <a:r>
              <a:rPr lang="nb-NO" baseline="0" dirty="0" err="1"/>
              <a:t>dekoratorer</a:t>
            </a:r>
            <a:r>
              <a:rPr lang="nb-NO" baseline="0" dirty="0"/>
              <a:t> på </a:t>
            </a:r>
            <a:r>
              <a:rPr lang="nb-NO" baseline="0" dirty="0" err="1"/>
              <a:t>Notifier</a:t>
            </a:r>
            <a:r>
              <a:rPr lang="nb-NO" baseline="0" dirty="0"/>
              <a:t>. De legges på lag på lag, og man kan kombinere hva man vil.</a:t>
            </a:r>
          </a:p>
          <a:p>
            <a:r>
              <a:rPr lang="nb-NO" baseline="0" dirty="0"/>
              <a:t>Det man legger merke til er at en </a:t>
            </a:r>
            <a:r>
              <a:rPr lang="nb-NO" baseline="0" dirty="0" err="1"/>
              <a:t>dekorator</a:t>
            </a:r>
            <a:r>
              <a:rPr lang="nb-NO" baseline="0" dirty="0"/>
              <a:t> «is-a», er en </a:t>
            </a:r>
            <a:r>
              <a:rPr lang="nb-NO" baseline="0" dirty="0" err="1"/>
              <a:t>Notifier</a:t>
            </a:r>
            <a:r>
              <a:rPr lang="nb-NO" baseline="0" dirty="0"/>
              <a:t>, slik at de kan behandles som en </a:t>
            </a:r>
            <a:r>
              <a:rPr lang="nb-NO" baseline="0" dirty="0" err="1"/>
              <a:t>Notifier</a:t>
            </a:r>
            <a:r>
              <a:rPr lang="nb-NO" baseline="0" dirty="0"/>
              <a:t>-type. Videre har hver </a:t>
            </a:r>
            <a:r>
              <a:rPr lang="nb-NO" baseline="0" dirty="0" err="1"/>
              <a:t>dekorator</a:t>
            </a:r>
            <a:r>
              <a:rPr lang="nb-NO" baseline="0" dirty="0"/>
              <a:t> en instans av </a:t>
            </a:r>
            <a:r>
              <a:rPr lang="nb-NO" baseline="0" dirty="0" err="1"/>
              <a:t>Notifier</a:t>
            </a:r>
            <a:r>
              <a:rPr lang="nb-NO" baseline="0" dirty="0"/>
              <a:t>, som den dekorerer.</a:t>
            </a:r>
          </a:p>
          <a:p>
            <a:endParaRPr lang="nb-NO" baseline="0" dirty="0"/>
          </a:p>
          <a:p>
            <a:r>
              <a:rPr lang="nb-NO" baseline="0" dirty="0"/>
              <a:t>I eksemplet lager man en </a:t>
            </a:r>
            <a:r>
              <a:rPr lang="nb-NO" baseline="0" dirty="0" err="1"/>
              <a:t>Notifier</a:t>
            </a:r>
            <a:r>
              <a:rPr lang="nb-NO" baseline="0" dirty="0"/>
              <a:t> som man først dekorerer med </a:t>
            </a:r>
            <a:r>
              <a:rPr lang="nb-NO" baseline="0" dirty="0" err="1"/>
              <a:t>Facebook</a:t>
            </a:r>
            <a:r>
              <a:rPr lang="nb-NO" baseline="0" dirty="0"/>
              <a:t>, deretter dekorerer man </a:t>
            </a:r>
            <a:r>
              <a:rPr lang="nb-NO" baseline="0" dirty="0" err="1"/>
              <a:t>facebook-decoratoer</a:t>
            </a:r>
            <a:r>
              <a:rPr lang="nb-NO" baseline="0" dirty="0"/>
              <a:t> med </a:t>
            </a:r>
            <a:r>
              <a:rPr lang="nb-NO" baseline="0" dirty="0" err="1"/>
              <a:t>Slack-decorator</a:t>
            </a:r>
            <a:r>
              <a:rPr lang="nb-NO" baseline="0" dirty="0"/>
              <a:t>.</a:t>
            </a:r>
          </a:p>
          <a:p>
            <a:r>
              <a:rPr lang="nb-NO" baseline="0" dirty="0"/>
              <a:t>Til slutt er det </a:t>
            </a:r>
            <a:r>
              <a:rPr lang="nb-NO" baseline="0" dirty="0" err="1"/>
              <a:t>Slack-decorator</a:t>
            </a:r>
            <a:r>
              <a:rPr lang="nb-NO" baseline="0" dirty="0"/>
              <a:t> man opererer på, og det er mulig siden den er en </a:t>
            </a:r>
            <a:r>
              <a:rPr lang="nb-NO" baseline="0" dirty="0" err="1"/>
              <a:t>Notifier</a:t>
            </a:r>
            <a:r>
              <a:rPr lang="nb-NO" baseline="0" dirty="0"/>
              <a:t>.</a:t>
            </a:r>
          </a:p>
          <a:p>
            <a:endParaRPr lang="nb-NO" baseline="0" dirty="0"/>
          </a:p>
          <a:p>
            <a:r>
              <a:rPr lang="nb-NO" baseline="0" dirty="0"/>
              <a:t>Når man da utfører funksjonen Send på </a:t>
            </a:r>
            <a:r>
              <a:rPr lang="nb-NO" baseline="0" dirty="0" err="1"/>
              <a:t>Slack-decorator</a:t>
            </a:r>
            <a:r>
              <a:rPr lang="nb-NO" baseline="0" dirty="0"/>
              <a:t> vil den da kalle Send på </a:t>
            </a:r>
            <a:r>
              <a:rPr lang="nb-NO" baseline="0" dirty="0" err="1"/>
              <a:t>Notiferen</a:t>
            </a:r>
            <a:r>
              <a:rPr lang="nb-NO" baseline="0" dirty="0"/>
              <a:t> som den dekorerer. Det blir på en måte rekursjon.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5928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Øystein</a:t>
            </a:r>
          </a:p>
          <a:p>
            <a:endParaRPr lang="nb-NO" dirty="0"/>
          </a:p>
          <a:p>
            <a:r>
              <a:rPr lang="nb-NO" dirty="0"/>
              <a:t>Dette</a:t>
            </a:r>
            <a:r>
              <a:rPr lang="nb-NO" baseline="0" dirty="0"/>
              <a:t> oppsummerer forrige eksempel. Litt mer formalisert så ser </a:t>
            </a:r>
            <a:r>
              <a:rPr lang="nb-NO" baseline="0" dirty="0" err="1"/>
              <a:t>Uml-daigrammet</a:t>
            </a:r>
            <a:r>
              <a:rPr lang="nb-NO" baseline="0" dirty="0"/>
              <a:t> ser slik ut:</a:t>
            </a:r>
          </a:p>
          <a:p>
            <a:endParaRPr lang="nb-NO" baseline="0" dirty="0"/>
          </a:p>
          <a:p>
            <a:r>
              <a:rPr lang="nb-NO" baseline="0" dirty="0"/>
              <a:t>På forrige eksempel var </a:t>
            </a:r>
            <a:r>
              <a:rPr lang="nb-NO" baseline="0" dirty="0" err="1"/>
              <a:t>Notifier</a:t>
            </a:r>
            <a:r>
              <a:rPr lang="nb-NO" baseline="0" dirty="0"/>
              <a:t> </a:t>
            </a:r>
            <a:r>
              <a:rPr lang="nb-NO" baseline="0" dirty="0" err="1"/>
              <a:t>Concrete</a:t>
            </a:r>
            <a:r>
              <a:rPr lang="nb-NO" baseline="0" dirty="0"/>
              <a:t> Component. Den dekorerte vi med blant annet </a:t>
            </a:r>
            <a:r>
              <a:rPr lang="nb-NO" baseline="0" dirty="0" err="1"/>
              <a:t>Slack-decorator</a:t>
            </a:r>
            <a:r>
              <a:rPr lang="nb-NO" baseline="0" dirty="0"/>
              <a:t>, som er en </a:t>
            </a:r>
            <a:r>
              <a:rPr lang="nb-NO" baseline="0" dirty="0" err="1"/>
              <a:t>ConcreteDecorator</a:t>
            </a:r>
            <a:r>
              <a:rPr lang="nb-NO" baseline="0" dirty="0"/>
              <a:t> som arver fra </a:t>
            </a:r>
            <a:r>
              <a:rPr lang="nb-NO" baseline="0" dirty="0" err="1"/>
              <a:t>BaseDecorator</a:t>
            </a:r>
            <a:r>
              <a:rPr lang="nb-NO" baseline="0" dirty="0"/>
              <a:t>. </a:t>
            </a:r>
            <a:r>
              <a:rPr lang="nb-NO" baseline="0" dirty="0" err="1"/>
              <a:t>BaseDecorator</a:t>
            </a:r>
            <a:r>
              <a:rPr lang="nb-NO" baseline="0" dirty="0"/>
              <a:t> er en Component og har en </a:t>
            </a:r>
            <a:r>
              <a:rPr lang="nb-NO" baseline="0" dirty="0" err="1"/>
              <a:t>component</a:t>
            </a:r>
            <a:r>
              <a:rPr lang="nb-NO" baseline="0" dirty="0"/>
              <a:t> i seg.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0652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Øystein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2255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Øystein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3042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Øystein</a:t>
            </a:r>
          </a:p>
          <a:p>
            <a:endParaRPr lang="nb-NO" dirty="0"/>
          </a:p>
          <a:p>
            <a:r>
              <a:rPr lang="nb-NO" dirty="0"/>
              <a:t>Design </a:t>
            </a:r>
            <a:r>
              <a:rPr lang="nb-NO" dirty="0" err="1"/>
              <a:t>Patterns</a:t>
            </a:r>
            <a:r>
              <a:rPr lang="nb-NO" dirty="0"/>
              <a:t> (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1994)</a:t>
            </a:r>
          </a:p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Fowler (2002): MVC, OR-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nb-NO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</a:t>
            </a:r>
          </a:p>
          <a:p>
            <a:r>
              <a:rPr lang="nb-NO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 Integration </a:t>
            </a:r>
            <a:r>
              <a:rPr lang="nb-NO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nb-NO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(2003)</a:t>
            </a:r>
          </a:p>
          <a:p>
            <a:r>
              <a:rPr lang="nb-NO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Lage flere linker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4038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Hanne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108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Patterns</a:t>
            </a:r>
            <a:r>
              <a:rPr lang="nb-NO" dirty="0"/>
              <a:t> er som en tegning av hvordan man kan lage noe.</a:t>
            </a:r>
          </a:p>
          <a:p>
            <a:r>
              <a:rPr lang="nb-NO" dirty="0"/>
              <a:t>En standard løsning på et vanlig problem vi kan komme borti mange ganger.</a:t>
            </a:r>
          </a:p>
          <a:p>
            <a:endParaRPr lang="nb-NO" dirty="0"/>
          </a:p>
          <a:p>
            <a:r>
              <a:rPr lang="nb-NO" dirty="0"/>
              <a:t>Der en algoritme er en detaljert fremstilling av en løsning, som en oppskrift på en matrett eller en strikkeoppskrift, er et </a:t>
            </a:r>
            <a:r>
              <a:rPr lang="nb-NO" dirty="0" err="1"/>
              <a:t>pattern</a:t>
            </a:r>
            <a:r>
              <a:rPr lang="nb-NO" dirty="0"/>
              <a:t> med en generell tegning man kan velge hvordan man bruker og selv.</a:t>
            </a:r>
          </a:p>
          <a:p>
            <a:r>
              <a:rPr lang="nb-NO" dirty="0"/>
              <a:t>Det er ikke en spesifikk stykke kode man bare kan bruke, men et generelt konsept for hvordan man løser spesifikke utfordringer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231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# </a:t>
            </a:r>
            <a:r>
              <a:rPr lang="nb-NO" dirty="0" err="1"/>
              <a:t>patterns</a:t>
            </a:r>
            <a:endParaRPr lang="nb-NO" dirty="0"/>
          </a:p>
          <a:p>
            <a:r>
              <a:rPr lang="nb-NO" dirty="0"/>
              <a:t>Velkommen til andre sesjon på systemutviklerskolen for 2021.Her skal vi snakke om </a:t>
            </a:r>
            <a:r>
              <a:rPr lang="nb-NO" dirty="0" err="1"/>
              <a:t>patterns.Vi</a:t>
            </a:r>
            <a:r>
              <a:rPr lang="nb-NO" dirty="0"/>
              <a:t> kommer til å snakke om alle typer </a:t>
            </a:r>
            <a:r>
              <a:rPr lang="nb-NO" dirty="0" err="1"/>
              <a:t>patterns</a:t>
            </a:r>
            <a:r>
              <a:rPr lang="nb-NO" dirty="0"/>
              <a:t>, men vi kommer til å ha spesielt fokus på design </a:t>
            </a:r>
            <a:r>
              <a:rPr lang="nb-NO" dirty="0" err="1"/>
              <a:t>patterns</a:t>
            </a:r>
            <a:r>
              <a:rPr lang="nb-NO" dirty="0"/>
              <a:t>, og vi kommer til å gå igjennom i detalj for to </a:t>
            </a:r>
            <a:r>
              <a:rPr lang="nb-NO" dirty="0" err="1"/>
              <a:t>patterns</a:t>
            </a:r>
            <a:r>
              <a:rPr lang="nb-NO" dirty="0"/>
              <a:t> for å komme i gang å se hva </a:t>
            </a:r>
            <a:r>
              <a:rPr lang="nb-NO" dirty="0" err="1"/>
              <a:t>patterns</a:t>
            </a:r>
            <a:r>
              <a:rPr lang="nb-NO" dirty="0"/>
              <a:t> er og hvordan de er </a:t>
            </a:r>
            <a:r>
              <a:rPr lang="nb-NO" dirty="0" err="1"/>
              <a:t>brukt.Vi</a:t>
            </a:r>
            <a:r>
              <a:rPr lang="nb-NO" dirty="0"/>
              <a:t> kommer til å gå igjennom forskjellige andre typer </a:t>
            </a:r>
            <a:r>
              <a:rPr lang="nb-NO" dirty="0" err="1"/>
              <a:t>patterns</a:t>
            </a:r>
            <a:r>
              <a:rPr lang="nb-NO" dirty="0"/>
              <a:t>, og hvilke </a:t>
            </a:r>
            <a:r>
              <a:rPr lang="nb-NO" dirty="0" err="1"/>
              <a:t>patterns</a:t>
            </a:r>
            <a:r>
              <a:rPr lang="nb-NO" dirty="0"/>
              <a:t> som er definert under de såkalte gang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four</a:t>
            </a:r>
            <a:r>
              <a:rPr lang="nb-NO" dirty="0"/>
              <a:t> </a:t>
            </a:r>
            <a:r>
              <a:rPr lang="nb-NO" dirty="0" err="1"/>
              <a:t>patterns.Creational</a:t>
            </a:r>
            <a:r>
              <a:rPr lang="nb-NO" dirty="0"/>
              <a:t> </a:t>
            </a:r>
            <a:r>
              <a:rPr lang="nb-NO" dirty="0" err="1"/>
              <a:t>patterns</a:t>
            </a:r>
            <a:r>
              <a:rPr lang="nb-NO" dirty="0"/>
              <a:t>, </a:t>
            </a:r>
            <a:r>
              <a:rPr lang="nb-NO" dirty="0" err="1"/>
              <a:t>structural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r>
              <a:rPr lang="nb-NO" dirty="0"/>
              <a:t> og </a:t>
            </a:r>
            <a:r>
              <a:rPr lang="nb-NO" dirty="0" err="1"/>
              <a:t>behavior</a:t>
            </a:r>
            <a:r>
              <a:rPr lang="nb-NO" dirty="0"/>
              <a:t> </a:t>
            </a:r>
            <a:r>
              <a:rPr lang="nb-NO" dirty="0" err="1"/>
              <a:t>patterns.Det</a:t>
            </a:r>
            <a:r>
              <a:rPr lang="nb-NO" dirty="0"/>
              <a:t> meste på denne </a:t>
            </a:r>
            <a:r>
              <a:rPr lang="nb-NO" dirty="0" err="1"/>
              <a:t>workshoppen</a:t>
            </a:r>
            <a:r>
              <a:rPr lang="nb-NO" dirty="0"/>
              <a:t> kommer til å være praktisk. Vi går igjennom teori først, og så gjør vi oppgaver i </a:t>
            </a:r>
            <a:r>
              <a:rPr lang="nb-NO" dirty="0" err="1"/>
              <a:t>grupper.Vi</a:t>
            </a:r>
            <a:r>
              <a:rPr lang="nb-NO" dirty="0"/>
              <a:t> kommer til å gi to oppgaver, dere kan velge hvilke dere vil gjøre og begynne på i gruppene.</a:t>
            </a:r>
          </a:p>
          <a:p>
            <a:r>
              <a:rPr lang="nb-NO" dirty="0"/>
              <a:t>Hvis dere blir ferdig med en, kan dere gå i gang med </a:t>
            </a:r>
            <a:r>
              <a:rPr lang="nb-NO" dirty="0" err="1"/>
              <a:t>neste.Dere</a:t>
            </a:r>
            <a:r>
              <a:rPr lang="nb-NO" dirty="0"/>
              <a:t> kan selv velge hvilke programmeringsmiljø dere vil benytte så lenge det er objektorientert, men vi har gjort en start i </a:t>
            </a:r>
            <a:r>
              <a:rPr lang="nb-NO" dirty="0" err="1"/>
              <a:t>java</a:t>
            </a:r>
            <a:r>
              <a:rPr lang="nb-NO" dirty="0"/>
              <a:t> og </a:t>
            </a:r>
            <a:r>
              <a:rPr lang="nb-NO" dirty="0" err="1"/>
              <a:t>c#.Hvis</a:t>
            </a:r>
            <a:r>
              <a:rPr lang="nb-NO" dirty="0"/>
              <a:t> dere vil bruke et annet språk, må dere lage starten selv </a:t>
            </a:r>
            <a:r>
              <a:rPr lang="nb-NO" dirty="0" err="1"/>
              <a:t>utifra</a:t>
            </a:r>
            <a:r>
              <a:rPr lang="nb-NO" dirty="0"/>
              <a:t> det.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730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Øystein</a:t>
            </a:r>
          </a:p>
          <a:p>
            <a:endParaRPr lang="nb-NO" dirty="0"/>
          </a:p>
          <a:p>
            <a:r>
              <a:rPr lang="nb-NO" dirty="0"/>
              <a:t>Snakke litt rundt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38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Øystein</a:t>
            </a:r>
          </a:p>
          <a:p>
            <a:r>
              <a:rPr lang="nb-NO" dirty="0" err="1"/>
              <a:t>Arkitekturpatterns</a:t>
            </a:r>
            <a:r>
              <a:rPr lang="nb-NO" dirty="0"/>
              <a:t> er </a:t>
            </a:r>
            <a:r>
              <a:rPr lang="nb-NO" dirty="0" err="1"/>
              <a:t>patterns</a:t>
            </a:r>
            <a:r>
              <a:rPr lang="nb-NO" dirty="0"/>
              <a:t> på et høyere nivå</a:t>
            </a:r>
            <a:r>
              <a:rPr lang="nb-NO" baseline="0" dirty="0"/>
              <a:t> som beskriver et større bilde av hvordan systemer henger samme, og hvilken stil som er brukt. Mindre detalj nivå</a:t>
            </a:r>
            <a:r>
              <a:rPr lang="nb-NO" baseline="0"/>
              <a:t>, men mer </a:t>
            </a:r>
            <a:r>
              <a:rPr lang="nb-NO" baseline="0" dirty="0"/>
              <a:t>konsentrert på de store linjene.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0534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Øystein</a:t>
            </a:r>
          </a:p>
          <a:p>
            <a:r>
              <a:rPr lang="nb-NO" sz="1200" dirty="0"/>
              <a:t>Enterprise </a:t>
            </a:r>
            <a:r>
              <a:rPr lang="nb-NO" sz="1200" dirty="0" err="1"/>
              <a:t>integration</a:t>
            </a:r>
            <a:r>
              <a:rPr lang="nb-NO" sz="1200" dirty="0"/>
              <a:t> </a:t>
            </a:r>
            <a:r>
              <a:rPr lang="nb-NO" sz="1200" dirty="0" err="1"/>
              <a:t>patterns</a:t>
            </a:r>
            <a:r>
              <a:rPr lang="nb-NO" sz="1200" dirty="0"/>
              <a:t> er </a:t>
            </a:r>
            <a:r>
              <a:rPr lang="nb-NO" sz="1200" dirty="0" err="1"/>
              <a:t>patterns</a:t>
            </a:r>
            <a:r>
              <a:rPr lang="nb-NO" sz="1200" dirty="0"/>
              <a:t> som sier noe om hvordan systemer kan integrere</a:t>
            </a:r>
            <a:r>
              <a:rPr lang="nb-NO" sz="1200" baseline="0" dirty="0"/>
              <a:t> seg mot hverandre. De sier også hvordan kommunikasjon foregår.</a:t>
            </a:r>
          </a:p>
          <a:p>
            <a:r>
              <a:rPr lang="nb-NO" sz="1200" baseline="0" dirty="0"/>
              <a:t>Mer konkret beskriver de hvordan flyten for en melding fra et system kan gå til et neste system via kanaler og diverse transformasjoner.</a:t>
            </a:r>
          </a:p>
          <a:p>
            <a:endParaRPr lang="nb-NO" sz="1200" baseline="0" dirty="0"/>
          </a:p>
          <a:p>
            <a:r>
              <a:rPr lang="nb-NO" sz="1200" baseline="0" dirty="0"/>
              <a:t>Et eksempel er </a:t>
            </a:r>
            <a:r>
              <a:rPr lang="nb-NO" sz="1200" baseline="0" dirty="0" err="1"/>
              <a:t>Publish-subscribe</a:t>
            </a:r>
            <a:r>
              <a:rPr lang="nb-NO" sz="1200" baseline="0" dirty="0"/>
              <a:t> som brukes i </a:t>
            </a:r>
            <a:r>
              <a:rPr lang="nb-NO" sz="1200" baseline="0" dirty="0" err="1"/>
              <a:t>event</a:t>
            </a:r>
            <a:r>
              <a:rPr lang="nb-NO" sz="1200" baseline="0" dirty="0"/>
              <a:t>-drevne systemer. Da ville man </a:t>
            </a:r>
            <a:r>
              <a:rPr lang="nb-NO" sz="1200" baseline="0" dirty="0" err="1"/>
              <a:t>f.eks</a:t>
            </a:r>
            <a:r>
              <a:rPr lang="nb-NO" sz="1200" baseline="0" dirty="0"/>
              <a:t> brukt </a:t>
            </a:r>
            <a:r>
              <a:rPr lang="nb-NO" sz="1200" baseline="0" dirty="0" err="1"/>
              <a:t>Publish-subscribe</a:t>
            </a:r>
            <a:r>
              <a:rPr lang="nb-NO" sz="1200" baseline="0" dirty="0"/>
              <a:t> </a:t>
            </a:r>
            <a:r>
              <a:rPr lang="nb-NO" sz="1200" baseline="0" dirty="0" err="1"/>
              <a:t>channel</a:t>
            </a:r>
            <a:r>
              <a:rPr lang="nb-NO" sz="1200" baseline="0" dirty="0"/>
              <a:t> sammen med </a:t>
            </a:r>
            <a:r>
              <a:rPr lang="nb-NO" sz="1200" baseline="0" dirty="0" err="1"/>
              <a:t>Event</a:t>
            </a:r>
            <a:r>
              <a:rPr lang="nb-NO" sz="1200" baseline="0" dirty="0"/>
              <a:t>-dreven </a:t>
            </a:r>
            <a:r>
              <a:rPr lang="nb-NO" sz="1200" baseline="0" dirty="0" err="1"/>
              <a:t>consumer</a:t>
            </a:r>
            <a:r>
              <a:rPr lang="nb-NO" sz="1200" baseline="0" dirty="0"/>
              <a:t>.</a:t>
            </a:r>
          </a:p>
          <a:p>
            <a:endParaRPr lang="nb-NO" sz="1200" baseline="0" dirty="0"/>
          </a:p>
          <a:p>
            <a:r>
              <a:rPr lang="nb-NO" sz="1200" baseline="0" dirty="0"/>
              <a:t>Jobber man med køer er det ofte modellert som </a:t>
            </a:r>
            <a:r>
              <a:rPr lang="nb-NO" sz="1200" baseline="0" dirty="0" err="1"/>
              <a:t>Command</a:t>
            </a:r>
            <a:r>
              <a:rPr lang="nb-NO" sz="1200" baseline="0" dirty="0"/>
              <a:t> </a:t>
            </a:r>
            <a:r>
              <a:rPr lang="nb-NO" sz="1200" baseline="0" dirty="0" err="1"/>
              <a:t>messags</a:t>
            </a:r>
            <a:r>
              <a:rPr lang="nb-NO" sz="1200" baseline="0" dirty="0"/>
              <a:t> og Message </a:t>
            </a:r>
            <a:r>
              <a:rPr lang="nb-NO" sz="1200" baseline="0" dirty="0" err="1"/>
              <a:t>Endpoint</a:t>
            </a:r>
            <a:r>
              <a:rPr lang="nb-NO" sz="1200" baseline="0" dirty="0"/>
              <a:t>.</a:t>
            </a:r>
          </a:p>
          <a:p>
            <a:endParaRPr lang="nb-NO" sz="1200" baseline="0" dirty="0"/>
          </a:p>
          <a:p>
            <a:r>
              <a:rPr lang="nb-NO" sz="1200" baseline="0" dirty="0"/>
              <a:t>Et annet </a:t>
            </a:r>
            <a:r>
              <a:rPr lang="nb-NO" sz="1200" baseline="0" dirty="0" err="1"/>
              <a:t>pattern</a:t>
            </a:r>
            <a:r>
              <a:rPr lang="nb-NO" sz="1200" baseline="0" dirty="0"/>
              <a:t> som mange sikkert kjenner er </a:t>
            </a:r>
            <a:r>
              <a:rPr lang="nb-NO" sz="1200" baseline="0" dirty="0" err="1"/>
              <a:t>Requsest</a:t>
            </a:r>
            <a:r>
              <a:rPr lang="nb-NO" sz="1200" baseline="0" dirty="0"/>
              <a:t> og </a:t>
            </a:r>
            <a:r>
              <a:rPr lang="nb-NO" sz="1200" baseline="0" dirty="0" err="1"/>
              <a:t>Reply</a:t>
            </a:r>
            <a:r>
              <a:rPr lang="nb-NO" sz="1200" baseline="0" dirty="0"/>
              <a:t>. Det jo slik de REST/web-</a:t>
            </a:r>
            <a:r>
              <a:rPr lang="nb-NO" sz="1200" baseline="0" dirty="0" err="1"/>
              <a:t>apier</a:t>
            </a:r>
            <a:r>
              <a:rPr lang="nb-NO" sz="1200" baseline="0" dirty="0"/>
              <a:t> fungerer.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0866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Hanne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Overgang – kanskje 5 minutter pause. Får 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Så </a:t>
            </a:r>
            <a:r>
              <a:rPr lang="nb-NO" dirty="0" err="1"/>
              <a:t>designpatterns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6845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Hanne</a:t>
            </a:r>
          </a:p>
          <a:p>
            <a:r>
              <a:rPr lang="nb-NO" dirty="0"/>
              <a:t>Design </a:t>
            </a:r>
            <a:r>
              <a:rPr lang="nb-NO" dirty="0" err="1"/>
              <a:t>patterns</a:t>
            </a:r>
            <a:r>
              <a:rPr lang="nb-NO" dirty="0"/>
              <a:t> bygger videre på konseptet om objektorientert programmering. </a:t>
            </a:r>
          </a:p>
          <a:p>
            <a:r>
              <a:rPr lang="nb-NO" dirty="0"/>
              <a:t>Si at vi nok alle har hatt opp det på studier, men for å friske opp hva det er</a:t>
            </a:r>
          </a:p>
          <a:p>
            <a:r>
              <a:rPr lang="nb-NO" dirty="0"/>
              <a:t>Objektorientert programmering er ganske enkelt en måte å strukturere kode på ved at man pakker data og funksjonalitet sammen i enheter i koden. </a:t>
            </a:r>
          </a:p>
          <a:p>
            <a:r>
              <a:rPr lang="nb-NO" dirty="0"/>
              <a:t>Objekter kan arve fra andre klasser og utvide de.</a:t>
            </a:r>
          </a:p>
          <a:p>
            <a:r>
              <a:rPr lang="nb-NO" dirty="0"/>
              <a:t>De har forskjellige relasjoner til andre objekter, som for eksempel er-en (arv) og har-en.</a:t>
            </a:r>
          </a:p>
          <a:p>
            <a:r>
              <a:rPr lang="nb-NO" dirty="0"/>
              <a:t>Det er fire hovedprinsipper ved objektorientert programmering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034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Hanne</a:t>
            </a:r>
          </a:p>
          <a:p>
            <a:endParaRPr lang="nb-NO" dirty="0"/>
          </a:p>
          <a:p>
            <a:r>
              <a:rPr lang="nb-NO" dirty="0"/>
              <a:t>Snakke om boken, og ideene fra boken</a:t>
            </a:r>
          </a:p>
          <a:p>
            <a:r>
              <a:rPr lang="nb-NO" dirty="0"/>
              <a:t>Ikke fire gjenger av </a:t>
            </a:r>
            <a:r>
              <a:rPr lang="nb-NO" dirty="0" err="1"/>
              <a:t>patterns</a:t>
            </a:r>
            <a:r>
              <a:rPr lang="nb-NO" dirty="0"/>
              <a:t>, men fire forfattere av boken :p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063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marL="900113" lvl="2" indent="-271463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93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6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1950995" y="552893"/>
            <a:ext cx="241005" cy="659219"/>
            <a:chOff x="11950995" y="552893"/>
            <a:chExt cx="241005" cy="659219"/>
          </a:xfrm>
        </p:grpSpPr>
        <p:sp>
          <p:nvSpPr>
            <p:cNvPr id="22" name="Rectangle 2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11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  <p:sldLayoutId id="21474837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1" name="Rectangle 10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www.journaldev.com/31902/gangs-of-four-gof-design-patterns" TargetMode="External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jpeg"/><Relationship Id="rId5" Type="http://schemas.openxmlformats.org/officeDocument/2006/relationships/image" Target="../media/image18.jpeg"/><Relationship Id="rId4" Type="http://schemas.openxmlformats.org/officeDocument/2006/relationships/hyperlink" Target="https://refactoring.guru/design-pattern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Patterns</a:t>
            </a:r>
            <a:r>
              <a:rPr lang="nb-NO" dirty="0"/>
              <a:t> i programvareutvikling</a:t>
            </a:r>
          </a:p>
        </p:txBody>
      </p:sp>
      <p:sp>
        <p:nvSpPr>
          <p:cNvPr id="6" name="Undertit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Systemutviklerskolen: </a:t>
            </a:r>
            <a:r>
              <a:rPr lang="nb-NO" dirty="0" err="1"/>
              <a:t>Hands-on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687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D5D46D63-DF35-4655-8D29-558119F8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anchor="b">
            <a:normAutofit/>
          </a:bodyPr>
          <a:lstStyle/>
          <a:p>
            <a:r>
              <a:rPr lang="nb-NO" sz="3100" err="1"/>
              <a:t>Objektoriert</a:t>
            </a:r>
            <a:r>
              <a:rPr lang="nb-NO" sz="3100"/>
              <a:t> programmering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A123EBA-2B49-455E-8BA4-3956999D1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1700" dirty="0"/>
              <a:t>Abstraksjon</a:t>
            </a:r>
          </a:p>
          <a:p>
            <a:pPr lvl="1">
              <a:lnSpc>
                <a:spcPct val="90000"/>
              </a:lnSpc>
            </a:pPr>
            <a:r>
              <a:rPr lang="nb-NO" sz="1700" dirty="0"/>
              <a:t> Gjemme implementasjonsdetaljer i klassen, slik at man kun trenger å tenke på funksjonen når den brukes</a:t>
            </a:r>
          </a:p>
          <a:p>
            <a:pPr>
              <a:lnSpc>
                <a:spcPct val="90000"/>
              </a:lnSpc>
            </a:pPr>
            <a:r>
              <a:rPr lang="nb-NO" sz="1700" dirty="0"/>
              <a:t>Innkapsling</a:t>
            </a:r>
          </a:p>
          <a:p>
            <a:pPr lvl="1">
              <a:lnSpc>
                <a:spcPct val="90000"/>
              </a:lnSpc>
            </a:pPr>
            <a:r>
              <a:rPr lang="en-US" sz="1700" b="0" i="0" dirty="0" err="1">
                <a:effectLst/>
              </a:rPr>
              <a:t>Gjemme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og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ikke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gi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direkte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tilgang</a:t>
            </a:r>
            <a:r>
              <a:rPr lang="en-US" sz="1700" b="0" i="0" dirty="0">
                <a:effectLst/>
              </a:rPr>
              <a:t> interne data </a:t>
            </a:r>
            <a:r>
              <a:rPr lang="en-US" sz="1700" b="0" i="0" dirty="0" err="1">
                <a:effectLst/>
              </a:rPr>
              <a:t>i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en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klasse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slik</a:t>
            </a:r>
            <a:r>
              <a:rPr lang="en-US" sz="1700" b="0" i="0" dirty="0">
                <a:effectLst/>
              </a:rPr>
              <a:t> at bare </a:t>
            </a:r>
            <a:r>
              <a:rPr lang="en-US" sz="1700" b="0" i="0" dirty="0" err="1">
                <a:effectLst/>
              </a:rPr>
              <a:t>klassen</a:t>
            </a:r>
            <a:r>
              <a:rPr lang="en-US" sz="1700" b="0" i="0" dirty="0">
                <a:effectLst/>
              </a:rPr>
              <a:t> har full </a:t>
            </a:r>
            <a:r>
              <a:rPr lang="en-US" sz="1700" b="0" i="0" dirty="0" err="1">
                <a:effectLst/>
              </a:rPr>
              <a:t>kontroll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på</a:t>
            </a:r>
            <a:r>
              <a:rPr lang="en-US" sz="1700" b="0" i="0" dirty="0">
                <a:effectLst/>
              </a:rPr>
              <a:t> sin </a:t>
            </a:r>
            <a:r>
              <a:rPr lang="en-US" sz="1700" b="0" i="0" dirty="0" err="1">
                <a:effectLst/>
              </a:rPr>
              <a:t>egen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tilstand</a:t>
            </a:r>
            <a:r>
              <a:rPr lang="en-US" sz="1700" b="0" i="0" dirty="0">
                <a:effectLst/>
              </a:rPr>
              <a:t>.</a:t>
            </a:r>
            <a:endParaRPr lang="nb-NO" sz="1700" dirty="0"/>
          </a:p>
          <a:p>
            <a:pPr>
              <a:lnSpc>
                <a:spcPct val="90000"/>
              </a:lnSpc>
            </a:pPr>
            <a:r>
              <a:rPr lang="nb-NO" sz="1700" dirty="0"/>
              <a:t>Arv</a:t>
            </a:r>
          </a:p>
          <a:p>
            <a:pPr lvl="1">
              <a:lnSpc>
                <a:spcPct val="90000"/>
              </a:lnSpc>
            </a:pPr>
            <a:r>
              <a:rPr lang="nb-NO" sz="1700" dirty="0"/>
              <a:t>Et objekt kan arve funksjoner og verdier fra en annen klasse</a:t>
            </a:r>
          </a:p>
          <a:p>
            <a:pPr>
              <a:lnSpc>
                <a:spcPct val="90000"/>
              </a:lnSpc>
            </a:pPr>
            <a:r>
              <a:rPr lang="nb-NO" sz="1700" dirty="0"/>
              <a:t>Polymorfisme</a:t>
            </a:r>
          </a:p>
          <a:p>
            <a:pPr lvl="1">
              <a:lnSpc>
                <a:spcPct val="90000"/>
              </a:lnSpc>
            </a:pPr>
            <a:r>
              <a:rPr lang="nb-NO" sz="1700" dirty="0"/>
              <a:t>E</a:t>
            </a:r>
            <a:r>
              <a:rPr lang="nb-NO" sz="1700" b="0" i="0" dirty="0">
                <a:effectLst/>
              </a:rPr>
              <a:t>n normal forekomst av to eller flere ulike former for individer innenfor en art, som atskiller seg i form og/eller funksjon</a:t>
            </a:r>
            <a:endParaRPr lang="nb-NO" sz="1700" dirty="0"/>
          </a:p>
        </p:txBody>
      </p:sp>
      <p:pic>
        <p:nvPicPr>
          <p:cNvPr id="6" name="Plassholder for bilde 5">
            <a:extLst>
              <a:ext uri="{FF2B5EF4-FFF2-40B4-BE49-F238E27FC236}">
                <a16:creationId xmlns:a16="http://schemas.microsoft.com/office/drawing/2014/main" id="{338A0B58-EFC1-4353-B426-EB4C17FF91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7" r="5621" b="1"/>
          <a:stretch/>
        </p:blipFill>
        <p:spPr>
          <a:xfrm>
            <a:off x="20" y="10"/>
            <a:ext cx="6095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235055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images-na.ssl-images-amazon.com/images/I/81gtKoapHFL.jpg">
            <a:extLst>
              <a:ext uri="{FF2B5EF4-FFF2-40B4-BE49-F238E27FC236}">
                <a16:creationId xmlns:a16="http://schemas.microsoft.com/office/drawing/2014/main" id="{C4B0F026-8FC8-4181-B237-D0348903542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" r="4039"/>
          <a:stretch/>
        </p:blipFill>
        <p:spPr bwMode="auto">
          <a:xfrm>
            <a:off x="7180170" y="0"/>
            <a:ext cx="5011687" cy="6858000"/>
          </a:xfrm>
          <a:prstGeom prst="rect">
            <a:avLst/>
          </a:prstGeom>
          <a:solidFill>
            <a:srgbClr val="FFFFFF"/>
          </a:solidFill>
          <a:effectLst>
            <a:outerShdw blurRad="1143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9DAE21A0-E68B-4FEA-B277-9318AC91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anchor="b">
            <a:normAutofit/>
          </a:bodyPr>
          <a:lstStyle/>
          <a:p>
            <a:r>
              <a:rPr lang="nb-NO" dirty="0"/>
              <a:t>Historie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397CE49-CF36-4203-88FB-EA86DC8F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</p:spPr>
        <p:txBody>
          <a:bodyPr>
            <a:normAutofit/>
          </a:bodyPr>
          <a:lstStyle/>
          <a:p>
            <a:r>
              <a:rPr lang="nb-NO" dirty="0"/>
              <a:t>A </a:t>
            </a:r>
            <a:r>
              <a:rPr lang="nb-NO" dirty="0" err="1"/>
              <a:t>Pattern</a:t>
            </a:r>
            <a:r>
              <a:rPr lang="nb-NO" dirty="0"/>
              <a:t> Language: Towns, </a:t>
            </a:r>
            <a:r>
              <a:rPr lang="nb-NO" dirty="0" err="1"/>
              <a:t>Buildings</a:t>
            </a:r>
            <a:r>
              <a:rPr lang="nb-NO" dirty="0"/>
              <a:t>, Construction</a:t>
            </a:r>
          </a:p>
          <a:p>
            <a:pPr lvl="1"/>
            <a:r>
              <a:rPr lang="nb-NO" dirty="0"/>
              <a:t>Første som beskrev konseptet </a:t>
            </a:r>
            <a:r>
              <a:rPr lang="nb-NO" dirty="0" err="1"/>
              <a:t>patterns</a:t>
            </a:r>
            <a:endParaRPr lang="nb-NO" dirty="0"/>
          </a:p>
          <a:p>
            <a:pPr lvl="1"/>
            <a:r>
              <a:rPr lang="nb-NO" dirty="0"/>
              <a:t>Beskriver et språk for å designe et område</a:t>
            </a:r>
          </a:p>
          <a:p>
            <a:pPr lvl="1"/>
            <a:r>
              <a:rPr lang="nb-NO" dirty="0"/>
              <a:t>Hver enhet i språket er et </a:t>
            </a:r>
            <a:r>
              <a:rPr lang="nb-NO" dirty="0" err="1"/>
              <a:t>pattern</a:t>
            </a:r>
            <a:endParaRPr lang="nb-NO" dirty="0"/>
          </a:p>
          <a:p>
            <a:r>
              <a:rPr lang="nb-NO" dirty="0"/>
              <a:t>Gang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four</a:t>
            </a:r>
            <a:r>
              <a:rPr lang="nb-NO" dirty="0"/>
              <a:t>: Design </a:t>
            </a:r>
            <a:r>
              <a:rPr lang="nb-NO" dirty="0" err="1"/>
              <a:t>Patterns</a:t>
            </a:r>
            <a:r>
              <a:rPr lang="nb-NO" dirty="0"/>
              <a:t>, Elements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Reusable</a:t>
            </a:r>
            <a:r>
              <a:rPr lang="nb-NO" dirty="0"/>
              <a:t> Object-</a:t>
            </a:r>
            <a:r>
              <a:rPr lang="nb-NO" dirty="0" err="1"/>
              <a:t>Oriented</a:t>
            </a:r>
            <a:r>
              <a:rPr lang="nb-NO" dirty="0"/>
              <a:t> Software</a:t>
            </a:r>
          </a:p>
          <a:p>
            <a:pPr lvl="1"/>
            <a:r>
              <a:rPr lang="nb-NO" dirty="0"/>
              <a:t>Opprinnelig utgitt: 21. oktober 1994</a:t>
            </a:r>
          </a:p>
          <a:p>
            <a:pPr lvl="1"/>
            <a:r>
              <a:rPr lang="nb-NO" dirty="0"/>
              <a:t>Første som skrev om design </a:t>
            </a:r>
            <a:r>
              <a:rPr lang="nb-NO" dirty="0" err="1"/>
              <a:t>patterns</a:t>
            </a:r>
            <a:endParaRPr lang="nb-NO" dirty="0"/>
          </a:p>
          <a:p>
            <a:pPr lvl="1"/>
            <a:r>
              <a:rPr lang="nb-NO" dirty="0"/>
              <a:t>Fortsatt like relevant i dag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8313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563A63-FE16-49D3-9DD5-58FCACFF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anchor="b">
            <a:normAutofit/>
          </a:bodyPr>
          <a:lstStyle/>
          <a:p>
            <a:r>
              <a:rPr lang="nb-NO" dirty="0" err="1"/>
              <a:t>Creational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6A0376-B3B2-40B7-8847-D6D1D327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</p:spPr>
        <p:txBody>
          <a:bodyPr>
            <a:normAutofit/>
          </a:bodyPr>
          <a:lstStyle/>
          <a:p>
            <a:r>
              <a:rPr lang="nb-NO" dirty="0" err="1"/>
              <a:t>Abstract</a:t>
            </a:r>
            <a:r>
              <a:rPr lang="nb-NO" dirty="0"/>
              <a:t> </a:t>
            </a:r>
            <a:r>
              <a:rPr lang="nb-NO" dirty="0" err="1"/>
              <a:t>factory</a:t>
            </a:r>
            <a:endParaRPr lang="nb-NO" dirty="0"/>
          </a:p>
          <a:p>
            <a:r>
              <a:rPr lang="nb-NO" dirty="0"/>
              <a:t>Builder</a:t>
            </a:r>
          </a:p>
          <a:p>
            <a:r>
              <a:rPr lang="nb-NO" dirty="0" err="1"/>
              <a:t>Factory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r>
              <a:rPr lang="nb-NO" dirty="0"/>
              <a:t>Prototype</a:t>
            </a:r>
          </a:p>
          <a:p>
            <a:r>
              <a:rPr lang="nb-NO" dirty="0"/>
              <a:t>Singleton</a:t>
            </a:r>
          </a:p>
          <a:p>
            <a:endParaRPr lang="nb-NO" dirty="0"/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323EF88E-EF0D-4637-8F7A-4FE9DF6E69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" r="42190"/>
          <a:stretch/>
        </p:blipFill>
        <p:spPr>
          <a:xfrm>
            <a:off x="20" y="10"/>
            <a:ext cx="6095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356927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051787ED-C775-4AF7-94E9-5A4AEE5B3E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734756" y="0"/>
            <a:ext cx="6457244" cy="6858000"/>
          </a:xfrm>
          <a:noFill/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980B8AC9-C6B7-4355-BCA1-694C4FB7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anchor="b">
            <a:normAutofit/>
          </a:bodyPr>
          <a:lstStyle/>
          <a:p>
            <a:r>
              <a:rPr lang="nb-NO" dirty="0" err="1"/>
              <a:t>Structural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906F369-AF43-4D83-829D-6DC49AB4C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</p:spPr>
        <p:txBody>
          <a:bodyPr>
            <a:normAutofit/>
          </a:bodyPr>
          <a:lstStyle/>
          <a:p>
            <a:r>
              <a:rPr lang="nb-NO" dirty="0" err="1"/>
              <a:t>Adapterpatterns</a:t>
            </a:r>
            <a:endParaRPr lang="nb-NO" dirty="0"/>
          </a:p>
          <a:p>
            <a:r>
              <a:rPr lang="nb-NO" dirty="0"/>
              <a:t>Bridge</a:t>
            </a:r>
          </a:p>
          <a:p>
            <a:r>
              <a:rPr lang="nb-NO" dirty="0" err="1"/>
              <a:t>Composite</a:t>
            </a:r>
            <a:endParaRPr lang="nb-NO" dirty="0"/>
          </a:p>
          <a:p>
            <a:r>
              <a:rPr lang="nb-NO" dirty="0" err="1"/>
              <a:t>Decorator</a:t>
            </a:r>
            <a:endParaRPr lang="nb-NO" dirty="0"/>
          </a:p>
          <a:p>
            <a:r>
              <a:rPr lang="nb-NO" dirty="0" err="1"/>
              <a:t>Facade</a:t>
            </a:r>
            <a:endParaRPr lang="nb-NO" dirty="0"/>
          </a:p>
          <a:p>
            <a:r>
              <a:rPr lang="nb-NO" dirty="0" err="1"/>
              <a:t>Flyweight</a:t>
            </a:r>
            <a:endParaRPr lang="nb-NO" dirty="0"/>
          </a:p>
          <a:p>
            <a:r>
              <a:rPr lang="nb-NO" dirty="0"/>
              <a:t>Proxy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141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84D2EC-1680-4802-A086-3C83DD9A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anchor="b">
            <a:normAutofit/>
          </a:bodyPr>
          <a:lstStyle/>
          <a:p>
            <a:r>
              <a:rPr lang="nb-NO" dirty="0" err="1"/>
              <a:t>Behavioural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21899B4-E429-49A7-8842-458B6F341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2200" dirty="0"/>
              <a:t>Chain </a:t>
            </a:r>
            <a:r>
              <a:rPr lang="nb-NO" sz="2200" dirty="0" err="1"/>
              <a:t>of</a:t>
            </a:r>
            <a:r>
              <a:rPr lang="nb-NO" sz="2200" dirty="0"/>
              <a:t> </a:t>
            </a:r>
            <a:r>
              <a:rPr lang="nb-NO" sz="2200" dirty="0" err="1"/>
              <a:t>responsibility</a:t>
            </a:r>
            <a:endParaRPr lang="nb-NO" sz="2200" dirty="0"/>
          </a:p>
          <a:p>
            <a:pPr>
              <a:lnSpc>
                <a:spcPct val="90000"/>
              </a:lnSpc>
            </a:pPr>
            <a:r>
              <a:rPr lang="nb-NO" sz="2200" dirty="0" err="1"/>
              <a:t>Command</a:t>
            </a:r>
            <a:endParaRPr lang="nb-NO" sz="2200" dirty="0"/>
          </a:p>
          <a:p>
            <a:pPr>
              <a:lnSpc>
                <a:spcPct val="90000"/>
              </a:lnSpc>
            </a:pPr>
            <a:r>
              <a:rPr lang="nb-NO" sz="2200" dirty="0"/>
              <a:t>Interpreter</a:t>
            </a:r>
          </a:p>
          <a:p>
            <a:pPr>
              <a:lnSpc>
                <a:spcPct val="90000"/>
              </a:lnSpc>
            </a:pPr>
            <a:r>
              <a:rPr lang="nb-NO" sz="2200" dirty="0" err="1"/>
              <a:t>Iterator</a:t>
            </a:r>
            <a:endParaRPr lang="nb-NO" sz="2200" dirty="0"/>
          </a:p>
          <a:p>
            <a:pPr>
              <a:lnSpc>
                <a:spcPct val="90000"/>
              </a:lnSpc>
            </a:pPr>
            <a:r>
              <a:rPr lang="nb-NO" sz="2200" dirty="0" err="1"/>
              <a:t>MediatorMemento</a:t>
            </a:r>
            <a:endParaRPr lang="nb-NO" sz="2200" dirty="0"/>
          </a:p>
          <a:p>
            <a:pPr>
              <a:lnSpc>
                <a:spcPct val="90000"/>
              </a:lnSpc>
            </a:pPr>
            <a:r>
              <a:rPr lang="nb-NO" sz="2200" dirty="0"/>
              <a:t>Observer</a:t>
            </a:r>
          </a:p>
          <a:p>
            <a:pPr>
              <a:lnSpc>
                <a:spcPct val="90000"/>
              </a:lnSpc>
            </a:pPr>
            <a:r>
              <a:rPr lang="nb-NO" sz="2200" dirty="0"/>
              <a:t>State</a:t>
            </a:r>
          </a:p>
          <a:p>
            <a:pPr>
              <a:lnSpc>
                <a:spcPct val="90000"/>
              </a:lnSpc>
            </a:pPr>
            <a:r>
              <a:rPr lang="nb-NO" sz="2200" dirty="0" err="1"/>
              <a:t>Strategy</a:t>
            </a:r>
            <a:endParaRPr lang="nb-NO" sz="2200" dirty="0"/>
          </a:p>
          <a:p>
            <a:pPr>
              <a:lnSpc>
                <a:spcPct val="90000"/>
              </a:lnSpc>
            </a:pPr>
            <a:r>
              <a:rPr lang="nb-NO" sz="2200" dirty="0" err="1"/>
              <a:t>Template</a:t>
            </a:r>
            <a:r>
              <a:rPr lang="nb-NO" sz="2200" dirty="0"/>
              <a:t> </a:t>
            </a:r>
            <a:r>
              <a:rPr lang="nb-NO" sz="2200" dirty="0" err="1"/>
              <a:t>method</a:t>
            </a:r>
            <a:endParaRPr lang="nb-NO" sz="2200" dirty="0"/>
          </a:p>
          <a:p>
            <a:pPr>
              <a:lnSpc>
                <a:spcPct val="90000"/>
              </a:lnSpc>
            </a:pPr>
            <a:r>
              <a:rPr lang="nb-NO" sz="2200" dirty="0"/>
              <a:t>Visitor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A5E7F1A3-1A01-408B-A027-5DFF08611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1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08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748C2E-ADA7-493A-8CB3-F667BCEC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Factory</a:t>
            </a:r>
            <a:r>
              <a:rPr lang="nb-NO" dirty="0"/>
              <a:t> </a:t>
            </a:r>
            <a:r>
              <a:rPr lang="nb-NO" dirty="0" err="1"/>
              <a:t>pattern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6729994-0C31-4A5A-BD68-41FB5FD7BE3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b-NO" dirty="0"/>
              <a:t>Se for dere at man vil lage en applikasjon som håndterer logistikk</a:t>
            </a:r>
          </a:p>
          <a:p>
            <a:r>
              <a:rPr lang="nb-NO" dirty="0"/>
              <a:t>Den skal håndtere logistikk både med lastebil og båt der man transporterer noe</a:t>
            </a:r>
          </a:p>
          <a:p>
            <a:r>
              <a:rPr lang="nb-NO" dirty="0"/>
              <a:t>Altså man transporterer noe over vei og på sjøen</a:t>
            </a:r>
          </a:p>
        </p:txBody>
      </p:sp>
      <p:pic>
        <p:nvPicPr>
          <p:cNvPr id="4098" name="Picture 2" descr="Factory Method&amp;nbsp;pattern">
            <a:extLst>
              <a:ext uri="{FF2B5EF4-FFF2-40B4-BE49-F238E27FC236}">
                <a16:creationId xmlns:a16="http://schemas.microsoft.com/office/drawing/2014/main" id="{CBFE7D5B-73B6-44CD-8003-5E3CDDDADA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482255"/>
            <a:ext cx="4860925" cy="30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971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915D91-F54D-4051-928A-E7AF0BF5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Factory</a:t>
            </a:r>
            <a:r>
              <a:rPr lang="nb-NO" dirty="0"/>
              <a:t> </a:t>
            </a:r>
            <a:r>
              <a:rPr lang="nb-NO" dirty="0" err="1"/>
              <a:t>pattern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AAE35B7-7D1B-4A79-8C6B-EAA49343539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b-NO" dirty="0"/>
              <a:t>Man lager applikasjonen med lastebil først og håndterer logistikken for lastebilene som kjører lykkelig rundt og leverer ting</a:t>
            </a:r>
          </a:p>
          <a:p>
            <a:r>
              <a:rPr lang="nb-NO" dirty="0"/>
              <a:t>Når man skal legge til logistikk for båt, må man finne ut hvordan man håndterer det samme for å kunne transportere ting med båt</a:t>
            </a:r>
          </a:p>
        </p:txBody>
      </p:sp>
      <p:pic>
        <p:nvPicPr>
          <p:cNvPr id="3074" name="Picture 2" descr="Adding a new transportation class to the program causes an issue">
            <a:extLst>
              <a:ext uri="{FF2B5EF4-FFF2-40B4-BE49-F238E27FC236}">
                <a16:creationId xmlns:a16="http://schemas.microsoft.com/office/drawing/2014/main" id="{5361920F-9127-4412-B5A6-C988FB9A6C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988601"/>
            <a:ext cx="4860925" cy="202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60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F03E72-A3AE-4815-97E3-ED096B6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Factory</a:t>
            </a:r>
            <a:r>
              <a:rPr lang="nb-NO" dirty="0"/>
              <a:t> </a:t>
            </a:r>
            <a:r>
              <a:rPr lang="nb-NO" dirty="0" err="1"/>
              <a:t>pattern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CA9213-9EA9-4DDA-B73C-A3E940EBFEA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68094" y="365126"/>
            <a:ext cx="5262661" cy="4351338"/>
          </a:xfrm>
        </p:spPr>
        <p:txBody>
          <a:bodyPr/>
          <a:lstStyle/>
          <a:p>
            <a:r>
              <a:rPr lang="nb-NO" dirty="0"/>
              <a:t>En transportsuperklasse som definerer alle funksjoner som skal til for å kunne levere noe</a:t>
            </a:r>
          </a:p>
          <a:p>
            <a:r>
              <a:rPr lang="nb-NO" dirty="0" err="1"/>
              <a:t>Logistikklasse</a:t>
            </a:r>
            <a:r>
              <a:rPr lang="nb-NO" dirty="0"/>
              <a:t> for hver type transport</a:t>
            </a:r>
          </a:p>
          <a:p>
            <a:pPr lvl="1"/>
            <a:r>
              <a:rPr lang="nb-NO" dirty="0"/>
              <a:t>Sjø</a:t>
            </a:r>
          </a:p>
          <a:p>
            <a:pPr lvl="1"/>
            <a:r>
              <a:rPr lang="nb-NO" dirty="0"/>
              <a:t>Vei</a:t>
            </a:r>
          </a:p>
          <a:p>
            <a:r>
              <a:rPr lang="nb-NO" dirty="0"/>
              <a:t>Logistikk gir en ny transport</a:t>
            </a:r>
          </a:p>
          <a:p>
            <a:pPr lvl="1"/>
            <a:r>
              <a:rPr lang="nb-NO" dirty="0"/>
              <a:t>Abstrakt </a:t>
            </a:r>
            <a:r>
              <a:rPr lang="nb-NO" dirty="0" err="1"/>
              <a:t>factoryklasse</a:t>
            </a:r>
            <a:r>
              <a:rPr lang="nb-NO" dirty="0"/>
              <a:t> for transport</a:t>
            </a:r>
          </a:p>
          <a:p>
            <a:r>
              <a:rPr lang="nb-NO" dirty="0"/>
              <a:t>Veilogistikk er konkret </a:t>
            </a:r>
            <a:r>
              <a:rPr lang="nb-NO" dirty="0" err="1"/>
              <a:t>factoryklasse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Gir en lastebil for transport på vei</a:t>
            </a:r>
          </a:p>
          <a:p>
            <a:r>
              <a:rPr lang="nb-NO" dirty="0"/>
              <a:t>Sjølogistikk er konkret </a:t>
            </a:r>
            <a:r>
              <a:rPr lang="nb-NO" dirty="0" err="1"/>
              <a:t>factoryklasse</a:t>
            </a:r>
            <a:endParaRPr lang="nb-NO" dirty="0"/>
          </a:p>
          <a:p>
            <a:pPr lvl="1"/>
            <a:r>
              <a:rPr lang="nb-NO" dirty="0"/>
              <a:t>Gir en båt for transport på sjø</a:t>
            </a:r>
          </a:p>
        </p:txBody>
      </p:sp>
      <p:pic>
        <p:nvPicPr>
          <p:cNvPr id="1026" name="Picture 2" descr="The structure of creator classes">
            <a:extLst>
              <a:ext uri="{FF2B5EF4-FFF2-40B4-BE49-F238E27FC236}">
                <a16:creationId xmlns:a16="http://schemas.microsoft.com/office/drawing/2014/main" id="{F601D5CF-B6A4-430A-9F67-B2784B8050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942867"/>
            <a:ext cx="4860925" cy="211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63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4D4F2C-14F4-48DA-8540-1B72D679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Factory</a:t>
            </a:r>
            <a:r>
              <a:rPr lang="nb-NO" dirty="0"/>
              <a:t> </a:t>
            </a:r>
            <a:r>
              <a:rPr lang="nb-NO" dirty="0" err="1"/>
              <a:t>pattern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8F4925E-33C0-402F-B6D0-A016D9E5CC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b-NO" dirty="0"/>
              <a:t>På denne måten kan man bruke en </a:t>
            </a:r>
            <a:r>
              <a:rPr lang="nb-NO" dirty="0" err="1"/>
              <a:t>factory</a:t>
            </a:r>
            <a:r>
              <a:rPr lang="nb-NO" dirty="0"/>
              <a:t>-metode for å lage et nytt transportobjekt av riktig type</a:t>
            </a:r>
          </a:p>
          <a:p>
            <a:r>
              <a:rPr lang="nb-NO" dirty="0"/>
              <a:t>Dermed kan man ha lignende funksjoner for transport for vei og sjø, og lage de på samme måte </a:t>
            </a:r>
          </a:p>
          <a:p>
            <a:r>
              <a:rPr lang="nb-NO" dirty="0" err="1"/>
              <a:t>Factory</a:t>
            </a:r>
            <a:r>
              <a:rPr lang="nb-NO" dirty="0"/>
              <a:t> kan gjøre </a:t>
            </a:r>
            <a:r>
              <a:rPr lang="nb-NO" dirty="0" err="1"/>
              <a:t>initialisering</a:t>
            </a:r>
            <a:r>
              <a:rPr lang="nb-NO" dirty="0"/>
              <a:t>, </a:t>
            </a:r>
            <a:r>
              <a:rPr lang="nb-NO" dirty="0" err="1"/>
              <a:t>f.eks</a:t>
            </a:r>
            <a:r>
              <a:rPr lang="nb-NO" dirty="0"/>
              <a:t> planlegge rute</a:t>
            </a:r>
          </a:p>
          <a:p>
            <a:r>
              <a:rPr lang="nb-NO" dirty="0"/>
              <a:t>De konkrete transportklassene implementerer sine funksjoner selv for selve transporten og leveransen</a:t>
            </a:r>
          </a:p>
        </p:txBody>
      </p:sp>
      <p:pic>
        <p:nvPicPr>
          <p:cNvPr id="2050" name="Picture 2" descr="The structure of the code after applying the factory method pattern">
            <a:extLst>
              <a:ext uri="{FF2B5EF4-FFF2-40B4-BE49-F238E27FC236}">
                <a16:creationId xmlns:a16="http://schemas.microsoft.com/office/drawing/2014/main" id="{4FC25727-676A-4239-9AA2-8960681DE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672135"/>
            <a:ext cx="4860925" cy="265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9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421149-21C7-4E87-839A-B82C8901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Decorator</a:t>
            </a:r>
            <a:r>
              <a:rPr lang="nb-NO" dirty="0"/>
              <a:t> </a:t>
            </a:r>
            <a:r>
              <a:rPr lang="nb-NO" dirty="0" err="1"/>
              <a:t>Pattern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341553-4AC0-42C2-B36D-F20E39AF3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25625"/>
            <a:ext cx="5500978" cy="4351338"/>
          </a:xfrm>
        </p:spPr>
        <p:txBody>
          <a:bodyPr/>
          <a:lstStyle/>
          <a:p>
            <a:r>
              <a:rPr lang="nb-NO" dirty="0" err="1"/>
              <a:t>Decorator</a:t>
            </a:r>
            <a:r>
              <a:rPr lang="nb-NO" dirty="0"/>
              <a:t> </a:t>
            </a:r>
            <a:r>
              <a:rPr lang="nb-NO" dirty="0" err="1"/>
              <a:t>pattern</a:t>
            </a:r>
            <a:r>
              <a:rPr lang="nb-NO" dirty="0"/>
              <a:t>  tilhører kategorien </a:t>
            </a:r>
            <a:r>
              <a:rPr lang="nb-NO" dirty="0" err="1"/>
              <a:t>Structural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nb-NO" dirty="0"/>
          </a:p>
          <a:p>
            <a:r>
              <a:rPr lang="nb-NO" dirty="0" err="1"/>
              <a:t>Decorator</a:t>
            </a:r>
            <a:r>
              <a:rPr lang="nb-NO" dirty="0"/>
              <a:t> </a:t>
            </a:r>
            <a:r>
              <a:rPr lang="nb-NO" dirty="0" err="1"/>
              <a:t>pattern</a:t>
            </a:r>
            <a:r>
              <a:rPr lang="nb-NO" dirty="0"/>
              <a:t> lar oss legge til ny funksjonalitet dynamisk/</a:t>
            </a:r>
            <a:r>
              <a:rPr lang="nb-NO" dirty="0" err="1"/>
              <a:t>runtime</a:t>
            </a:r>
            <a:r>
              <a:rPr lang="nb-NO" dirty="0"/>
              <a:t> til et kjerne-objektet ved på </a:t>
            </a:r>
            <a:r>
              <a:rPr lang="nb-NO" dirty="0" err="1"/>
              <a:t>wrappe</a:t>
            </a:r>
            <a:r>
              <a:rPr lang="nb-NO" dirty="0"/>
              <a:t> dette objektet i et spesielt </a:t>
            </a:r>
            <a:r>
              <a:rPr lang="nb-NO" dirty="0" err="1"/>
              <a:t>wrapper</a:t>
            </a:r>
            <a:r>
              <a:rPr lang="nb-NO" dirty="0"/>
              <a:t>-objekt kalt en </a:t>
            </a:r>
            <a:r>
              <a:rPr lang="nb-NO" dirty="0" err="1"/>
              <a:t>decorator</a:t>
            </a:r>
            <a:r>
              <a:rPr lang="nb-NO" dirty="0"/>
              <a:t>. </a:t>
            </a:r>
          </a:p>
          <a:p>
            <a:r>
              <a:rPr lang="nb-NO" dirty="0"/>
              <a:t>Mulighet for å dekorere med flere lag </a:t>
            </a:r>
          </a:p>
          <a:p>
            <a:r>
              <a:rPr lang="nb-NO" dirty="0"/>
              <a:t>Funksjonalitet er dermed splittet opp i lag, og man legge til og fjerne etter behov</a:t>
            </a:r>
          </a:p>
        </p:txBody>
      </p:sp>
      <p:pic>
        <p:nvPicPr>
          <p:cNvPr id="3076" name="Picture 4" descr="Decorator design&amp;nbsp;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562" y="2356502"/>
            <a:ext cx="4906438" cy="306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7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anchor="b">
            <a:normAutofit/>
          </a:bodyPr>
          <a:lstStyle/>
          <a:p>
            <a:r>
              <a:rPr lang="nb-NO" dirty="0"/>
              <a:t>Innledning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C45913D-D72A-4A45-A385-1C0AF2DE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</p:spPr>
        <p:txBody>
          <a:bodyPr>
            <a:normAutofit/>
          </a:bodyPr>
          <a:lstStyle/>
          <a:p>
            <a:r>
              <a:rPr lang="nb-NO" sz="2200" dirty="0"/>
              <a:t>Hva er </a:t>
            </a:r>
            <a:r>
              <a:rPr lang="nb-NO" sz="2200" dirty="0" err="1"/>
              <a:t>patterns</a:t>
            </a:r>
            <a:endParaRPr lang="nb-NO" sz="2200" dirty="0"/>
          </a:p>
          <a:p>
            <a:r>
              <a:rPr lang="nb-NO" sz="2200" dirty="0"/>
              <a:t>Litt om forskjellige typer </a:t>
            </a:r>
            <a:r>
              <a:rPr lang="nb-NO" sz="2200" dirty="0" err="1"/>
              <a:t>patterns</a:t>
            </a:r>
            <a:endParaRPr lang="nb-NO" sz="2200" dirty="0"/>
          </a:p>
          <a:p>
            <a:r>
              <a:rPr lang="nb-NO" sz="2200" dirty="0" err="1"/>
              <a:t>Designpatterns</a:t>
            </a:r>
            <a:endParaRPr lang="nb-NO" sz="2200" dirty="0"/>
          </a:p>
          <a:p>
            <a:r>
              <a:rPr lang="nb-NO" sz="2200" dirty="0"/>
              <a:t>Går gjennom i detalj om to </a:t>
            </a:r>
            <a:r>
              <a:rPr lang="nb-NO" sz="2200" dirty="0" err="1"/>
              <a:t>designpatterns</a:t>
            </a:r>
            <a:endParaRPr lang="nb-NO" sz="2200" dirty="0"/>
          </a:p>
          <a:p>
            <a:pPr lvl="1"/>
            <a:r>
              <a:rPr lang="nb-NO" sz="1800" dirty="0" err="1"/>
              <a:t>Factory</a:t>
            </a:r>
            <a:r>
              <a:rPr lang="nb-NO" sz="1800" dirty="0"/>
              <a:t> </a:t>
            </a:r>
            <a:r>
              <a:rPr lang="nb-NO" sz="1800" dirty="0" err="1"/>
              <a:t>pattern</a:t>
            </a:r>
            <a:endParaRPr lang="nb-NO" sz="1800" dirty="0"/>
          </a:p>
          <a:p>
            <a:pPr lvl="1"/>
            <a:r>
              <a:rPr lang="nb-NO" sz="1800" dirty="0" err="1"/>
              <a:t>Decorator</a:t>
            </a:r>
            <a:r>
              <a:rPr lang="nb-NO" sz="1800" dirty="0"/>
              <a:t> </a:t>
            </a:r>
            <a:r>
              <a:rPr lang="nb-NO" sz="1800" dirty="0" err="1"/>
              <a:t>pattern</a:t>
            </a:r>
            <a:endParaRPr lang="nb-NO" sz="1800" dirty="0"/>
          </a:p>
          <a:p>
            <a:r>
              <a:rPr lang="nb-NO" sz="2200" dirty="0"/>
              <a:t>Hvor kan man finne ut mer</a:t>
            </a:r>
          </a:p>
          <a:p>
            <a:r>
              <a:rPr lang="nb-NO" sz="2200" dirty="0"/>
              <a:t>Oppgave</a:t>
            </a:r>
          </a:p>
        </p:txBody>
      </p:sp>
      <p:pic>
        <p:nvPicPr>
          <p:cNvPr id="7" name="Plassholder for bilde 6">
            <a:extLst>
              <a:ext uri="{FF2B5EF4-FFF2-40B4-BE49-F238E27FC236}">
                <a16:creationId xmlns:a16="http://schemas.microsoft.com/office/drawing/2014/main" id="{590459D6-594A-4624-B878-38BBA7B284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2" b="11012"/>
          <a:stretch/>
        </p:blipFill>
        <p:spPr>
          <a:xfrm>
            <a:off x="20" y="10"/>
            <a:ext cx="6095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3698609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Decorator</a:t>
            </a:r>
            <a:r>
              <a:rPr lang="nb-NO" dirty="0"/>
              <a:t> </a:t>
            </a:r>
            <a:r>
              <a:rPr lang="nb-NO" dirty="0" err="1"/>
              <a:t>Pattern</a:t>
            </a:r>
            <a:endParaRPr lang="nb-NO" dirty="0"/>
          </a:p>
        </p:txBody>
      </p:sp>
      <p:pic>
        <p:nvPicPr>
          <p:cNvPr id="1026" name="Picture 2" descr="Structure of the library after implementing other notification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2" y="1446997"/>
            <a:ext cx="4191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ructure of the library after creating class combinations"/>
          <p:cNvPicPr>
            <a:picLocks noGrp="1" noChangeAspect="1" noChangeArrowheads="1"/>
          </p:cNvPicPr>
          <p:nvPr>
            <p:ph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7" y="843216"/>
            <a:ext cx="4868863" cy="262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solution with the Decorator patter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18" y="3185095"/>
            <a:ext cx="5020303" cy="360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/>
          <p:cNvSpPr txBox="1"/>
          <p:nvPr/>
        </p:nvSpPr>
        <p:spPr>
          <a:xfrm>
            <a:off x="400018" y="1518352"/>
            <a:ext cx="1150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/>
              <a:t>Versjon 1</a:t>
            </a:r>
          </a:p>
        </p:txBody>
      </p:sp>
      <p:sp>
        <p:nvSpPr>
          <p:cNvPr id="10" name="TekstSylinder 9"/>
          <p:cNvSpPr txBox="1"/>
          <p:nvPr/>
        </p:nvSpPr>
        <p:spPr>
          <a:xfrm>
            <a:off x="7901462" y="858614"/>
            <a:ext cx="1150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/>
              <a:t>Versjon 2</a:t>
            </a:r>
          </a:p>
        </p:txBody>
      </p:sp>
      <p:sp>
        <p:nvSpPr>
          <p:cNvPr id="11" name="TekstSylinder 10"/>
          <p:cNvSpPr txBox="1"/>
          <p:nvPr/>
        </p:nvSpPr>
        <p:spPr>
          <a:xfrm>
            <a:off x="5882116" y="3992837"/>
            <a:ext cx="1150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/>
              <a:t>Versjon 3</a:t>
            </a:r>
          </a:p>
        </p:txBody>
      </p:sp>
      <p:pic>
        <p:nvPicPr>
          <p:cNvPr id="1034" name="Picture 10" descr="Apps might configure complex stacks of notification decorat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374" y="4457508"/>
            <a:ext cx="2483267" cy="240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624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421149-21C7-4E87-839A-B82C8901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Decorator</a:t>
            </a:r>
            <a:r>
              <a:rPr lang="nb-NO" dirty="0"/>
              <a:t> </a:t>
            </a:r>
            <a:r>
              <a:rPr lang="nb-NO" dirty="0" err="1"/>
              <a:t>Pattern</a:t>
            </a:r>
            <a:endParaRPr lang="nb-NO" dirty="0"/>
          </a:p>
        </p:txBody>
      </p:sp>
      <p:sp>
        <p:nvSpPr>
          <p:cNvPr id="9" name="Plassholder for innhold 8"/>
          <p:cNvSpPr>
            <a:spLocks noGrp="1"/>
          </p:cNvSpPr>
          <p:nvPr>
            <p:ph idx="13"/>
          </p:nvPr>
        </p:nvSpPr>
        <p:spPr>
          <a:xfrm>
            <a:off x="4291343" y="1825625"/>
            <a:ext cx="7089963" cy="4351338"/>
          </a:xfrm>
        </p:spPr>
        <p:txBody>
          <a:bodyPr/>
          <a:lstStyle/>
          <a:p>
            <a:r>
              <a:rPr lang="nb-NO" dirty="0"/>
              <a:t>Component er kjerne-objektet man å ønsker og legge til ekstra funksjonalitet</a:t>
            </a:r>
          </a:p>
          <a:p>
            <a:r>
              <a:rPr lang="nb-NO" dirty="0" err="1"/>
              <a:t>Decorator</a:t>
            </a:r>
            <a:r>
              <a:rPr lang="nb-NO" dirty="0"/>
              <a:t> er </a:t>
            </a:r>
            <a:r>
              <a:rPr lang="nb-NO" dirty="0" err="1"/>
              <a:t>wrapper</a:t>
            </a:r>
            <a:r>
              <a:rPr lang="nb-NO" dirty="0"/>
              <a:t>-objektet og har den ekstra funksjonaliteten</a:t>
            </a:r>
          </a:p>
          <a:p>
            <a:r>
              <a:rPr lang="nb-NO" dirty="0"/>
              <a:t>En </a:t>
            </a:r>
            <a:r>
              <a:rPr lang="nb-NO" dirty="0" err="1"/>
              <a:t>Decorator</a:t>
            </a:r>
            <a:r>
              <a:rPr lang="nb-NO" dirty="0"/>
              <a:t> har en instans av Component</a:t>
            </a:r>
          </a:p>
          <a:p>
            <a:r>
              <a:rPr lang="nb-NO" dirty="0" err="1"/>
              <a:t>Decorator</a:t>
            </a:r>
            <a:r>
              <a:rPr lang="nb-NO" dirty="0"/>
              <a:t> kaller operasjon på Component som er </a:t>
            </a:r>
            <a:r>
              <a:rPr lang="nb-NO" dirty="0" err="1"/>
              <a:t>wrappet</a:t>
            </a:r>
            <a:r>
              <a:rPr lang="nb-NO" dirty="0"/>
              <a:t>, og deretter legger til sin ekstra funksjonalitet</a:t>
            </a:r>
          </a:p>
          <a:p>
            <a:r>
              <a:rPr lang="nb-NO" dirty="0"/>
              <a:t>Noe bemerke seg her er at en </a:t>
            </a:r>
            <a:r>
              <a:rPr lang="nb-NO" dirty="0" err="1"/>
              <a:t>Decorator</a:t>
            </a:r>
            <a:r>
              <a:rPr lang="nb-NO" dirty="0"/>
              <a:t> «is-a» </a:t>
            </a:r>
            <a:r>
              <a:rPr lang="nb-NO" dirty="0" err="1"/>
              <a:t>component</a:t>
            </a:r>
            <a:r>
              <a:rPr lang="nb-NO" dirty="0"/>
              <a:t> og «has-a» </a:t>
            </a:r>
            <a:r>
              <a:rPr lang="nb-NO" dirty="0" err="1"/>
              <a:t>component</a:t>
            </a:r>
            <a:endParaRPr lang="nb-NO" dirty="0"/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2" y="1724543"/>
            <a:ext cx="4109926" cy="44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25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421149-21C7-4E87-839A-B82C8901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Decorator</a:t>
            </a:r>
            <a:r>
              <a:rPr lang="nb-NO" dirty="0"/>
              <a:t> </a:t>
            </a:r>
            <a:r>
              <a:rPr lang="nb-NO" dirty="0" err="1"/>
              <a:t>Pattern</a:t>
            </a:r>
            <a:endParaRPr lang="nb-NO" dirty="0"/>
          </a:p>
        </p:txBody>
      </p:sp>
      <p:pic>
        <p:nvPicPr>
          <p:cNvPr id="4" name="Picture 2" descr="https://documents.lucid.app/documents/ae1ad174-2253-4f17-9975-d0739093e444/pages/0_0?a=1134&amp;x=1&amp;y=-47&amp;w=1738&amp;h=1033&amp;store=1&amp;accept=image%2F*&amp;auth=LCA%20722f5fc982d1b31df41f6679e300947dca68d7c4-ts%3D16140831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00" y="1312290"/>
            <a:ext cx="9331104" cy="554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018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421149-21C7-4E87-839A-B82C8901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Decorator</a:t>
            </a:r>
            <a:r>
              <a:rPr lang="nb-NO" dirty="0"/>
              <a:t> </a:t>
            </a:r>
            <a:r>
              <a:rPr lang="nb-NO" dirty="0" err="1"/>
              <a:t>Pattern</a:t>
            </a:r>
            <a:endParaRPr lang="nb-NO" dirty="0"/>
          </a:p>
        </p:txBody>
      </p:sp>
      <p:sp>
        <p:nvSpPr>
          <p:cNvPr id="5" name="Plassholder for innhold 8"/>
          <p:cNvSpPr>
            <a:spLocks noGrp="1"/>
          </p:cNvSpPr>
          <p:nvPr>
            <p:ph idx="13"/>
          </p:nvPr>
        </p:nvSpPr>
        <p:spPr>
          <a:xfrm>
            <a:off x="480534" y="1932758"/>
            <a:ext cx="4869656" cy="4351338"/>
          </a:xfrm>
        </p:spPr>
        <p:txBody>
          <a:bodyPr/>
          <a:lstStyle/>
          <a:p>
            <a:r>
              <a:rPr lang="nb-NO" dirty="0"/>
              <a:t>Eksempel fra virkeligheten:</a:t>
            </a:r>
          </a:p>
          <a:p>
            <a:pPr lvl="1"/>
            <a:r>
              <a:rPr lang="nb-NO" dirty="0" err="1"/>
              <a:t>InputStream</a:t>
            </a:r>
            <a:r>
              <a:rPr lang="nb-NO" dirty="0"/>
              <a:t>-klassen i Java er Component</a:t>
            </a:r>
          </a:p>
          <a:p>
            <a:pPr lvl="1"/>
            <a:r>
              <a:rPr lang="nb-NO" dirty="0" err="1"/>
              <a:t>FileInputStream</a:t>
            </a:r>
            <a:r>
              <a:rPr lang="nb-NO" dirty="0"/>
              <a:t>, </a:t>
            </a:r>
            <a:r>
              <a:rPr lang="nb-NO" dirty="0" err="1"/>
              <a:t>StringBufferInputStrem</a:t>
            </a:r>
            <a:r>
              <a:rPr lang="nb-NO" dirty="0"/>
              <a:t> er </a:t>
            </a:r>
            <a:r>
              <a:rPr lang="nb-NO" dirty="0" err="1"/>
              <a:t>Concrete</a:t>
            </a:r>
            <a:r>
              <a:rPr lang="nb-NO" dirty="0"/>
              <a:t> Components</a:t>
            </a:r>
          </a:p>
          <a:p>
            <a:pPr lvl="1"/>
            <a:r>
              <a:rPr lang="nb-NO" dirty="0" err="1"/>
              <a:t>FilterInputStream</a:t>
            </a:r>
            <a:r>
              <a:rPr lang="nb-NO" dirty="0"/>
              <a:t> er </a:t>
            </a:r>
            <a:r>
              <a:rPr lang="nb-NO" dirty="0" err="1"/>
              <a:t>abstract</a:t>
            </a:r>
            <a:r>
              <a:rPr lang="nb-NO" dirty="0"/>
              <a:t> </a:t>
            </a:r>
            <a:r>
              <a:rPr lang="nb-NO" dirty="0" err="1"/>
              <a:t>decorator</a:t>
            </a:r>
            <a:endParaRPr lang="nb-NO" dirty="0"/>
          </a:p>
          <a:p>
            <a:pPr lvl="1"/>
            <a:r>
              <a:rPr lang="nb-NO" dirty="0" err="1"/>
              <a:t>BufferedInputStream</a:t>
            </a:r>
            <a:r>
              <a:rPr lang="nb-NO" dirty="0"/>
              <a:t>, </a:t>
            </a:r>
            <a:r>
              <a:rPr lang="nb-NO" dirty="0" err="1"/>
              <a:t>LineNumberInputStream</a:t>
            </a:r>
            <a:r>
              <a:rPr lang="nb-NO" dirty="0"/>
              <a:t> etc. er </a:t>
            </a:r>
            <a:r>
              <a:rPr lang="nb-NO" dirty="0" err="1"/>
              <a:t>concrete</a:t>
            </a:r>
            <a:r>
              <a:rPr lang="nb-NO" dirty="0"/>
              <a:t> </a:t>
            </a:r>
            <a:r>
              <a:rPr lang="nb-NO" dirty="0" err="1"/>
              <a:t>decorators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1029" name="Picture 5" descr="https://kymr.github.io/files/design-pattern/decorator-pattern/java-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89" y="1174240"/>
            <a:ext cx="6727133" cy="504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6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 kan man finne ut mer</a:t>
            </a:r>
          </a:p>
        </p:txBody>
      </p:sp>
      <p:sp>
        <p:nvSpPr>
          <p:cNvPr id="9" name="Plassholder for inn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https://www.journaldev.com/31902/gangs-of-four-gof-design-patterns</a:t>
            </a:r>
            <a:endParaRPr lang="nb-NO" dirty="0"/>
          </a:p>
          <a:p>
            <a:r>
              <a:rPr lang="nb-NO" dirty="0">
                <a:hlinkClick r:id="rId4"/>
              </a:rPr>
              <a:t>Design </a:t>
            </a:r>
            <a:r>
              <a:rPr lang="nb-NO" dirty="0" err="1">
                <a:hlinkClick r:id="rId4"/>
              </a:rPr>
              <a:t>Patterns</a:t>
            </a:r>
            <a:r>
              <a:rPr lang="nb-NO" dirty="0">
                <a:hlinkClick r:id="rId4"/>
              </a:rPr>
              <a:t> (</a:t>
            </a:r>
            <a:r>
              <a:rPr lang="nb-NO" dirty="0" err="1">
                <a:hlinkClick r:id="rId4"/>
              </a:rPr>
              <a:t>refactoring.guru</a:t>
            </a:r>
            <a:r>
              <a:rPr lang="nb-NO" dirty="0">
                <a:hlinkClick r:id="rId4"/>
              </a:rPr>
              <a:t>)</a:t>
            </a:r>
            <a:endParaRPr lang="nb-NO" dirty="0"/>
          </a:p>
        </p:txBody>
      </p:sp>
      <p:pic>
        <p:nvPicPr>
          <p:cNvPr id="1026" name="Picture 2" descr="https://images-na.ssl-images-amazon.com/images/I/81gtKoapHF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029" y="365125"/>
            <a:ext cx="4619402" cy="5811837"/>
          </a:xfrm>
          <a:prstGeom prst="rect">
            <a:avLst/>
          </a:prstGeom>
          <a:noFill/>
          <a:effectLst>
            <a:outerShdw blurRad="1143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I/51eqtvacK7L._SX376_BO1,204,203,200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869" y="3086132"/>
            <a:ext cx="2688986" cy="3549747"/>
          </a:xfrm>
          <a:prstGeom prst="rect">
            <a:avLst/>
          </a:prstGeom>
          <a:noFill/>
          <a:effectLst>
            <a:outerShdw blurRad="1143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martinfowler.com/books/ea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6397"/>
            <a:ext cx="2826204" cy="3544060"/>
          </a:xfrm>
          <a:prstGeom prst="rect">
            <a:avLst/>
          </a:prstGeom>
          <a:noFill/>
          <a:effectLst>
            <a:outerShdw blurRad="1143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Bilderesultater for head first design patterns">
            <a:extLst>
              <a:ext uri="{FF2B5EF4-FFF2-40B4-BE49-F238E27FC236}">
                <a16:creationId xmlns:a16="http://schemas.microsoft.com/office/drawing/2014/main" id="{B567651A-5D84-456A-96BA-DDC9AA220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507" y="3524249"/>
            <a:ext cx="3404896" cy="397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8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Hands-on</a:t>
            </a:r>
            <a:r>
              <a:rPr lang="nb-NO" dirty="0"/>
              <a:t> </a:t>
            </a:r>
            <a:r>
              <a:rPr lang="nb-NO" dirty="0" err="1"/>
              <a:t>session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185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13F6CEF1-7484-411E-894A-39F46405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</a:t>
            </a:r>
            <a:r>
              <a:rPr lang="nb-NO" dirty="0" err="1"/>
              <a:t>patterns</a:t>
            </a:r>
            <a:endParaRPr lang="nb-NO" dirty="0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026877A-79F9-45CE-B982-732AFB39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371" y="2475572"/>
            <a:ext cx="4566682" cy="2663361"/>
          </a:xfrm>
        </p:spPr>
        <p:txBody>
          <a:bodyPr/>
          <a:lstStyle/>
          <a:p>
            <a:r>
              <a:rPr lang="nb-NO" dirty="0"/>
              <a:t>Det er ikke en spesifikk stykke kode man bare kan ta i bruk, men heller et generelt konsept, mønster og beskrivelse av hvordan man enkelt kan løse vanlige problemer</a:t>
            </a:r>
          </a:p>
          <a:p>
            <a:r>
              <a:rPr lang="nb-NO" dirty="0"/>
              <a:t>Du kan følge mønsteret for å implementere løsningen selv i din applikasjon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3D8F44D3-57FE-443D-9732-7E5E395D41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Design </a:t>
            </a:r>
            <a:r>
              <a:rPr lang="nb-NO" dirty="0" err="1">
                <a:hlinkClick r:id="rId3"/>
              </a:rPr>
              <a:t>Patterns</a:t>
            </a:r>
            <a:r>
              <a:rPr lang="nb-NO" dirty="0">
                <a:hlinkClick r:id="rId3"/>
              </a:rPr>
              <a:t> (</a:t>
            </a:r>
            <a:r>
              <a:rPr lang="nb-NO" dirty="0" err="1">
                <a:hlinkClick r:id="rId3"/>
              </a:rPr>
              <a:t>refactoring.guru</a:t>
            </a:r>
            <a:r>
              <a:rPr lang="nb-NO" dirty="0">
                <a:hlinkClick r:id="rId3"/>
              </a:rPr>
              <a:t>)</a:t>
            </a:r>
            <a:endParaRPr lang="nb-NO" dirty="0"/>
          </a:p>
        </p:txBody>
      </p:sp>
      <p:pic>
        <p:nvPicPr>
          <p:cNvPr id="6146" name="Picture 2" descr="Design Patterns">
            <a:extLst>
              <a:ext uri="{FF2B5EF4-FFF2-40B4-BE49-F238E27FC236}">
                <a16:creationId xmlns:a16="http://schemas.microsoft.com/office/drawing/2014/main" id="{68DE6EED-C66B-4417-8F37-DE2CC57AA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801" y="2139351"/>
            <a:ext cx="4632066" cy="347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8024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4A2043-3D5A-4011-9A94-86EEC5B4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består et </a:t>
            </a:r>
            <a:r>
              <a:rPr lang="nb-NO" dirty="0" err="1"/>
              <a:t>pattern</a:t>
            </a:r>
            <a:r>
              <a:rPr lang="nb-NO" dirty="0"/>
              <a:t> av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ED97BF-E8AB-472B-AAA6-A39EAAE1F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965" y="2250714"/>
            <a:ext cx="4575692" cy="4024473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De fleste </a:t>
            </a:r>
            <a:r>
              <a:rPr lang="nb-NO" dirty="0" err="1"/>
              <a:t>patterns</a:t>
            </a:r>
            <a:r>
              <a:rPr lang="nb-NO" dirty="0"/>
              <a:t> er beskrevet på følgende måte:</a:t>
            </a:r>
          </a:p>
          <a:p>
            <a:r>
              <a:rPr lang="nb-NO" dirty="0"/>
              <a:t>Bruk</a:t>
            </a:r>
          </a:p>
          <a:p>
            <a:pPr lvl="1"/>
            <a:r>
              <a:rPr lang="nb-NO" dirty="0"/>
              <a:t>Kort beskrivelse av hva </a:t>
            </a:r>
            <a:r>
              <a:rPr lang="nb-NO" dirty="0" err="1"/>
              <a:t>pattern</a:t>
            </a:r>
            <a:r>
              <a:rPr lang="nb-NO" dirty="0"/>
              <a:t> kan brukes til</a:t>
            </a:r>
          </a:p>
          <a:p>
            <a:r>
              <a:rPr lang="nb-NO" dirty="0"/>
              <a:t>Motivasjon</a:t>
            </a:r>
          </a:p>
          <a:p>
            <a:pPr lvl="1"/>
            <a:r>
              <a:rPr lang="nb-NO" dirty="0"/>
              <a:t>Kort beskrivelse av hva </a:t>
            </a:r>
            <a:r>
              <a:rPr lang="nb-NO" dirty="0" err="1"/>
              <a:t>pattern</a:t>
            </a:r>
            <a:r>
              <a:rPr lang="nb-NO" dirty="0"/>
              <a:t> kan hjelpe deg med å løse</a:t>
            </a:r>
          </a:p>
          <a:p>
            <a:r>
              <a:rPr lang="nb-NO" dirty="0"/>
              <a:t>Struktur</a:t>
            </a:r>
          </a:p>
          <a:p>
            <a:pPr lvl="1"/>
            <a:r>
              <a:rPr lang="nb-NO" dirty="0"/>
              <a:t>Struktur av hver del av </a:t>
            </a:r>
            <a:r>
              <a:rPr lang="nb-NO" dirty="0" err="1"/>
              <a:t>pattern</a:t>
            </a:r>
            <a:r>
              <a:rPr lang="nb-NO" dirty="0"/>
              <a:t> og hvordan klasser henger sammen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220E879-F5A1-40E1-937B-A8730F1AD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Design </a:t>
            </a:r>
            <a:r>
              <a:rPr lang="nb-NO" dirty="0" err="1">
                <a:hlinkClick r:id="rId3"/>
              </a:rPr>
              <a:t>Patterns</a:t>
            </a:r>
            <a:r>
              <a:rPr lang="nb-NO" dirty="0">
                <a:hlinkClick r:id="rId3"/>
              </a:rPr>
              <a:t> (</a:t>
            </a:r>
            <a:r>
              <a:rPr lang="nb-NO" dirty="0" err="1">
                <a:hlinkClick r:id="rId3"/>
              </a:rPr>
              <a:t>refactoring.guru</a:t>
            </a:r>
            <a:r>
              <a:rPr lang="nb-NO" dirty="0">
                <a:hlinkClick r:id="rId3"/>
              </a:rPr>
              <a:t>)</a:t>
            </a:r>
            <a:endParaRPr lang="nb-NO" dirty="0"/>
          </a:p>
        </p:txBody>
      </p:sp>
      <p:pic>
        <p:nvPicPr>
          <p:cNvPr id="7170" name="Picture 2" descr="Catalog of patterns">
            <a:extLst>
              <a:ext uri="{FF2B5EF4-FFF2-40B4-BE49-F238E27FC236}">
                <a16:creationId xmlns:a16="http://schemas.microsoft.com/office/drawing/2014/main" id="{5D91D098-A942-4B5F-BA28-3BFA49071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9" y="1924050"/>
            <a:ext cx="5300133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818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2E4123-20DC-4640-B330-29C008B9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bruker man </a:t>
            </a:r>
            <a:r>
              <a:rPr lang="nb-NO" dirty="0" err="1"/>
              <a:t>patterns</a:t>
            </a: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7DF75C0-9F55-4564-B60B-8DD0E568AB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2505" y="1879910"/>
            <a:ext cx="5703888" cy="38547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Følger prinsippene for objektorientert programmering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Du slipper å finne opp hjulet på nytt hver gang du møter lignende utfordringer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Det er en standard løsning mange har testet og brukt før, så det er sannsynlig at det vil løse en utfordring på en god måte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Det er enklere å kommunisere med andre hvis man har et felles språk for forskjellige løsninger</a:t>
            </a:r>
          </a:p>
        </p:txBody>
      </p:sp>
      <p:pic>
        <p:nvPicPr>
          <p:cNvPr id="9" name="Picture 2" descr="Benefits of patterns">
            <a:extLst>
              <a:ext uri="{FF2B5EF4-FFF2-40B4-BE49-F238E27FC236}">
                <a16:creationId xmlns:a16="http://schemas.microsoft.com/office/drawing/2014/main" id="{05B3E18F-6CCD-4D99-9CED-7068723DB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03" y="2184810"/>
            <a:ext cx="4717529" cy="353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054D6A65-1D4C-4CDE-ABB1-295AA8997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84" y="5808761"/>
            <a:ext cx="3395766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657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C05CDA7F-08EC-4E92-8D2A-9028C617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anchor="b">
            <a:normAutofit/>
          </a:bodyPr>
          <a:lstStyle/>
          <a:p>
            <a:r>
              <a:rPr lang="nb-NO" sz="3300"/>
              <a:t>Forskjellige typer </a:t>
            </a:r>
            <a:r>
              <a:rPr lang="nb-NO" sz="3300" err="1"/>
              <a:t>patterns</a:t>
            </a:r>
            <a:endParaRPr lang="nb-NO" sz="330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C3B43FE-6608-4833-AA63-100A5D880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</p:spPr>
        <p:txBody>
          <a:bodyPr>
            <a:normAutofit/>
          </a:bodyPr>
          <a:lstStyle/>
          <a:p>
            <a:r>
              <a:rPr lang="nb-NO" dirty="0" err="1"/>
              <a:t>Arkitekturpatterns</a:t>
            </a:r>
            <a:endParaRPr lang="nb-NO" dirty="0"/>
          </a:p>
          <a:p>
            <a:r>
              <a:rPr lang="nb-NO" dirty="0" err="1"/>
              <a:t>Intergrasjonpatterns</a:t>
            </a:r>
            <a:endParaRPr lang="nb-NO" dirty="0"/>
          </a:p>
          <a:p>
            <a:r>
              <a:rPr lang="nb-NO" dirty="0" err="1"/>
              <a:t>Designpatterns</a:t>
            </a:r>
            <a:endParaRPr lang="nb-NO" dirty="0"/>
          </a:p>
          <a:p>
            <a:endParaRPr lang="nb-NO" dirty="0"/>
          </a:p>
        </p:txBody>
      </p:sp>
      <p:pic>
        <p:nvPicPr>
          <p:cNvPr id="6" name="Plassholder for bilde 5">
            <a:extLst>
              <a:ext uri="{FF2B5EF4-FFF2-40B4-BE49-F238E27FC236}">
                <a16:creationId xmlns:a16="http://schemas.microsoft.com/office/drawing/2014/main" id="{60D0D77A-E6DA-4500-835F-5AC210C31E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2" r="22622"/>
          <a:stretch/>
        </p:blipFill>
        <p:spPr>
          <a:xfrm>
            <a:off x="20" y="10"/>
            <a:ext cx="6095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252516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3C5833-6C00-41C2-B98E-08006774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Arkitekturpatterns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F674F7-9609-4916-A6B9-3C670106C9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Lagdelt arkitektur</a:t>
            </a:r>
          </a:p>
          <a:p>
            <a:r>
              <a:rPr lang="nb-NO" dirty="0"/>
              <a:t>Microservices</a:t>
            </a:r>
          </a:p>
          <a:p>
            <a:r>
              <a:rPr lang="nb-NO" dirty="0"/>
              <a:t>SOA</a:t>
            </a:r>
          </a:p>
          <a:p>
            <a:r>
              <a:rPr lang="nb-NO" dirty="0" err="1"/>
              <a:t>Client-server</a:t>
            </a:r>
            <a:endParaRPr lang="nb-NO" dirty="0"/>
          </a:p>
          <a:p>
            <a:r>
              <a:rPr lang="nb-NO" dirty="0"/>
              <a:t>Broker</a:t>
            </a:r>
          </a:p>
          <a:p>
            <a:r>
              <a:rPr lang="nb-NO" dirty="0"/>
              <a:t>Peer-to-peer</a:t>
            </a:r>
          </a:p>
          <a:p>
            <a:r>
              <a:rPr lang="nb-NO" dirty="0" err="1"/>
              <a:t>Eventdreven</a:t>
            </a:r>
            <a:r>
              <a:rPr lang="nb-NO" dirty="0"/>
              <a:t> arkitektur</a:t>
            </a:r>
          </a:p>
          <a:p>
            <a:r>
              <a:rPr lang="nb-NO" dirty="0" err="1"/>
              <a:t>Vertical</a:t>
            </a:r>
            <a:r>
              <a:rPr lang="nb-NO" dirty="0"/>
              <a:t> </a:t>
            </a:r>
            <a:r>
              <a:rPr lang="nb-NO" dirty="0" err="1"/>
              <a:t>slice</a:t>
            </a:r>
            <a:endParaRPr lang="nb-NO" dirty="0"/>
          </a:p>
        </p:txBody>
      </p:sp>
      <p:pic>
        <p:nvPicPr>
          <p:cNvPr id="6" name="Plassholder for bilde 5" descr="Et bilde som inneholder tekst, innendørs&#10;&#10;Automatisk generert beskrivelse">
            <a:extLst>
              <a:ext uri="{FF2B5EF4-FFF2-40B4-BE49-F238E27FC236}">
                <a16:creationId xmlns:a16="http://schemas.microsoft.com/office/drawing/2014/main" id="{030BC3DA-9335-4968-9CC7-713EAA4A28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r="203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730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C05CDA7F-08EC-4E92-8D2A-9028C617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anchor="b">
            <a:normAutofit fontScale="90000"/>
          </a:bodyPr>
          <a:lstStyle/>
          <a:p>
            <a:r>
              <a:rPr lang="nb-NO" sz="3300" dirty="0"/>
              <a:t>Enterprise </a:t>
            </a:r>
            <a:r>
              <a:rPr lang="nb-NO" sz="3300" dirty="0" err="1"/>
              <a:t>integration</a:t>
            </a:r>
            <a:r>
              <a:rPr lang="nb-NO" sz="3300" dirty="0"/>
              <a:t> </a:t>
            </a:r>
            <a:r>
              <a:rPr lang="nb-NO" sz="3300" dirty="0" err="1"/>
              <a:t>patterns</a:t>
            </a:r>
            <a:endParaRPr lang="nb-NO" sz="3300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C3B43FE-6608-4833-AA63-100A5D880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</p:spPr>
        <p:txBody>
          <a:bodyPr>
            <a:normAutofit/>
          </a:bodyPr>
          <a:lstStyle/>
          <a:p>
            <a:r>
              <a:rPr lang="nb-NO" dirty="0"/>
              <a:t>Hvordan integrere med systemer</a:t>
            </a:r>
          </a:p>
        </p:txBody>
      </p:sp>
      <p:pic>
        <p:nvPicPr>
          <p:cNvPr id="6" name="Plassholder for bilde 5" descr="Et bilde som inneholder tekst, elektronikk&#10;&#10;Automatisk generert beskrivelse">
            <a:extLst>
              <a:ext uri="{FF2B5EF4-FFF2-40B4-BE49-F238E27FC236}">
                <a16:creationId xmlns:a16="http://schemas.microsoft.com/office/drawing/2014/main" id="{60D0D77A-E6DA-4500-835F-5AC210C31E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"/>
          <a:stretch/>
        </p:blipFill>
        <p:spPr>
          <a:xfrm>
            <a:off x="20" y="10"/>
            <a:ext cx="6095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367137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BC505A29-3FEB-4945-A5FC-2F3059BE1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Design </a:t>
            </a:r>
            <a:r>
              <a:rPr lang="nb-NO" dirty="0" err="1"/>
              <a:t>patterns</a:t>
            </a:r>
            <a:endParaRPr lang="nb-NO" dirty="0"/>
          </a:p>
        </p:txBody>
      </p:sp>
      <p:sp>
        <p:nvSpPr>
          <p:cNvPr id="7" name="Undertittel 6">
            <a:extLst>
              <a:ext uri="{FF2B5EF4-FFF2-40B4-BE49-F238E27FC236}">
                <a16:creationId xmlns:a16="http://schemas.microsoft.com/office/drawing/2014/main" id="{87010A82-E453-408E-B114-DD6526814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9524616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6AA913F4-AEB8-3245-8B47-220BE7C991DC}" vid="{4C7A1B59-BF32-7C4D-9C60-5AF896EFC563}"/>
    </a:ext>
  </a:extLst>
</a:theme>
</file>

<file path=ppt/theme/theme2.xml><?xml version="1.0" encoding="utf-8"?>
<a:theme xmlns:a="http://schemas.openxmlformats.org/drawingml/2006/main" name="Innhold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sjon2" id="{6AA913F4-AEB8-3245-8B47-220BE7C991DC}" vid="{49EAD837-B007-1C48-97DB-FE2811115C10}"/>
    </a:ext>
  </a:extLst>
</a:theme>
</file>

<file path=ppt/theme/theme3.xml><?xml version="1.0" encoding="utf-8"?>
<a:theme xmlns:a="http://schemas.openxmlformats.org/drawingml/2006/main" name="Prosess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6AA913F4-AEB8-3245-8B47-220BE7C991DC}" vid="{968B7A78-0E4F-5542-A4C5-4B94DF311BF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77A4C69F7B04F983EB828CF8C5433" ma:contentTypeVersion="2" ma:contentTypeDescription="Create a new document." ma:contentTypeScope="" ma:versionID="3f88a36eb5d68a1319bea6a26a0634f9">
  <xsd:schema xmlns:xsd="http://www.w3.org/2001/XMLSchema" xmlns:xs="http://www.w3.org/2001/XMLSchema" xmlns:p="http://schemas.microsoft.com/office/2006/metadata/properties" xmlns:ns1="http://schemas.microsoft.com/sharepoint/v3" xmlns:ns2="cd7095a3-97f1-4663-a71f-a762e9d8a5de" targetNamespace="http://schemas.microsoft.com/office/2006/metadata/properties" ma:root="true" ma:fieldsID="12e73613dd42fd77c3af4275080e49b8" ns1:_="" ns2:_="">
    <xsd:import namespace="http://schemas.microsoft.com/sharepoint/v3"/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cd7095a3-97f1-4663-a71f-a762e9d8a5de">FK7UAMZMK7QV-3061-70</_dlc_DocId>
    <_dlc_DocIdUrl xmlns="cd7095a3-97f1-4663-a71f-a762e9d8a5de">
      <Url>https://pingvinen.bouvet.no/stotte/dokumentmaler/_layouts/DocIdRedir.aspx?ID=FK7UAMZMK7QV-3061-70</Url>
      <Description>FK7UAMZMK7QV-3061-70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F8D2ADD-9475-4053-913E-BB32E431EB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2CB842-18D5-4EEF-9009-B0CAFCE7AC3E}">
  <ds:schemaRefs>
    <ds:schemaRef ds:uri="http://purl.org/dc/dcmitype/"/>
    <ds:schemaRef ds:uri="http://schemas.microsoft.com/office/infopath/2007/PartnerControls"/>
    <ds:schemaRef ds:uri="cd7095a3-97f1-4663-a71f-a762e9d8a5d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B3F50AB-02FD-4C47-98D2-8857298FC47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 (1)</Template>
  <TotalTime>1102</TotalTime>
  <Words>2044</Words>
  <Application>Microsoft Office PowerPoint</Application>
  <PresentationFormat>Widescreen</PresentationFormat>
  <Paragraphs>247</Paragraphs>
  <Slides>25</Slides>
  <Notes>19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Patterns i programvareutvikling</vt:lpstr>
      <vt:lpstr>Innledning</vt:lpstr>
      <vt:lpstr>Hva er patterns</vt:lpstr>
      <vt:lpstr>Hva består et pattern av</vt:lpstr>
      <vt:lpstr>Hvorfor bruker man patterns</vt:lpstr>
      <vt:lpstr>Forskjellige typer patterns</vt:lpstr>
      <vt:lpstr>Arkitekturpatterns</vt:lpstr>
      <vt:lpstr>Enterprise integration patterns</vt:lpstr>
      <vt:lpstr>Design patterns</vt:lpstr>
      <vt:lpstr>Objektoriert programmering</vt:lpstr>
      <vt:lpstr>Historie</vt:lpstr>
      <vt:lpstr>Creational patterns</vt:lpstr>
      <vt:lpstr>Structural patterns</vt:lpstr>
      <vt:lpstr>Behavioural patterns</vt:lpstr>
      <vt:lpstr>Factory pattern</vt:lpstr>
      <vt:lpstr>Factory pattern</vt:lpstr>
      <vt:lpstr>Factory pattern</vt:lpstr>
      <vt:lpstr>Factory pattern</vt:lpstr>
      <vt:lpstr>Decorator Pattern</vt:lpstr>
      <vt:lpstr>Decorator Pattern</vt:lpstr>
      <vt:lpstr>Decorator Pattern</vt:lpstr>
      <vt:lpstr>Decorator Pattern</vt:lpstr>
      <vt:lpstr>Decorator Pattern</vt:lpstr>
      <vt:lpstr>Hvor kan man finne ut mer</vt:lpstr>
      <vt:lpstr>Hands-on session</vt:lpstr>
    </vt:vector>
  </TitlesOfParts>
  <Company>Bouvet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 Erstad</dc:creator>
  <cp:lastModifiedBy>Hanne Johnsen</cp:lastModifiedBy>
  <cp:revision>168</cp:revision>
  <dcterms:created xsi:type="dcterms:W3CDTF">2017-10-26T13:27:30Z</dcterms:created>
  <dcterms:modified xsi:type="dcterms:W3CDTF">2021-02-25T14:13:30Z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0x0101006DE77A4C69F7B04F983EB828CF8C5433</vt:lpwstr>
  </property>
  <property fmtid="{D5CDD505-2E9C-101B-9397-08002B2CF9AE}" pid="3" name="_dlc_DocIdItemGuid">
    <vt:lpwstr>86852120-cc66-4c0f-8b63-a8fb53c60303</vt:lpwstr>
  </property>
</Properties>
</file>