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1945600" cy="32918400"/>
  <p:notesSz cx="6858000" cy="9144000"/>
  <p:defaultText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69A7"/>
    <a:srgbClr val="8B6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6" d="100"/>
          <a:sy n="16" d="100"/>
        </p:scale>
        <p:origin x="2731" y="77"/>
      </p:cViewPr>
      <p:guideLst>
        <p:guide orient="horz" pos="10368"/>
        <p:guide pos="6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3200" b="1">
                <a:solidFill>
                  <a:srgbClr val="FF0000"/>
                </a:solidFill>
              </a:defRPr>
            </a:pPr>
            <a:r>
              <a:rPr lang="en-US" dirty="0"/>
              <a:t>Problem</a:t>
            </a:r>
            <a:r>
              <a:rPr lang="en-US" baseline="0" dirty="0"/>
              <a:t> Statement</a:t>
            </a:r>
            <a:endParaRPr lang="en-US" dirty="0"/>
          </a:p>
        </c:rich>
      </c:tx>
      <c:layout>
        <c:manualLayout>
          <c:xMode val="edge"/>
          <c:yMode val="edge"/>
          <c:x val="4.5908967962974091E-2"/>
          <c:y val="7.0159276141841059E-2"/>
        </c:manualLayout>
      </c:layout>
      <c:overlay val="0"/>
    </c:title>
    <c:autoTitleDeleted val="0"/>
    <c:view3D>
      <c:rotX val="30"/>
      <c:rotY val="0"/>
      <c:rAngAx val="0"/>
    </c:view3D>
    <c:floor>
      <c:thickness val="0"/>
    </c:floor>
    <c:sideWall>
      <c:thickness val="0"/>
    </c:sideWall>
    <c:backWall>
      <c:thickness val="0"/>
    </c:backWall>
    <c:plotArea>
      <c:layout>
        <c:manualLayout>
          <c:layoutTarget val="inner"/>
          <c:xMode val="edge"/>
          <c:yMode val="edge"/>
          <c:x val="0.1227735368956743"/>
          <c:y val="7.2920146645183538E-3"/>
          <c:w val="0.66017906874236143"/>
          <c:h val="0.71403195220309612"/>
        </c:manualLayout>
      </c:layout>
      <c:pie3DChart>
        <c:varyColors val="1"/>
        <c:ser>
          <c:idx val="0"/>
          <c:order val="0"/>
          <c:tx>
            <c:strRef>
              <c:f>Sheet1!$B$1</c:f>
              <c:strCache>
                <c:ptCount val="1"/>
                <c:pt idx="0">
                  <c:v>Victims are young people 14-19 aged</c:v>
                </c:pt>
              </c:strCache>
            </c:strRef>
          </c:tx>
          <c:dLbls>
            <c:delete val="1"/>
          </c:dLbls>
          <c:cat>
            <c:strRef>
              <c:f>Sheet1!$A$2:$A$4</c:f>
              <c:strCache>
                <c:ptCount val="3"/>
                <c:pt idx="0">
                  <c:v>Fatalities occur</c:v>
                </c:pt>
                <c:pt idx="1">
                  <c:v>Unprotected Railway Crossing</c:v>
                </c:pt>
                <c:pt idx="2">
                  <c:v>Accident at crossing despite guarding</c:v>
                </c:pt>
              </c:strCache>
            </c:strRef>
          </c:cat>
          <c:val>
            <c:numRef>
              <c:f>Sheet1!$B$2:$B$4</c:f>
              <c:numCache>
                <c:formatCode>0%</c:formatCode>
                <c:ptCount val="3"/>
                <c:pt idx="0">
                  <c:v>0.85</c:v>
                </c:pt>
                <c:pt idx="1">
                  <c:v>0.82</c:v>
                </c:pt>
                <c:pt idx="2">
                  <c:v>0.18</c:v>
                </c:pt>
              </c:numCache>
            </c:numRef>
          </c:val>
          <c:extLst>
            <c:ext xmlns:c16="http://schemas.microsoft.com/office/drawing/2014/chart" uri="{C3380CC4-5D6E-409C-BE32-E72D297353CC}">
              <c16:uniqueId val="{00000000-1A88-4E6F-AEE3-6594BFFDDA3C}"/>
            </c:ext>
          </c:extLst>
        </c:ser>
        <c:dLbls>
          <c:dLblPos val="inEnd"/>
          <c:showLegendKey val="0"/>
          <c:showVal val="1"/>
          <c:showCatName val="0"/>
          <c:showSerName val="0"/>
          <c:showPercent val="0"/>
          <c:showBubbleSize val="0"/>
          <c:showLeaderLines val="1"/>
        </c:dLbls>
      </c:pie3DChart>
    </c:plotArea>
    <c:legend>
      <c:legendPos val="r"/>
      <c:legendEntry>
        <c:idx val="0"/>
        <c:txPr>
          <a:bodyPr/>
          <a:lstStyle/>
          <a:p>
            <a:pPr>
              <a:defRPr sz="3200" b="1"/>
            </a:pPr>
            <a:endParaRPr lang="en-US"/>
          </a:p>
        </c:txPr>
      </c:legendEntry>
      <c:legendEntry>
        <c:idx val="1"/>
        <c:txPr>
          <a:bodyPr/>
          <a:lstStyle/>
          <a:p>
            <a:pPr>
              <a:defRPr sz="3200" b="1"/>
            </a:pPr>
            <a:endParaRPr lang="en-US"/>
          </a:p>
        </c:txPr>
      </c:legendEntry>
      <c:legendEntry>
        <c:idx val="2"/>
        <c:txPr>
          <a:bodyPr/>
          <a:lstStyle/>
          <a:p>
            <a:pPr>
              <a:defRPr sz="3200" b="1"/>
            </a:pPr>
            <a:endParaRPr lang="en-US"/>
          </a:p>
        </c:txPr>
      </c:legendEntry>
      <c:layout>
        <c:manualLayout>
          <c:xMode val="edge"/>
          <c:yMode val="edge"/>
          <c:x val="0.606319799242652"/>
          <c:y val="4.7789145909630223E-2"/>
          <c:w val="0.3465095369758171"/>
          <c:h val="0.51071934322163204"/>
        </c:manualLayout>
      </c:layout>
      <c:overlay val="0"/>
      <c:txPr>
        <a:bodyPr/>
        <a:lstStyle/>
        <a:p>
          <a:pPr>
            <a:defRPr sz="3200"/>
          </a:pPr>
          <a:endParaRPr lang="en-US"/>
        </a:p>
      </c:txPr>
    </c:legend>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0.37399</cdr:x>
      <cdr:y>0.26505</cdr:y>
    </cdr:from>
    <cdr:to>
      <cdr:x>0.53458</cdr:x>
      <cdr:y>0.32319</cdr:y>
    </cdr:to>
    <cdr:sp macro="" textlink="">
      <cdr:nvSpPr>
        <cdr:cNvPr id="2" name="TextBox 1"/>
        <cdr:cNvSpPr txBox="1"/>
      </cdr:nvSpPr>
      <cdr:spPr>
        <a:xfrm xmlns:a="http://schemas.openxmlformats.org/drawingml/2006/main">
          <a:off x="7466435" y="1093264"/>
          <a:ext cx="3206083" cy="239815"/>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4400" b="1" dirty="0"/>
            <a:t>80%</a:t>
          </a:r>
        </a:p>
      </cdr:txBody>
    </cdr:sp>
  </cdr:relSizeAnchor>
  <cdr:relSizeAnchor xmlns:cdr="http://schemas.openxmlformats.org/drawingml/2006/chartDrawing">
    <cdr:from>
      <cdr:x>0.47519</cdr:x>
      <cdr:y>0.14602</cdr:y>
    </cdr:from>
    <cdr:to>
      <cdr:x>0.54389</cdr:x>
      <cdr:y>0.28555</cdr:y>
    </cdr:to>
    <cdr:sp macro="" textlink="">
      <cdr:nvSpPr>
        <cdr:cNvPr id="3" name="TextBox 2"/>
        <cdr:cNvSpPr txBox="1"/>
      </cdr:nvSpPr>
      <cdr:spPr>
        <a:xfrm xmlns:a="http://schemas.openxmlformats.org/drawingml/2006/main">
          <a:off x="9486923" y="602315"/>
          <a:ext cx="1371554" cy="575532"/>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4800" b="1" dirty="0"/>
            <a:t>85%</a:t>
          </a:r>
        </a:p>
      </cdr:txBody>
    </cdr:sp>
  </cdr:relSizeAnchor>
  <cdr:relSizeAnchor xmlns:cdr="http://schemas.openxmlformats.org/drawingml/2006/chartDrawing">
    <cdr:from>
      <cdr:x>0.41604</cdr:x>
      <cdr:y>0.04006</cdr:y>
    </cdr:from>
    <cdr:to>
      <cdr:x>0.51527</cdr:x>
      <cdr:y>0.12146</cdr:y>
    </cdr:to>
    <cdr:sp macro="" textlink="">
      <cdr:nvSpPr>
        <cdr:cNvPr id="5" name="TextBox 4"/>
        <cdr:cNvSpPr txBox="1"/>
      </cdr:nvSpPr>
      <cdr:spPr>
        <a:xfrm xmlns:a="http://schemas.openxmlformats.org/drawingml/2006/main">
          <a:off x="8305933" y="165237"/>
          <a:ext cx="1981067" cy="335758"/>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3200" b="1" dirty="0"/>
            <a:t>18%</a:t>
          </a:r>
        </a:p>
      </cdr:txBody>
    </cdr:sp>
  </cdr:relSizeAnchor>
  <cdr:relSizeAnchor xmlns:cdr="http://schemas.openxmlformats.org/drawingml/2006/chartDrawing">
    <cdr:from>
      <cdr:x>0.02584</cdr:x>
      <cdr:y>0.24737</cdr:y>
    </cdr:from>
    <cdr:to>
      <cdr:x>0.31092</cdr:x>
      <cdr:y>0.43923</cdr:y>
    </cdr:to>
    <cdr:sp macro="" textlink="">
      <cdr:nvSpPr>
        <cdr:cNvPr id="7" name="TextBox 6"/>
        <cdr:cNvSpPr txBox="1"/>
      </cdr:nvSpPr>
      <cdr:spPr>
        <a:xfrm xmlns:a="http://schemas.openxmlformats.org/drawingml/2006/main">
          <a:off x="515856" y="1020363"/>
          <a:ext cx="5691513" cy="791365"/>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pPr>
            <a:buFont typeface="Wingdings" pitchFamily="2" charset="2"/>
            <a:buChar char="ü"/>
          </a:pPr>
          <a:r>
            <a:rPr lang="en-US" sz="3200" dirty="0"/>
            <a:t>According to the Prothom </a:t>
          </a:r>
          <a:r>
            <a:rPr lang="en-US" sz="3200" dirty="0" err="1"/>
            <a:t>Alo</a:t>
          </a:r>
          <a:endParaRPr lang="en-US" sz="32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F6FF02-DAD4-47E5-A72B-94E19030AEE2}" type="datetimeFigureOut">
              <a:rPr lang="en-US" smtClean="0"/>
              <a:pPr/>
              <a:t>3/7/2023</a:t>
            </a:fld>
            <a:endParaRPr lang="en-US"/>
          </a:p>
        </p:txBody>
      </p:sp>
      <p:sp>
        <p:nvSpPr>
          <p:cNvPr id="4" name="Slide Image Placeholder 3"/>
          <p:cNvSpPr>
            <a:spLocks noGrp="1" noRot="1" noChangeAspect="1"/>
          </p:cNvSpPr>
          <p:nvPr>
            <p:ph type="sldImg" idx="2"/>
          </p:nvPr>
        </p:nvSpPr>
        <p:spPr>
          <a:xfrm>
            <a:off x="2286000" y="685800"/>
            <a:ext cx="228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7DFE5-22B5-4F26-AC8A-F79894BB8FC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3135020" rtl="0" eaLnBrk="1" latinLnBrk="0" hangingPunct="1">
      <a:defRPr sz="4100" kern="1200">
        <a:solidFill>
          <a:schemeClr val="tx1"/>
        </a:solidFill>
        <a:latin typeface="+mn-lt"/>
        <a:ea typeface="+mn-ea"/>
        <a:cs typeface="+mn-cs"/>
      </a:defRPr>
    </a:lvl1pPr>
    <a:lvl2pPr marL="1567510" algn="l" defTabSz="3135020" rtl="0" eaLnBrk="1" latinLnBrk="0" hangingPunct="1">
      <a:defRPr sz="4100" kern="1200">
        <a:solidFill>
          <a:schemeClr val="tx1"/>
        </a:solidFill>
        <a:latin typeface="+mn-lt"/>
        <a:ea typeface="+mn-ea"/>
        <a:cs typeface="+mn-cs"/>
      </a:defRPr>
    </a:lvl2pPr>
    <a:lvl3pPr marL="3135020" algn="l" defTabSz="3135020" rtl="0" eaLnBrk="1" latinLnBrk="0" hangingPunct="1">
      <a:defRPr sz="4100" kern="1200">
        <a:solidFill>
          <a:schemeClr val="tx1"/>
        </a:solidFill>
        <a:latin typeface="+mn-lt"/>
        <a:ea typeface="+mn-ea"/>
        <a:cs typeface="+mn-cs"/>
      </a:defRPr>
    </a:lvl3pPr>
    <a:lvl4pPr marL="4702531" algn="l" defTabSz="3135020" rtl="0" eaLnBrk="1" latinLnBrk="0" hangingPunct="1">
      <a:defRPr sz="4100" kern="1200">
        <a:solidFill>
          <a:schemeClr val="tx1"/>
        </a:solidFill>
        <a:latin typeface="+mn-lt"/>
        <a:ea typeface="+mn-ea"/>
        <a:cs typeface="+mn-cs"/>
      </a:defRPr>
    </a:lvl4pPr>
    <a:lvl5pPr marL="6270041" algn="l" defTabSz="3135020" rtl="0" eaLnBrk="1" latinLnBrk="0" hangingPunct="1">
      <a:defRPr sz="4100" kern="1200">
        <a:solidFill>
          <a:schemeClr val="tx1"/>
        </a:solidFill>
        <a:latin typeface="+mn-lt"/>
        <a:ea typeface="+mn-ea"/>
        <a:cs typeface="+mn-cs"/>
      </a:defRPr>
    </a:lvl5pPr>
    <a:lvl6pPr marL="7837551" algn="l" defTabSz="3135020" rtl="0" eaLnBrk="1" latinLnBrk="0" hangingPunct="1">
      <a:defRPr sz="4100" kern="1200">
        <a:solidFill>
          <a:schemeClr val="tx1"/>
        </a:solidFill>
        <a:latin typeface="+mn-lt"/>
        <a:ea typeface="+mn-ea"/>
        <a:cs typeface="+mn-cs"/>
      </a:defRPr>
    </a:lvl6pPr>
    <a:lvl7pPr marL="9405061" algn="l" defTabSz="3135020" rtl="0" eaLnBrk="1" latinLnBrk="0" hangingPunct="1">
      <a:defRPr sz="4100" kern="1200">
        <a:solidFill>
          <a:schemeClr val="tx1"/>
        </a:solidFill>
        <a:latin typeface="+mn-lt"/>
        <a:ea typeface="+mn-ea"/>
        <a:cs typeface="+mn-cs"/>
      </a:defRPr>
    </a:lvl7pPr>
    <a:lvl8pPr marL="10972571" algn="l" defTabSz="3135020" rtl="0" eaLnBrk="1" latinLnBrk="0" hangingPunct="1">
      <a:defRPr sz="4100" kern="1200">
        <a:solidFill>
          <a:schemeClr val="tx1"/>
        </a:solidFill>
        <a:latin typeface="+mn-lt"/>
        <a:ea typeface="+mn-ea"/>
        <a:cs typeface="+mn-cs"/>
      </a:defRPr>
    </a:lvl8pPr>
    <a:lvl9pPr marL="12540082" algn="l" defTabSz="3135020"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D7DFE5-22B5-4F26-AC8A-F79894BB8FC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10226048"/>
            <a:ext cx="18653760" cy="7056119"/>
          </a:xfrm>
        </p:spPr>
        <p:txBody>
          <a:bodyPr/>
          <a:lstStyle/>
          <a:p>
            <a:r>
              <a:rPr lang="en-US"/>
              <a:t>Click to edit Master title style</a:t>
            </a:r>
          </a:p>
        </p:txBody>
      </p:sp>
      <p:sp>
        <p:nvSpPr>
          <p:cNvPr id="3" name="Subtitle 2"/>
          <p:cNvSpPr>
            <a:spLocks noGrp="1"/>
          </p:cNvSpPr>
          <p:nvPr>
            <p:ph type="subTitle" idx="1"/>
          </p:nvPr>
        </p:nvSpPr>
        <p:spPr>
          <a:xfrm>
            <a:off x="3291840" y="18653760"/>
            <a:ext cx="15361920" cy="841248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0560" y="1318268"/>
            <a:ext cx="4937760" cy="2808731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7280" y="1318268"/>
            <a:ext cx="14447520" cy="2808731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2" y="21153122"/>
            <a:ext cx="18653760" cy="6537960"/>
          </a:xfrm>
        </p:spPr>
        <p:txBody>
          <a:bodyPr anchor="t"/>
          <a:lstStyle>
            <a:lvl1pPr algn="l">
              <a:defRPr sz="13700" b="1" cap="all"/>
            </a:lvl1pPr>
          </a:lstStyle>
          <a:p>
            <a:r>
              <a:rPr lang="en-US"/>
              <a:t>Click to edit Master title style</a:t>
            </a:r>
          </a:p>
        </p:txBody>
      </p:sp>
      <p:sp>
        <p:nvSpPr>
          <p:cNvPr id="3" name="Text Placeholder 2"/>
          <p:cNvSpPr>
            <a:spLocks noGrp="1"/>
          </p:cNvSpPr>
          <p:nvPr>
            <p:ph type="body" idx="1"/>
          </p:nvPr>
        </p:nvSpPr>
        <p:spPr>
          <a:xfrm>
            <a:off x="1733552" y="13952226"/>
            <a:ext cx="18653760" cy="7200897"/>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97280" y="7680967"/>
            <a:ext cx="9692640" cy="2172462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155680" y="7680967"/>
            <a:ext cx="9692640" cy="2172462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2" y="7368542"/>
            <a:ext cx="9696451" cy="3070857"/>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a:t>Click to edit Master text styles</a:t>
            </a:r>
          </a:p>
        </p:txBody>
      </p:sp>
      <p:sp>
        <p:nvSpPr>
          <p:cNvPr id="4" name="Content Placeholder 3"/>
          <p:cNvSpPr>
            <a:spLocks noGrp="1"/>
          </p:cNvSpPr>
          <p:nvPr>
            <p:ph sz="half" idx="2"/>
          </p:nvPr>
        </p:nvSpPr>
        <p:spPr>
          <a:xfrm>
            <a:off x="1097282" y="10439399"/>
            <a:ext cx="9696451" cy="18966183"/>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8063" y="7368542"/>
            <a:ext cx="9700259" cy="3070857"/>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a:t>Click to edit Master text styles</a:t>
            </a:r>
          </a:p>
        </p:txBody>
      </p:sp>
      <p:sp>
        <p:nvSpPr>
          <p:cNvPr id="6" name="Content Placeholder 5"/>
          <p:cNvSpPr>
            <a:spLocks noGrp="1"/>
          </p:cNvSpPr>
          <p:nvPr>
            <p:ph sz="quarter" idx="4"/>
          </p:nvPr>
        </p:nvSpPr>
        <p:spPr>
          <a:xfrm>
            <a:off x="11148063" y="10439399"/>
            <a:ext cx="9700259" cy="18966183"/>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1" y="1310642"/>
            <a:ext cx="7219952" cy="5577840"/>
          </a:xfrm>
        </p:spPr>
        <p:txBody>
          <a:bodyPr anchor="b"/>
          <a:lstStyle>
            <a:lvl1pPr algn="l">
              <a:defRPr sz="6900" b="1"/>
            </a:lvl1pPr>
          </a:lstStyle>
          <a:p>
            <a:r>
              <a:rPr lang="en-US"/>
              <a:t>Click to edit Master title style</a:t>
            </a:r>
          </a:p>
        </p:txBody>
      </p:sp>
      <p:sp>
        <p:nvSpPr>
          <p:cNvPr id="3" name="Content Placeholder 2"/>
          <p:cNvSpPr>
            <a:spLocks noGrp="1"/>
          </p:cNvSpPr>
          <p:nvPr>
            <p:ph idx="1"/>
          </p:nvPr>
        </p:nvSpPr>
        <p:spPr>
          <a:xfrm>
            <a:off x="8580120" y="1310643"/>
            <a:ext cx="12268201" cy="28094943"/>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7281" y="6888483"/>
            <a:ext cx="7219952" cy="22517103"/>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1" y="23042882"/>
            <a:ext cx="13167360" cy="2720343"/>
          </a:xfrm>
        </p:spPr>
        <p:txBody>
          <a:bodyPr anchor="b"/>
          <a:lstStyle>
            <a:lvl1pPr algn="l">
              <a:defRPr sz="6900" b="1"/>
            </a:lvl1pPr>
          </a:lstStyle>
          <a:p>
            <a:r>
              <a:rPr lang="en-US"/>
              <a:t>Click to edit Master title style</a:t>
            </a:r>
          </a:p>
        </p:txBody>
      </p:sp>
      <p:sp>
        <p:nvSpPr>
          <p:cNvPr id="3" name="Picture Placeholder 2"/>
          <p:cNvSpPr>
            <a:spLocks noGrp="1"/>
          </p:cNvSpPr>
          <p:nvPr>
            <p:ph type="pic" idx="1"/>
          </p:nvPr>
        </p:nvSpPr>
        <p:spPr>
          <a:xfrm>
            <a:off x="4301491" y="2941319"/>
            <a:ext cx="13167360" cy="1975104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a:p>
        </p:txBody>
      </p:sp>
      <p:sp>
        <p:nvSpPr>
          <p:cNvPr id="4" name="Text Placeholder 3"/>
          <p:cNvSpPr>
            <a:spLocks noGrp="1"/>
          </p:cNvSpPr>
          <p:nvPr>
            <p:ph type="body" sz="half" idx="2"/>
          </p:nvPr>
        </p:nvSpPr>
        <p:spPr>
          <a:xfrm>
            <a:off x="4301491" y="25763225"/>
            <a:ext cx="13167360" cy="3863337"/>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1318263"/>
            <a:ext cx="19751040" cy="5486400"/>
          </a:xfrm>
          <a:prstGeom prst="rect">
            <a:avLst/>
          </a:prstGeom>
        </p:spPr>
        <p:txBody>
          <a:bodyPr vert="horz" lIns="313502" tIns="156751" rIns="313502" bIns="156751" rtlCol="0" anchor="ctr">
            <a:normAutofit/>
          </a:bodyPr>
          <a:lstStyle/>
          <a:p>
            <a:r>
              <a:rPr lang="en-US"/>
              <a:t>Click to edit Master title style</a:t>
            </a:r>
          </a:p>
        </p:txBody>
      </p:sp>
      <p:sp>
        <p:nvSpPr>
          <p:cNvPr id="3" name="Text Placeholder 2"/>
          <p:cNvSpPr>
            <a:spLocks noGrp="1"/>
          </p:cNvSpPr>
          <p:nvPr>
            <p:ph type="body" idx="1"/>
          </p:nvPr>
        </p:nvSpPr>
        <p:spPr>
          <a:xfrm>
            <a:off x="1097280" y="7680967"/>
            <a:ext cx="19751040" cy="21724622"/>
          </a:xfrm>
          <a:prstGeom prst="rect">
            <a:avLst/>
          </a:prstGeom>
        </p:spPr>
        <p:txBody>
          <a:bodyPr vert="horz" lIns="313502" tIns="156751" rIns="313502" bIns="1567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30510485"/>
            <a:ext cx="5120640" cy="1752599"/>
          </a:xfrm>
          <a:prstGeom prst="rect">
            <a:avLst/>
          </a:prstGeom>
        </p:spPr>
        <p:txBody>
          <a:bodyPr vert="horz" lIns="313502" tIns="156751" rIns="313502" bIns="156751" rtlCol="0" anchor="ctr"/>
          <a:lstStyle>
            <a:lvl1pPr algn="l">
              <a:defRPr sz="4100">
                <a:solidFill>
                  <a:schemeClr val="tx1">
                    <a:tint val="75000"/>
                  </a:schemeClr>
                </a:solidFill>
              </a:defRPr>
            </a:lvl1pPr>
          </a:lstStyle>
          <a:p>
            <a:fld id="{1D8BD707-D9CF-40AE-B4C6-C98DA3205C09}" type="datetimeFigureOut">
              <a:rPr lang="en-US" smtClean="0"/>
              <a:pPr/>
              <a:t>3/7/2023</a:t>
            </a:fld>
            <a:endParaRPr lang="en-US"/>
          </a:p>
        </p:txBody>
      </p:sp>
      <p:sp>
        <p:nvSpPr>
          <p:cNvPr id="5" name="Footer Placeholder 4"/>
          <p:cNvSpPr>
            <a:spLocks noGrp="1"/>
          </p:cNvSpPr>
          <p:nvPr>
            <p:ph type="ftr" sz="quarter" idx="3"/>
          </p:nvPr>
        </p:nvSpPr>
        <p:spPr>
          <a:xfrm>
            <a:off x="7498080" y="30510485"/>
            <a:ext cx="6949440" cy="1752599"/>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727680" y="30510485"/>
            <a:ext cx="5120640" cy="1752599"/>
          </a:xfrm>
          <a:prstGeom prst="rect">
            <a:avLst/>
          </a:prstGeom>
        </p:spPr>
        <p:txBody>
          <a:bodyPr vert="horz" lIns="313502" tIns="156751" rIns="313502" bIns="156751" rtlCol="0" anchor="ctr"/>
          <a:lstStyle>
            <a:lvl1pPr algn="r">
              <a:defRPr sz="41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hart" Target="../charts/chart1.xml"/><Relationship Id="rId7" Type="http://schemas.openxmlformats.org/officeDocument/2006/relationships/image" Target="../media/image4.jpeg"/><Relationship Id="rId12"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eg"/><Relationship Id="rId11" Type="http://schemas.openxmlformats.org/officeDocument/2006/relationships/image" Target="../media/image8.jpg"/><Relationship Id="rId5" Type="http://schemas.openxmlformats.org/officeDocument/2006/relationships/image" Target="../media/image2.jpe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5562600" y="26365200"/>
            <a:ext cx="5029200" cy="707886"/>
          </a:xfrm>
          <a:prstGeom prst="rect">
            <a:avLst/>
          </a:prstGeom>
          <a:noFill/>
        </p:spPr>
        <p:txBody>
          <a:bodyPr wrap="square" rtlCol="0">
            <a:spAutoFit/>
          </a:bodyPr>
          <a:lstStyle/>
          <a:p>
            <a:pPr algn="ctr"/>
            <a:r>
              <a:rPr lang="en-US" sz="4000" dirty="0">
                <a:solidFill>
                  <a:srgbClr val="FF0000"/>
                </a:solidFill>
              </a:rPr>
              <a:t>    </a:t>
            </a:r>
          </a:p>
        </p:txBody>
      </p:sp>
      <p:sp>
        <p:nvSpPr>
          <p:cNvPr id="49" name="TextBox 48"/>
          <p:cNvSpPr txBox="1"/>
          <p:nvPr/>
        </p:nvSpPr>
        <p:spPr>
          <a:xfrm>
            <a:off x="15544800" y="28956000"/>
            <a:ext cx="723275" cy="1046440"/>
          </a:xfrm>
          <a:prstGeom prst="rect">
            <a:avLst/>
          </a:prstGeom>
          <a:noFill/>
        </p:spPr>
        <p:txBody>
          <a:bodyPr wrap="none" rtlCol="0">
            <a:spAutoFit/>
          </a:bodyPr>
          <a:lstStyle/>
          <a:p>
            <a:r>
              <a:rPr lang="en-US" dirty="0"/>
              <a:t>   </a:t>
            </a:r>
          </a:p>
        </p:txBody>
      </p:sp>
      <p:sp>
        <p:nvSpPr>
          <p:cNvPr id="32" name="Rectangle 31"/>
          <p:cNvSpPr/>
          <p:nvPr/>
        </p:nvSpPr>
        <p:spPr>
          <a:xfrm>
            <a:off x="0" y="5181600"/>
            <a:ext cx="21945600" cy="8910548"/>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5842" y="5669101"/>
            <a:ext cx="22017282" cy="8063746"/>
          </a:xfrm>
          <a:prstGeom prst="rect">
            <a:avLst/>
          </a:prstGeom>
          <a:solidFill>
            <a:schemeClr val="accent4">
              <a:lumMod val="40000"/>
              <a:lumOff val="60000"/>
            </a:schemeClr>
          </a:solidFill>
        </p:spPr>
        <p:txBody>
          <a:bodyPr wrap="square" rtlCol="0">
            <a:spAutoFit/>
          </a:bodyPr>
          <a:lstStyle/>
          <a:p>
            <a:endParaRPr lang="en-US" dirty="0"/>
          </a:p>
          <a:p>
            <a:endParaRPr lang="en-US" dirty="0"/>
          </a:p>
          <a:p>
            <a:endParaRPr lang="en-US" dirty="0"/>
          </a:p>
          <a:p>
            <a:endParaRPr lang="en-US" dirty="0"/>
          </a:p>
          <a:p>
            <a:pPr algn="just">
              <a:buFont typeface="Wingdings" pitchFamily="2" charset="2"/>
              <a:buChar char="q"/>
            </a:pPr>
            <a:r>
              <a:rPr lang="en-US" sz="5400" dirty="0">
                <a:latin typeface="Times New Roman" panose="02020603050405020304" pitchFamily="18" charset="0"/>
                <a:cs typeface="Times New Roman" panose="02020603050405020304" pitchFamily="18" charset="0"/>
              </a:rPr>
              <a:t>To solve these problems, the </a:t>
            </a:r>
            <a:r>
              <a:rPr lang="en-US" sz="5400" b="1" dirty="0">
                <a:solidFill>
                  <a:schemeClr val="tx2"/>
                </a:solidFill>
                <a:latin typeface="Times New Roman" panose="02020603050405020304" pitchFamily="18" charset="0"/>
                <a:cs typeface="Times New Roman" panose="02020603050405020304" pitchFamily="18" charset="0"/>
              </a:rPr>
              <a:t>IOT Enabled Railway Crossing Safety </a:t>
            </a:r>
            <a:r>
              <a:rPr lang="en-US" sz="5400" dirty="0">
                <a:latin typeface="Times New Roman" panose="02020603050405020304" pitchFamily="18" charset="0"/>
                <a:cs typeface="Times New Roman" panose="02020603050405020304" pitchFamily="18" charset="0"/>
              </a:rPr>
              <a:t>System is a digital medium for avoid this unexpected amount of accident. </a:t>
            </a:r>
          </a:p>
          <a:p>
            <a:pPr algn="just">
              <a:buFont typeface="Wingdings" pitchFamily="2" charset="2"/>
              <a:buChar char="q"/>
            </a:pPr>
            <a:r>
              <a:rPr lang="en-US" sz="5400" dirty="0">
                <a:latin typeface="Times New Roman" panose="02020603050405020304" pitchFamily="18" charset="0"/>
                <a:cs typeface="Times New Roman" panose="02020603050405020304" pitchFamily="18" charset="0"/>
              </a:rPr>
              <a:t>Feature: This system will automatically controls the crossing bar (When train arrives near the crossing the bar falls down to prevent vehicles or human and when the train leaves the bar rises).</a:t>
            </a:r>
          </a:p>
        </p:txBody>
      </p:sp>
      <p:graphicFrame>
        <p:nvGraphicFramePr>
          <p:cNvPr id="34" name="Chart 33"/>
          <p:cNvGraphicFramePr/>
          <p:nvPr>
            <p:extLst>
              <p:ext uri="{D42A27DB-BD31-4B8C-83A1-F6EECF244321}">
                <p14:modId xmlns:p14="http://schemas.microsoft.com/office/powerpoint/2010/main" val="352742635"/>
              </p:ext>
            </p:extLst>
          </p:nvPr>
        </p:nvGraphicFramePr>
        <p:xfrm>
          <a:off x="1133799" y="5633807"/>
          <a:ext cx="19964400" cy="4124786"/>
        </p:xfrm>
        <a:graphic>
          <a:graphicData uri="http://schemas.openxmlformats.org/drawingml/2006/chart">
            <c:chart xmlns:c="http://schemas.openxmlformats.org/drawingml/2006/chart" xmlns:r="http://schemas.openxmlformats.org/officeDocument/2006/relationships" r:id="rId3"/>
          </a:graphicData>
        </a:graphic>
      </p:graphicFrame>
      <p:sp>
        <p:nvSpPr>
          <p:cNvPr id="41" name="Rectangle 40"/>
          <p:cNvSpPr/>
          <p:nvPr/>
        </p:nvSpPr>
        <p:spPr>
          <a:xfrm>
            <a:off x="0" y="14188276"/>
            <a:ext cx="21945600" cy="18705268"/>
          </a:xfrm>
          <a:prstGeom prst="rect">
            <a:avLst/>
          </a:prstGeom>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0" y="0"/>
            <a:ext cx="21945600" cy="521367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0" b="1" dirty="0">
                <a:solidFill>
                  <a:schemeClr val="accent4">
                    <a:lumMod val="50000"/>
                  </a:schemeClr>
                </a:solidFill>
              </a:rPr>
              <a:t>IOT Enabled Railway Crossing Safety </a:t>
            </a:r>
          </a:p>
          <a:p>
            <a:pPr algn="ctr"/>
            <a:r>
              <a:rPr lang="en-US" sz="5400" b="1" dirty="0">
                <a:solidFill>
                  <a:schemeClr val="bg1"/>
                </a:solidFill>
              </a:rPr>
              <a:t>Presented by: </a:t>
            </a:r>
            <a:r>
              <a:rPr lang="en-US" sz="5400" b="1" dirty="0" err="1">
                <a:solidFill>
                  <a:schemeClr val="bg1"/>
                </a:solidFill>
              </a:rPr>
              <a:t>Airin</a:t>
            </a:r>
            <a:r>
              <a:rPr lang="en-US" sz="5400" b="1" dirty="0">
                <a:solidFill>
                  <a:schemeClr val="bg1"/>
                </a:solidFill>
              </a:rPr>
              <a:t>, </a:t>
            </a:r>
            <a:r>
              <a:rPr lang="en-US" sz="5400" b="1" dirty="0" err="1">
                <a:solidFill>
                  <a:schemeClr val="bg1"/>
                </a:solidFill>
              </a:rPr>
              <a:t>Zannat</a:t>
            </a:r>
            <a:r>
              <a:rPr lang="en-US" sz="5400" b="1" dirty="0">
                <a:solidFill>
                  <a:schemeClr val="bg1"/>
                </a:solidFill>
              </a:rPr>
              <a:t>, Sania, Taki, </a:t>
            </a:r>
            <a:r>
              <a:rPr lang="en-US" sz="5400" b="1" dirty="0" err="1">
                <a:solidFill>
                  <a:schemeClr val="bg1"/>
                </a:solidFill>
              </a:rPr>
              <a:t>Lubna</a:t>
            </a:r>
            <a:r>
              <a:rPr lang="en-US" sz="5400" b="1" dirty="0">
                <a:solidFill>
                  <a:schemeClr val="bg1"/>
                </a:solidFill>
              </a:rPr>
              <a:t> (ICE-9</a:t>
            </a:r>
            <a:r>
              <a:rPr lang="en-US" sz="5400" b="1" baseline="30000" dirty="0">
                <a:solidFill>
                  <a:schemeClr val="bg1"/>
                </a:solidFill>
              </a:rPr>
              <a:t>th</a:t>
            </a:r>
            <a:r>
              <a:rPr lang="en-US" sz="5400" b="1" dirty="0">
                <a:solidFill>
                  <a:schemeClr val="bg1"/>
                </a:solidFill>
              </a:rPr>
              <a:t>)</a:t>
            </a:r>
          </a:p>
          <a:p>
            <a:pPr algn="ctr"/>
            <a:r>
              <a:rPr lang="en-US" sz="5400" b="1" dirty="0">
                <a:solidFill>
                  <a:schemeClr val="bg1"/>
                </a:solidFill>
              </a:rPr>
              <a:t>Project Supervisor: Md. Nazmul Hussain</a:t>
            </a:r>
          </a:p>
          <a:p>
            <a:pPr algn="ctr"/>
            <a:endParaRPr lang="en-US" sz="6600" b="1" dirty="0">
              <a:solidFill>
                <a:schemeClr val="bg1"/>
              </a:solidFill>
            </a:endParaRPr>
          </a:p>
          <a:p>
            <a:pPr algn="ctr"/>
            <a:r>
              <a:rPr lang="en-US" sz="6600" b="1" dirty="0">
                <a:solidFill>
                  <a:schemeClr val="bg1"/>
                </a:solidFill>
              </a:rPr>
              <a:t> </a:t>
            </a:r>
            <a:endParaRPr lang="en-US" sz="6600" b="1" dirty="0"/>
          </a:p>
        </p:txBody>
      </p:sp>
      <p:pic>
        <p:nvPicPr>
          <p:cNvPr id="4" name="Picture 15">
            <a:extLst>
              <a:ext uri="{FF2B5EF4-FFF2-40B4-BE49-F238E27FC236}">
                <a16:creationId xmlns:a16="http://schemas.microsoft.com/office/drawing/2014/main" id="{43E76767-84E3-C6EB-B0C7-93839DF59AB5}"/>
              </a:ext>
            </a:extLst>
          </p:cNvPr>
          <p:cNvPicPr>
            <a:picLocks noChangeAspect="1"/>
          </p:cNvPicPr>
          <p:nvPr/>
        </p:nvPicPr>
        <p:blipFill>
          <a:blip r:embed="rId4"/>
          <a:srcRect/>
          <a:stretch>
            <a:fillRect/>
          </a:stretch>
        </p:blipFill>
        <p:spPr>
          <a:xfrm>
            <a:off x="9910518" y="3124200"/>
            <a:ext cx="2052882" cy="2003614"/>
          </a:xfrm>
          <a:prstGeom prst="rect">
            <a:avLst/>
          </a:prstGeom>
        </p:spPr>
      </p:pic>
      <p:sp>
        <p:nvSpPr>
          <p:cNvPr id="5" name="TextBox 4">
            <a:extLst>
              <a:ext uri="{FF2B5EF4-FFF2-40B4-BE49-F238E27FC236}">
                <a16:creationId xmlns:a16="http://schemas.microsoft.com/office/drawing/2014/main" id="{72F7E1F4-C522-E2E5-A23A-1F9EF9F624F3}"/>
              </a:ext>
            </a:extLst>
          </p:cNvPr>
          <p:cNvSpPr txBox="1"/>
          <p:nvPr/>
        </p:nvSpPr>
        <p:spPr>
          <a:xfrm>
            <a:off x="3627667" y="8534400"/>
            <a:ext cx="15727133" cy="830997"/>
          </a:xfrm>
          <a:prstGeom prst="rect">
            <a:avLst/>
          </a:prstGeom>
          <a:noFill/>
        </p:spPr>
        <p:txBody>
          <a:bodyPr wrap="square" rtlCol="0">
            <a:spAutoFit/>
          </a:bodyPr>
          <a:lstStyle/>
          <a:p>
            <a:pPr marL="857250" indent="-857250">
              <a:buFont typeface="Wingdings" panose="05000000000000000000" pitchFamily="2" charset="2"/>
              <a:buChar char="ü"/>
            </a:pPr>
            <a:r>
              <a:rPr lang="en-US" sz="4800" dirty="0">
                <a:latin typeface="Times New Roman" panose="02020603050405020304" pitchFamily="18" charset="0"/>
                <a:cs typeface="Times New Roman" panose="02020603050405020304" pitchFamily="18" charset="0"/>
              </a:rPr>
              <a:t>187 people died at </a:t>
            </a:r>
            <a:r>
              <a:rPr lang="en-US" sz="4800" dirty="0" err="1">
                <a:latin typeface="Times New Roman" panose="02020603050405020304" pitchFamily="18" charset="0"/>
                <a:cs typeface="Times New Roman" panose="02020603050405020304" pitchFamily="18" charset="0"/>
              </a:rPr>
              <a:t>insecured</a:t>
            </a:r>
            <a:r>
              <a:rPr lang="en-US" sz="4800" dirty="0">
                <a:latin typeface="Times New Roman" panose="02020603050405020304" pitchFamily="18" charset="0"/>
                <a:cs typeface="Times New Roman" panose="02020603050405020304" pitchFamily="18" charset="0"/>
              </a:rPr>
              <a:t> railway crossing in 2014-2021</a:t>
            </a:r>
          </a:p>
        </p:txBody>
      </p:sp>
      <p:sp>
        <p:nvSpPr>
          <p:cNvPr id="14" name="TextBox 13">
            <a:extLst>
              <a:ext uri="{FF2B5EF4-FFF2-40B4-BE49-F238E27FC236}">
                <a16:creationId xmlns:a16="http://schemas.microsoft.com/office/drawing/2014/main" id="{F4031A1A-2D16-DB82-857C-21F88704D995}"/>
              </a:ext>
            </a:extLst>
          </p:cNvPr>
          <p:cNvSpPr txBox="1"/>
          <p:nvPr/>
        </p:nvSpPr>
        <p:spPr>
          <a:xfrm>
            <a:off x="853440" y="19676268"/>
            <a:ext cx="4191000" cy="861774"/>
          </a:xfrm>
          <a:prstGeom prst="rect">
            <a:avLst/>
          </a:prstGeom>
          <a:noFill/>
        </p:spPr>
        <p:txBody>
          <a:bodyPr wrap="square" rtlCol="0">
            <a:spAutoFit/>
          </a:bodyPr>
          <a:lstStyle/>
          <a:p>
            <a:r>
              <a:rPr lang="en-US" sz="5000" b="1" dirty="0"/>
              <a:t>Eve Teasing</a:t>
            </a:r>
          </a:p>
        </p:txBody>
      </p:sp>
      <p:sp>
        <p:nvSpPr>
          <p:cNvPr id="15" name="TextBox 14">
            <a:extLst>
              <a:ext uri="{FF2B5EF4-FFF2-40B4-BE49-F238E27FC236}">
                <a16:creationId xmlns:a16="http://schemas.microsoft.com/office/drawing/2014/main" id="{94D75563-8DC9-3C8E-2439-82907F2FD4B7}"/>
              </a:ext>
            </a:extLst>
          </p:cNvPr>
          <p:cNvSpPr txBox="1"/>
          <p:nvPr/>
        </p:nvSpPr>
        <p:spPr>
          <a:xfrm>
            <a:off x="8161020" y="19774793"/>
            <a:ext cx="4495800" cy="861774"/>
          </a:xfrm>
          <a:prstGeom prst="rect">
            <a:avLst/>
          </a:prstGeom>
          <a:noFill/>
        </p:spPr>
        <p:txBody>
          <a:bodyPr wrap="square" rtlCol="0">
            <a:spAutoFit/>
          </a:bodyPr>
          <a:lstStyle/>
          <a:p>
            <a:r>
              <a:rPr lang="en-US" sz="5000" b="1" dirty="0"/>
              <a:t>Cyber Bulling </a:t>
            </a:r>
          </a:p>
        </p:txBody>
      </p:sp>
      <p:sp>
        <p:nvSpPr>
          <p:cNvPr id="16" name="TextBox 15">
            <a:extLst>
              <a:ext uri="{FF2B5EF4-FFF2-40B4-BE49-F238E27FC236}">
                <a16:creationId xmlns:a16="http://schemas.microsoft.com/office/drawing/2014/main" id="{16BFB855-E48F-27CF-9D53-F0BA74092277}"/>
              </a:ext>
            </a:extLst>
          </p:cNvPr>
          <p:cNvSpPr txBox="1"/>
          <p:nvPr/>
        </p:nvSpPr>
        <p:spPr>
          <a:xfrm>
            <a:off x="15544800" y="19774793"/>
            <a:ext cx="6172200" cy="861774"/>
          </a:xfrm>
          <a:prstGeom prst="rect">
            <a:avLst/>
          </a:prstGeom>
          <a:noFill/>
        </p:spPr>
        <p:txBody>
          <a:bodyPr wrap="square" rtlCol="0">
            <a:spAutoFit/>
          </a:bodyPr>
          <a:lstStyle/>
          <a:p>
            <a:r>
              <a:rPr lang="en-US" sz="5000" b="1" dirty="0"/>
              <a:t>Child marriage </a:t>
            </a:r>
          </a:p>
        </p:txBody>
      </p:sp>
      <p:sp>
        <p:nvSpPr>
          <p:cNvPr id="17" name="Rectangle 16">
            <a:extLst>
              <a:ext uri="{FF2B5EF4-FFF2-40B4-BE49-F238E27FC236}">
                <a16:creationId xmlns:a16="http://schemas.microsoft.com/office/drawing/2014/main" id="{909D0A7A-8CAA-7F8B-F5CA-67A0093C2C9E}"/>
              </a:ext>
            </a:extLst>
          </p:cNvPr>
          <p:cNvSpPr/>
          <p:nvPr/>
        </p:nvSpPr>
        <p:spPr>
          <a:xfrm>
            <a:off x="-17920" y="13690930"/>
            <a:ext cx="21945600" cy="7409108"/>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ED8AAAF-4446-6F43-7DF8-F2FF7A0474C1}"/>
              </a:ext>
            </a:extLst>
          </p:cNvPr>
          <p:cNvSpPr/>
          <p:nvPr/>
        </p:nvSpPr>
        <p:spPr>
          <a:xfrm>
            <a:off x="-35841" y="25995248"/>
            <a:ext cx="21945600" cy="6757764"/>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783CB9D-8E42-5D35-8F55-A590EA3A9EFC}"/>
              </a:ext>
            </a:extLst>
          </p:cNvPr>
          <p:cNvSpPr/>
          <p:nvPr/>
        </p:nvSpPr>
        <p:spPr>
          <a:xfrm>
            <a:off x="0" y="27073086"/>
            <a:ext cx="21981441" cy="584719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16">
            <a:extLst>
              <a:ext uri="{FF2B5EF4-FFF2-40B4-BE49-F238E27FC236}">
                <a16:creationId xmlns:a16="http://schemas.microsoft.com/office/drawing/2014/main" id="{84C9BF3B-469B-9262-387A-985EEC880E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28" y="27090667"/>
            <a:ext cx="7128077" cy="4598563"/>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8271D096-EB6C-8567-513F-031711EBC1F6}"/>
              </a:ext>
            </a:extLst>
          </p:cNvPr>
          <p:cNvSpPr/>
          <p:nvPr/>
        </p:nvSpPr>
        <p:spPr>
          <a:xfrm>
            <a:off x="-71682" y="14188454"/>
            <a:ext cx="22017282" cy="7376146"/>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6" name="Picture 22">
            <a:extLst>
              <a:ext uri="{FF2B5EF4-FFF2-40B4-BE49-F238E27FC236}">
                <a16:creationId xmlns:a16="http://schemas.microsoft.com/office/drawing/2014/main" id="{06C6AE56-D9BD-7452-ECC8-E7E53A4EA3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42365" y="27073086"/>
            <a:ext cx="7403235" cy="465200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5A609EC0-972D-3B25-C4CB-4BD6EBCAE1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0" y="27073085"/>
            <a:ext cx="7379565" cy="4688913"/>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4A4C0B56-5F2F-00AC-2319-99FE7C25E26C}"/>
              </a:ext>
            </a:extLst>
          </p:cNvPr>
          <p:cNvSpPr/>
          <p:nvPr/>
        </p:nvSpPr>
        <p:spPr>
          <a:xfrm>
            <a:off x="-35841" y="31706811"/>
            <a:ext cx="22017282" cy="1139717"/>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F41609C3-363D-9621-5993-10B52BE26F03}"/>
              </a:ext>
            </a:extLst>
          </p:cNvPr>
          <p:cNvSpPr txBox="1"/>
          <p:nvPr/>
        </p:nvSpPr>
        <p:spPr>
          <a:xfrm>
            <a:off x="4572000" y="31751826"/>
            <a:ext cx="14249400" cy="861774"/>
          </a:xfrm>
          <a:prstGeom prst="rect">
            <a:avLst/>
          </a:prstGeom>
          <a:noFill/>
        </p:spPr>
        <p:txBody>
          <a:bodyPr wrap="square" rtlCol="0">
            <a:spAutoFit/>
          </a:bodyPr>
          <a:lstStyle/>
          <a:p>
            <a:r>
              <a:rPr lang="en-US" sz="5000" b="1" dirty="0"/>
              <a:t>Application areas (unprotected railway crossing)</a:t>
            </a:r>
          </a:p>
        </p:txBody>
      </p:sp>
      <p:sp>
        <p:nvSpPr>
          <p:cNvPr id="77" name="Rectangle 76">
            <a:extLst>
              <a:ext uri="{FF2B5EF4-FFF2-40B4-BE49-F238E27FC236}">
                <a16:creationId xmlns:a16="http://schemas.microsoft.com/office/drawing/2014/main" id="{551370D4-F6DF-97FE-2B91-71DA6C99F96E}"/>
              </a:ext>
            </a:extLst>
          </p:cNvPr>
          <p:cNvSpPr/>
          <p:nvPr/>
        </p:nvSpPr>
        <p:spPr>
          <a:xfrm>
            <a:off x="-76200" y="21555645"/>
            <a:ext cx="22080080" cy="999555"/>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29442D0D-B609-8624-7936-AF726F35ECD9}"/>
              </a:ext>
            </a:extLst>
          </p:cNvPr>
          <p:cNvSpPr txBox="1"/>
          <p:nvPr/>
        </p:nvSpPr>
        <p:spPr>
          <a:xfrm>
            <a:off x="7417665" y="26109700"/>
            <a:ext cx="14249400" cy="861774"/>
          </a:xfrm>
          <a:prstGeom prst="rect">
            <a:avLst/>
          </a:prstGeom>
          <a:noFill/>
        </p:spPr>
        <p:txBody>
          <a:bodyPr wrap="square" rtlCol="0">
            <a:spAutoFit/>
          </a:bodyPr>
          <a:lstStyle/>
          <a:p>
            <a:r>
              <a:rPr lang="en-US" sz="5000" b="1" dirty="0"/>
              <a:t>Microcontroller Technology</a:t>
            </a:r>
          </a:p>
        </p:txBody>
      </p:sp>
      <p:sp>
        <p:nvSpPr>
          <p:cNvPr id="79" name="Rectangle 78">
            <a:extLst>
              <a:ext uri="{FF2B5EF4-FFF2-40B4-BE49-F238E27FC236}">
                <a16:creationId xmlns:a16="http://schemas.microsoft.com/office/drawing/2014/main" id="{FACE0C07-F6A7-C3EF-8866-689969CC8884}"/>
              </a:ext>
            </a:extLst>
          </p:cNvPr>
          <p:cNvSpPr/>
          <p:nvPr/>
        </p:nvSpPr>
        <p:spPr>
          <a:xfrm>
            <a:off x="-71682" y="22090392"/>
            <a:ext cx="21981441" cy="3887275"/>
          </a:xfrm>
          <a:prstGeom prst="rect">
            <a:avLst/>
          </a:prstGeom>
          <a:solidFill>
            <a:srgbClr val="8F69A7"/>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0373191-26E7-1A2C-74BF-8866B357BB33}"/>
              </a:ext>
            </a:extLst>
          </p:cNvPr>
          <p:cNvSpPr txBox="1"/>
          <p:nvPr/>
        </p:nvSpPr>
        <p:spPr>
          <a:xfrm>
            <a:off x="1108399" y="24984249"/>
            <a:ext cx="5867400" cy="861774"/>
          </a:xfrm>
          <a:prstGeom prst="rect">
            <a:avLst/>
          </a:prstGeom>
          <a:noFill/>
        </p:spPr>
        <p:txBody>
          <a:bodyPr wrap="square" rtlCol="0">
            <a:spAutoFit/>
          </a:bodyPr>
          <a:lstStyle/>
          <a:p>
            <a:r>
              <a:rPr lang="en-US" sz="5000" b="1" dirty="0"/>
              <a:t>Arduino uno</a:t>
            </a:r>
          </a:p>
        </p:txBody>
      </p:sp>
      <p:sp>
        <p:nvSpPr>
          <p:cNvPr id="81" name="TextBox 80">
            <a:extLst>
              <a:ext uri="{FF2B5EF4-FFF2-40B4-BE49-F238E27FC236}">
                <a16:creationId xmlns:a16="http://schemas.microsoft.com/office/drawing/2014/main" id="{178895FE-BB0C-278D-0301-B5A189272CE9}"/>
              </a:ext>
            </a:extLst>
          </p:cNvPr>
          <p:cNvSpPr txBox="1"/>
          <p:nvPr/>
        </p:nvSpPr>
        <p:spPr>
          <a:xfrm>
            <a:off x="8476602" y="25001013"/>
            <a:ext cx="6858000" cy="861774"/>
          </a:xfrm>
          <a:prstGeom prst="rect">
            <a:avLst/>
          </a:prstGeom>
          <a:noFill/>
        </p:spPr>
        <p:txBody>
          <a:bodyPr wrap="square" rtlCol="0">
            <a:spAutoFit/>
          </a:bodyPr>
          <a:lstStyle/>
          <a:p>
            <a:r>
              <a:rPr lang="en-US" sz="5000" b="1" dirty="0"/>
              <a:t>Ultrasonic sensor </a:t>
            </a:r>
          </a:p>
        </p:txBody>
      </p:sp>
      <p:pic>
        <p:nvPicPr>
          <p:cNvPr id="82" name="Picture 12">
            <a:extLst>
              <a:ext uri="{FF2B5EF4-FFF2-40B4-BE49-F238E27FC236}">
                <a16:creationId xmlns:a16="http://schemas.microsoft.com/office/drawing/2014/main" id="{F9B8CCAB-6A74-512D-DB1D-D62535F51C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92555" y="21789542"/>
            <a:ext cx="4392789" cy="3813658"/>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4">
            <a:extLst>
              <a:ext uri="{FF2B5EF4-FFF2-40B4-BE49-F238E27FC236}">
                <a16:creationId xmlns:a16="http://schemas.microsoft.com/office/drawing/2014/main" id="{671909EF-DC02-BFDC-C472-B6778CA12C4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909513">
            <a:off x="62700" y="21942473"/>
            <a:ext cx="4977807" cy="3363053"/>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6">
            <a:extLst>
              <a:ext uri="{FF2B5EF4-FFF2-40B4-BE49-F238E27FC236}">
                <a16:creationId xmlns:a16="http://schemas.microsoft.com/office/drawing/2014/main" id="{A0AF9A69-DEEC-4795-311A-4B8F5425DF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16350" y="22246953"/>
            <a:ext cx="5796295" cy="2975247"/>
          </a:xfrm>
          <a:prstGeom prst="rect">
            <a:avLst/>
          </a:prstGeom>
          <a:noFill/>
          <a:extLst>
            <a:ext uri="{909E8E84-426E-40DD-AFC4-6F175D3DCCD1}">
              <a14:hiddenFill xmlns:a14="http://schemas.microsoft.com/office/drawing/2010/main">
                <a:solidFill>
                  <a:srgbClr val="FFFFFF"/>
                </a:solidFill>
              </a14:hiddenFill>
            </a:ext>
          </a:extLst>
        </p:spPr>
      </p:pic>
      <p:sp>
        <p:nvSpPr>
          <p:cNvPr id="86" name="TextBox 85">
            <a:extLst>
              <a:ext uri="{FF2B5EF4-FFF2-40B4-BE49-F238E27FC236}">
                <a16:creationId xmlns:a16="http://schemas.microsoft.com/office/drawing/2014/main" id="{ED93A00C-D3FB-F792-D2A6-F8E637C78599}"/>
              </a:ext>
            </a:extLst>
          </p:cNvPr>
          <p:cNvSpPr txBox="1"/>
          <p:nvPr/>
        </p:nvSpPr>
        <p:spPr>
          <a:xfrm>
            <a:off x="16642080" y="25053885"/>
            <a:ext cx="5105400" cy="861774"/>
          </a:xfrm>
          <a:prstGeom prst="rect">
            <a:avLst/>
          </a:prstGeom>
          <a:noFill/>
        </p:spPr>
        <p:txBody>
          <a:bodyPr wrap="square" rtlCol="0">
            <a:spAutoFit/>
          </a:bodyPr>
          <a:lstStyle/>
          <a:p>
            <a:r>
              <a:rPr lang="en-US" sz="5000" b="1" dirty="0"/>
              <a:t>Servo motor</a:t>
            </a:r>
          </a:p>
        </p:txBody>
      </p:sp>
      <p:pic>
        <p:nvPicPr>
          <p:cNvPr id="3" name="Picture 2">
            <a:extLst>
              <a:ext uri="{FF2B5EF4-FFF2-40B4-BE49-F238E27FC236}">
                <a16:creationId xmlns:a16="http://schemas.microsoft.com/office/drawing/2014/main" id="{B2B9F34D-C7DA-65F2-56F6-42542C62DFAB}"/>
              </a:ext>
            </a:extLst>
          </p:cNvPr>
          <p:cNvPicPr>
            <a:picLocks noChangeAspect="1"/>
          </p:cNvPicPr>
          <p:nvPr/>
        </p:nvPicPr>
        <p:blipFill rotWithShape="1">
          <a:blip r:embed="rId11">
            <a:extLst>
              <a:ext uri="{28A0092B-C50C-407E-A947-70E740481C1C}">
                <a14:useLocalDpi xmlns:a14="http://schemas.microsoft.com/office/drawing/2010/main" val="0"/>
              </a:ext>
            </a:extLst>
          </a:blip>
          <a:srcRect t="9980" b="10714"/>
          <a:stretch/>
        </p:blipFill>
        <p:spPr>
          <a:xfrm>
            <a:off x="63628" y="14292573"/>
            <a:ext cx="13171615" cy="5949639"/>
          </a:xfrm>
          <a:prstGeom prst="rect">
            <a:avLst/>
          </a:prstGeom>
        </p:spPr>
      </p:pic>
      <p:pic>
        <p:nvPicPr>
          <p:cNvPr id="7" name="Picture 6">
            <a:extLst>
              <a:ext uri="{FF2B5EF4-FFF2-40B4-BE49-F238E27FC236}">
                <a16:creationId xmlns:a16="http://schemas.microsoft.com/office/drawing/2014/main" id="{AE737B1B-69E2-EC5B-3011-706220737B6F}"/>
              </a:ext>
            </a:extLst>
          </p:cNvPr>
          <p:cNvPicPr>
            <a:picLocks noChangeAspect="1"/>
          </p:cNvPicPr>
          <p:nvPr/>
        </p:nvPicPr>
        <p:blipFill rotWithShape="1">
          <a:blip r:embed="rId12">
            <a:extLst>
              <a:ext uri="{28A0092B-C50C-407E-A947-70E740481C1C}">
                <a14:useLocalDpi xmlns:a14="http://schemas.microsoft.com/office/drawing/2010/main" val="0"/>
              </a:ext>
            </a:extLst>
          </a:blip>
          <a:srcRect l="9020" t="22524" r="5280"/>
          <a:stretch/>
        </p:blipFill>
        <p:spPr>
          <a:xfrm>
            <a:off x="13577837" y="14317090"/>
            <a:ext cx="8358803" cy="5949639"/>
          </a:xfrm>
          <a:prstGeom prst="rect">
            <a:avLst/>
          </a:prstGeom>
        </p:spPr>
      </p:pic>
      <p:sp>
        <p:nvSpPr>
          <p:cNvPr id="8" name="TextBox 7">
            <a:extLst>
              <a:ext uri="{FF2B5EF4-FFF2-40B4-BE49-F238E27FC236}">
                <a16:creationId xmlns:a16="http://schemas.microsoft.com/office/drawing/2014/main" id="{CC85B439-B6C2-786C-8253-3C5C93E9C528}"/>
              </a:ext>
            </a:extLst>
          </p:cNvPr>
          <p:cNvSpPr txBox="1"/>
          <p:nvPr/>
        </p:nvSpPr>
        <p:spPr>
          <a:xfrm>
            <a:off x="6229964" y="20430975"/>
            <a:ext cx="9735198" cy="861774"/>
          </a:xfrm>
          <a:prstGeom prst="rect">
            <a:avLst/>
          </a:prstGeom>
          <a:noFill/>
        </p:spPr>
        <p:txBody>
          <a:bodyPr wrap="square" rtlCol="0">
            <a:spAutoFit/>
          </a:bodyPr>
          <a:lstStyle/>
          <a:p>
            <a:pPr algn="ctr"/>
            <a:r>
              <a:rPr lang="en-US" sz="5000" b="1" dirty="0"/>
              <a:t>Railway Crossing Safety system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TotalTime>
  <Words>137</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Partha_Tuli</dc:creator>
  <cp:lastModifiedBy>Dark Orchid A</cp:lastModifiedBy>
  <cp:revision>84</cp:revision>
  <dcterms:created xsi:type="dcterms:W3CDTF">2006-08-16T00:00:00Z</dcterms:created>
  <dcterms:modified xsi:type="dcterms:W3CDTF">2023-03-07T06:50:13Z</dcterms:modified>
</cp:coreProperties>
</file>