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9"/>
  </p:notesMasterIdLst>
  <p:sldIdLst>
    <p:sldId id="300" r:id="rId2"/>
    <p:sldId id="257" r:id="rId3"/>
    <p:sldId id="276" r:id="rId4"/>
    <p:sldId id="277" r:id="rId5"/>
    <p:sldId id="278" r:id="rId6"/>
    <p:sldId id="279" r:id="rId7"/>
    <p:sldId id="297" r:id="rId8"/>
    <p:sldId id="280" r:id="rId9"/>
    <p:sldId id="282" r:id="rId10"/>
    <p:sldId id="283" r:id="rId11"/>
    <p:sldId id="299" r:id="rId12"/>
    <p:sldId id="285" r:id="rId13"/>
    <p:sldId id="286" r:id="rId14"/>
    <p:sldId id="287" r:id="rId15"/>
    <p:sldId id="288" r:id="rId16"/>
    <p:sldId id="289" r:id="rId17"/>
    <p:sldId id="266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FFF00"/>
    <a:srgbClr val="009999"/>
    <a:srgbClr val="0066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6078" autoAdjust="0"/>
  </p:normalViewPr>
  <p:slideViewPr>
    <p:cSldViewPr>
      <p:cViewPr varScale="1">
        <p:scale>
          <a:sx n="55" d="100"/>
          <a:sy n="55" d="100"/>
        </p:scale>
        <p:origin x="-1728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fld id="{0F61891F-11D4-40B0-88C5-6FA4A87F60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42462-F38E-4E37-8516-2ECC8713A70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0" y="0"/>
          <a:ext cx="9144000" cy="5486400"/>
        </p:xfrm>
        <a:graphic>
          <a:graphicData uri="http://schemas.openxmlformats.org/presentationml/2006/ole">
            <p:oleObj spid="_x0000_s218114" name="Image" r:id="rId3" imgW="8945334" imgH="5168415" progId="">
              <p:embed/>
            </p:oleObj>
          </a:graphicData>
        </a:graphic>
      </p:graphicFrame>
      <p:sp>
        <p:nvSpPr>
          <p:cNvPr id="3" name="Freeform 111"/>
          <p:cNvSpPr>
            <a:spLocks/>
          </p:cNvSpPr>
          <p:nvPr/>
        </p:nvSpPr>
        <p:spPr bwMode="ltGray">
          <a:xfrm>
            <a:off x="0" y="3657600"/>
            <a:ext cx="9144000" cy="2179638"/>
          </a:xfrm>
          <a:custGeom>
            <a:avLst/>
            <a:gdLst/>
            <a:ahLst/>
            <a:cxnLst>
              <a:cxn ang="0">
                <a:pos x="0" y="967"/>
              </a:cxn>
              <a:cxn ang="0">
                <a:pos x="3442" y="974"/>
              </a:cxn>
              <a:cxn ang="0">
                <a:pos x="5767" y="0"/>
              </a:cxn>
              <a:cxn ang="0">
                <a:pos x="5739" y="1373"/>
              </a:cxn>
              <a:cxn ang="0">
                <a:pos x="0" y="1373"/>
              </a:cxn>
              <a:cxn ang="0">
                <a:pos x="0" y="967"/>
              </a:cxn>
            </a:cxnLst>
            <a:rect l="0" t="0" r="r" b="b"/>
            <a:pathLst>
              <a:path w="5767" h="1373">
                <a:moveTo>
                  <a:pt x="0" y="967"/>
                </a:moveTo>
                <a:cubicBezTo>
                  <a:pt x="1479" y="1166"/>
                  <a:pt x="2326" y="1159"/>
                  <a:pt x="3442" y="974"/>
                </a:cubicBezTo>
                <a:cubicBezTo>
                  <a:pt x="4558" y="789"/>
                  <a:pt x="5469" y="174"/>
                  <a:pt x="5767" y="0"/>
                </a:cubicBezTo>
                <a:lnTo>
                  <a:pt x="5739" y="1373"/>
                </a:lnTo>
                <a:lnTo>
                  <a:pt x="0" y="1373"/>
                </a:lnTo>
                <a:lnTo>
                  <a:pt x="0" y="967"/>
                </a:ln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Freeform 110"/>
          <p:cNvSpPr>
            <a:spLocks/>
          </p:cNvSpPr>
          <p:nvPr/>
        </p:nvSpPr>
        <p:spPr bwMode="ltGray">
          <a:xfrm>
            <a:off x="-11113" y="3657600"/>
            <a:ext cx="9155113" cy="3211513"/>
          </a:xfrm>
          <a:custGeom>
            <a:avLst/>
            <a:gdLst/>
            <a:ahLst/>
            <a:cxnLst>
              <a:cxn ang="0">
                <a:pos x="0" y="1250"/>
              </a:cxn>
              <a:cxn ang="0">
                <a:pos x="3548" y="1102"/>
              </a:cxn>
              <a:cxn ang="0">
                <a:pos x="5767" y="0"/>
              </a:cxn>
              <a:cxn ang="0">
                <a:pos x="5767" y="2023"/>
              </a:cxn>
              <a:cxn ang="0">
                <a:pos x="7" y="2023"/>
              </a:cxn>
              <a:cxn ang="0">
                <a:pos x="0" y="1250"/>
              </a:cxn>
            </a:cxnLst>
            <a:rect l="0" t="0" r="r" b="b"/>
            <a:pathLst>
              <a:path w="5767" h="2023">
                <a:moveTo>
                  <a:pt x="0" y="1250"/>
                </a:moveTo>
                <a:cubicBezTo>
                  <a:pt x="1344" y="1380"/>
                  <a:pt x="2460" y="1326"/>
                  <a:pt x="3548" y="1102"/>
                </a:cubicBezTo>
                <a:cubicBezTo>
                  <a:pt x="4636" y="878"/>
                  <a:pt x="5532" y="270"/>
                  <a:pt x="5767" y="0"/>
                </a:cubicBezTo>
                <a:lnTo>
                  <a:pt x="5767" y="2023"/>
                </a:lnTo>
                <a:lnTo>
                  <a:pt x="7" y="2023"/>
                </a:lnTo>
                <a:lnTo>
                  <a:pt x="0" y="125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762000" y="914400"/>
            <a:ext cx="7391400" cy="3810000"/>
            <a:chOff x="2928" y="240"/>
            <a:chExt cx="2570" cy="1488"/>
          </a:xfrm>
        </p:grpSpPr>
        <p:sp>
          <p:nvSpPr>
            <p:cNvPr id="6" name="Freeform 69"/>
            <p:cNvSpPr>
              <a:spLocks/>
            </p:cNvSpPr>
            <p:nvPr/>
          </p:nvSpPr>
          <p:spPr bwMode="gray">
            <a:xfrm>
              <a:off x="2928" y="240"/>
              <a:ext cx="1062" cy="1488"/>
            </a:xfrm>
            <a:custGeom>
              <a:avLst/>
              <a:gdLst/>
              <a:ahLst/>
              <a:cxnLst>
                <a:cxn ang="0">
                  <a:pos x="1166" y="14"/>
                </a:cxn>
                <a:cxn ang="0">
                  <a:pos x="1060" y="40"/>
                </a:cxn>
                <a:cxn ang="0">
                  <a:pos x="916" y="14"/>
                </a:cxn>
                <a:cxn ang="0">
                  <a:pos x="728" y="64"/>
                </a:cxn>
                <a:cxn ang="0">
                  <a:pos x="656" y="102"/>
                </a:cxn>
                <a:cxn ang="0">
                  <a:pos x="670" y="148"/>
                </a:cxn>
                <a:cxn ang="0">
                  <a:pos x="546" y="90"/>
                </a:cxn>
                <a:cxn ang="0">
                  <a:pos x="576" y="120"/>
                </a:cxn>
                <a:cxn ang="0">
                  <a:pos x="536" y="132"/>
                </a:cxn>
                <a:cxn ang="0">
                  <a:pos x="578" y="170"/>
                </a:cxn>
                <a:cxn ang="0">
                  <a:pos x="622" y="174"/>
                </a:cxn>
                <a:cxn ang="0">
                  <a:pos x="664" y="234"/>
                </a:cxn>
                <a:cxn ang="0">
                  <a:pos x="522" y="284"/>
                </a:cxn>
                <a:cxn ang="0">
                  <a:pos x="344" y="262"/>
                </a:cxn>
                <a:cxn ang="0">
                  <a:pos x="72" y="246"/>
                </a:cxn>
                <a:cxn ang="0">
                  <a:pos x="36" y="352"/>
                </a:cxn>
                <a:cxn ang="0">
                  <a:pos x="62" y="418"/>
                </a:cxn>
                <a:cxn ang="0">
                  <a:pos x="82" y="454"/>
                </a:cxn>
                <a:cxn ang="0">
                  <a:pos x="112" y="406"/>
                </a:cxn>
                <a:cxn ang="0">
                  <a:pos x="132" y="400"/>
                </a:cxn>
                <a:cxn ang="0">
                  <a:pos x="170" y="402"/>
                </a:cxn>
                <a:cxn ang="0">
                  <a:pos x="230" y="436"/>
                </a:cxn>
                <a:cxn ang="0">
                  <a:pos x="310" y="508"/>
                </a:cxn>
                <a:cxn ang="0">
                  <a:pos x="384" y="704"/>
                </a:cxn>
                <a:cxn ang="0">
                  <a:pos x="470" y="796"/>
                </a:cxn>
                <a:cxn ang="0">
                  <a:pos x="552" y="912"/>
                </a:cxn>
                <a:cxn ang="0">
                  <a:pos x="710" y="1046"/>
                </a:cxn>
                <a:cxn ang="0">
                  <a:pos x="808" y="1288"/>
                </a:cxn>
                <a:cxn ang="0">
                  <a:pos x="796" y="1708"/>
                </a:cxn>
                <a:cxn ang="0">
                  <a:pos x="854" y="1662"/>
                </a:cxn>
                <a:cxn ang="0">
                  <a:pos x="880" y="1610"/>
                </a:cxn>
                <a:cxn ang="0">
                  <a:pos x="1042" y="1424"/>
                </a:cxn>
                <a:cxn ang="0">
                  <a:pos x="1144" y="1204"/>
                </a:cxn>
                <a:cxn ang="0">
                  <a:pos x="1014" y="1142"/>
                </a:cxn>
                <a:cxn ang="0">
                  <a:pos x="836" y="1040"/>
                </a:cxn>
                <a:cxn ang="0">
                  <a:pos x="734" y="1026"/>
                </a:cxn>
                <a:cxn ang="0">
                  <a:pos x="648" y="936"/>
                </a:cxn>
                <a:cxn ang="0">
                  <a:pos x="604" y="810"/>
                </a:cxn>
                <a:cxn ang="0">
                  <a:pos x="734" y="782"/>
                </a:cxn>
                <a:cxn ang="0">
                  <a:pos x="828" y="632"/>
                </a:cxn>
                <a:cxn ang="0">
                  <a:pos x="880" y="618"/>
                </a:cxn>
                <a:cxn ang="0">
                  <a:pos x="922" y="586"/>
                </a:cxn>
                <a:cxn ang="0">
                  <a:pos x="860" y="544"/>
                </a:cxn>
                <a:cxn ang="0">
                  <a:pos x="938" y="578"/>
                </a:cxn>
                <a:cxn ang="0">
                  <a:pos x="984" y="576"/>
                </a:cxn>
                <a:cxn ang="0">
                  <a:pos x="984" y="540"/>
                </a:cxn>
                <a:cxn ang="0">
                  <a:pos x="934" y="490"/>
                </a:cxn>
                <a:cxn ang="0">
                  <a:pos x="866" y="426"/>
                </a:cxn>
                <a:cxn ang="0">
                  <a:pos x="770" y="412"/>
                </a:cxn>
                <a:cxn ang="0">
                  <a:pos x="720" y="512"/>
                </a:cxn>
                <a:cxn ang="0">
                  <a:pos x="646" y="368"/>
                </a:cxn>
                <a:cxn ang="0">
                  <a:pos x="724" y="316"/>
                </a:cxn>
                <a:cxn ang="0">
                  <a:pos x="778" y="234"/>
                </a:cxn>
                <a:cxn ang="0">
                  <a:pos x="788" y="350"/>
                </a:cxn>
                <a:cxn ang="0">
                  <a:pos x="876" y="350"/>
                </a:cxn>
                <a:cxn ang="0">
                  <a:pos x="816" y="250"/>
                </a:cxn>
                <a:cxn ang="0">
                  <a:pos x="734" y="188"/>
                </a:cxn>
                <a:cxn ang="0">
                  <a:pos x="780" y="128"/>
                </a:cxn>
                <a:cxn ang="0">
                  <a:pos x="842" y="102"/>
                </a:cxn>
                <a:cxn ang="0">
                  <a:pos x="968" y="208"/>
                </a:cxn>
                <a:cxn ang="0">
                  <a:pos x="994" y="324"/>
                </a:cxn>
                <a:cxn ang="0">
                  <a:pos x="1154" y="308"/>
                </a:cxn>
                <a:cxn ang="0">
                  <a:pos x="1252" y="202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70"/>
            <p:cNvSpPr>
              <a:spLocks/>
            </p:cNvSpPr>
            <p:nvPr/>
          </p:nvSpPr>
          <p:spPr bwMode="gray">
            <a:xfrm>
              <a:off x="2928" y="240"/>
              <a:ext cx="1062" cy="1488"/>
            </a:xfrm>
            <a:custGeom>
              <a:avLst/>
              <a:gdLst/>
              <a:ahLst/>
              <a:cxnLst>
                <a:cxn ang="0">
                  <a:pos x="1166" y="14"/>
                </a:cxn>
                <a:cxn ang="0">
                  <a:pos x="1060" y="40"/>
                </a:cxn>
                <a:cxn ang="0">
                  <a:pos x="916" y="14"/>
                </a:cxn>
                <a:cxn ang="0">
                  <a:pos x="728" y="64"/>
                </a:cxn>
                <a:cxn ang="0">
                  <a:pos x="656" y="102"/>
                </a:cxn>
                <a:cxn ang="0">
                  <a:pos x="670" y="148"/>
                </a:cxn>
                <a:cxn ang="0">
                  <a:pos x="546" y="90"/>
                </a:cxn>
                <a:cxn ang="0">
                  <a:pos x="576" y="120"/>
                </a:cxn>
                <a:cxn ang="0">
                  <a:pos x="536" y="132"/>
                </a:cxn>
                <a:cxn ang="0">
                  <a:pos x="578" y="170"/>
                </a:cxn>
                <a:cxn ang="0">
                  <a:pos x="622" y="174"/>
                </a:cxn>
                <a:cxn ang="0">
                  <a:pos x="664" y="234"/>
                </a:cxn>
                <a:cxn ang="0">
                  <a:pos x="522" y="284"/>
                </a:cxn>
                <a:cxn ang="0">
                  <a:pos x="344" y="262"/>
                </a:cxn>
                <a:cxn ang="0">
                  <a:pos x="72" y="246"/>
                </a:cxn>
                <a:cxn ang="0">
                  <a:pos x="36" y="352"/>
                </a:cxn>
                <a:cxn ang="0">
                  <a:pos x="62" y="418"/>
                </a:cxn>
                <a:cxn ang="0">
                  <a:pos x="82" y="454"/>
                </a:cxn>
                <a:cxn ang="0">
                  <a:pos x="112" y="406"/>
                </a:cxn>
                <a:cxn ang="0">
                  <a:pos x="132" y="400"/>
                </a:cxn>
                <a:cxn ang="0">
                  <a:pos x="170" y="402"/>
                </a:cxn>
                <a:cxn ang="0">
                  <a:pos x="230" y="436"/>
                </a:cxn>
                <a:cxn ang="0">
                  <a:pos x="310" y="508"/>
                </a:cxn>
                <a:cxn ang="0">
                  <a:pos x="384" y="704"/>
                </a:cxn>
                <a:cxn ang="0">
                  <a:pos x="470" y="796"/>
                </a:cxn>
                <a:cxn ang="0">
                  <a:pos x="552" y="912"/>
                </a:cxn>
                <a:cxn ang="0">
                  <a:pos x="710" y="1046"/>
                </a:cxn>
                <a:cxn ang="0">
                  <a:pos x="808" y="1288"/>
                </a:cxn>
                <a:cxn ang="0">
                  <a:pos x="796" y="1708"/>
                </a:cxn>
                <a:cxn ang="0">
                  <a:pos x="854" y="1662"/>
                </a:cxn>
                <a:cxn ang="0">
                  <a:pos x="880" y="1610"/>
                </a:cxn>
                <a:cxn ang="0">
                  <a:pos x="1042" y="1424"/>
                </a:cxn>
                <a:cxn ang="0">
                  <a:pos x="1144" y="1204"/>
                </a:cxn>
                <a:cxn ang="0">
                  <a:pos x="1014" y="1142"/>
                </a:cxn>
                <a:cxn ang="0">
                  <a:pos x="836" y="1040"/>
                </a:cxn>
                <a:cxn ang="0">
                  <a:pos x="734" y="1026"/>
                </a:cxn>
                <a:cxn ang="0">
                  <a:pos x="648" y="936"/>
                </a:cxn>
                <a:cxn ang="0">
                  <a:pos x="604" y="810"/>
                </a:cxn>
                <a:cxn ang="0">
                  <a:pos x="734" y="782"/>
                </a:cxn>
                <a:cxn ang="0">
                  <a:pos x="828" y="632"/>
                </a:cxn>
                <a:cxn ang="0">
                  <a:pos x="880" y="618"/>
                </a:cxn>
                <a:cxn ang="0">
                  <a:pos x="922" y="586"/>
                </a:cxn>
                <a:cxn ang="0">
                  <a:pos x="860" y="544"/>
                </a:cxn>
                <a:cxn ang="0">
                  <a:pos x="938" y="578"/>
                </a:cxn>
                <a:cxn ang="0">
                  <a:pos x="984" y="576"/>
                </a:cxn>
                <a:cxn ang="0">
                  <a:pos x="984" y="540"/>
                </a:cxn>
                <a:cxn ang="0">
                  <a:pos x="934" y="490"/>
                </a:cxn>
                <a:cxn ang="0">
                  <a:pos x="866" y="426"/>
                </a:cxn>
                <a:cxn ang="0">
                  <a:pos x="770" y="412"/>
                </a:cxn>
                <a:cxn ang="0">
                  <a:pos x="720" y="512"/>
                </a:cxn>
                <a:cxn ang="0">
                  <a:pos x="646" y="368"/>
                </a:cxn>
                <a:cxn ang="0">
                  <a:pos x="724" y="316"/>
                </a:cxn>
                <a:cxn ang="0">
                  <a:pos x="778" y="234"/>
                </a:cxn>
                <a:cxn ang="0">
                  <a:pos x="788" y="350"/>
                </a:cxn>
                <a:cxn ang="0">
                  <a:pos x="876" y="350"/>
                </a:cxn>
                <a:cxn ang="0">
                  <a:pos x="816" y="250"/>
                </a:cxn>
                <a:cxn ang="0">
                  <a:pos x="734" y="188"/>
                </a:cxn>
                <a:cxn ang="0">
                  <a:pos x="780" y="128"/>
                </a:cxn>
                <a:cxn ang="0">
                  <a:pos x="842" y="102"/>
                </a:cxn>
                <a:cxn ang="0">
                  <a:pos x="968" y="208"/>
                </a:cxn>
                <a:cxn ang="0">
                  <a:pos x="994" y="324"/>
                </a:cxn>
                <a:cxn ang="0">
                  <a:pos x="1154" y="308"/>
                </a:cxn>
                <a:cxn ang="0">
                  <a:pos x="1252" y="202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</a:path>
              </a:pathLst>
            </a:custGeom>
            <a:solidFill>
              <a:srgbClr val="FFFFFF">
                <a:alpha val="20000"/>
              </a:srgbClr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8" name="Group 71"/>
            <p:cNvGrpSpPr>
              <a:grpSpLocks/>
            </p:cNvGrpSpPr>
            <p:nvPr/>
          </p:nvGrpSpPr>
          <p:grpSpPr bwMode="auto">
            <a:xfrm>
              <a:off x="3227" y="313"/>
              <a:ext cx="2279" cy="1339"/>
              <a:chOff x="2764" y="292"/>
              <a:chExt cx="2742" cy="1606"/>
            </a:xfrm>
          </p:grpSpPr>
          <p:sp>
            <p:nvSpPr>
              <p:cNvPr id="9" name="Freeform 72"/>
              <p:cNvSpPr>
                <a:spLocks/>
              </p:cNvSpPr>
              <p:nvPr/>
            </p:nvSpPr>
            <p:spPr bwMode="gray">
              <a:xfrm>
                <a:off x="3118" y="1066"/>
                <a:ext cx="160" cy="72"/>
              </a:xfrm>
              <a:custGeom>
                <a:avLst/>
                <a:gdLst/>
                <a:ahLst/>
                <a:cxnLst>
                  <a:cxn ang="0">
                    <a:pos x="160" y="72"/>
                  </a:cxn>
                  <a:cxn ang="0">
                    <a:pos x="148" y="68"/>
                  </a:cxn>
                  <a:cxn ang="0">
                    <a:pos x="136" y="68"/>
                  </a:cxn>
                  <a:cxn ang="0">
                    <a:pos x="122" y="66"/>
                  </a:cxn>
                  <a:cxn ang="0">
                    <a:pos x="108" y="62"/>
                  </a:cxn>
                  <a:cxn ang="0">
                    <a:pos x="98" y="58"/>
                  </a:cxn>
                  <a:cxn ang="0">
                    <a:pos x="90" y="50"/>
                  </a:cxn>
                  <a:cxn ang="0">
                    <a:pos x="90" y="36"/>
                  </a:cxn>
                  <a:cxn ang="0">
                    <a:pos x="68" y="36"/>
                  </a:cxn>
                  <a:cxn ang="0">
                    <a:pos x="52" y="32"/>
                  </a:cxn>
                  <a:cxn ang="0">
                    <a:pos x="36" y="26"/>
                  </a:cxn>
                  <a:cxn ang="0">
                    <a:pos x="20" y="20"/>
                  </a:cxn>
                  <a:cxn ang="0">
                    <a:pos x="0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0" y="0"/>
                  </a:cxn>
                  <a:cxn ang="0">
                    <a:pos x="44" y="2"/>
                  </a:cxn>
                  <a:cxn ang="0">
                    <a:pos x="66" y="10"/>
                  </a:cxn>
                  <a:cxn ang="0">
                    <a:pos x="86" y="18"/>
                  </a:cxn>
                  <a:cxn ang="0">
                    <a:pos x="100" y="20"/>
                  </a:cxn>
                  <a:cxn ang="0">
                    <a:pos x="114" y="24"/>
                  </a:cxn>
                  <a:cxn ang="0">
                    <a:pos x="128" y="30"/>
                  </a:cxn>
                  <a:cxn ang="0">
                    <a:pos x="142" y="36"/>
                  </a:cxn>
                  <a:cxn ang="0">
                    <a:pos x="150" y="44"/>
                  </a:cxn>
                  <a:cxn ang="0">
                    <a:pos x="154" y="56"/>
                  </a:cxn>
                  <a:cxn ang="0">
                    <a:pos x="152" y="72"/>
                  </a:cxn>
                  <a:cxn ang="0">
                    <a:pos x="160" y="72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  <a:lnTo>
                      <a:pt x="160" y="72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" name="Freeform 73"/>
              <p:cNvSpPr>
                <a:spLocks/>
              </p:cNvSpPr>
              <p:nvPr/>
            </p:nvSpPr>
            <p:spPr bwMode="gray">
              <a:xfrm>
                <a:off x="3118" y="1066"/>
                <a:ext cx="160" cy="72"/>
              </a:xfrm>
              <a:custGeom>
                <a:avLst/>
                <a:gdLst/>
                <a:ahLst/>
                <a:cxnLst>
                  <a:cxn ang="0">
                    <a:pos x="160" y="72"/>
                  </a:cxn>
                  <a:cxn ang="0">
                    <a:pos x="148" y="68"/>
                  </a:cxn>
                  <a:cxn ang="0">
                    <a:pos x="136" y="68"/>
                  </a:cxn>
                  <a:cxn ang="0">
                    <a:pos x="122" y="66"/>
                  </a:cxn>
                  <a:cxn ang="0">
                    <a:pos x="108" y="62"/>
                  </a:cxn>
                  <a:cxn ang="0">
                    <a:pos x="98" y="58"/>
                  </a:cxn>
                  <a:cxn ang="0">
                    <a:pos x="90" y="50"/>
                  </a:cxn>
                  <a:cxn ang="0">
                    <a:pos x="90" y="36"/>
                  </a:cxn>
                  <a:cxn ang="0">
                    <a:pos x="68" y="36"/>
                  </a:cxn>
                  <a:cxn ang="0">
                    <a:pos x="52" y="32"/>
                  </a:cxn>
                  <a:cxn ang="0">
                    <a:pos x="36" y="26"/>
                  </a:cxn>
                  <a:cxn ang="0">
                    <a:pos x="20" y="20"/>
                  </a:cxn>
                  <a:cxn ang="0">
                    <a:pos x="0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0" y="0"/>
                  </a:cxn>
                  <a:cxn ang="0">
                    <a:pos x="44" y="2"/>
                  </a:cxn>
                  <a:cxn ang="0">
                    <a:pos x="66" y="10"/>
                  </a:cxn>
                  <a:cxn ang="0">
                    <a:pos x="86" y="18"/>
                  </a:cxn>
                  <a:cxn ang="0">
                    <a:pos x="100" y="20"/>
                  </a:cxn>
                  <a:cxn ang="0">
                    <a:pos x="114" y="24"/>
                  </a:cxn>
                  <a:cxn ang="0">
                    <a:pos x="128" y="30"/>
                  </a:cxn>
                  <a:cxn ang="0">
                    <a:pos x="142" y="36"/>
                  </a:cxn>
                  <a:cxn ang="0">
                    <a:pos x="150" y="44"/>
                  </a:cxn>
                  <a:cxn ang="0">
                    <a:pos x="154" y="56"/>
                  </a:cxn>
                  <a:cxn ang="0">
                    <a:pos x="152" y="72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Freeform 74"/>
              <p:cNvSpPr>
                <a:spLocks/>
              </p:cNvSpPr>
              <p:nvPr/>
            </p:nvSpPr>
            <p:spPr bwMode="gray">
              <a:xfrm>
                <a:off x="3630" y="492"/>
                <a:ext cx="116" cy="70"/>
              </a:xfrm>
              <a:custGeom>
                <a:avLst/>
                <a:gdLst/>
                <a:ahLst/>
                <a:cxnLst>
                  <a:cxn ang="0">
                    <a:pos x="92" y="64"/>
                  </a:cxn>
                  <a:cxn ang="0">
                    <a:pos x="68" y="70"/>
                  </a:cxn>
                  <a:cxn ang="0">
                    <a:pos x="46" y="70"/>
                  </a:cxn>
                  <a:cxn ang="0">
                    <a:pos x="38" y="48"/>
                  </a:cxn>
                  <a:cxn ang="0">
                    <a:pos x="36" y="24"/>
                  </a:cxn>
                  <a:cxn ang="0">
                    <a:pos x="24" y="24"/>
                  </a:cxn>
                  <a:cxn ang="0">
                    <a:pos x="12" y="22"/>
                  </a:cxn>
                  <a:cxn ang="0">
                    <a:pos x="0" y="22"/>
                  </a:cxn>
                  <a:cxn ang="0">
                    <a:pos x="6" y="10"/>
                  </a:cxn>
                  <a:cxn ang="0">
                    <a:pos x="14" y="2"/>
                  </a:cxn>
                  <a:cxn ang="0">
                    <a:pos x="26" y="0"/>
                  </a:cxn>
                  <a:cxn ang="0">
                    <a:pos x="40" y="2"/>
                  </a:cxn>
                  <a:cxn ang="0">
                    <a:pos x="52" y="6"/>
                  </a:cxn>
                  <a:cxn ang="0">
                    <a:pos x="66" y="12"/>
                  </a:cxn>
                  <a:cxn ang="0">
                    <a:pos x="76" y="18"/>
                  </a:cxn>
                  <a:cxn ang="0">
                    <a:pos x="82" y="22"/>
                  </a:cxn>
                  <a:cxn ang="0">
                    <a:pos x="88" y="24"/>
                  </a:cxn>
                  <a:cxn ang="0">
                    <a:pos x="96" y="24"/>
                  </a:cxn>
                  <a:cxn ang="0">
                    <a:pos x="102" y="26"/>
                  </a:cxn>
                  <a:cxn ang="0">
                    <a:pos x="110" y="28"/>
                  </a:cxn>
                  <a:cxn ang="0">
                    <a:pos x="114" y="34"/>
                  </a:cxn>
                  <a:cxn ang="0">
                    <a:pos x="116" y="46"/>
                  </a:cxn>
                  <a:cxn ang="0">
                    <a:pos x="110" y="60"/>
                  </a:cxn>
                  <a:cxn ang="0">
                    <a:pos x="100" y="68"/>
                  </a:cxn>
                  <a:cxn ang="0">
                    <a:pos x="82" y="70"/>
                  </a:cxn>
                  <a:cxn ang="0">
                    <a:pos x="92" y="64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  <a:lnTo>
                      <a:pt x="92" y="6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" name="Freeform 75"/>
              <p:cNvSpPr>
                <a:spLocks/>
              </p:cNvSpPr>
              <p:nvPr/>
            </p:nvSpPr>
            <p:spPr bwMode="gray">
              <a:xfrm>
                <a:off x="3630" y="492"/>
                <a:ext cx="116" cy="70"/>
              </a:xfrm>
              <a:custGeom>
                <a:avLst/>
                <a:gdLst/>
                <a:ahLst/>
                <a:cxnLst>
                  <a:cxn ang="0">
                    <a:pos x="92" y="64"/>
                  </a:cxn>
                  <a:cxn ang="0">
                    <a:pos x="68" y="70"/>
                  </a:cxn>
                  <a:cxn ang="0">
                    <a:pos x="46" y="70"/>
                  </a:cxn>
                  <a:cxn ang="0">
                    <a:pos x="38" y="48"/>
                  </a:cxn>
                  <a:cxn ang="0">
                    <a:pos x="36" y="24"/>
                  </a:cxn>
                  <a:cxn ang="0">
                    <a:pos x="24" y="24"/>
                  </a:cxn>
                  <a:cxn ang="0">
                    <a:pos x="12" y="22"/>
                  </a:cxn>
                  <a:cxn ang="0">
                    <a:pos x="0" y="22"/>
                  </a:cxn>
                  <a:cxn ang="0">
                    <a:pos x="6" y="10"/>
                  </a:cxn>
                  <a:cxn ang="0">
                    <a:pos x="14" y="2"/>
                  </a:cxn>
                  <a:cxn ang="0">
                    <a:pos x="26" y="0"/>
                  </a:cxn>
                  <a:cxn ang="0">
                    <a:pos x="40" y="2"/>
                  </a:cxn>
                  <a:cxn ang="0">
                    <a:pos x="52" y="6"/>
                  </a:cxn>
                  <a:cxn ang="0">
                    <a:pos x="66" y="12"/>
                  </a:cxn>
                  <a:cxn ang="0">
                    <a:pos x="76" y="18"/>
                  </a:cxn>
                  <a:cxn ang="0">
                    <a:pos x="82" y="22"/>
                  </a:cxn>
                  <a:cxn ang="0">
                    <a:pos x="88" y="24"/>
                  </a:cxn>
                  <a:cxn ang="0">
                    <a:pos x="96" y="24"/>
                  </a:cxn>
                  <a:cxn ang="0">
                    <a:pos x="102" y="26"/>
                  </a:cxn>
                  <a:cxn ang="0">
                    <a:pos x="110" y="28"/>
                  </a:cxn>
                  <a:cxn ang="0">
                    <a:pos x="114" y="34"/>
                  </a:cxn>
                  <a:cxn ang="0">
                    <a:pos x="116" y="46"/>
                  </a:cxn>
                  <a:cxn ang="0">
                    <a:pos x="110" y="60"/>
                  </a:cxn>
                  <a:cxn ang="0">
                    <a:pos x="100" y="68"/>
                  </a:cxn>
                  <a:cxn ang="0">
                    <a:pos x="82" y="70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Freeform 76"/>
              <p:cNvSpPr>
                <a:spLocks/>
              </p:cNvSpPr>
              <p:nvPr/>
            </p:nvSpPr>
            <p:spPr bwMode="gray">
              <a:xfrm>
                <a:off x="2764" y="371"/>
                <a:ext cx="208" cy="103"/>
              </a:xfrm>
              <a:custGeom>
                <a:avLst/>
                <a:gdLst/>
                <a:ahLst/>
                <a:cxnLst>
                  <a:cxn ang="0">
                    <a:pos x="198" y="96"/>
                  </a:cxn>
                  <a:cxn ang="0">
                    <a:pos x="188" y="96"/>
                  </a:cxn>
                  <a:cxn ang="0">
                    <a:pos x="178" y="92"/>
                  </a:cxn>
                  <a:cxn ang="0">
                    <a:pos x="174" y="88"/>
                  </a:cxn>
                  <a:cxn ang="0">
                    <a:pos x="164" y="84"/>
                  </a:cxn>
                  <a:cxn ang="0">
                    <a:pos x="158" y="84"/>
                  </a:cxn>
                  <a:cxn ang="0">
                    <a:pos x="154" y="90"/>
                  </a:cxn>
                  <a:cxn ang="0">
                    <a:pos x="150" y="96"/>
                  </a:cxn>
                  <a:cxn ang="0">
                    <a:pos x="132" y="102"/>
                  </a:cxn>
                  <a:cxn ang="0">
                    <a:pos x="96" y="96"/>
                  </a:cxn>
                  <a:cxn ang="0">
                    <a:pos x="74" y="74"/>
                  </a:cxn>
                  <a:cxn ang="0">
                    <a:pos x="98" y="78"/>
                  </a:cxn>
                  <a:cxn ang="0">
                    <a:pos x="120" y="70"/>
                  </a:cxn>
                  <a:cxn ang="0">
                    <a:pos x="88" y="64"/>
                  </a:cxn>
                  <a:cxn ang="0">
                    <a:pos x="62" y="56"/>
                  </a:cxn>
                  <a:cxn ang="0">
                    <a:pos x="60" y="36"/>
                  </a:cxn>
                  <a:cxn ang="0">
                    <a:pos x="80" y="26"/>
                  </a:cxn>
                  <a:cxn ang="0">
                    <a:pos x="66" y="20"/>
                  </a:cxn>
                  <a:cxn ang="0">
                    <a:pos x="48" y="30"/>
                  </a:cxn>
                  <a:cxn ang="0">
                    <a:pos x="28" y="40"/>
                  </a:cxn>
                  <a:cxn ang="0">
                    <a:pos x="0" y="42"/>
                  </a:cxn>
                  <a:cxn ang="0">
                    <a:pos x="2" y="28"/>
                  </a:cxn>
                  <a:cxn ang="0">
                    <a:pos x="6" y="14"/>
                  </a:cxn>
                  <a:cxn ang="0">
                    <a:pos x="30" y="2"/>
                  </a:cxn>
                  <a:cxn ang="0">
                    <a:pos x="56" y="0"/>
                  </a:cxn>
                  <a:cxn ang="0">
                    <a:pos x="86" y="4"/>
                  </a:cxn>
                  <a:cxn ang="0">
                    <a:pos x="92" y="10"/>
                  </a:cxn>
                  <a:cxn ang="0">
                    <a:pos x="92" y="18"/>
                  </a:cxn>
                  <a:cxn ang="0">
                    <a:pos x="92" y="28"/>
                  </a:cxn>
                  <a:cxn ang="0">
                    <a:pos x="118" y="42"/>
                  </a:cxn>
                  <a:cxn ang="0">
                    <a:pos x="128" y="42"/>
                  </a:cxn>
                  <a:cxn ang="0">
                    <a:pos x="126" y="34"/>
                  </a:cxn>
                  <a:cxn ang="0">
                    <a:pos x="128" y="26"/>
                  </a:cxn>
                  <a:cxn ang="0">
                    <a:pos x="134" y="22"/>
                  </a:cxn>
                  <a:cxn ang="0">
                    <a:pos x="144" y="28"/>
                  </a:cxn>
                  <a:cxn ang="0">
                    <a:pos x="150" y="36"/>
                  </a:cxn>
                  <a:cxn ang="0">
                    <a:pos x="152" y="36"/>
                  </a:cxn>
                  <a:cxn ang="0">
                    <a:pos x="156" y="30"/>
                  </a:cxn>
                  <a:cxn ang="0">
                    <a:pos x="160" y="32"/>
                  </a:cxn>
                  <a:cxn ang="0">
                    <a:pos x="166" y="38"/>
                  </a:cxn>
                  <a:cxn ang="0">
                    <a:pos x="170" y="44"/>
                  </a:cxn>
                  <a:cxn ang="0">
                    <a:pos x="180" y="60"/>
                  </a:cxn>
                  <a:cxn ang="0">
                    <a:pos x="208" y="74"/>
                  </a:cxn>
                  <a:cxn ang="0">
                    <a:pos x="208" y="86"/>
                  </a:cxn>
                  <a:cxn ang="0">
                    <a:pos x="204" y="92"/>
                  </a:cxn>
                  <a:cxn ang="0">
                    <a:pos x="194" y="98"/>
                  </a:cxn>
                  <a:cxn ang="0">
                    <a:pos x="184" y="100"/>
                  </a:cxn>
                  <a:cxn ang="0">
                    <a:pos x="204" y="94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  <a:lnTo>
                      <a:pt x="204" y="9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" name="Freeform 77"/>
              <p:cNvSpPr>
                <a:spLocks/>
              </p:cNvSpPr>
              <p:nvPr/>
            </p:nvSpPr>
            <p:spPr bwMode="gray">
              <a:xfrm>
                <a:off x="2764" y="371"/>
                <a:ext cx="208" cy="103"/>
              </a:xfrm>
              <a:custGeom>
                <a:avLst/>
                <a:gdLst/>
                <a:ahLst/>
                <a:cxnLst>
                  <a:cxn ang="0">
                    <a:pos x="198" y="96"/>
                  </a:cxn>
                  <a:cxn ang="0">
                    <a:pos x="188" y="96"/>
                  </a:cxn>
                  <a:cxn ang="0">
                    <a:pos x="178" y="92"/>
                  </a:cxn>
                  <a:cxn ang="0">
                    <a:pos x="174" y="88"/>
                  </a:cxn>
                  <a:cxn ang="0">
                    <a:pos x="164" y="84"/>
                  </a:cxn>
                  <a:cxn ang="0">
                    <a:pos x="158" y="84"/>
                  </a:cxn>
                  <a:cxn ang="0">
                    <a:pos x="154" y="90"/>
                  </a:cxn>
                  <a:cxn ang="0">
                    <a:pos x="150" y="96"/>
                  </a:cxn>
                  <a:cxn ang="0">
                    <a:pos x="132" y="102"/>
                  </a:cxn>
                  <a:cxn ang="0">
                    <a:pos x="96" y="96"/>
                  </a:cxn>
                  <a:cxn ang="0">
                    <a:pos x="74" y="74"/>
                  </a:cxn>
                  <a:cxn ang="0">
                    <a:pos x="98" y="78"/>
                  </a:cxn>
                  <a:cxn ang="0">
                    <a:pos x="120" y="70"/>
                  </a:cxn>
                  <a:cxn ang="0">
                    <a:pos x="88" y="64"/>
                  </a:cxn>
                  <a:cxn ang="0">
                    <a:pos x="62" y="56"/>
                  </a:cxn>
                  <a:cxn ang="0">
                    <a:pos x="60" y="36"/>
                  </a:cxn>
                  <a:cxn ang="0">
                    <a:pos x="80" y="26"/>
                  </a:cxn>
                  <a:cxn ang="0">
                    <a:pos x="66" y="20"/>
                  </a:cxn>
                  <a:cxn ang="0">
                    <a:pos x="48" y="30"/>
                  </a:cxn>
                  <a:cxn ang="0">
                    <a:pos x="28" y="40"/>
                  </a:cxn>
                  <a:cxn ang="0">
                    <a:pos x="0" y="42"/>
                  </a:cxn>
                  <a:cxn ang="0">
                    <a:pos x="2" y="28"/>
                  </a:cxn>
                  <a:cxn ang="0">
                    <a:pos x="6" y="14"/>
                  </a:cxn>
                  <a:cxn ang="0">
                    <a:pos x="30" y="2"/>
                  </a:cxn>
                  <a:cxn ang="0">
                    <a:pos x="56" y="0"/>
                  </a:cxn>
                  <a:cxn ang="0">
                    <a:pos x="86" y="4"/>
                  </a:cxn>
                  <a:cxn ang="0">
                    <a:pos x="92" y="10"/>
                  </a:cxn>
                  <a:cxn ang="0">
                    <a:pos x="92" y="18"/>
                  </a:cxn>
                  <a:cxn ang="0">
                    <a:pos x="92" y="28"/>
                  </a:cxn>
                  <a:cxn ang="0">
                    <a:pos x="118" y="42"/>
                  </a:cxn>
                  <a:cxn ang="0">
                    <a:pos x="128" y="42"/>
                  </a:cxn>
                  <a:cxn ang="0">
                    <a:pos x="126" y="34"/>
                  </a:cxn>
                  <a:cxn ang="0">
                    <a:pos x="128" y="26"/>
                  </a:cxn>
                  <a:cxn ang="0">
                    <a:pos x="134" y="22"/>
                  </a:cxn>
                  <a:cxn ang="0">
                    <a:pos x="144" y="28"/>
                  </a:cxn>
                  <a:cxn ang="0">
                    <a:pos x="150" y="36"/>
                  </a:cxn>
                  <a:cxn ang="0">
                    <a:pos x="152" y="36"/>
                  </a:cxn>
                  <a:cxn ang="0">
                    <a:pos x="156" y="30"/>
                  </a:cxn>
                  <a:cxn ang="0">
                    <a:pos x="160" y="32"/>
                  </a:cxn>
                  <a:cxn ang="0">
                    <a:pos x="166" y="38"/>
                  </a:cxn>
                  <a:cxn ang="0">
                    <a:pos x="170" y="44"/>
                  </a:cxn>
                  <a:cxn ang="0">
                    <a:pos x="180" y="60"/>
                  </a:cxn>
                  <a:cxn ang="0">
                    <a:pos x="208" y="74"/>
                  </a:cxn>
                  <a:cxn ang="0">
                    <a:pos x="208" y="86"/>
                  </a:cxn>
                  <a:cxn ang="0">
                    <a:pos x="204" y="92"/>
                  </a:cxn>
                  <a:cxn ang="0">
                    <a:pos x="194" y="98"/>
                  </a:cxn>
                  <a:cxn ang="0">
                    <a:pos x="184" y="100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" name="Freeform 78"/>
              <p:cNvSpPr>
                <a:spLocks/>
              </p:cNvSpPr>
              <p:nvPr/>
            </p:nvSpPr>
            <p:spPr bwMode="gray">
              <a:xfrm>
                <a:off x="2956" y="382"/>
                <a:ext cx="56" cy="50"/>
              </a:xfrm>
              <a:custGeom>
                <a:avLst/>
                <a:gdLst/>
                <a:ahLst/>
                <a:cxnLst>
                  <a:cxn ang="0">
                    <a:pos x="56" y="30"/>
                  </a:cxn>
                  <a:cxn ang="0">
                    <a:pos x="54" y="30"/>
                  </a:cxn>
                  <a:cxn ang="0">
                    <a:pos x="50" y="32"/>
                  </a:cxn>
                  <a:cxn ang="0">
                    <a:pos x="50" y="34"/>
                  </a:cxn>
                  <a:cxn ang="0">
                    <a:pos x="48" y="36"/>
                  </a:cxn>
                  <a:cxn ang="0">
                    <a:pos x="48" y="40"/>
                  </a:cxn>
                  <a:cxn ang="0">
                    <a:pos x="48" y="42"/>
                  </a:cxn>
                  <a:cxn ang="0">
                    <a:pos x="46" y="46"/>
                  </a:cxn>
                  <a:cxn ang="0">
                    <a:pos x="46" y="48"/>
                  </a:cxn>
                  <a:cxn ang="0">
                    <a:pos x="44" y="50"/>
                  </a:cxn>
                  <a:cxn ang="0">
                    <a:pos x="40" y="50"/>
                  </a:cxn>
                  <a:cxn ang="0">
                    <a:pos x="38" y="48"/>
                  </a:cxn>
                  <a:cxn ang="0">
                    <a:pos x="32" y="46"/>
                  </a:cxn>
                  <a:cxn ang="0">
                    <a:pos x="28" y="44"/>
                  </a:cxn>
                  <a:cxn ang="0">
                    <a:pos x="24" y="40"/>
                  </a:cxn>
                  <a:cxn ang="0">
                    <a:pos x="22" y="34"/>
                  </a:cxn>
                  <a:cxn ang="0">
                    <a:pos x="20" y="30"/>
                  </a:cxn>
                  <a:cxn ang="0">
                    <a:pos x="16" y="28"/>
                  </a:cxn>
                  <a:cxn ang="0">
                    <a:pos x="14" y="26"/>
                  </a:cxn>
                  <a:cxn ang="0">
                    <a:pos x="10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2" y="22"/>
                  </a:cxn>
                  <a:cxn ang="0">
                    <a:pos x="0" y="20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10" y="12"/>
                  </a:cxn>
                  <a:cxn ang="0">
                    <a:pos x="16" y="14"/>
                  </a:cxn>
                  <a:cxn ang="0">
                    <a:pos x="20" y="16"/>
                  </a:cxn>
                  <a:cxn ang="0">
                    <a:pos x="20" y="8"/>
                  </a:cxn>
                  <a:cxn ang="0">
                    <a:pos x="20" y="0"/>
                  </a:cxn>
                  <a:cxn ang="0">
                    <a:pos x="34" y="0"/>
                  </a:cxn>
                  <a:cxn ang="0">
                    <a:pos x="44" y="6"/>
                  </a:cxn>
                  <a:cxn ang="0">
                    <a:pos x="54" y="18"/>
                  </a:cxn>
                  <a:cxn ang="0">
                    <a:pos x="56" y="22"/>
                  </a:cxn>
                  <a:cxn ang="0">
                    <a:pos x="56" y="24"/>
                  </a:cxn>
                  <a:cxn ang="0">
                    <a:pos x="56" y="26"/>
                  </a:cxn>
                  <a:cxn ang="0">
                    <a:pos x="56" y="28"/>
                  </a:cxn>
                  <a:cxn ang="0">
                    <a:pos x="54" y="28"/>
                  </a:cxn>
                  <a:cxn ang="0">
                    <a:pos x="52" y="30"/>
                  </a:cxn>
                  <a:cxn ang="0">
                    <a:pos x="52" y="32"/>
                  </a:cxn>
                  <a:cxn ang="0">
                    <a:pos x="50" y="36"/>
                  </a:cxn>
                  <a:cxn ang="0">
                    <a:pos x="52" y="36"/>
                  </a:cxn>
                  <a:cxn ang="0">
                    <a:pos x="54" y="38"/>
                  </a:cxn>
                  <a:cxn ang="0">
                    <a:pos x="56" y="38"/>
                  </a:cxn>
                  <a:cxn ang="0">
                    <a:pos x="56" y="40"/>
                  </a:cxn>
                  <a:cxn ang="0">
                    <a:pos x="56" y="30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  <a:lnTo>
                      <a:pt x="56" y="3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" name="Freeform 79"/>
              <p:cNvSpPr>
                <a:spLocks/>
              </p:cNvSpPr>
              <p:nvPr/>
            </p:nvSpPr>
            <p:spPr bwMode="gray">
              <a:xfrm>
                <a:off x="2956" y="382"/>
                <a:ext cx="56" cy="50"/>
              </a:xfrm>
              <a:custGeom>
                <a:avLst/>
                <a:gdLst/>
                <a:ahLst/>
                <a:cxnLst>
                  <a:cxn ang="0">
                    <a:pos x="56" y="30"/>
                  </a:cxn>
                  <a:cxn ang="0">
                    <a:pos x="54" y="30"/>
                  </a:cxn>
                  <a:cxn ang="0">
                    <a:pos x="50" y="32"/>
                  </a:cxn>
                  <a:cxn ang="0">
                    <a:pos x="50" y="34"/>
                  </a:cxn>
                  <a:cxn ang="0">
                    <a:pos x="48" y="36"/>
                  </a:cxn>
                  <a:cxn ang="0">
                    <a:pos x="48" y="40"/>
                  </a:cxn>
                  <a:cxn ang="0">
                    <a:pos x="48" y="42"/>
                  </a:cxn>
                  <a:cxn ang="0">
                    <a:pos x="46" y="46"/>
                  </a:cxn>
                  <a:cxn ang="0">
                    <a:pos x="46" y="48"/>
                  </a:cxn>
                  <a:cxn ang="0">
                    <a:pos x="44" y="50"/>
                  </a:cxn>
                  <a:cxn ang="0">
                    <a:pos x="40" y="50"/>
                  </a:cxn>
                  <a:cxn ang="0">
                    <a:pos x="38" y="48"/>
                  </a:cxn>
                  <a:cxn ang="0">
                    <a:pos x="32" y="46"/>
                  </a:cxn>
                  <a:cxn ang="0">
                    <a:pos x="28" y="44"/>
                  </a:cxn>
                  <a:cxn ang="0">
                    <a:pos x="24" y="40"/>
                  </a:cxn>
                  <a:cxn ang="0">
                    <a:pos x="22" y="34"/>
                  </a:cxn>
                  <a:cxn ang="0">
                    <a:pos x="20" y="30"/>
                  </a:cxn>
                  <a:cxn ang="0">
                    <a:pos x="16" y="28"/>
                  </a:cxn>
                  <a:cxn ang="0">
                    <a:pos x="14" y="26"/>
                  </a:cxn>
                  <a:cxn ang="0">
                    <a:pos x="10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2" y="22"/>
                  </a:cxn>
                  <a:cxn ang="0">
                    <a:pos x="0" y="20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10" y="12"/>
                  </a:cxn>
                  <a:cxn ang="0">
                    <a:pos x="16" y="14"/>
                  </a:cxn>
                  <a:cxn ang="0">
                    <a:pos x="20" y="16"/>
                  </a:cxn>
                  <a:cxn ang="0">
                    <a:pos x="20" y="8"/>
                  </a:cxn>
                  <a:cxn ang="0">
                    <a:pos x="20" y="0"/>
                  </a:cxn>
                  <a:cxn ang="0">
                    <a:pos x="34" y="0"/>
                  </a:cxn>
                  <a:cxn ang="0">
                    <a:pos x="44" y="6"/>
                  </a:cxn>
                  <a:cxn ang="0">
                    <a:pos x="54" y="18"/>
                  </a:cxn>
                  <a:cxn ang="0">
                    <a:pos x="56" y="22"/>
                  </a:cxn>
                  <a:cxn ang="0">
                    <a:pos x="56" y="24"/>
                  </a:cxn>
                  <a:cxn ang="0">
                    <a:pos x="56" y="26"/>
                  </a:cxn>
                  <a:cxn ang="0">
                    <a:pos x="56" y="28"/>
                  </a:cxn>
                  <a:cxn ang="0">
                    <a:pos x="54" y="28"/>
                  </a:cxn>
                  <a:cxn ang="0">
                    <a:pos x="52" y="30"/>
                  </a:cxn>
                  <a:cxn ang="0">
                    <a:pos x="52" y="32"/>
                  </a:cxn>
                  <a:cxn ang="0">
                    <a:pos x="50" y="36"/>
                  </a:cxn>
                  <a:cxn ang="0">
                    <a:pos x="52" y="36"/>
                  </a:cxn>
                  <a:cxn ang="0">
                    <a:pos x="54" y="38"/>
                  </a:cxn>
                  <a:cxn ang="0">
                    <a:pos x="56" y="38"/>
                  </a:cxn>
                  <a:cxn ang="0">
                    <a:pos x="56" y="40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" name="Freeform 80"/>
              <p:cNvSpPr>
                <a:spLocks/>
              </p:cNvSpPr>
              <p:nvPr/>
            </p:nvSpPr>
            <p:spPr bwMode="gray">
              <a:xfrm>
                <a:off x="2778" y="292"/>
                <a:ext cx="158" cy="84"/>
              </a:xfrm>
              <a:custGeom>
                <a:avLst/>
                <a:gdLst/>
                <a:ahLst/>
                <a:cxnLst>
                  <a:cxn ang="0">
                    <a:pos x="152" y="70"/>
                  </a:cxn>
                  <a:cxn ang="0">
                    <a:pos x="134" y="70"/>
                  </a:cxn>
                  <a:cxn ang="0">
                    <a:pos x="116" y="70"/>
                  </a:cxn>
                  <a:cxn ang="0">
                    <a:pos x="102" y="80"/>
                  </a:cxn>
                  <a:cxn ang="0">
                    <a:pos x="84" y="84"/>
                  </a:cxn>
                  <a:cxn ang="0">
                    <a:pos x="80" y="74"/>
                  </a:cxn>
                  <a:cxn ang="0">
                    <a:pos x="90" y="70"/>
                  </a:cxn>
                  <a:cxn ang="0">
                    <a:pos x="98" y="68"/>
                  </a:cxn>
                  <a:cxn ang="0">
                    <a:pos x="80" y="66"/>
                  </a:cxn>
                  <a:cxn ang="0">
                    <a:pos x="70" y="66"/>
                  </a:cxn>
                  <a:cxn ang="0">
                    <a:pos x="62" y="66"/>
                  </a:cxn>
                  <a:cxn ang="0">
                    <a:pos x="54" y="64"/>
                  </a:cxn>
                  <a:cxn ang="0">
                    <a:pos x="54" y="58"/>
                  </a:cxn>
                  <a:cxn ang="0">
                    <a:pos x="60" y="52"/>
                  </a:cxn>
                  <a:cxn ang="0">
                    <a:pos x="68" y="50"/>
                  </a:cxn>
                  <a:cxn ang="0">
                    <a:pos x="48" y="36"/>
                  </a:cxn>
                  <a:cxn ang="0">
                    <a:pos x="28" y="44"/>
                  </a:cxn>
                  <a:cxn ang="0">
                    <a:pos x="12" y="48"/>
                  </a:cxn>
                  <a:cxn ang="0">
                    <a:pos x="0" y="34"/>
                  </a:cxn>
                  <a:cxn ang="0">
                    <a:pos x="12" y="24"/>
                  </a:cxn>
                  <a:cxn ang="0">
                    <a:pos x="34" y="20"/>
                  </a:cxn>
                  <a:cxn ang="0">
                    <a:pos x="46" y="16"/>
                  </a:cxn>
                  <a:cxn ang="0">
                    <a:pos x="52" y="12"/>
                  </a:cxn>
                  <a:cxn ang="0">
                    <a:pos x="58" y="12"/>
                  </a:cxn>
                  <a:cxn ang="0">
                    <a:pos x="64" y="20"/>
                  </a:cxn>
                  <a:cxn ang="0">
                    <a:pos x="66" y="28"/>
                  </a:cxn>
                  <a:cxn ang="0">
                    <a:pos x="62" y="36"/>
                  </a:cxn>
                  <a:cxn ang="0">
                    <a:pos x="82" y="46"/>
                  </a:cxn>
                  <a:cxn ang="0">
                    <a:pos x="112" y="54"/>
                  </a:cxn>
                  <a:cxn ang="0">
                    <a:pos x="128" y="50"/>
                  </a:cxn>
                  <a:cxn ang="0">
                    <a:pos x="108" y="36"/>
                  </a:cxn>
                  <a:cxn ang="0">
                    <a:pos x="92" y="34"/>
                  </a:cxn>
                  <a:cxn ang="0">
                    <a:pos x="86" y="34"/>
                  </a:cxn>
                  <a:cxn ang="0">
                    <a:pos x="80" y="32"/>
                  </a:cxn>
                  <a:cxn ang="0">
                    <a:pos x="80" y="26"/>
                  </a:cxn>
                  <a:cxn ang="0">
                    <a:pos x="86" y="20"/>
                  </a:cxn>
                  <a:cxn ang="0">
                    <a:pos x="92" y="18"/>
                  </a:cxn>
                  <a:cxn ang="0">
                    <a:pos x="98" y="14"/>
                  </a:cxn>
                  <a:cxn ang="0">
                    <a:pos x="84" y="8"/>
                  </a:cxn>
                  <a:cxn ang="0">
                    <a:pos x="108" y="0"/>
                  </a:cxn>
                  <a:cxn ang="0">
                    <a:pos x="122" y="10"/>
                  </a:cxn>
                  <a:cxn ang="0">
                    <a:pos x="122" y="16"/>
                  </a:cxn>
                  <a:cxn ang="0">
                    <a:pos x="120" y="18"/>
                  </a:cxn>
                  <a:cxn ang="0">
                    <a:pos x="118" y="24"/>
                  </a:cxn>
                  <a:cxn ang="0">
                    <a:pos x="120" y="32"/>
                  </a:cxn>
                  <a:cxn ang="0">
                    <a:pos x="128" y="42"/>
                  </a:cxn>
                  <a:cxn ang="0">
                    <a:pos x="134" y="50"/>
                  </a:cxn>
                  <a:cxn ang="0">
                    <a:pos x="138" y="56"/>
                  </a:cxn>
                  <a:cxn ang="0">
                    <a:pos x="142" y="58"/>
                  </a:cxn>
                  <a:cxn ang="0">
                    <a:pos x="150" y="54"/>
                  </a:cxn>
                  <a:cxn ang="0">
                    <a:pos x="156" y="64"/>
                  </a:cxn>
                  <a:cxn ang="0">
                    <a:pos x="158" y="64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  <a:lnTo>
                      <a:pt x="158" y="6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" name="Freeform 81"/>
              <p:cNvSpPr>
                <a:spLocks/>
              </p:cNvSpPr>
              <p:nvPr/>
            </p:nvSpPr>
            <p:spPr bwMode="gray">
              <a:xfrm>
                <a:off x="2778" y="292"/>
                <a:ext cx="158" cy="84"/>
              </a:xfrm>
              <a:custGeom>
                <a:avLst/>
                <a:gdLst/>
                <a:ahLst/>
                <a:cxnLst>
                  <a:cxn ang="0">
                    <a:pos x="152" y="70"/>
                  </a:cxn>
                  <a:cxn ang="0">
                    <a:pos x="134" y="70"/>
                  </a:cxn>
                  <a:cxn ang="0">
                    <a:pos x="116" y="70"/>
                  </a:cxn>
                  <a:cxn ang="0">
                    <a:pos x="102" y="80"/>
                  </a:cxn>
                  <a:cxn ang="0">
                    <a:pos x="84" y="84"/>
                  </a:cxn>
                  <a:cxn ang="0">
                    <a:pos x="80" y="74"/>
                  </a:cxn>
                  <a:cxn ang="0">
                    <a:pos x="90" y="70"/>
                  </a:cxn>
                  <a:cxn ang="0">
                    <a:pos x="98" y="68"/>
                  </a:cxn>
                  <a:cxn ang="0">
                    <a:pos x="80" y="66"/>
                  </a:cxn>
                  <a:cxn ang="0">
                    <a:pos x="70" y="66"/>
                  </a:cxn>
                  <a:cxn ang="0">
                    <a:pos x="62" y="66"/>
                  </a:cxn>
                  <a:cxn ang="0">
                    <a:pos x="54" y="64"/>
                  </a:cxn>
                  <a:cxn ang="0">
                    <a:pos x="54" y="58"/>
                  </a:cxn>
                  <a:cxn ang="0">
                    <a:pos x="60" y="52"/>
                  </a:cxn>
                  <a:cxn ang="0">
                    <a:pos x="68" y="50"/>
                  </a:cxn>
                  <a:cxn ang="0">
                    <a:pos x="48" y="36"/>
                  </a:cxn>
                  <a:cxn ang="0">
                    <a:pos x="28" y="44"/>
                  </a:cxn>
                  <a:cxn ang="0">
                    <a:pos x="12" y="48"/>
                  </a:cxn>
                  <a:cxn ang="0">
                    <a:pos x="0" y="34"/>
                  </a:cxn>
                  <a:cxn ang="0">
                    <a:pos x="12" y="24"/>
                  </a:cxn>
                  <a:cxn ang="0">
                    <a:pos x="34" y="20"/>
                  </a:cxn>
                  <a:cxn ang="0">
                    <a:pos x="46" y="16"/>
                  </a:cxn>
                  <a:cxn ang="0">
                    <a:pos x="52" y="12"/>
                  </a:cxn>
                  <a:cxn ang="0">
                    <a:pos x="58" y="12"/>
                  </a:cxn>
                  <a:cxn ang="0">
                    <a:pos x="64" y="20"/>
                  </a:cxn>
                  <a:cxn ang="0">
                    <a:pos x="66" y="28"/>
                  </a:cxn>
                  <a:cxn ang="0">
                    <a:pos x="62" y="36"/>
                  </a:cxn>
                  <a:cxn ang="0">
                    <a:pos x="82" y="46"/>
                  </a:cxn>
                  <a:cxn ang="0">
                    <a:pos x="112" y="54"/>
                  </a:cxn>
                  <a:cxn ang="0">
                    <a:pos x="128" y="50"/>
                  </a:cxn>
                  <a:cxn ang="0">
                    <a:pos x="108" y="36"/>
                  </a:cxn>
                  <a:cxn ang="0">
                    <a:pos x="92" y="34"/>
                  </a:cxn>
                  <a:cxn ang="0">
                    <a:pos x="86" y="34"/>
                  </a:cxn>
                  <a:cxn ang="0">
                    <a:pos x="80" y="32"/>
                  </a:cxn>
                  <a:cxn ang="0">
                    <a:pos x="80" y="26"/>
                  </a:cxn>
                  <a:cxn ang="0">
                    <a:pos x="86" y="20"/>
                  </a:cxn>
                  <a:cxn ang="0">
                    <a:pos x="92" y="18"/>
                  </a:cxn>
                  <a:cxn ang="0">
                    <a:pos x="98" y="14"/>
                  </a:cxn>
                  <a:cxn ang="0">
                    <a:pos x="84" y="8"/>
                  </a:cxn>
                  <a:cxn ang="0">
                    <a:pos x="108" y="0"/>
                  </a:cxn>
                  <a:cxn ang="0">
                    <a:pos x="122" y="10"/>
                  </a:cxn>
                  <a:cxn ang="0">
                    <a:pos x="122" y="16"/>
                  </a:cxn>
                  <a:cxn ang="0">
                    <a:pos x="120" y="18"/>
                  </a:cxn>
                  <a:cxn ang="0">
                    <a:pos x="118" y="24"/>
                  </a:cxn>
                  <a:cxn ang="0">
                    <a:pos x="120" y="32"/>
                  </a:cxn>
                  <a:cxn ang="0">
                    <a:pos x="128" y="42"/>
                  </a:cxn>
                  <a:cxn ang="0">
                    <a:pos x="134" y="50"/>
                  </a:cxn>
                  <a:cxn ang="0">
                    <a:pos x="138" y="56"/>
                  </a:cxn>
                  <a:cxn ang="0">
                    <a:pos x="142" y="58"/>
                  </a:cxn>
                  <a:cxn ang="0">
                    <a:pos x="150" y="54"/>
                  </a:cxn>
                  <a:cxn ang="0">
                    <a:pos x="156" y="64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" name="Freeform 82"/>
              <p:cNvSpPr>
                <a:spLocks/>
              </p:cNvSpPr>
              <p:nvPr/>
            </p:nvSpPr>
            <p:spPr bwMode="gray">
              <a:xfrm>
                <a:off x="3772" y="678"/>
                <a:ext cx="30" cy="58"/>
              </a:xfrm>
              <a:custGeom>
                <a:avLst/>
                <a:gdLst/>
                <a:ahLst/>
                <a:cxnLst>
                  <a:cxn ang="0">
                    <a:pos x="6" y="56"/>
                  </a:cxn>
                  <a:cxn ang="0">
                    <a:pos x="12" y="58"/>
                  </a:cxn>
                  <a:cxn ang="0">
                    <a:pos x="16" y="56"/>
                  </a:cxn>
                  <a:cxn ang="0">
                    <a:pos x="20" y="54"/>
                  </a:cxn>
                  <a:cxn ang="0">
                    <a:pos x="24" y="50"/>
                  </a:cxn>
                  <a:cxn ang="0">
                    <a:pos x="26" y="46"/>
                  </a:cxn>
                  <a:cxn ang="0">
                    <a:pos x="28" y="40"/>
                  </a:cxn>
                  <a:cxn ang="0">
                    <a:pos x="28" y="36"/>
                  </a:cxn>
                  <a:cxn ang="0">
                    <a:pos x="30" y="30"/>
                  </a:cxn>
                  <a:cxn ang="0">
                    <a:pos x="30" y="24"/>
                  </a:cxn>
                  <a:cxn ang="0">
                    <a:pos x="28" y="20"/>
                  </a:cxn>
                  <a:cxn ang="0">
                    <a:pos x="26" y="16"/>
                  </a:cxn>
                  <a:cxn ang="0">
                    <a:pos x="28" y="10"/>
                  </a:cxn>
                  <a:cxn ang="0">
                    <a:pos x="28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12" y="10"/>
                  </a:cxn>
                  <a:cxn ang="0">
                    <a:pos x="12" y="22"/>
                  </a:cxn>
                  <a:cxn ang="0">
                    <a:pos x="8" y="22"/>
                  </a:cxn>
                  <a:cxn ang="0">
                    <a:pos x="6" y="22"/>
                  </a:cxn>
                  <a:cxn ang="0">
                    <a:pos x="6" y="28"/>
                  </a:cxn>
                  <a:cxn ang="0">
                    <a:pos x="6" y="32"/>
                  </a:cxn>
                  <a:cxn ang="0">
                    <a:pos x="8" y="36"/>
                  </a:cxn>
                  <a:cxn ang="0">
                    <a:pos x="8" y="40"/>
                  </a:cxn>
                  <a:cxn ang="0">
                    <a:pos x="8" y="44"/>
                  </a:cxn>
                  <a:cxn ang="0">
                    <a:pos x="8" y="46"/>
                  </a:cxn>
                  <a:cxn ang="0">
                    <a:pos x="6" y="48"/>
                  </a:cxn>
                  <a:cxn ang="0">
                    <a:pos x="0" y="50"/>
                  </a:cxn>
                  <a:cxn ang="0">
                    <a:pos x="6" y="52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6" y="56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6" y="5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" name="Freeform 83"/>
              <p:cNvSpPr>
                <a:spLocks/>
              </p:cNvSpPr>
              <p:nvPr/>
            </p:nvSpPr>
            <p:spPr bwMode="gray">
              <a:xfrm>
                <a:off x="3772" y="678"/>
                <a:ext cx="30" cy="58"/>
              </a:xfrm>
              <a:custGeom>
                <a:avLst/>
                <a:gdLst/>
                <a:ahLst/>
                <a:cxnLst>
                  <a:cxn ang="0">
                    <a:pos x="6" y="56"/>
                  </a:cxn>
                  <a:cxn ang="0">
                    <a:pos x="12" y="58"/>
                  </a:cxn>
                  <a:cxn ang="0">
                    <a:pos x="16" y="56"/>
                  </a:cxn>
                  <a:cxn ang="0">
                    <a:pos x="20" y="54"/>
                  </a:cxn>
                  <a:cxn ang="0">
                    <a:pos x="24" y="50"/>
                  </a:cxn>
                  <a:cxn ang="0">
                    <a:pos x="26" y="46"/>
                  </a:cxn>
                  <a:cxn ang="0">
                    <a:pos x="28" y="40"/>
                  </a:cxn>
                  <a:cxn ang="0">
                    <a:pos x="28" y="36"/>
                  </a:cxn>
                  <a:cxn ang="0">
                    <a:pos x="30" y="30"/>
                  </a:cxn>
                  <a:cxn ang="0">
                    <a:pos x="30" y="24"/>
                  </a:cxn>
                  <a:cxn ang="0">
                    <a:pos x="28" y="20"/>
                  </a:cxn>
                  <a:cxn ang="0">
                    <a:pos x="26" y="16"/>
                  </a:cxn>
                  <a:cxn ang="0">
                    <a:pos x="28" y="10"/>
                  </a:cxn>
                  <a:cxn ang="0">
                    <a:pos x="28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12" y="10"/>
                  </a:cxn>
                  <a:cxn ang="0">
                    <a:pos x="12" y="22"/>
                  </a:cxn>
                  <a:cxn ang="0">
                    <a:pos x="8" y="22"/>
                  </a:cxn>
                  <a:cxn ang="0">
                    <a:pos x="6" y="22"/>
                  </a:cxn>
                  <a:cxn ang="0">
                    <a:pos x="6" y="28"/>
                  </a:cxn>
                  <a:cxn ang="0">
                    <a:pos x="6" y="32"/>
                  </a:cxn>
                  <a:cxn ang="0">
                    <a:pos x="8" y="36"/>
                  </a:cxn>
                  <a:cxn ang="0">
                    <a:pos x="8" y="40"/>
                  </a:cxn>
                  <a:cxn ang="0">
                    <a:pos x="8" y="44"/>
                  </a:cxn>
                  <a:cxn ang="0">
                    <a:pos x="8" y="46"/>
                  </a:cxn>
                  <a:cxn ang="0">
                    <a:pos x="6" y="48"/>
                  </a:cxn>
                  <a:cxn ang="0">
                    <a:pos x="0" y="50"/>
                  </a:cxn>
                  <a:cxn ang="0">
                    <a:pos x="6" y="52"/>
                  </a:cxn>
                  <a:cxn ang="0">
                    <a:pos x="12" y="54"/>
                  </a:cxn>
                  <a:cxn ang="0">
                    <a:pos x="18" y="56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" name="Freeform 84"/>
              <p:cNvSpPr>
                <a:spLocks/>
              </p:cNvSpPr>
              <p:nvPr/>
            </p:nvSpPr>
            <p:spPr bwMode="gray">
              <a:xfrm>
                <a:off x="3808" y="626"/>
                <a:ext cx="66" cy="116"/>
              </a:xfrm>
              <a:custGeom>
                <a:avLst/>
                <a:gdLst/>
                <a:ahLst/>
                <a:cxnLst>
                  <a:cxn ang="0">
                    <a:pos x="54" y="84"/>
                  </a:cxn>
                  <a:cxn ang="0">
                    <a:pos x="50" y="78"/>
                  </a:cxn>
                  <a:cxn ang="0">
                    <a:pos x="50" y="72"/>
                  </a:cxn>
                  <a:cxn ang="0">
                    <a:pos x="52" y="64"/>
                  </a:cxn>
                  <a:cxn ang="0">
                    <a:pos x="50" y="58"/>
                  </a:cxn>
                  <a:cxn ang="0">
                    <a:pos x="46" y="54"/>
                  </a:cxn>
                  <a:cxn ang="0">
                    <a:pos x="42" y="46"/>
                  </a:cxn>
                  <a:cxn ang="0">
                    <a:pos x="42" y="38"/>
                  </a:cxn>
                  <a:cxn ang="0">
                    <a:pos x="48" y="34"/>
                  </a:cxn>
                  <a:cxn ang="0">
                    <a:pos x="54" y="28"/>
                  </a:cxn>
                  <a:cxn ang="0">
                    <a:pos x="48" y="24"/>
                  </a:cxn>
                  <a:cxn ang="0">
                    <a:pos x="38" y="20"/>
                  </a:cxn>
                  <a:cxn ang="0">
                    <a:pos x="34" y="12"/>
                  </a:cxn>
                  <a:cxn ang="0">
                    <a:pos x="28" y="0"/>
                  </a:cxn>
                  <a:cxn ang="0">
                    <a:pos x="20" y="6"/>
                  </a:cxn>
                  <a:cxn ang="0">
                    <a:pos x="12" y="10"/>
                  </a:cxn>
                  <a:cxn ang="0">
                    <a:pos x="4" y="14"/>
                  </a:cxn>
                  <a:cxn ang="0">
                    <a:pos x="0" y="22"/>
                  </a:cxn>
                  <a:cxn ang="0">
                    <a:pos x="4" y="30"/>
                  </a:cxn>
                  <a:cxn ang="0">
                    <a:pos x="6" y="40"/>
                  </a:cxn>
                  <a:cxn ang="0">
                    <a:pos x="8" y="46"/>
                  </a:cxn>
                  <a:cxn ang="0">
                    <a:pos x="20" y="50"/>
                  </a:cxn>
                  <a:cxn ang="0">
                    <a:pos x="28" y="58"/>
                  </a:cxn>
                  <a:cxn ang="0">
                    <a:pos x="30" y="70"/>
                  </a:cxn>
                  <a:cxn ang="0">
                    <a:pos x="22" y="72"/>
                  </a:cxn>
                  <a:cxn ang="0">
                    <a:pos x="20" y="78"/>
                  </a:cxn>
                  <a:cxn ang="0">
                    <a:pos x="22" y="88"/>
                  </a:cxn>
                  <a:cxn ang="0">
                    <a:pos x="16" y="94"/>
                  </a:cxn>
                  <a:cxn ang="0">
                    <a:pos x="4" y="100"/>
                  </a:cxn>
                  <a:cxn ang="0">
                    <a:pos x="2" y="116"/>
                  </a:cxn>
                  <a:cxn ang="0">
                    <a:pos x="42" y="108"/>
                  </a:cxn>
                  <a:cxn ang="0">
                    <a:pos x="58" y="112"/>
                  </a:cxn>
                  <a:cxn ang="0">
                    <a:pos x="64" y="106"/>
                  </a:cxn>
                  <a:cxn ang="0">
                    <a:pos x="60" y="92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" name="Freeform 85"/>
              <p:cNvSpPr>
                <a:spLocks/>
              </p:cNvSpPr>
              <p:nvPr/>
            </p:nvSpPr>
            <p:spPr bwMode="gray">
              <a:xfrm>
                <a:off x="3808" y="626"/>
                <a:ext cx="66" cy="116"/>
              </a:xfrm>
              <a:custGeom>
                <a:avLst/>
                <a:gdLst/>
                <a:ahLst/>
                <a:cxnLst>
                  <a:cxn ang="0">
                    <a:pos x="54" y="84"/>
                  </a:cxn>
                  <a:cxn ang="0">
                    <a:pos x="50" y="78"/>
                  </a:cxn>
                  <a:cxn ang="0">
                    <a:pos x="50" y="72"/>
                  </a:cxn>
                  <a:cxn ang="0">
                    <a:pos x="52" y="64"/>
                  </a:cxn>
                  <a:cxn ang="0">
                    <a:pos x="50" y="58"/>
                  </a:cxn>
                  <a:cxn ang="0">
                    <a:pos x="46" y="54"/>
                  </a:cxn>
                  <a:cxn ang="0">
                    <a:pos x="42" y="46"/>
                  </a:cxn>
                  <a:cxn ang="0">
                    <a:pos x="42" y="38"/>
                  </a:cxn>
                  <a:cxn ang="0">
                    <a:pos x="48" y="34"/>
                  </a:cxn>
                  <a:cxn ang="0">
                    <a:pos x="54" y="28"/>
                  </a:cxn>
                  <a:cxn ang="0">
                    <a:pos x="48" y="24"/>
                  </a:cxn>
                  <a:cxn ang="0">
                    <a:pos x="38" y="20"/>
                  </a:cxn>
                  <a:cxn ang="0">
                    <a:pos x="34" y="12"/>
                  </a:cxn>
                  <a:cxn ang="0">
                    <a:pos x="28" y="0"/>
                  </a:cxn>
                  <a:cxn ang="0">
                    <a:pos x="20" y="6"/>
                  </a:cxn>
                  <a:cxn ang="0">
                    <a:pos x="12" y="10"/>
                  </a:cxn>
                  <a:cxn ang="0">
                    <a:pos x="4" y="14"/>
                  </a:cxn>
                  <a:cxn ang="0">
                    <a:pos x="0" y="22"/>
                  </a:cxn>
                  <a:cxn ang="0">
                    <a:pos x="4" y="30"/>
                  </a:cxn>
                  <a:cxn ang="0">
                    <a:pos x="6" y="40"/>
                  </a:cxn>
                  <a:cxn ang="0">
                    <a:pos x="8" y="46"/>
                  </a:cxn>
                  <a:cxn ang="0">
                    <a:pos x="20" y="50"/>
                  </a:cxn>
                  <a:cxn ang="0">
                    <a:pos x="28" y="58"/>
                  </a:cxn>
                  <a:cxn ang="0">
                    <a:pos x="30" y="70"/>
                  </a:cxn>
                  <a:cxn ang="0">
                    <a:pos x="22" y="72"/>
                  </a:cxn>
                  <a:cxn ang="0">
                    <a:pos x="20" y="78"/>
                  </a:cxn>
                  <a:cxn ang="0">
                    <a:pos x="22" y="88"/>
                  </a:cxn>
                  <a:cxn ang="0">
                    <a:pos x="16" y="94"/>
                  </a:cxn>
                  <a:cxn ang="0">
                    <a:pos x="4" y="100"/>
                  </a:cxn>
                  <a:cxn ang="0">
                    <a:pos x="2" y="116"/>
                  </a:cxn>
                  <a:cxn ang="0">
                    <a:pos x="42" y="108"/>
                  </a:cxn>
                  <a:cxn ang="0">
                    <a:pos x="58" y="112"/>
                  </a:cxn>
                  <a:cxn ang="0">
                    <a:pos x="64" y="106"/>
                  </a:cxn>
                  <a:cxn ang="0">
                    <a:pos x="60" y="92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86"/>
              <p:cNvSpPr>
                <a:spLocks/>
              </p:cNvSpPr>
              <p:nvPr/>
            </p:nvSpPr>
            <p:spPr bwMode="gray">
              <a:xfrm>
                <a:off x="4540" y="423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4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" name="Freeform 87"/>
              <p:cNvSpPr>
                <a:spLocks/>
              </p:cNvSpPr>
              <p:nvPr/>
            </p:nvSpPr>
            <p:spPr bwMode="gray">
              <a:xfrm>
                <a:off x="4540" y="423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4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" name="Freeform 88"/>
              <p:cNvSpPr>
                <a:spLocks/>
              </p:cNvSpPr>
              <p:nvPr/>
            </p:nvSpPr>
            <p:spPr bwMode="gray">
              <a:xfrm>
                <a:off x="4332" y="324"/>
                <a:ext cx="141" cy="138"/>
              </a:xfrm>
              <a:custGeom>
                <a:avLst/>
                <a:gdLst/>
                <a:ahLst/>
                <a:cxnLst>
                  <a:cxn ang="0">
                    <a:pos x="52" y="122"/>
                  </a:cxn>
                  <a:cxn ang="0">
                    <a:pos x="38" y="108"/>
                  </a:cxn>
                  <a:cxn ang="0">
                    <a:pos x="32" y="94"/>
                  </a:cxn>
                  <a:cxn ang="0">
                    <a:pos x="34" y="82"/>
                  </a:cxn>
                  <a:cxn ang="0">
                    <a:pos x="44" y="68"/>
                  </a:cxn>
                  <a:cxn ang="0">
                    <a:pos x="62" y="56"/>
                  </a:cxn>
                  <a:cxn ang="0">
                    <a:pos x="72" y="50"/>
                  </a:cxn>
                  <a:cxn ang="0">
                    <a:pos x="88" y="44"/>
                  </a:cxn>
                  <a:cxn ang="0">
                    <a:pos x="106" y="38"/>
                  </a:cxn>
                  <a:cxn ang="0">
                    <a:pos x="124" y="32"/>
                  </a:cxn>
                  <a:cxn ang="0">
                    <a:pos x="136" y="22"/>
                  </a:cxn>
                  <a:cxn ang="0">
                    <a:pos x="142" y="12"/>
                  </a:cxn>
                  <a:cxn ang="0">
                    <a:pos x="140" y="0"/>
                  </a:cxn>
                  <a:cxn ang="0">
                    <a:pos x="116" y="6"/>
                  </a:cxn>
                  <a:cxn ang="0">
                    <a:pos x="96" y="12"/>
                  </a:cxn>
                  <a:cxn ang="0">
                    <a:pos x="90" y="16"/>
                  </a:cxn>
                  <a:cxn ang="0">
                    <a:pos x="84" y="20"/>
                  </a:cxn>
                  <a:cxn ang="0">
                    <a:pos x="78" y="22"/>
                  </a:cxn>
                  <a:cxn ang="0">
                    <a:pos x="72" y="26"/>
                  </a:cxn>
                  <a:cxn ang="0">
                    <a:pos x="66" y="28"/>
                  </a:cxn>
                  <a:cxn ang="0">
                    <a:pos x="62" y="28"/>
                  </a:cxn>
                  <a:cxn ang="0">
                    <a:pos x="56" y="28"/>
                  </a:cxn>
                  <a:cxn ang="0">
                    <a:pos x="52" y="28"/>
                  </a:cxn>
                  <a:cxn ang="0">
                    <a:pos x="46" y="30"/>
                  </a:cxn>
                  <a:cxn ang="0">
                    <a:pos x="44" y="30"/>
                  </a:cxn>
                  <a:cxn ang="0">
                    <a:pos x="40" y="34"/>
                  </a:cxn>
                  <a:cxn ang="0">
                    <a:pos x="38" y="38"/>
                  </a:cxn>
                  <a:cxn ang="0">
                    <a:pos x="36" y="42"/>
                  </a:cxn>
                  <a:cxn ang="0">
                    <a:pos x="34" y="46"/>
                  </a:cxn>
                  <a:cxn ang="0">
                    <a:pos x="32" y="52"/>
                  </a:cxn>
                  <a:cxn ang="0">
                    <a:pos x="28" y="54"/>
                  </a:cxn>
                  <a:cxn ang="0">
                    <a:pos x="24" y="54"/>
                  </a:cxn>
                  <a:cxn ang="0">
                    <a:pos x="20" y="56"/>
                  </a:cxn>
                  <a:cxn ang="0">
                    <a:pos x="16" y="56"/>
                  </a:cxn>
                  <a:cxn ang="0">
                    <a:pos x="12" y="58"/>
                  </a:cxn>
                  <a:cxn ang="0">
                    <a:pos x="4" y="70"/>
                  </a:cxn>
                  <a:cxn ang="0">
                    <a:pos x="0" y="84"/>
                  </a:cxn>
                  <a:cxn ang="0">
                    <a:pos x="0" y="98"/>
                  </a:cxn>
                  <a:cxn ang="0">
                    <a:pos x="2" y="112"/>
                  </a:cxn>
                  <a:cxn ang="0">
                    <a:pos x="6" y="120"/>
                  </a:cxn>
                  <a:cxn ang="0">
                    <a:pos x="8" y="126"/>
                  </a:cxn>
                  <a:cxn ang="0">
                    <a:pos x="12" y="130"/>
                  </a:cxn>
                  <a:cxn ang="0">
                    <a:pos x="18" y="134"/>
                  </a:cxn>
                  <a:cxn ang="0">
                    <a:pos x="24" y="136"/>
                  </a:cxn>
                  <a:cxn ang="0">
                    <a:pos x="32" y="136"/>
                  </a:cxn>
                  <a:cxn ang="0">
                    <a:pos x="50" y="138"/>
                  </a:cxn>
                  <a:cxn ang="0">
                    <a:pos x="70" y="138"/>
                  </a:cxn>
                  <a:cxn ang="0">
                    <a:pos x="64" y="132"/>
                  </a:cxn>
                  <a:cxn ang="0">
                    <a:pos x="58" y="128"/>
                  </a:cxn>
                  <a:cxn ang="0">
                    <a:pos x="52" y="122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" name="Freeform 89"/>
              <p:cNvSpPr>
                <a:spLocks/>
              </p:cNvSpPr>
              <p:nvPr/>
            </p:nvSpPr>
            <p:spPr bwMode="gray">
              <a:xfrm>
                <a:off x="4332" y="324"/>
                <a:ext cx="141" cy="138"/>
              </a:xfrm>
              <a:custGeom>
                <a:avLst/>
                <a:gdLst/>
                <a:ahLst/>
                <a:cxnLst>
                  <a:cxn ang="0">
                    <a:pos x="52" y="122"/>
                  </a:cxn>
                  <a:cxn ang="0">
                    <a:pos x="38" y="108"/>
                  </a:cxn>
                  <a:cxn ang="0">
                    <a:pos x="32" y="94"/>
                  </a:cxn>
                  <a:cxn ang="0">
                    <a:pos x="34" y="82"/>
                  </a:cxn>
                  <a:cxn ang="0">
                    <a:pos x="44" y="68"/>
                  </a:cxn>
                  <a:cxn ang="0">
                    <a:pos x="62" y="56"/>
                  </a:cxn>
                  <a:cxn ang="0">
                    <a:pos x="72" y="50"/>
                  </a:cxn>
                  <a:cxn ang="0">
                    <a:pos x="88" y="44"/>
                  </a:cxn>
                  <a:cxn ang="0">
                    <a:pos x="106" y="38"/>
                  </a:cxn>
                  <a:cxn ang="0">
                    <a:pos x="124" y="32"/>
                  </a:cxn>
                  <a:cxn ang="0">
                    <a:pos x="136" y="22"/>
                  </a:cxn>
                  <a:cxn ang="0">
                    <a:pos x="142" y="12"/>
                  </a:cxn>
                  <a:cxn ang="0">
                    <a:pos x="140" y="0"/>
                  </a:cxn>
                  <a:cxn ang="0">
                    <a:pos x="116" y="6"/>
                  </a:cxn>
                  <a:cxn ang="0">
                    <a:pos x="96" y="12"/>
                  </a:cxn>
                  <a:cxn ang="0">
                    <a:pos x="90" y="16"/>
                  </a:cxn>
                  <a:cxn ang="0">
                    <a:pos x="84" y="20"/>
                  </a:cxn>
                  <a:cxn ang="0">
                    <a:pos x="78" y="22"/>
                  </a:cxn>
                  <a:cxn ang="0">
                    <a:pos x="72" y="26"/>
                  </a:cxn>
                  <a:cxn ang="0">
                    <a:pos x="66" y="28"/>
                  </a:cxn>
                  <a:cxn ang="0">
                    <a:pos x="62" y="28"/>
                  </a:cxn>
                  <a:cxn ang="0">
                    <a:pos x="56" y="28"/>
                  </a:cxn>
                  <a:cxn ang="0">
                    <a:pos x="52" y="28"/>
                  </a:cxn>
                  <a:cxn ang="0">
                    <a:pos x="46" y="30"/>
                  </a:cxn>
                  <a:cxn ang="0">
                    <a:pos x="44" y="30"/>
                  </a:cxn>
                  <a:cxn ang="0">
                    <a:pos x="40" y="34"/>
                  </a:cxn>
                  <a:cxn ang="0">
                    <a:pos x="38" y="38"/>
                  </a:cxn>
                  <a:cxn ang="0">
                    <a:pos x="36" y="42"/>
                  </a:cxn>
                  <a:cxn ang="0">
                    <a:pos x="34" y="46"/>
                  </a:cxn>
                  <a:cxn ang="0">
                    <a:pos x="32" y="52"/>
                  </a:cxn>
                  <a:cxn ang="0">
                    <a:pos x="28" y="54"/>
                  </a:cxn>
                  <a:cxn ang="0">
                    <a:pos x="24" y="54"/>
                  </a:cxn>
                  <a:cxn ang="0">
                    <a:pos x="20" y="56"/>
                  </a:cxn>
                  <a:cxn ang="0">
                    <a:pos x="16" y="56"/>
                  </a:cxn>
                  <a:cxn ang="0">
                    <a:pos x="12" y="58"/>
                  </a:cxn>
                  <a:cxn ang="0">
                    <a:pos x="4" y="70"/>
                  </a:cxn>
                  <a:cxn ang="0">
                    <a:pos x="0" y="84"/>
                  </a:cxn>
                  <a:cxn ang="0">
                    <a:pos x="0" y="98"/>
                  </a:cxn>
                  <a:cxn ang="0">
                    <a:pos x="2" y="112"/>
                  </a:cxn>
                  <a:cxn ang="0">
                    <a:pos x="6" y="120"/>
                  </a:cxn>
                  <a:cxn ang="0">
                    <a:pos x="8" y="126"/>
                  </a:cxn>
                  <a:cxn ang="0">
                    <a:pos x="12" y="130"/>
                  </a:cxn>
                  <a:cxn ang="0">
                    <a:pos x="18" y="134"/>
                  </a:cxn>
                  <a:cxn ang="0">
                    <a:pos x="24" y="136"/>
                  </a:cxn>
                  <a:cxn ang="0">
                    <a:pos x="32" y="136"/>
                  </a:cxn>
                  <a:cxn ang="0">
                    <a:pos x="50" y="138"/>
                  </a:cxn>
                  <a:cxn ang="0">
                    <a:pos x="70" y="138"/>
                  </a:cxn>
                  <a:cxn ang="0">
                    <a:pos x="64" y="132"/>
                  </a:cxn>
                  <a:cxn ang="0">
                    <a:pos x="58" y="128"/>
                  </a:cxn>
                  <a:cxn ang="0">
                    <a:pos x="52" y="122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" name="Freeform 90"/>
              <p:cNvSpPr>
                <a:spLocks noEditPoints="1"/>
              </p:cNvSpPr>
              <p:nvPr/>
            </p:nvSpPr>
            <p:spPr bwMode="gray">
              <a:xfrm>
                <a:off x="3710" y="326"/>
                <a:ext cx="1796" cy="1415"/>
              </a:xfrm>
              <a:custGeom>
                <a:avLst/>
                <a:gdLst/>
                <a:ahLst/>
                <a:cxnLst>
                  <a:cxn ang="0">
                    <a:pos x="1632" y="152"/>
                  </a:cxn>
                  <a:cxn ang="0">
                    <a:pos x="1476" y="114"/>
                  </a:cxn>
                  <a:cxn ang="0">
                    <a:pos x="1368" y="124"/>
                  </a:cxn>
                  <a:cxn ang="0">
                    <a:pos x="1224" y="90"/>
                  </a:cxn>
                  <a:cxn ang="0">
                    <a:pos x="1140" y="88"/>
                  </a:cxn>
                  <a:cxn ang="0">
                    <a:pos x="1150" y="18"/>
                  </a:cxn>
                  <a:cxn ang="0">
                    <a:pos x="946" y="30"/>
                  </a:cxn>
                  <a:cxn ang="0">
                    <a:pos x="894" y="106"/>
                  </a:cxn>
                  <a:cxn ang="0">
                    <a:pos x="876" y="116"/>
                  </a:cxn>
                  <a:cxn ang="0">
                    <a:pos x="840" y="120"/>
                  </a:cxn>
                  <a:cxn ang="0">
                    <a:pos x="794" y="78"/>
                  </a:cxn>
                  <a:cxn ang="0">
                    <a:pos x="696" y="150"/>
                  </a:cxn>
                  <a:cxn ang="0">
                    <a:pos x="560" y="174"/>
                  </a:cxn>
                  <a:cxn ang="0">
                    <a:pos x="518" y="204"/>
                  </a:cxn>
                  <a:cxn ang="0">
                    <a:pos x="466" y="170"/>
                  </a:cxn>
                  <a:cxn ang="0">
                    <a:pos x="338" y="114"/>
                  </a:cxn>
                  <a:cxn ang="0">
                    <a:pos x="272" y="210"/>
                  </a:cxn>
                  <a:cxn ang="0">
                    <a:pos x="206" y="302"/>
                  </a:cxn>
                  <a:cxn ang="0">
                    <a:pos x="286" y="344"/>
                  </a:cxn>
                  <a:cxn ang="0">
                    <a:pos x="304" y="224"/>
                  </a:cxn>
                  <a:cxn ang="0">
                    <a:pos x="368" y="228"/>
                  </a:cxn>
                  <a:cxn ang="0">
                    <a:pos x="428" y="266"/>
                  </a:cxn>
                  <a:cxn ang="0">
                    <a:pos x="388" y="304"/>
                  </a:cxn>
                  <a:cxn ang="0">
                    <a:pos x="258" y="366"/>
                  </a:cxn>
                  <a:cxn ang="0">
                    <a:pos x="172" y="414"/>
                  </a:cxn>
                  <a:cxn ang="0">
                    <a:pos x="76" y="512"/>
                  </a:cxn>
                  <a:cxn ang="0">
                    <a:pos x="150" y="550"/>
                  </a:cxn>
                  <a:cxn ang="0">
                    <a:pos x="274" y="536"/>
                  </a:cxn>
                  <a:cxn ang="0">
                    <a:pos x="320" y="548"/>
                  </a:cxn>
                  <a:cxn ang="0">
                    <a:pos x="350" y="592"/>
                  </a:cxn>
                  <a:cxn ang="0">
                    <a:pos x="370" y="538"/>
                  </a:cxn>
                  <a:cxn ang="0">
                    <a:pos x="468" y="652"/>
                  </a:cxn>
                  <a:cxn ang="0">
                    <a:pos x="254" y="602"/>
                  </a:cxn>
                  <a:cxn ang="0">
                    <a:pos x="84" y="638"/>
                  </a:cxn>
                  <a:cxn ang="0">
                    <a:pos x="64" y="960"/>
                  </a:cxn>
                  <a:cxn ang="0">
                    <a:pos x="230" y="972"/>
                  </a:cxn>
                  <a:cxn ang="0">
                    <a:pos x="290" y="1284"/>
                  </a:cxn>
                  <a:cxn ang="0">
                    <a:pos x="458" y="1292"/>
                  </a:cxn>
                  <a:cxn ang="0">
                    <a:pos x="530" y="1020"/>
                  </a:cxn>
                  <a:cxn ang="0">
                    <a:pos x="528" y="870"/>
                  </a:cxn>
                  <a:cxn ang="0">
                    <a:pos x="520" y="794"/>
                  </a:cxn>
                  <a:cxn ang="0">
                    <a:pos x="656" y="720"/>
                  </a:cxn>
                  <a:cxn ang="0">
                    <a:pos x="630" y="710"/>
                  </a:cxn>
                  <a:cxn ang="0">
                    <a:pos x="772" y="760"/>
                  </a:cxn>
                  <a:cxn ang="0">
                    <a:pos x="858" y="916"/>
                  </a:cxn>
                  <a:cxn ang="0">
                    <a:pos x="938" y="772"/>
                  </a:cxn>
                  <a:cxn ang="0">
                    <a:pos x="1004" y="834"/>
                  </a:cxn>
                  <a:cxn ang="0">
                    <a:pos x="1064" y="994"/>
                  </a:cxn>
                  <a:cxn ang="0">
                    <a:pos x="1118" y="862"/>
                  </a:cxn>
                  <a:cxn ang="0">
                    <a:pos x="1148" y="786"/>
                  </a:cxn>
                  <a:cxn ang="0">
                    <a:pos x="1232" y="588"/>
                  </a:cxn>
                  <a:cxn ang="0">
                    <a:pos x="1272" y="566"/>
                  </a:cxn>
                  <a:cxn ang="0">
                    <a:pos x="1300" y="546"/>
                  </a:cxn>
                  <a:cxn ang="0">
                    <a:pos x="1364" y="486"/>
                  </a:cxn>
                  <a:cxn ang="0">
                    <a:pos x="1330" y="366"/>
                  </a:cxn>
                  <a:cxn ang="0">
                    <a:pos x="1532" y="274"/>
                  </a:cxn>
                  <a:cxn ang="0">
                    <a:pos x="1552" y="406"/>
                  </a:cxn>
                  <a:cxn ang="0">
                    <a:pos x="1660" y="278"/>
                  </a:cxn>
                  <a:cxn ang="0">
                    <a:pos x="1768" y="206"/>
                  </a:cxn>
                  <a:cxn ang="0">
                    <a:pos x="812" y="188"/>
                  </a:cxn>
                  <a:cxn ang="0">
                    <a:pos x="834" y="162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  <a:close/>
                    <a:moveTo>
                      <a:pt x="818" y="196"/>
                    </a:moveTo>
                    <a:lnTo>
                      <a:pt x="822" y="188"/>
                    </a:lnTo>
                    <a:lnTo>
                      <a:pt x="824" y="182"/>
                    </a:lnTo>
                    <a:lnTo>
                      <a:pt x="828" y="174"/>
                    </a:lnTo>
                    <a:lnTo>
                      <a:pt x="824" y="172"/>
                    </a:lnTo>
                    <a:lnTo>
                      <a:pt x="822" y="170"/>
                    </a:lnTo>
                    <a:lnTo>
                      <a:pt x="818" y="176"/>
                    </a:lnTo>
                    <a:lnTo>
                      <a:pt x="816" y="182"/>
                    </a:lnTo>
                    <a:lnTo>
                      <a:pt x="812" y="188"/>
                    </a:lnTo>
                    <a:lnTo>
                      <a:pt x="808" y="194"/>
                    </a:lnTo>
                    <a:lnTo>
                      <a:pt x="804" y="198"/>
                    </a:lnTo>
                    <a:lnTo>
                      <a:pt x="798" y="200"/>
                    </a:lnTo>
                    <a:lnTo>
                      <a:pt x="792" y="200"/>
                    </a:lnTo>
                    <a:lnTo>
                      <a:pt x="790" y="194"/>
                    </a:lnTo>
                    <a:lnTo>
                      <a:pt x="790" y="190"/>
                    </a:lnTo>
                    <a:lnTo>
                      <a:pt x="792" y="186"/>
                    </a:lnTo>
                    <a:lnTo>
                      <a:pt x="794" y="184"/>
                    </a:lnTo>
                    <a:lnTo>
                      <a:pt x="798" y="182"/>
                    </a:lnTo>
                    <a:lnTo>
                      <a:pt x="802" y="178"/>
                    </a:lnTo>
                    <a:lnTo>
                      <a:pt x="804" y="176"/>
                    </a:lnTo>
                    <a:lnTo>
                      <a:pt x="808" y="170"/>
                    </a:lnTo>
                    <a:lnTo>
                      <a:pt x="810" y="166"/>
                    </a:lnTo>
                    <a:lnTo>
                      <a:pt x="812" y="164"/>
                    </a:lnTo>
                    <a:lnTo>
                      <a:pt x="814" y="160"/>
                    </a:lnTo>
                    <a:lnTo>
                      <a:pt x="814" y="158"/>
                    </a:lnTo>
                    <a:lnTo>
                      <a:pt x="814" y="154"/>
                    </a:lnTo>
                    <a:lnTo>
                      <a:pt x="812" y="148"/>
                    </a:lnTo>
                    <a:lnTo>
                      <a:pt x="826" y="154"/>
                    </a:lnTo>
                    <a:lnTo>
                      <a:pt x="834" y="162"/>
                    </a:lnTo>
                    <a:lnTo>
                      <a:pt x="842" y="172"/>
                    </a:lnTo>
                    <a:lnTo>
                      <a:pt x="844" y="182"/>
                    </a:lnTo>
                    <a:lnTo>
                      <a:pt x="840" y="190"/>
                    </a:lnTo>
                    <a:lnTo>
                      <a:pt x="832" y="196"/>
                    </a:lnTo>
                    <a:lnTo>
                      <a:pt x="818" y="19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" name="Freeform 91"/>
              <p:cNvSpPr>
                <a:spLocks/>
              </p:cNvSpPr>
              <p:nvPr/>
            </p:nvSpPr>
            <p:spPr bwMode="gray">
              <a:xfrm>
                <a:off x="3710" y="326"/>
                <a:ext cx="1796" cy="1415"/>
              </a:xfrm>
              <a:custGeom>
                <a:avLst/>
                <a:gdLst/>
                <a:ahLst/>
                <a:cxnLst>
                  <a:cxn ang="0">
                    <a:pos x="1638" y="154"/>
                  </a:cxn>
                  <a:cxn ang="0">
                    <a:pos x="1504" y="120"/>
                  </a:cxn>
                  <a:cxn ang="0">
                    <a:pos x="1376" y="112"/>
                  </a:cxn>
                  <a:cxn ang="0">
                    <a:pos x="1242" y="92"/>
                  </a:cxn>
                  <a:cxn ang="0">
                    <a:pos x="1160" y="66"/>
                  </a:cxn>
                  <a:cxn ang="0">
                    <a:pos x="1118" y="56"/>
                  </a:cxn>
                  <a:cxn ang="0">
                    <a:pos x="1006" y="40"/>
                  </a:cxn>
                  <a:cxn ang="0">
                    <a:pos x="876" y="80"/>
                  </a:cxn>
                  <a:cxn ang="0">
                    <a:pos x="892" y="146"/>
                  </a:cxn>
                  <a:cxn ang="0">
                    <a:pos x="852" y="92"/>
                  </a:cxn>
                  <a:cxn ang="0">
                    <a:pos x="824" y="88"/>
                  </a:cxn>
                  <a:cxn ang="0">
                    <a:pos x="764" y="148"/>
                  </a:cxn>
                  <a:cxn ang="0">
                    <a:pos x="646" y="152"/>
                  </a:cxn>
                  <a:cxn ang="0">
                    <a:pos x="544" y="164"/>
                  </a:cxn>
                  <a:cxn ang="0">
                    <a:pos x="502" y="220"/>
                  </a:cxn>
                  <a:cxn ang="0">
                    <a:pos x="474" y="134"/>
                  </a:cxn>
                  <a:cxn ang="0">
                    <a:pos x="320" y="128"/>
                  </a:cxn>
                  <a:cxn ang="0">
                    <a:pos x="250" y="220"/>
                  </a:cxn>
                  <a:cxn ang="0">
                    <a:pos x="210" y="304"/>
                  </a:cxn>
                  <a:cxn ang="0">
                    <a:pos x="286" y="344"/>
                  </a:cxn>
                  <a:cxn ang="0">
                    <a:pos x="310" y="224"/>
                  </a:cxn>
                  <a:cxn ang="0">
                    <a:pos x="376" y="218"/>
                  </a:cxn>
                  <a:cxn ang="0">
                    <a:pos x="432" y="278"/>
                  </a:cxn>
                  <a:cxn ang="0">
                    <a:pos x="408" y="292"/>
                  </a:cxn>
                  <a:cxn ang="0">
                    <a:pos x="340" y="354"/>
                  </a:cxn>
                  <a:cxn ang="0">
                    <a:pos x="196" y="402"/>
                  </a:cxn>
                  <a:cxn ang="0">
                    <a:pos x="152" y="506"/>
                  </a:cxn>
                  <a:cxn ang="0">
                    <a:pos x="76" y="580"/>
                  </a:cxn>
                  <a:cxn ang="0">
                    <a:pos x="240" y="500"/>
                  </a:cxn>
                  <a:cxn ang="0">
                    <a:pos x="282" y="594"/>
                  </a:cxn>
                  <a:cxn ang="0">
                    <a:pos x="292" y="474"/>
                  </a:cxn>
                  <a:cxn ang="0">
                    <a:pos x="378" y="578"/>
                  </a:cxn>
                  <a:cxn ang="0">
                    <a:pos x="402" y="586"/>
                  </a:cxn>
                  <a:cxn ang="0">
                    <a:pos x="376" y="660"/>
                  </a:cxn>
                  <a:cxn ang="0">
                    <a:pos x="194" y="590"/>
                  </a:cxn>
                  <a:cxn ang="0">
                    <a:pos x="68" y="658"/>
                  </a:cxn>
                  <a:cxn ang="0">
                    <a:pos x="112" y="982"/>
                  </a:cxn>
                  <a:cxn ang="0">
                    <a:pos x="250" y="960"/>
                  </a:cxn>
                  <a:cxn ang="0">
                    <a:pos x="300" y="1314"/>
                  </a:cxn>
                  <a:cxn ang="0">
                    <a:pos x="458" y="1292"/>
                  </a:cxn>
                  <a:cxn ang="0">
                    <a:pos x="516" y="1038"/>
                  </a:cxn>
                  <a:cxn ang="0">
                    <a:pos x="530" y="878"/>
                  </a:cxn>
                  <a:cxn ang="0">
                    <a:pos x="502" y="750"/>
                  </a:cxn>
                  <a:cxn ang="0">
                    <a:pos x="678" y="746"/>
                  </a:cxn>
                  <a:cxn ang="0">
                    <a:pos x="590" y="672"/>
                  </a:cxn>
                  <a:cxn ang="0">
                    <a:pos x="744" y="728"/>
                  </a:cxn>
                  <a:cxn ang="0">
                    <a:pos x="822" y="874"/>
                  </a:cxn>
                  <a:cxn ang="0">
                    <a:pos x="870" y="830"/>
                  </a:cxn>
                  <a:cxn ang="0">
                    <a:pos x="974" y="766"/>
                  </a:cxn>
                  <a:cxn ang="0">
                    <a:pos x="1042" y="940"/>
                  </a:cxn>
                  <a:cxn ang="0">
                    <a:pos x="1042" y="908"/>
                  </a:cxn>
                  <a:cxn ang="0">
                    <a:pos x="1116" y="774"/>
                  </a:cxn>
                  <a:cxn ang="0">
                    <a:pos x="1208" y="742"/>
                  </a:cxn>
                  <a:cxn ang="0">
                    <a:pos x="1196" y="564"/>
                  </a:cxn>
                  <a:cxn ang="0">
                    <a:pos x="1276" y="610"/>
                  </a:cxn>
                  <a:cxn ang="0">
                    <a:pos x="1304" y="526"/>
                  </a:cxn>
                  <a:cxn ang="0">
                    <a:pos x="1394" y="442"/>
                  </a:cxn>
                  <a:cxn ang="0">
                    <a:pos x="1332" y="356"/>
                  </a:cxn>
                  <a:cxn ang="0">
                    <a:pos x="1540" y="264"/>
                  </a:cxn>
                  <a:cxn ang="0">
                    <a:pos x="1552" y="406"/>
                  </a:cxn>
                  <a:cxn ang="0">
                    <a:pos x="1658" y="278"/>
                  </a:cxn>
                  <a:cxn ang="0">
                    <a:pos x="1758" y="198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9" name="Freeform 92"/>
              <p:cNvSpPr>
                <a:spLocks/>
              </p:cNvSpPr>
              <p:nvPr/>
            </p:nvSpPr>
            <p:spPr bwMode="gray">
              <a:xfrm>
                <a:off x="4500" y="474"/>
                <a:ext cx="54" cy="51"/>
              </a:xfrm>
              <a:custGeom>
                <a:avLst/>
                <a:gdLst/>
                <a:ahLst/>
                <a:cxnLst>
                  <a:cxn ang="0">
                    <a:pos x="28" y="48"/>
                  </a:cxn>
                  <a:cxn ang="0">
                    <a:pos x="32" y="40"/>
                  </a:cxn>
                  <a:cxn ang="0">
                    <a:pos x="34" y="34"/>
                  </a:cxn>
                  <a:cxn ang="0">
                    <a:pos x="38" y="26"/>
                  </a:cxn>
                  <a:cxn ang="0">
                    <a:pos x="34" y="24"/>
                  </a:cxn>
                  <a:cxn ang="0">
                    <a:pos x="32" y="22"/>
                  </a:cxn>
                  <a:cxn ang="0">
                    <a:pos x="28" y="28"/>
                  </a:cxn>
                  <a:cxn ang="0">
                    <a:pos x="26" y="34"/>
                  </a:cxn>
                  <a:cxn ang="0">
                    <a:pos x="22" y="40"/>
                  </a:cxn>
                  <a:cxn ang="0">
                    <a:pos x="18" y="46"/>
                  </a:cxn>
                  <a:cxn ang="0">
                    <a:pos x="14" y="50"/>
                  </a:cxn>
                  <a:cxn ang="0">
                    <a:pos x="8" y="52"/>
                  </a:cxn>
                  <a:cxn ang="0">
                    <a:pos x="2" y="52"/>
                  </a:cxn>
                  <a:cxn ang="0">
                    <a:pos x="0" y="46"/>
                  </a:cxn>
                  <a:cxn ang="0">
                    <a:pos x="0" y="42"/>
                  </a:cxn>
                  <a:cxn ang="0">
                    <a:pos x="2" y="38"/>
                  </a:cxn>
                  <a:cxn ang="0">
                    <a:pos x="4" y="36"/>
                  </a:cxn>
                  <a:cxn ang="0">
                    <a:pos x="8" y="34"/>
                  </a:cxn>
                  <a:cxn ang="0">
                    <a:pos x="12" y="30"/>
                  </a:cxn>
                  <a:cxn ang="0">
                    <a:pos x="14" y="28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4" y="12"/>
                  </a:cxn>
                  <a:cxn ang="0">
                    <a:pos x="24" y="10"/>
                  </a:cxn>
                  <a:cxn ang="0">
                    <a:pos x="24" y="6"/>
                  </a:cxn>
                  <a:cxn ang="0">
                    <a:pos x="22" y="0"/>
                  </a:cxn>
                  <a:cxn ang="0">
                    <a:pos x="36" y="6"/>
                  </a:cxn>
                  <a:cxn ang="0">
                    <a:pos x="44" y="14"/>
                  </a:cxn>
                  <a:cxn ang="0">
                    <a:pos x="52" y="24"/>
                  </a:cxn>
                  <a:cxn ang="0">
                    <a:pos x="54" y="34"/>
                  </a:cxn>
                  <a:cxn ang="0">
                    <a:pos x="50" y="42"/>
                  </a:cxn>
                  <a:cxn ang="0">
                    <a:pos x="42" y="48"/>
                  </a:cxn>
                  <a:cxn ang="0">
                    <a:pos x="28" y="48"/>
                  </a:cxn>
                </a:cxnLst>
                <a:rect l="0" t="0" r="r" b="b"/>
                <a:pathLst>
                  <a:path w="54" h="52">
                    <a:moveTo>
                      <a:pt x="28" y="48"/>
                    </a:moveTo>
                    <a:lnTo>
                      <a:pt x="32" y="40"/>
                    </a:lnTo>
                    <a:lnTo>
                      <a:pt x="34" y="34"/>
                    </a:lnTo>
                    <a:lnTo>
                      <a:pt x="38" y="26"/>
                    </a:lnTo>
                    <a:lnTo>
                      <a:pt x="34" y="24"/>
                    </a:lnTo>
                    <a:lnTo>
                      <a:pt x="32" y="22"/>
                    </a:lnTo>
                    <a:lnTo>
                      <a:pt x="28" y="28"/>
                    </a:lnTo>
                    <a:lnTo>
                      <a:pt x="26" y="34"/>
                    </a:lnTo>
                    <a:lnTo>
                      <a:pt x="22" y="40"/>
                    </a:lnTo>
                    <a:lnTo>
                      <a:pt x="18" y="46"/>
                    </a:lnTo>
                    <a:lnTo>
                      <a:pt x="14" y="50"/>
                    </a:lnTo>
                    <a:lnTo>
                      <a:pt x="8" y="52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0" y="42"/>
                    </a:lnTo>
                    <a:lnTo>
                      <a:pt x="2" y="38"/>
                    </a:lnTo>
                    <a:lnTo>
                      <a:pt x="4" y="36"/>
                    </a:lnTo>
                    <a:lnTo>
                      <a:pt x="8" y="34"/>
                    </a:lnTo>
                    <a:lnTo>
                      <a:pt x="12" y="30"/>
                    </a:lnTo>
                    <a:lnTo>
                      <a:pt x="14" y="28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2" y="0"/>
                    </a:lnTo>
                    <a:lnTo>
                      <a:pt x="36" y="6"/>
                    </a:lnTo>
                    <a:lnTo>
                      <a:pt x="44" y="14"/>
                    </a:lnTo>
                    <a:lnTo>
                      <a:pt x="52" y="24"/>
                    </a:lnTo>
                    <a:lnTo>
                      <a:pt x="54" y="34"/>
                    </a:lnTo>
                    <a:lnTo>
                      <a:pt x="50" y="42"/>
                    </a:lnTo>
                    <a:lnTo>
                      <a:pt x="42" y="48"/>
                    </a:lnTo>
                    <a:lnTo>
                      <a:pt x="28" y="48"/>
                    </a:ln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Freeform 93"/>
              <p:cNvSpPr>
                <a:spLocks/>
              </p:cNvSpPr>
              <p:nvPr/>
            </p:nvSpPr>
            <p:spPr bwMode="gray">
              <a:xfrm>
                <a:off x="5006" y="690"/>
                <a:ext cx="180" cy="310"/>
              </a:xfrm>
              <a:custGeom>
                <a:avLst/>
                <a:gdLst/>
                <a:ahLst/>
                <a:cxnLst>
                  <a:cxn ang="0">
                    <a:pos x="118" y="116"/>
                  </a:cxn>
                  <a:cxn ang="0">
                    <a:pos x="122" y="96"/>
                  </a:cxn>
                  <a:cxn ang="0">
                    <a:pos x="144" y="86"/>
                  </a:cxn>
                  <a:cxn ang="0">
                    <a:pos x="126" y="28"/>
                  </a:cxn>
                  <a:cxn ang="0">
                    <a:pos x="110" y="10"/>
                  </a:cxn>
                  <a:cxn ang="0">
                    <a:pos x="102" y="34"/>
                  </a:cxn>
                  <a:cxn ang="0">
                    <a:pos x="106" y="38"/>
                  </a:cxn>
                  <a:cxn ang="0">
                    <a:pos x="106" y="42"/>
                  </a:cxn>
                  <a:cxn ang="0">
                    <a:pos x="108" y="56"/>
                  </a:cxn>
                  <a:cxn ang="0">
                    <a:pos x="102" y="90"/>
                  </a:cxn>
                  <a:cxn ang="0">
                    <a:pos x="102" y="114"/>
                  </a:cxn>
                  <a:cxn ang="0">
                    <a:pos x="102" y="140"/>
                  </a:cxn>
                  <a:cxn ang="0">
                    <a:pos x="98" y="148"/>
                  </a:cxn>
                  <a:cxn ang="0">
                    <a:pos x="94" y="152"/>
                  </a:cxn>
                  <a:cxn ang="0">
                    <a:pos x="92" y="156"/>
                  </a:cxn>
                  <a:cxn ang="0">
                    <a:pos x="94" y="164"/>
                  </a:cxn>
                  <a:cxn ang="0">
                    <a:pos x="96" y="172"/>
                  </a:cxn>
                  <a:cxn ang="0">
                    <a:pos x="100" y="180"/>
                  </a:cxn>
                  <a:cxn ang="0">
                    <a:pos x="100" y="190"/>
                  </a:cxn>
                  <a:cxn ang="0">
                    <a:pos x="96" y="200"/>
                  </a:cxn>
                  <a:cxn ang="0">
                    <a:pos x="92" y="212"/>
                  </a:cxn>
                  <a:cxn ang="0">
                    <a:pos x="88" y="222"/>
                  </a:cxn>
                  <a:cxn ang="0">
                    <a:pos x="52" y="248"/>
                  </a:cxn>
                  <a:cxn ang="0">
                    <a:pos x="10" y="258"/>
                  </a:cxn>
                  <a:cxn ang="0">
                    <a:pos x="0" y="310"/>
                  </a:cxn>
                  <a:cxn ang="0">
                    <a:pos x="8" y="310"/>
                  </a:cxn>
                  <a:cxn ang="0">
                    <a:pos x="10" y="292"/>
                  </a:cxn>
                  <a:cxn ang="0">
                    <a:pos x="12" y="282"/>
                  </a:cxn>
                  <a:cxn ang="0">
                    <a:pos x="24" y="272"/>
                  </a:cxn>
                  <a:cxn ang="0">
                    <a:pos x="32" y="270"/>
                  </a:cxn>
                  <a:cxn ang="0">
                    <a:pos x="38" y="268"/>
                  </a:cxn>
                  <a:cxn ang="0">
                    <a:pos x="44" y="260"/>
                  </a:cxn>
                  <a:cxn ang="0">
                    <a:pos x="48" y="268"/>
                  </a:cxn>
                  <a:cxn ang="0">
                    <a:pos x="52" y="274"/>
                  </a:cxn>
                  <a:cxn ang="0">
                    <a:pos x="76" y="264"/>
                  </a:cxn>
                  <a:cxn ang="0">
                    <a:pos x="98" y="256"/>
                  </a:cxn>
                  <a:cxn ang="0">
                    <a:pos x="108" y="232"/>
                  </a:cxn>
                  <a:cxn ang="0">
                    <a:pos x="114" y="204"/>
                  </a:cxn>
                  <a:cxn ang="0">
                    <a:pos x="118" y="194"/>
                  </a:cxn>
                  <a:cxn ang="0">
                    <a:pos x="120" y="182"/>
                  </a:cxn>
                  <a:cxn ang="0">
                    <a:pos x="118" y="176"/>
                  </a:cxn>
                  <a:cxn ang="0">
                    <a:pos x="112" y="168"/>
                  </a:cxn>
                  <a:cxn ang="0">
                    <a:pos x="108" y="162"/>
                  </a:cxn>
                  <a:cxn ang="0">
                    <a:pos x="104" y="160"/>
                  </a:cxn>
                  <a:cxn ang="0">
                    <a:pos x="122" y="154"/>
                  </a:cxn>
                  <a:cxn ang="0">
                    <a:pos x="140" y="138"/>
                  </a:cxn>
                  <a:cxn ang="0">
                    <a:pos x="166" y="128"/>
                  </a:cxn>
                  <a:cxn ang="0">
                    <a:pos x="180" y="106"/>
                  </a:cxn>
                  <a:cxn ang="0">
                    <a:pos x="154" y="124"/>
                  </a:cxn>
                  <a:cxn ang="0">
                    <a:pos x="126" y="126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1" name="Freeform 94"/>
              <p:cNvSpPr>
                <a:spLocks/>
              </p:cNvSpPr>
              <p:nvPr/>
            </p:nvSpPr>
            <p:spPr bwMode="gray">
              <a:xfrm>
                <a:off x="5006" y="690"/>
                <a:ext cx="180" cy="310"/>
              </a:xfrm>
              <a:custGeom>
                <a:avLst/>
                <a:gdLst/>
                <a:ahLst/>
                <a:cxnLst>
                  <a:cxn ang="0">
                    <a:pos x="118" y="116"/>
                  </a:cxn>
                  <a:cxn ang="0">
                    <a:pos x="122" y="96"/>
                  </a:cxn>
                  <a:cxn ang="0">
                    <a:pos x="144" y="86"/>
                  </a:cxn>
                  <a:cxn ang="0">
                    <a:pos x="126" y="28"/>
                  </a:cxn>
                  <a:cxn ang="0">
                    <a:pos x="110" y="10"/>
                  </a:cxn>
                  <a:cxn ang="0">
                    <a:pos x="102" y="34"/>
                  </a:cxn>
                  <a:cxn ang="0">
                    <a:pos x="106" y="38"/>
                  </a:cxn>
                  <a:cxn ang="0">
                    <a:pos x="106" y="42"/>
                  </a:cxn>
                  <a:cxn ang="0">
                    <a:pos x="108" y="56"/>
                  </a:cxn>
                  <a:cxn ang="0">
                    <a:pos x="102" y="90"/>
                  </a:cxn>
                  <a:cxn ang="0">
                    <a:pos x="102" y="114"/>
                  </a:cxn>
                  <a:cxn ang="0">
                    <a:pos x="102" y="140"/>
                  </a:cxn>
                  <a:cxn ang="0">
                    <a:pos x="98" y="148"/>
                  </a:cxn>
                  <a:cxn ang="0">
                    <a:pos x="94" y="152"/>
                  </a:cxn>
                  <a:cxn ang="0">
                    <a:pos x="92" y="156"/>
                  </a:cxn>
                  <a:cxn ang="0">
                    <a:pos x="94" y="164"/>
                  </a:cxn>
                  <a:cxn ang="0">
                    <a:pos x="96" y="172"/>
                  </a:cxn>
                  <a:cxn ang="0">
                    <a:pos x="100" y="180"/>
                  </a:cxn>
                  <a:cxn ang="0">
                    <a:pos x="100" y="190"/>
                  </a:cxn>
                  <a:cxn ang="0">
                    <a:pos x="96" y="200"/>
                  </a:cxn>
                  <a:cxn ang="0">
                    <a:pos x="92" y="212"/>
                  </a:cxn>
                  <a:cxn ang="0">
                    <a:pos x="88" y="222"/>
                  </a:cxn>
                  <a:cxn ang="0">
                    <a:pos x="52" y="248"/>
                  </a:cxn>
                  <a:cxn ang="0">
                    <a:pos x="10" y="258"/>
                  </a:cxn>
                  <a:cxn ang="0">
                    <a:pos x="0" y="310"/>
                  </a:cxn>
                  <a:cxn ang="0">
                    <a:pos x="8" y="310"/>
                  </a:cxn>
                  <a:cxn ang="0">
                    <a:pos x="10" y="292"/>
                  </a:cxn>
                  <a:cxn ang="0">
                    <a:pos x="12" y="282"/>
                  </a:cxn>
                  <a:cxn ang="0">
                    <a:pos x="24" y="272"/>
                  </a:cxn>
                  <a:cxn ang="0">
                    <a:pos x="32" y="270"/>
                  </a:cxn>
                  <a:cxn ang="0">
                    <a:pos x="38" y="268"/>
                  </a:cxn>
                  <a:cxn ang="0">
                    <a:pos x="44" y="260"/>
                  </a:cxn>
                  <a:cxn ang="0">
                    <a:pos x="48" y="268"/>
                  </a:cxn>
                  <a:cxn ang="0">
                    <a:pos x="52" y="274"/>
                  </a:cxn>
                  <a:cxn ang="0">
                    <a:pos x="76" y="264"/>
                  </a:cxn>
                  <a:cxn ang="0">
                    <a:pos x="98" y="256"/>
                  </a:cxn>
                  <a:cxn ang="0">
                    <a:pos x="108" y="232"/>
                  </a:cxn>
                  <a:cxn ang="0">
                    <a:pos x="114" y="204"/>
                  </a:cxn>
                  <a:cxn ang="0">
                    <a:pos x="118" y="194"/>
                  </a:cxn>
                  <a:cxn ang="0">
                    <a:pos x="120" y="182"/>
                  </a:cxn>
                  <a:cxn ang="0">
                    <a:pos x="118" y="176"/>
                  </a:cxn>
                  <a:cxn ang="0">
                    <a:pos x="112" y="168"/>
                  </a:cxn>
                  <a:cxn ang="0">
                    <a:pos x="108" y="162"/>
                  </a:cxn>
                  <a:cxn ang="0">
                    <a:pos x="104" y="160"/>
                  </a:cxn>
                  <a:cxn ang="0">
                    <a:pos x="122" y="154"/>
                  </a:cxn>
                  <a:cxn ang="0">
                    <a:pos x="140" y="138"/>
                  </a:cxn>
                  <a:cxn ang="0">
                    <a:pos x="166" y="128"/>
                  </a:cxn>
                  <a:cxn ang="0">
                    <a:pos x="180" y="106"/>
                  </a:cxn>
                  <a:cxn ang="0">
                    <a:pos x="154" y="124"/>
                  </a:cxn>
                  <a:cxn ang="0">
                    <a:pos x="126" y="126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95"/>
              <p:cNvSpPr>
                <a:spLocks/>
              </p:cNvSpPr>
              <p:nvPr/>
            </p:nvSpPr>
            <p:spPr bwMode="gray">
              <a:xfrm>
                <a:off x="4818" y="1050"/>
                <a:ext cx="156" cy="344"/>
              </a:xfrm>
              <a:custGeom>
                <a:avLst/>
                <a:gdLst/>
                <a:ahLst/>
                <a:cxnLst>
                  <a:cxn ang="0">
                    <a:pos x="116" y="82"/>
                  </a:cxn>
                  <a:cxn ang="0">
                    <a:pos x="116" y="108"/>
                  </a:cxn>
                  <a:cxn ang="0">
                    <a:pos x="124" y="130"/>
                  </a:cxn>
                  <a:cxn ang="0">
                    <a:pos x="148" y="146"/>
                  </a:cxn>
                  <a:cxn ang="0">
                    <a:pos x="150" y="170"/>
                  </a:cxn>
                  <a:cxn ang="0">
                    <a:pos x="152" y="196"/>
                  </a:cxn>
                  <a:cxn ang="0">
                    <a:pos x="154" y="224"/>
                  </a:cxn>
                  <a:cxn ang="0">
                    <a:pos x="136" y="216"/>
                  </a:cxn>
                  <a:cxn ang="0">
                    <a:pos x="118" y="208"/>
                  </a:cxn>
                  <a:cxn ang="0">
                    <a:pos x="122" y="198"/>
                  </a:cxn>
                  <a:cxn ang="0">
                    <a:pos x="126" y="188"/>
                  </a:cxn>
                  <a:cxn ang="0">
                    <a:pos x="132" y="168"/>
                  </a:cxn>
                  <a:cxn ang="0">
                    <a:pos x="132" y="150"/>
                  </a:cxn>
                  <a:cxn ang="0">
                    <a:pos x="118" y="152"/>
                  </a:cxn>
                  <a:cxn ang="0">
                    <a:pos x="100" y="176"/>
                  </a:cxn>
                  <a:cxn ang="0">
                    <a:pos x="88" y="196"/>
                  </a:cxn>
                  <a:cxn ang="0">
                    <a:pos x="92" y="218"/>
                  </a:cxn>
                  <a:cxn ang="0">
                    <a:pos x="100" y="238"/>
                  </a:cxn>
                  <a:cxn ang="0">
                    <a:pos x="100" y="250"/>
                  </a:cxn>
                  <a:cxn ang="0">
                    <a:pos x="96" y="256"/>
                  </a:cxn>
                  <a:cxn ang="0">
                    <a:pos x="86" y="266"/>
                  </a:cxn>
                  <a:cxn ang="0">
                    <a:pos x="76" y="282"/>
                  </a:cxn>
                  <a:cxn ang="0">
                    <a:pos x="82" y="296"/>
                  </a:cxn>
                  <a:cxn ang="0">
                    <a:pos x="86" y="320"/>
                  </a:cxn>
                  <a:cxn ang="0">
                    <a:pos x="74" y="336"/>
                  </a:cxn>
                  <a:cxn ang="0">
                    <a:pos x="44" y="330"/>
                  </a:cxn>
                  <a:cxn ang="0">
                    <a:pos x="10" y="296"/>
                  </a:cxn>
                  <a:cxn ang="0">
                    <a:pos x="18" y="272"/>
                  </a:cxn>
                  <a:cxn ang="0">
                    <a:pos x="44" y="248"/>
                  </a:cxn>
                  <a:cxn ang="0">
                    <a:pos x="74" y="226"/>
                  </a:cxn>
                  <a:cxn ang="0">
                    <a:pos x="82" y="184"/>
                  </a:cxn>
                  <a:cxn ang="0">
                    <a:pos x="106" y="144"/>
                  </a:cxn>
                  <a:cxn ang="0">
                    <a:pos x="128" y="72"/>
                  </a:cxn>
                  <a:cxn ang="0">
                    <a:pos x="132" y="46"/>
                  </a:cxn>
                  <a:cxn ang="0">
                    <a:pos x="130" y="18"/>
                  </a:cxn>
                  <a:cxn ang="0">
                    <a:pos x="120" y="2"/>
                  </a:cxn>
                  <a:cxn ang="0">
                    <a:pos x="92" y="8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  <a:lnTo>
                      <a:pt x="110" y="82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96"/>
              <p:cNvSpPr>
                <a:spLocks/>
              </p:cNvSpPr>
              <p:nvPr/>
            </p:nvSpPr>
            <p:spPr bwMode="gray">
              <a:xfrm>
                <a:off x="4818" y="1050"/>
                <a:ext cx="156" cy="344"/>
              </a:xfrm>
              <a:custGeom>
                <a:avLst/>
                <a:gdLst/>
                <a:ahLst/>
                <a:cxnLst>
                  <a:cxn ang="0">
                    <a:pos x="116" y="82"/>
                  </a:cxn>
                  <a:cxn ang="0">
                    <a:pos x="116" y="108"/>
                  </a:cxn>
                  <a:cxn ang="0">
                    <a:pos x="124" y="130"/>
                  </a:cxn>
                  <a:cxn ang="0">
                    <a:pos x="148" y="146"/>
                  </a:cxn>
                  <a:cxn ang="0">
                    <a:pos x="150" y="170"/>
                  </a:cxn>
                  <a:cxn ang="0">
                    <a:pos x="152" y="196"/>
                  </a:cxn>
                  <a:cxn ang="0">
                    <a:pos x="154" y="224"/>
                  </a:cxn>
                  <a:cxn ang="0">
                    <a:pos x="136" y="216"/>
                  </a:cxn>
                  <a:cxn ang="0">
                    <a:pos x="118" y="208"/>
                  </a:cxn>
                  <a:cxn ang="0">
                    <a:pos x="122" y="198"/>
                  </a:cxn>
                  <a:cxn ang="0">
                    <a:pos x="126" y="188"/>
                  </a:cxn>
                  <a:cxn ang="0">
                    <a:pos x="132" y="168"/>
                  </a:cxn>
                  <a:cxn ang="0">
                    <a:pos x="132" y="150"/>
                  </a:cxn>
                  <a:cxn ang="0">
                    <a:pos x="118" y="152"/>
                  </a:cxn>
                  <a:cxn ang="0">
                    <a:pos x="100" y="176"/>
                  </a:cxn>
                  <a:cxn ang="0">
                    <a:pos x="88" y="196"/>
                  </a:cxn>
                  <a:cxn ang="0">
                    <a:pos x="92" y="218"/>
                  </a:cxn>
                  <a:cxn ang="0">
                    <a:pos x="100" y="238"/>
                  </a:cxn>
                  <a:cxn ang="0">
                    <a:pos x="100" y="250"/>
                  </a:cxn>
                  <a:cxn ang="0">
                    <a:pos x="96" y="256"/>
                  </a:cxn>
                  <a:cxn ang="0">
                    <a:pos x="86" y="266"/>
                  </a:cxn>
                  <a:cxn ang="0">
                    <a:pos x="76" y="282"/>
                  </a:cxn>
                  <a:cxn ang="0">
                    <a:pos x="82" y="296"/>
                  </a:cxn>
                  <a:cxn ang="0">
                    <a:pos x="86" y="320"/>
                  </a:cxn>
                  <a:cxn ang="0">
                    <a:pos x="74" y="336"/>
                  </a:cxn>
                  <a:cxn ang="0">
                    <a:pos x="44" y="330"/>
                  </a:cxn>
                  <a:cxn ang="0">
                    <a:pos x="10" y="296"/>
                  </a:cxn>
                  <a:cxn ang="0">
                    <a:pos x="18" y="272"/>
                  </a:cxn>
                  <a:cxn ang="0">
                    <a:pos x="44" y="248"/>
                  </a:cxn>
                  <a:cxn ang="0">
                    <a:pos x="74" y="226"/>
                  </a:cxn>
                  <a:cxn ang="0">
                    <a:pos x="82" y="184"/>
                  </a:cxn>
                  <a:cxn ang="0">
                    <a:pos x="106" y="144"/>
                  </a:cxn>
                  <a:cxn ang="0">
                    <a:pos x="128" y="72"/>
                  </a:cxn>
                  <a:cxn ang="0">
                    <a:pos x="132" y="46"/>
                  </a:cxn>
                  <a:cxn ang="0">
                    <a:pos x="130" y="18"/>
                  </a:cxn>
                  <a:cxn ang="0">
                    <a:pos x="120" y="2"/>
                  </a:cxn>
                  <a:cxn ang="0">
                    <a:pos x="92" y="8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97"/>
              <p:cNvSpPr>
                <a:spLocks/>
              </p:cNvSpPr>
              <p:nvPr/>
            </p:nvSpPr>
            <p:spPr bwMode="gray">
              <a:xfrm>
                <a:off x="4702" y="1270"/>
                <a:ext cx="268" cy="18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22" y="4"/>
                  </a:cxn>
                  <a:cxn ang="0">
                    <a:pos x="40" y="24"/>
                  </a:cxn>
                  <a:cxn ang="0">
                    <a:pos x="54" y="44"/>
                  </a:cxn>
                  <a:cxn ang="0">
                    <a:pos x="74" y="62"/>
                  </a:cxn>
                  <a:cxn ang="0">
                    <a:pos x="102" y="84"/>
                  </a:cxn>
                  <a:cxn ang="0">
                    <a:pos x="108" y="104"/>
                  </a:cxn>
                  <a:cxn ang="0">
                    <a:pos x="106" y="120"/>
                  </a:cxn>
                  <a:cxn ang="0">
                    <a:pos x="102" y="124"/>
                  </a:cxn>
                  <a:cxn ang="0">
                    <a:pos x="100" y="130"/>
                  </a:cxn>
                  <a:cxn ang="0">
                    <a:pos x="102" y="134"/>
                  </a:cxn>
                  <a:cxn ang="0">
                    <a:pos x="114" y="140"/>
                  </a:cxn>
                  <a:cxn ang="0">
                    <a:pos x="144" y="140"/>
                  </a:cxn>
                  <a:cxn ang="0">
                    <a:pos x="164" y="148"/>
                  </a:cxn>
                  <a:cxn ang="0">
                    <a:pos x="176" y="156"/>
                  </a:cxn>
                  <a:cxn ang="0">
                    <a:pos x="190" y="164"/>
                  </a:cxn>
                  <a:cxn ang="0">
                    <a:pos x="218" y="164"/>
                  </a:cxn>
                  <a:cxn ang="0">
                    <a:pos x="240" y="162"/>
                  </a:cxn>
                  <a:cxn ang="0">
                    <a:pos x="260" y="164"/>
                  </a:cxn>
                  <a:cxn ang="0">
                    <a:pos x="268" y="176"/>
                  </a:cxn>
                  <a:cxn ang="0">
                    <a:pos x="250" y="184"/>
                  </a:cxn>
                  <a:cxn ang="0">
                    <a:pos x="222" y="184"/>
                  </a:cxn>
                  <a:cxn ang="0">
                    <a:pos x="198" y="182"/>
                  </a:cxn>
                  <a:cxn ang="0">
                    <a:pos x="176" y="174"/>
                  </a:cxn>
                  <a:cxn ang="0">
                    <a:pos x="148" y="162"/>
                  </a:cxn>
                  <a:cxn ang="0">
                    <a:pos x="114" y="158"/>
                  </a:cxn>
                  <a:cxn ang="0">
                    <a:pos x="86" y="146"/>
                  </a:cxn>
                  <a:cxn ang="0">
                    <a:pos x="84" y="136"/>
                  </a:cxn>
                  <a:cxn ang="0">
                    <a:pos x="82" y="128"/>
                  </a:cxn>
                  <a:cxn ang="0">
                    <a:pos x="78" y="120"/>
                  </a:cxn>
                  <a:cxn ang="0">
                    <a:pos x="70" y="116"/>
                  </a:cxn>
                  <a:cxn ang="0">
                    <a:pos x="56" y="96"/>
                  </a:cxn>
                  <a:cxn ang="0">
                    <a:pos x="38" y="66"/>
                  </a:cxn>
                  <a:cxn ang="0">
                    <a:pos x="18" y="40"/>
                  </a:cxn>
                  <a:cxn ang="0">
                    <a:pos x="4" y="16"/>
                  </a:cxn>
                  <a:cxn ang="0">
                    <a:pos x="12" y="8"/>
                  </a:cxn>
                  <a:cxn ang="0">
                    <a:pos x="16" y="6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98"/>
              <p:cNvSpPr>
                <a:spLocks/>
              </p:cNvSpPr>
              <p:nvPr/>
            </p:nvSpPr>
            <p:spPr bwMode="gray">
              <a:xfrm>
                <a:off x="4702" y="1270"/>
                <a:ext cx="268" cy="18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22" y="4"/>
                  </a:cxn>
                  <a:cxn ang="0">
                    <a:pos x="40" y="24"/>
                  </a:cxn>
                  <a:cxn ang="0">
                    <a:pos x="54" y="44"/>
                  </a:cxn>
                  <a:cxn ang="0">
                    <a:pos x="74" y="62"/>
                  </a:cxn>
                  <a:cxn ang="0">
                    <a:pos x="102" y="84"/>
                  </a:cxn>
                  <a:cxn ang="0">
                    <a:pos x="108" y="104"/>
                  </a:cxn>
                  <a:cxn ang="0">
                    <a:pos x="106" y="120"/>
                  </a:cxn>
                  <a:cxn ang="0">
                    <a:pos x="102" y="124"/>
                  </a:cxn>
                  <a:cxn ang="0">
                    <a:pos x="100" y="130"/>
                  </a:cxn>
                  <a:cxn ang="0">
                    <a:pos x="102" y="134"/>
                  </a:cxn>
                  <a:cxn ang="0">
                    <a:pos x="114" y="140"/>
                  </a:cxn>
                  <a:cxn ang="0">
                    <a:pos x="144" y="140"/>
                  </a:cxn>
                  <a:cxn ang="0">
                    <a:pos x="164" y="148"/>
                  </a:cxn>
                  <a:cxn ang="0">
                    <a:pos x="176" y="156"/>
                  </a:cxn>
                  <a:cxn ang="0">
                    <a:pos x="190" y="164"/>
                  </a:cxn>
                  <a:cxn ang="0">
                    <a:pos x="218" y="164"/>
                  </a:cxn>
                  <a:cxn ang="0">
                    <a:pos x="240" y="162"/>
                  </a:cxn>
                  <a:cxn ang="0">
                    <a:pos x="260" y="164"/>
                  </a:cxn>
                  <a:cxn ang="0">
                    <a:pos x="268" y="176"/>
                  </a:cxn>
                  <a:cxn ang="0">
                    <a:pos x="250" y="184"/>
                  </a:cxn>
                  <a:cxn ang="0">
                    <a:pos x="222" y="184"/>
                  </a:cxn>
                  <a:cxn ang="0">
                    <a:pos x="198" y="182"/>
                  </a:cxn>
                  <a:cxn ang="0">
                    <a:pos x="176" y="174"/>
                  </a:cxn>
                  <a:cxn ang="0">
                    <a:pos x="148" y="162"/>
                  </a:cxn>
                  <a:cxn ang="0">
                    <a:pos x="114" y="158"/>
                  </a:cxn>
                  <a:cxn ang="0">
                    <a:pos x="86" y="146"/>
                  </a:cxn>
                  <a:cxn ang="0">
                    <a:pos x="84" y="136"/>
                  </a:cxn>
                  <a:cxn ang="0">
                    <a:pos x="82" y="128"/>
                  </a:cxn>
                  <a:cxn ang="0">
                    <a:pos x="78" y="120"/>
                  </a:cxn>
                  <a:cxn ang="0">
                    <a:pos x="70" y="116"/>
                  </a:cxn>
                  <a:cxn ang="0">
                    <a:pos x="56" y="96"/>
                  </a:cxn>
                  <a:cxn ang="0">
                    <a:pos x="38" y="66"/>
                  </a:cxn>
                  <a:cxn ang="0">
                    <a:pos x="18" y="40"/>
                  </a:cxn>
                  <a:cxn ang="0">
                    <a:pos x="4" y="16"/>
                  </a:cxn>
                  <a:cxn ang="0">
                    <a:pos x="12" y="8"/>
                  </a:cxn>
                  <a:cxn ang="0">
                    <a:pos x="16" y="6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99"/>
              <p:cNvSpPr>
                <a:spLocks/>
              </p:cNvSpPr>
              <p:nvPr/>
            </p:nvSpPr>
            <p:spPr bwMode="gray">
              <a:xfrm>
                <a:off x="4874" y="1312"/>
                <a:ext cx="335" cy="530"/>
              </a:xfrm>
              <a:custGeom>
                <a:avLst/>
                <a:gdLst/>
                <a:ahLst/>
                <a:cxnLst>
                  <a:cxn ang="0">
                    <a:pos x="268" y="126"/>
                  </a:cxn>
                  <a:cxn ang="0">
                    <a:pos x="236" y="164"/>
                  </a:cxn>
                  <a:cxn ang="0">
                    <a:pos x="218" y="228"/>
                  </a:cxn>
                  <a:cxn ang="0">
                    <a:pos x="184" y="180"/>
                  </a:cxn>
                  <a:cxn ang="0">
                    <a:pos x="190" y="166"/>
                  </a:cxn>
                  <a:cxn ang="0">
                    <a:pos x="148" y="160"/>
                  </a:cxn>
                  <a:cxn ang="0">
                    <a:pos x="134" y="174"/>
                  </a:cxn>
                  <a:cxn ang="0">
                    <a:pos x="118" y="186"/>
                  </a:cxn>
                  <a:cxn ang="0">
                    <a:pos x="142" y="208"/>
                  </a:cxn>
                  <a:cxn ang="0">
                    <a:pos x="110" y="190"/>
                  </a:cxn>
                  <a:cxn ang="0">
                    <a:pos x="76" y="210"/>
                  </a:cxn>
                  <a:cxn ang="0">
                    <a:pos x="52" y="236"/>
                  </a:cxn>
                  <a:cxn ang="0">
                    <a:pos x="28" y="258"/>
                  </a:cxn>
                  <a:cxn ang="0">
                    <a:pos x="14" y="296"/>
                  </a:cxn>
                  <a:cxn ang="0">
                    <a:pos x="4" y="334"/>
                  </a:cxn>
                  <a:cxn ang="0">
                    <a:pos x="10" y="392"/>
                  </a:cxn>
                  <a:cxn ang="0">
                    <a:pos x="22" y="414"/>
                  </a:cxn>
                  <a:cxn ang="0">
                    <a:pos x="34" y="400"/>
                  </a:cxn>
                  <a:cxn ang="0">
                    <a:pos x="72" y="402"/>
                  </a:cxn>
                  <a:cxn ang="0">
                    <a:pos x="98" y="384"/>
                  </a:cxn>
                  <a:cxn ang="0">
                    <a:pos x="140" y="372"/>
                  </a:cxn>
                  <a:cxn ang="0">
                    <a:pos x="182" y="408"/>
                  </a:cxn>
                  <a:cxn ang="0">
                    <a:pos x="202" y="402"/>
                  </a:cxn>
                  <a:cxn ang="0">
                    <a:pos x="236" y="454"/>
                  </a:cxn>
                  <a:cxn ang="0">
                    <a:pos x="272" y="470"/>
                  </a:cxn>
                  <a:cxn ang="0">
                    <a:pos x="262" y="502"/>
                  </a:cxn>
                  <a:cxn ang="0">
                    <a:pos x="286" y="526"/>
                  </a:cxn>
                  <a:cxn ang="0">
                    <a:pos x="286" y="496"/>
                  </a:cxn>
                  <a:cxn ang="0">
                    <a:pos x="270" y="486"/>
                  </a:cxn>
                  <a:cxn ang="0">
                    <a:pos x="268" y="468"/>
                  </a:cxn>
                  <a:cxn ang="0">
                    <a:pos x="280" y="462"/>
                  </a:cxn>
                  <a:cxn ang="0">
                    <a:pos x="298" y="450"/>
                  </a:cxn>
                  <a:cxn ang="0">
                    <a:pos x="308" y="428"/>
                  </a:cxn>
                  <a:cxn ang="0">
                    <a:pos x="306" y="404"/>
                  </a:cxn>
                  <a:cxn ang="0">
                    <a:pos x="324" y="384"/>
                  </a:cxn>
                  <a:cxn ang="0">
                    <a:pos x="316" y="298"/>
                  </a:cxn>
                  <a:cxn ang="0">
                    <a:pos x="278" y="236"/>
                  </a:cxn>
                  <a:cxn ang="0">
                    <a:pos x="258" y="168"/>
                  </a:cxn>
                  <a:cxn ang="0">
                    <a:pos x="194" y="132"/>
                  </a:cxn>
                  <a:cxn ang="0">
                    <a:pos x="198" y="90"/>
                  </a:cxn>
                  <a:cxn ang="0">
                    <a:pos x="162" y="64"/>
                  </a:cxn>
                  <a:cxn ang="0">
                    <a:pos x="132" y="36"/>
                  </a:cxn>
                  <a:cxn ang="0">
                    <a:pos x="116" y="0"/>
                  </a:cxn>
                  <a:cxn ang="0">
                    <a:pos x="142" y="18"/>
                  </a:cxn>
                  <a:cxn ang="0">
                    <a:pos x="152" y="26"/>
                  </a:cxn>
                  <a:cxn ang="0">
                    <a:pos x="162" y="28"/>
                  </a:cxn>
                  <a:cxn ang="0">
                    <a:pos x="176" y="36"/>
                  </a:cxn>
                  <a:cxn ang="0">
                    <a:pos x="178" y="48"/>
                  </a:cxn>
                  <a:cxn ang="0">
                    <a:pos x="184" y="66"/>
                  </a:cxn>
                  <a:cxn ang="0">
                    <a:pos x="200" y="70"/>
                  </a:cxn>
                  <a:cxn ang="0">
                    <a:pos x="206" y="48"/>
                  </a:cxn>
                  <a:cxn ang="0">
                    <a:pos x="228" y="54"/>
                  </a:cxn>
                  <a:cxn ang="0">
                    <a:pos x="260" y="80"/>
                  </a:cxn>
                  <a:cxn ang="0">
                    <a:pos x="270" y="98"/>
                  </a:cxn>
                  <a:cxn ang="0">
                    <a:pos x="290" y="116"/>
                  </a:cxn>
                  <a:cxn ang="0">
                    <a:pos x="302" y="152"/>
                  </a:cxn>
                  <a:cxn ang="0">
                    <a:pos x="296" y="150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  <a:lnTo>
                      <a:pt x="300" y="138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100"/>
              <p:cNvSpPr>
                <a:spLocks/>
              </p:cNvSpPr>
              <p:nvPr/>
            </p:nvSpPr>
            <p:spPr bwMode="gray">
              <a:xfrm>
                <a:off x="4874" y="1312"/>
                <a:ext cx="335" cy="530"/>
              </a:xfrm>
              <a:custGeom>
                <a:avLst/>
                <a:gdLst/>
                <a:ahLst/>
                <a:cxnLst>
                  <a:cxn ang="0">
                    <a:pos x="268" y="126"/>
                  </a:cxn>
                  <a:cxn ang="0">
                    <a:pos x="236" y="164"/>
                  </a:cxn>
                  <a:cxn ang="0">
                    <a:pos x="218" y="228"/>
                  </a:cxn>
                  <a:cxn ang="0">
                    <a:pos x="184" y="180"/>
                  </a:cxn>
                  <a:cxn ang="0">
                    <a:pos x="190" y="166"/>
                  </a:cxn>
                  <a:cxn ang="0">
                    <a:pos x="148" y="160"/>
                  </a:cxn>
                  <a:cxn ang="0">
                    <a:pos x="134" y="174"/>
                  </a:cxn>
                  <a:cxn ang="0">
                    <a:pos x="118" y="186"/>
                  </a:cxn>
                  <a:cxn ang="0">
                    <a:pos x="142" y="208"/>
                  </a:cxn>
                  <a:cxn ang="0">
                    <a:pos x="110" y="190"/>
                  </a:cxn>
                  <a:cxn ang="0">
                    <a:pos x="76" y="210"/>
                  </a:cxn>
                  <a:cxn ang="0">
                    <a:pos x="52" y="236"/>
                  </a:cxn>
                  <a:cxn ang="0">
                    <a:pos x="28" y="258"/>
                  </a:cxn>
                  <a:cxn ang="0">
                    <a:pos x="14" y="296"/>
                  </a:cxn>
                  <a:cxn ang="0">
                    <a:pos x="4" y="334"/>
                  </a:cxn>
                  <a:cxn ang="0">
                    <a:pos x="10" y="392"/>
                  </a:cxn>
                  <a:cxn ang="0">
                    <a:pos x="22" y="414"/>
                  </a:cxn>
                  <a:cxn ang="0">
                    <a:pos x="34" y="400"/>
                  </a:cxn>
                  <a:cxn ang="0">
                    <a:pos x="72" y="402"/>
                  </a:cxn>
                  <a:cxn ang="0">
                    <a:pos x="98" y="384"/>
                  </a:cxn>
                  <a:cxn ang="0">
                    <a:pos x="140" y="372"/>
                  </a:cxn>
                  <a:cxn ang="0">
                    <a:pos x="182" y="408"/>
                  </a:cxn>
                  <a:cxn ang="0">
                    <a:pos x="202" y="402"/>
                  </a:cxn>
                  <a:cxn ang="0">
                    <a:pos x="236" y="454"/>
                  </a:cxn>
                  <a:cxn ang="0">
                    <a:pos x="272" y="470"/>
                  </a:cxn>
                  <a:cxn ang="0">
                    <a:pos x="262" y="502"/>
                  </a:cxn>
                  <a:cxn ang="0">
                    <a:pos x="286" y="526"/>
                  </a:cxn>
                  <a:cxn ang="0">
                    <a:pos x="286" y="496"/>
                  </a:cxn>
                  <a:cxn ang="0">
                    <a:pos x="270" y="486"/>
                  </a:cxn>
                  <a:cxn ang="0">
                    <a:pos x="268" y="468"/>
                  </a:cxn>
                  <a:cxn ang="0">
                    <a:pos x="280" y="462"/>
                  </a:cxn>
                  <a:cxn ang="0">
                    <a:pos x="298" y="450"/>
                  </a:cxn>
                  <a:cxn ang="0">
                    <a:pos x="308" y="428"/>
                  </a:cxn>
                  <a:cxn ang="0">
                    <a:pos x="306" y="404"/>
                  </a:cxn>
                  <a:cxn ang="0">
                    <a:pos x="324" y="384"/>
                  </a:cxn>
                  <a:cxn ang="0">
                    <a:pos x="316" y="298"/>
                  </a:cxn>
                  <a:cxn ang="0">
                    <a:pos x="278" y="236"/>
                  </a:cxn>
                  <a:cxn ang="0">
                    <a:pos x="258" y="168"/>
                  </a:cxn>
                  <a:cxn ang="0">
                    <a:pos x="194" y="132"/>
                  </a:cxn>
                  <a:cxn ang="0">
                    <a:pos x="198" y="90"/>
                  </a:cxn>
                  <a:cxn ang="0">
                    <a:pos x="162" y="64"/>
                  </a:cxn>
                  <a:cxn ang="0">
                    <a:pos x="132" y="36"/>
                  </a:cxn>
                  <a:cxn ang="0">
                    <a:pos x="116" y="0"/>
                  </a:cxn>
                  <a:cxn ang="0">
                    <a:pos x="142" y="18"/>
                  </a:cxn>
                  <a:cxn ang="0">
                    <a:pos x="152" y="26"/>
                  </a:cxn>
                  <a:cxn ang="0">
                    <a:pos x="162" y="28"/>
                  </a:cxn>
                  <a:cxn ang="0">
                    <a:pos x="176" y="36"/>
                  </a:cxn>
                  <a:cxn ang="0">
                    <a:pos x="178" y="48"/>
                  </a:cxn>
                  <a:cxn ang="0">
                    <a:pos x="184" y="66"/>
                  </a:cxn>
                  <a:cxn ang="0">
                    <a:pos x="200" y="70"/>
                  </a:cxn>
                  <a:cxn ang="0">
                    <a:pos x="206" y="48"/>
                  </a:cxn>
                  <a:cxn ang="0">
                    <a:pos x="228" y="54"/>
                  </a:cxn>
                  <a:cxn ang="0">
                    <a:pos x="260" y="80"/>
                  </a:cxn>
                  <a:cxn ang="0">
                    <a:pos x="270" y="98"/>
                  </a:cxn>
                  <a:cxn ang="0">
                    <a:pos x="290" y="116"/>
                  </a:cxn>
                  <a:cxn ang="0">
                    <a:pos x="302" y="152"/>
                  </a:cxn>
                  <a:cxn ang="0">
                    <a:pos x="296" y="150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101"/>
              <p:cNvSpPr>
                <a:spLocks/>
              </p:cNvSpPr>
              <p:nvPr/>
            </p:nvSpPr>
            <p:spPr bwMode="gray">
              <a:xfrm>
                <a:off x="4240" y="1476"/>
                <a:ext cx="68" cy="154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64" y="2"/>
                  </a:cxn>
                  <a:cxn ang="0">
                    <a:pos x="60" y="4"/>
                  </a:cxn>
                  <a:cxn ang="0">
                    <a:pos x="56" y="8"/>
                  </a:cxn>
                  <a:cxn ang="0">
                    <a:pos x="50" y="12"/>
                  </a:cxn>
                  <a:cxn ang="0">
                    <a:pos x="46" y="16"/>
                  </a:cxn>
                  <a:cxn ang="0">
                    <a:pos x="44" y="20"/>
                  </a:cxn>
                  <a:cxn ang="0">
                    <a:pos x="44" y="24"/>
                  </a:cxn>
                  <a:cxn ang="0">
                    <a:pos x="42" y="30"/>
                  </a:cxn>
                  <a:cxn ang="0">
                    <a:pos x="42" y="34"/>
                  </a:cxn>
                  <a:cxn ang="0">
                    <a:pos x="40" y="36"/>
                  </a:cxn>
                  <a:cxn ang="0">
                    <a:pos x="34" y="42"/>
                  </a:cxn>
                  <a:cxn ang="0">
                    <a:pos x="28" y="44"/>
                  </a:cxn>
                  <a:cxn ang="0">
                    <a:pos x="24" y="48"/>
                  </a:cxn>
                  <a:cxn ang="0">
                    <a:pos x="18" y="50"/>
                  </a:cxn>
                  <a:cxn ang="0">
                    <a:pos x="14" y="54"/>
                  </a:cxn>
                  <a:cxn ang="0">
                    <a:pos x="10" y="60"/>
                  </a:cxn>
                  <a:cxn ang="0">
                    <a:pos x="6" y="70"/>
                  </a:cxn>
                  <a:cxn ang="0">
                    <a:pos x="6" y="80"/>
                  </a:cxn>
                  <a:cxn ang="0">
                    <a:pos x="8" y="88"/>
                  </a:cxn>
                  <a:cxn ang="0">
                    <a:pos x="12" y="100"/>
                  </a:cxn>
                  <a:cxn ang="0">
                    <a:pos x="14" y="104"/>
                  </a:cxn>
                  <a:cxn ang="0">
                    <a:pos x="16" y="106"/>
                  </a:cxn>
                  <a:cxn ang="0">
                    <a:pos x="16" y="108"/>
                  </a:cxn>
                  <a:cxn ang="0">
                    <a:pos x="18" y="108"/>
                  </a:cxn>
                  <a:cxn ang="0">
                    <a:pos x="18" y="110"/>
                  </a:cxn>
                  <a:cxn ang="0">
                    <a:pos x="16" y="114"/>
                  </a:cxn>
                  <a:cxn ang="0">
                    <a:pos x="14" y="118"/>
                  </a:cxn>
                  <a:cxn ang="0">
                    <a:pos x="12" y="120"/>
                  </a:cxn>
                  <a:cxn ang="0">
                    <a:pos x="8" y="124"/>
                  </a:cxn>
                  <a:cxn ang="0">
                    <a:pos x="4" y="126"/>
                  </a:cxn>
                  <a:cxn ang="0">
                    <a:pos x="0" y="128"/>
                  </a:cxn>
                  <a:cxn ang="0">
                    <a:pos x="0" y="132"/>
                  </a:cxn>
                  <a:cxn ang="0">
                    <a:pos x="0" y="136"/>
                  </a:cxn>
                  <a:cxn ang="0">
                    <a:pos x="2" y="140"/>
                  </a:cxn>
                  <a:cxn ang="0">
                    <a:pos x="8" y="144"/>
                  </a:cxn>
                  <a:cxn ang="0">
                    <a:pos x="12" y="148"/>
                  </a:cxn>
                  <a:cxn ang="0">
                    <a:pos x="18" y="152"/>
                  </a:cxn>
                  <a:cxn ang="0">
                    <a:pos x="24" y="154"/>
                  </a:cxn>
                  <a:cxn ang="0">
                    <a:pos x="28" y="154"/>
                  </a:cxn>
                  <a:cxn ang="0">
                    <a:pos x="38" y="148"/>
                  </a:cxn>
                  <a:cxn ang="0">
                    <a:pos x="44" y="132"/>
                  </a:cxn>
                  <a:cxn ang="0">
                    <a:pos x="48" y="114"/>
                  </a:cxn>
                  <a:cxn ang="0">
                    <a:pos x="50" y="96"/>
                  </a:cxn>
                  <a:cxn ang="0">
                    <a:pos x="54" y="82"/>
                  </a:cxn>
                  <a:cxn ang="0">
                    <a:pos x="56" y="74"/>
                  </a:cxn>
                  <a:cxn ang="0">
                    <a:pos x="60" y="62"/>
                  </a:cxn>
                  <a:cxn ang="0">
                    <a:pos x="62" y="50"/>
                  </a:cxn>
                  <a:cxn ang="0">
                    <a:pos x="66" y="36"/>
                  </a:cxn>
                  <a:cxn ang="0">
                    <a:pos x="66" y="24"/>
                  </a:cxn>
                  <a:cxn ang="0">
                    <a:pos x="64" y="14"/>
                  </a:cxn>
                  <a:cxn ang="0">
                    <a:pos x="60" y="6"/>
                  </a:cxn>
                  <a:cxn ang="0">
                    <a:pos x="52" y="6"/>
                  </a:cxn>
                  <a:cxn ang="0">
                    <a:pos x="38" y="12"/>
                  </a:cxn>
                  <a:cxn ang="0">
                    <a:pos x="68" y="0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102"/>
              <p:cNvSpPr>
                <a:spLocks/>
              </p:cNvSpPr>
              <p:nvPr/>
            </p:nvSpPr>
            <p:spPr bwMode="gray">
              <a:xfrm>
                <a:off x="4240" y="1476"/>
                <a:ext cx="68" cy="154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64" y="2"/>
                  </a:cxn>
                  <a:cxn ang="0">
                    <a:pos x="60" y="4"/>
                  </a:cxn>
                  <a:cxn ang="0">
                    <a:pos x="56" y="8"/>
                  </a:cxn>
                  <a:cxn ang="0">
                    <a:pos x="50" y="12"/>
                  </a:cxn>
                  <a:cxn ang="0">
                    <a:pos x="46" y="16"/>
                  </a:cxn>
                  <a:cxn ang="0">
                    <a:pos x="44" y="20"/>
                  </a:cxn>
                  <a:cxn ang="0">
                    <a:pos x="44" y="24"/>
                  </a:cxn>
                  <a:cxn ang="0">
                    <a:pos x="42" y="30"/>
                  </a:cxn>
                  <a:cxn ang="0">
                    <a:pos x="42" y="34"/>
                  </a:cxn>
                  <a:cxn ang="0">
                    <a:pos x="40" y="36"/>
                  </a:cxn>
                  <a:cxn ang="0">
                    <a:pos x="34" y="42"/>
                  </a:cxn>
                  <a:cxn ang="0">
                    <a:pos x="28" y="44"/>
                  </a:cxn>
                  <a:cxn ang="0">
                    <a:pos x="24" y="48"/>
                  </a:cxn>
                  <a:cxn ang="0">
                    <a:pos x="18" y="50"/>
                  </a:cxn>
                  <a:cxn ang="0">
                    <a:pos x="14" y="54"/>
                  </a:cxn>
                  <a:cxn ang="0">
                    <a:pos x="10" y="60"/>
                  </a:cxn>
                  <a:cxn ang="0">
                    <a:pos x="6" y="70"/>
                  </a:cxn>
                  <a:cxn ang="0">
                    <a:pos x="6" y="80"/>
                  </a:cxn>
                  <a:cxn ang="0">
                    <a:pos x="8" y="88"/>
                  </a:cxn>
                  <a:cxn ang="0">
                    <a:pos x="12" y="100"/>
                  </a:cxn>
                  <a:cxn ang="0">
                    <a:pos x="14" y="104"/>
                  </a:cxn>
                  <a:cxn ang="0">
                    <a:pos x="16" y="106"/>
                  </a:cxn>
                  <a:cxn ang="0">
                    <a:pos x="16" y="108"/>
                  </a:cxn>
                  <a:cxn ang="0">
                    <a:pos x="18" y="108"/>
                  </a:cxn>
                  <a:cxn ang="0">
                    <a:pos x="18" y="110"/>
                  </a:cxn>
                  <a:cxn ang="0">
                    <a:pos x="16" y="114"/>
                  </a:cxn>
                  <a:cxn ang="0">
                    <a:pos x="14" y="118"/>
                  </a:cxn>
                  <a:cxn ang="0">
                    <a:pos x="12" y="120"/>
                  </a:cxn>
                  <a:cxn ang="0">
                    <a:pos x="8" y="124"/>
                  </a:cxn>
                  <a:cxn ang="0">
                    <a:pos x="4" y="126"/>
                  </a:cxn>
                  <a:cxn ang="0">
                    <a:pos x="0" y="128"/>
                  </a:cxn>
                  <a:cxn ang="0">
                    <a:pos x="0" y="132"/>
                  </a:cxn>
                  <a:cxn ang="0">
                    <a:pos x="0" y="136"/>
                  </a:cxn>
                  <a:cxn ang="0">
                    <a:pos x="2" y="140"/>
                  </a:cxn>
                  <a:cxn ang="0">
                    <a:pos x="8" y="144"/>
                  </a:cxn>
                  <a:cxn ang="0">
                    <a:pos x="12" y="148"/>
                  </a:cxn>
                  <a:cxn ang="0">
                    <a:pos x="18" y="152"/>
                  </a:cxn>
                  <a:cxn ang="0">
                    <a:pos x="24" y="154"/>
                  </a:cxn>
                  <a:cxn ang="0">
                    <a:pos x="28" y="154"/>
                  </a:cxn>
                  <a:cxn ang="0">
                    <a:pos x="38" y="148"/>
                  </a:cxn>
                  <a:cxn ang="0">
                    <a:pos x="44" y="132"/>
                  </a:cxn>
                  <a:cxn ang="0">
                    <a:pos x="48" y="114"/>
                  </a:cxn>
                  <a:cxn ang="0">
                    <a:pos x="50" y="96"/>
                  </a:cxn>
                  <a:cxn ang="0">
                    <a:pos x="54" y="82"/>
                  </a:cxn>
                  <a:cxn ang="0">
                    <a:pos x="56" y="74"/>
                  </a:cxn>
                  <a:cxn ang="0">
                    <a:pos x="60" y="62"/>
                  </a:cxn>
                  <a:cxn ang="0">
                    <a:pos x="62" y="50"/>
                  </a:cxn>
                  <a:cxn ang="0">
                    <a:pos x="66" y="36"/>
                  </a:cxn>
                  <a:cxn ang="0">
                    <a:pos x="66" y="24"/>
                  </a:cxn>
                  <a:cxn ang="0">
                    <a:pos x="64" y="14"/>
                  </a:cxn>
                  <a:cxn ang="0">
                    <a:pos x="60" y="6"/>
                  </a:cxn>
                  <a:cxn ang="0">
                    <a:pos x="52" y="6"/>
                  </a:cxn>
                  <a:cxn ang="0">
                    <a:pos x="38" y="12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103"/>
              <p:cNvSpPr>
                <a:spLocks/>
              </p:cNvSpPr>
              <p:nvPr/>
            </p:nvSpPr>
            <p:spPr bwMode="gray">
              <a:xfrm>
                <a:off x="5356" y="1890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4" y="4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104"/>
              <p:cNvSpPr>
                <a:spLocks/>
              </p:cNvSpPr>
              <p:nvPr/>
            </p:nvSpPr>
            <p:spPr bwMode="gray">
              <a:xfrm>
                <a:off x="5356" y="1890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4" y="4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105"/>
              <p:cNvSpPr>
                <a:spLocks/>
              </p:cNvSpPr>
              <p:nvPr/>
            </p:nvSpPr>
            <p:spPr bwMode="gray">
              <a:xfrm>
                <a:off x="5362" y="1734"/>
                <a:ext cx="68" cy="156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54" y="28"/>
                  </a:cxn>
                  <a:cxn ang="0">
                    <a:pos x="46" y="22"/>
                  </a:cxn>
                  <a:cxn ang="0">
                    <a:pos x="40" y="14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6" y="2"/>
                  </a:cxn>
                  <a:cxn ang="0">
                    <a:pos x="22" y="6"/>
                  </a:cxn>
                  <a:cxn ang="0">
                    <a:pos x="28" y="22"/>
                  </a:cxn>
                  <a:cxn ang="0">
                    <a:pos x="28" y="40"/>
                  </a:cxn>
                  <a:cxn ang="0">
                    <a:pos x="24" y="60"/>
                  </a:cxn>
                  <a:cxn ang="0">
                    <a:pos x="18" y="78"/>
                  </a:cxn>
                  <a:cxn ang="0">
                    <a:pos x="14" y="96"/>
                  </a:cxn>
                  <a:cxn ang="0">
                    <a:pos x="8" y="118"/>
                  </a:cxn>
                  <a:cxn ang="0">
                    <a:pos x="4" y="136"/>
                  </a:cxn>
                  <a:cxn ang="0">
                    <a:pos x="0" y="156"/>
                  </a:cxn>
                  <a:cxn ang="0">
                    <a:pos x="12" y="144"/>
                  </a:cxn>
                  <a:cxn ang="0">
                    <a:pos x="24" y="126"/>
                  </a:cxn>
                  <a:cxn ang="0">
                    <a:pos x="38" y="104"/>
                  </a:cxn>
                  <a:cxn ang="0">
                    <a:pos x="50" y="84"/>
                  </a:cxn>
                  <a:cxn ang="0">
                    <a:pos x="60" y="62"/>
                  </a:cxn>
                  <a:cxn ang="0">
                    <a:pos x="66" y="44"/>
                  </a:cxn>
                  <a:cxn ang="0">
                    <a:pos x="68" y="30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106"/>
              <p:cNvSpPr>
                <a:spLocks/>
              </p:cNvSpPr>
              <p:nvPr/>
            </p:nvSpPr>
            <p:spPr bwMode="gray">
              <a:xfrm>
                <a:off x="5362" y="1734"/>
                <a:ext cx="68" cy="156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54" y="28"/>
                  </a:cxn>
                  <a:cxn ang="0">
                    <a:pos x="46" y="22"/>
                  </a:cxn>
                  <a:cxn ang="0">
                    <a:pos x="40" y="14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6" y="2"/>
                  </a:cxn>
                  <a:cxn ang="0">
                    <a:pos x="22" y="6"/>
                  </a:cxn>
                  <a:cxn ang="0">
                    <a:pos x="28" y="22"/>
                  </a:cxn>
                  <a:cxn ang="0">
                    <a:pos x="28" y="40"/>
                  </a:cxn>
                  <a:cxn ang="0">
                    <a:pos x="24" y="60"/>
                  </a:cxn>
                  <a:cxn ang="0">
                    <a:pos x="18" y="78"/>
                  </a:cxn>
                  <a:cxn ang="0">
                    <a:pos x="14" y="96"/>
                  </a:cxn>
                  <a:cxn ang="0">
                    <a:pos x="8" y="118"/>
                  </a:cxn>
                  <a:cxn ang="0">
                    <a:pos x="4" y="136"/>
                  </a:cxn>
                  <a:cxn ang="0">
                    <a:pos x="0" y="156"/>
                  </a:cxn>
                  <a:cxn ang="0">
                    <a:pos x="12" y="144"/>
                  </a:cxn>
                  <a:cxn ang="0">
                    <a:pos x="24" y="126"/>
                  </a:cxn>
                  <a:cxn ang="0">
                    <a:pos x="38" y="104"/>
                  </a:cxn>
                  <a:cxn ang="0">
                    <a:pos x="50" y="84"/>
                  </a:cxn>
                  <a:cxn ang="0">
                    <a:pos x="60" y="62"/>
                  </a:cxn>
                  <a:cxn ang="0">
                    <a:pos x="66" y="44"/>
                  </a:cxn>
                  <a:cxn ang="0">
                    <a:pos x="68" y="30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107"/>
              <p:cNvSpPr>
                <a:spLocks/>
              </p:cNvSpPr>
              <p:nvPr/>
            </p:nvSpPr>
            <p:spPr bwMode="gray">
              <a:xfrm>
                <a:off x="3286" y="802"/>
                <a:ext cx="10" cy="2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108"/>
              <p:cNvSpPr>
                <a:spLocks/>
              </p:cNvSpPr>
              <p:nvPr/>
            </p:nvSpPr>
            <p:spPr bwMode="gray">
              <a:xfrm>
                <a:off x="3286" y="802"/>
                <a:ext cx="10" cy="2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3D95C292-C47F-4B10-BA8E-B600D596596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F1EFDB48-26E6-41B9-A293-2434FD4B6B8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02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  <a:prstGeom prst="rect">
            <a:avLst/>
          </a:prstGeom>
        </p:spPr>
        <p:txBody>
          <a:bodyPr anchor="b"/>
          <a:lstStyle>
            <a:lvl1pPr>
              <a:defRPr sz="57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0003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0004" name="Rectangle 2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0005" name="Rectangle 2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0006" name="Rectangle 2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A2DDE6-31D6-4949-8795-EE533D1DDA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6E213419-040F-4F05-9264-30E0B68F6E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ED200E8-BB01-41C2-99EB-D49B6D7A26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049D34D6-C46C-406B-AF90-6DF15445E1A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4B7166A8-4630-416E-9914-A242F237DD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92B68037-4530-44C6-95DC-57E9133FE4C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FA4F6DFF-23AC-48DD-9955-6F75B0907C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126F8A5B-506A-4BB4-A509-C4084CCE53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AE5C1780-2161-483F-8ECB-0D4A2AC078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85" descr="index.jpg"/>
          <p:cNvPicPr>
            <a:picLocks noChangeAspect="1"/>
          </p:cNvPicPr>
          <p:nvPr/>
        </p:nvPicPr>
        <p:blipFill>
          <a:blip r:embed="rId14"/>
          <a:srcRect t="45427"/>
          <a:stretch>
            <a:fillRect/>
          </a:stretch>
        </p:blipFill>
        <p:spPr bwMode="auto">
          <a:xfrm>
            <a:off x="0" y="0"/>
            <a:ext cx="91440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" name="Freeform 113"/>
          <p:cNvSpPr>
            <a:spLocks/>
          </p:cNvSpPr>
          <p:nvPr/>
        </p:nvSpPr>
        <p:spPr bwMode="ltGray">
          <a:xfrm flipV="1">
            <a:off x="-22225" y="457200"/>
            <a:ext cx="9166225" cy="401638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3356" y="56"/>
              </a:cxn>
              <a:cxn ang="0">
                <a:pos x="5774" y="288"/>
              </a:cxn>
              <a:cxn ang="0">
                <a:pos x="5774" y="0"/>
              </a:cxn>
              <a:cxn ang="0">
                <a:pos x="14" y="0"/>
              </a:cxn>
              <a:cxn ang="0">
                <a:pos x="0" y="49"/>
              </a:cxn>
            </a:cxnLst>
            <a:rect l="0" t="0" r="r" b="b"/>
            <a:pathLst>
              <a:path w="5774" h="288">
                <a:moveTo>
                  <a:pt x="0" y="49"/>
                </a:moveTo>
                <a:cubicBezTo>
                  <a:pt x="1344" y="31"/>
                  <a:pt x="2268" y="24"/>
                  <a:pt x="3356" y="56"/>
                </a:cubicBezTo>
                <a:cubicBezTo>
                  <a:pt x="4444" y="88"/>
                  <a:pt x="5539" y="250"/>
                  <a:pt x="5774" y="288"/>
                </a:cubicBezTo>
                <a:lnTo>
                  <a:pt x="5774" y="0"/>
                </a:lnTo>
                <a:lnTo>
                  <a:pt x="14" y="0"/>
                </a:lnTo>
                <a:lnTo>
                  <a:pt x="0" y="49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381000" y="1371600"/>
            <a:ext cx="8534400" cy="5181600"/>
            <a:chOff x="1002" y="1842"/>
            <a:chExt cx="4656" cy="2400"/>
          </a:xfrm>
        </p:grpSpPr>
        <p:sp>
          <p:nvSpPr>
            <p:cNvPr id="140" name="Freeform 72"/>
            <p:cNvSpPr>
              <a:spLocks/>
            </p:cNvSpPr>
            <p:nvPr userDrawn="1"/>
          </p:nvSpPr>
          <p:spPr bwMode="gray">
            <a:xfrm>
              <a:off x="1002" y="1842"/>
              <a:ext cx="1924" cy="2400"/>
            </a:xfrm>
            <a:custGeom>
              <a:avLst/>
              <a:gdLst/>
              <a:ahLst/>
              <a:cxnLst>
                <a:cxn ang="0">
                  <a:pos x="1166" y="14"/>
                </a:cxn>
                <a:cxn ang="0">
                  <a:pos x="1060" y="40"/>
                </a:cxn>
                <a:cxn ang="0">
                  <a:pos x="916" y="14"/>
                </a:cxn>
                <a:cxn ang="0">
                  <a:pos x="728" y="64"/>
                </a:cxn>
                <a:cxn ang="0">
                  <a:pos x="656" y="102"/>
                </a:cxn>
                <a:cxn ang="0">
                  <a:pos x="670" y="148"/>
                </a:cxn>
                <a:cxn ang="0">
                  <a:pos x="546" y="90"/>
                </a:cxn>
                <a:cxn ang="0">
                  <a:pos x="576" y="120"/>
                </a:cxn>
                <a:cxn ang="0">
                  <a:pos x="536" y="132"/>
                </a:cxn>
                <a:cxn ang="0">
                  <a:pos x="578" y="170"/>
                </a:cxn>
                <a:cxn ang="0">
                  <a:pos x="622" y="174"/>
                </a:cxn>
                <a:cxn ang="0">
                  <a:pos x="664" y="234"/>
                </a:cxn>
                <a:cxn ang="0">
                  <a:pos x="522" y="284"/>
                </a:cxn>
                <a:cxn ang="0">
                  <a:pos x="344" y="262"/>
                </a:cxn>
                <a:cxn ang="0">
                  <a:pos x="72" y="246"/>
                </a:cxn>
                <a:cxn ang="0">
                  <a:pos x="36" y="352"/>
                </a:cxn>
                <a:cxn ang="0">
                  <a:pos x="62" y="418"/>
                </a:cxn>
                <a:cxn ang="0">
                  <a:pos x="82" y="454"/>
                </a:cxn>
                <a:cxn ang="0">
                  <a:pos x="112" y="406"/>
                </a:cxn>
                <a:cxn ang="0">
                  <a:pos x="132" y="400"/>
                </a:cxn>
                <a:cxn ang="0">
                  <a:pos x="170" y="402"/>
                </a:cxn>
                <a:cxn ang="0">
                  <a:pos x="230" y="436"/>
                </a:cxn>
                <a:cxn ang="0">
                  <a:pos x="310" y="508"/>
                </a:cxn>
                <a:cxn ang="0">
                  <a:pos x="384" y="704"/>
                </a:cxn>
                <a:cxn ang="0">
                  <a:pos x="470" y="796"/>
                </a:cxn>
                <a:cxn ang="0">
                  <a:pos x="552" y="912"/>
                </a:cxn>
                <a:cxn ang="0">
                  <a:pos x="710" y="1046"/>
                </a:cxn>
                <a:cxn ang="0">
                  <a:pos x="808" y="1288"/>
                </a:cxn>
                <a:cxn ang="0">
                  <a:pos x="796" y="1708"/>
                </a:cxn>
                <a:cxn ang="0">
                  <a:pos x="854" y="1662"/>
                </a:cxn>
                <a:cxn ang="0">
                  <a:pos x="880" y="1610"/>
                </a:cxn>
                <a:cxn ang="0">
                  <a:pos x="1042" y="1424"/>
                </a:cxn>
                <a:cxn ang="0">
                  <a:pos x="1144" y="1204"/>
                </a:cxn>
                <a:cxn ang="0">
                  <a:pos x="1014" y="1142"/>
                </a:cxn>
                <a:cxn ang="0">
                  <a:pos x="836" y="1040"/>
                </a:cxn>
                <a:cxn ang="0">
                  <a:pos x="734" y="1026"/>
                </a:cxn>
                <a:cxn ang="0">
                  <a:pos x="648" y="936"/>
                </a:cxn>
                <a:cxn ang="0">
                  <a:pos x="604" y="810"/>
                </a:cxn>
                <a:cxn ang="0">
                  <a:pos x="734" y="782"/>
                </a:cxn>
                <a:cxn ang="0">
                  <a:pos x="828" y="632"/>
                </a:cxn>
                <a:cxn ang="0">
                  <a:pos x="880" y="618"/>
                </a:cxn>
                <a:cxn ang="0">
                  <a:pos x="922" y="586"/>
                </a:cxn>
                <a:cxn ang="0">
                  <a:pos x="860" y="544"/>
                </a:cxn>
                <a:cxn ang="0">
                  <a:pos x="938" y="578"/>
                </a:cxn>
                <a:cxn ang="0">
                  <a:pos x="984" y="576"/>
                </a:cxn>
                <a:cxn ang="0">
                  <a:pos x="984" y="540"/>
                </a:cxn>
                <a:cxn ang="0">
                  <a:pos x="934" y="490"/>
                </a:cxn>
                <a:cxn ang="0">
                  <a:pos x="866" y="426"/>
                </a:cxn>
                <a:cxn ang="0">
                  <a:pos x="770" y="412"/>
                </a:cxn>
                <a:cxn ang="0">
                  <a:pos x="720" y="512"/>
                </a:cxn>
                <a:cxn ang="0">
                  <a:pos x="646" y="368"/>
                </a:cxn>
                <a:cxn ang="0">
                  <a:pos x="724" y="316"/>
                </a:cxn>
                <a:cxn ang="0">
                  <a:pos x="778" y="234"/>
                </a:cxn>
                <a:cxn ang="0">
                  <a:pos x="788" y="350"/>
                </a:cxn>
                <a:cxn ang="0">
                  <a:pos x="876" y="350"/>
                </a:cxn>
                <a:cxn ang="0">
                  <a:pos x="816" y="250"/>
                </a:cxn>
                <a:cxn ang="0">
                  <a:pos x="734" y="188"/>
                </a:cxn>
                <a:cxn ang="0">
                  <a:pos x="780" y="128"/>
                </a:cxn>
                <a:cxn ang="0">
                  <a:pos x="842" y="102"/>
                </a:cxn>
                <a:cxn ang="0">
                  <a:pos x="968" y="208"/>
                </a:cxn>
                <a:cxn ang="0">
                  <a:pos x="994" y="324"/>
                </a:cxn>
                <a:cxn ang="0">
                  <a:pos x="1154" y="308"/>
                </a:cxn>
                <a:cxn ang="0">
                  <a:pos x="1252" y="202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  <a:close/>
                </a:path>
              </a:pathLst>
            </a:custGeom>
            <a:solidFill>
              <a:srgbClr val="EAEA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1" name="Freeform 73"/>
            <p:cNvSpPr>
              <a:spLocks/>
            </p:cNvSpPr>
            <p:nvPr userDrawn="1"/>
          </p:nvSpPr>
          <p:spPr bwMode="gray">
            <a:xfrm>
              <a:off x="1002" y="1842"/>
              <a:ext cx="1924" cy="2400"/>
            </a:xfrm>
            <a:custGeom>
              <a:avLst/>
              <a:gdLst/>
              <a:ahLst/>
              <a:cxnLst>
                <a:cxn ang="0">
                  <a:pos x="1166" y="14"/>
                </a:cxn>
                <a:cxn ang="0">
                  <a:pos x="1060" y="40"/>
                </a:cxn>
                <a:cxn ang="0">
                  <a:pos x="916" y="14"/>
                </a:cxn>
                <a:cxn ang="0">
                  <a:pos x="728" y="64"/>
                </a:cxn>
                <a:cxn ang="0">
                  <a:pos x="656" y="102"/>
                </a:cxn>
                <a:cxn ang="0">
                  <a:pos x="670" y="148"/>
                </a:cxn>
                <a:cxn ang="0">
                  <a:pos x="546" y="90"/>
                </a:cxn>
                <a:cxn ang="0">
                  <a:pos x="576" y="120"/>
                </a:cxn>
                <a:cxn ang="0">
                  <a:pos x="536" y="132"/>
                </a:cxn>
                <a:cxn ang="0">
                  <a:pos x="578" y="170"/>
                </a:cxn>
                <a:cxn ang="0">
                  <a:pos x="622" y="174"/>
                </a:cxn>
                <a:cxn ang="0">
                  <a:pos x="664" y="234"/>
                </a:cxn>
                <a:cxn ang="0">
                  <a:pos x="522" y="284"/>
                </a:cxn>
                <a:cxn ang="0">
                  <a:pos x="344" y="262"/>
                </a:cxn>
                <a:cxn ang="0">
                  <a:pos x="72" y="246"/>
                </a:cxn>
                <a:cxn ang="0">
                  <a:pos x="36" y="352"/>
                </a:cxn>
                <a:cxn ang="0">
                  <a:pos x="62" y="418"/>
                </a:cxn>
                <a:cxn ang="0">
                  <a:pos x="82" y="454"/>
                </a:cxn>
                <a:cxn ang="0">
                  <a:pos x="112" y="406"/>
                </a:cxn>
                <a:cxn ang="0">
                  <a:pos x="132" y="400"/>
                </a:cxn>
                <a:cxn ang="0">
                  <a:pos x="170" y="402"/>
                </a:cxn>
                <a:cxn ang="0">
                  <a:pos x="230" y="436"/>
                </a:cxn>
                <a:cxn ang="0">
                  <a:pos x="310" y="508"/>
                </a:cxn>
                <a:cxn ang="0">
                  <a:pos x="384" y="704"/>
                </a:cxn>
                <a:cxn ang="0">
                  <a:pos x="470" y="796"/>
                </a:cxn>
                <a:cxn ang="0">
                  <a:pos x="552" y="912"/>
                </a:cxn>
                <a:cxn ang="0">
                  <a:pos x="710" y="1046"/>
                </a:cxn>
                <a:cxn ang="0">
                  <a:pos x="808" y="1288"/>
                </a:cxn>
                <a:cxn ang="0">
                  <a:pos x="796" y="1708"/>
                </a:cxn>
                <a:cxn ang="0">
                  <a:pos x="854" y="1662"/>
                </a:cxn>
                <a:cxn ang="0">
                  <a:pos x="880" y="1610"/>
                </a:cxn>
                <a:cxn ang="0">
                  <a:pos x="1042" y="1424"/>
                </a:cxn>
                <a:cxn ang="0">
                  <a:pos x="1144" y="1204"/>
                </a:cxn>
                <a:cxn ang="0">
                  <a:pos x="1014" y="1142"/>
                </a:cxn>
                <a:cxn ang="0">
                  <a:pos x="836" y="1040"/>
                </a:cxn>
                <a:cxn ang="0">
                  <a:pos x="734" y="1026"/>
                </a:cxn>
                <a:cxn ang="0">
                  <a:pos x="648" y="936"/>
                </a:cxn>
                <a:cxn ang="0">
                  <a:pos x="604" y="810"/>
                </a:cxn>
                <a:cxn ang="0">
                  <a:pos x="734" y="782"/>
                </a:cxn>
                <a:cxn ang="0">
                  <a:pos x="828" y="632"/>
                </a:cxn>
                <a:cxn ang="0">
                  <a:pos x="880" y="618"/>
                </a:cxn>
                <a:cxn ang="0">
                  <a:pos x="922" y="586"/>
                </a:cxn>
                <a:cxn ang="0">
                  <a:pos x="860" y="544"/>
                </a:cxn>
                <a:cxn ang="0">
                  <a:pos x="938" y="578"/>
                </a:cxn>
                <a:cxn ang="0">
                  <a:pos x="984" y="576"/>
                </a:cxn>
                <a:cxn ang="0">
                  <a:pos x="984" y="540"/>
                </a:cxn>
                <a:cxn ang="0">
                  <a:pos x="934" y="490"/>
                </a:cxn>
                <a:cxn ang="0">
                  <a:pos x="866" y="426"/>
                </a:cxn>
                <a:cxn ang="0">
                  <a:pos x="770" y="412"/>
                </a:cxn>
                <a:cxn ang="0">
                  <a:pos x="720" y="512"/>
                </a:cxn>
                <a:cxn ang="0">
                  <a:pos x="646" y="368"/>
                </a:cxn>
                <a:cxn ang="0">
                  <a:pos x="724" y="316"/>
                </a:cxn>
                <a:cxn ang="0">
                  <a:pos x="778" y="234"/>
                </a:cxn>
                <a:cxn ang="0">
                  <a:pos x="788" y="350"/>
                </a:cxn>
                <a:cxn ang="0">
                  <a:pos x="876" y="350"/>
                </a:cxn>
                <a:cxn ang="0">
                  <a:pos x="816" y="250"/>
                </a:cxn>
                <a:cxn ang="0">
                  <a:pos x="734" y="188"/>
                </a:cxn>
                <a:cxn ang="0">
                  <a:pos x="780" y="128"/>
                </a:cxn>
                <a:cxn ang="0">
                  <a:pos x="842" y="102"/>
                </a:cxn>
                <a:cxn ang="0">
                  <a:pos x="968" y="208"/>
                </a:cxn>
                <a:cxn ang="0">
                  <a:pos x="994" y="324"/>
                </a:cxn>
                <a:cxn ang="0">
                  <a:pos x="1154" y="308"/>
                </a:cxn>
                <a:cxn ang="0">
                  <a:pos x="1252" y="202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</a:path>
              </a:pathLst>
            </a:custGeom>
            <a:solidFill>
              <a:srgbClr val="EAEAEA"/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3" name="Group 74"/>
            <p:cNvGrpSpPr>
              <a:grpSpLocks/>
            </p:cNvGrpSpPr>
            <p:nvPr userDrawn="1"/>
          </p:nvGrpSpPr>
          <p:grpSpPr bwMode="auto">
            <a:xfrm>
              <a:off x="1542" y="1968"/>
              <a:ext cx="4128" cy="2164"/>
              <a:chOff x="2764" y="292"/>
              <a:chExt cx="2742" cy="1606"/>
            </a:xfrm>
          </p:grpSpPr>
          <p:sp>
            <p:nvSpPr>
              <p:cNvPr id="143" name="Freeform 75"/>
              <p:cNvSpPr>
                <a:spLocks/>
              </p:cNvSpPr>
              <p:nvPr/>
            </p:nvSpPr>
            <p:spPr bwMode="gray">
              <a:xfrm>
                <a:off x="3118" y="1066"/>
                <a:ext cx="160" cy="72"/>
              </a:xfrm>
              <a:custGeom>
                <a:avLst/>
                <a:gdLst/>
                <a:ahLst/>
                <a:cxnLst>
                  <a:cxn ang="0">
                    <a:pos x="160" y="72"/>
                  </a:cxn>
                  <a:cxn ang="0">
                    <a:pos x="148" y="68"/>
                  </a:cxn>
                  <a:cxn ang="0">
                    <a:pos x="136" y="68"/>
                  </a:cxn>
                  <a:cxn ang="0">
                    <a:pos x="122" y="66"/>
                  </a:cxn>
                  <a:cxn ang="0">
                    <a:pos x="108" y="62"/>
                  </a:cxn>
                  <a:cxn ang="0">
                    <a:pos x="98" y="58"/>
                  </a:cxn>
                  <a:cxn ang="0">
                    <a:pos x="90" y="50"/>
                  </a:cxn>
                  <a:cxn ang="0">
                    <a:pos x="90" y="36"/>
                  </a:cxn>
                  <a:cxn ang="0">
                    <a:pos x="68" y="36"/>
                  </a:cxn>
                  <a:cxn ang="0">
                    <a:pos x="52" y="32"/>
                  </a:cxn>
                  <a:cxn ang="0">
                    <a:pos x="36" y="26"/>
                  </a:cxn>
                  <a:cxn ang="0">
                    <a:pos x="20" y="20"/>
                  </a:cxn>
                  <a:cxn ang="0">
                    <a:pos x="0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0" y="0"/>
                  </a:cxn>
                  <a:cxn ang="0">
                    <a:pos x="44" y="2"/>
                  </a:cxn>
                  <a:cxn ang="0">
                    <a:pos x="66" y="10"/>
                  </a:cxn>
                  <a:cxn ang="0">
                    <a:pos x="86" y="18"/>
                  </a:cxn>
                  <a:cxn ang="0">
                    <a:pos x="100" y="20"/>
                  </a:cxn>
                  <a:cxn ang="0">
                    <a:pos x="114" y="24"/>
                  </a:cxn>
                  <a:cxn ang="0">
                    <a:pos x="128" y="30"/>
                  </a:cxn>
                  <a:cxn ang="0">
                    <a:pos x="142" y="36"/>
                  </a:cxn>
                  <a:cxn ang="0">
                    <a:pos x="150" y="44"/>
                  </a:cxn>
                  <a:cxn ang="0">
                    <a:pos x="154" y="56"/>
                  </a:cxn>
                  <a:cxn ang="0">
                    <a:pos x="152" y="72"/>
                  </a:cxn>
                  <a:cxn ang="0">
                    <a:pos x="160" y="72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  <a:lnTo>
                      <a:pt x="160" y="72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76"/>
              <p:cNvSpPr>
                <a:spLocks/>
              </p:cNvSpPr>
              <p:nvPr/>
            </p:nvSpPr>
            <p:spPr bwMode="gray">
              <a:xfrm>
                <a:off x="3118" y="1066"/>
                <a:ext cx="160" cy="72"/>
              </a:xfrm>
              <a:custGeom>
                <a:avLst/>
                <a:gdLst/>
                <a:ahLst/>
                <a:cxnLst>
                  <a:cxn ang="0">
                    <a:pos x="160" y="72"/>
                  </a:cxn>
                  <a:cxn ang="0">
                    <a:pos x="148" y="68"/>
                  </a:cxn>
                  <a:cxn ang="0">
                    <a:pos x="136" y="68"/>
                  </a:cxn>
                  <a:cxn ang="0">
                    <a:pos x="122" y="66"/>
                  </a:cxn>
                  <a:cxn ang="0">
                    <a:pos x="108" y="62"/>
                  </a:cxn>
                  <a:cxn ang="0">
                    <a:pos x="98" y="58"/>
                  </a:cxn>
                  <a:cxn ang="0">
                    <a:pos x="90" y="50"/>
                  </a:cxn>
                  <a:cxn ang="0">
                    <a:pos x="90" y="36"/>
                  </a:cxn>
                  <a:cxn ang="0">
                    <a:pos x="68" y="36"/>
                  </a:cxn>
                  <a:cxn ang="0">
                    <a:pos x="52" y="32"/>
                  </a:cxn>
                  <a:cxn ang="0">
                    <a:pos x="36" y="26"/>
                  </a:cxn>
                  <a:cxn ang="0">
                    <a:pos x="20" y="20"/>
                  </a:cxn>
                  <a:cxn ang="0">
                    <a:pos x="0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0" y="0"/>
                  </a:cxn>
                  <a:cxn ang="0">
                    <a:pos x="44" y="2"/>
                  </a:cxn>
                  <a:cxn ang="0">
                    <a:pos x="66" y="10"/>
                  </a:cxn>
                  <a:cxn ang="0">
                    <a:pos x="86" y="18"/>
                  </a:cxn>
                  <a:cxn ang="0">
                    <a:pos x="100" y="20"/>
                  </a:cxn>
                  <a:cxn ang="0">
                    <a:pos x="114" y="24"/>
                  </a:cxn>
                  <a:cxn ang="0">
                    <a:pos x="128" y="30"/>
                  </a:cxn>
                  <a:cxn ang="0">
                    <a:pos x="142" y="36"/>
                  </a:cxn>
                  <a:cxn ang="0">
                    <a:pos x="150" y="44"/>
                  </a:cxn>
                  <a:cxn ang="0">
                    <a:pos x="154" y="56"/>
                  </a:cxn>
                  <a:cxn ang="0">
                    <a:pos x="152" y="72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77"/>
              <p:cNvSpPr>
                <a:spLocks/>
              </p:cNvSpPr>
              <p:nvPr/>
            </p:nvSpPr>
            <p:spPr bwMode="gray">
              <a:xfrm>
                <a:off x="3630" y="492"/>
                <a:ext cx="116" cy="70"/>
              </a:xfrm>
              <a:custGeom>
                <a:avLst/>
                <a:gdLst/>
                <a:ahLst/>
                <a:cxnLst>
                  <a:cxn ang="0">
                    <a:pos x="92" y="64"/>
                  </a:cxn>
                  <a:cxn ang="0">
                    <a:pos x="68" y="70"/>
                  </a:cxn>
                  <a:cxn ang="0">
                    <a:pos x="46" y="70"/>
                  </a:cxn>
                  <a:cxn ang="0">
                    <a:pos x="38" y="48"/>
                  </a:cxn>
                  <a:cxn ang="0">
                    <a:pos x="36" y="24"/>
                  </a:cxn>
                  <a:cxn ang="0">
                    <a:pos x="24" y="24"/>
                  </a:cxn>
                  <a:cxn ang="0">
                    <a:pos x="12" y="22"/>
                  </a:cxn>
                  <a:cxn ang="0">
                    <a:pos x="0" y="22"/>
                  </a:cxn>
                  <a:cxn ang="0">
                    <a:pos x="6" y="10"/>
                  </a:cxn>
                  <a:cxn ang="0">
                    <a:pos x="14" y="2"/>
                  </a:cxn>
                  <a:cxn ang="0">
                    <a:pos x="26" y="0"/>
                  </a:cxn>
                  <a:cxn ang="0">
                    <a:pos x="40" y="2"/>
                  </a:cxn>
                  <a:cxn ang="0">
                    <a:pos x="52" y="6"/>
                  </a:cxn>
                  <a:cxn ang="0">
                    <a:pos x="66" y="12"/>
                  </a:cxn>
                  <a:cxn ang="0">
                    <a:pos x="76" y="18"/>
                  </a:cxn>
                  <a:cxn ang="0">
                    <a:pos x="82" y="22"/>
                  </a:cxn>
                  <a:cxn ang="0">
                    <a:pos x="88" y="24"/>
                  </a:cxn>
                  <a:cxn ang="0">
                    <a:pos x="96" y="24"/>
                  </a:cxn>
                  <a:cxn ang="0">
                    <a:pos x="102" y="26"/>
                  </a:cxn>
                  <a:cxn ang="0">
                    <a:pos x="110" y="28"/>
                  </a:cxn>
                  <a:cxn ang="0">
                    <a:pos x="114" y="34"/>
                  </a:cxn>
                  <a:cxn ang="0">
                    <a:pos x="116" y="46"/>
                  </a:cxn>
                  <a:cxn ang="0">
                    <a:pos x="110" y="60"/>
                  </a:cxn>
                  <a:cxn ang="0">
                    <a:pos x="100" y="68"/>
                  </a:cxn>
                  <a:cxn ang="0">
                    <a:pos x="82" y="70"/>
                  </a:cxn>
                  <a:cxn ang="0">
                    <a:pos x="92" y="64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  <a:lnTo>
                      <a:pt x="92" y="64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78"/>
              <p:cNvSpPr>
                <a:spLocks/>
              </p:cNvSpPr>
              <p:nvPr/>
            </p:nvSpPr>
            <p:spPr bwMode="gray">
              <a:xfrm>
                <a:off x="3630" y="492"/>
                <a:ext cx="116" cy="70"/>
              </a:xfrm>
              <a:custGeom>
                <a:avLst/>
                <a:gdLst/>
                <a:ahLst/>
                <a:cxnLst>
                  <a:cxn ang="0">
                    <a:pos x="92" y="64"/>
                  </a:cxn>
                  <a:cxn ang="0">
                    <a:pos x="68" y="70"/>
                  </a:cxn>
                  <a:cxn ang="0">
                    <a:pos x="46" y="70"/>
                  </a:cxn>
                  <a:cxn ang="0">
                    <a:pos x="38" y="48"/>
                  </a:cxn>
                  <a:cxn ang="0">
                    <a:pos x="36" y="24"/>
                  </a:cxn>
                  <a:cxn ang="0">
                    <a:pos x="24" y="24"/>
                  </a:cxn>
                  <a:cxn ang="0">
                    <a:pos x="12" y="22"/>
                  </a:cxn>
                  <a:cxn ang="0">
                    <a:pos x="0" y="22"/>
                  </a:cxn>
                  <a:cxn ang="0">
                    <a:pos x="6" y="10"/>
                  </a:cxn>
                  <a:cxn ang="0">
                    <a:pos x="14" y="2"/>
                  </a:cxn>
                  <a:cxn ang="0">
                    <a:pos x="26" y="0"/>
                  </a:cxn>
                  <a:cxn ang="0">
                    <a:pos x="40" y="2"/>
                  </a:cxn>
                  <a:cxn ang="0">
                    <a:pos x="52" y="6"/>
                  </a:cxn>
                  <a:cxn ang="0">
                    <a:pos x="66" y="12"/>
                  </a:cxn>
                  <a:cxn ang="0">
                    <a:pos x="76" y="18"/>
                  </a:cxn>
                  <a:cxn ang="0">
                    <a:pos x="82" y="22"/>
                  </a:cxn>
                  <a:cxn ang="0">
                    <a:pos x="88" y="24"/>
                  </a:cxn>
                  <a:cxn ang="0">
                    <a:pos x="96" y="24"/>
                  </a:cxn>
                  <a:cxn ang="0">
                    <a:pos x="102" y="26"/>
                  </a:cxn>
                  <a:cxn ang="0">
                    <a:pos x="110" y="28"/>
                  </a:cxn>
                  <a:cxn ang="0">
                    <a:pos x="114" y="34"/>
                  </a:cxn>
                  <a:cxn ang="0">
                    <a:pos x="116" y="46"/>
                  </a:cxn>
                  <a:cxn ang="0">
                    <a:pos x="110" y="60"/>
                  </a:cxn>
                  <a:cxn ang="0">
                    <a:pos x="100" y="68"/>
                  </a:cxn>
                  <a:cxn ang="0">
                    <a:pos x="82" y="70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79"/>
              <p:cNvSpPr>
                <a:spLocks/>
              </p:cNvSpPr>
              <p:nvPr/>
            </p:nvSpPr>
            <p:spPr bwMode="gray">
              <a:xfrm>
                <a:off x="2764" y="372"/>
                <a:ext cx="208" cy="102"/>
              </a:xfrm>
              <a:custGeom>
                <a:avLst/>
                <a:gdLst/>
                <a:ahLst/>
                <a:cxnLst>
                  <a:cxn ang="0">
                    <a:pos x="198" y="96"/>
                  </a:cxn>
                  <a:cxn ang="0">
                    <a:pos x="188" y="96"/>
                  </a:cxn>
                  <a:cxn ang="0">
                    <a:pos x="178" y="92"/>
                  </a:cxn>
                  <a:cxn ang="0">
                    <a:pos x="174" y="88"/>
                  </a:cxn>
                  <a:cxn ang="0">
                    <a:pos x="164" y="84"/>
                  </a:cxn>
                  <a:cxn ang="0">
                    <a:pos x="158" y="84"/>
                  </a:cxn>
                  <a:cxn ang="0">
                    <a:pos x="154" y="90"/>
                  </a:cxn>
                  <a:cxn ang="0">
                    <a:pos x="150" y="96"/>
                  </a:cxn>
                  <a:cxn ang="0">
                    <a:pos x="132" y="102"/>
                  </a:cxn>
                  <a:cxn ang="0">
                    <a:pos x="96" y="96"/>
                  </a:cxn>
                  <a:cxn ang="0">
                    <a:pos x="74" y="74"/>
                  </a:cxn>
                  <a:cxn ang="0">
                    <a:pos x="98" y="78"/>
                  </a:cxn>
                  <a:cxn ang="0">
                    <a:pos x="120" y="70"/>
                  </a:cxn>
                  <a:cxn ang="0">
                    <a:pos x="88" y="64"/>
                  </a:cxn>
                  <a:cxn ang="0">
                    <a:pos x="62" y="56"/>
                  </a:cxn>
                  <a:cxn ang="0">
                    <a:pos x="60" y="36"/>
                  </a:cxn>
                  <a:cxn ang="0">
                    <a:pos x="80" y="26"/>
                  </a:cxn>
                  <a:cxn ang="0">
                    <a:pos x="66" y="20"/>
                  </a:cxn>
                  <a:cxn ang="0">
                    <a:pos x="48" y="30"/>
                  </a:cxn>
                  <a:cxn ang="0">
                    <a:pos x="28" y="40"/>
                  </a:cxn>
                  <a:cxn ang="0">
                    <a:pos x="0" y="42"/>
                  </a:cxn>
                  <a:cxn ang="0">
                    <a:pos x="2" y="28"/>
                  </a:cxn>
                  <a:cxn ang="0">
                    <a:pos x="6" y="14"/>
                  </a:cxn>
                  <a:cxn ang="0">
                    <a:pos x="30" y="2"/>
                  </a:cxn>
                  <a:cxn ang="0">
                    <a:pos x="56" y="0"/>
                  </a:cxn>
                  <a:cxn ang="0">
                    <a:pos x="86" y="4"/>
                  </a:cxn>
                  <a:cxn ang="0">
                    <a:pos x="92" y="10"/>
                  </a:cxn>
                  <a:cxn ang="0">
                    <a:pos x="92" y="18"/>
                  </a:cxn>
                  <a:cxn ang="0">
                    <a:pos x="92" y="28"/>
                  </a:cxn>
                  <a:cxn ang="0">
                    <a:pos x="118" y="42"/>
                  </a:cxn>
                  <a:cxn ang="0">
                    <a:pos x="128" y="42"/>
                  </a:cxn>
                  <a:cxn ang="0">
                    <a:pos x="126" y="34"/>
                  </a:cxn>
                  <a:cxn ang="0">
                    <a:pos x="128" y="26"/>
                  </a:cxn>
                  <a:cxn ang="0">
                    <a:pos x="134" y="22"/>
                  </a:cxn>
                  <a:cxn ang="0">
                    <a:pos x="144" y="28"/>
                  </a:cxn>
                  <a:cxn ang="0">
                    <a:pos x="150" y="36"/>
                  </a:cxn>
                  <a:cxn ang="0">
                    <a:pos x="152" y="36"/>
                  </a:cxn>
                  <a:cxn ang="0">
                    <a:pos x="156" y="30"/>
                  </a:cxn>
                  <a:cxn ang="0">
                    <a:pos x="160" y="32"/>
                  </a:cxn>
                  <a:cxn ang="0">
                    <a:pos x="166" y="38"/>
                  </a:cxn>
                  <a:cxn ang="0">
                    <a:pos x="170" y="44"/>
                  </a:cxn>
                  <a:cxn ang="0">
                    <a:pos x="180" y="60"/>
                  </a:cxn>
                  <a:cxn ang="0">
                    <a:pos x="208" y="74"/>
                  </a:cxn>
                  <a:cxn ang="0">
                    <a:pos x="208" y="86"/>
                  </a:cxn>
                  <a:cxn ang="0">
                    <a:pos x="204" y="92"/>
                  </a:cxn>
                  <a:cxn ang="0">
                    <a:pos x="194" y="98"/>
                  </a:cxn>
                  <a:cxn ang="0">
                    <a:pos x="184" y="100"/>
                  </a:cxn>
                  <a:cxn ang="0">
                    <a:pos x="204" y="94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  <a:lnTo>
                      <a:pt x="204" y="94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80"/>
              <p:cNvSpPr>
                <a:spLocks/>
              </p:cNvSpPr>
              <p:nvPr/>
            </p:nvSpPr>
            <p:spPr bwMode="gray">
              <a:xfrm>
                <a:off x="2764" y="372"/>
                <a:ext cx="208" cy="102"/>
              </a:xfrm>
              <a:custGeom>
                <a:avLst/>
                <a:gdLst/>
                <a:ahLst/>
                <a:cxnLst>
                  <a:cxn ang="0">
                    <a:pos x="198" y="96"/>
                  </a:cxn>
                  <a:cxn ang="0">
                    <a:pos x="188" y="96"/>
                  </a:cxn>
                  <a:cxn ang="0">
                    <a:pos x="178" y="92"/>
                  </a:cxn>
                  <a:cxn ang="0">
                    <a:pos x="174" y="88"/>
                  </a:cxn>
                  <a:cxn ang="0">
                    <a:pos x="164" y="84"/>
                  </a:cxn>
                  <a:cxn ang="0">
                    <a:pos x="158" y="84"/>
                  </a:cxn>
                  <a:cxn ang="0">
                    <a:pos x="154" y="90"/>
                  </a:cxn>
                  <a:cxn ang="0">
                    <a:pos x="150" y="96"/>
                  </a:cxn>
                  <a:cxn ang="0">
                    <a:pos x="132" y="102"/>
                  </a:cxn>
                  <a:cxn ang="0">
                    <a:pos x="96" y="96"/>
                  </a:cxn>
                  <a:cxn ang="0">
                    <a:pos x="74" y="74"/>
                  </a:cxn>
                  <a:cxn ang="0">
                    <a:pos x="98" y="78"/>
                  </a:cxn>
                  <a:cxn ang="0">
                    <a:pos x="120" y="70"/>
                  </a:cxn>
                  <a:cxn ang="0">
                    <a:pos x="88" y="64"/>
                  </a:cxn>
                  <a:cxn ang="0">
                    <a:pos x="62" y="56"/>
                  </a:cxn>
                  <a:cxn ang="0">
                    <a:pos x="60" y="36"/>
                  </a:cxn>
                  <a:cxn ang="0">
                    <a:pos x="80" y="26"/>
                  </a:cxn>
                  <a:cxn ang="0">
                    <a:pos x="66" y="20"/>
                  </a:cxn>
                  <a:cxn ang="0">
                    <a:pos x="48" y="30"/>
                  </a:cxn>
                  <a:cxn ang="0">
                    <a:pos x="28" y="40"/>
                  </a:cxn>
                  <a:cxn ang="0">
                    <a:pos x="0" y="42"/>
                  </a:cxn>
                  <a:cxn ang="0">
                    <a:pos x="2" y="28"/>
                  </a:cxn>
                  <a:cxn ang="0">
                    <a:pos x="6" y="14"/>
                  </a:cxn>
                  <a:cxn ang="0">
                    <a:pos x="30" y="2"/>
                  </a:cxn>
                  <a:cxn ang="0">
                    <a:pos x="56" y="0"/>
                  </a:cxn>
                  <a:cxn ang="0">
                    <a:pos x="86" y="4"/>
                  </a:cxn>
                  <a:cxn ang="0">
                    <a:pos x="92" y="10"/>
                  </a:cxn>
                  <a:cxn ang="0">
                    <a:pos x="92" y="18"/>
                  </a:cxn>
                  <a:cxn ang="0">
                    <a:pos x="92" y="28"/>
                  </a:cxn>
                  <a:cxn ang="0">
                    <a:pos x="118" y="42"/>
                  </a:cxn>
                  <a:cxn ang="0">
                    <a:pos x="128" y="42"/>
                  </a:cxn>
                  <a:cxn ang="0">
                    <a:pos x="126" y="34"/>
                  </a:cxn>
                  <a:cxn ang="0">
                    <a:pos x="128" y="26"/>
                  </a:cxn>
                  <a:cxn ang="0">
                    <a:pos x="134" y="22"/>
                  </a:cxn>
                  <a:cxn ang="0">
                    <a:pos x="144" y="28"/>
                  </a:cxn>
                  <a:cxn ang="0">
                    <a:pos x="150" y="36"/>
                  </a:cxn>
                  <a:cxn ang="0">
                    <a:pos x="152" y="36"/>
                  </a:cxn>
                  <a:cxn ang="0">
                    <a:pos x="156" y="30"/>
                  </a:cxn>
                  <a:cxn ang="0">
                    <a:pos x="160" y="32"/>
                  </a:cxn>
                  <a:cxn ang="0">
                    <a:pos x="166" y="38"/>
                  </a:cxn>
                  <a:cxn ang="0">
                    <a:pos x="170" y="44"/>
                  </a:cxn>
                  <a:cxn ang="0">
                    <a:pos x="180" y="60"/>
                  </a:cxn>
                  <a:cxn ang="0">
                    <a:pos x="208" y="74"/>
                  </a:cxn>
                  <a:cxn ang="0">
                    <a:pos x="208" y="86"/>
                  </a:cxn>
                  <a:cxn ang="0">
                    <a:pos x="204" y="92"/>
                  </a:cxn>
                  <a:cxn ang="0">
                    <a:pos x="194" y="98"/>
                  </a:cxn>
                  <a:cxn ang="0">
                    <a:pos x="184" y="100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81"/>
              <p:cNvSpPr>
                <a:spLocks/>
              </p:cNvSpPr>
              <p:nvPr/>
            </p:nvSpPr>
            <p:spPr bwMode="gray">
              <a:xfrm>
                <a:off x="2956" y="382"/>
                <a:ext cx="56" cy="50"/>
              </a:xfrm>
              <a:custGeom>
                <a:avLst/>
                <a:gdLst/>
                <a:ahLst/>
                <a:cxnLst>
                  <a:cxn ang="0">
                    <a:pos x="56" y="30"/>
                  </a:cxn>
                  <a:cxn ang="0">
                    <a:pos x="54" y="30"/>
                  </a:cxn>
                  <a:cxn ang="0">
                    <a:pos x="50" y="32"/>
                  </a:cxn>
                  <a:cxn ang="0">
                    <a:pos x="50" y="34"/>
                  </a:cxn>
                  <a:cxn ang="0">
                    <a:pos x="48" y="36"/>
                  </a:cxn>
                  <a:cxn ang="0">
                    <a:pos x="48" y="40"/>
                  </a:cxn>
                  <a:cxn ang="0">
                    <a:pos x="48" y="42"/>
                  </a:cxn>
                  <a:cxn ang="0">
                    <a:pos x="46" y="46"/>
                  </a:cxn>
                  <a:cxn ang="0">
                    <a:pos x="46" y="48"/>
                  </a:cxn>
                  <a:cxn ang="0">
                    <a:pos x="44" y="50"/>
                  </a:cxn>
                  <a:cxn ang="0">
                    <a:pos x="40" y="50"/>
                  </a:cxn>
                  <a:cxn ang="0">
                    <a:pos x="38" y="48"/>
                  </a:cxn>
                  <a:cxn ang="0">
                    <a:pos x="32" y="46"/>
                  </a:cxn>
                  <a:cxn ang="0">
                    <a:pos x="28" y="44"/>
                  </a:cxn>
                  <a:cxn ang="0">
                    <a:pos x="24" y="40"/>
                  </a:cxn>
                  <a:cxn ang="0">
                    <a:pos x="22" y="34"/>
                  </a:cxn>
                  <a:cxn ang="0">
                    <a:pos x="20" y="30"/>
                  </a:cxn>
                  <a:cxn ang="0">
                    <a:pos x="16" y="28"/>
                  </a:cxn>
                  <a:cxn ang="0">
                    <a:pos x="14" y="26"/>
                  </a:cxn>
                  <a:cxn ang="0">
                    <a:pos x="10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2" y="22"/>
                  </a:cxn>
                  <a:cxn ang="0">
                    <a:pos x="0" y="20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10" y="12"/>
                  </a:cxn>
                  <a:cxn ang="0">
                    <a:pos x="16" y="14"/>
                  </a:cxn>
                  <a:cxn ang="0">
                    <a:pos x="20" y="16"/>
                  </a:cxn>
                  <a:cxn ang="0">
                    <a:pos x="20" y="8"/>
                  </a:cxn>
                  <a:cxn ang="0">
                    <a:pos x="20" y="0"/>
                  </a:cxn>
                  <a:cxn ang="0">
                    <a:pos x="34" y="0"/>
                  </a:cxn>
                  <a:cxn ang="0">
                    <a:pos x="44" y="6"/>
                  </a:cxn>
                  <a:cxn ang="0">
                    <a:pos x="54" y="18"/>
                  </a:cxn>
                  <a:cxn ang="0">
                    <a:pos x="56" y="22"/>
                  </a:cxn>
                  <a:cxn ang="0">
                    <a:pos x="56" y="24"/>
                  </a:cxn>
                  <a:cxn ang="0">
                    <a:pos x="56" y="26"/>
                  </a:cxn>
                  <a:cxn ang="0">
                    <a:pos x="56" y="28"/>
                  </a:cxn>
                  <a:cxn ang="0">
                    <a:pos x="54" y="28"/>
                  </a:cxn>
                  <a:cxn ang="0">
                    <a:pos x="52" y="30"/>
                  </a:cxn>
                  <a:cxn ang="0">
                    <a:pos x="52" y="32"/>
                  </a:cxn>
                  <a:cxn ang="0">
                    <a:pos x="50" y="36"/>
                  </a:cxn>
                  <a:cxn ang="0">
                    <a:pos x="52" y="36"/>
                  </a:cxn>
                  <a:cxn ang="0">
                    <a:pos x="54" y="38"/>
                  </a:cxn>
                  <a:cxn ang="0">
                    <a:pos x="56" y="38"/>
                  </a:cxn>
                  <a:cxn ang="0">
                    <a:pos x="56" y="40"/>
                  </a:cxn>
                  <a:cxn ang="0">
                    <a:pos x="56" y="30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  <a:lnTo>
                      <a:pt x="56" y="30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82"/>
              <p:cNvSpPr>
                <a:spLocks/>
              </p:cNvSpPr>
              <p:nvPr/>
            </p:nvSpPr>
            <p:spPr bwMode="gray">
              <a:xfrm>
                <a:off x="2956" y="382"/>
                <a:ext cx="56" cy="50"/>
              </a:xfrm>
              <a:custGeom>
                <a:avLst/>
                <a:gdLst/>
                <a:ahLst/>
                <a:cxnLst>
                  <a:cxn ang="0">
                    <a:pos x="56" y="30"/>
                  </a:cxn>
                  <a:cxn ang="0">
                    <a:pos x="54" y="30"/>
                  </a:cxn>
                  <a:cxn ang="0">
                    <a:pos x="50" y="32"/>
                  </a:cxn>
                  <a:cxn ang="0">
                    <a:pos x="50" y="34"/>
                  </a:cxn>
                  <a:cxn ang="0">
                    <a:pos x="48" y="36"/>
                  </a:cxn>
                  <a:cxn ang="0">
                    <a:pos x="48" y="40"/>
                  </a:cxn>
                  <a:cxn ang="0">
                    <a:pos x="48" y="42"/>
                  </a:cxn>
                  <a:cxn ang="0">
                    <a:pos x="46" y="46"/>
                  </a:cxn>
                  <a:cxn ang="0">
                    <a:pos x="46" y="48"/>
                  </a:cxn>
                  <a:cxn ang="0">
                    <a:pos x="44" y="50"/>
                  </a:cxn>
                  <a:cxn ang="0">
                    <a:pos x="40" y="50"/>
                  </a:cxn>
                  <a:cxn ang="0">
                    <a:pos x="38" y="48"/>
                  </a:cxn>
                  <a:cxn ang="0">
                    <a:pos x="32" y="46"/>
                  </a:cxn>
                  <a:cxn ang="0">
                    <a:pos x="28" y="44"/>
                  </a:cxn>
                  <a:cxn ang="0">
                    <a:pos x="24" y="40"/>
                  </a:cxn>
                  <a:cxn ang="0">
                    <a:pos x="22" y="34"/>
                  </a:cxn>
                  <a:cxn ang="0">
                    <a:pos x="20" y="30"/>
                  </a:cxn>
                  <a:cxn ang="0">
                    <a:pos x="16" y="28"/>
                  </a:cxn>
                  <a:cxn ang="0">
                    <a:pos x="14" y="26"/>
                  </a:cxn>
                  <a:cxn ang="0">
                    <a:pos x="10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2" y="22"/>
                  </a:cxn>
                  <a:cxn ang="0">
                    <a:pos x="0" y="20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10" y="12"/>
                  </a:cxn>
                  <a:cxn ang="0">
                    <a:pos x="16" y="14"/>
                  </a:cxn>
                  <a:cxn ang="0">
                    <a:pos x="20" y="16"/>
                  </a:cxn>
                  <a:cxn ang="0">
                    <a:pos x="20" y="8"/>
                  </a:cxn>
                  <a:cxn ang="0">
                    <a:pos x="20" y="0"/>
                  </a:cxn>
                  <a:cxn ang="0">
                    <a:pos x="34" y="0"/>
                  </a:cxn>
                  <a:cxn ang="0">
                    <a:pos x="44" y="6"/>
                  </a:cxn>
                  <a:cxn ang="0">
                    <a:pos x="54" y="18"/>
                  </a:cxn>
                  <a:cxn ang="0">
                    <a:pos x="56" y="22"/>
                  </a:cxn>
                  <a:cxn ang="0">
                    <a:pos x="56" y="24"/>
                  </a:cxn>
                  <a:cxn ang="0">
                    <a:pos x="56" y="26"/>
                  </a:cxn>
                  <a:cxn ang="0">
                    <a:pos x="56" y="28"/>
                  </a:cxn>
                  <a:cxn ang="0">
                    <a:pos x="54" y="28"/>
                  </a:cxn>
                  <a:cxn ang="0">
                    <a:pos x="52" y="30"/>
                  </a:cxn>
                  <a:cxn ang="0">
                    <a:pos x="52" y="32"/>
                  </a:cxn>
                  <a:cxn ang="0">
                    <a:pos x="50" y="36"/>
                  </a:cxn>
                  <a:cxn ang="0">
                    <a:pos x="52" y="36"/>
                  </a:cxn>
                  <a:cxn ang="0">
                    <a:pos x="54" y="38"/>
                  </a:cxn>
                  <a:cxn ang="0">
                    <a:pos x="56" y="38"/>
                  </a:cxn>
                  <a:cxn ang="0">
                    <a:pos x="56" y="40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83"/>
              <p:cNvSpPr>
                <a:spLocks/>
              </p:cNvSpPr>
              <p:nvPr/>
            </p:nvSpPr>
            <p:spPr bwMode="gray">
              <a:xfrm>
                <a:off x="2778" y="292"/>
                <a:ext cx="158" cy="84"/>
              </a:xfrm>
              <a:custGeom>
                <a:avLst/>
                <a:gdLst/>
                <a:ahLst/>
                <a:cxnLst>
                  <a:cxn ang="0">
                    <a:pos x="152" y="70"/>
                  </a:cxn>
                  <a:cxn ang="0">
                    <a:pos x="134" y="70"/>
                  </a:cxn>
                  <a:cxn ang="0">
                    <a:pos x="116" y="70"/>
                  </a:cxn>
                  <a:cxn ang="0">
                    <a:pos x="102" y="80"/>
                  </a:cxn>
                  <a:cxn ang="0">
                    <a:pos x="84" y="84"/>
                  </a:cxn>
                  <a:cxn ang="0">
                    <a:pos x="80" y="74"/>
                  </a:cxn>
                  <a:cxn ang="0">
                    <a:pos x="90" y="70"/>
                  </a:cxn>
                  <a:cxn ang="0">
                    <a:pos x="98" y="68"/>
                  </a:cxn>
                  <a:cxn ang="0">
                    <a:pos x="80" y="66"/>
                  </a:cxn>
                  <a:cxn ang="0">
                    <a:pos x="70" y="66"/>
                  </a:cxn>
                  <a:cxn ang="0">
                    <a:pos x="62" y="66"/>
                  </a:cxn>
                  <a:cxn ang="0">
                    <a:pos x="54" y="64"/>
                  </a:cxn>
                  <a:cxn ang="0">
                    <a:pos x="54" y="58"/>
                  </a:cxn>
                  <a:cxn ang="0">
                    <a:pos x="60" y="52"/>
                  </a:cxn>
                  <a:cxn ang="0">
                    <a:pos x="68" y="50"/>
                  </a:cxn>
                  <a:cxn ang="0">
                    <a:pos x="48" y="36"/>
                  </a:cxn>
                  <a:cxn ang="0">
                    <a:pos x="28" y="44"/>
                  </a:cxn>
                  <a:cxn ang="0">
                    <a:pos x="12" y="48"/>
                  </a:cxn>
                  <a:cxn ang="0">
                    <a:pos x="0" y="34"/>
                  </a:cxn>
                  <a:cxn ang="0">
                    <a:pos x="12" y="24"/>
                  </a:cxn>
                  <a:cxn ang="0">
                    <a:pos x="34" y="20"/>
                  </a:cxn>
                  <a:cxn ang="0">
                    <a:pos x="46" y="16"/>
                  </a:cxn>
                  <a:cxn ang="0">
                    <a:pos x="52" y="12"/>
                  </a:cxn>
                  <a:cxn ang="0">
                    <a:pos x="58" y="12"/>
                  </a:cxn>
                  <a:cxn ang="0">
                    <a:pos x="64" y="20"/>
                  </a:cxn>
                  <a:cxn ang="0">
                    <a:pos x="66" y="28"/>
                  </a:cxn>
                  <a:cxn ang="0">
                    <a:pos x="62" y="36"/>
                  </a:cxn>
                  <a:cxn ang="0">
                    <a:pos x="82" y="46"/>
                  </a:cxn>
                  <a:cxn ang="0">
                    <a:pos x="112" y="54"/>
                  </a:cxn>
                  <a:cxn ang="0">
                    <a:pos x="128" y="50"/>
                  </a:cxn>
                  <a:cxn ang="0">
                    <a:pos x="108" y="36"/>
                  </a:cxn>
                  <a:cxn ang="0">
                    <a:pos x="92" y="34"/>
                  </a:cxn>
                  <a:cxn ang="0">
                    <a:pos x="86" y="34"/>
                  </a:cxn>
                  <a:cxn ang="0">
                    <a:pos x="80" y="32"/>
                  </a:cxn>
                  <a:cxn ang="0">
                    <a:pos x="80" y="26"/>
                  </a:cxn>
                  <a:cxn ang="0">
                    <a:pos x="86" y="20"/>
                  </a:cxn>
                  <a:cxn ang="0">
                    <a:pos x="92" y="18"/>
                  </a:cxn>
                  <a:cxn ang="0">
                    <a:pos x="98" y="14"/>
                  </a:cxn>
                  <a:cxn ang="0">
                    <a:pos x="84" y="8"/>
                  </a:cxn>
                  <a:cxn ang="0">
                    <a:pos x="108" y="0"/>
                  </a:cxn>
                  <a:cxn ang="0">
                    <a:pos x="122" y="10"/>
                  </a:cxn>
                  <a:cxn ang="0">
                    <a:pos x="122" y="16"/>
                  </a:cxn>
                  <a:cxn ang="0">
                    <a:pos x="120" y="18"/>
                  </a:cxn>
                  <a:cxn ang="0">
                    <a:pos x="118" y="24"/>
                  </a:cxn>
                  <a:cxn ang="0">
                    <a:pos x="120" y="32"/>
                  </a:cxn>
                  <a:cxn ang="0">
                    <a:pos x="128" y="42"/>
                  </a:cxn>
                  <a:cxn ang="0">
                    <a:pos x="134" y="50"/>
                  </a:cxn>
                  <a:cxn ang="0">
                    <a:pos x="138" y="56"/>
                  </a:cxn>
                  <a:cxn ang="0">
                    <a:pos x="142" y="58"/>
                  </a:cxn>
                  <a:cxn ang="0">
                    <a:pos x="150" y="54"/>
                  </a:cxn>
                  <a:cxn ang="0">
                    <a:pos x="156" y="64"/>
                  </a:cxn>
                  <a:cxn ang="0">
                    <a:pos x="158" y="64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  <a:lnTo>
                      <a:pt x="158" y="64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84"/>
              <p:cNvSpPr>
                <a:spLocks/>
              </p:cNvSpPr>
              <p:nvPr/>
            </p:nvSpPr>
            <p:spPr bwMode="gray">
              <a:xfrm>
                <a:off x="2778" y="292"/>
                <a:ext cx="158" cy="84"/>
              </a:xfrm>
              <a:custGeom>
                <a:avLst/>
                <a:gdLst/>
                <a:ahLst/>
                <a:cxnLst>
                  <a:cxn ang="0">
                    <a:pos x="152" y="70"/>
                  </a:cxn>
                  <a:cxn ang="0">
                    <a:pos x="134" y="70"/>
                  </a:cxn>
                  <a:cxn ang="0">
                    <a:pos x="116" y="70"/>
                  </a:cxn>
                  <a:cxn ang="0">
                    <a:pos x="102" y="80"/>
                  </a:cxn>
                  <a:cxn ang="0">
                    <a:pos x="84" y="84"/>
                  </a:cxn>
                  <a:cxn ang="0">
                    <a:pos x="80" y="74"/>
                  </a:cxn>
                  <a:cxn ang="0">
                    <a:pos x="90" y="70"/>
                  </a:cxn>
                  <a:cxn ang="0">
                    <a:pos x="98" y="68"/>
                  </a:cxn>
                  <a:cxn ang="0">
                    <a:pos x="80" y="66"/>
                  </a:cxn>
                  <a:cxn ang="0">
                    <a:pos x="70" y="66"/>
                  </a:cxn>
                  <a:cxn ang="0">
                    <a:pos x="62" y="66"/>
                  </a:cxn>
                  <a:cxn ang="0">
                    <a:pos x="54" y="64"/>
                  </a:cxn>
                  <a:cxn ang="0">
                    <a:pos x="54" y="58"/>
                  </a:cxn>
                  <a:cxn ang="0">
                    <a:pos x="60" y="52"/>
                  </a:cxn>
                  <a:cxn ang="0">
                    <a:pos x="68" y="50"/>
                  </a:cxn>
                  <a:cxn ang="0">
                    <a:pos x="48" y="36"/>
                  </a:cxn>
                  <a:cxn ang="0">
                    <a:pos x="28" y="44"/>
                  </a:cxn>
                  <a:cxn ang="0">
                    <a:pos x="12" y="48"/>
                  </a:cxn>
                  <a:cxn ang="0">
                    <a:pos x="0" y="34"/>
                  </a:cxn>
                  <a:cxn ang="0">
                    <a:pos x="12" y="24"/>
                  </a:cxn>
                  <a:cxn ang="0">
                    <a:pos x="34" y="20"/>
                  </a:cxn>
                  <a:cxn ang="0">
                    <a:pos x="46" y="16"/>
                  </a:cxn>
                  <a:cxn ang="0">
                    <a:pos x="52" y="12"/>
                  </a:cxn>
                  <a:cxn ang="0">
                    <a:pos x="58" y="12"/>
                  </a:cxn>
                  <a:cxn ang="0">
                    <a:pos x="64" y="20"/>
                  </a:cxn>
                  <a:cxn ang="0">
                    <a:pos x="66" y="28"/>
                  </a:cxn>
                  <a:cxn ang="0">
                    <a:pos x="62" y="36"/>
                  </a:cxn>
                  <a:cxn ang="0">
                    <a:pos x="82" y="46"/>
                  </a:cxn>
                  <a:cxn ang="0">
                    <a:pos x="112" y="54"/>
                  </a:cxn>
                  <a:cxn ang="0">
                    <a:pos x="128" y="50"/>
                  </a:cxn>
                  <a:cxn ang="0">
                    <a:pos x="108" y="36"/>
                  </a:cxn>
                  <a:cxn ang="0">
                    <a:pos x="92" y="34"/>
                  </a:cxn>
                  <a:cxn ang="0">
                    <a:pos x="86" y="34"/>
                  </a:cxn>
                  <a:cxn ang="0">
                    <a:pos x="80" y="32"/>
                  </a:cxn>
                  <a:cxn ang="0">
                    <a:pos x="80" y="26"/>
                  </a:cxn>
                  <a:cxn ang="0">
                    <a:pos x="86" y="20"/>
                  </a:cxn>
                  <a:cxn ang="0">
                    <a:pos x="92" y="18"/>
                  </a:cxn>
                  <a:cxn ang="0">
                    <a:pos x="98" y="14"/>
                  </a:cxn>
                  <a:cxn ang="0">
                    <a:pos x="84" y="8"/>
                  </a:cxn>
                  <a:cxn ang="0">
                    <a:pos x="108" y="0"/>
                  </a:cxn>
                  <a:cxn ang="0">
                    <a:pos x="122" y="10"/>
                  </a:cxn>
                  <a:cxn ang="0">
                    <a:pos x="122" y="16"/>
                  </a:cxn>
                  <a:cxn ang="0">
                    <a:pos x="120" y="18"/>
                  </a:cxn>
                  <a:cxn ang="0">
                    <a:pos x="118" y="24"/>
                  </a:cxn>
                  <a:cxn ang="0">
                    <a:pos x="120" y="32"/>
                  </a:cxn>
                  <a:cxn ang="0">
                    <a:pos x="128" y="42"/>
                  </a:cxn>
                  <a:cxn ang="0">
                    <a:pos x="134" y="50"/>
                  </a:cxn>
                  <a:cxn ang="0">
                    <a:pos x="138" y="56"/>
                  </a:cxn>
                  <a:cxn ang="0">
                    <a:pos x="142" y="58"/>
                  </a:cxn>
                  <a:cxn ang="0">
                    <a:pos x="150" y="54"/>
                  </a:cxn>
                  <a:cxn ang="0">
                    <a:pos x="156" y="64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85"/>
              <p:cNvSpPr>
                <a:spLocks/>
              </p:cNvSpPr>
              <p:nvPr/>
            </p:nvSpPr>
            <p:spPr bwMode="gray">
              <a:xfrm>
                <a:off x="3772" y="678"/>
                <a:ext cx="30" cy="58"/>
              </a:xfrm>
              <a:custGeom>
                <a:avLst/>
                <a:gdLst/>
                <a:ahLst/>
                <a:cxnLst>
                  <a:cxn ang="0">
                    <a:pos x="6" y="56"/>
                  </a:cxn>
                  <a:cxn ang="0">
                    <a:pos x="12" y="58"/>
                  </a:cxn>
                  <a:cxn ang="0">
                    <a:pos x="16" y="56"/>
                  </a:cxn>
                  <a:cxn ang="0">
                    <a:pos x="20" y="54"/>
                  </a:cxn>
                  <a:cxn ang="0">
                    <a:pos x="24" y="50"/>
                  </a:cxn>
                  <a:cxn ang="0">
                    <a:pos x="26" y="46"/>
                  </a:cxn>
                  <a:cxn ang="0">
                    <a:pos x="28" y="40"/>
                  </a:cxn>
                  <a:cxn ang="0">
                    <a:pos x="28" y="36"/>
                  </a:cxn>
                  <a:cxn ang="0">
                    <a:pos x="30" y="30"/>
                  </a:cxn>
                  <a:cxn ang="0">
                    <a:pos x="30" y="24"/>
                  </a:cxn>
                  <a:cxn ang="0">
                    <a:pos x="28" y="20"/>
                  </a:cxn>
                  <a:cxn ang="0">
                    <a:pos x="26" y="16"/>
                  </a:cxn>
                  <a:cxn ang="0">
                    <a:pos x="28" y="10"/>
                  </a:cxn>
                  <a:cxn ang="0">
                    <a:pos x="28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12" y="10"/>
                  </a:cxn>
                  <a:cxn ang="0">
                    <a:pos x="12" y="22"/>
                  </a:cxn>
                  <a:cxn ang="0">
                    <a:pos x="8" y="22"/>
                  </a:cxn>
                  <a:cxn ang="0">
                    <a:pos x="6" y="22"/>
                  </a:cxn>
                  <a:cxn ang="0">
                    <a:pos x="6" y="28"/>
                  </a:cxn>
                  <a:cxn ang="0">
                    <a:pos x="6" y="32"/>
                  </a:cxn>
                  <a:cxn ang="0">
                    <a:pos x="8" y="36"/>
                  </a:cxn>
                  <a:cxn ang="0">
                    <a:pos x="8" y="40"/>
                  </a:cxn>
                  <a:cxn ang="0">
                    <a:pos x="8" y="44"/>
                  </a:cxn>
                  <a:cxn ang="0">
                    <a:pos x="8" y="46"/>
                  </a:cxn>
                  <a:cxn ang="0">
                    <a:pos x="6" y="48"/>
                  </a:cxn>
                  <a:cxn ang="0">
                    <a:pos x="0" y="50"/>
                  </a:cxn>
                  <a:cxn ang="0">
                    <a:pos x="6" y="52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6" y="56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6" y="56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86"/>
              <p:cNvSpPr>
                <a:spLocks/>
              </p:cNvSpPr>
              <p:nvPr/>
            </p:nvSpPr>
            <p:spPr bwMode="gray">
              <a:xfrm>
                <a:off x="3772" y="678"/>
                <a:ext cx="30" cy="58"/>
              </a:xfrm>
              <a:custGeom>
                <a:avLst/>
                <a:gdLst/>
                <a:ahLst/>
                <a:cxnLst>
                  <a:cxn ang="0">
                    <a:pos x="6" y="56"/>
                  </a:cxn>
                  <a:cxn ang="0">
                    <a:pos x="12" y="58"/>
                  </a:cxn>
                  <a:cxn ang="0">
                    <a:pos x="16" y="56"/>
                  </a:cxn>
                  <a:cxn ang="0">
                    <a:pos x="20" y="54"/>
                  </a:cxn>
                  <a:cxn ang="0">
                    <a:pos x="24" y="50"/>
                  </a:cxn>
                  <a:cxn ang="0">
                    <a:pos x="26" y="46"/>
                  </a:cxn>
                  <a:cxn ang="0">
                    <a:pos x="28" y="40"/>
                  </a:cxn>
                  <a:cxn ang="0">
                    <a:pos x="28" y="36"/>
                  </a:cxn>
                  <a:cxn ang="0">
                    <a:pos x="30" y="30"/>
                  </a:cxn>
                  <a:cxn ang="0">
                    <a:pos x="30" y="24"/>
                  </a:cxn>
                  <a:cxn ang="0">
                    <a:pos x="28" y="20"/>
                  </a:cxn>
                  <a:cxn ang="0">
                    <a:pos x="26" y="16"/>
                  </a:cxn>
                  <a:cxn ang="0">
                    <a:pos x="28" y="10"/>
                  </a:cxn>
                  <a:cxn ang="0">
                    <a:pos x="28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12" y="10"/>
                  </a:cxn>
                  <a:cxn ang="0">
                    <a:pos x="12" y="22"/>
                  </a:cxn>
                  <a:cxn ang="0">
                    <a:pos x="8" y="22"/>
                  </a:cxn>
                  <a:cxn ang="0">
                    <a:pos x="6" y="22"/>
                  </a:cxn>
                  <a:cxn ang="0">
                    <a:pos x="6" y="28"/>
                  </a:cxn>
                  <a:cxn ang="0">
                    <a:pos x="6" y="32"/>
                  </a:cxn>
                  <a:cxn ang="0">
                    <a:pos x="8" y="36"/>
                  </a:cxn>
                  <a:cxn ang="0">
                    <a:pos x="8" y="40"/>
                  </a:cxn>
                  <a:cxn ang="0">
                    <a:pos x="8" y="44"/>
                  </a:cxn>
                  <a:cxn ang="0">
                    <a:pos x="8" y="46"/>
                  </a:cxn>
                  <a:cxn ang="0">
                    <a:pos x="6" y="48"/>
                  </a:cxn>
                  <a:cxn ang="0">
                    <a:pos x="0" y="50"/>
                  </a:cxn>
                  <a:cxn ang="0">
                    <a:pos x="6" y="52"/>
                  </a:cxn>
                  <a:cxn ang="0">
                    <a:pos x="12" y="54"/>
                  </a:cxn>
                  <a:cxn ang="0">
                    <a:pos x="18" y="56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87"/>
              <p:cNvSpPr>
                <a:spLocks/>
              </p:cNvSpPr>
              <p:nvPr/>
            </p:nvSpPr>
            <p:spPr bwMode="gray">
              <a:xfrm>
                <a:off x="3808" y="626"/>
                <a:ext cx="66" cy="116"/>
              </a:xfrm>
              <a:custGeom>
                <a:avLst/>
                <a:gdLst/>
                <a:ahLst/>
                <a:cxnLst>
                  <a:cxn ang="0">
                    <a:pos x="54" y="84"/>
                  </a:cxn>
                  <a:cxn ang="0">
                    <a:pos x="50" y="78"/>
                  </a:cxn>
                  <a:cxn ang="0">
                    <a:pos x="50" y="72"/>
                  </a:cxn>
                  <a:cxn ang="0">
                    <a:pos x="52" y="64"/>
                  </a:cxn>
                  <a:cxn ang="0">
                    <a:pos x="50" y="58"/>
                  </a:cxn>
                  <a:cxn ang="0">
                    <a:pos x="46" y="54"/>
                  </a:cxn>
                  <a:cxn ang="0">
                    <a:pos x="42" y="46"/>
                  </a:cxn>
                  <a:cxn ang="0">
                    <a:pos x="42" y="38"/>
                  </a:cxn>
                  <a:cxn ang="0">
                    <a:pos x="48" y="34"/>
                  </a:cxn>
                  <a:cxn ang="0">
                    <a:pos x="54" y="28"/>
                  </a:cxn>
                  <a:cxn ang="0">
                    <a:pos x="48" y="24"/>
                  </a:cxn>
                  <a:cxn ang="0">
                    <a:pos x="38" y="20"/>
                  </a:cxn>
                  <a:cxn ang="0">
                    <a:pos x="34" y="12"/>
                  </a:cxn>
                  <a:cxn ang="0">
                    <a:pos x="28" y="0"/>
                  </a:cxn>
                  <a:cxn ang="0">
                    <a:pos x="20" y="6"/>
                  </a:cxn>
                  <a:cxn ang="0">
                    <a:pos x="12" y="10"/>
                  </a:cxn>
                  <a:cxn ang="0">
                    <a:pos x="4" y="14"/>
                  </a:cxn>
                  <a:cxn ang="0">
                    <a:pos x="0" y="22"/>
                  </a:cxn>
                  <a:cxn ang="0">
                    <a:pos x="4" y="30"/>
                  </a:cxn>
                  <a:cxn ang="0">
                    <a:pos x="6" y="40"/>
                  </a:cxn>
                  <a:cxn ang="0">
                    <a:pos x="8" y="46"/>
                  </a:cxn>
                  <a:cxn ang="0">
                    <a:pos x="20" y="50"/>
                  </a:cxn>
                  <a:cxn ang="0">
                    <a:pos x="28" y="58"/>
                  </a:cxn>
                  <a:cxn ang="0">
                    <a:pos x="30" y="70"/>
                  </a:cxn>
                  <a:cxn ang="0">
                    <a:pos x="22" y="72"/>
                  </a:cxn>
                  <a:cxn ang="0">
                    <a:pos x="20" y="78"/>
                  </a:cxn>
                  <a:cxn ang="0">
                    <a:pos x="22" y="88"/>
                  </a:cxn>
                  <a:cxn ang="0">
                    <a:pos x="16" y="94"/>
                  </a:cxn>
                  <a:cxn ang="0">
                    <a:pos x="4" y="100"/>
                  </a:cxn>
                  <a:cxn ang="0">
                    <a:pos x="2" y="116"/>
                  </a:cxn>
                  <a:cxn ang="0">
                    <a:pos x="42" y="108"/>
                  </a:cxn>
                  <a:cxn ang="0">
                    <a:pos x="58" y="112"/>
                  </a:cxn>
                  <a:cxn ang="0">
                    <a:pos x="64" y="106"/>
                  </a:cxn>
                  <a:cxn ang="0">
                    <a:pos x="60" y="92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88"/>
              <p:cNvSpPr>
                <a:spLocks/>
              </p:cNvSpPr>
              <p:nvPr/>
            </p:nvSpPr>
            <p:spPr bwMode="gray">
              <a:xfrm>
                <a:off x="3808" y="626"/>
                <a:ext cx="66" cy="116"/>
              </a:xfrm>
              <a:custGeom>
                <a:avLst/>
                <a:gdLst/>
                <a:ahLst/>
                <a:cxnLst>
                  <a:cxn ang="0">
                    <a:pos x="54" y="84"/>
                  </a:cxn>
                  <a:cxn ang="0">
                    <a:pos x="50" y="78"/>
                  </a:cxn>
                  <a:cxn ang="0">
                    <a:pos x="50" y="72"/>
                  </a:cxn>
                  <a:cxn ang="0">
                    <a:pos x="52" y="64"/>
                  </a:cxn>
                  <a:cxn ang="0">
                    <a:pos x="50" y="58"/>
                  </a:cxn>
                  <a:cxn ang="0">
                    <a:pos x="46" y="54"/>
                  </a:cxn>
                  <a:cxn ang="0">
                    <a:pos x="42" y="46"/>
                  </a:cxn>
                  <a:cxn ang="0">
                    <a:pos x="42" y="38"/>
                  </a:cxn>
                  <a:cxn ang="0">
                    <a:pos x="48" y="34"/>
                  </a:cxn>
                  <a:cxn ang="0">
                    <a:pos x="54" y="28"/>
                  </a:cxn>
                  <a:cxn ang="0">
                    <a:pos x="48" y="24"/>
                  </a:cxn>
                  <a:cxn ang="0">
                    <a:pos x="38" y="20"/>
                  </a:cxn>
                  <a:cxn ang="0">
                    <a:pos x="34" y="12"/>
                  </a:cxn>
                  <a:cxn ang="0">
                    <a:pos x="28" y="0"/>
                  </a:cxn>
                  <a:cxn ang="0">
                    <a:pos x="20" y="6"/>
                  </a:cxn>
                  <a:cxn ang="0">
                    <a:pos x="12" y="10"/>
                  </a:cxn>
                  <a:cxn ang="0">
                    <a:pos x="4" y="14"/>
                  </a:cxn>
                  <a:cxn ang="0">
                    <a:pos x="0" y="22"/>
                  </a:cxn>
                  <a:cxn ang="0">
                    <a:pos x="4" y="30"/>
                  </a:cxn>
                  <a:cxn ang="0">
                    <a:pos x="6" y="40"/>
                  </a:cxn>
                  <a:cxn ang="0">
                    <a:pos x="8" y="46"/>
                  </a:cxn>
                  <a:cxn ang="0">
                    <a:pos x="20" y="50"/>
                  </a:cxn>
                  <a:cxn ang="0">
                    <a:pos x="28" y="58"/>
                  </a:cxn>
                  <a:cxn ang="0">
                    <a:pos x="30" y="70"/>
                  </a:cxn>
                  <a:cxn ang="0">
                    <a:pos x="22" y="72"/>
                  </a:cxn>
                  <a:cxn ang="0">
                    <a:pos x="20" y="78"/>
                  </a:cxn>
                  <a:cxn ang="0">
                    <a:pos x="22" y="88"/>
                  </a:cxn>
                  <a:cxn ang="0">
                    <a:pos x="16" y="94"/>
                  </a:cxn>
                  <a:cxn ang="0">
                    <a:pos x="4" y="100"/>
                  </a:cxn>
                  <a:cxn ang="0">
                    <a:pos x="2" y="116"/>
                  </a:cxn>
                  <a:cxn ang="0">
                    <a:pos x="42" y="108"/>
                  </a:cxn>
                  <a:cxn ang="0">
                    <a:pos x="58" y="112"/>
                  </a:cxn>
                  <a:cxn ang="0">
                    <a:pos x="64" y="106"/>
                  </a:cxn>
                  <a:cxn ang="0">
                    <a:pos x="60" y="92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89"/>
              <p:cNvSpPr>
                <a:spLocks/>
              </p:cNvSpPr>
              <p:nvPr/>
            </p:nvSpPr>
            <p:spPr bwMode="gray">
              <a:xfrm>
                <a:off x="4540" y="42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4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90"/>
              <p:cNvSpPr>
                <a:spLocks/>
              </p:cNvSpPr>
              <p:nvPr/>
            </p:nvSpPr>
            <p:spPr bwMode="gray">
              <a:xfrm>
                <a:off x="4540" y="42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4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91"/>
              <p:cNvSpPr>
                <a:spLocks/>
              </p:cNvSpPr>
              <p:nvPr/>
            </p:nvSpPr>
            <p:spPr bwMode="gray">
              <a:xfrm>
                <a:off x="4332" y="324"/>
                <a:ext cx="142" cy="138"/>
              </a:xfrm>
              <a:custGeom>
                <a:avLst/>
                <a:gdLst/>
                <a:ahLst/>
                <a:cxnLst>
                  <a:cxn ang="0">
                    <a:pos x="52" y="122"/>
                  </a:cxn>
                  <a:cxn ang="0">
                    <a:pos x="38" y="108"/>
                  </a:cxn>
                  <a:cxn ang="0">
                    <a:pos x="32" y="94"/>
                  </a:cxn>
                  <a:cxn ang="0">
                    <a:pos x="34" y="82"/>
                  </a:cxn>
                  <a:cxn ang="0">
                    <a:pos x="44" y="68"/>
                  </a:cxn>
                  <a:cxn ang="0">
                    <a:pos x="62" y="56"/>
                  </a:cxn>
                  <a:cxn ang="0">
                    <a:pos x="72" y="50"/>
                  </a:cxn>
                  <a:cxn ang="0">
                    <a:pos x="88" y="44"/>
                  </a:cxn>
                  <a:cxn ang="0">
                    <a:pos x="106" y="38"/>
                  </a:cxn>
                  <a:cxn ang="0">
                    <a:pos x="124" y="32"/>
                  </a:cxn>
                  <a:cxn ang="0">
                    <a:pos x="136" y="22"/>
                  </a:cxn>
                  <a:cxn ang="0">
                    <a:pos x="142" y="12"/>
                  </a:cxn>
                  <a:cxn ang="0">
                    <a:pos x="140" y="0"/>
                  </a:cxn>
                  <a:cxn ang="0">
                    <a:pos x="116" y="6"/>
                  </a:cxn>
                  <a:cxn ang="0">
                    <a:pos x="96" y="12"/>
                  </a:cxn>
                  <a:cxn ang="0">
                    <a:pos x="90" y="16"/>
                  </a:cxn>
                  <a:cxn ang="0">
                    <a:pos x="84" y="20"/>
                  </a:cxn>
                  <a:cxn ang="0">
                    <a:pos x="78" y="22"/>
                  </a:cxn>
                  <a:cxn ang="0">
                    <a:pos x="72" y="26"/>
                  </a:cxn>
                  <a:cxn ang="0">
                    <a:pos x="66" y="28"/>
                  </a:cxn>
                  <a:cxn ang="0">
                    <a:pos x="62" y="28"/>
                  </a:cxn>
                  <a:cxn ang="0">
                    <a:pos x="56" y="28"/>
                  </a:cxn>
                  <a:cxn ang="0">
                    <a:pos x="52" y="28"/>
                  </a:cxn>
                  <a:cxn ang="0">
                    <a:pos x="46" y="30"/>
                  </a:cxn>
                  <a:cxn ang="0">
                    <a:pos x="44" y="30"/>
                  </a:cxn>
                  <a:cxn ang="0">
                    <a:pos x="40" y="34"/>
                  </a:cxn>
                  <a:cxn ang="0">
                    <a:pos x="38" y="38"/>
                  </a:cxn>
                  <a:cxn ang="0">
                    <a:pos x="36" y="42"/>
                  </a:cxn>
                  <a:cxn ang="0">
                    <a:pos x="34" y="46"/>
                  </a:cxn>
                  <a:cxn ang="0">
                    <a:pos x="32" y="52"/>
                  </a:cxn>
                  <a:cxn ang="0">
                    <a:pos x="28" y="54"/>
                  </a:cxn>
                  <a:cxn ang="0">
                    <a:pos x="24" y="54"/>
                  </a:cxn>
                  <a:cxn ang="0">
                    <a:pos x="20" y="56"/>
                  </a:cxn>
                  <a:cxn ang="0">
                    <a:pos x="16" y="56"/>
                  </a:cxn>
                  <a:cxn ang="0">
                    <a:pos x="12" y="58"/>
                  </a:cxn>
                  <a:cxn ang="0">
                    <a:pos x="4" y="70"/>
                  </a:cxn>
                  <a:cxn ang="0">
                    <a:pos x="0" y="84"/>
                  </a:cxn>
                  <a:cxn ang="0">
                    <a:pos x="0" y="98"/>
                  </a:cxn>
                  <a:cxn ang="0">
                    <a:pos x="2" y="112"/>
                  </a:cxn>
                  <a:cxn ang="0">
                    <a:pos x="6" y="120"/>
                  </a:cxn>
                  <a:cxn ang="0">
                    <a:pos x="8" y="126"/>
                  </a:cxn>
                  <a:cxn ang="0">
                    <a:pos x="12" y="130"/>
                  </a:cxn>
                  <a:cxn ang="0">
                    <a:pos x="18" y="134"/>
                  </a:cxn>
                  <a:cxn ang="0">
                    <a:pos x="24" y="136"/>
                  </a:cxn>
                  <a:cxn ang="0">
                    <a:pos x="32" y="136"/>
                  </a:cxn>
                  <a:cxn ang="0">
                    <a:pos x="50" y="138"/>
                  </a:cxn>
                  <a:cxn ang="0">
                    <a:pos x="70" y="138"/>
                  </a:cxn>
                  <a:cxn ang="0">
                    <a:pos x="64" y="132"/>
                  </a:cxn>
                  <a:cxn ang="0">
                    <a:pos x="58" y="128"/>
                  </a:cxn>
                  <a:cxn ang="0">
                    <a:pos x="52" y="122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92"/>
              <p:cNvSpPr>
                <a:spLocks/>
              </p:cNvSpPr>
              <p:nvPr/>
            </p:nvSpPr>
            <p:spPr bwMode="gray">
              <a:xfrm>
                <a:off x="4332" y="324"/>
                <a:ext cx="142" cy="138"/>
              </a:xfrm>
              <a:custGeom>
                <a:avLst/>
                <a:gdLst/>
                <a:ahLst/>
                <a:cxnLst>
                  <a:cxn ang="0">
                    <a:pos x="52" y="122"/>
                  </a:cxn>
                  <a:cxn ang="0">
                    <a:pos x="38" y="108"/>
                  </a:cxn>
                  <a:cxn ang="0">
                    <a:pos x="32" y="94"/>
                  </a:cxn>
                  <a:cxn ang="0">
                    <a:pos x="34" y="82"/>
                  </a:cxn>
                  <a:cxn ang="0">
                    <a:pos x="44" y="68"/>
                  </a:cxn>
                  <a:cxn ang="0">
                    <a:pos x="62" y="56"/>
                  </a:cxn>
                  <a:cxn ang="0">
                    <a:pos x="72" y="50"/>
                  </a:cxn>
                  <a:cxn ang="0">
                    <a:pos x="88" y="44"/>
                  </a:cxn>
                  <a:cxn ang="0">
                    <a:pos x="106" y="38"/>
                  </a:cxn>
                  <a:cxn ang="0">
                    <a:pos x="124" y="32"/>
                  </a:cxn>
                  <a:cxn ang="0">
                    <a:pos x="136" y="22"/>
                  </a:cxn>
                  <a:cxn ang="0">
                    <a:pos x="142" y="12"/>
                  </a:cxn>
                  <a:cxn ang="0">
                    <a:pos x="140" y="0"/>
                  </a:cxn>
                  <a:cxn ang="0">
                    <a:pos x="116" y="6"/>
                  </a:cxn>
                  <a:cxn ang="0">
                    <a:pos x="96" y="12"/>
                  </a:cxn>
                  <a:cxn ang="0">
                    <a:pos x="90" y="16"/>
                  </a:cxn>
                  <a:cxn ang="0">
                    <a:pos x="84" y="20"/>
                  </a:cxn>
                  <a:cxn ang="0">
                    <a:pos x="78" y="22"/>
                  </a:cxn>
                  <a:cxn ang="0">
                    <a:pos x="72" y="26"/>
                  </a:cxn>
                  <a:cxn ang="0">
                    <a:pos x="66" y="28"/>
                  </a:cxn>
                  <a:cxn ang="0">
                    <a:pos x="62" y="28"/>
                  </a:cxn>
                  <a:cxn ang="0">
                    <a:pos x="56" y="28"/>
                  </a:cxn>
                  <a:cxn ang="0">
                    <a:pos x="52" y="28"/>
                  </a:cxn>
                  <a:cxn ang="0">
                    <a:pos x="46" y="30"/>
                  </a:cxn>
                  <a:cxn ang="0">
                    <a:pos x="44" y="30"/>
                  </a:cxn>
                  <a:cxn ang="0">
                    <a:pos x="40" y="34"/>
                  </a:cxn>
                  <a:cxn ang="0">
                    <a:pos x="38" y="38"/>
                  </a:cxn>
                  <a:cxn ang="0">
                    <a:pos x="36" y="42"/>
                  </a:cxn>
                  <a:cxn ang="0">
                    <a:pos x="34" y="46"/>
                  </a:cxn>
                  <a:cxn ang="0">
                    <a:pos x="32" y="52"/>
                  </a:cxn>
                  <a:cxn ang="0">
                    <a:pos x="28" y="54"/>
                  </a:cxn>
                  <a:cxn ang="0">
                    <a:pos x="24" y="54"/>
                  </a:cxn>
                  <a:cxn ang="0">
                    <a:pos x="20" y="56"/>
                  </a:cxn>
                  <a:cxn ang="0">
                    <a:pos x="16" y="56"/>
                  </a:cxn>
                  <a:cxn ang="0">
                    <a:pos x="12" y="58"/>
                  </a:cxn>
                  <a:cxn ang="0">
                    <a:pos x="4" y="70"/>
                  </a:cxn>
                  <a:cxn ang="0">
                    <a:pos x="0" y="84"/>
                  </a:cxn>
                  <a:cxn ang="0">
                    <a:pos x="0" y="98"/>
                  </a:cxn>
                  <a:cxn ang="0">
                    <a:pos x="2" y="112"/>
                  </a:cxn>
                  <a:cxn ang="0">
                    <a:pos x="6" y="120"/>
                  </a:cxn>
                  <a:cxn ang="0">
                    <a:pos x="8" y="126"/>
                  </a:cxn>
                  <a:cxn ang="0">
                    <a:pos x="12" y="130"/>
                  </a:cxn>
                  <a:cxn ang="0">
                    <a:pos x="18" y="134"/>
                  </a:cxn>
                  <a:cxn ang="0">
                    <a:pos x="24" y="136"/>
                  </a:cxn>
                  <a:cxn ang="0">
                    <a:pos x="32" y="136"/>
                  </a:cxn>
                  <a:cxn ang="0">
                    <a:pos x="50" y="138"/>
                  </a:cxn>
                  <a:cxn ang="0">
                    <a:pos x="70" y="138"/>
                  </a:cxn>
                  <a:cxn ang="0">
                    <a:pos x="64" y="132"/>
                  </a:cxn>
                  <a:cxn ang="0">
                    <a:pos x="58" y="128"/>
                  </a:cxn>
                  <a:cxn ang="0">
                    <a:pos x="52" y="122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93"/>
              <p:cNvSpPr>
                <a:spLocks noEditPoints="1"/>
              </p:cNvSpPr>
              <p:nvPr/>
            </p:nvSpPr>
            <p:spPr bwMode="gray">
              <a:xfrm>
                <a:off x="3710" y="326"/>
                <a:ext cx="1796" cy="1416"/>
              </a:xfrm>
              <a:custGeom>
                <a:avLst/>
                <a:gdLst/>
                <a:ahLst/>
                <a:cxnLst>
                  <a:cxn ang="0">
                    <a:pos x="1632" y="152"/>
                  </a:cxn>
                  <a:cxn ang="0">
                    <a:pos x="1476" y="114"/>
                  </a:cxn>
                  <a:cxn ang="0">
                    <a:pos x="1368" y="124"/>
                  </a:cxn>
                  <a:cxn ang="0">
                    <a:pos x="1224" y="90"/>
                  </a:cxn>
                  <a:cxn ang="0">
                    <a:pos x="1140" y="88"/>
                  </a:cxn>
                  <a:cxn ang="0">
                    <a:pos x="1150" y="18"/>
                  </a:cxn>
                  <a:cxn ang="0">
                    <a:pos x="946" y="30"/>
                  </a:cxn>
                  <a:cxn ang="0">
                    <a:pos x="894" y="106"/>
                  </a:cxn>
                  <a:cxn ang="0">
                    <a:pos x="876" y="116"/>
                  </a:cxn>
                  <a:cxn ang="0">
                    <a:pos x="840" y="120"/>
                  </a:cxn>
                  <a:cxn ang="0">
                    <a:pos x="794" y="78"/>
                  </a:cxn>
                  <a:cxn ang="0">
                    <a:pos x="696" y="150"/>
                  </a:cxn>
                  <a:cxn ang="0">
                    <a:pos x="560" y="174"/>
                  </a:cxn>
                  <a:cxn ang="0">
                    <a:pos x="518" y="204"/>
                  </a:cxn>
                  <a:cxn ang="0">
                    <a:pos x="466" y="170"/>
                  </a:cxn>
                  <a:cxn ang="0">
                    <a:pos x="338" y="114"/>
                  </a:cxn>
                  <a:cxn ang="0">
                    <a:pos x="272" y="210"/>
                  </a:cxn>
                  <a:cxn ang="0">
                    <a:pos x="206" y="302"/>
                  </a:cxn>
                  <a:cxn ang="0">
                    <a:pos x="286" y="344"/>
                  </a:cxn>
                  <a:cxn ang="0">
                    <a:pos x="304" y="224"/>
                  </a:cxn>
                  <a:cxn ang="0">
                    <a:pos x="368" y="228"/>
                  </a:cxn>
                  <a:cxn ang="0">
                    <a:pos x="428" y="266"/>
                  </a:cxn>
                  <a:cxn ang="0">
                    <a:pos x="388" y="304"/>
                  </a:cxn>
                  <a:cxn ang="0">
                    <a:pos x="258" y="366"/>
                  </a:cxn>
                  <a:cxn ang="0">
                    <a:pos x="172" y="414"/>
                  </a:cxn>
                  <a:cxn ang="0">
                    <a:pos x="76" y="512"/>
                  </a:cxn>
                  <a:cxn ang="0">
                    <a:pos x="150" y="550"/>
                  </a:cxn>
                  <a:cxn ang="0">
                    <a:pos x="274" y="536"/>
                  </a:cxn>
                  <a:cxn ang="0">
                    <a:pos x="320" y="548"/>
                  </a:cxn>
                  <a:cxn ang="0">
                    <a:pos x="350" y="592"/>
                  </a:cxn>
                  <a:cxn ang="0">
                    <a:pos x="370" y="538"/>
                  </a:cxn>
                  <a:cxn ang="0">
                    <a:pos x="468" y="652"/>
                  </a:cxn>
                  <a:cxn ang="0">
                    <a:pos x="254" y="602"/>
                  </a:cxn>
                  <a:cxn ang="0">
                    <a:pos x="84" y="638"/>
                  </a:cxn>
                  <a:cxn ang="0">
                    <a:pos x="64" y="960"/>
                  </a:cxn>
                  <a:cxn ang="0">
                    <a:pos x="230" y="972"/>
                  </a:cxn>
                  <a:cxn ang="0">
                    <a:pos x="290" y="1284"/>
                  </a:cxn>
                  <a:cxn ang="0">
                    <a:pos x="458" y="1292"/>
                  </a:cxn>
                  <a:cxn ang="0">
                    <a:pos x="530" y="1020"/>
                  </a:cxn>
                  <a:cxn ang="0">
                    <a:pos x="528" y="870"/>
                  </a:cxn>
                  <a:cxn ang="0">
                    <a:pos x="520" y="794"/>
                  </a:cxn>
                  <a:cxn ang="0">
                    <a:pos x="656" y="720"/>
                  </a:cxn>
                  <a:cxn ang="0">
                    <a:pos x="630" y="710"/>
                  </a:cxn>
                  <a:cxn ang="0">
                    <a:pos x="772" y="760"/>
                  </a:cxn>
                  <a:cxn ang="0">
                    <a:pos x="858" y="916"/>
                  </a:cxn>
                  <a:cxn ang="0">
                    <a:pos x="938" y="772"/>
                  </a:cxn>
                  <a:cxn ang="0">
                    <a:pos x="1004" y="834"/>
                  </a:cxn>
                  <a:cxn ang="0">
                    <a:pos x="1064" y="994"/>
                  </a:cxn>
                  <a:cxn ang="0">
                    <a:pos x="1118" y="862"/>
                  </a:cxn>
                  <a:cxn ang="0">
                    <a:pos x="1148" y="786"/>
                  </a:cxn>
                  <a:cxn ang="0">
                    <a:pos x="1232" y="588"/>
                  </a:cxn>
                  <a:cxn ang="0">
                    <a:pos x="1272" y="566"/>
                  </a:cxn>
                  <a:cxn ang="0">
                    <a:pos x="1300" y="546"/>
                  </a:cxn>
                  <a:cxn ang="0">
                    <a:pos x="1364" y="486"/>
                  </a:cxn>
                  <a:cxn ang="0">
                    <a:pos x="1330" y="366"/>
                  </a:cxn>
                  <a:cxn ang="0">
                    <a:pos x="1532" y="274"/>
                  </a:cxn>
                  <a:cxn ang="0">
                    <a:pos x="1552" y="406"/>
                  </a:cxn>
                  <a:cxn ang="0">
                    <a:pos x="1660" y="278"/>
                  </a:cxn>
                  <a:cxn ang="0">
                    <a:pos x="1768" y="206"/>
                  </a:cxn>
                  <a:cxn ang="0">
                    <a:pos x="812" y="188"/>
                  </a:cxn>
                  <a:cxn ang="0">
                    <a:pos x="834" y="162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  <a:close/>
                    <a:moveTo>
                      <a:pt x="818" y="196"/>
                    </a:moveTo>
                    <a:lnTo>
                      <a:pt x="822" y="188"/>
                    </a:lnTo>
                    <a:lnTo>
                      <a:pt x="824" y="182"/>
                    </a:lnTo>
                    <a:lnTo>
                      <a:pt x="828" y="174"/>
                    </a:lnTo>
                    <a:lnTo>
                      <a:pt x="824" y="172"/>
                    </a:lnTo>
                    <a:lnTo>
                      <a:pt x="822" y="170"/>
                    </a:lnTo>
                    <a:lnTo>
                      <a:pt x="818" y="176"/>
                    </a:lnTo>
                    <a:lnTo>
                      <a:pt x="816" y="182"/>
                    </a:lnTo>
                    <a:lnTo>
                      <a:pt x="812" y="188"/>
                    </a:lnTo>
                    <a:lnTo>
                      <a:pt x="808" y="194"/>
                    </a:lnTo>
                    <a:lnTo>
                      <a:pt x="804" y="198"/>
                    </a:lnTo>
                    <a:lnTo>
                      <a:pt x="798" y="200"/>
                    </a:lnTo>
                    <a:lnTo>
                      <a:pt x="792" y="200"/>
                    </a:lnTo>
                    <a:lnTo>
                      <a:pt x="790" y="194"/>
                    </a:lnTo>
                    <a:lnTo>
                      <a:pt x="790" y="190"/>
                    </a:lnTo>
                    <a:lnTo>
                      <a:pt x="792" y="186"/>
                    </a:lnTo>
                    <a:lnTo>
                      <a:pt x="794" y="184"/>
                    </a:lnTo>
                    <a:lnTo>
                      <a:pt x="798" y="182"/>
                    </a:lnTo>
                    <a:lnTo>
                      <a:pt x="802" y="178"/>
                    </a:lnTo>
                    <a:lnTo>
                      <a:pt x="804" y="176"/>
                    </a:lnTo>
                    <a:lnTo>
                      <a:pt x="808" y="170"/>
                    </a:lnTo>
                    <a:lnTo>
                      <a:pt x="810" y="166"/>
                    </a:lnTo>
                    <a:lnTo>
                      <a:pt x="812" y="164"/>
                    </a:lnTo>
                    <a:lnTo>
                      <a:pt x="814" y="160"/>
                    </a:lnTo>
                    <a:lnTo>
                      <a:pt x="814" y="158"/>
                    </a:lnTo>
                    <a:lnTo>
                      <a:pt x="814" y="154"/>
                    </a:lnTo>
                    <a:lnTo>
                      <a:pt x="812" y="148"/>
                    </a:lnTo>
                    <a:lnTo>
                      <a:pt x="826" y="154"/>
                    </a:lnTo>
                    <a:lnTo>
                      <a:pt x="834" y="162"/>
                    </a:lnTo>
                    <a:lnTo>
                      <a:pt x="842" y="172"/>
                    </a:lnTo>
                    <a:lnTo>
                      <a:pt x="844" y="182"/>
                    </a:lnTo>
                    <a:lnTo>
                      <a:pt x="840" y="190"/>
                    </a:lnTo>
                    <a:lnTo>
                      <a:pt x="832" y="196"/>
                    </a:lnTo>
                    <a:lnTo>
                      <a:pt x="818" y="196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94"/>
              <p:cNvSpPr>
                <a:spLocks/>
              </p:cNvSpPr>
              <p:nvPr/>
            </p:nvSpPr>
            <p:spPr bwMode="gray">
              <a:xfrm>
                <a:off x="3710" y="326"/>
                <a:ext cx="1796" cy="1416"/>
              </a:xfrm>
              <a:custGeom>
                <a:avLst/>
                <a:gdLst/>
                <a:ahLst/>
                <a:cxnLst>
                  <a:cxn ang="0">
                    <a:pos x="1638" y="154"/>
                  </a:cxn>
                  <a:cxn ang="0">
                    <a:pos x="1504" y="120"/>
                  </a:cxn>
                  <a:cxn ang="0">
                    <a:pos x="1376" y="112"/>
                  </a:cxn>
                  <a:cxn ang="0">
                    <a:pos x="1242" y="92"/>
                  </a:cxn>
                  <a:cxn ang="0">
                    <a:pos x="1160" y="66"/>
                  </a:cxn>
                  <a:cxn ang="0">
                    <a:pos x="1118" y="56"/>
                  </a:cxn>
                  <a:cxn ang="0">
                    <a:pos x="1006" y="40"/>
                  </a:cxn>
                  <a:cxn ang="0">
                    <a:pos x="876" y="80"/>
                  </a:cxn>
                  <a:cxn ang="0">
                    <a:pos x="892" y="146"/>
                  </a:cxn>
                  <a:cxn ang="0">
                    <a:pos x="852" y="92"/>
                  </a:cxn>
                  <a:cxn ang="0">
                    <a:pos x="824" y="88"/>
                  </a:cxn>
                  <a:cxn ang="0">
                    <a:pos x="764" y="148"/>
                  </a:cxn>
                  <a:cxn ang="0">
                    <a:pos x="646" y="152"/>
                  </a:cxn>
                  <a:cxn ang="0">
                    <a:pos x="544" y="164"/>
                  </a:cxn>
                  <a:cxn ang="0">
                    <a:pos x="502" y="220"/>
                  </a:cxn>
                  <a:cxn ang="0">
                    <a:pos x="474" y="134"/>
                  </a:cxn>
                  <a:cxn ang="0">
                    <a:pos x="320" y="128"/>
                  </a:cxn>
                  <a:cxn ang="0">
                    <a:pos x="250" y="220"/>
                  </a:cxn>
                  <a:cxn ang="0">
                    <a:pos x="210" y="304"/>
                  </a:cxn>
                  <a:cxn ang="0">
                    <a:pos x="286" y="344"/>
                  </a:cxn>
                  <a:cxn ang="0">
                    <a:pos x="310" y="224"/>
                  </a:cxn>
                  <a:cxn ang="0">
                    <a:pos x="376" y="218"/>
                  </a:cxn>
                  <a:cxn ang="0">
                    <a:pos x="432" y="278"/>
                  </a:cxn>
                  <a:cxn ang="0">
                    <a:pos x="408" y="292"/>
                  </a:cxn>
                  <a:cxn ang="0">
                    <a:pos x="340" y="354"/>
                  </a:cxn>
                  <a:cxn ang="0">
                    <a:pos x="196" y="402"/>
                  </a:cxn>
                  <a:cxn ang="0">
                    <a:pos x="152" y="506"/>
                  </a:cxn>
                  <a:cxn ang="0">
                    <a:pos x="76" y="580"/>
                  </a:cxn>
                  <a:cxn ang="0">
                    <a:pos x="240" y="500"/>
                  </a:cxn>
                  <a:cxn ang="0">
                    <a:pos x="282" y="594"/>
                  </a:cxn>
                  <a:cxn ang="0">
                    <a:pos x="292" y="474"/>
                  </a:cxn>
                  <a:cxn ang="0">
                    <a:pos x="378" y="578"/>
                  </a:cxn>
                  <a:cxn ang="0">
                    <a:pos x="402" y="586"/>
                  </a:cxn>
                  <a:cxn ang="0">
                    <a:pos x="376" y="660"/>
                  </a:cxn>
                  <a:cxn ang="0">
                    <a:pos x="194" y="590"/>
                  </a:cxn>
                  <a:cxn ang="0">
                    <a:pos x="68" y="658"/>
                  </a:cxn>
                  <a:cxn ang="0">
                    <a:pos x="112" y="982"/>
                  </a:cxn>
                  <a:cxn ang="0">
                    <a:pos x="250" y="960"/>
                  </a:cxn>
                  <a:cxn ang="0">
                    <a:pos x="300" y="1314"/>
                  </a:cxn>
                  <a:cxn ang="0">
                    <a:pos x="458" y="1292"/>
                  </a:cxn>
                  <a:cxn ang="0">
                    <a:pos x="516" y="1038"/>
                  </a:cxn>
                  <a:cxn ang="0">
                    <a:pos x="530" y="878"/>
                  </a:cxn>
                  <a:cxn ang="0">
                    <a:pos x="502" y="750"/>
                  </a:cxn>
                  <a:cxn ang="0">
                    <a:pos x="678" y="746"/>
                  </a:cxn>
                  <a:cxn ang="0">
                    <a:pos x="590" y="672"/>
                  </a:cxn>
                  <a:cxn ang="0">
                    <a:pos x="744" y="728"/>
                  </a:cxn>
                  <a:cxn ang="0">
                    <a:pos x="822" y="874"/>
                  </a:cxn>
                  <a:cxn ang="0">
                    <a:pos x="870" y="830"/>
                  </a:cxn>
                  <a:cxn ang="0">
                    <a:pos x="974" y="766"/>
                  </a:cxn>
                  <a:cxn ang="0">
                    <a:pos x="1042" y="940"/>
                  </a:cxn>
                  <a:cxn ang="0">
                    <a:pos x="1042" y="908"/>
                  </a:cxn>
                  <a:cxn ang="0">
                    <a:pos x="1116" y="774"/>
                  </a:cxn>
                  <a:cxn ang="0">
                    <a:pos x="1208" y="742"/>
                  </a:cxn>
                  <a:cxn ang="0">
                    <a:pos x="1196" y="564"/>
                  </a:cxn>
                  <a:cxn ang="0">
                    <a:pos x="1276" y="610"/>
                  </a:cxn>
                  <a:cxn ang="0">
                    <a:pos x="1304" y="526"/>
                  </a:cxn>
                  <a:cxn ang="0">
                    <a:pos x="1394" y="442"/>
                  </a:cxn>
                  <a:cxn ang="0">
                    <a:pos x="1332" y="356"/>
                  </a:cxn>
                  <a:cxn ang="0">
                    <a:pos x="1540" y="264"/>
                  </a:cxn>
                  <a:cxn ang="0">
                    <a:pos x="1552" y="406"/>
                  </a:cxn>
                  <a:cxn ang="0">
                    <a:pos x="1658" y="278"/>
                  </a:cxn>
                  <a:cxn ang="0">
                    <a:pos x="1758" y="198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95"/>
              <p:cNvSpPr>
                <a:spLocks/>
              </p:cNvSpPr>
              <p:nvPr/>
            </p:nvSpPr>
            <p:spPr bwMode="gray">
              <a:xfrm>
                <a:off x="4500" y="474"/>
                <a:ext cx="54" cy="52"/>
              </a:xfrm>
              <a:custGeom>
                <a:avLst/>
                <a:gdLst/>
                <a:ahLst/>
                <a:cxnLst>
                  <a:cxn ang="0">
                    <a:pos x="28" y="48"/>
                  </a:cxn>
                  <a:cxn ang="0">
                    <a:pos x="32" y="40"/>
                  </a:cxn>
                  <a:cxn ang="0">
                    <a:pos x="34" y="34"/>
                  </a:cxn>
                  <a:cxn ang="0">
                    <a:pos x="38" y="26"/>
                  </a:cxn>
                  <a:cxn ang="0">
                    <a:pos x="34" y="24"/>
                  </a:cxn>
                  <a:cxn ang="0">
                    <a:pos x="32" y="22"/>
                  </a:cxn>
                  <a:cxn ang="0">
                    <a:pos x="28" y="28"/>
                  </a:cxn>
                  <a:cxn ang="0">
                    <a:pos x="26" y="34"/>
                  </a:cxn>
                  <a:cxn ang="0">
                    <a:pos x="22" y="40"/>
                  </a:cxn>
                  <a:cxn ang="0">
                    <a:pos x="18" y="46"/>
                  </a:cxn>
                  <a:cxn ang="0">
                    <a:pos x="14" y="50"/>
                  </a:cxn>
                  <a:cxn ang="0">
                    <a:pos x="8" y="52"/>
                  </a:cxn>
                  <a:cxn ang="0">
                    <a:pos x="2" y="52"/>
                  </a:cxn>
                  <a:cxn ang="0">
                    <a:pos x="0" y="46"/>
                  </a:cxn>
                  <a:cxn ang="0">
                    <a:pos x="0" y="42"/>
                  </a:cxn>
                  <a:cxn ang="0">
                    <a:pos x="2" y="38"/>
                  </a:cxn>
                  <a:cxn ang="0">
                    <a:pos x="4" y="36"/>
                  </a:cxn>
                  <a:cxn ang="0">
                    <a:pos x="8" y="34"/>
                  </a:cxn>
                  <a:cxn ang="0">
                    <a:pos x="12" y="30"/>
                  </a:cxn>
                  <a:cxn ang="0">
                    <a:pos x="14" y="28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4" y="12"/>
                  </a:cxn>
                  <a:cxn ang="0">
                    <a:pos x="24" y="10"/>
                  </a:cxn>
                  <a:cxn ang="0">
                    <a:pos x="24" y="6"/>
                  </a:cxn>
                  <a:cxn ang="0">
                    <a:pos x="22" y="0"/>
                  </a:cxn>
                  <a:cxn ang="0">
                    <a:pos x="36" y="6"/>
                  </a:cxn>
                  <a:cxn ang="0">
                    <a:pos x="44" y="14"/>
                  </a:cxn>
                  <a:cxn ang="0">
                    <a:pos x="52" y="24"/>
                  </a:cxn>
                  <a:cxn ang="0">
                    <a:pos x="54" y="34"/>
                  </a:cxn>
                  <a:cxn ang="0">
                    <a:pos x="50" y="42"/>
                  </a:cxn>
                  <a:cxn ang="0">
                    <a:pos x="42" y="48"/>
                  </a:cxn>
                  <a:cxn ang="0">
                    <a:pos x="28" y="48"/>
                  </a:cxn>
                </a:cxnLst>
                <a:rect l="0" t="0" r="r" b="b"/>
                <a:pathLst>
                  <a:path w="54" h="52">
                    <a:moveTo>
                      <a:pt x="28" y="48"/>
                    </a:moveTo>
                    <a:lnTo>
                      <a:pt x="32" y="40"/>
                    </a:lnTo>
                    <a:lnTo>
                      <a:pt x="34" y="34"/>
                    </a:lnTo>
                    <a:lnTo>
                      <a:pt x="38" y="26"/>
                    </a:lnTo>
                    <a:lnTo>
                      <a:pt x="34" y="24"/>
                    </a:lnTo>
                    <a:lnTo>
                      <a:pt x="32" y="22"/>
                    </a:lnTo>
                    <a:lnTo>
                      <a:pt x="28" y="28"/>
                    </a:lnTo>
                    <a:lnTo>
                      <a:pt x="26" y="34"/>
                    </a:lnTo>
                    <a:lnTo>
                      <a:pt x="22" y="40"/>
                    </a:lnTo>
                    <a:lnTo>
                      <a:pt x="18" y="46"/>
                    </a:lnTo>
                    <a:lnTo>
                      <a:pt x="14" y="50"/>
                    </a:lnTo>
                    <a:lnTo>
                      <a:pt x="8" y="52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0" y="42"/>
                    </a:lnTo>
                    <a:lnTo>
                      <a:pt x="2" y="38"/>
                    </a:lnTo>
                    <a:lnTo>
                      <a:pt x="4" y="36"/>
                    </a:lnTo>
                    <a:lnTo>
                      <a:pt x="8" y="34"/>
                    </a:lnTo>
                    <a:lnTo>
                      <a:pt x="12" y="30"/>
                    </a:lnTo>
                    <a:lnTo>
                      <a:pt x="14" y="28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2" y="0"/>
                    </a:lnTo>
                    <a:lnTo>
                      <a:pt x="36" y="6"/>
                    </a:lnTo>
                    <a:lnTo>
                      <a:pt x="44" y="14"/>
                    </a:lnTo>
                    <a:lnTo>
                      <a:pt x="52" y="24"/>
                    </a:lnTo>
                    <a:lnTo>
                      <a:pt x="54" y="34"/>
                    </a:lnTo>
                    <a:lnTo>
                      <a:pt x="50" y="42"/>
                    </a:lnTo>
                    <a:lnTo>
                      <a:pt x="42" y="48"/>
                    </a:lnTo>
                    <a:lnTo>
                      <a:pt x="28" y="48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96"/>
              <p:cNvSpPr>
                <a:spLocks/>
              </p:cNvSpPr>
              <p:nvPr/>
            </p:nvSpPr>
            <p:spPr bwMode="gray">
              <a:xfrm>
                <a:off x="5006" y="690"/>
                <a:ext cx="180" cy="310"/>
              </a:xfrm>
              <a:custGeom>
                <a:avLst/>
                <a:gdLst/>
                <a:ahLst/>
                <a:cxnLst>
                  <a:cxn ang="0">
                    <a:pos x="118" y="116"/>
                  </a:cxn>
                  <a:cxn ang="0">
                    <a:pos x="122" y="96"/>
                  </a:cxn>
                  <a:cxn ang="0">
                    <a:pos x="144" y="86"/>
                  </a:cxn>
                  <a:cxn ang="0">
                    <a:pos x="126" y="28"/>
                  </a:cxn>
                  <a:cxn ang="0">
                    <a:pos x="110" y="10"/>
                  </a:cxn>
                  <a:cxn ang="0">
                    <a:pos x="102" y="34"/>
                  </a:cxn>
                  <a:cxn ang="0">
                    <a:pos x="106" y="38"/>
                  </a:cxn>
                  <a:cxn ang="0">
                    <a:pos x="106" y="42"/>
                  </a:cxn>
                  <a:cxn ang="0">
                    <a:pos x="108" y="56"/>
                  </a:cxn>
                  <a:cxn ang="0">
                    <a:pos x="102" y="90"/>
                  </a:cxn>
                  <a:cxn ang="0">
                    <a:pos x="102" y="114"/>
                  </a:cxn>
                  <a:cxn ang="0">
                    <a:pos x="102" y="140"/>
                  </a:cxn>
                  <a:cxn ang="0">
                    <a:pos x="98" y="148"/>
                  </a:cxn>
                  <a:cxn ang="0">
                    <a:pos x="94" y="152"/>
                  </a:cxn>
                  <a:cxn ang="0">
                    <a:pos x="92" y="156"/>
                  </a:cxn>
                  <a:cxn ang="0">
                    <a:pos x="94" y="164"/>
                  </a:cxn>
                  <a:cxn ang="0">
                    <a:pos x="96" y="172"/>
                  </a:cxn>
                  <a:cxn ang="0">
                    <a:pos x="100" y="180"/>
                  </a:cxn>
                  <a:cxn ang="0">
                    <a:pos x="100" y="190"/>
                  </a:cxn>
                  <a:cxn ang="0">
                    <a:pos x="96" y="200"/>
                  </a:cxn>
                  <a:cxn ang="0">
                    <a:pos x="92" y="212"/>
                  </a:cxn>
                  <a:cxn ang="0">
                    <a:pos x="88" y="222"/>
                  </a:cxn>
                  <a:cxn ang="0">
                    <a:pos x="52" y="248"/>
                  </a:cxn>
                  <a:cxn ang="0">
                    <a:pos x="10" y="258"/>
                  </a:cxn>
                  <a:cxn ang="0">
                    <a:pos x="0" y="310"/>
                  </a:cxn>
                  <a:cxn ang="0">
                    <a:pos x="8" y="310"/>
                  </a:cxn>
                  <a:cxn ang="0">
                    <a:pos x="10" y="292"/>
                  </a:cxn>
                  <a:cxn ang="0">
                    <a:pos x="12" y="282"/>
                  </a:cxn>
                  <a:cxn ang="0">
                    <a:pos x="24" y="272"/>
                  </a:cxn>
                  <a:cxn ang="0">
                    <a:pos x="32" y="270"/>
                  </a:cxn>
                  <a:cxn ang="0">
                    <a:pos x="38" y="268"/>
                  </a:cxn>
                  <a:cxn ang="0">
                    <a:pos x="44" y="260"/>
                  </a:cxn>
                  <a:cxn ang="0">
                    <a:pos x="48" y="268"/>
                  </a:cxn>
                  <a:cxn ang="0">
                    <a:pos x="52" y="274"/>
                  </a:cxn>
                  <a:cxn ang="0">
                    <a:pos x="76" y="264"/>
                  </a:cxn>
                  <a:cxn ang="0">
                    <a:pos x="98" y="256"/>
                  </a:cxn>
                  <a:cxn ang="0">
                    <a:pos x="108" y="232"/>
                  </a:cxn>
                  <a:cxn ang="0">
                    <a:pos x="114" y="204"/>
                  </a:cxn>
                  <a:cxn ang="0">
                    <a:pos x="118" y="194"/>
                  </a:cxn>
                  <a:cxn ang="0">
                    <a:pos x="120" y="182"/>
                  </a:cxn>
                  <a:cxn ang="0">
                    <a:pos x="118" y="176"/>
                  </a:cxn>
                  <a:cxn ang="0">
                    <a:pos x="112" y="168"/>
                  </a:cxn>
                  <a:cxn ang="0">
                    <a:pos x="108" y="162"/>
                  </a:cxn>
                  <a:cxn ang="0">
                    <a:pos x="104" y="160"/>
                  </a:cxn>
                  <a:cxn ang="0">
                    <a:pos x="122" y="154"/>
                  </a:cxn>
                  <a:cxn ang="0">
                    <a:pos x="140" y="138"/>
                  </a:cxn>
                  <a:cxn ang="0">
                    <a:pos x="166" y="128"/>
                  </a:cxn>
                  <a:cxn ang="0">
                    <a:pos x="180" y="106"/>
                  </a:cxn>
                  <a:cxn ang="0">
                    <a:pos x="154" y="124"/>
                  </a:cxn>
                  <a:cxn ang="0">
                    <a:pos x="126" y="126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97"/>
              <p:cNvSpPr>
                <a:spLocks/>
              </p:cNvSpPr>
              <p:nvPr/>
            </p:nvSpPr>
            <p:spPr bwMode="gray">
              <a:xfrm>
                <a:off x="5006" y="690"/>
                <a:ext cx="180" cy="310"/>
              </a:xfrm>
              <a:custGeom>
                <a:avLst/>
                <a:gdLst/>
                <a:ahLst/>
                <a:cxnLst>
                  <a:cxn ang="0">
                    <a:pos x="118" y="116"/>
                  </a:cxn>
                  <a:cxn ang="0">
                    <a:pos x="122" y="96"/>
                  </a:cxn>
                  <a:cxn ang="0">
                    <a:pos x="144" y="86"/>
                  </a:cxn>
                  <a:cxn ang="0">
                    <a:pos x="126" y="28"/>
                  </a:cxn>
                  <a:cxn ang="0">
                    <a:pos x="110" y="10"/>
                  </a:cxn>
                  <a:cxn ang="0">
                    <a:pos x="102" y="34"/>
                  </a:cxn>
                  <a:cxn ang="0">
                    <a:pos x="106" y="38"/>
                  </a:cxn>
                  <a:cxn ang="0">
                    <a:pos x="106" y="42"/>
                  </a:cxn>
                  <a:cxn ang="0">
                    <a:pos x="108" y="56"/>
                  </a:cxn>
                  <a:cxn ang="0">
                    <a:pos x="102" y="90"/>
                  </a:cxn>
                  <a:cxn ang="0">
                    <a:pos x="102" y="114"/>
                  </a:cxn>
                  <a:cxn ang="0">
                    <a:pos x="102" y="140"/>
                  </a:cxn>
                  <a:cxn ang="0">
                    <a:pos x="98" y="148"/>
                  </a:cxn>
                  <a:cxn ang="0">
                    <a:pos x="94" y="152"/>
                  </a:cxn>
                  <a:cxn ang="0">
                    <a:pos x="92" y="156"/>
                  </a:cxn>
                  <a:cxn ang="0">
                    <a:pos x="94" y="164"/>
                  </a:cxn>
                  <a:cxn ang="0">
                    <a:pos x="96" y="172"/>
                  </a:cxn>
                  <a:cxn ang="0">
                    <a:pos x="100" y="180"/>
                  </a:cxn>
                  <a:cxn ang="0">
                    <a:pos x="100" y="190"/>
                  </a:cxn>
                  <a:cxn ang="0">
                    <a:pos x="96" y="200"/>
                  </a:cxn>
                  <a:cxn ang="0">
                    <a:pos x="92" y="212"/>
                  </a:cxn>
                  <a:cxn ang="0">
                    <a:pos x="88" y="222"/>
                  </a:cxn>
                  <a:cxn ang="0">
                    <a:pos x="52" y="248"/>
                  </a:cxn>
                  <a:cxn ang="0">
                    <a:pos x="10" y="258"/>
                  </a:cxn>
                  <a:cxn ang="0">
                    <a:pos x="0" y="310"/>
                  </a:cxn>
                  <a:cxn ang="0">
                    <a:pos x="8" y="310"/>
                  </a:cxn>
                  <a:cxn ang="0">
                    <a:pos x="10" y="292"/>
                  </a:cxn>
                  <a:cxn ang="0">
                    <a:pos x="12" y="282"/>
                  </a:cxn>
                  <a:cxn ang="0">
                    <a:pos x="24" y="272"/>
                  </a:cxn>
                  <a:cxn ang="0">
                    <a:pos x="32" y="270"/>
                  </a:cxn>
                  <a:cxn ang="0">
                    <a:pos x="38" y="268"/>
                  </a:cxn>
                  <a:cxn ang="0">
                    <a:pos x="44" y="260"/>
                  </a:cxn>
                  <a:cxn ang="0">
                    <a:pos x="48" y="268"/>
                  </a:cxn>
                  <a:cxn ang="0">
                    <a:pos x="52" y="274"/>
                  </a:cxn>
                  <a:cxn ang="0">
                    <a:pos x="76" y="264"/>
                  </a:cxn>
                  <a:cxn ang="0">
                    <a:pos x="98" y="256"/>
                  </a:cxn>
                  <a:cxn ang="0">
                    <a:pos x="108" y="232"/>
                  </a:cxn>
                  <a:cxn ang="0">
                    <a:pos x="114" y="204"/>
                  </a:cxn>
                  <a:cxn ang="0">
                    <a:pos x="118" y="194"/>
                  </a:cxn>
                  <a:cxn ang="0">
                    <a:pos x="120" y="182"/>
                  </a:cxn>
                  <a:cxn ang="0">
                    <a:pos x="118" y="176"/>
                  </a:cxn>
                  <a:cxn ang="0">
                    <a:pos x="112" y="168"/>
                  </a:cxn>
                  <a:cxn ang="0">
                    <a:pos x="108" y="162"/>
                  </a:cxn>
                  <a:cxn ang="0">
                    <a:pos x="104" y="160"/>
                  </a:cxn>
                  <a:cxn ang="0">
                    <a:pos x="122" y="154"/>
                  </a:cxn>
                  <a:cxn ang="0">
                    <a:pos x="140" y="138"/>
                  </a:cxn>
                  <a:cxn ang="0">
                    <a:pos x="166" y="128"/>
                  </a:cxn>
                  <a:cxn ang="0">
                    <a:pos x="180" y="106"/>
                  </a:cxn>
                  <a:cxn ang="0">
                    <a:pos x="154" y="124"/>
                  </a:cxn>
                  <a:cxn ang="0">
                    <a:pos x="126" y="126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98"/>
              <p:cNvSpPr>
                <a:spLocks/>
              </p:cNvSpPr>
              <p:nvPr/>
            </p:nvSpPr>
            <p:spPr bwMode="gray">
              <a:xfrm>
                <a:off x="4818" y="1050"/>
                <a:ext cx="156" cy="344"/>
              </a:xfrm>
              <a:custGeom>
                <a:avLst/>
                <a:gdLst/>
                <a:ahLst/>
                <a:cxnLst>
                  <a:cxn ang="0">
                    <a:pos x="116" y="82"/>
                  </a:cxn>
                  <a:cxn ang="0">
                    <a:pos x="116" y="108"/>
                  </a:cxn>
                  <a:cxn ang="0">
                    <a:pos x="124" y="130"/>
                  </a:cxn>
                  <a:cxn ang="0">
                    <a:pos x="148" y="146"/>
                  </a:cxn>
                  <a:cxn ang="0">
                    <a:pos x="150" y="170"/>
                  </a:cxn>
                  <a:cxn ang="0">
                    <a:pos x="152" y="196"/>
                  </a:cxn>
                  <a:cxn ang="0">
                    <a:pos x="154" y="224"/>
                  </a:cxn>
                  <a:cxn ang="0">
                    <a:pos x="136" y="216"/>
                  </a:cxn>
                  <a:cxn ang="0">
                    <a:pos x="118" y="208"/>
                  </a:cxn>
                  <a:cxn ang="0">
                    <a:pos x="122" y="198"/>
                  </a:cxn>
                  <a:cxn ang="0">
                    <a:pos x="126" y="188"/>
                  </a:cxn>
                  <a:cxn ang="0">
                    <a:pos x="132" y="168"/>
                  </a:cxn>
                  <a:cxn ang="0">
                    <a:pos x="132" y="150"/>
                  </a:cxn>
                  <a:cxn ang="0">
                    <a:pos x="118" y="152"/>
                  </a:cxn>
                  <a:cxn ang="0">
                    <a:pos x="100" y="176"/>
                  </a:cxn>
                  <a:cxn ang="0">
                    <a:pos x="88" y="196"/>
                  </a:cxn>
                  <a:cxn ang="0">
                    <a:pos x="92" y="218"/>
                  </a:cxn>
                  <a:cxn ang="0">
                    <a:pos x="100" y="238"/>
                  </a:cxn>
                  <a:cxn ang="0">
                    <a:pos x="100" y="250"/>
                  </a:cxn>
                  <a:cxn ang="0">
                    <a:pos x="96" y="256"/>
                  </a:cxn>
                  <a:cxn ang="0">
                    <a:pos x="86" y="266"/>
                  </a:cxn>
                  <a:cxn ang="0">
                    <a:pos x="76" y="282"/>
                  </a:cxn>
                  <a:cxn ang="0">
                    <a:pos x="82" y="296"/>
                  </a:cxn>
                  <a:cxn ang="0">
                    <a:pos x="86" y="320"/>
                  </a:cxn>
                  <a:cxn ang="0">
                    <a:pos x="74" y="336"/>
                  </a:cxn>
                  <a:cxn ang="0">
                    <a:pos x="44" y="330"/>
                  </a:cxn>
                  <a:cxn ang="0">
                    <a:pos x="10" y="296"/>
                  </a:cxn>
                  <a:cxn ang="0">
                    <a:pos x="18" y="272"/>
                  </a:cxn>
                  <a:cxn ang="0">
                    <a:pos x="44" y="248"/>
                  </a:cxn>
                  <a:cxn ang="0">
                    <a:pos x="74" y="226"/>
                  </a:cxn>
                  <a:cxn ang="0">
                    <a:pos x="82" y="184"/>
                  </a:cxn>
                  <a:cxn ang="0">
                    <a:pos x="106" y="144"/>
                  </a:cxn>
                  <a:cxn ang="0">
                    <a:pos x="128" y="72"/>
                  </a:cxn>
                  <a:cxn ang="0">
                    <a:pos x="132" y="46"/>
                  </a:cxn>
                  <a:cxn ang="0">
                    <a:pos x="130" y="18"/>
                  </a:cxn>
                  <a:cxn ang="0">
                    <a:pos x="120" y="2"/>
                  </a:cxn>
                  <a:cxn ang="0">
                    <a:pos x="92" y="8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  <a:lnTo>
                      <a:pt x="110" y="82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99"/>
              <p:cNvSpPr>
                <a:spLocks/>
              </p:cNvSpPr>
              <p:nvPr/>
            </p:nvSpPr>
            <p:spPr bwMode="gray">
              <a:xfrm>
                <a:off x="4818" y="1050"/>
                <a:ext cx="156" cy="344"/>
              </a:xfrm>
              <a:custGeom>
                <a:avLst/>
                <a:gdLst/>
                <a:ahLst/>
                <a:cxnLst>
                  <a:cxn ang="0">
                    <a:pos x="116" y="82"/>
                  </a:cxn>
                  <a:cxn ang="0">
                    <a:pos x="116" y="108"/>
                  </a:cxn>
                  <a:cxn ang="0">
                    <a:pos x="124" y="130"/>
                  </a:cxn>
                  <a:cxn ang="0">
                    <a:pos x="148" y="146"/>
                  </a:cxn>
                  <a:cxn ang="0">
                    <a:pos x="150" y="170"/>
                  </a:cxn>
                  <a:cxn ang="0">
                    <a:pos x="152" y="196"/>
                  </a:cxn>
                  <a:cxn ang="0">
                    <a:pos x="154" y="224"/>
                  </a:cxn>
                  <a:cxn ang="0">
                    <a:pos x="136" y="216"/>
                  </a:cxn>
                  <a:cxn ang="0">
                    <a:pos x="118" y="208"/>
                  </a:cxn>
                  <a:cxn ang="0">
                    <a:pos x="122" y="198"/>
                  </a:cxn>
                  <a:cxn ang="0">
                    <a:pos x="126" y="188"/>
                  </a:cxn>
                  <a:cxn ang="0">
                    <a:pos x="132" y="168"/>
                  </a:cxn>
                  <a:cxn ang="0">
                    <a:pos x="132" y="150"/>
                  </a:cxn>
                  <a:cxn ang="0">
                    <a:pos x="118" y="152"/>
                  </a:cxn>
                  <a:cxn ang="0">
                    <a:pos x="100" y="176"/>
                  </a:cxn>
                  <a:cxn ang="0">
                    <a:pos x="88" y="196"/>
                  </a:cxn>
                  <a:cxn ang="0">
                    <a:pos x="92" y="218"/>
                  </a:cxn>
                  <a:cxn ang="0">
                    <a:pos x="100" y="238"/>
                  </a:cxn>
                  <a:cxn ang="0">
                    <a:pos x="100" y="250"/>
                  </a:cxn>
                  <a:cxn ang="0">
                    <a:pos x="96" y="256"/>
                  </a:cxn>
                  <a:cxn ang="0">
                    <a:pos x="86" y="266"/>
                  </a:cxn>
                  <a:cxn ang="0">
                    <a:pos x="76" y="282"/>
                  </a:cxn>
                  <a:cxn ang="0">
                    <a:pos x="82" y="296"/>
                  </a:cxn>
                  <a:cxn ang="0">
                    <a:pos x="86" y="320"/>
                  </a:cxn>
                  <a:cxn ang="0">
                    <a:pos x="74" y="336"/>
                  </a:cxn>
                  <a:cxn ang="0">
                    <a:pos x="44" y="330"/>
                  </a:cxn>
                  <a:cxn ang="0">
                    <a:pos x="10" y="296"/>
                  </a:cxn>
                  <a:cxn ang="0">
                    <a:pos x="18" y="272"/>
                  </a:cxn>
                  <a:cxn ang="0">
                    <a:pos x="44" y="248"/>
                  </a:cxn>
                  <a:cxn ang="0">
                    <a:pos x="74" y="226"/>
                  </a:cxn>
                  <a:cxn ang="0">
                    <a:pos x="82" y="184"/>
                  </a:cxn>
                  <a:cxn ang="0">
                    <a:pos x="106" y="144"/>
                  </a:cxn>
                  <a:cxn ang="0">
                    <a:pos x="128" y="72"/>
                  </a:cxn>
                  <a:cxn ang="0">
                    <a:pos x="132" y="46"/>
                  </a:cxn>
                  <a:cxn ang="0">
                    <a:pos x="130" y="18"/>
                  </a:cxn>
                  <a:cxn ang="0">
                    <a:pos x="120" y="2"/>
                  </a:cxn>
                  <a:cxn ang="0">
                    <a:pos x="92" y="8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100"/>
              <p:cNvSpPr>
                <a:spLocks/>
              </p:cNvSpPr>
              <p:nvPr/>
            </p:nvSpPr>
            <p:spPr bwMode="gray">
              <a:xfrm>
                <a:off x="4702" y="1270"/>
                <a:ext cx="268" cy="18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22" y="4"/>
                  </a:cxn>
                  <a:cxn ang="0">
                    <a:pos x="40" y="24"/>
                  </a:cxn>
                  <a:cxn ang="0">
                    <a:pos x="54" y="44"/>
                  </a:cxn>
                  <a:cxn ang="0">
                    <a:pos x="74" y="62"/>
                  </a:cxn>
                  <a:cxn ang="0">
                    <a:pos x="102" y="84"/>
                  </a:cxn>
                  <a:cxn ang="0">
                    <a:pos x="108" y="104"/>
                  </a:cxn>
                  <a:cxn ang="0">
                    <a:pos x="106" y="120"/>
                  </a:cxn>
                  <a:cxn ang="0">
                    <a:pos x="102" y="124"/>
                  </a:cxn>
                  <a:cxn ang="0">
                    <a:pos x="100" y="130"/>
                  </a:cxn>
                  <a:cxn ang="0">
                    <a:pos x="102" y="134"/>
                  </a:cxn>
                  <a:cxn ang="0">
                    <a:pos x="114" y="140"/>
                  </a:cxn>
                  <a:cxn ang="0">
                    <a:pos x="144" y="140"/>
                  </a:cxn>
                  <a:cxn ang="0">
                    <a:pos x="164" y="148"/>
                  </a:cxn>
                  <a:cxn ang="0">
                    <a:pos x="176" y="156"/>
                  </a:cxn>
                  <a:cxn ang="0">
                    <a:pos x="190" y="164"/>
                  </a:cxn>
                  <a:cxn ang="0">
                    <a:pos x="218" y="164"/>
                  </a:cxn>
                  <a:cxn ang="0">
                    <a:pos x="240" y="162"/>
                  </a:cxn>
                  <a:cxn ang="0">
                    <a:pos x="260" y="164"/>
                  </a:cxn>
                  <a:cxn ang="0">
                    <a:pos x="268" y="176"/>
                  </a:cxn>
                  <a:cxn ang="0">
                    <a:pos x="250" y="184"/>
                  </a:cxn>
                  <a:cxn ang="0">
                    <a:pos x="222" y="184"/>
                  </a:cxn>
                  <a:cxn ang="0">
                    <a:pos x="198" y="182"/>
                  </a:cxn>
                  <a:cxn ang="0">
                    <a:pos x="176" y="174"/>
                  </a:cxn>
                  <a:cxn ang="0">
                    <a:pos x="148" y="162"/>
                  </a:cxn>
                  <a:cxn ang="0">
                    <a:pos x="114" y="158"/>
                  </a:cxn>
                  <a:cxn ang="0">
                    <a:pos x="86" y="146"/>
                  </a:cxn>
                  <a:cxn ang="0">
                    <a:pos x="84" y="136"/>
                  </a:cxn>
                  <a:cxn ang="0">
                    <a:pos x="82" y="128"/>
                  </a:cxn>
                  <a:cxn ang="0">
                    <a:pos x="78" y="120"/>
                  </a:cxn>
                  <a:cxn ang="0">
                    <a:pos x="70" y="116"/>
                  </a:cxn>
                  <a:cxn ang="0">
                    <a:pos x="56" y="96"/>
                  </a:cxn>
                  <a:cxn ang="0">
                    <a:pos x="38" y="66"/>
                  </a:cxn>
                  <a:cxn ang="0">
                    <a:pos x="18" y="40"/>
                  </a:cxn>
                  <a:cxn ang="0">
                    <a:pos x="4" y="16"/>
                  </a:cxn>
                  <a:cxn ang="0">
                    <a:pos x="12" y="8"/>
                  </a:cxn>
                  <a:cxn ang="0">
                    <a:pos x="16" y="6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101"/>
              <p:cNvSpPr>
                <a:spLocks/>
              </p:cNvSpPr>
              <p:nvPr/>
            </p:nvSpPr>
            <p:spPr bwMode="gray">
              <a:xfrm>
                <a:off x="4702" y="1270"/>
                <a:ext cx="268" cy="18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22" y="4"/>
                  </a:cxn>
                  <a:cxn ang="0">
                    <a:pos x="40" y="24"/>
                  </a:cxn>
                  <a:cxn ang="0">
                    <a:pos x="54" y="44"/>
                  </a:cxn>
                  <a:cxn ang="0">
                    <a:pos x="74" y="62"/>
                  </a:cxn>
                  <a:cxn ang="0">
                    <a:pos x="102" y="84"/>
                  </a:cxn>
                  <a:cxn ang="0">
                    <a:pos x="108" y="104"/>
                  </a:cxn>
                  <a:cxn ang="0">
                    <a:pos x="106" y="120"/>
                  </a:cxn>
                  <a:cxn ang="0">
                    <a:pos x="102" y="124"/>
                  </a:cxn>
                  <a:cxn ang="0">
                    <a:pos x="100" y="130"/>
                  </a:cxn>
                  <a:cxn ang="0">
                    <a:pos x="102" y="134"/>
                  </a:cxn>
                  <a:cxn ang="0">
                    <a:pos x="114" y="140"/>
                  </a:cxn>
                  <a:cxn ang="0">
                    <a:pos x="144" y="140"/>
                  </a:cxn>
                  <a:cxn ang="0">
                    <a:pos x="164" y="148"/>
                  </a:cxn>
                  <a:cxn ang="0">
                    <a:pos x="176" y="156"/>
                  </a:cxn>
                  <a:cxn ang="0">
                    <a:pos x="190" y="164"/>
                  </a:cxn>
                  <a:cxn ang="0">
                    <a:pos x="218" y="164"/>
                  </a:cxn>
                  <a:cxn ang="0">
                    <a:pos x="240" y="162"/>
                  </a:cxn>
                  <a:cxn ang="0">
                    <a:pos x="260" y="164"/>
                  </a:cxn>
                  <a:cxn ang="0">
                    <a:pos x="268" y="176"/>
                  </a:cxn>
                  <a:cxn ang="0">
                    <a:pos x="250" y="184"/>
                  </a:cxn>
                  <a:cxn ang="0">
                    <a:pos x="222" y="184"/>
                  </a:cxn>
                  <a:cxn ang="0">
                    <a:pos x="198" y="182"/>
                  </a:cxn>
                  <a:cxn ang="0">
                    <a:pos x="176" y="174"/>
                  </a:cxn>
                  <a:cxn ang="0">
                    <a:pos x="148" y="162"/>
                  </a:cxn>
                  <a:cxn ang="0">
                    <a:pos x="114" y="158"/>
                  </a:cxn>
                  <a:cxn ang="0">
                    <a:pos x="86" y="146"/>
                  </a:cxn>
                  <a:cxn ang="0">
                    <a:pos x="84" y="136"/>
                  </a:cxn>
                  <a:cxn ang="0">
                    <a:pos x="82" y="128"/>
                  </a:cxn>
                  <a:cxn ang="0">
                    <a:pos x="78" y="120"/>
                  </a:cxn>
                  <a:cxn ang="0">
                    <a:pos x="70" y="116"/>
                  </a:cxn>
                  <a:cxn ang="0">
                    <a:pos x="56" y="96"/>
                  </a:cxn>
                  <a:cxn ang="0">
                    <a:pos x="38" y="66"/>
                  </a:cxn>
                  <a:cxn ang="0">
                    <a:pos x="18" y="40"/>
                  </a:cxn>
                  <a:cxn ang="0">
                    <a:pos x="4" y="16"/>
                  </a:cxn>
                  <a:cxn ang="0">
                    <a:pos x="12" y="8"/>
                  </a:cxn>
                  <a:cxn ang="0">
                    <a:pos x="16" y="6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102"/>
              <p:cNvSpPr>
                <a:spLocks/>
              </p:cNvSpPr>
              <p:nvPr/>
            </p:nvSpPr>
            <p:spPr bwMode="gray">
              <a:xfrm>
                <a:off x="4874" y="1312"/>
                <a:ext cx="337" cy="530"/>
              </a:xfrm>
              <a:custGeom>
                <a:avLst/>
                <a:gdLst/>
                <a:ahLst/>
                <a:cxnLst>
                  <a:cxn ang="0">
                    <a:pos x="268" y="126"/>
                  </a:cxn>
                  <a:cxn ang="0">
                    <a:pos x="236" y="164"/>
                  </a:cxn>
                  <a:cxn ang="0">
                    <a:pos x="218" y="228"/>
                  </a:cxn>
                  <a:cxn ang="0">
                    <a:pos x="184" y="180"/>
                  </a:cxn>
                  <a:cxn ang="0">
                    <a:pos x="190" y="166"/>
                  </a:cxn>
                  <a:cxn ang="0">
                    <a:pos x="148" y="160"/>
                  </a:cxn>
                  <a:cxn ang="0">
                    <a:pos x="134" y="174"/>
                  </a:cxn>
                  <a:cxn ang="0">
                    <a:pos x="118" y="186"/>
                  </a:cxn>
                  <a:cxn ang="0">
                    <a:pos x="142" y="208"/>
                  </a:cxn>
                  <a:cxn ang="0">
                    <a:pos x="110" y="190"/>
                  </a:cxn>
                  <a:cxn ang="0">
                    <a:pos x="76" y="210"/>
                  </a:cxn>
                  <a:cxn ang="0">
                    <a:pos x="52" y="236"/>
                  </a:cxn>
                  <a:cxn ang="0">
                    <a:pos x="28" y="258"/>
                  </a:cxn>
                  <a:cxn ang="0">
                    <a:pos x="14" y="296"/>
                  </a:cxn>
                  <a:cxn ang="0">
                    <a:pos x="4" y="334"/>
                  </a:cxn>
                  <a:cxn ang="0">
                    <a:pos x="10" y="392"/>
                  </a:cxn>
                  <a:cxn ang="0">
                    <a:pos x="22" y="414"/>
                  </a:cxn>
                  <a:cxn ang="0">
                    <a:pos x="34" y="400"/>
                  </a:cxn>
                  <a:cxn ang="0">
                    <a:pos x="72" y="402"/>
                  </a:cxn>
                  <a:cxn ang="0">
                    <a:pos x="98" y="384"/>
                  </a:cxn>
                  <a:cxn ang="0">
                    <a:pos x="140" y="372"/>
                  </a:cxn>
                  <a:cxn ang="0">
                    <a:pos x="182" y="408"/>
                  </a:cxn>
                  <a:cxn ang="0">
                    <a:pos x="202" y="402"/>
                  </a:cxn>
                  <a:cxn ang="0">
                    <a:pos x="236" y="454"/>
                  </a:cxn>
                  <a:cxn ang="0">
                    <a:pos x="272" y="470"/>
                  </a:cxn>
                  <a:cxn ang="0">
                    <a:pos x="262" y="502"/>
                  </a:cxn>
                  <a:cxn ang="0">
                    <a:pos x="286" y="526"/>
                  </a:cxn>
                  <a:cxn ang="0">
                    <a:pos x="286" y="496"/>
                  </a:cxn>
                  <a:cxn ang="0">
                    <a:pos x="270" y="486"/>
                  </a:cxn>
                  <a:cxn ang="0">
                    <a:pos x="268" y="468"/>
                  </a:cxn>
                  <a:cxn ang="0">
                    <a:pos x="280" y="462"/>
                  </a:cxn>
                  <a:cxn ang="0">
                    <a:pos x="298" y="450"/>
                  </a:cxn>
                  <a:cxn ang="0">
                    <a:pos x="308" y="428"/>
                  </a:cxn>
                  <a:cxn ang="0">
                    <a:pos x="306" y="404"/>
                  </a:cxn>
                  <a:cxn ang="0">
                    <a:pos x="324" y="384"/>
                  </a:cxn>
                  <a:cxn ang="0">
                    <a:pos x="316" y="298"/>
                  </a:cxn>
                  <a:cxn ang="0">
                    <a:pos x="278" y="236"/>
                  </a:cxn>
                  <a:cxn ang="0">
                    <a:pos x="258" y="168"/>
                  </a:cxn>
                  <a:cxn ang="0">
                    <a:pos x="194" y="132"/>
                  </a:cxn>
                  <a:cxn ang="0">
                    <a:pos x="198" y="90"/>
                  </a:cxn>
                  <a:cxn ang="0">
                    <a:pos x="162" y="64"/>
                  </a:cxn>
                  <a:cxn ang="0">
                    <a:pos x="132" y="36"/>
                  </a:cxn>
                  <a:cxn ang="0">
                    <a:pos x="116" y="0"/>
                  </a:cxn>
                  <a:cxn ang="0">
                    <a:pos x="142" y="18"/>
                  </a:cxn>
                  <a:cxn ang="0">
                    <a:pos x="152" y="26"/>
                  </a:cxn>
                  <a:cxn ang="0">
                    <a:pos x="162" y="28"/>
                  </a:cxn>
                  <a:cxn ang="0">
                    <a:pos x="176" y="36"/>
                  </a:cxn>
                  <a:cxn ang="0">
                    <a:pos x="178" y="48"/>
                  </a:cxn>
                  <a:cxn ang="0">
                    <a:pos x="184" y="66"/>
                  </a:cxn>
                  <a:cxn ang="0">
                    <a:pos x="200" y="70"/>
                  </a:cxn>
                  <a:cxn ang="0">
                    <a:pos x="206" y="48"/>
                  </a:cxn>
                  <a:cxn ang="0">
                    <a:pos x="228" y="54"/>
                  </a:cxn>
                  <a:cxn ang="0">
                    <a:pos x="260" y="80"/>
                  </a:cxn>
                  <a:cxn ang="0">
                    <a:pos x="270" y="98"/>
                  </a:cxn>
                  <a:cxn ang="0">
                    <a:pos x="290" y="116"/>
                  </a:cxn>
                  <a:cxn ang="0">
                    <a:pos x="302" y="152"/>
                  </a:cxn>
                  <a:cxn ang="0">
                    <a:pos x="296" y="150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  <a:lnTo>
                      <a:pt x="300" y="138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103"/>
              <p:cNvSpPr>
                <a:spLocks/>
              </p:cNvSpPr>
              <p:nvPr/>
            </p:nvSpPr>
            <p:spPr bwMode="gray">
              <a:xfrm>
                <a:off x="4874" y="1312"/>
                <a:ext cx="337" cy="530"/>
              </a:xfrm>
              <a:custGeom>
                <a:avLst/>
                <a:gdLst/>
                <a:ahLst/>
                <a:cxnLst>
                  <a:cxn ang="0">
                    <a:pos x="268" y="126"/>
                  </a:cxn>
                  <a:cxn ang="0">
                    <a:pos x="236" y="164"/>
                  </a:cxn>
                  <a:cxn ang="0">
                    <a:pos x="218" y="228"/>
                  </a:cxn>
                  <a:cxn ang="0">
                    <a:pos x="184" y="180"/>
                  </a:cxn>
                  <a:cxn ang="0">
                    <a:pos x="190" y="166"/>
                  </a:cxn>
                  <a:cxn ang="0">
                    <a:pos x="148" y="160"/>
                  </a:cxn>
                  <a:cxn ang="0">
                    <a:pos x="134" y="174"/>
                  </a:cxn>
                  <a:cxn ang="0">
                    <a:pos x="118" y="186"/>
                  </a:cxn>
                  <a:cxn ang="0">
                    <a:pos x="142" y="208"/>
                  </a:cxn>
                  <a:cxn ang="0">
                    <a:pos x="110" y="190"/>
                  </a:cxn>
                  <a:cxn ang="0">
                    <a:pos x="76" y="210"/>
                  </a:cxn>
                  <a:cxn ang="0">
                    <a:pos x="52" y="236"/>
                  </a:cxn>
                  <a:cxn ang="0">
                    <a:pos x="28" y="258"/>
                  </a:cxn>
                  <a:cxn ang="0">
                    <a:pos x="14" y="296"/>
                  </a:cxn>
                  <a:cxn ang="0">
                    <a:pos x="4" y="334"/>
                  </a:cxn>
                  <a:cxn ang="0">
                    <a:pos x="10" y="392"/>
                  </a:cxn>
                  <a:cxn ang="0">
                    <a:pos x="22" y="414"/>
                  </a:cxn>
                  <a:cxn ang="0">
                    <a:pos x="34" y="400"/>
                  </a:cxn>
                  <a:cxn ang="0">
                    <a:pos x="72" y="402"/>
                  </a:cxn>
                  <a:cxn ang="0">
                    <a:pos x="98" y="384"/>
                  </a:cxn>
                  <a:cxn ang="0">
                    <a:pos x="140" y="372"/>
                  </a:cxn>
                  <a:cxn ang="0">
                    <a:pos x="182" y="408"/>
                  </a:cxn>
                  <a:cxn ang="0">
                    <a:pos x="202" y="402"/>
                  </a:cxn>
                  <a:cxn ang="0">
                    <a:pos x="236" y="454"/>
                  </a:cxn>
                  <a:cxn ang="0">
                    <a:pos x="272" y="470"/>
                  </a:cxn>
                  <a:cxn ang="0">
                    <a:pos x="262" y="502"/>
                  </a:cxn>
                  <a:cxn ang="0">
                    <a:pos x="286" y="526"/>
                  </a:cxn>
                  <a:cxn ang="0">
                    <a:pos x="286" y="496"/>
                  </a:cxn>
                  <a:cxn ang="0">
                    <a:pos x="270" y="486"/>
                  </a:cxn>
                  <a:cxn ang="0">
                    <a:pos x="268" y="468"/>
                  </a:cxn>
                  <a:cxn ang="0">
                    <a:pos x="280" y="462"/>
                  </a:cxn>
                  <a:cxn ang="0">
                    <a:pos x="298" y="450"/>
                  </a:cxn>
                  <a:cxn ang="0">
                    <a:pos x="308" y="428"/>
                  </a:cxn>
                  <a:cxn ang="0">
                    <a:pos x="306" y="404"/>
                  </a:cxn>
                  <a:cxn ang="0">
                    <a:pos x="324" y="384"/>
                  </a:cxn>
                  <a:cxn ang="0">
                    <a:pos x="316" y="298"/>
                  </a:cxn>
                  <a:cxn ang="0">
                    <a:pos x="278" y="236"/>
                  </a:cxn>
                  <a:cxn ang="0">
                    <a:pos x="258" y="168"/>
                  </a:cxn>
                  <a:cxn ang="0">
                    <a:pos x="194" y="132"/>
                  </a:cxn>
                  <a:cxn ang="0">
                    <a:pos x="198" y="90"/>
                  </a:cxn>
                  <a:cxn ang="0">
                    <a:pos x="162" y="64"/>
                  </a:cxn>
                  <a:cxn ang="0">
                    <a:pos x="132" y="36"/>
                  </a:cxn>
                  <a:cxn ang="0">
                    <a:pos x="116" y="0"/>
                  </a:cxn>
                  <a:cxn ang="0">
                    <a:pos x="142" y="18"/>
                  </a:cxn>
                  <a:cxn ang="0">
                    <a:pos x="152" y="26"/>
                  </a:cxn>
                  <a:cxn ang="0">
                    <a:pos x="162" y="28"/>
                  </a:cxn>
                  <a:cxn ang="0">
                    <a:pos x="176" y="36"/>
                  </a:cxn>
                  <a:cxn ang="0">
                    <a:pos x="178" y="48"/>
                  </a:cxn>
                  <a:cxn ang="0">
                    <a:pos x="184" y="66"/>
                  </a:cxn>
                  <a:cxn ang="0">
                    <a:pos x="200" y="70"/>
                  </a:cxn>
                  <a:cxn ang="0">
                    <a:pos x="206" y="48"/>
                  </a:cxn>
                  <a:cxn ang="0">
                    <a:pos x="228" y="54"/>
                  </a:cxn>
                  <a:cxn ang="0">
                    <a:pos x="260" y="80"/>
                  </a:cxn>
                  <a:cxn ang="0">
                    <a:pos x="270" y="98"/>
                  </a:cxn>
                  <a:cxn ang="0">
                    <a:pos x="290" y="116"/>
                  </a:cxn>
                  <a:cxn ang="0">
                    <a:pos x="302" y="152"/>
                  </a:cxn>
                  <a:cxn ang="0">
                    <a:pos x="296" y="150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104"/>
              <p:cNvSpPr>
                <a:spLocks/>
              </p:cNvSpPr>
              <p:nvPr/>
            </p:nvSpPr>
            <p:spPr bwMode="gray">
              <a:xfrm>
                <a:off x="4240" y="1476"/>
                <a:ext cx="68" cy="154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64" y="2"/>
                  </a:cxn>
                  <a:cxn ang="0">
                    <a:pos x="60" y="4"/>
                  </a:cxn>
                  <a:cxn ang="0">
                    <a:pos x="56" y="8"/>
                  </a:cxn>
                  <a:cxn ang="0">
                    <a:pos x="50" y="12"/>
                  </a:cxn>
                  <a:cxn ang="0">
                    <a:pos x="46" y="16"/>
                  </a:cxn>
                  <a:cxn ang="0">
                    <a:pos x="44" y="20"/>
                  </a:cxn>
                  <a:cxn ang="0">
                    <a:pos x="44" y="24"/>
                  </a:cxn>
                  <a:cxn ang="0">
                    <a:pos x="42" y="30"/>
                  </a:cxn>
                  <a:cxn ang="0">
                    <a:pos x="42" y="34"/>
                  </a:cxn>
                  <a:cxn ang="0">
                    <a:pos x="40" y="36"/>
                  </a:cxn>
                  <a:cxn ang="0">
                    <a:pos x="34" y="42"/>
                  </a:cxn>
                  <a:cxn ang="0">
                    <a:pos x="28" y="44"/>
                  </a:cxn>
                  <a:cxn ang="0">
                    <a:pos x="24" y="48"/>
                  </a:cxn>
                  <a:cxn ang="0">
                    <a:pos x="18" y="50"/>
                  </a:cxn>
                  <a:cxn ang="0">
                    <a:pos x="14" y="54"/>
                  </a:cxn>
                  <a:cxn ang="0">
                    <a:pos x="10" y="60"/>
                  </a:cxn>
                  <a:cxn ang="0">
                    <a:pos x="6" y="70"/>
                  </a:cxn>
                  <a:cxn ang="0">
                    <a:pos x="6" y="80"/>
                  </a:cxn>
                  <a:cxn ang="0">
                    <a:pos x="8" y="88"/>
                  </a:cxn>
                  <a:cxn ang="0">
                    <a:pos x="12" y="100"/>
                  </a:cxn>
                  <a:cxn ang="0">
                    <a:pos x="14" y="104"/>
                  </a:cxn>
                  <a:cxn ang="0">
                    <a:pos x="16" y="106"/>
                  </a:cxn>
                  <a:cxn ang="0">
                    <a:pos x="16" y="108"/>
                  </a:cxn>
                  <a:cxn ang="0">
                    <a:pos x="18" y="108"/>
                  </a:cxn>
                  <a:cxn ang="0">
                    <a:pos x="18" y="110"/>
                  </a:cxn>
                  <a:cxn ang="0">
                    <a:pos x="16" y="114"/>
                  </a:cxn>
                  <a:cxn ang="0">
                    <a:pos x="14" y="118"/>
                  </a:cxn>
                  <a:cxn ang="0">
                    <a:pos x="12" y="120"/>
                  </a:cxn>
                  <a:cxn ang="0">
                    <a:pos x="8" y="124"/>
                  </a:cxn>
                  <a:cxn ang="0">
                    <a:pos x="4" y="126"/>
                  </a:cxn>
                  <a:cxn ang="0">
                    <a:pos x="0" y="128"/>
                  </a:cxn>
                  <a:cxn ang="0">
                    <a:pos x="0" y="132"/>
                  </a:cxn>
                  <a:cxn ang="0">
                    <a:pos x="0" y="136"/>
                  </a:cxn>
                  <a:cxn ang="0">
                    <a:pos x="2" y="140"/>
                  </a:cxn>
                  <a:cxn ang="0">
                    <a:pos x="8" y="144"/>
                  </a:cxn>
                  <a:cxn ang="0">
                    <a:pos x="12" y="148"/>
                  </a:cxn>
                  <a:cxn ang="0">
                    <a:pos x="18" y="152"/>
                  </a:cxn>
                  <a:cxn ang="0">
                    <a:pos x="24" y="154"/>
                  </a:cxn>
                  <a:cxn ang="0">
                    <a:pos x="28" y="154"/>
                  </a:cxn>
                  <a:cxn ang="0">
                    <a:pos x="38" y="148"/>
                  </a:cxn>
                  <a:cxn ang="0">
                    <a:pos x="44" y="132"/>
                  </a:cxn>
                  <a:cxn ang="0">
                    <a:pos x="48" y="114"/>
                  </a:cxn>
                  <a:cxn ang="0">
                    <a:pos x="50" y="96"/>
                  </a:cxn>
                  <a:cxn ang="0">
                    <a:pos x="54" y="82"/>
                  </a:cxn>
                  <a:cxn ang="0">
                    <a:pos x="56" y="74"/>
                  </a:cxn>
                  <a:cxn ang="0">
                    <a:pos x="60" y="62"/>
                  </a:cxn>
                  <a:cxn ang="0">
                    <a:pos x="62" y="50"/>
                  </a:cxn>
                  <a:cxn ang="0">
                    <a:pos x="66" y="36"/>
                  </a:cxn>
                  <a:cxn ang="0">
                    <a:pos x="66" y="24"/>
                  </a:cxn>
                  <a:cxn ang="0">
                    <a:pos x="64" y="14"/>
                  </a:cxn>
                  <a:cxn ang="0">
                    <a:pos x="60" y="6"/>
                  </a:cxn>
                  <a:cxn ang="0">
                    <a:pos x="52" y="6"/>
                  </a:cxn>
                  <a:cxn ang="0">
                    <a:pos x="38" y="12"/>
                  </a:cxn>
                  <a:cxn ang="0">
                    <a:pos x="68" y="0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105"/>
              <p:cNvSpPr>
                <a:spLocks/>
              </p:cNvSpPr>
              <p:nvPr/>
            </p:nvSpPr>
            <p:spPr bwMode="gray">
              <a:xfrm>
                <a:off x="4240" y="1476"/>
                <a:ext cx="68" cy="154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64" y="2"/>
                  </a:cxn>
                  <a:cxn ang="0">
                    <a:pos x="60" y="4"/>
                  </a:cxn>
                  <a:cxn ang="0">
                    <a:pos x="56" y="8"/>
                  </a:cxn>
                  <a:cxn ang="0">
                    <a:pos x="50" y="12"/>
                  </a:cxn>
                  <a:cxn ang="0">
                    <a:pos x="46" y="16"/>
                  </a:cxn>
                  <a:cxn ang="0">
                    <a:pos x="44" y="20"/>
                  </a:cxn>
                  <a:cxn ang="0">
                    <a:pos x="44" y="24"/>
                  </a:cxn>
                  <a:cxn ang="0">
                    <a:pos x="42" y="30"/>
                  </a:cxn>
                  <a:cxn ang="0">
                    <a:pos x="42" y="34"/>
                  </a:cxn>
                  <a:cxn ang="0">
                    <a:pos x="40" y="36"/>
                  </a:cxn>
                  <a:cxn ang="0">
                    <a:pos x="34" y="42"/>
                  </a:cxn>
                  <a:cxn ang="0">
                    <a:pos x="28" y="44"/>
                  </a:cxn>
                  <a:cxn ang="0">
                    <a:pos x="24" y="48"/>
                  </a:cxn>
                  <a:cxn ang="0">
                    <a:pos x="18" y="50"/>
                  </a:cxn>
                  <a:cxn ang="0">
                    <a:pos x="14" y="54"/>
                  </a:cxn>
                  <a:cxn ang="0">
                    <a:pos x="10" y="60"/>
                  </a:cxn>
                  <a:cxn ang="0">
                    <a:pos x="6" y="70"/>
                  </a:cxn>
                  <a:cxn ang="0">
                    <a:pos x="6" y="80"/>
                  </a:cxn>
                  <a:cxn ang="0">
                    <a:pos x="8" y="88"/>
                  </a:cxn>
                  <a:cxn ang="0">
                    <a:pos x="12" y="100"/>
                  </a:cxn>
                  <a:cxn ang="0">
                    <a:pos x="14" y="104"/>
                  </a:cxn>
                  <a:cxn ang="0">
                    <a:pos x="16" y="106"/>
                  </a:cxn>
                  <a:cxn ang="0">
                    <a:pos x="16" y="108"/>
                  </a:cxn>
                  <a:cxn ang="0">
                    <a:pos x="18" y="108"/>
                  </a:cxn>
                  <a:cxn ang="0">
                    <a:pos x="18" y="110"/>
                  </a:cxn>
                  <a:cxn ang="0">
                    <a:pos x="16" y="114"/>
                  </a:cxn>
                  <a:cxn ang="0">
                    <a:pos x="14" y="118"/>
                  </a:cxn>
                  <a:cxn ang="0">
                    <a:pos x="12" y="120"/>
                  </a:cxn>
                  <a:cxn ang="0">
                    <a:pos x="8" y="124"/>
                  </a:cxn>
                  <a:cxn ang="0">
                    <a:pos x="4" y="126"/>
                  </a:cxn>
                  <a:cxn ang="0">
                    <a:pos x="0" y="128"/>
                  </a:cxn>
                  <a:cxn ang="0">
                    <a:pos x="0" y="132"/>
                  </a:cxn>
                  <a:cxn ang="0">
                    <a:pos x="0" y="136"/>
                  </a:cxn>
                  <a:cxn ang="0">
                    <a:pos x="2" y="140"/>
                  </a:cxn>
                  <a:cxn ang="0">
                    <a:pos x="8" y="144"/>
                  </a:cxn>
                  <a:cxn ang="0">
                    <a:pos x="12" y="148"/>
                  </a:cxn>
                  <a:cxn ang="0">
                    <a:pos x="18" y="152"/>
                  </a:cxn>
                  <a:cxn ang="0">
                    <a:pos x="24" y="154"/>
                  </a:cxn>
                  <a:cxn ang="0">
                    <a:pos x="28" y="154"/>
                  </a:cxn>
                  <a:cxn ang="0">
                    <a:pos x="38" y="148"/>
                  </a:cxn>
                  <a:cxn ang="0">
                    <a:pos x="44" y="132"/>
                  </a:cxn>
                  <a:cxn ang="0">
                    <a:pos x="48" y="114"/>
                  </a:cxn>
                  <a:cxn ang="0">
                    <a:pos x="50" y="96"/>
                  </a:cxn>
                  <a:cxn ang="0">
                    <a:pos x="54" y="82"/>
                  </a:cxn>
                  <a:cxn ang="0">
                    <a:pos x="56" y="74"/>
                  </a:cxn>
                  <a:cxn ang="0">
                    <a:pos x="60" y="62"/>
                  </a:cxn>
                  <a:cxn ang="0">
                    <a:pos x="62" y="50"/>
                  </a:cxn>
                  <a:cxn ang="0">
                    <a:pos x="66" y="36"/>
                  </a:cxn>
                  <a:cxn ang="0">
                    <a:pos x="66" y="24"/>
                  </a:cxn>
                  <a:cxn ang="0">
                    <a:pos x="64" y="14"/>
                  </a:cxn>
                  <a:cxn ang="0">
                    <a:pos x="60" y="6"/>
                  </a:cxn>
                  <a:cxn ang="0">
                    <a:pos x="52" y="6"/>
                  </a:cxn>
                  <a:cxn ang="0">
                    <a:pos x="38" y="12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106"/>
              <p:cNvSpPr>
                <a:spLocks/>
              </p:cNvSpPr>
              <p:nvPr/>
            </p:nvSpPr>
            <p:spPr bwMode="gray">
              <a:xfrm>
                <a:off x="5356" y="1890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4" y="4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107"/>
              <p:cNvSpPr>
                <a:spLocks/>
              </p:cNvSpPr>
              <p:nvPr/>
            </p:nvSpPr>
            <p:spPr bwMode="gray">
              <a:xfrm>
                <a:off x="5356" y="1890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4" y="4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108"/>
              <p:cNvSpPr>
                <a:spLocks/>
              </p:cNvSpPr>
              <p:nvPr/>
            </p:nvSpPr>
            <p:spPr bwMode="gray">
              <a:xfrm>
                <a:off x="5362" y="1734"/>
                <a:ext cx="68" cy="156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54" y="28"/>
                  </a:cxn>
                  <a:cxn ang="0">
                    <a:pos x="46" y="22"/>
                  </a:cxn>
                  <a:cxn ang="0">
                    <a:pos x="40" y="14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6" y="2"/>
                  </a:cxn>
                  <a:cxn ang="0">
                    <a:pos x="22" y="6"/>
                  </a:cxn>
                  <a:cxn ang="0">
                    <a:pos x="28" y="22"/>
                  </a:cxn>
                  <a:cxn ang="0">
                    <a:pos x="28" y="40"/>
                  </a:cxn>
                  <a:cxn ang="0">
                    <a:pos x="24" y="60"/>
                  </a:cxn>
                  <a:cxn ang="0">
                    <a:pos x="18" y="78"/>
                  </a:cxn>
                  <a:cxn ang="0">
                    <a:pos x="14" y="96"/>
                  </a:cxn>
                  <a:cxn ang="0">
                    <a:pos x="8" y="118"/>
                  </a:cxn>
                  <a:cxn ang="0">
                    <a:pos x="4" y="136"/>
                  </a:cxn>
                  <a:cxn ang="0">
                    <a:pos x="0" y="156"/>
                  </a:cxn>
                  <a:cxn ang="0">
                    <a:pos x="12" y="144"/>
                  </a:cxn>
                  <a:cxn ang="0">
                    <a:pos x="24" y="126"/>
                  </a:cxn>
                  <a:cxn ang="0">
                    <a:pos x="38" y="104"/>
                  </a:cxn>
                  <a:cxn ang="0">
                    <a:pos x="50" y="84"/>
                  </a:cxn>
                  <a:cxn ang="0">
                    <a:pos x="60" y="62"/>
                  </a:cxn>
                  <a:cxn ang="0">
                    <a:pos x="66" y="44"/>
                  </a:cxn>
                  <a:cxn ang="0">
                    <a:pos x="68" y="30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109"/>
              <p:cNvSpPr>
                <a:spLocks/>
              </p:cNvSpPr>
              <p:nvPr/>
            </p:nvSpPr>
            <p:spPr bwMode="gray">
              <a:xfrm>
                <a:off x="5362" y="1734"/>
                <a:ext cx="68" cy="156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54" y="28"/>
                  </a:cxn>
                  <a:cxn ang="0">
                    <a:pos x="46" y="22"/>
                  </a:cxn>
                  <a:cxn ang="0">
                    <a:pos x="40" y="14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6" y="2"/>
                  </a:cxn>
                  <a:cxn ang="0">
                    <a:pos x="22" y="6"/>
                  </a:cxn>
                  <a:cxn ang="0">
                    <a:pos x="28" y="22"/>
                  </a:cxn>
                  <a:cxn ang="0">
                    <a:pos x="28" y="40"/>
                  </a:cxn>
                  <a:cxn ang="0">
                    <a:pos x="24" y="60"/>
                  </a:cxn>
                  <a:cxn ang="0">
                    <a:pos x="18" y="78"/>
                  </a:cxn>
                  <a:cxn ang="0">
                    <a:pos x="14" y="96"/>
                  </a:cxn>
                  <a:cxn ang="0">
                    <a:pos x="8" y="118"/>
                  </a:cxn>
                  <a:cxn ang="0">
                    <a:pos x="4" y="136"/>
                  </a:cxn>
                  <a:cxn ang="0">
                    <a:pos x="0" y="156"/>
                  </a:cxn>
                  <a:cxn ang="0">
                    <a:pos x="12" y="144"/>
                  </a:cxn>
                  <a:cxn ang="0">
                    <a:pos x="24" y="126"/>
                  </a:cxn>
                  <a:cxn ang="0">
                    <a:pos x="38" y="104"/>
                  </a:cxn>
                  <a:cxn ang="0">
                    <a:pos x="50" y="84"/>
                  </a:cxn>
                  <a:cxn ang="0">
                    <a:pos x="60" y="62"/>
                  </a:cxn>
                  <a:cxn ang="0">
                    <a:pos x="66" y="44"/>
                  </a:cxn>
                  <a:cxn ang="0">
                    <a:pos x="68" y="30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110"/>
              <p:cNvSpPr>
                <a:spLocks/>
              </p:cNvSpPr>
              <p:nvPr/>
            </p:nvSpPr>
            <p:spPr bwMode="gray">
              <a:xfrm>
                <a:off x="3286" y="802"/>
                <a:ext cx="10" cy="2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111"/>
              <p:cNvSpPr>
                <a:spLocks/>
              </p:cNvSpPr>
              <p:nvPr/>
            </p:nvSpPr>
            <p:spPr bwMode="gray">
              <a:xfrm>
                <a:off x="3286" y="802"/>
                <a:ext cx="10" cy="2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</a:path>
                </a:pathLst>
              </a:custGeom>
              <a:solidFill>
                <a:srgbClr val="EAEAEA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82" name="Text Box 117"/>
          <p:cNvSpPr txBox="1">
            <a:spLocks noChangeArrowheads="1"/>
          </p:cNvSpPr>
          <p:nvPr/>
        </p:nvSpPr>
        <p:spPr bwMode="gray">
          <a:xfrm>
            <a:off x="571500" y="6429375"/>
            <a:ext cx="154781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86511" tIns="43256" rIns="86511" bIns="43256">
            <a:spAutoFit/>
          </a:bodyPr>
          <a:lstStyle/>
          <a:p>
            <a:pPr defTabSz="865188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天逸系统</a:t>
            </a:r>
            <a:endParaRPr kumimoji="1" lang="zh-TW" altLang="en-US" sz="24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078" name="Picture 118" descr="天逸LOGO_去背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6442075"/>
            <a:ext cx="6810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" name="Text Box 119"/>
          <p:cNvSpPr txBox="1">
            <a:spLocks noChangeArrowheads="1"/>
          </p:cNvSpPr>
          <p:nvPr/>
        </p:nvSpPr>
        <p:spPr bwMode="auto">
          <a:xfrm>
            <a:off x="7380288" y="6278563"/>
            <a:ext cx="2016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 altLang="zh-TW" sz="3200" i="1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0" y="2143125"/>
            <a:ext cx="91440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48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保理业务及系统介绍</a:t>
            </a:r>
            <a:r>
              <a:rPr lang="en-US" altLang="zh-CN" sz="48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                            </a:t>
            </a:r>
            <a:r>
              <a:rPr lang="zh-CN" altLang="en-US" sz="48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－基础篇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5643563" y="5643563"/>
            <a:ext cx="2041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授课人：吴雷</a:t>
            </a:r>
          </a:p>
        </p:txBody>
      </p:sp>
      <p:sp>
        <p:nvSpPr>
          <p:cNvPr id="14340" name="Oval 12" descr="no1_s"/>
          <p:cNvSpPr>
            <a:spLocks noChangeArrowheads="1"/>
          </p:cNvSpPr>
          <p:nvPr/>
        </p:nvSpPr>
        <p:spPr bwMode="gray">
          <a:xfrm>
            <a:off x="6400800" y="4038600"/>
            <a:ext cx="1524000" cy="152400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762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-142900"/>
            <a:ext cx="8229600" cy="1143000"/>
          </a:xfrm>
        </p:spPr>
        <p:txBody>
          <a:bodyPr/>
          <a:lstStyle/>
          <a:p>
            <a:r>
              <a:rPr lang="zh-CN" altLang="en-US" sz="5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风险控管</a:t>
            </a:r>
          </a:p>
        </p:txBody>
      </p: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1476375" y="2706688"/>
            <a:ext cx="354013" cy="2738437"/>
            <a:chOff x="930" y="1705"/>
            <a:chExt cx="223" cy="1725"/>
          </a:xfrm>
        </p:grpSpPr>
        <p:sp>
          <p:nvSpPr>
            <p:cNvPr id="6" name="Line 11"/>
            <p:cNvSpPr>
              <a:spLocks noChangeShapeType="1"/>
            </p:cNvSpPr>
            <p:nvPr/>
          </p:nvSpPr>
          <p:spPr bwMode="auto">
            <a:xfrm flipV="1">
              <a:off x="1039" y="1705"/>
              <a:ext cx="0" cy="17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 b="1">
                <a:latin typeface="楷体_GB2312" pitchFamily="49" charset="-122"/>
                <a:cs typeface="標楷體"/>
              </a:endParaRPr>
            </a:p>
          </p:txBody>
        </p:sp>
        <p:grpSp>
          <p:nvGrpSpPr>
            <p:cNvPr id="7" name="Text Box 12"/>
            <p:cNvGrpSpPr>
              <a:grpSpLocks/>
            </p:cNvGrpSpPr>
            <p:nvPr/>
          </p:nvGrpSpPr>
          <p:grpSpPr bwMode="auto">
            <a:xfrm>
              <a:off x="925" y="2020"/>
              <a:ext cx="230" cy="1018"/>
              <a:chOff x="1469136" y="3206496"/>
              <a:chExt cx="365760" cy="1615440"/>
            </a:xfrm>
          </p:grpSpPr>
          <p:pic>
            <p:nvPicPr>
              <p:cNvPr id="198663" name="Text Box 12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469136" y="3206496"/>
                <a:ext cx="365760" cy="16154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pic>
          <p:sp>
            <p:nvSpPr>
              <p:cNvPr id="198664" name="Text Box 8"/>
              <p:cNvSpPr txBox="1">
                <a:spLocks noChangeArrowheads="1"/>
              </p:cNvSpPr>
              <p:nvPr/>
            </p:nvSpPr>
            <p:spPr bwMode="auto">
              <a:xfrm>
                <a:off x="1476375" y="3213100"/>
                <a:ext cx="354013" cy="16002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eaVert" anchor="ctr" anchorCtr="1">
                <a:flatTx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b="1">
                    <a:solidFill>
                      <a:srgbClr val="000000"/>
                    </a:solidFill>
                    <a:latin typeface="楷体_GB2312" pitchFamily="49" charset="-122"/>
                    <a:cs typeface="標楷體"/>
                  </a:rPr>
                  <a:t>融资额度</a:t>
                </a:r>
                <a:endParaRPr kumimoji="1" lang="zh-TW" altLang="en-US" b="1">
                  <a:solidFill>
                    <a:srgbClr val="000000"/>
                  </a:solidFill>
                  <a:latin typeface="楷体_GB2312" pitchFamily="49" charset="-122"/>
                  <a:cs typeface="標楷體"/>
                </a:endParaRPr>
              </a:p>
            </p:txBody>
          </p:sp>
        </p:grpSp>
      </p:grp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6877050" y="2854325"/>
            <a:ext cx="360363" cy="2735263"/>
            <a:chOff x="4776" y="1798"/>
            <a:chExt cx="227" cy="1723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V="1">
              <a:off x="4894" y="1798"/>
              <a:ext cx="0" cy="1723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楷体_GB2312" pitchFamily="49" charset="-122"/>
                <a:cs typeface="標楷體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776" y="2115"/>
              <a:ext cx="227" cy="1008"/>
            </a:xfrm>
            <a:prstGeom prst="rect">
              <a:avLst/>
            </a:prstGeom>
            <a:gradFill rotWithShape="1">
              <a:gsLst>
                <a:gs pos="0">
                  <a:srgbClr val="765E47"/>
                </a:gs>
                <a:gs pos="50000">
                  <a:srgbClr val="FFCC99"/>
                </a:gs>
                <a:gs pos="100000">
                  <a:srgbClr val="765E47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765E47"/>
              </a:extrusionClr>
            </a:sp3d>
          </p:spPr>
          <p:txBody>
            <a:bodyPr vert="eaVert" anchor="ctr" anchorCtr="1">
              <a:flatTx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TW" altLang="en-US" b="1" dirty="0">
                  <a:solidFill>
                    <a:srgbClr val="000000"/>
                  </a:solidFill>
                  <a:latin typeface="楷体_GB2312" pitchFamily="49" charset="-122"/>
                  <a:cs typeface="標楷體"/>
                </a:rPr>
                <a:t>非承保</a:t>
              </a:r>
              <a:r>
                <a:rPr kumimoji="1" lang="zh-CN" altLang="en-US" b="1" dirty="0">
                  <a:solidFill>
                    <a:srgbClr val="000000"/>
                  </a:solidFill>
                  <a:latin typeface="楷体_GB2312" pitchFamily="49" charset="-122"/>
                  <a:cs typeface="標楷體"/>
                </a:rPr>
                <a:t>额</a:t>
              </a:r>
              <a:r>
                <a:rPr kumimoji="1" lang="zh-TW" altLang="en-US" b="1" dirty="0">
                  <a:solidFill>
                    <a:srgbClr val="000000"/>
                  </a:solidFill>
                  <a:latin typeface="楷体_GB2312" pitchFamily="49" charset="-122"/>
                  <a:cs typeface="標楷體"/>
                </a:rPr>
                <a:t>度</a:t>
              </a:r>
            </a:p>
          </p:txBody>
        </p:sp>
      </p:grp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7596188" y="2854325"/>
            <a:ext cx="360362" cy="2735263"/>
            <a:chOff x="5238" y="1798"/>
            <a:chExt cx="227" cy="1723"/>
          </a:xfrm>
        </p:grpSpPr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V="1">
              <a:off x="5348" y="1798"/>
              <a:ext cx="0" cy="1723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楷体_GB2312" pitchFamily="49" charset="-122"/>
                <a:cs typeface="標楷體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5238" y="2115"/>
              <a:ext cx="227" cy="1008"/>
            </a:xfrm>
            <a:prstGeom prst="rect">
              <a:avLst/>
            </a:prstGeom>
            <a:gradFill rotWithShape="1">
              <a:gsLst>
                <a:gs pos="0">
                  <a:srgbClr val="765E47"/>
                </a:gs>
                <a:gs pos="50000">
                  <a:srgbClr val="FFCC99"/>
                </a:gs>
                <a:gs pos="100000">
                  <a:srgbClr val="765E47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ObliqueTopRight">
                <a:rot lat="0" lon="21299999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765E47"/>
              </a:extrusionClr>
            </a:sp3d>
          </p:spPr>
          <p:txBody>
            <a:bodyPr vert="eaVert" anchor="ctr" anchorCtr="1">
              <a:flatTx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TW" altLang="en-US" b="1" dirty="0">
                  <a:solidFill>
                    <a:srgbClr val="000000"/>
                  </a:solidFill>
                  <a:latin typeface="楷体_GB2312" pitchFamily="49" charset="-122"/>
                  <a:cs typeface="標楷體"/>
                </a:rPr>
                <a:t>承保</a:t>
              </a:r>
              <a:r>
                <a:rPr kumimoji="1" lang="zh-CN" altLang="en-US" b="1" dirty="0">
                  <a:solidFill>
                    <a:srgbClr val="000000"/>
                  </a:solidFill>
                  <a:latin typeface="楷体_GB2312" pitchFamily="49" charset="-122"/>
                  <a:cs typeface="標楷體"/>
                </a:rPr>
                <a:t>额</a:t>
              </a:r>
              <a:r>
                <a:rPr kumimoji="1" lang="zh-TW" altLang="en-US" b="1" dirty="0">
                  <a:solidFill>
                    <a:srgbClr val="000000"/>
                  </a:solidFill>
                  <a:latin typeface="楷体_GB2312" pitchFamily="49" charset="-122"/>
                  <a:cs typeface="標楷體"/>
                </a:rPr>
                <a:t>度</a:t>
              </a:r>
            </a:p>
          </p:txBody>
        </p:sp>
      </p:grpSp>
      <p:grpSp>
        <p:nvGrpSpPr>
          <p:cNvPr id="14" name="Group 78"/>
          <p:cNvGrpSpPr>
            <a:grpSpLocks/>
          </p:cNvGrpSpPr>
          <p:nvPr/>
        </p:nvGrpSpPr>
        <p:grpSpPr bwMode="auto">
          <a:xfrm>
            <a:off x="2700338" y="5949950"/>
            <a:ext cx="3814762" cy="366713"/>
            <a:chOff x="1701" y="3748"/>
            <a:chExt cx="2403" cy="231"/>
          </a:xfrm>
        </p:grpSpPr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1701" y="3857"/>
              <a:ext cx="2403" cy="0"/>
            </a:xfrm>
            <a:prstGeom prst="line">
              <a:avLst/>
            </a:prstGeom>
            <a:noFill/>
            <a:ln w="28575">
              <a:solidFill>
                <a:srgbClr val="FF7C8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楷体_GB2312" pitchFamily="49" charset="-122"/>
                <a:cs typeface="標楷體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2154" y="3748"/>
              <a:ext cx="1542" cy="231"/>
            </a:xfrm>
            <a:prstGeom prst="rect">
              <a:avLst/>
            </a:prstGeom>
            <a:gradFill rotWithShape="1">
              <a:gsLst>
                <a:gs pos="0">
                  <a:srgbClr val="6B6176"/>
                </a:gs>
                <a:gs pos="50000">
                  <a:srgbClr val="E8D1FF"/>
                </a:gs>
                <a:gs pos="100000">
                  <a:srgbClr val="6B6176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6B6176"/>
              </a:extrusionClr>
            </a:sp3d>
          </p:spPr>
          <p:txBody>
            <a:bodyPr>
              <a:spAutoFit/>
              <a:flatTx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TW" altLang="en-US" b="1" dirty="0">
                  <a:solidFill>
                    <a:srgbClr val="000000"/>
                  </a:solidFill>
                  <a:latin typeface="楷体_GB2312" pitchFamily="49" charset="-122"/>
                  <a:cs typeface="標楷體"/>
                </a:rPr>
                <a:t>合作</a:t>
              </a: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cs typeface="標楷體"/>
                </a:rPr>
                <a:t>账款管理商额度</a:t>
              </a:r>
              <a:endParaRPr lang="zh-TW" altLang="en-US" b="1" dirty="0">
                <a:solidFill>
                  <a:srgbClr val="000000"/>
                </a:solidFill>
                <a:latin typeface="楷体_GB2312" pitchFamily="49" charset="-122"/>
                <a:cs typeface="標楷體"/>
              </a:endParaRPr>
            </a:p>
          </p:txBody>
        </p:sp>
      </p:grpSp>
      <p:grpSp>
        <p:nvGrpSpPr>
          <p:cNvPr id="17" name="Group 72"/>
          <p:cNvGrpSpPr>
            <a:grpSpLocks/>
          </p:cNvGrpSpPr>
          <p:nvPr/>
        </p:nvGrpSpPr>
        <p:grpSpPr bwMode="auto">
          <a:xfrm>
            <a:off x="2441575" y="1916113"/>
            <a:ext cx="4033838" cy="366712"/>
            <a:chOff x="1538" y="1207"/>
            <a:chExt cx="2541" cy="231"/>
          </a:xfrm>
        </p:grpSpPr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1538" y="1344"/>
              <a:ext cx="2541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triangle" w="med" len="med"/>
              <a:tailEnd type="triangle" w="med" len="med"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</p:spPr>
          <p:txBody>
            <a:bodyPr>
              <a:flatTx/>
            </a:bodyPr>
            <a:lstStyle/>
            <a:p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064" y="1207"/>
              <a:ext cx="1542" cy="231"/>
            </a:xfrm>
            <a:prstGeom prst="rect">
              <a:avLst/>
            </a:prstGeom>
            <a:gradFill rotWithShape="1">
              <a:gsLst>
                <a:gs pos="0">
                  <a:srgbClr val="537653"/>
                </a:gs>
                <a:gs pos="50000">
                  <a:srgbClr val="B3FFB3"/>
                </a:gs>
                <a:gs pos="100000">
                  <a:srgbClr val="53765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537653"/>
              </a:extrusionClr>
            </a:sp3d>
          </p:spPr>
          <p:txBody>
            <a:bodyPr>
              <a:spAutoFit/>
              <a:flatTx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cs typeface="標楷體"/>
                </a:rPr>
                <a:t>买卖方关联额度</a:t>
              </a:r>
              <a:endParaRPr lang="zh-TW" altLang="en-US" b="1" dirty="0">
                <a:solidFill>
                  <a:srgbClr val="000000"/>
                </a:solidFill>
                <a:latin typeface="楷体_GB2312" pitchFamily="49" charset="-122"/>
                <a:cs typeface="標楷體"/>
              </a:endParaRPr>
            </a:p>
          </p:txBody>
        </p:sp>
      </p:grpSp>
      <p:grpSp>
        <p:nvGrpSpPr>
          <p:cNvPr id="20" name="Group 76"/>
          <p:cNvGrpSpPr>
            <a:grpSpLocks/>
          </p:cNvGrpSpPr>
          <p:nvPr/>
        </p:nvGrpSpPr>
        <p:grpSpPr bwMode="auto">
          <a:xfrm>
            <a:off x="2339975" y="2781300"/>
            <a:ext cx="3744913" cy="2519363"/>
            <a:chOff x="1474" y="1752"/>
            <a:chExt cx="2359" cy="1587"/>
          </a:xfrm>
          <a:solidFill>
            <a:srgbClr val="92D050"/>
          </a:solidFill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474" y="1752"/>
              <a:ext cx="2359" cy="1587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latin typeface="楷体_GB2312" pitchFamily="49" charset="-122"/>
                <a:cs typeface="標楷體"/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 rot="-2075673">
              <a:off x="1837" y="2478"/>
              <a:ext cx="1542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legacyObliqueTopRight">
                <a:rot lat="21299999" lon="20999999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18185E"/>
              </a:extrusionClr>
            </a:sp3d>
          </p:spPr>
          <p:txBody>
            <a:bodyPr>
              <a:spAutoFit/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b="1">
                  <a:latin typeface="楷体_GB2312" pitchFamily="49" charset="-122"/>
                  <a:cs typeface="標楷體"/>
                </a:rPr>
                <a:t>承保</a:t>
              </a:r>
              <a:r>
                <a:rPr lang="zh-CN" altLang="en-US" b="1">
                  <a:latin typeface="楷体_GB2312" pitchFamily="49" charset="-122"/>
                  <a:cs typeface="標楷體"/>
                </a:rPr>
                <a:t>额度</a:t>
              </a:r>
              <a:endParaRPr lang="zh-TW" altLang="en-US" b="1">
                <a:latin typeface="楷体_GB2312" pitchFamily="49" charset="-122"/>
                <a:cs typeface="標楷體"/>
              </a:endParaRPr>
            </a:p>
          </p:txBody>
        </p:sp>
      </p:grpSp>
      <p:grpSp>
        <p:nvGrpSpPr>
          <p:cNvPr id="23" name="Group 77"/>
          <p:cNvGrpSpPr>
            <a:grpSpLocks/>
          </p:cNvGrpSpPr>
          <p:nvPr/>
        </p:nvGrpSpPr>
        <p:grpSpPr bwMode="auto">
          <a:xfrm>
            <a:off x="2916238" y="3213100"/>
            <a:ext cx="3671887" cy="2592388"/>
            <a:chOff x="1837" y="2024"/>
            <a:chExt cx="2313" cy="1633"/>
          </a:xfrm>
          <a:solidFill>
            <a:srgbClr val="92D050"/>
          </a:solidFill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1837" y="2024"/>
              <a:ext cx="2313" cy="163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latin typeface="楷体_GB2312" pitchFamily="49" charset="-122"/>
                <a:cs typeface="標楷體"/>
              </a:endParaRP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 rot="-2093706">
              <a:off x="2245" y="2745"/>
              <a:ext cx="1542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scene3d>
              <a:camera prst="legacyObliqueTopRight">
                <a:rot lat="21299999" lon="20999999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18185E"/>
              </a:extrusionClr>
            </a:sp3d>
          </p:spPr>
          <p:txBody>
            <a:bodyPr>
              <a:spAutoFit/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TW" altLang="en-US" b="1">
                  <a:latin typeface="楷体_GB2312" pitchFamily="49" charset="-122"/>
                  <a:cs typeface="標楷體"/>
                </a:rPr>
                <a:t>非承保</a:t>
              </a:r>
              <a:r>
                <a:rPr lang="zh-CN" altLang="en-US" b="1">
                  <a:latin typeface="楷体_GB2312" pitchFamily="49" charset="-122"/>
                  <a:cs typeface="標楷體"/>
                </a:rPr>
                <a:t>额度</a:t>
              </a:r>
              <a:r>
                <a:rPr lang="zh-CN" altLang="en-US" b="1">
                  <a:solidFill>
                    <a:schemeClr val="bg1"/>
                  </a:solidFill>
                  <a:latin typeface="楷体_GB2312" pitchFamily="49" charset="-122"/>
                  <a:cs typeface="標楷體"/>
                </a:rPr>
                <a:t> </a:t>
              </a:r>
              <a:endParaRPr lang="zh-TW" altLang="en-US" b="1">
                <a:solidFill>
                  <a:schemeClr val="bg1"/>
                </a:solidFill>
                <a:latin typeface="楷体_GB2312" pitchFamily="49" charset="-122"/>
                <a:cs typeface="標楷體"/>
              </a:endParaRPr>
            </a:p>
          </p:txBody>
        </p:sp>
      </p:grpSp>
      <p:sp>
        <p:nvSpPr>
          <p:cNvPr id="26" name="Rectangle 27"/>
          <p:cNvSpPr>
            <a:spLocks noChangeArrowheads="1"/>
          </p:cNvSpPr>
          <p:nvPr/>
        </p:nvSpPr>
        <p:spPr bwMode="gray">
          <a:xfrm>
            <a:off x="990600" y="5715000"/>
            <a:ext cx="1222375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+mj-ea"/>
              <a:cs typeface="標楷體"/>
            </a:endParaRPr>
          </a:p>
        </p:txBody>
      </p:sp>
      <p:grpSp>
        <p:nvGrpSpPr>
          <p:cNvPr id="27" name="Group 71"/>
          <p:cNvGrpSpPr>
            <a:grpSpLocks/>
          </p:cNvGrpSpPr>
          <p:nvPr/>
        </p:nvGrpSpPr>
        <p:grpSpPr bwMode="auto">
          <a:xfrm>
            <a:off x="611188" y="5554663"/>
            <a:ext cx="2098675" cy="1036637"/>
            <a:chOff x="385" y="3499"/>
            <a:chExt cx="1322" cy="653"/>
          </a:xfrm>
        </p:grpSpPr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385" y="3902"/>
              <a:ext cx="1322" cy="2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000" b="1">
                  <a:latin typeface="楷体_GB2312" pitchFamily="49" charset="-122"/>
                  <a:cs typeface="標楷體"/>
                </a:rPr>
                <a:t>Export Factor</a:t>
              </a:r>
              <a:endParaRPr kumimoji="1" lang="en-US" altLang="zh-TW" sz="2000" b="1">
                <a:latin typeface="楷体_GB2312" pitchFamily="49" charset="-122"/>
                <a:cs typeface="標楷體"/>
              </a:endParaRPr>
            </a:p>
          </p:txBody>
        </p:sp>
        <p:pic>
          <p:nvPicPr>
            <p:cNvPr id="198686" name="Picture 39" descr="bank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2" y="3499"/>
              <a:ext cx="862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67"/>
          <p:cNvGrpSpPr>
            <a:grpSpLocks/>
          </p:cNvGrpSpPr>
          <p:nvPr/>
        </p:nvGrpSpPr>
        <p:grpSpPr bwMode="auto">
          <a:xfrm>
            <a:off x="1331913" y="1331913"/>
            <a:ext cx="1008062" cy="1273175"/>
            <a:chOff x="839" y="839"/>
            <a:chExt cx="635" cy="802"/>
          </a:xfrm>
        </p:grpSpPr>
        <p:pic>
          <p:nvPicPr>
            <p:cNvPr id="35" name="Picture 6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5" y="1026"/>
              <a:ext cx="538" cy="6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63500" dir="2212194" algn="ctr" rotWithShape="0">
                <a:srgbClr val="0000FF">
                  <a:alpha val="50000"/>
                </a:srgbClr>
              </a:outerShdw>
            </a:effectLst>
          </p:spPr>
        </p:pic>
        <p:sp>
          <p:nvSpPr>
            <p:cNvPr id="36" name="Text Box 65"/>
            <p:cNvSpPr txBox="1">
              <a:spLocks noChangeArrowheads="1"/>
            </p:cNvSpPr>
            <p:nvPr/>
          </p:nvSpPr>
          <p:spPr bwMode="auto">
            <a:xfrm>
              <a:off x="839" y="839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000" b="1">
                  <a:latin typeface="楷体_GB2312" pitchFamily="49" charset="-122"/>
                  <a:cs typeface="標楷體"/>
                </a:rPr>
                <a:t>Seller</a:t>
              </a:r>
              <a:endParaRPr kumimoji="1" lang="en-US" altLang="zh-TW" sz="2000" b="1">
                <a:latin typeface="楷体_GB2312" pitchFamily="49" charset="-122"/>
                <a:cs typeface="標楷體"/>
              </a:endParaRPr>
            </a:p>
          </p:txBody>
        </p:sp>
      </p:grpSp>
      <p:grpSp>
        <p:nvGrpSpPr>
          <p:cNvPr id="29" name="Group 69"/>
          <p:cNvGrpSpPr>
            <a:grpSpLocks/>
          </p:cNvGrpSpPr>
          <p:nvPr/>
        </p:nvGrpSpPr>
        <p:grpSpPr bwMode="auto">
          <a:xfrm>
            <a:off x="6804025" y="1412875"/>
            <a:ext cx="1296988" cy="1089025"/>
            <a:chOff x="4648" y="975"/>
            <a:chExt cx="817" cy="686"/>
          </a:xfrm>
        </p:grpSpPr>
        <p:pic>
          <p:nvPicPr>
            <p:cNvPr id="38" name="Picture 6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48" y="1206"/>
              <a:ext cx="817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</p:pic>
        <p:sp>
          <p:nvSpPr>
            <p:cNvPr id="39" name="Text Box 68"/>
            <p:cNvSpPr txBox="1">
              <a:spLocks noChangeArrowheads="1"/>
            </p:cNvSpPr>
            <p:nvPr/>
          </p:nvSpPr>
          <p:spPr bwMode="auto">
            <a:xfrm>
              <a:off x="4765" y="975"/>
              <a:ext cx="590" cy="2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000" b="1">
                  <a:latin typeface="楷体_GB2312" pitchFamily="49" charset="-122"/>
                  <a:cs typeface="標楷體"/>
                </a:rPr>
                <a:t>Buyer</a:t>
              </a:r>
              <a:endParaRPr kumimoji="1" lang="en-US" altLang="zh-TW" sz="2000" b="1">
                <a:latin typeface="楷体_GB2312" pitchFamily="49" charset="-122"/>
                <a:cs typeface="標楷體"/>
              </a:endParaRPr>
            </a:p>
          </p:txBody>
        </p:sp>
      </p:grp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6519866" y="5632450"/>
            <a:ext cx="1939926" cy="1093788"/>
            <a:chOff x="4107" y="3548"/>
            <a:chExt cx="1222" cy="689"/>
          </a:xfrm>
        </p:grpSpPr>
        <p:pic>
          <p:nvPicPr>
            <p:cNvPr id="198694" name="Picture 3" descr="j023502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338" y="3548"/>
              <a:ext cx="719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4107" y="3986"/>
              <a:ext cx="1222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TW" sz="2000" b="1" dirty="0">
                  <a:latin typeface="楷体_GB2312" pitchFamily="49" charset="-122"/>
                  <a:cs typeface="標楷體"/>
                </a:rPr>
                <a:t>Import Factor</a:t>
              </a:r>
              <a:endParaRPr kumimoji="1" lang="en-US" altLang="zh-CN" sz="2000" b="1" dirty="0">
                <a:latin typeface="楷体_GB2312" pitchFamily="49" charset="-122"/>
                <a:cs typeface="標楷體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88" name="AutoShape 60"/>
          <p:cNvSpPr>
            <a:spLocks noChangeArrowheads="1"/>
          </p:cNvSpPr>
          <p:nvPr/>
        </p:nvSpPr>
        <p:spPr bwMode="auto">
          <a:xfrm>
            <a:off x="3024188" y="3430588"/>
            <a:ext cx="6011862" cy="1150937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99336" name="Picture 8" descr="m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9475"/>
            <a:ext cx="2362200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692275" y="981075"/>
            <a:ext cx="7589641" cy="1398588"/>
            <a:chOff x="1057" y="835"/>
            <a:chExt cx="4790" cy="836"/>
          </a:xfrm>
        </p:grpSpPr>
        <p:grpSp>
          <p:nvGrpSpPr>
            <p:cNvPr id="216069" name="Group 9"/>
            <p:cNvGrpSpPr>
              <a:grpSpLocks/>
            </p:cNvGrpSpPr>
            <p:nvPr/>
          </p:nvGrpSpPr>
          <p:grpSpPr bwMode="auto">
            <a:xfrm>
              <a:off x="1057" y="1107"/>
              <a:ext cx="874" cy="564"/>
              <a:chOff x="1584" y="1480"/>
              <a:chExt cx="637" cy="248"/>
            </a:xfrm>
          </p:grpSpPr>
          <p:sp>
            <p:nvSpPr>
              <p:cNvPr id="99338" name="Line 10"/>
              <p:cNvSpPr>
                <a:spLocks noChangeShapeType="1"/>
              </p:cNvSpPr>
              <p:nvPr/>
            </p:nvSpPr>
            <p:spPr bwMode="auto">
              <a:xfrm flipV="1">
                <a:off x="1584" y="1488"/>
                <a:ext cx="240" cy="24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楷体_GB2312" pitchFamily="49" charset="-122"/>
                </a:endParaRPr>
              </a:p>
            </p:txBody>
          </p:sp>
          <p:sp>
            <p:nvSpPr>
              <p:cNvPr id="99339" name="Line 11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384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楷体_GB2312" pitchFamily="49" charset="-122"/>
                </a:endParaRPr>
              </a:p>
            </p:txBody>
          </p:sp>
        </p:grp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2085" y="962"/>
              <a:ext cx="3762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292929"/>
                  </a:solidFill>
                  <a:latin typeface="楷体_GB2312" pitchFamily="49" charset="-122"/>
                </a:rPr>
                <a:t>一</a:t>
              </a:r>
              <a:r>
                <a:rPr lang="en-US" altLang="zh-CN" sz="3200" b="1">
                  <a:solidFill>
                    <a:srgbClr val="292929"/>
                  </a:solidFill>
                  <a:latin typeface="楷体_GB2312" pitchFamily="49" charset="-122"/>
                </a:rPr>
                <a:t>.</a:t>
              </a:r>
              <a:r>
                <a:rPr lang="zh-CN" altLang="en-US" sz="3200" b="1">
                  <a:solidFill>
                    <a:srgbClr val="292929"/>
                  </a:solidFill>
                  <a:latin typeface="楷体_GB2312" pitchFamily="49" charset="-122"/>
                </a:rPr>
                <a:t>保理业务基础（</a:t>
              </a:r>
              <a:r>
                <a:rPr lang="en-US" altLang="zh-CN" sz="3200" b="1">
                  <a:solidFill>
                    <a:srgbClr val="292929"/>
                  </a:solidFill>
                  <a:latin typeface="楷体_GB2312" pitchFamily="49" charset="-122"/>
                </a:rPr>
                <a:t>Factoring</a:t>
              </a:r>
              <a:r>
                <a:rPr lang="zh-CN" altLang="en-US" sz="3200" b="1">
                  <a:solidFill>
                    <a:srgbClr val="292929"/>
                  </a:solidFill>
                  <a:latin typeface="楷体_GB2312" pitchFamily="49" charset="-122"/>
                </a:rPr>
                <a:t>）</a:t>
              </a:r>
            </a:p>
          </p:txBody>
        </p:sp>
        <p:grpSp>
          <p:nvGrpSpPr>
            <p:cNvPr id="216073" name="Group 20"/>
            <p:cNvGrpSpPr>
              <a:grpSpLocks/>
            </p:cNvGrpSpPr>
            <p:nvPr/>
          </p:nvGrpSpPr>
          <p:grpSpPr bwMode="auto">
            <a:xfrm>
              <a:off x="1920" y="835"/>
              <a:ext cx="3727" cy="544"/>
              <a:chOff x="2064" y="1556"/>
              <a:chExt cx="3555" cy="544"/>
            </a:xfrm>
          </p:grpSpPr>
          <p:sp>
            <p:nvSpPr>
              <p:cNvPr id="99349" name="AutoShape 21"/>
              <p:cNvSpPr>
                <a:spLocks noChangeArrowheads="1"/>
              </p:cNvSpPr>
              <p:nvPr/>
            </p:nvSpPr>
            <p:spPr bwMode="auto">
              <a:xfrm>
                <a:off x="2130" y="1556"/>
                <a:ext cx="3489" cy="544"/>
              </a:xfrm>
              <a:prstGeom prst="roundRect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b="1">
                  <a:latin typeface="楷体_GB2312" pitchFamily="49" charset="-122"/>
                </a:endParaRPr>
              </a:p>
            </p:txBody>
          </p:sp>
          <p:sp>
            <p:nvSpPr>
              <p:cNvPr id="99350" name="Oval 22"/>
              <p:cNvSpPr>
                <a:spLocks noChangeArrowheads="1"/>
              </p:cNvSpPr>
              <p:nvPr/>
            </p:nvSpPr>
            <p:spPr bwMode="auto">
              <a:xfrm>
                <a:off x="2064" y="1753"/>
                <a:ext cx="144" cy="145"/>
              </a:xfrm>
              <a:prstGeom prst="ellipse">
                <a:avLst/>
              </a:prstGeom>
              <a:gradFill rotWithShape="1">
                <a:gsLst>
                  <a:gs pos="0">
                    <a:srgbClr val="DCDC48"/>
                  </a:gs>
                  <a:gs pos="100000">
                    <a:srgbClr val="DCDC48">
                      <a:gamma/>
                      <a:shade val="66667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63500" dir="2212194" algn="ctr" rotWithShape="0">
                  <a:schemeClr val="bg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b="1">
                  <a:latin typeface="楷体_GB2312" pitchFamily="49" charset="-122"/>
                </a:endParaRPr>
              </a:p>
            </p:txBody>
          </p:sp>
        </p:grp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2303463" y="2236788"/>
            <a:ext cx="6589712" cy="863600"/>
            <a:chOff x="1451" y="1787"/>
            <a:chExt cx="4151" cy="544"/>
          </a:xfrm>
        </p:grpSpPr>
        <p:sp>
          <p:nvSpPr>
            <p:cNvPr id="99344" name="Line 16"/>
            <p:cNvSpPr>
              <a:spLocks noChangeShapeType="1"/>
            </p:cNvSpPr>
            <p:nvPr/>
          </p:nvSpPr>
          <p:spPr bwMode="auto">
            <a:xfrm>
              <a:off x="1451" y="2060"/>
              <a:ext cx="493" cy="1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grpSp>
          <p:nvGrpSpPr>
            <p:cNvPr id="216078" name="Group 42"/>
            <p:cNvGrpSpPr>
              <a:grpSpLocks/>
            </p:cNvGrpSpPr>
            <p:nvPr/>
          </p:nvGrpSpPr>
          <p:grpSpPr bwMode="auto">
            <a:xfrm>
              <a:off x="1905" y="1787"/>
              <a:ext cx="3697" cy="544"/>
              <a:chOff x="2148" y="2090"/>
              <a:chExt cx="3363" cy="544"/>
            </a:xfrm>
          </p:grpSpPr>
          <p:sp>
            <p:nvSpPr>
              <p:cNvPr id="99352" name="Rectangle 24"/>
              <p:cNvSpPr>
                <a:spLocks noChangeArrowheads="1"/>
              </p:cNvSpPr>
              <p:nvPr/>
            </p:nvSpPr>
            <p:spPr bwMode="auto">
              <a:xfrm>
                <a:off x="2290" y="2183"/>
                <a:ext cx="2349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3200" b="1">
                    <a:solidFill>
                      <a:srgbClr val="292929"/>
                    </a:solidFill>
                    <a:latin typeface="楷体_GB2312" pitchFamily="49" charset="-122"/>
                  </a:rPr>
                  <a:t>二</a:t>
                </a:r>
                <a:r>
                  <a:rPr lang="en-US" altLang="zh-CN" sz="3200" b="1">
                    <a:solidFill>
                      <a:srgbClr val="292929"/>
                    </a:solidFill>
                    <a:latin typeface="楷体_GB2312" pitchFamily="49" charset="-122"/>
                  </a:rPr>
                  <a:t>.</a:t>
                </a:r>
                <a:r>
                  <a:rPr lang="zh-CN" altLang="en-US" sz="3200" b="1">
                    <a:solidFill>
                      <a:srgbClr val="292929"/>
                    </a:solidFill>
                    <a:latin typeface="楷体_GB2312" pitchFamily="49" charset="-122"/>
                  </a:rPr>
                  <a:t>保理业务基础流程</a:t>
                </a:r>
              </a:p>
            </p:txBody>
          </p:sp>
          <p:grpSp>
            <p:nvGrpSpPr>
              <p:cNvPr id="216080" name="Group 25"/>
              <p:cNvGrpSpPr>
                <a:grpSpLocks/>
              </p:cNvGrpSpPr>
              <p:nvPr/>
            </p:nvGrpSpPr>
            <p:grpSpPr bwMode="auto">
              <a:xfrm>
                <a:off x="2148" y="2090"/>
                <a:ext cx="3363" cy="544"/>
                <a:chOff x="2039" y="2210"/>
                <a:chExt cx="3559" cy="544"/>
              </a:xfrm>
            </p:grpSpPr>
            <p:sp>
              <p:nvSpPr>
                <p:cNvPr id="99354" name="AutoShape 26"/>
                <p:cNvSpPr>
                  <a:spLocks noChangeArrowheads="1"/>
                </p:cNvSpPr>
                <p:nvPr/>
              </p:nvSpPr>
              <p:spPr bwMode="auto">
                <a:xfrm>
                  <a:off x="2109" y="2210"/>
                  <a:ext cx="3489" cy="544"/>
                </a:xfrm>
                <a:prstGeom prst="roundRect">
                  <a:avLst>
                    <a:gd name="adj" fmla="val 50000"/>
                  </a:avLst>
                </a:prstGeom>
                <a:noFill/>
                <a:ln w="1905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>
                  <a:outerShdw dist="107763" dir="2700000" algn="ct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latin typeface="楷体_GB2312" pitchFamily="49" charset="-122"/>
                  </a:endParaRPr>
                </a:p>
              </p:txBody>
            </p:sp>
            <p:sp>
              <p:nvSpPr>
                <p:cNvPr id="99355" name="Oval 27"/>
                <p:cNvSpPr>
                  <a:spLocks noChangeArrowheads="1"/>
                </p:cNvSpPr>
                <p:nvPr/>
              </p:nvSpPr>
              <p:spPr bwMode="auto">
                <a:xfrm>
                  <a:off x="2039" y="2421"/>
                  <a:ext cx="144" cy="14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63500" dir="2212194" algn="ct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latin typeface="楷体_GB2312" pitchFamily="49" charset="-122"/>
                  </a:endParaRPr>
                </a:p>
              </p:txBody>
            </p:sp>
          </p:grpSp>
        </p:grp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016125" y="3533775"/>
            <a:ext cx="6956425" cy="863600"/>
            <a:chOff x="1270" y="2604"/>
            <a:chExt cx="4382" cy="544"/>
          </a:xfrm>
        </p:grpSpPr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>
              <a:off x="1270" y="2876"/>
              <a:ext cx="68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grpSp>
          <p:nvGrpSpPr>
            <p:cNvPr id="216085" name="Group 28"/>
            <p:cNvGrpSpPr>
              <a:grpSpLocks/>
            </p:cNvGrpSpPr>
            <p:nvPr/>
          </p:nvGrpSpPr>
          <p:grpSpPr bwMode="auto">
            <a:xfrm>
              <a:off x="1905" y="2604"/>
              <a:ext cx="3747" cy="544"/>
              <a:chOff x="2060" y="2886"/>
              <a:chExt cx="3559" cy="544"/>
            </a:xfrm>
          </p:grpSpPr>
          <p:sp>
            <p:nvSpPr>
              <p:cNvPr id="99357" name="Rectangle 29"/>
              <p:cNvSpPr>
                <a:spLocks noChangeArrowheads="1"/>
              </p:cNvSpPr>
              <p:nvPr/>
            </p:nvSpPr>
            <p:spPr bwMode="auto">
              <a:xfrm>
                <a:off x="2290" y="2976"/>
                <a:ext cx="2699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zh-TW" altLang="en-US" sz="3200" b="1" dirty="0">
                    <a:solidFill>
                      <a:srgbClr val="292929"/>
                    </a:solidFill>
                    <a:latin typeface="楷体_GB2312" pitchFamily="49" charset="-122"/>
                  </a:rPr>
                  <a:t>三</a:t>
                </a:r>
                <a:r>
                  <a:rPr lang="en-US" altLang="zh-TW" sz="3200" b="1" dirty="0">
                    <a:solidFill>
                      <a:srgbClr val="292929"/>
                    </a:solidFill>
                    <a:latin typeface="楷体_GB2312" pitchFamily="49" charset="-122"/>
                  </a:rPr>
                  <a:t>.</a:t>
                </a:r>
                <a:r>
                  <a:rPr lang="zh-TW" altLang="en-US" sz="3200" b="1" dirty="0">
                    <a:solidFill>
                      <a:srgbClr val="292929"/>
                    </a:solidFill>
                    <a:latin typeface="楷体_GB2312" pitchFamily="49" charset="-122"/>
                  </a:rPr>
                  <a:t>天逸公司</a:t>
                </a:r>
                <a:r>
                  <a:rPr lang="zh-CN" altLang="en-US" sz="3200" b="1" dirty="0">
                    <a:solidFill>
                      <a:srgbClr val="292929"/>
                    </a:solidFill>
                    <a:latin typeface="楷体_GB2312" pitchFamily="49" charset="-122"/>
                  </a:rPr>
                  <a:t>与产品介绍</a:t>
                </a:r>
              </a:p>
            </p:txBody>
          </p:sp>
          <p:grpSp>
            <p:nvGrpSpPr>
              <p:cNvPr id="216087" name="Group 30"/>
              <p:cNvGrpSpPr>
                <a:grpSpLocks/>
              </p:cNvGrpSpPr>
              <p:nvPr/>
            </p:nvGrpSpPr>
            <p:grpSpPr bwMode="auto">
              <a:xfrm>
                <a:off x="2060" y="2886"/>
                <a:ext cx="3559" cy="544"/>
                <a:chOff x="2060" y="2886"/>
                <a:chExt cx="3559" cy="544"/>
              </a:xfrm>
            </p:grpSpPr>
            <p:sp>
              <p:nvSpPr>
                <p:cNvPr id="99359" name="AutoShape 31"/>
                <p:cNvSpPr>
                  <a:spLocks noChangeArrowheads="1"/>
                </p:cNvSpPr>
                <p:nvPr/>
              </p:nvSpPr>
              <p:spPr bwMode="auto">
                <a:xfrm>
                  <a:off x="2130" y="2886"/>
                  <a:ext cx="3489" cy="544"/>
                </a:xfrm>
                <a:prstGeom prst="roundRect">
                  <a:avLst>
                    <a:gd name="adj" fmla="val 50000"/>
                  </a:avLst>
                </a:prstGeom>
                <a:noFill/>
                <a:ln w="1905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>
                  <a:outerShdw dist="107763" dir="2700000" algn="ct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latin typeface="楷体_GB2312" pitchFamily="49" charset="-122"/>
                  </a:endParaRPr>
                </a:p>
              </p:txBody>
            </p:sp>
            <p:sp>
              <p:nvSpPr>
                <p:cNvPr id="99360" name="Oval 32"/>
                <p:cNvSpPr>
                  <a:spLocks noChangeArrowheads="1"/>
                </p:cNvSpPr>
                <p:nvPr/>
              </p:nvSpPr>
              <p:spPr bwMode="auto">
                <a:xfrm>
                  <a:off x="2060" y="3092"/>
                  <a:ext cx="144" cy="14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63500" dir="2212194" algn="ct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latin typeface="楷体_GB2312" pitchFamily="49" charset="-122"/>
                  </a:endParaRPr>
                </a:p>
              </p:txBody>
            </p:sp>
          </p:grpSp>
        </p:grp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1295400" y="4421188"/>
            <a:ext cx="7597775" cy="1287462"/>
            <a:chOff x="816" y="3163"/>
            <a:chExt cx="4786" cy="811"/>
          </a:xfrm>
        </p:grpSpPr>
        <p:grpSp>
          <p:nvGrpSpPr>
            <p:cNvPr id="216091" name="Group 12"/>
            <p:cNvGrpSpPr>
              <a:grpSpLocks/>
            </p:cNvGrpSpPr>
            <p:nvPr/>
          </p:nvGrpSpPr>
          <p:grpSpPr bwMode="auto">
            <a:xfrm>
              <a:off x="816" y="3163"/>
              <a:ext cx="1152" cy="614"/>
              <a:chOff x="1536" y="3072"/>
              <a:chExt cx="685" cy="194"/>
            </a:xfrm>
          </p:grpSpPr>
          <p:sp>
            <p:nvSpPr>
              <p:cNvPr id="99341" name="Line 13"/>
              <p:cNvSpPr>
                <a:spLocks noChangeShapeType="1"/>
              </p:cNvSpPr>
              <p:nvPr/>
            </p:nvSpPr>
            <p:spPr bwMode="auto">
              <a:xfrm>
                <a:off x="1536" y="3072"/>
                <a:ext cx="288" cy="19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楷体_GB2312" pitchFamily="49" charset="-122"/>
                </a:endParaRPr>
              </a:p>
            </p:txBody>
          </p:sp>
          <p:sp>
            <p:nvSpPr>
              <p:cNvPr id="99342" name="Line 14"/>
              <p:cNvSpPr>
                <a:spLocks noChangeShapeType="1"/>
              </p:cNvSpPr>
              <p:nvPr/>
            </p:nvSpPr>
            <p:spPr bwMode="auto">
              <a:xfrm>
                <a:off x="1837" y="3266"/>
                <a:ext cx="384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楷体_GB2312" pitchFamily="49" charset="-122"/>
                </a:endParaRPr>
              </a:p>
            </p:txBody>
          </p:sp>
        </p:grpSp>
        <p:grpSp>
          <p:nvGrpSpPr>
            <p:cNvPr id="216094" name="Group 33"/>
            <p:cNvGrpSpPr>
              <a:grpSpLocks/>
            </p:cNvGrpSpPr>
            <p:nvPr/>
          </p:nvGrpSpPr>
          <p:grpSpPr bwMode="auto">
            <a:xfrm>
              <a:off x="1937" y="3430"/>
              <a:ext cx="3665" cy="544"/>
              <a:chOff x="2064" y="3475"/>
              <a:chExt cx="3563" cy="544"/>
            </a:xfrm>
          </p:grpSpPr>
          <p:sp>
            <p:nvSpPr>
              <p:cNvPr id="99362" name="Rectangle 34"/>
              <p:cNvSpPr>
                <a:spLocks noChangeArrowheads="1"/>
              </p:cNvSpPr>
              <p:nvPr/>
            </p:nvSpPr>
            <p:spPr bwMode="auto">
              <a:xfrm>
                <a:off x="2288" y="3567"/>
                <a:ext cx="113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endParaRPr lang="zh-TW" altLang="en-US" sz="3200" b="1">
                  <a:solidFill>
                    <a:srgbClr val="292929"/>
                  </a:solidFill>
                  <a:latin typeface="楷体_GB2312" pitchFamily="49" charset="-122"/>
                </a:endParaRPr>
              </a:p>
            </p:txBody>
          </p:sp>
          <p:grpSp>
            <p:nvGrpSpPr>
              <p:cNvPr id="216096" name="Group 35"/>
              <p:cNvGrpSpPr>
                <a:grpSpLocks/>
              </p:cNvGrpSpPr>
              <p:nvPr/>
            </p:nvGrpSpPr>
            <p:grpSpPr bwMode="auto">
              <a:xfrm>
                <a:off x="2064" y="3475"/>
                <a:ext cx="3563" cy="544"/>
                <a:chOff x="2381" y="3665"/>
                <a:chExt cx="3563" cy="544"/>
              </a:xfrm>
            </p:grpSpPr>
            <p:sp>
              <p:nvSpPr>
                <p:cNvPr id="99364" name="AutoShape 36"/>
                <p:cNvSpPr>
                  <a:spLocks noChangeArrowheads="1"/>
                </p:cNvSpPr>
                <p:nvPr/>
              </p:nvSpPr>
              <p:spPr bwMode="auto">
                <a:xfrm>
                  <a:off x="2455" y="3665"/>
                  <a:ext cx="3489" cy="544"/>
                </a:xfrm>
                <a:prstGeom prst="roundRect">
                  <a:avLst>
                    <a:gd name="adj" fmla="val 50000"/>
                  </a:avLst>
                </a:prstGeom>
                <a:noFill/>
                <a:ln w="1905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>
                  <a:outerShdw dist="107763" dir="2700000" algn="ct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latin typeface="楷体_GB2312" pitchFamily="49" charset="-122"/>
                  </a:endParaRPr>
                </a:p>
              </p:txBody>
            </p:sp>
            <p:sp>
              <p:nvSpPr>
                <p:cNvPr id="99365" name="Oval 37"/>
                <p:cNvSpPr>
                  <a:spLocks noChangeArrowheads="1"/>
                </p:cNvSpPr>
                <p:nvPr/>
              </p:nvSpPr>
              <p:spPr bwMode="auto">
                <a:xfrm>
                  <a:off x="2381" y="3921"/>
                  <a:ext cx="144" cy="14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63500" dir="2212194" algn="ct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latin typeface="楷体_GB2312" pitchFamily="49" charset="-122"/>
                  </a:endParaRPr>
                </a:p>
              </p:txBody>
            </p:sp>
          </p:grpSp>
        </p:grpSp>
        <p:sp>
          <p:nvSpPr>
            <p:cNvPr id="99377" name="Rectangle 49"/>
            <p:cNvSpPr>
              <a:spLocks noChangeArrowheads="1"/>
            </p:cNvSpPr>
            <p:nvPr/>
          </p:nvSpPr>
          <p:spPr bwMode="auto">
            <a:xfrm>
              <a:off x="2109" y="3557"/>
              <a:ext cx="232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 sz="3200" b="1">
                  <a:solidFill>
                    <a:srgbClr val="292929"/>
                  </a:solidFill>
                  <a:latin typeface="楷体_GB2312" pitchFamily="49" charset="-122"/>
                </a:rPr>
                <a:t>四</a:t>
              </a:r>
              <a:r>
                <a:rPr lang="en-US" altLang="zh-TW" sz="3200" b="1">
                  <a:solidFill>
                    <a:srgbClr val="292929"/>
                  </a:solidFill>
                  <a:latin typeface="楷体_GB2312" pitchFamily="49" charset="-122"/>
                </a:rPr>
                <a:t>.</a:t>
              </a:r>
              <a:r>
                <a:rPr lang="zh-CN" altLang="en-US" sz="3200" b="1">
                  <a:solidFill>
                    <a:srgbClr val="292929"/>
                  </a:solidFill>
                  <a:latin typeface="楷体_GB2312" pitchFamily="49" charset="-122"/>
                </a:rPr>
                <a:t>课堂练习及问答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-142900"/>
            <a:ext cx="8229600" cy="1143000"/>
          </a:xfrm>
        </p:spPr>
        <p:txBody>
          <a:bodyPr/>
          <a:lstStyle/>
          <a:p>
            <a:r>
              <a:rPr lang="zh-CN" altLang="en-US" sz="5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公司概况</a:t>
            </a:r>
          </a:p>
        </p:txBody>
      </p:sp>
      <p:sp>
        <p:nvSpPr>
          <p:cNvPr id="390146" name="Oval 2"/>
          <p:cNvSpPr>
            <a:spLocks noChangeArrowheads="1"/>
          </p:cNvSpPr>
          <p:nvPr/>
        </p:nvSpPr>
        <p:spPr bwMode="auto">
          <a:xfrm>
            <a:off x="2643188" y="1774825"/>
            <a:ext cx="4067175" cy="40671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390147" name="Oval 3"/>
          <p:cNvSpPr>
            <a:spLocks noChangeArrowheads="1"/>
          </p:cNvSpPr>
          <p:nvPr/>
        </p:nvSpPr>
        <p:spPr bwMode="auto">
          <a:xfrm>
            <a:off x="3019425" y="2170113"/>
            <a:ext cx="3248025" cy="3248025"/>
          </a:xfrm>
          <a:prstGeom prst="ellipse">
            <a:avLst/>
          </a:prstGeom>
          <a:gradFill rotWithShape="0">
            <a:gsLst>
              <a:gs pos="0">
                <a:srgbClr val="FFFFFF">
                  <a:alpha val="60001"/>
                </a:srgbClr>
              </a:gs>
              <a:gs pos="50000">
                <a:srgbClr val="709A77"/>
              </a:gs>
              <a:gs pos="100000">
                <a:srgbClr val="FFFFFF">
                  <a:alpha val="60001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endParaRPr kumimoji="1" lang="zh-CN" altLang="en-US" b="1">
              <a:latin typeface="楷体_GB2312" pitchFamily="49" charset="-122"/>
            </a:endParaRPr>
          </a:p>
        </p:txBody>
      </p:sp>
      <p:sp>
        <p:nvSpPr>
          <p:cNvPr id="390148" name="Oval 4"/>
          <p:cNvSpPr>
            <a:spLocks noChangeArrowheads="1"/>
          </p:cNvSpPr>
          <p:nvPr/>
        </p:nvSpPr>
        <p:spPr bwMode="auto">
          <a:xfrm>
            <a:off x="3444875" y="2608263"/>
            <a:ext cx="2400300" cy="2400300"/>
          </a:xfrm>
          <a:prstGeom prst="ellipse">
            <a:avLst/>
          </a:prstGeom>
          <a:gradFill rotWithShape="1">
            <a:gsLst>
              <a:gs pos="0">
                <a:srgbClr val="EEB246"/>
              </a:gs>
              <a:gs pos="50000">
                <a:srgbClr val="6E5220"/>
              </a:gs>
              <a:gs pos="100000">
                <a:srgbClr val="EEB24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6111875" y="4619625"/>
            <a:ext cx="2809875" cy="1330325"/>
          </a:xfrm>
          <a:prstGeom prst="rect">
            <a:avLst/>
          </a:prstGeom>
          <a:solidFill>
            <a:srgbClr val="C0C0C0"/>
          </a:solidFill>
          <a:ln w="9525">
            <a:miter lim="800000"/>
            <a:headEnd/>
            <a:tailEnd/>
          </a:ln>
          <a:scene3d>
            <a:camera prst="legacyPerspectiveTopLeft"/>
            <a:lightRig rig="legacyFlat3" dir="t"/>
          </a:scene3d>
          <a:sp3d extrusionH="126730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 anchor="ctr">
            <a:flatTx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TW" altLang="en-US" sz="2400" b="1">
                <a:solidFill>
                  <a:schemeClr val="bg1"/>
                </a:solidFill>
                <a:latin typeface="楷体_GB2312" pitchFamily="49" charset="-122"/>
              </a:rPr>
              <a:t>市场覆盖率</a:t>
            </a:r>
          </a:p>
          <a:p>
            <a:pPr algn="ctr" latinLnBrk="1">
              <a:lnSpc>
                <a:spcPct val="120000"/>
              </a:lnSpc>
              <a:defRPr/>
            </a:pPr>
            <a:r>
              <a:rPr kumimoji="1" lang="zh-TW" altLang="en-US" sz="2000" b="1">
                <a:solidFill>
                  <a:srgbClr val="FFFF00"/>
                </a:solidFill>
                <a:latin typeface="楷体_GB2312" pitchFamily="49" charset="-122"/>
              </a:rPr>
              <a:t>台湾地区</a:t>
            </a:r>
            <a:r>
              <a:rPr kumimoji="1" lang="en-US" altLang="zh-TW" sz="2000" b="1">
                <a:solidFill>
                  <a:srgbClr val="FFFF00"/>
                </a:solidFill>
                <a:latin typeface="楷体_GB2312" pitchFamily="49" charset="-122"/>
              </a:rPr>
              <a:t>90%</a:t>
            </a:r>
            <a:r>
              <a:rPr kumimoji="1" lang="zh-TW" altLang="en-US" sz="2000" b="1">
                <a:solidFill>
                  <a:srgbClr val="FFFF00"/>
                </a:solidFill>
                <a:latin typeface="楷体_GB2312" pitchFamily="49" charset="-122"/>
              </a:rPr>
              <a:t>以上、</a:t>
            </a:r>
          </a:p>
          <a:p>
            <a:pPr algn="ctr" latinLnBrk="1">
              <a:defRPr/>
            </a:pPr>
            <a:r>
              <a:rPr kumimoji="1" lang="zh-CN" altLang="en-US" sz="2000" b="1">
                <a:solidFill>
                  <a:srgbClr val="FFFF00"/>
                </a:solidFill>
                <a:latin typeface="楷体_GB2312" pitchFamily="49" charset="-122"/>
              </a:rPr>
              <a:t>国内本地化成熟、</a:t>
            </a:r>
            <a:br>
              <a:rPr kumimoji="1" lang="zh-CN" altLang="en-US" sz="2000" b="1">
                <a:solidFill>
                  <a:srgbClr val="FFFF00"/>
                </a:solidFill>
                <a:latin typeface="楷体_GB2312" pitchFamily="49" charset="-122"/>
              </a:rPr>
            </a:br>
            <a:r>
              <a:rPr kumimoji="1" lang="en-US" altLang="zh-TW" sz="2000" b="1">
                <a:solidFill>
                  <a:srgbClr val="FFFF00"/>
                </a:solidFill>
                <a:latin typeface="楷体_GB2312" pitchFamily="49" charset="-122"/>
              </a:rPr>
              <a:t>……</a:t>
            </a:r>
          </a:p>
        </p:txBody>
      </p:sp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6084888" y="2133600"/>
            <a:ext cx="2844800" cy="742950"/>
          </a:xfrm>
          <a:prstGeom prst="rect">
            <a:avLst/>
          </a:prstGeom>
          <a:solidFill>
            <a:srgbClr val="C0C0C0"/>
          </a:solidFill>
          <a:ln w="9525"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126730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</a:rPr>
              <a:t>营业范围</a:t>
            </a:r>
          </a:p>
          <a:p>
            <a:pPr algn="ctr">
              <a:defRPr/>
            </a:pPr>
            <a:r>
              <a:rPr kumimoji="1" lang="zh-CN" altLang="en-US" sz="2000" b="1">
                <a:solidFill>
                  <a:srgbClr val="FFFF00"/>
                </a:solidFill>
                <a:latin typeface="楷体_GB2312" pitchFamily="49" charset="-122"/>
              </a:rPr>
              <a:t>台湾、大陆、香港</a:t>
            </a:r>
          </a:p>
        </p:txBody>
      </p:sp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6111875" y="3214688"/>
            <a:ext cx="2844800" cy="1079500"/>
          </a:xfrm>
          <a:prstGeom prst="rect">
            <a:avLst/>
          </a:prstGeom>
          <a:solidFill>
            <a:srgbClr val="C0C0C0"/>
          </a:solidFill>
          <a:ln w="9525">
            <a:miter lim="800000"/>
            <a:headEnd/>
            <a:tailEnd/>
          </a:ln>
          <a:scene3d>
            <a:camera prst="legacyPerspectiveLeft"/>
            <a:lightRig rig="legacyFlat3" dir="t"/>
          </a:scene3d>
          <a:sp3d extrusionH="126730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 anchor="ctr">
            <a:flatTx/>
          </a:bodyPr>
          <a:lstStyle/>
          <a:p>
            <a:pPr algn="ctr" latinLnBrk="1">
              <a:defRPr/>
            </a:pP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</a:rPr>
              <a:t>行业经验</a:t>
            </a:r>
          </a:p>
          <a:p>
            <a:pPr algn="ctr">
              <a:defRPr/>
            </a:pPr>
            <a:r>
              <a:rPr kumimoji="1" lang="zh-TW" altLang="en-US" sz="2000" b="1">
                <a:solidFill>
                  <a:srgbClr val="FFFF00"/>
                </a:solidFill>
                <a:latin typeface="楷体_GB2312" pitchFamily="49" charset="-122"/>
              </a:rPr>
              <a:t>近</a:t>
            </a:r>
            <a:r>
              <a:rPr kumimoji="1" lang="en-US" altLang="zh-TW" sz="2000" b="1">
                <a:solidFill>
                  <a:srgbClr val="FFFF00"/>
                </a:solidFill>
                <a:latin typeface="楷体_GB2312" pitchFamily="49" charset="-122"/>
              </a:rPr>
              <a:t>30</a:t>
            </a:r>
            <a:r>
              <a:rPr kumimoji="1" lang="zh-TW" altLang="en-US" sz="2000" b="1">
                <a:solidFill>
                  <a:srgbClr val="FFFF00"/>
                </a:solidFill>
                <a:latin typeface="楷体_GB2312" pitchFamily="49" charset="-122"/>
              </a:rPr>
              <a:t>家银行案例</a:t>
            </a:r>
          </a:p>
          <a:p>
            <a:pPr algn="ctr">
              <a:defRPr/>
            </a:pPr>
            <a:endParaRPr kumimoji="1" lang="zh-CN" altLang="en-US" b="1">
              <a:solidFill>
                <a:srgbClr val="FF9933"/>
              </a:solidFill>
              <a:latin typeface="楷体_GB2312" pitchFamily="49" charset="-122"/>
            </a:endParaRPr>
          </a:p>
        </p:txBody>
      </p:sp>
      <p:sp>
        <p:nvSpPr>
          <p:cNvPr id="390152" name="Rectangle 8"/>
          <p:cNvSpPr>
            <a:spLocks noChangeArrowheads="1"/>
          </p:cNvSpPr>
          <p:nvPr/>
        </p:nvSpPr>
        <p:spPr bwMode="auto">
          <a:xfrm>
            <a:off x="395288" y="4581525"/>
            <a:ext cx="2752725" cy="1330325"/>
          </a:xfrm>
          <a:prstGeom prst="rect">
            <a:avLst/>
          </a:prstGeom>
          <a:solidFill>
            <a:srgbClr val="C0C0C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t"/>
          </a:scene3d>
          <a:sp3d extrusionH="126730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</a:rPr>
              <a:t>服务性质</a:t>
            </a:r>
          </a:p>
          <a:p>
            <a:pPr algn="ctr">
              <a:defRPr/>
            </a:pPr>
            <a:r>
              <a:rPr kumimoji="1" lang="zh-CN" altLang="en-US" sz="2000" b="1">
                <a:solidFill>
                  <a:srgbClr val="FFFF00"/>
                </a:solidFill>
                <a:latin typeface="楷体_GB2312" pitchFamily="49" charset="-122"/>
              </a:rPr>
              <a:t>业务咨询、业务开办、</a:t>
            </a:r>
            <a:endParaRPr kumimoji="1" lang="zh-TW" altLang="en-US" sz="2000" b="1">
              <a:solidFill>
                <a:srgbClr val="FFFF00"/>
              </a:solidFill>
              <a:latin typeface="楷体_GB2312" pitchFamily="49" charset="-122"/>
            </a:endParaRPr>
          </a:p>
          <a:p>
            <a:pPr algn="ctr">
              <a:defRPr/>
            </a:pPr>
            <a:r>
              <a:rPr kumimoji="1" lang="zh-CN" altLang="en-US" sz="2000" b="1">
                <a:solidFill>
                  <a:srgbClr val="FFFF00"/>
                </a:solidFill>
                <a:latin typeface="楷体_GB2312" pitchFamily="49" charset="-122"/>
              </a:rPr>
              <a:t>专业产品、系统建设</a:t>
            </a:r>
            <a:endParaRPr kumimoji="1" lang="zh-TW" altLang="en-US" sz="2000" b="1">
              <a:solidFill>
                <a:srgbClr val="FFFF00"/>
              </a:solidFill>
              <a:latin typeface="楷体_GB2312" pitchFamily="49" charset="-122"/>
            </a:endParaRPr>
          </a:p>
          <a:p>
            <a:pPr algn="ctr">
              <a:defRPr/>
            </a:pPr>
            <a:r>
              <a:rPr kumimoji="1" lang="en-US" altLang="zh-CN" sz="2000" b="1">
                <a:solidFill>
                  <a:srgbClr val="FFFF00"/>
                </a:solidFill>
                <a:latin typeface="楷体_GB2312" pitchFamily="49" charset="-122"/>
              </a:rPr>
              <a:t>……</a:t>
            </a:r>
          </a:p>
        </p:txBody>
      </p:sp>
      <p:sp>
        <p:nvSpPr>
          <p:cNvPr id="390153" name="Rectangle 9"/>
          <p:cNvSpPr>
            <a:spLocks noChangeArrowheads="1"/>
          </p:cNvSpPr>
          <p:nvPr/>
        </p:nvSpPr>
        <p:spPr bwMode="auto">
          <a:xfrm>
            <a:off x="331788" y="2062163"/>
            <a:ext cx="2801937" cy="735012"/>
          </a:xfrm>
          <a:prstGeom prst="rect">
            <a:avLst/>
          </a:prstGeom>
          <a:solidFill>
            <a:srgbClr val="C0C0C0"/>
          </a:solidFill>
          <a:ln w="9525">
            <a:miter lim="800000"/>
            <a:headEnd/>
            <a:tailEnd/>
          </a:ln>
          <a:scene3d>
            <a:camera prst="legacyPerspectiveBottomRight"/>
            <a:lightRig rig="legacyFlat3" dir="t"/>
          </a:scene3d>
          <a:sp3d extrusionH="126730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 anchor="ctr">
            <a:flatTx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</a:rPr>
              <a:t>成立时间</a:t>
            </a:r>
          </a:p>
          <a:p>
            <a:pPr algn="ctr" latinLnBrk="1">
              <a:lnSpc>
                <a:spcPct val="120000"/>
              </a:lnSpc>
              <a:defRPr/>
            </a:pPr>
            <a:r>
              <a:rPr kumimoji="1" lang="en-US" altLang="zh-CN" sz="2000" b="1">
                <a:solidFill>
                  <a:srgbClr val="FFFF00"/>
                </a:solidFill>
                <a:latin typeface="楷体_GB2312" pitchFamily="49" charset="-122"/>
              </a:rPr>
              <a:t>1998</a:t>
            </a:r>
            <a:r>
              <a:rPr kumimoji="1" lang="zh-CN" altLang="en-US" sz="2000" b="1">
                <a:solidFill>
                  <a:srgbClr val="FFFF00"/>
                </a:solidFill>
                <a:latin typeface="楷体_GB2312" pitchFamily="49" charset="-122"/>
              </a:rPr>
              <a:t>年</a:t>
            </a:r>
          </a:p>
        </p:txBody>
      </p:sp>
      <p:sp>
        <p:nvSpPr>
          <p:cNvPr id="390154" name="Rectangle 10"/>
          <p:cNvSpPr>
            <a:spLocks noChangeArrowheads="1"/>
          </p:cNvSpPr>
          <p:nvPr/>
        </p:nvSpPr>
        <p:spPr bwMode="auto">
          <a:xfrm>
            <a:off x="323850" y="3225800"/>
            <a:ext cx="2809875" cy="852488"/>
          </a:xfrm>
          <a:prstGeom prst="rect">
            <a:avLst/>
          </a:prstGeom>
          <a:solidFill>
            <a:srgbClr val="C0C0C0"/>
          </a:solidFill>
          <a:ln w="9525">
            <a:miter lim="800000"/>
            <a:headEnd/>
            <a:tailEnd/>
          </a:ln>
          <a:scene3d>
            <a:camera prst="legacyPerspectiveRight"/>
            <a:lightRig rig="legacyFlat3" dir="t"/>
          </a:scene3d>
          <a:sp3d extrusionH="126730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 anchor="ctr">
            <a:flatTx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</a:rPr>
              <a:t>定位</a:t>
            </a:r>
          </a:p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2000" b="1">
                <a:solidFill>
                  <a:srgbClr val="FFFF00"/>
                </a:solidFill>
                <a:latin typeface="楷体_GB2312" pitchFamily="49" charset="-122"/>
              </a:rPr>
              <a:t>贸易金融专业服务商</a:t>
            </a:r>
          </a:p>
        </p:txBody>
      </p:sp>
      <p:sp>
        <p:nvSpPr>
          <p:cNvPr id="390155" name="Oval 11"/>
          <p:cNvSpPr>
            <a:spLocks noChangeArrowheads="1"/>
          </p:cNvSpPr>
          <p:nvPr/>
        </p:nvSpPr>
        <p:spPr bwMode="auto">
          <a:xfrm>
            <a:off x="3698875" y="2925763"/>
            <a:ext cx="1835150" cy="1835150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762F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lnSpc>
                <a:spcPct val="80000"/>
              </a:lnSpc>
              <a:defRPr/>
            </a:pPr>
            <a:r>
              <a:rPr kumimoji="1" lang="zh-TW" altLang="en-US" sz="2800" b="1">
                <a:solidFill>
                  <a:srgbClr val="FFFFFF"/>
                </a:solidFill>
                <a:latin typeface="楷体_GB2312" pitchFamily="49" charset="-122"/>
              </a:rPr>
              <a:t>公司概况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9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9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/>
      <p:bldP spid="390146" grpId="0" animBg="1"/>
      <p:bldP spid="390148" grpId="0" animBg="1"/>
      <p:bldP spid="390149" grpId="0" animBg="1"/>
      <p:bldP spid="390150" grpId="0" animBg="1"/>
      <p:bldP spid="390151" grpId="0" animBg="1"/>
      <p:bldP spid="390152" grpId="0" animBg="1"/>
      <p:bldP spid="390153" grpId="0" animBg="1"/>
      <p:bldP spid="390154" grpId="0" animBg="1"/>
      <p:bldP spid="3901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-142900"/>
            <a:ext cx="8229600" cy="1143000"/>
          </a:xfrm>
        </p:spPr>
        <p:txBody>
          <a:bodyPr/>
          <a:lstStyle/>
          <a:p>
            <a:r>
              <a:rPr lang="zh-CN" altLang="en-US" sz="5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公司客户群</a:t>
            </a:r>
          </a:p>
        </p:txBody>
      </p:sp>
      <p:sp>
        <p:nvSpPr>
          <p:cNvPr id="391170" name="AutoShape 2"/>
          <p:cNvSpPr>
            <a:spLocks noChangeArrowheads="1"/>
          </p:cNvSpPr>
          <p:nvPr/>
        </p:nvSpPr>
        <p:spPr bwMode="auto">
          <a:xfrm rot="10800000">
            <a:off x="381000" y="2168525"/>
            <a:ext cx="8516938" cy="85185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600 w 21600"/>
              <a:gd name="T13" fmla="*/ 10800 h 21600"/>
              <a:gd name="T14" fmla="*/ 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0800"/>
                </a:moveTo>
                <a:cubicBezTo>
                  <a:pt x="10920" y="10866"/>
                  <a:pt x="10866" y="10920"/>
                  <a:pt x="10800" y="10920"/>
                </a:cubicBezTo>
                <a:cubicBezTo>
                  <a:pt x="10733" y="10920"/>
                  <a:pt x="10680" y="10866"/>
                  <a:pt x="10680" y="10800"/>
                </a:cubicBezTo>
                <a:lnTo>
                  <a:pt x="0" y="10800"/>
                </a:ln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lose/>
              </a:path>
            </a:pathLst>
          </a:custGeom>
          <a:gradFill rotWithShape="1">
            <a:gsLst>
              <a:gs pos="0">
                <a:srgbClr val="765421"/>
              </a:gs>
              <a:gs pos="100000">
                <a:srgbClr val="FFB54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391171" name="Arc 3"/>
          <p:cNvSpPr>
            <a:spLocks/>
          </p:cNvSpPr>
          <p:nvPr/>
        </p:nvSpPr>
        <p:spPr bwMode="auto">
          <a:xfrm>
            <a:off x="1274763" y="3165475"/>
            <a:ext cx="6486525" cy="3262313"/>
          </a:xfrm>
          <a:custGeom>
            <a:avLst/>
            <a:gdLst>
              <a:gd name="T0" fmla="*/ 0 w 43200"/>
              <a:gd name="T1" fmla="*/ 489836714 h 21727"/>
              <a:gd name="T2" fmla="*/ 973958283 w 43200"/>
              <a:gd name="T3" fmla="*/ 486973651 h 21727"/>
              <a:gd name="T4" fmla="*/ 486979142 w 43200"/>
              <a:gd name="T5" fmla="*/ 486973651 h 21727"/>
              <a:gd name="T6" fmla="*/ 0 60000 65536"/>
              <a:gd name="T7" fmla="*/ 0 60000 65536"/>
              <a:gd name="T8" fmla="*/ 0 60000 65536"/>
              <a:gd name="T9" fmla="*/ 0 w 43200"/>
              <a:gd name="T10" fmla="*/ 0 h 21727"/>
              <a:gd name="T11" fmla="*/ 43200 w 43200"/>
              <a:gd name="T12" fmla="*/ 21727 h 217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727" fill="none" extrusionOk="0">
                <a:moveTo>
                  <a:pt x="0" y="21726"/>
                </a:moveTo>
                <a:cubicBezTo>
                  <a:pt x="0" y="21684"/>
                  <a:pt x="0" y="2164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727" stroke="0" extrusionOk="0">
                <a:moveTo>
                  <a:pt x="0" y="21726"/>
                </a:moveTo>
                <a:cubicBezTo>
                  <a:pt x="0" y="21684"/>
                  <a:pt x="0" y="2164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rgbClr val="5E2F00"/>
              </a:gs>
              <a:gs pos="50000">
                <a:srgbClr val="CC6600"/>
              </a:gs>
              <a:gs pos="100000">
                <a:srgbClr val="5E2F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defRPr/>
            </a:pPr>
            <a:endParaRPr kumimoji="1" lang="zh-CN" altLang="en-US" sz="240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91172" name="Oval 4"/>
          <p:cNvSpPr>
            <a:spLocks noChangeArrowheads="1"/>
          </p:cNvSpPr>
          <p:nvPr/>
        </p:nvSpPr>
        <p:spPr bwMode="auto">
          <a:xfrm>
            <a:off x="8029575" y="4473575"/>
            <a:ext cx="1011238" cy="1011238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台湾企银</a:t>
            </a:r>
          </a:p>
        </p:txBody>
      </p:sp>
      <p:sp>
        <p:nvSpPr>
          <p:cNvPr id="391173" name="Oval 5"/>
          <p:cNvSpPr>
            <a:spLocks noChangeArrowheads="1"/>
          </p:cNvSpPr>
          <p:nvPr/>
        </p:nvSpPr>
        <p:spPr bwMode="auto">
          <a:xfrm>
            <a:off x="6154738" y="2312988"/>
            <a:ext cx="1008062" cy="1008062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TW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台北国际</a:t>
            </a:r>
          </a:p>
          <a:p>
            <a:pPr algn="ctr" latinLnBrk="1">
              <a:defRPr/>
            </a:pPr>
            <a:r>
              <a:rPr kumimoji="1"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商行</a:t>
            </a:r>
          </a:p>
        </p:txBody>
      </p:sp>
      <p:sp>
        <p:nvSpPr>
          <p:cNvPr id="391174" name="AutoShape 6"/>
          <p:cNvSpPr>
            <a:spLocks noChangeArrowheads="1"/>
          </p:cNvSpPr>
          <p:nvPr/>
        </p:nvSpPr>
        <p:spPr bwMode="auto">
          <a:xfrm rot="10800000">
            <a:off x="2627313" y="4421188"/>
            <a:ext cx="4003675" cy="40036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600 w 21600"/>
              <a:gd name="T13" fmla="*/ 10800 h 21600"/>
              <a:gd name="T14" fmla="*/ 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0800"/>
                </a:moveTo>
                <a:cubicBezTo>
                  <a:pt x="10920" y="10866"/>
                  <a:pt x="10866" y="10920"/>
                  <a:pt x="10800" y="10920"/>
                </a:cubicBezTo>
                <a:cubicBezTo>
                  <a:pt x="10733" y="10920"/>
                  <a:pt x="10680" y="10866"/>
                  <a:pt x="10680" y="10800"/>
                </a:cubicBezTo>
                <a:lnTo>
                  <a:pt x="0" y="10800"/>
                </a:ln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lose/>
              </a:path>
            </a:pathLst>
          </a:custGeom>
          <a:gradFill rotWithShape="1">
            <a:gsLst>
              <a:gs pos="0">
                <a:srgbClr val="A28200"/>
              </a:gs>
              <a:gs pos="50000">
                <a:srgbClr val="FFCC00"/>
              </a:gs>
              <a:gs pos="100000">
                <a:srgbClr val="A282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391175" name="Oval 7"/>
          <p:cNvSpPr>
            <a:spLocks noChangeArrowheads="1"/>
          </p:cNvSpPr>
          <p:nvPr/>
        </p:nvSpPr>
        <p:spPr bwMode="auto">
          <a:xfrm>
            <a:off x="3074988" y="1989138"/>
            <a:ext cx="1008062" cy="1008062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中华银行</a:t>
            </a:r>
          </a:p>
        </p:txBody>
      </p:sp>
      <p:sp>
        <p:nvSpPr>
          <p:cNvPr id="391176" name="Oval 8"/>
          <p:cNvSpPr>
            <a:spLocks noChangeArrowheads="1"/>
          </p:cNvSpPr>
          <p:nvPr/>
        </p:nvSpPr>
        <p:spPr bwMode="auto">
          <a:xfrm>
            <a:off x="7640638" y="3608388"/>
            <a:ext cx="1008062" cy="1008062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台湾银行</a:t>
            </a:r>
          </a:p>
        </p:txBody>
      </p:sp>
      <p:sp>
        <p:nvSpPr>
          <p:cNvPr id="391177" name="Oval 9"/>
          <p:cNvSpPr>
            <a:spLocks noChangeArrowheads="1"/>
          </p:cNvSpPr>
          <p:nvPr/>
        </p:nvSpPr>
        <p:spPr bwMode="auto">
          <a:xfrm>
            <a:off x="6977063" y="2911475"/>
            <a:ext cx="1008062" cy="1008063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台新银行</a:t>
            </a:r>
          </a:p>
        </p:txBody>
      </p:sp>
      <p:sp>
        <p:nvSpPr>
          <p:cNvPr id="391178" name="Oval 10"/>
          <p:cNvSpPr>
            <a:spLocks noChangeArrowheads="1"/>
          </p:cNvSpPr>
          <p:nvPr/>
        </p:nvSpPr>
        <p:spPr bwMode="auto">
          <a:xfrm>
            <a:off x="5180013" y="2024063"/>
            <a:ext cx="1008062" cy="1008062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TW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日盛银行</a:t>
            </a:r>
            <a:endParaRPr kumimoji="1" lang="zh-CN" altLang="en-US" sz="1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391179" name="Oval 11"/>
          <p:cNvSpPr>
            <a:spLocks noChangeArrowheads="1"/>
          </p:cNvSpPr>
          <p:nvPr/>
        </p:nvSpPr>
        <p:spPr bwMode="auto">
          <a:xfrm>
            <a:off x="631825" y="3608388"/>
            <a:ext cx="1008063" cy="1008062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中国国际</a:t>
            </a:r>
          </a:p>
          <a:p>
            <a:pPr algn="ctr" latinLnBrk="1">
              <a:defRPr/>
            </a:pPr>
            <a:r>
              <a:rPr kumimoji="1"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商业银行</a:t>
            </a:r>
          </a:p>
        </p:txBody>
      </p:sp>
      <p:sp>
        <p:nvSpPr>
          <p:cNvPr id="391180" name="Oval 12"/>
          <p:cNvSpPr>
            <a:spLocks noChangeArrowheads="1"/>
          </p:cNvSpPr>
          <p:nvPr/>
        </p:nvSpPr>
        <p:spPr bwMode="auto">
          <a:xfrm>
            <a:off x="236538" y="4473575"/>
            <a:ext cx="1008062" cy="1008063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TW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土地银行</a:t>
            </a:r>
            <a:endParaRPr kumimoji="1" lang="zh-CN" altLang="en-US" sz="1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391181" name="Oval 13"/>
          <p:cNvSpPr>
            <a:spLocks noChangeArrowheads="1"/>
          </p:cNvSpPr>
          <p:nvPr/>
        </p:nvSpPr>
        <p:spPr bwMode="auto">
          <a:xfrm>
            <a:off x="1279525" y="2911475"/>
            <a:ext cx="1008063" cy="1008063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中国农民</a:t>
            </a:r>
          </a:p>
          <a:p>
            <a:pPr algn="ctr" latinLnBrk="1">
              <a:defRPr/>
            </a:pPr>
            <a:r>
              <a:rPr kumimoji="1"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银行</a:t>
            </a:r>
          </a:p>
        </p:txBody>
      </p:sp>
      <p:sp>
        <p:nvSpPr>
          <p:cNvPr id="391182" name="Oval 14"/>
          <p:cNvSpPr>
            <a:spLocks noChangeArrowheads="1"/>
          </p:cNvSpPr>
          <p:nvPr/>
        </p:nvSpPr>
        <p:spPr bwMode="auto">
          <a:xfrm>
            <a:off x="2112963" y="2312988"/>
            <a:ext cx="1008062" cy="1008062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TW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中国输出入</a:t>
            </a:r>
          </a:p>
          <a:p>
            <a:pPr algn="ctr" latinLnBrk="1">
              <a:defRPr/>
            </a:pPr>
            <a:r>
              <a:rPr kumimoji="1"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银行</a:t>
            </a:r>
          </a:p>
        </p:txBody>
      </p:sp>
      <p:sp>
        <p:nvSpPr>
          <p:cNvPr id="391183" name="Oval 15"/>
          <p:cNvSpPr>
            <a:spLocks noChangeArrowheads="1"/>
          </p:cNvSpPr>
          <p:nvPr/>
        </p:nvSpPr>
        <p:spPr bwMode="auto">
          <a:xfrm>
            <a:off x="0" y="5387975"/>
            <a:ext cx="1008063" cy="1008063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TW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上海商银</a:t>
            </a:r>
          </a:p>
        </p:txBody>
      </p:sp>
      <p:sp>
        <p:nvSpPr>
          <p:cNvPr id="391184" name="Oval 16"/>
          <p:cNvSpPr>
            <a:spLocks noChangeArrowheads="1"/>
          </p:cNvSpPr>
          <p:nvPr/>
        </p:nvSpPr>
        <p:spPr bwMode="auto">
          <a:xfrm>
            <a:off x="8135938" y="5408613"/>
            <a:ext cx="1008062" cy="1008062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台湾新光</a:t>
            </a:r>
          </a:p>
          <a:p>
            <a:pPr algn="ctr" latinLnBrk="1">
              <a:defRPr/>
            </a:pPr>
            <a:r>
              <a:rPr kumimoji="1"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银行</a:t>
            </a:r>
          </a:p>
        </p:txBody>
      </p:sp>
      <p:sp>
        <p:nvSpPr>
          <p:cNvPr id="391185" name="Oval 17"/>
          <p:cNvSpPr>
            <a:spLocks noChangeArrowheads="1"/>
          </p:cNvSpPr>
          <p:nvPr/>
        </p:nvSpPr>
        <p:spPr bwMode="auto">
          <a:xfrm>
            <a:off x="1076325" y="5337175"/>
            <a:ext cx="1008063" cy="1008063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TW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玉山银行</a:t>
            </a:r>
            <a:endParaRPr kumimoji="1" lang="zh-CN" altLang="en-US" sz="1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391186" name="Oval 18"/>
          <p:cNvSpPr>
            <a:spLocks noChangeArrowheads="1"/>
          </p:cNvSpPr>
          <p:nvPr/>
        </p:nvSpPr>
        <p:spPr bwMode="auto">
          <a:xfrm>
            <a:off x="1516063" y="4397375"/>
            <a:ext cx="1008062" cy="1008063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TW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交通银行</a:t>
            </a:r>
            <a:endParaRPr kumimoji="1" lang="zh-CN" altLang="en-US" sz="1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391187" name="Oval 19"/>
          <p:cNvSpPr>
            <a:spLocks noChangeArrowheads="1"/>
          </p:cNvSpPr>
          <p:nvPr/>
        </p:nvSpPr>
        <p:spPr bwMode="auto">
          <a:xfrm>
            <a:off x="2181225" y="3605213"/>
            <a:ext cx="1008063" cy="1008062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安泰银行</a:t>
            </a:r>
          </a:p>
        </p:txBody>
      </p:sp>
      <p:sp>
        <p:nvSpPr>
          <p:cNvPr id="391188" name="Oval 20"/>
          <p:cNvSpPr>
            <a:spLocks noChangeArrowheads="1"/>
          </p:cNvSpPr>
          <p:nvPr/>
        </p:nvSpPr>
        <p:spPr bwMode="auto">
          <a:xfrm>
            <a:off x="3346450" y="4329113"/>
            <a:ext cx="1008063" cy="1008062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TW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花旗银行</a:t>
            </a:r>
          </a:p>
          <a:p>
            <a:pPr algn="ctr" latinLnBrk="1">
              <a:defRPr/>
            </a:pPr>
            <a:r>
              <a:rPr kumimoji="1" lang="en-US" altLang="zh-TW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(Citibank)</a:t>
            </a:r>
          </a:p>
        </p:txBody>
      </p:sp>
      <p:sp>
        <p:nvSpPr>
          <p:cNvPr id="391189" name="Oval 21"/>
          <p:cNvSpPr>
            <a:spLocks noChangeArrowheads="1"/>
          </p:cNvSpPr>
          <p:nvPr/>
        </p:nvSpPr>
        <p:spPr bwMode="auto">
          <a:xfrm>
            <a:off x="7150100" y="5334000"/>
            <a:ext cx="1011238" cy="1011238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联邦银行</a:t>
            </a:r>
          </a:p>
        </p:txBody>
      </p:sp>
      <p:sp>
        <p:nvSpPr>
          <p:cNvPr id="391190" name="Oval 22"/>
          <p:cNvSpPr>
            <a:spLocks noChangeArrowheads="1"/>
          </p:cNvSpPr>
          <p:nvPr/>
        </p:nvSpPr>
        <p:spPr bwMode="auto">
          <a:xfrm>
            <a:off x="5141913" y="3114675"/>
            <a:ext cx="1008062" cy="1008063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国泰世华</a:t>
            </a:r>
          </a:p>
          <a:p>
            <a:pPr algn="ctr" latinLnBrk="1">
              <a:defRPr/>
            </a:pPr>
            <a:r>
              <a:rPr kumimoji="1"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银行</a:t>
            </a:r>
          </a:p>
        </p:txBody>
      </p:sp>
      <p:sp>
        <p:nvSpPr>
          <p:cNvPr id="391191" name="Oval 23"/>
          <p:cNvSpPr>
            <a:spLocks noChangeArrowheads="1"/>
          </p:cNvSpPr>
          <p:nvPr/>
        </p:nvSpPr>
        <p:spPr bwMode="auto">
          <a:xfrm>
            <a:off x="4121150" y="1412875"/>
            <a:ext cx="1008063" cy="1008063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建华银行</a:t>
            </a:r>
          </a:p>
        </p:txBody>
      </p:sp>
      <p:sp>
        <p:nvSpPr>
          <p:cNvPr id="391192" name="Oval 24"/>
          <p:cNvSpPr>
            <a:spLocks noChangeArrowheads="1"/>
          </p:cNvSpPr>
          <p:nvPr/>
        </p:nvSpPr>
        <p:spPr bwMode="auto">
          <a:xfrm>
            <a:off x="6705600" y="4414838"/>
            <a:ext cx="1008063" cy="1008062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诚泰银行</a:t>
            </a:r>
          </a:p>
        </p:txBody>
      </p:sp>
      <p:sp>
        <p:nvSpPr>
          <p:cNvPr id="391193" name="Oval 25"/>
          <p:cNvSpPr>
            <a:spLocks noChangeArrowheads="1"/>
          </p:cNvSpPr>
          <p:nvPr/>
        </p:nvSpPr>
        <p:spPr bwMode="auto">
          <a:xfrm>
            <a:off x="6022975" y="3635375"/>
            <a:ext cx="1008063" cy="1008063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远东银行</a:t>
            </a:r>
          </a:p>
        </p:txBody>
      </p:sp>
      <p:sp>
        <p:nvSpPr>
          <p:cNvPr id="391194" name="Oval 26"/>
          <p:cNvSpPr>
            <a:spLocks noChangeArrowheads="1"/>
          </p:cNvSpPr>
          <p:nvPr/>
        </p:nvSpPr>
        <p:spPr bwMode="auto">
          <a:xfrm>
            <a:off x="4105275" y="2944813"/>
            <a:ext cx="1008063" cy="1008062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华南银行</a:t>
            </a:r>
            <a:endParaRPr kumimoji="1" lang="zh-TW" altLang="en-US" sz="1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391195" name="Oval 27"/>
          <p:cNvSpPr>
            <a:spLocks noChangeArrowheads="1"/>
          </p:cNvSpPr>
          <p:nvPr/>
        </p:nvSpPr>
        <p:spPr bwMode="auto">
          <a:xfrm>
            <a:off x="4067175" y="5408613"/>
            <a:ext cx="1008063" cy="1008062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中国建设</a:t>
            </a:r>
          </a:p>
          <a:p>
            <a:pPr algn="ctr" latinLnBrk="1">
              <a:defRPr/>
            </a:pPr>
            <a:r>
              <a:rPr kumimoji="1" lang="zh-CN" alt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银行</a:t>
            </a:r>
          </a:p>
        </p:txBody>
      </p:sp>
      <p:sp>
        <p:nvSpPr>
          <p:cNvPr id="391196" name="Oval 28"/>
          <p:cNvSpPr>
            <a:spLocks noChangeArrowheads="1"/>
          </p:cNvSpPr>
          <p:nvPr/>
        </p:nvSpPr>
        <p:spPr bwMode="auto">
          <a:xfrm>
            <a:off x="3059113" y="3101975"/>
            <a:ext cx="1008062" cy="1008063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FF0066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大众银行</a:t>
            </a:r>
          </a:p>
        </p:txBody>
      </p:sp>
      <p:sp>
        <p:nvSpPr>
          <p:cNvPr id="391198" name="Oval 30"/>
          <p:cNvSpPr>
            <a:spLocks noChangeArrowheads="1"/>
          </p:cNvSpPr>
          <p:nvPr/>
        </p:nvSpPr>
        <p:spPr bwMode="auto">
          <a:xfrm>
            <a:off x="2700338" y="5408613"/>
            <a:ext cx="1008062" cy="10080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上海浦东</a:t>
            </a:r>
          </a:p>
          <a:p>
            <a:pPr algn="ctr" latinLnBrk="1">
              <a:defRPr/>
            </a:pPr>
            <a:r>
              <a:rPr kumimoji="1"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发展银行</a:t>
            </a:r>
          </a:p>
        </p:txBody>
      </p:sp>
      <p:sp>
        <p:nvSpPr>
          <p:cNvPr id="391199" name="Oval 31"/>
          <p:cNvSpPr>
            <a:spLocks noChangeArrowheads="1"/>
          </p:cNvSpPr>
          <p:nvPr/>
        </p:nvSpPr>
        <p:spPr bwMode="auto">
          <a:xfrm>
            <a:off x="4932363" y="4329113"/>
            <a:ext cx="1008062" cy="10080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华一银行</a:t>
            </a:r>
          </a:p>
        </p:txBody>
      </p:sp>
      <p:sp>
        <p:nvSpPr>
          <p:cNvPr id="391203" name="Oval 35"/>
          <p:cNvSpPr>
            <a:spLocks noChangeArrowheads="1"/>
          </p:cNvSpPr>
          <p:nvPr/>
        </p:nvSpPr>
        <p:spPr bwMode="auto">
          <a:xfrm>
            <a:off x="5364163" y="5408613"/>
            <a:ext cx="1008062" cy="1008062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深圳平安</a:t>
            </a:r>
          </a:p>
          <a:p>
            <a:pPr algn="ctr" latinLnBrk="1">
              <a:defRPr/>
            </a:pPr>
            <a:r>
              <a:rPr kumimoji="1" lang="zh-CN" alt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银行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9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9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9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9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9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9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9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9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9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9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9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9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9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9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/>
      <p:bldP spid="391170" grpId="0" animBg="1"/>
      <p:bldP spid="391171" grpId="0" animBg="1"/>
      <p:bldP spid="391172" grpId="0" animBg="1"/>
      <p:bldP spid="391173" grpId="0" animBg="1"/>
      <p:bldP spid="391174" grpId="0" animBg="1"/>
      <p:bldP spid="391175" grpId="0" animBg="1"/>
      <p:bldP spid="391176" grpId="0" animBg="1"/>
      <p:bldP spid="391177" grpId="0" animBg="1"/>
      <p:bldP spid="391178" grpId="0" animBg="1"/>
      <p:bldP spid="391179" grpId="0" animBg="1"/>
      <p:bldP spid="391180" grpId="0" animBg="1"/>
      <p:bldP spid="391181" grpId="0" animBg="1"/>
      <p:bldP spid="391182" grpId="0" animBg="1"/>
      <p:bldP spid="391183" grpId="0" animBg="1"/>
      <p:bldP spid="391184" grpId="0" animBg="1"/>
      <p:bldP spid="391185" grpId="0" animBg="1"/>
      <p:bldP spid="391186" grpId="0" animBg="1"/>
      <p:bldP spid="391187" grpId="0" animBg="1"/>
      <p:bldP spid="391188" grpId="0" animBg="1"/>
      <p:bldP spid="391189" grpId="0" animBg="1"/>
      <p:bldP spid="391190" grpId="0" animBg="1"/>
      <p:bldP spid="391191" grpId="0" animBg="1"/>
      <p:bldP spid="391192" grpId="0" animBg="1"/>
      <p:bldP spid="391193" grpId="0" animBg="1"/>
      <p:bldP spid="391194" grpId="0" animBg="1"/>
      <p:bldP spid="391195" grpId="0" animBg="1"/>
      <p:bldP spid="391196" grpId="0" animBg="1"/>
      <p:bldP spid="391198" grpId="0" animBg="1"/>
      <p:bldP spid="391199" grpId="0" animBg="1"/>
      <p:bldP spid="3912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-142900"/>
            <a:ext cx="8229600" cy="1143000"/>
          </a:xfrm>
        </p:spPr>
        <p:txBody>
          <a:bodyPr/>
          <a:lstStyle/>
          <a:p>
            <a:r>
              <a:rPr lang="zh-CN" altLang="en-US" sz="5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产品整体概况</a:t>
            </a:r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323850" y="1608138"/>
            <a:ext cx="1931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TW" altLang="en-US" b="1">
                <a:latin typeface="楷体_GB2312" pitchFamily="49" charset="-122"/>
              </a:rPr>
              <a:t>始创于</a:t>
            </a:r>
            <a:r>
              <a:rPr kumimoji="1" lang="en-US" altLang="zh-TW" b="1">
                <a:latin typeface="楷体_GB2312" pitchFamily="49" charset="-122"/>
              </a:rPr>
              <a:t>1998</a:t>
            </a:r>
            <a:r>
              <a:rPr kumimoji="1" lang="zh-TW" altLang="en-US" b="1">
                <a:latin typeface="楷体_GB2312" pitchFamily="49" charset="-122"/>
              </a:rPr>
              <a:t>年</a:t>
            </a:r>
            <a:r>
              <a:rPr kumimoji="1" lang="en-US" altLang="zh-TW" b="1">
                <a:latin typeface="楷体_GB2312" pitchFamily="49" charset="-122"/>
              </a:rPr>
              <a:t>….</a:t>
            </a:r>
            <a:endParaRPr kumimoji="1" lang="en-US" altLang="zh-CN" b="1">
              <a:latin typeface="楷体_GB2312" pitchFamily="49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443663" y="4581525"/>
            <a:ext cx="1624012" cy="258763"/>
            <a:chOff x="2996" y="3041"/>
            <a:chExt cx="1023" cy="254"/>
          </a:xfrm>
        </p:grpSpPr>
        <p:sp>
          <p:nvSpPr>
            <p:cNvPr id="22602" name="Freeform 11"/>
            <p:cNvSpPr>
              <a:spLocks/>
            </p:cNvSpPr>
            <p:nvPr/>
          </p:nvSpPr>
          <p:spPr bwMode="auto">
            <a:xfrm>
              <a:off x="2996" y="3041"/>
              <a:ext cx="1023" cy="254"/>
            </a:xfrm>
            <a:custGeom>
              <a:avLst/>
              <a:gdLst>
                <a:gd name="T0" fmla="*/ 6 w 6741"/>
                <a:gd name="T1" fmla="*/ 0 h 1508"/>
                <a:gd name="T2" fmla="*/ 0 w 6741"/>
                <a:gd name="T3" fmla="*/ 7 h 1508"/>
                <a:gd name="T4" fmla="*/ 0 w 6741"/>
                <a:gd name="T5" fmla="*/ 36 h 1508"/>
                <a:gd name="T6" fmla="*/ 6 w 6741"/>
                <a:gd name="T7" fmla="*/ 43 h 1508"/>
                <a:gd name="T8" fmla="*/ 149 w 6741"/>
                <a:gd name="T9" fmla="*/ 43 h 1508"/>
                <a:gd name="T10" fmla="*/ 155 w 6741"/>
                <a:gd name="T11" fmla="*/ 36 h 1508"/>
                <a:gd name="T12" fmla="*/ 155 w 6741"/>
                <a:gd name="T13" fmla="*/ 7 h 1508"/>
                <a:gd name="T14" fmla="*/ 149 w 6741"/>
                <a:gd name="T15" fmla="*/ 0 h 1508"/>
                <a:gd name="T16" fmla="*/ 6 w 6741"/>
                <a:gd name="T17" fmla="*/ 0 h 1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41"/>
                <a:gd name="T28" fmla="*/ 0 h 1508"/>
                <a:gd name="T29" fmla="*/ 6741 w 6741"/>
                <a:gd name="T30" fmla="*/ 1508 h 150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41" h="1508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lnTo>
                    <a:pt x="0" y="1257"/>
                  </a:lnTo>
                  <a:cubicBezTo>
                    <a:pt x="0" y="1396"/>
                    <a:pt x="112" y="1508"/>
                    <a:pt x="251" y="1508"/>
                  </a:cubicBezTo>
                  <a:lnTo>
                    <a:pt x="6490" y="1508"/>
                  </a:lnTo>
                  <a:cubicBezTo>
                    <a:pt x="6629" y="1508"/>
                    <a:pt x="6741" y="1396"/>
                    <a:pt x="6741" y="1257"/>
                  </a:cubicBezTo>
                  <a:lnTo>
                    <a:pt x="6741" y="251"/>
                  </a:lnTo>
                  <a:cubicBezTo>
                    <a:pt x="6741" y="112"/>
                    <a:pt x="6629" y="0"/>
                    <a:pt x="6490" y="0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66FF99"/>
            </a:solidFill>
            <a:ln w="0">
              <a:noFill/>
              <a:round/>
              <a:headEnd/>
              <a:tailEnd/>
            </a:ln>
            <a:effectLst>
              <a:prstShdw prst="shdw17" dist="17961" dir="2700000">
                <a:srgbClr val="66FF99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sp>
          <p:nvSpPr>
            <p:cNvPr id="22603" name="Freeform 12"/>
            <p:cNvSpPr>
              <a:spLocks/>
            </p:cNvSpPr>
            <p:nvPr/>
          </p:nvSpPr>
          <p:spPr bwMode="auto">
            <a:xfrm>
              <a:off x="2996" y="3041"/>
              <a:ext cx="1023" cy="254"/>
            </a:xfrm>
            <a:custGeom>
              <a:avLst/>
              <a:gdLst>
                <a:gd name="T0" fmla="*/ 6 w 6741"/>
                <a:gd name="T1" fmla="*/ 0 h 1508"/>
                <a:gd name="T2" fmla="*/ 0 w 6741"/>
                <a:gd name="T3" fmla="*/ 7 h 1508"/>
                <a:gd name="T4" fmla="*/ 0 w 6741"/>
                <a:gd name="T5" fmla="*/ 36 h 1508"/>
                <a:gd name="T6" fmla="*/ 6 w 6741"/>
                <a:gd name="T7" fmla="*/ 43 h 1508"/>
                <a:gd name="T8" fmla="*/ 149 w 6741"/>
                <a:gd name="T9" fmla="*/ 43 h 1508"/>
                <a:gd name="T10" fmla="*/ 155 w 6741"/>
                <a:gd name="T11" fmla="*/ 36 h 1508"/>
                <a:gd name="T12" fmla="*/ 155 w 6741"/>
                <a:gd name="T13" fmla="*/ 7 h 1508"/>
                <a:gd name="T14" fmla="*/ 149 w 6741"/>
                <a:gd name="T15" fmla="*/ 0 h 1508"/>
                <a:gd name="T16" fmla="*/ 6 w 6741"/>
                <a:gd name="T17" fmla="*/ 0 h 1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41"/>
                <a:gd name="T28" fmla="*/ 0 h 1508"/>
                <a:gd name="T29" fmla="*/ 6741 w 6741"/>
                <a:gd name="T30" fmla="*/ 1508 h 150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41" h="1508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lnTo>
                    <a:pt x="0" y="1257"/>
                  </a:lnTo>
                  <a:cubicBezTo>
                    <a:pt x="0" y="1396"/>
                    <a:pt x="112" y="1508"/>
                    <a:pt x="251" y="1508"/>
                  </a:cubicBezTo>
                  <a:lnTo>
                    <a:pt x="6490" y="1508"/>
                  </a:lnTo>
                  <a:cubicBezTo>
                    <a:pt x="6629" y="1508"/>
                    <a:pt x="6741" y="1396"/>
                    <a:pt x="6741" y="1257"/>
                  </a:cubicBezTo>
                  <a:lnTo>
                    <a:pt x="6741" y="251"/>
                  </a:lnTo>
                  <a:cubicBezTo>
                    <a:pt x="6741" y="112"/>
                    <a:pt x="6629" y="0"/>
                    <a:pt x="6490" y="0"/>
                  </a:cubicBezTo>
                  <a:lnTo>
                    <a:pt x="251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  <p:sp>
        <p:nvSpPr>
          <p:cNvPr id="392205" name="Rectangle 13"/>
          <p:cNvSpPr>
            <a:spLocks noChangeArrowheads="1"/>
          </p:cNvSpPr>
          <p:nvPr/>
        </p:nvSpPr>
        <p:spPr bwMode="auto">
          <a:xfrm>
            <a:off x="6835775" y="4592638"/>
            <a:ext cx="4651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</a:rPr>
              <a:t>网银</a:t>
            </a:r>
            <a:endParaRPr kumimoji="1" lang="zh-CN" altLang="en-US" b="1">
              <a:latin typeface="楷体_GB2312" pitchFamily="49" charset="-122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176963" y="5186363"/>
            <a:ext cx="1708150" cy="258762"/>
            <a:chOff x="2757" y="3487"/>
            <a:chExt cx="1033" cy="254"/>
          </a:xfrm>
        </p:grpSpPr>
        <p:sp>
          <p:nvSpPr>
            <p:cNvPr id="22600" name="Freeform 15"/>
            <p:cNvSpPr>
              <a:spLocks/>
            </p:cNvSpPr>
            <p:nvPr/>
          </p:nvSpPr>
          <p:spPr bwMode="auto">
            <a:xfrm>
              <a:off x="2757" y="3487"/>
              <a:ext cx="1033" cy="254"/>
            </a:xfrm>
            <a:custGeom>
              <a:avLst/>
              <a:gdLst>
                <a:gd name="T0" fmla="*/ 6 w 6808"/>
                <a:gd name="T1" fmla="*/ 0 h 1509"/>
                <a:gd name="T2" fmla="*/ 0 w 6808"/>
                <a:gd name="T3" fmla="*/ 7 h 1509"/>
                <a:gd name="T4" fmla="*/ 0 w 6808"/>
                <a:gd name="T5" fmla="*/ 36 h 1509"/>
                <a:gd name="T6" fmla="*/ 6 w 6808"/>
                <a:gd name="T7" fmla="*/ 43 h 1509"/>
                <a:gd name="T8" fmla="*/ 151 w 6808"/>
                <a:gd name="T9" fmla="*/ 43 h 1509"/>
                <a:gd name="T10" fmla="*/ 157 w 6808"/>
                <a:gd name="T11" fmla="*/ 36 h 1509"/>
                <a:gd name="T12" fmla="*/ 157 w 6808"/>
                <a:gd name="T13" fmla="*/ 7 h 1509"/>
                <a:gd name="T14" fmla="*/ 151 w 6808"/>
                <a:gd name="T15" fmla="*/ 0 h 1509"/>
                <a:gd name="T16" fmla="*/ 6 w 6808"/>
                <a:gd name="T17" fmla="*/ 0 h 15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8"/>
                <a:gd name="T28" fmla="*/ 0 h 1509"/>
                <a:gd name="T29" fmla="*/ 6808 w 6808"/>
                <a:gd name="T30" fmla="*/ 1509 h 15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8" h="1509">
                  <a:moveTo>
                    <a:pt x="251" y="0"/>
                  </a:moveTo>
                  <a:cubicBezTo>
                    <a:pt x="112" y="0"/>
                    <a:pt x="0" y="113"/>
                    <a:pt x="0" y="252"/>
                  </a:cubicBezTo>
                  <a:lnTo>
                    <a:pt x="0" y="1257"/>
                  </a:lnTo>
                  <a:cubicBezTo>
                    <a:pt x="0" y="1396"/>
                    <a:pt x="112" y="1509"/>
                    <a:pt x="251" y="1509"/>
                  </a:cubicBezTo>
                  <a:lnTo>
                    <a:pt x="6557" y="1509"/>
                  </a:lnTo>
                  <a:cubicBezTo>
                    <a:pt x="6696" y="1509"/>
                    <a:pt x="6808" y="1396"/>
                    <a:pt x="6808" y="1257"/>
                  </a:cubicBezTo>
                  <a:lnTo>
                    <a:pt x="6808" y="252"/>
                  </a:lnTo>
                  <a:cubicBezTo>
                    <a:pt x="6808" y="113"/>
                    <a:pt x="6696" y="0"/>
                    <a:pt x="6557" y="0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66FF99"/>
            </a:solidFill>
            <a:ln w="0">
              <a:noFill/>
              <a:round/>
              <a:headEnd/>
              <a:tailEnd/>
            </a:ln>
            <a:effectLst>
              <a:prstShdw prst="shdw17" dist="17961" dir="2700000">
                <a:srgbClr val="66FF99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sp>
          <p:nvSpPr>
            <p:cNvPr id="22601" name="Freeform 16"/>
            <p:cNvSpPr>
              <a:spLocks/>
            </p:cNvSpPr>
            <p:nvPr/>
          </p:nvSpPr>
          <p:spPr bwMode="auto">
            <a:xfrm>
              <a:off x="2757" y="3487"/>
              <a:ext cx="1033" cy="254"/>
            </a:xfrm>
            <a:custGeom>
              <a:avLst/>
              <a:gdLst>
                <a:gd name="T0" fmla="*/ 6 w 6808"/>
                <a:gd name="T1" fmla="*/ 0 h 1509"/>
                <a:gd name="T2" fmla="*/ 0 w 6808"/>
                <a:gd name="T3" fmla="*/ 7 h 1509"/>
                <a:gd name="T4" fmla="*/ 0 w 6808"/>
                <a:gd name="T5" fmla="*/ 36 h 1509"/>
                <a:gd name="T6" fmla="*/ 6 w 6808"/>
                <a:gd name="T7" fmla="*/ 43 h 1509"/>
                <a:gd name="T8" fmla="*/ 151 w 6808"/>
                <a:gd name="T9" fmla="*/ 43 h 1509"/>
                <a:gd name="T10" fmla="*/ 157 w 6808"/>
                <a:gd name="T11" fmla="*/ 36 h 1509"/>
                <a:gd name="T12" fmla="*/ 157 w 6808"/>
                <a:gd name="T13" fmla="*/ 7 h 1509"/>
                <a:gd name="T14" fmla="*/ 151 w 6808"/>
                <a:gd name="T15" fmla="*/ 0 h 1509"/>
                <a:gd name="T16" fmla="*/ 6 w 6808"/>
                <a:gd name="T17" fmla="*/ 0 h 15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8"/>
                <a:gd name="T28" fmla="*/ 0 h 1509"/>
                <a:gd name="T29" fmla="*/ 6808 w 6808"/>
                <a:gd name="T30" fmla="*/ 1509 h 15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8" h="1509">
                  <a:moveTo>
                    <a:pt x="251" y="0"/>
                  </a:moveTo>
                  <a:cubicBezTo>
                    <a:pt x="112" y="0"/>
                    <a:pt x="0" y="113"/>
                    <a:pt x="0" y="252"/>
                  </a:cubicBezTo>
                  <a:lnTo>
                    <a:pt x="0" y="1257"/>
                  </a:lnTo>
                  <a:cubicBezTo>
                    <a:pt x="0" y="1396"/>
                    <a:pt x="112" y="1509"/>
                    <a:pt x="251" y="1509"/>
                  </a:cubicBezTo>
                  <a:lnTo>
                    <a:pt x="6557" y="1509"/>
                  </a:lnTo>
                  <a:cubicBezTo>
                    <a:pt x="6696" y="1509"/>
                    <a:pt x="6808" y="1396"/>
                    <a:pt x="6808" y="1257"/>
                  </a:cubicBezTo>
                  <a:lnTo>
                    <a:pt x="6808" y="252"/>
                  </a:lnTo>
                  <a:cubicBezTo>
                    <a:pt x="6808" y="113"/>
                    <a:pt x="6696" y="0"/>
                    <a:pt x="6557" y="0"/>
                  </a:cubicBezTo>
                  <a:lnTo>
                    <a:pt x="251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  <p:sp>
        <p:nvSpPr>
          <p:cNvPr id="392209" name="Rectangle 17"/>
          <p:cNvSpPr>
            <a:spLocks noChangeArrowheads="1"/>
          </p:cNvSpPr>
          <p:nvPr/>
        </p:nvSpPr>
        <p:spPr bwMode="auto">
          <a:xfrm>
            <a:off x="6521450" y="5200650"/>
            <a:ext cx="920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cs typeface="標楷體"/>
              </a:rPr>
              <a:t>用户认证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588125" y="4005263"/>
            <a:ext cx="1911350" cy="260350"/>
            <a:chOff x="3101" y="2658"/>
            <a:chExt cx="1204" cy="256"/>
          </a:xfrm>
        </p:grpSpPr>
        <p:sp>
          <p:nvSpPr>
            <p:cNvPr id="22598" name="Freeform 19"/>
            <p:cNvSpPr>
              <a:spLocks/>
            </p:cNvSpPr>
            <p:nvPr/>
          </p:nvSpPr>
          <p:spPr bwMode="auto">
            <a:xfrm>
              <a:off x="3101" y="2658"/>
              <a:ext cx="1204" cy="256"/>
            </a:xfrm>
            <a:custGeom>
              <a:avLst/>
              <a:gdLst>
                <a:gd name="T0" fmla="*/ 6 w 7934"/>
                <a:gd name="T1" fmla="*/ 0 h 1517"/>
                <a:gd name="T2" fmla="*/ 0 w 7934"/>
                <a:gd name="T3" fmla="*/ 7 h 1517"/>
                <a:gd name="T4" fmla="*/ 0 w 7934"/>
                <a:gd name="T5" fmla="*/ 36 h 1517"/>
                <a:gd name="T6" fmla="*/ 6 w 7934"/>
                <a:gd name="T7" fmla="*/ 43 h 1517"/>
                <a:gd name="T8" fmla="*/ 177 w 7934"/>
                <a:gd name="T9" fmla="*/ 43 h 1517"/>
                <a:gd name="T10" fmla="*/ 183 w 7934"/>
                <a:gd name="T11" fmla="*/ 36 h 1517"/>
                <a:gd name="T12" fmla="*/ 183 w 7934"/>
                <a:gd name="T13" fmla="*/ 7 h 1517"/>
                <a:gd name="T14" fmla="*/ 177 w 7934"/>
                <a:gd name="T15" fmla="*/ 0 h 1517"/>
                <a:gd name="T16" fmla="*/ 6 w 7934"/>
                <a:gd name="T17" fmla="*/ 0 h 15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934"/>
                <a:gd name="T28" fmla="*/ 0 h 1517"/>
                <a:gd name="T29" fmla="*/ 7934 w 7934"/>
                <a:gd name="T30" fmla="*/ 1517 h 15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934" h="1517">
                  <a:moveTo>
                    <a:pt x="253" y="0"/>
                  </a:moveTo>
                  <a:cubicBezTo>
                    <a:pt x="114" y="0"/>
                    <a:pt x="0" y="113"/>
                    <a:pt x="0" y="253"/>
                  </a:cubicBezTo>
                  <a:lnTo>
                    <a:pt x="0" y="1264"/>
                  </a:lnTo>
                  <a:cubicBezTo>
                    <a:pt x="0" y="1404"/>
                    <a:pt x="114" y="1517"/>
                    <a:pt x="253" y="1517"/>
                  </a:cubicBezTo>
                  <a:lnTo>
                    <a:pt x="7681" y="1517"/>
                  </a:lnTo>
                  <a:cubicBezTo>
                    <a:pt x="7821" y="1517"/>
                    <a:pt x="7934" y="1404"/>
                    <a:pt x="7934" y="1264"/>
                  </a:cubicBezTo>
                  <a:lnTo>
                    <a:pt x="7934" y="253"/>
                  </a:lnTo>
                  <a:cubicBezTo>
                    <a:pt x="7934" y="113"/>
                    <a:pt x="7821" y="0"/>
                    <a:pt x="7681" y="0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66FF99"/>
            </a:solidFill>
            <a:ln w="0">
              <a:noFill/>
              <a:round/>
              <a:headEnd/>
              <a:tailEnd/>
            </a:ln>
            <a:effectLst>
              <a:prstShdw prst="shdw17" dist="17961" dir="2700000">
                <a:srgbClr val="66FF99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sp>
          <p:nvSpPr>
            <p:cNvPr id="22599" name="Freeform 20"/>
            <p:cNvSpPr>
              <a:spLocks/>
            </p:cNvSpPr>
            <p:nvPr/>
          </p:nvSpPr>
          <p:spPr bwMode="auto">
            <a:xfrm>
              <a:off x="3101" y="2658"/>
              <a:ext cx="1204" cy="256"/>
            </a:xfrm>
            <a:custGeom>
              <a:avLst/>
              <a:gdLst>
                <a:gd name="T0" fmla="*/ 6 w 7934"/>
                <a:gd name="T1" fmla="*/ 0 h 1517"/>
                <a:gd name="T2" fmla="*/ 0 w 7934"/>
                <a:gd name="T3" fmla="*/ 7 h 1517"/>
                <a:gd name="T4" fmla="*/ 0 w 7934"/>
                <a:gd name="T5" fmla="*/ 36 h 1517"/>
                <a:gd name="T6" fmla="*/ 6 w 7934"/>
                <a:gd name="T7" fmla="*/ 43 h 1517"/>
                <a:gd name="T8" fmla="*/ 177 w 7934"/>
                <a:gd name="T9" fmla="*/ 43 h 1517"/>
                <a:gd name="T10" fmla="*/ 183 w 7934"/>
                <a:gd name="T11" fmla="*/ 36 h 1517"/>
                <a:gd name="T12" fmla="*/ 183 w 7934"/>
                <a:gd name="T13" fmla="*/ 7 h 1517"/>
                <a:gd name="T14" fmla="*/ 177 w 7934"/>
                <a:gd name="T15" fmla="*/ 0 h 1517"/>
                <a:gd name="T16" fmla="*/ 6 w 7934"/>
                <a:gd name="T17" fmla="*/ 0 h 15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934"/>
                <a:gd name="T28" fmla="*/ 0 h 1517"/>
                <a:gd name="T29" fmla="*/ 7934 w 7934"/>
                <a:gd name="T30" fmla="*/ 1517 h 15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934" h="1517">
                  <a:moveTo>
                    <a:pt x="253" y="0"/>
                  </a:moveTo>
                  <a:cubicBezTo>
                    <a:pt x="114" y="0"/>
                    <a:pt x="0" y="113"/>
                    <a:pt x="0" y="253"/>
                  </a:cubicBezTo>
                  <a:lnTo>
                    <a:pt x="0" y="1264"/>
                  </a:lnTo>
                  <a:cubicBezTo>
                    <a:pt x="0" y="1404"/>
                    <a:pt x="114" y="1517"/>
                    <a:pt x="253" y="1517"/>
                  </a:cubicBezTo>
                  <a:lnTo>
                    <a:pt x="7681" y="1517"/>
                  </a:lnTo>
                  <a:cubicBezTo>
                    <a:pt x="7821" y="1517"/>
                    <a:pt x="7934" y="1404"/>
                    <a:pt x="7934" y="1264"/>
                  </a:cubicBezTo>
                  <a:lnTo>
                    <a:pt x="7934" y="253"/>
                  </a:lnTo>
                  <a:cubicBezTo>
                    <a:pt x="7934" y="113"/>
                    <a:pt x="7821" y="0"/>
                    <a:pt x="7681" y="0"/>
                  </a:cubicBezTo>
                  <a:lnTo>
                    <a:pt x="253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  <p:sp>
        <p:nvSpPr>
          <p:cNvPr id="392213" name="Rectangle 21"/>
          <p:cNvSpPr>
            <a:spLocks noChangeArrowheads="1"/>
          </p:cNvSpPr>
          <p:nvPr/>
        </p:nvSpPr>
        <p:spPr bwMode="auto">
          <a:xfrm>
            <a:off x="6702425" y="4005263"/>
            <a:ext cx="2190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1" lang="en-US" altLang="zh-CN" sz="1400" b="1">
                <a:solidFill>
                  <a:srgbClr val="000000"/>
                </a:solidFill>
                <a:latin typeface="楷体_GB2312" pitchFamily="49" charset="-122"/>
              </a:rPr>
              <a:t>EDIFactoring. com</a:t>
            </a:r>
            <a:endParaRPr kumimoji="1" lang="en-US" altLang="zh-CN" sz="1400" b="1">
              <a:latin typeface="楷体_GB2312" pitchFamily="49" charset="-122"/>
            </a:endParaRP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205163" y="4319588"/>
            <a:ext cx="430212" cy="2374900"/>
            <a:chOff x="980" y="2721"/>
            <a:chExt cx="287" cy="1085"/>
          </a:xfrm>
        </p:grpSpPr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980" y="2721"/>
              <a:ext cx="287" cy="10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980" y="2721"/>
              <a:ext cx="287" cy="108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  <p:sp>
        <p:nvSpPr>
          <p:cNvPr id="392217" name="Rectangle 25"/>
          <p:cNvSpPr>
            <a:spLocks noChangeArrowheads="1"/>
          </p:cNvSpPr>
          <p:nvPr/>
        </p:nvSpPr>
        <p:spPr bwMode="auto">
          <a:xfrm>
            <a:off x="1785938" y="4643438"/>
            <a:ext cx="1790700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/>
          <a:lstStyle/>
          <a:p>
            <a:pPr>
              <a:defRPr/>
            </a:pP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</a:rPr>
              <a:t>国内保理</a:t>
            </a:r>
            <a:endParaRPr kumimoji="1" lang="zh-CN" altLang="en-US" b="1" dirty="0">
              <a:latin typeface="楷体_GB2312" pitchFamily="49" charset="-122"/>
            </a:endParaRP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4435475" y="4319588"/>
            <a:ext cx="455613" cy="2374900"/>
            <a:chOff x="2070" y="2721"/>
            <a:chExt cx="287" cy="1085"/>
          </a:xfrm>
        </p:grpSpPr>
        <p:sp>
          <p:nvSpPr>
            <p:cNvPr id="22592" name="Rectangle 35"/>
            <p:cNvSpPr>
              <a:spLocks noChangeArrowheads="1"/>
            </p:cNvSpPr>
            <p:nvPr/>
          </p:nvSpPr>
          <p:spPr bwMode="auto">
            <a:xfrm>
              <a:off x="2070" y="2721"/>
              <a:ext cx="287" cy="10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/>
              <a:endParaRPr lang="zh-CN" altLang="zh-CN" b="1">
                <a:solidFill>
                  <a:srgbClr val="000000"/>
                </a:solidFill>
                <a:latin typeface="楷体_GB2312" pitchFamily="49" charset="-122"/>
                <a:cs typeface="標楷體"/>
              </a:endParaRPr>
            </a:p>
          </p:txBody>
        </p:sp>
        <p:sp>
          <p:nvSpPr>
            <p:cNvPr id="22593" name="Rectangle 36"/>
            <p:cNvSpPr>
              <a:spLocks noChangeArrowheads="1"/>
            </p:cNvSpPr>
            <p:nvPr/>
          </p:nvSpPr>
          <p:spPr bwMode="auto">
            <a:xfrm>
              <a:off x="2070" y="2721"/>
              <a:ext cx="287" cy="108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4981575" y="4319588"/>
            <a:ext cx="455613" cy="2374900"/>
            <a:chOff x="2414" y="2721"/>
            <a:chExt cx="287" cy="1085"/>
          </a:xfrm>
        </p:grpSpPr>
        <p:sp>
          <p:nvSpPr>
            <p:cNvPr id="22590" name="Rectangle 39"/>
            <p:cNvSpPr>
              <a:spLocks noChangeArrowheads="1"/>
            </p:cNvSpPr>
            <p:nvPr/>
          </p:nvSpPr>
          <p:spPr bwMode="auto">
            <a:xfrm>
              <a:off x="2414" y="2721"/>
              <a:ext cx="287" cy="10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sp>
          <p:nvSpPr>
            <p:cNvPr id="22591" name="Rectangle 40"/>
            <p:cNvSpPr>
              <a:spLocks noChangeArrowheads="1"/>
            </p:cNvSpPr>
            <p:nvPr/>
          </p:nvSpPr>
          <p:spPr bwMode="auto">
            <a:xfrm>
              <a:off x="2414" y="2721"/>
              <a:ext cx="287" cy="108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3829050" y="2060575"/>
            <a:ext cx="455613" cy="2159000"/>
            <a:chOff x="1323" y="1573"/>
            <a:chExt cx="287" cy="1085"/>
          </a:xfrm>
        </p:grpSpPr>
        <p:sp>
          <p:nvSpPr>
            <p:cNvPr id="22588" name="Rectangle 42"/>
            <p:cNvSpPr>
              <a:spLocks noChangeArrowheads="1"/>
            </p:cNvSpPr>
            <p:nvPr/>
          </p:nvSpPr>
          <p:spPr bwMode="auto">
            <a:xfrm>
              <a:off x="1323" y="1573"/>
              <a:ext cx="287" cy="1085"/>
            </a:xfrm>
            <a:prstGeom prst="rect">
              <a:avLst/>
            </a:prstGeom>
            <a:solidFill>
              <a:srgbClr val="99FF66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sp>
          <p:nvSpPr>
            <p:cNvPr id="22589" name="Rectangle 43"/>
            <p:cNvSpPr>
              <a:spLocks noChangeArrowheads="1"/>
            </p:cNvSpPr>
            <p:nvPr/>
          </p:nvSpPr>
          <p:spPr bwMode="auto">
            <a:xfrm>
              <a:off x="1323" y="1573"/>
              <a:ext cx="287" cy="1085"/>
            </a:xfrm>
            <a:prstGeom prst="rect">
              <a:avLst/>
            </a:prstGeom>
            <a:solidFill>
              <a:srgbClr val="99FF66"/>
            </a:solidFill>
            <a:ln w="11113" cap="rnd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3203575" y="2060575"/>
            <a:ext cx="455613" cy="2159000"/>
            <a:chOff x="979" y="1573"/>
            <a:chExt cx="287" cy="1085"/>
          </a:xfrm>
        </p:grpSpPr>
        <p:sp>
          <p:nvSpPr>
            <p:cNvPr id="22586" name="Rectangle 45"/>
            <p:cNvSpPr>
              <a:spLocks noChangeArrowheads="1"/>
            </p:cNvSpPr>
            <p:nvPr/>
          </p:nvSpPr>
          <p:spPr bwMode="auto">
            <a:xfrm>
              <a:off x="979" y="1573"/>
              <a:ext cx="287" cy="1085"/>
            </a:xfrm>
            <a:prstGeom prst="rect">
              <a:avLst/>
            </a:prstGeom>
            <a:solidFill>
              <a:srgbClr val="99FF66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sp>
          <p:nvSpPr>
            <p:cNvPr id="22587" name="Rectangle 46"/>
            <p:cNvSpPr>
              <a:spLocks noChangeArrowheads="1"/>
            </p:cNvSpPr>
            <p:nvPr/>
          </p:nvSpPr>
          <p:spPr bwMode="auto">
            <a:xfrm>
              <a:off x="979" y="1573"/>
              <a:ext cx="287" cy="1085"/>
            </a:xfrm>
            <a:prstGeom prst="rect">
              <a:avLst/>
            </a:prstGeom>
            <a:solidFill>
              <a:srgbClr val="99FF66"/>
            </a:solidFill>
            <a:ln w="11113" cap="rnd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  <p:sp>
        <p:nvSpPr>
          <p:cNvPr id="392239" name="Rectangle 47"/>
          <p:cNvSpPr>
            <a:spLocks noChangeArrowheads="1"/>
          </p:cNvSpPr>
          <p:nvPr/>
        </p:nvSpPr>
        <p:spPr bwMode="auto">
          <a:xfrm flipH="1">
            <a:off x="3928290" y="2500313"/>
            <a:ext cx="276999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lIns="0" tIns="0" rIns="0" bIns="0">
            <a:spAutoFit/>
          </a:bodyPr>
          <a:lstStyle/>
          <a:p>
            <a:pPr>
              <a:defRPr/>
            </a:pPr>
            <a:r>
              <a:rPr kumimoji="1" lang="zh-TW" altLang="en-US" b="1" dirty="0">
                <a:solidFill>
                  <a:srgbClr val="000000"/>
                </a:solidFill>
                <a:latin typeface="楷体_GB2312" pitchFamily="49" charset="-122"/>
              </a:rPr>
              <a:t>供应链融资</a:t>
            </a:r>
            <a:endParaRPr kumimoji="1" lang="zh-CN" altLang="en-US" b="1" dirty="0">
              <a:latin typeface="楷体_GB2312" pitchFamily="49" charset="-122"/>
            </a:endParaRPr>
          </a:p>
        </p:txBody>
      </p: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4403725" y="2060575"/>
            <a:ext cx="455613" cy="2159000"/>
            <a:chOff x="1667" y="1573"/>
            <a:chExt cx="287" cy="1085"/>
          </a:xfrm>
        </p:grpSpPr>
        <p:sp>
          <p:nvSpPr>
            <p:cNvPr id="22584" name="Rectangle 49"/>
            <p:cNvSpPr>
              <a:spLocks noChangeArrowheads="1"/>
            </p:cNvSpPr>
            <p:nvPr/>
          </p:nvSpPr>
          <p:spPr bwMode="auto">
            <a:xfrm>
              <a:off x="1667" y="1573"/>
              <a:ext cx="287" cy="1085"/>
            </a:xfrm>
            <a:prstGeom prst="rect">
              <a:avLst/>
            </a:prstGeom>
            <a:solidFill>
              <a:srgbClr val="99FF66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sp>
          <p:nvSpPr>
            <p:cNvPr id="22585" name="Rectangle 50"/>
            <p:cNvSpPr>
              <a:spLocks noChangeArrowheads="1"/>
            </p:cNvSpPr>
            <p:nvPr/>
          </p:nvSpPr>
          <p:spPr bwMode="auto">
            <a:xfrm>
              <a:off x="1667" y="1573"/>
              <a:ext cx="287" cy="1085"/>
            </a:xfrm>
            <a:prstGeom prst="rect">
              <a:avLst/>
            </a:prstGeom>
            <a:solidFill>
              <a:srgbClr val="99FF66"/>
            </a:solidFill>
            <a:ln w="11113" cap="rnd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4979988" y="2062163"/>
            <a:ext cx="455612" cy="2159000"/>
            <a:chOff x="2011" y="1573"/>
            <a:chExt cx="287" cy="1085"/>
          </a:xfrm>
        </p:grpSpPr>
        <p:sp>
          <p:nvSpPr>
            <p:cNvPr id="22582" name="Rectangle 52"/>
            <p:cNvSpPr>
              <a:spLocks noChangeArrowheads="1"/>
            </p:cNvSpPr>
            <p:nvPr/>
          </p:nvSpPr>
          <p:spPr bwMode="auto">
            <a:xfrm>
              <a:off x="2011" y="1573"/>
              <a:ext cx="287" cy="1085"/>
            </a:xfrm>
            <a:prstGeom prst="rect">
              <a:avLst/>
            </a:prstGeom>
            <a:solidFill>
              <a:srgbClr val="99FF66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sp>
          <p:nvSpPr>
            <p:cNvPr id="22583" name="Rectangle 53"/>
            <p:cNvSpPr>
              <a:spLocks noChangeArrowheads="1"/>
            </p:cNvSpPr>
            <p:nvPr/>
          </p:nvSpPr>
          <p:spPr bwMode="auto">
            <a:xfrm>
              <a:off x="2011" y="1573"/>
              <a:ext cx="287" cy="1085"/>
            </a:xfrm>
            <a:prstGeom prst="rect">
              <a:avLst/>
            </a:prstGeom>
            <a:solidFill>
              <a:srgbClr val="99FF66"/>
            </a:solidFill>
            <a:ln w="11113" cap="rnd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5651500" y="2060575"/>
            <a:ext cx="455613" cy="2159000"/>
            <a:chOff x="2814" y="1573"/>
            <a:chExt cx="287" cy="1085"/>
          </a:xfrm>
        </p:grpSpPr>
        <p:sp>
          <p:nvSpPr>
            <p:cNvPr id="22580" name="Rectangle 55"/>
            <p:cNvSpPr>
              <a:spLocks noChangeArrowheads="1"/>
            </p:cNvSpPr>
            <p:nvPr/>
          </p:nvSpPr>
          <p:spPr bwMode="auto">
            <a:xfrm>
              <a:off x="2814" y="1573"/>
              <a:ext cx="287" cy="1085"/>
            </a:xfrm>
            <a:prstGeom prst="rect">
              <a:avLst/>
            </a:prstGeom>
            <a:solidFill>
              <a:srgbClr val="99FF66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sp>
          <p:nvSpPr>
            <p:cNvPr id="22581" name="Rectangle 56"/>
            <p:cNvSpPr>
              <a:spLocks noChangeArrowheads="1"/>
            </p:cNvSpPr>
            <p:nvPr/>
          </p:nvSpPr>
          <p:spPr bwMode="auto">
            <a:xfrm>
              <a:off x="2814" y="1573"/>
              <a:ext cx="287" cy="1085"/>
            </a:xfrm>
            <a:prstGeom prst="rect">
              <a:avLst/>
            </a:prstGeom>
            <a:solidFill>
              <a:srgbClr val="99FF66"/>
            </a:solidFill>
            <a:ln w="11113" cap="rnd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  <p:sp>
        <p:nvSpPr>
          <p:cNvPr id="392249" name="Rectangle 57"/>
          <p:cNvSpPr>
            <a:spLocks noChangeArrowheads="1"/>
          </p:cNvSpPr>
          <p:nvPr/>
        </p:nvSpPr>
        <p:spPr bwMode="auto">
          <a:xfrm rot="5400000">
            <a:off x="5888501" y="2862669"/>
            <a:ext cx="2324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</a:rPr>
              <a:t>…</a:t>
            </a:r>
            <a:endParaRPr kumimoji="1" lang="en-US" altLang="zh-CN" b="1">
              <a:latin typeface="楷体_GB2312" pitchFamily="49" charset="-122"/>
            </a:endParaRPr>
          </a:p>
        </p:txBody>
      </p: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6837363" y="2636838"/>
            <a:ext cx="1889125" cy="349250"/>
            <a:chOff x="3173" y="2303"/>
            <a:chExt cx="1190" cy="257"/>
          </a:xfrm>
        </p:grpSpPr>
        <p:sp>
          <p:nvSpPr>
            <p:cNvPr id="22578" name="Freeform 59"/>
            <p:cNvSpPr>
              <a:spLocks/>
            </p:cNvSpPr>
            <p:nvPr/>
          </p:nvSpPr>
          <p:spPr bwMode="auto">
            <a:xfrm>
              <a:off x="3173" y="2303"/>
              <a:ext cx="1190" cy="257"/>
            </a:xfrm>
            <a:custGeom>
              <a:avLst/>
              <a:gdLst>
                <a:gd name="T0" fmla="*/ 6 w 7842"/>
                <a:gd name="T1" fmla="*/ 0 h 1517"/>
                <a:gd name="T2" fmla="*/ 0 w 7842"/>
                <a:gd name="T3" fmla="*/ 7 h 1517"/>
                <a:gd name="T4" fmla="*/ 0 w 7842"/>
                <a:gd name="T5" fmla="*/ 36 h 1517"/>
                <a:gd name="T6" fmla="*/ 6 w 7842"/>
                <a:gd name="T7" fmla="*/ 44 h 1517"/>
                <a:gd name="T8" fmla="*/ 175 w 7842"/>
                <a:gd name="T9" fmla="*/ 44 h 1517"/>
                <a:gd name="T10" fmla="*/ 181 w 7842"/>
                <a:gd name="T11" fmla="*/ 36 h 1517"/>
                <a:gd name="T12" fmla="*/ 181 w 7842"/>
                <a:gd name="T13" fmla="*/ 7 h 1517"/>
                <a:gd name="T14" fmla="*/ 175 w 7842"/>
                <a:gd name="T15" fmla="*/ 0 h 1517"/>
                <a:gd name="T16" fmla="*/ 6 w 7842"/>
                <a:gd name="T17" fmla="*/ 0 h 15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842"/>
                <a:gd name="T28" fmla="*/ 0 h 1517"/>
                <a:gd name="T29" fmla="*/ 7842 w 7842"/>
                <a:gd name="T30" fmla="*/ 1517 h 15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842" h="1517">
                  <a:moveTo>
                    <a:pt x="253" y="0"/>
                  </a:moveTo>
                  <a:cubicBezTo>
                    <a:pt x="114" y="0"/>
                    <a:pt x="0" y="113"/>
                    <a:pt x="0" y="253"/>
                  </a:cubicBezTo>
                  <a:lnTo>
                    <a:pt x="0" y="1264"/>
                  </a:lnTo>
                  <a:cubicBezTo>
                    <a:pt x="0" y="1404"/>
                    <a:pt x="114" y="1517"/>
                    <a:pt x="253" y="1517"/>
                  </a:cubicBezTo>
                  <a:lnTo>
                    <a:pt x="7589" y="1517"/>
                  </a:lnTo>
                  <a:cubicBezTo>
                    <a:pt x="7729" y="1517"/>
                    <a:pt x="7842" y="1404"/>
                    <a:pt x="7842" y="1264"/>
                  </a:cubicBezTo>
                  <a:lnTo>
                    <a:pt x="7842" y="253"/>
                  </a:lnTo>
                  <a:cubicBezTo>
                    <a:pt x="7842" y="113"/>
                    <a:pt x="7729" y="0"/>
                    <a:pt x="7589" y="0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CCCCFF"/>
            </a:solidFill>
            <a:ln w="0">
              <a:noFill/>
              <a:round/>
              <a:headEnd/>
              <a:tailEnd/>
            </a:ln>
            <a:effectLst>
              <a:prstShdw prst="shdw17" dist="17961" dir="2700000">
                <a:srgbClr val="CCCCFF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sp>
          <p:nvSpPr>
            <p:cNvPr id="22579" name="Freeform 60"/>
            <p:cNvSpPr>
              <a:spLocks/>
            </p:cNvSpPr>
            <p:nvPr/>
          </p:nvSpPr>
          <p:spPr bwMode="auto">
            <a:xfrm>
              <a:off x="3173" y="2303"/>
              <a:ext cx="1190" cy="257"/>
            </a:xfrm>
            <a:custGeom>
              <a:avLst/>
              <a:gdLst>
                <a:gd name="T0" fmla="*/ 6 w 7842"/>
                <a:gd name="T1" fmla="*/ 0 h 1517"/>
                <a:gd name="T2" fmla="*/ 0 w 7842"/>
                <a:gd name="T3" fmla="*/ 7 h 1517"/>
                <a:gd name="T4" fmla="*/ 0 w 7842"/>
                <a:gd name="T5" fmla="*/ 36 h 1517"/>
                <a:gd name="T6" fmla="*/ 6 w 7842"/>
                <a:gd name="T7" fmla="*/ 44 h 1517"/>
                <a:gd name="T8" fmla="*/ 175 w 7842"/>
                <a:gd name="T9" fmla="*/ 44 h 1517"/>
                <a:gd name="T10" fmla="*/ 181 w 7842"/>
                <a:gd name="T11" fmla="*/ 36 h 1517"/>
                <a:gd name="T12" fmla="*/ 181 w 7842"/>
                <a:gd name="T13" fmla="*/ 7 h 1517"/>
                <a:gd name="T14" fmla="*/ 175 w 7842"/>
                <a:gd name="T15" fmla="*/ 0 h 1517"/>
                <a:gd name="T16" fmla="*/ 6 w 7842"/>
                <a:gd name="T17" fmla="*/ 0 h 15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842"/>
                <a:gd name="T28" fmla="*/ 0 h 1517"/>
                <a:gd name="T29" fmla="*/ 7842 w 7842"/>
                <a:gd name="T30" fmla="*/ 1517 h 15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842" h="1517">
                  <a:moveTo>
                    <a:pt x="253" y="0"/>
                  </a:moveTo>
                  <a:cubicBezTo>
                    <a:pt x="114" y="0"/>
                    <a:pt x="0" y="113"/>
                    <a:pt x="0" y="253"/>
                  </a:cubicBezTo>
                  <a:lnTo>
                    <a:pt x="0" y="1264"/>
                  </a:lnTo>
                  <a:cubicBezTo>
                    <a:pt x="0" y="1404"/>
                    <a:pt x="114" y="1517"/>
                    <a:pt x="253" y="1517"/>
                  </a:cubicBezTo>
                  <a:lnTo>
                    <a:pt x="7589" y="1517"/>
                  </a:lnTo>
                  <a:cubicBezTo>
                    <a:pt x="7729" y="1517"/>
                    <a:pt x="7842" y="1404"/>
                    <a:pt x="7842" y="1264"/>
                  </a:cubicBezTo>
                  <a:lnTo>
                    <a:pt x="7842" y="253"/>
                  </a:lnTo>
                  <a:cubicBezTo>
                    <a:pt x="7842" y="113"/>
                    <a:pt x="7729" y="0"/>
                    <a:pt x="7589" y="0"/>
                  </a:cubicBezTo>
                  <a:lnTo>
                    <a:pt x="253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  <p:sp>
        <p:nvSpPr>
          <p:cNvPr id="392253" name="Rectangle 61"/>
          <p:cNvSpPr>
            <a:spLocks noChangeArrowheads="1"/>
          </p:cNvSpPr>
          <p:nvPr/>
        </p:nvSpPr>
        <p:spPr bwMode="auto">
          <a:xfrm>
            <a:off x="6948488" y="2636838"/>
            <a:ext cx="17510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</a:rPr>
              <a:t>Factoring</a:t>
            </a:r>
            <a:r>
              <a:rPr kumimoji="1" lang="zh-TW" altLang="en-US" b="1">
                <a:solidFill>
                  <a:srgbClr val="000000"/>
                </a:solidFill>
                <a:latin typeface="楷体_GB2312" pitchFamily="49" charset="-122"/>
              </a:rPr>
              <a:t>与保险</a:t>
            </a:r>
            <a:endParaRPr kumimoji="1" lang="zh-CN" altLang="en-US" b="1">
              <a:latin typeface="楷体_GB2312" pitchFamily="49" charset="-122"/>
            </a:endParaRPr>
          </a:p>
        </p:txBody>
      </p:sp>
      <p:grpSp>
        <p:nvGrpSpPr>
          <p:cNvPr id="15" name="Group 62"/>
          <p:cNvGrpSpPr>
            <a:grpSpLocks/>
          </p:cNvGrpSpPr>
          <p:nvPr/>
        </p:nvGrpSpPr>
        <p:grpSpPr bwMode="auto">
          <a:xfrm>
            <a:off x="6084888" y="5834063"/>
            <a:ext cx="1639887" cy="258762"/>
            <a:chOff x="2757" y="3487"/>
            <a:chExt cx="1033" cy="254"/>
          </a:xfrm>
        </p:grpSpPr>
        <p:sp>
          <p:nvSpPr>
            <p:cNvPr id="22576" name="Freeform 63"/>
            <p:cNvSpPr>
              <a:spLocks/>
            </p:cNvSpPr>
            <p:nvPr/>
          </p:nvSpPr>
          <p:spPr bwMode="auto">
            <a:xfrm>
              <a:off x="2757" y="3487"/>
              <a:ext cx="1033" cy="254"/>
            </a:xfrm>
            <a:custGeom>
              <a:avLst/>
              <a:gdLst>
                <a:gd name="T0" fmla="*/ 38 w 6808"/>
                <a:gd name="T1" fmla="*/ 0 h 1509"/>
                <a:gd name="T2" fmla="*/ 0 w 6808"/>
                <a:gd name="T3" fmla="*/ 42 h 1509"/>
                <a:gd name="T4" fmla="*/ 0 w 6808"/>
                <a:gd name="T5" fmla="*/ 212 h 1509"/>
                <a:gd name="T6" fmla="*/ 38 w 6808"/>
                <a:gd name="T7" fmla="*/ 254 h 1509"/>
                <a:gd name="T8" fmla="*/ 995 w 6808"/>
                <a:gd name="T9" fmla="*/ 254 h 1509"/>
                <a:gd name="T10" fmla="*/ 1033 w 6808"/>
                <a:gd name="T11" fmla="*/ 212 h 1509"/>
                <a:gd name="T12" fmla="*/ 1033 w 6808"/>
                <a:gd name="T13" fmla="*/ 42 h 1509"/>
                <a:gd name="T14" fmla="*/ 995 w 6808"/>
                <a:gd name="T15" fmla="*/ 0 h 1509"/>
                <a:gd name="T16" fmla="*/ 38 w 6808"/>
                <a:gd name="T17" fmla="*/ 0 h 15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8"/>
                <a:gd name="T28" fmla="*/ 0 h 1509"/>
                <a:gd name="T29" fmla="*/ 6808 w 6808"/>
                <a:gd name="T30" fmla="*/ 1509 h 15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8" h="1509">
                  <a:moveTo>
                    <a:pt x="251" y="0"/>
                  </a:moveTo>
                  <a:cubicBezTo>
                    <a:pt x="112" y="0"/>
                    <a:pt x="0" y="113"/>
                    <a:pt x="0" y="252"/>
                  </a:cubicBezTo>
                  <a:lnTo>
                    <a:pt x="0" y="1257"/>
                  </a:lnTo>
                  <a:cubicBezTo>
                    <a:pt x="0" y="1396"/>
                    <a:pt x="112" y="1509"/>
                    <a:pt x="251" y="1509"/>
                  </a:cubicBezTo>
                  <a:lnTo>
                    <a:pt x="6557" y="1509"/>
                  </a:lnTo>
                  <a:cubicBezTo>
                    <a:pt x="6696" y="1509"/>
                    <a:pt x="6808" y="1396"/>
                    <a:pt x="6808" y="1257"/>
                  </a:cubicBezTo>
                  <a:lnTo>
                    <a:pt x="6808" y="252"/>
                  </a:lnTo>
                  <a:cubicBezTo>
                    <a:pt x="6808" y="113"/>
                    <a:pt x="6696" y="0"/>
                    <a:pt x="6557" y="0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66FF9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sp>
          <p:nvSpPr>
            <p:cNvPr id="22577" name="Freeform 64"/>
            <p:cNvSpPr>
              <a:spLocks/>
            </p:cNvSpPr>
            <p:nvPr/>
          </p:nvSpPr>
          <p:spPr bwMode="auto">
            <a:xfrm>
              <a:off x="2757" y="3487"/>
              <a:ext cx="1033" cy="254"/>
            </a:xfrm>
            <a:custGeom>
              <a:avLst/>
              <a:gdLst>
                <a:gd name="T0" fmla="*/ 38 w 6808"/>
                <a:gd name="T1" fmla="*/ 0 h 1509"/>
                <a:gd name="T2" fmla="*/ 0 w 6808"/>
                <a:gd name="T3" fmla="*/ 42 h 1509"/>
                <a:gd name="T4" fmla="*/ 0 w 6808"/>
                <a:gd name="T5" fmla="*/ 212 h 1509"/>
                <a:gd name="T6" fmla="*/ 38 w 6808"/>
                <a:gd name="T7" fmla="*/ 254 h 1509"/>
                <a:gd name="T8" fmla="*/ 995 w 6808"/>
                <a:gd name="T9" fmla="*/ 254 h 1509"/>
                <a:gd name="T10" fmla="*/ 1033 w 6808"/>
                <a:gd name="T11" fmla="*/ 212 h 1509"/>
                <a:gd name="T12" fmla="*/ 1033 w 6808"/>
                <a:gd name="T13" fmla="*/ 42 h 1509"/>
                <a:gd name="T14" fmla="*/ 995 w 6808"/>
                <a:gd name="T15" fmla="*/ 0 h 1509"/>
                <a:gd name="T16" fmla="*/ 38 w 6808"/>
                <a:gd name="T17" fmla="*/ 0 h 15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8"/>
                <a:gd name="T28" fmla="*/ 0 h 1509"/>
                <a:gd name="T29" fmla="*/ 6808 w 6808"/>
                <a:gd name="T30" fmla="*/ 1509 h 15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8" h="1509">
                  <a:moveTo>
                    <a:pt x="251" y="0"/>
                  </a:moveTo>
                  <a:cubicBezTo>
                    <a:pt x="112" y="0"/>
                    <a:pt x="0" y="113"/>
                    <a:pt x="0" y="252"/>
                  </a:cubicBezTo>
                  <a:lnTo>
                    <a:pt x="0" y="1257"/>
                  </a:lnTo>
                  <a:cubicBezTo>
                    <a:pt x="0" y="1396"/>
                    <a:pt x="112" y="1509"/>
                    <a:pt x="251" y="1509"/>
                  </a:cubicBezTo>
                  <a:lnTo>
                    <a:pt x="6557" y="1509"/>
                  </a:lnTo>
                  <a:cubicBezTo>
                    <a:pt x="6696" y="1509"/>
                    <a:pt x="6808" y="1396"/>
                    <a:pt x="6808" y="1257"/>
                  </a:cubicBezTo>
                  <a:lnTo>
                    <a:pt x="6808" y="252"/>
                  </a:lnTo>
                  <a:cubicBezTo>
                    <a:pt x="6808" y="113"/>
                    <a:pt x="6696" y="0"/>
                    <a:pt x="6557" y="0"/>
                  </a:cubicBezTo>
                  <a:lnTo>
                    <a:pt x="251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  <p:sp>
        <p:nvSpPr>
          <p:cNvPr id="392257" name="Rectangle 65"/>
          <p:cNvSpPr>
            <a:spLocks noChangeArrowheads="1"/>
          </p:cNvSpPr>
          <p:nvPr/>
        </p:nvSpPr>
        <p:spPr bwMode="auto">
          <a:xfrm>
            <a:off x="6686550" y="5848350"/>
            <a:ext cx="460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cs typeface="標楷體"/>
              </a:rPr>
              <a:t>核心</a:t>
            </a:r>
          </a:p>
        </p:txBody>
      </p:sp>
      <p:grpSp>
        <p:nvGrpSpPr>
          <p:cNvPr id="16" name="Group 66"/>
          <p:cNvGrpSpPr>
            <a:grpSpLocks/>
          </p:cNvGrpSpPr>
          <p:nvPr/>
        </p:nvGrpSpPr>
        <p:grpSpPr bwMode="auto">
          <a:xfrm>
            <a:off x="6715125" y="3295650"/>
            <a:ext cx="1889125" cy="349250"/>
            <a:chOff x="3173" y="2303"/>
            <a:chExt cx="1190" cy="257"/>
          </a:xfrm>
        </p:grpSpPr>
        <p:sp>
          <p:nvSpPr>
            <p:cNvPr id="22574" name="Freeform 67"/>
            <p:cNvSpPr>
              <a:spLocks/>
            </p:cNvSpPr>
            <p:nvPr/>
          </p:nvSpPr>
          <p:spPr bwMode="auto">
            <a:xfrm>
              <a:off x="3173" y="2303"/>
              <a:ext cx="1190" cy="257"/>
            </a:xfrm>
            <a:custGeom>
              <a:avLst/>
              <a:gdLst>
                <a:gd name="T0" fmla="*/ 6 w 7842"/>
                <a:gd name="T1" fmla="*/ 0 h 1517"/>
                <a:gd name="T2" fmla="*/ 0 w 7842"/>
                <a:gd name="T3" fmla="*/ 7 h 1517"/>
                <a:gd name="T4" fmla="*/ 0 w 7842"/>
                <a:gd name="T5" fmla="*/ 36 h 1517"/>
                <a:gd name="T6" fmla="*/ 6 w 7842"/>
                <a:gd name="T7" fmla="*/ 44 h 1517"/>
                <a:gd name="T8" fmla="*/ 175 w 7842"/>
                <a:gd name="T9" fmla="*/ 44 h 1517"/>
                <a:gd name="T10" fmla="*/ 181 w 7842"/>
                <a:gd name="T11" fmla="*/ 36 h 1517"/>
                <a:gd name="T12" fmla="*/ 181 w 7842"/>
                <a:gd name="T13" fmla="*/ 7 h 1517"/>
                <a:gd name="T14" fmla="*/ 175 w 7842"/>
                <a:gd name="T15" fmla="*/ 0 h 1517"/>
                <a:gd name="T16" fmla="*/ 6 w 7842"/>
                <a:gd name="T17" fmla="*/ 0 h 15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842"/>
                <a:gd name="T28" fmla="*/ 0 h 1517"/>
                <a:gd name="T29" fmla="*/ 7842 w 7842"/>
                <a:gd name="T30" fmla="*/ 1517 h 15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842" h="1517">
                  <a:moveTo>
                    <a:pt x="253" y="0"/>
                  </a:moveTo>
                  <a:cubicBezTo>
                    <a:pt x="114" y="0"/>
                    <a:pt x="0" y="113"/>
                    <a:pt x="0" y="253"/>
                  </a:cubicBezTo>
                  <a:lnTo>
                    <a:pt x="0" y="1264"/>
                  </a:lnTo>
                  <a:cubicBezTo>
                    <a:pt x="0" y="1404"/>
                    <a:pt x="114" y="1517"/>
                    <a:pt x="253" y="1517"/>
                  </a:cubicBezTo>
                  <a:lnTo>
                    <a:pt x="7589" y="1517"/>
                  </a:lnTo>
                  <a:cubicBezTo>
                    <a:pt x="7729" y="1517"/>
                    <a:pt x="7842" y="1404"/>
                    <a:pt x="7842" y="1264"/>
                  </a:cubicBezTo>
                  <a:lnTo>
                    <a:pt x="7842" y="253"/>
                  </a:lnTo>
                  <a:cubicBezTo>
                    <a:pt x="7842" y="113"/>
                    <a:pt x="7729" y="0"/>
                    <a:pt x="7589" y="0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CCCCFF"/>
            </a:solidFill>
            <a:ln w="0">
              <a:noFill/>
              <a:round/>
              <a:headEnd/>
              <a:tailEnd/>
            </a:ln>
            <a:effectLst>
              <a:prstShdw prst="shdw17" dist="17961" dir="2700000">
                <a:srgbClr val="CCCCFF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sp>
          <p:nvSpPr>
            <p:cNvPr id="22575" name="Freeform 68"/>
            <p:cNvSpPr>
              <a:spLocks/>
            </p:cNvSpPr>
            <p:nvPr/>
          </p:nvSpPr>
          <p:spPr bwMode="auto">
            <a:xfrm>
              <a:off x="3173" y="2303"/>
              <a:ext cx="1190" cy="257"/>
            </a:xfrm>
            <a:custGeom>
              <a:avLst/>
              <a:gdLst>
                <a:gd name="T0" fmla="*/ 6 w 7842"/>
                <a:gd name="T1" fmla="*/ 0 h 1517"/>
                <a:gd name="T2" fmla="*/ 0 w 7842"/>
                <a:gd name="T3" fmla="*/ 7 h 1517"/>
                <a:gd name="T4" fmla="*/ 0 w 7842"/>
                <a:gd name="T5" fmla="*/ 36 h 1517"/>
                <a:gd name="T6" fmla="*/ 6 w 7842"/>
                <a:gd name="T7" fmla="*/ 44 h 1517"/>
                <a:gd name="T8" fmla="*/ 175 w 7842"/>
                <a:gd name="T9" fmla="*/ 44 h 1517"/>
                <a:gd name="T10" fmla="*/ 181 w 7842"/>
                <a:gd name="T11" fmla="*/ 36 h 1517"/>
                <a:gd name="T12" fmla="*/ 181 w 7842"/>
                <a:gd name="T13" fmla="*/ 7 h 1517"/>
                <a:gd name="T14" fmla="*/ 175 w 7842"/>
                <a:gd name="T15" fmla="*/ 0 h 1517"/>
                <a:gd name="T16" fmla="*/ 6 w 7842"/>
                <a:gd name="T17" fmla="*/ 0 h 15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842"/>
                <a:gd name="T28" fmla="*/ 0 h 1517"/>
                <a:gd name="T29" fmla="*/ 7842 w 7842"/>
                <a:gd name="T30" fmla="*/ 1517 h 15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842" h="1517">
                  <a:moveTo>
                    <a:pt x="253" y="0"/>
                  </a:moveTo>
                  <a:cubicBezTo>
                    <a:pt x="114" y="0"/>
                    <a:pt x="0" y="113"/>
                    <a:pt x="0" y="253"/>
                  </a:cubicBezTo>
                  <a:lnTo>
                    <a:pt x="0" y="1264"/>
                  </a:lnTo>
                  <a:cubicBezTo>
                    <a:pt x="0" y="1404"/>
                    <a:pt x="114" y="1517"/>
                    <a:pt x="253" y="1517"/>
                  </a:cubicBezTo>
                  <a:lnTo>
                    <a:pt x="7589" y="1517"/>
                  </a:lnTo>
                  <a:cubicBezTo>
                    <a:pt x="7729" y="1517"/>
                    <a:pt x="7842" y="1404"/>
                    <a:pt x="7842" y="1264"/>
                  </a:cubicBezTo>
                  <a:lnTo>
                    <a:pt x="7842" y="253"/>
                  </a:lnTo>
                  <a:cubicBezTo>
                    <a:pt x="7842" y="113"/>
                    <a:pt x="7729" y="0"/>
                    <a:pt x="7589" y="0"/>
                  </a:cubicBezTo>
                  <a:lnTo>
                    <a:pt x="253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  <p:sp>
        <p:nvSpPr>
          <p:cNvPr id="392261" name="Rectangle 69"/>
          <p:cNvSpPr>
            <a:spLocks noChangeArrowheads="1"/>
          </p:cNvSpPr>
          <p:nvPr/>
        </p:nvSpPr>
        <p:spPr bwMode="auto">
          <a:xfrm>
            <a:off x="7024688" y="3355975"/>
            <a:ext cx="1393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zh-TW" altLang="en-US" b="1">
                <a:solidFill>
                  <a:srgbClr val="000000"/>
                </a:solidFill>
                <a:latin typeface="楷体_GB2312" pitchFamily="49" charset="-122"/>
              </a:rPr>
              <a:t>客户信息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</a:rPr>
              <a:t>交换</a:t>
            </a:r>
            <a:endParaRPr kumimoji="1" lang="zh-CN" altLang="en-US" b="1">
              <a:latin typeface="楷体_GB2312" pitchFamily="49" charset="-122"/>
            </a:endParaRPr>
          </a:p>
        </p:txBody>
      </p:sp>
      <p:sp>
        <p:nvSpPr>
          <p:cNvPr id="392263" name="Rectangle 71"/>
          <p:cNvSpPr>
            <a:spLocks noChangeArrowheads="1"/>
          </p:cNvSpPr>
          <p:nvPr/>
        </p:nvSpPr>
        <p:spPr bwMode="auto">
          <a:xfrm>
            <a:off x="4999852" y="2500313"/>
            <a:ext cx="276999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lIns="0" tIns="0" rIns="0" bIns="0">
            <a:spAutoFit/>
          </a:bodyPr>
          <a:lstStyle/>
          <a:p>
            <a:pPr>
              <a:defRPr/>
            </a:pP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</a:rPr>
              <a:t>预约付款融资</a:t>
            </a:r>
            <a:endParaRPr kumimoji="1" lang="zh-CN" altLang="en-US" b="1" dirty="0">
              <a:latin typeface="楷体_GB2312" pitchFamily="49" charset="-122"/>
            </a:endParaRPr>
          </a:p>
        </p:txBody>
      </p:sp>
      <p:sp>
        <p:nvSpPr>
          <p:cNvPr id="392264" name="Rectangle 72"/>
          <p:cNvSpPr>
            <a:spLocks noChangeArrowheads="1"/>
          </p:cNvSpPr>
          <p:nvPr/>
        </p:nvSpPr>
        <p:spPr bwMode="auto">
          <a:xfrm>
            <a:off x="4094163" y="2500313"/>
            <a:ext cx="692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pPr>
              <a:defRPr/>
            </a:pP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</a:rPr>
              <a:t>融资池</a:t>
            </a:r>
            <a:endParaRPr kumimoji="1" lang="zh-CN" altLang="en-US" b="1" dirty="0">
              <a:latin typeface="楷体_GB2312" pitchFamily="49" charset="-122"/>
            </a:endParaRPr>
          </a:p>
        </p:txBody>
      </p:sp>
      <p:sp>
        <p:nvSpPr>
          <p:cNvPr id="392265" name="Rectangle 73"/>
          <p:cNvSpPr>
            <a:spLocks noChangeArrowheads="1"/>
          </p:cNvSpPr>
          <p:nvPr/>
        </p:nvSpPr>
        <p:spPr bwMode="auto">
          <a:xfrm>
            <a:off x="3259952" y="2571750"/>
            <a:ext cx="276999" cy="80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pPr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楷体_GB2312" pitchFamily="49" charset="-122"/>
              </a:rPr>
              <a:t>OBU</a:t>
            </a: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业务</a:t>
            </a:r>
            <a:endParaRPr kumimoji="1" lang="zh-CN" altLang="en-US" b="1" dirty="0">
              <a:latin typeface="楷体_GB2312" pitchFamily="49" charset="-122"/>
            </a:endParaRPr>
          </a:p>
        </p:txBody>
      </p:sp>
      <p:sp>
        <p:nvSpPr>
          <p:cNvPr id="392266" name="AutoShape 74"/>
          <p:cNvSpPr>
            <a:spLocks noChangeArrowheads="1"/>
          </p:cNvSpPr>
          <p:nvPr/>
        </p:nvSpPr>
        <p:spPr bwMode="auto">
          <a:xfrm>
            <a:off x="395288" y="2062163"/>
            <a:ext cx="2295525" cy="533400"/>
          </a:xfrm>
          <a:prstGeom prst="rightArrow">
            <a:avLst>
              <a:gd name="adj1" fmla="val 76667"/>
              <a:gd name="adj2" fmla="val 109900"/>
            </a:avLst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99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392267" name="Text Box 75"/>
          <p:cNvSpPr txBox="1">
            <a:spLocks noChangeArrowheads="1"/>
          </p:cNvSpPr>
          <p:nvPr/>
        </p:nvSpPr>
        <p:spPr bwMode="auto">
          <a:xfrm>
            <a:off x="395288" y="2133600"/>
            <a:ext cx="1276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cs typeface="標楷體"/>
              </a:rPr>
              <a:t>业务咨询</a:t>
            </a:r>
          </a:p>
        </p:txBody>
      </p:sp>
      <p:sp>
        <p:nvSpPr>
          <p:cNvPr id="392268" name="AutoShape 76"/>
          <p:cNvSpPr>
            <a:spLocks noChangeArrowheads="1"/>
          </p:cNvSpPr>
          <p:nvPr/>
        </p:nvSpPr>
        <p:spPr bwMode="auto">
          <a:xfrm>
            <a:off x="395288" y="3357563"/>
            <a:ext cx="2295525" cy="534987"/>
          </a:xfrm>
          <a:prstGeom prst="rightArrow">
            <a:avLst>
              <a:gd name="adj1" fmla="val 76667"/>
              <a:gd name="adj2" fmla="val 109574"/>
            </a:avLst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99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392269" name="Text Box 77"/>
          <p:cNvSpPr txBox="1">
            <a:spLocks noChangeArrowheads="1"/>
          </p:cNvSpPr>
          <p:nvPr/>
        </p:nvSpPr>
        <p:spPr bwMode="auto">
          <a:xfrm>
            <a:off x="395288" y="3435350"/>
            <a:ext cx="1276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cs typeface="標楷體"/>
              </a:rPr>
              <a:t>专业开发</a:t>
            </a:r>
          </a:p>
        </p:txBody>
      </p:sp>
      <p:sp>
        <p:nvSpPr>
          <p:cNvPr id="392270" name="AutoShape 78"/>
          <p:cNvSpPr>
            <a:spLocks noChangeArrowheads="1"/>
          </p:cNvSpPr>
          <p:nvPr/>
        </p:nvSpPr>
        <p:spPr bwMode="auto">
          <a:xfrm>
            <a:off x="395288" y="2709863"/>
            <a:ext cx="2295525" cy="533400"/>
          </a:xfrm>
          <a:prstGeom prst="rightArrow">
            <a:avLst>
              <a:gd name="adj1" fmla="val 76667"/>
              <a:gd name="adj2" fmla="val 109900"/>
            </a:avLst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99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392271" name="Text Box 79"/>
          <p:cNvSpPr txBox="1">
            <a:spLocks noChangeArrowheads="1"/>
          </p:cNvSpPr>
          <p:nvPr/>
        </p:nvSpPr>
        <p:spPr bwMode="auto">
          <a:xfrm>
            <a:off x="395288" y="2782888"/>
            <a:ext cx="1276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cs typeface="標楷體"/>
              </a:rPr>
              <a:t>整体规划</a:t>
            </a:r>
          </a:p>
        </p:txBody>
      </p:sp>
      <p:sp>
        <p:nvSpPr>
          <p:cNvPr id="392272" name="AutoShape 80"/>
          <p:cNvSpPr>
            <a:spLocks noChangeArrowheads="1"/>
          </p:cNvSpPr>
          <p:nvPr/>
        </p:nvSpPr>
        <p:spPr bwMode="auto">
          <a:xfrm>
            <a:off x="395288" y="4078288"/>
            <a:ext cx="2295525" cy="533400"/>
          </a:xfrm>
          <a:prstGeom prst="rightArrow">
            <a:avLst>
              <a:gd name="adj1" fmla="val 76667"/>
              <a:gd name="adj2" fmla="val 109900"/>
            </a:avLst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99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392273" name="Text Box 81"/>
          <p:cNvSpPr txBox="1">
            <a:spLocks noChangeArrowheads="1"/>
          </p:cNvSpPr>
          <p:nvPr/>
        </p:nvSpPr>
        <p:spPr bwMode="auto">
          <a:xfrm>
            <a:off x="395288" y="4151313"/>
            <a:ext cx="1276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rgbClr val="000000"/>
                </a:solidFill>
                <a:latin typeface="楷体_GB2312" pitchFamily="49" charset="-122"/>
                <a:cs typeface="標楷體"/>
              </a:rPr>
              <a:t>运维服务</a:t>
            </a:r>
          </a:p>
        </p:txBody>
      </p:sp>
      <p:grpSp>
        <p:nvGrpSpPr>
          <p:cNvPr id="202828" name="Group 76"/>
          <p:cNvGrpSpPr>
            <a:grpSpLocks/>
          </p:cNvGrpSpPr>
          <p:nvPr/>
        </p:nvGrpSpPr>
        <p:grpSpPr bwMode="auto">
          <a:xfrm>
            <a:off x="3779838" y="4292600"/>
            <a:ext cx="430212" cy="2725738"/>
            <a:chOff x="2381" y="2704"/>
            <a:chExt cx="271" cy="1717"/>
          </a:xfrm>
        </p:grpSpPr>
        <p:grpSp>
          <p:nvGrpSpPr>
            <p:cNvPr id="18" name="Group 22"/>
            <p:cNvGrpSpPr>
              <a:grpSpLocks/>
            </p:cNvGrpSpPr>
            <p:nvPr/>
          </p:nvGrpSpPr>
          <p:grpSpPr bwMode="auto">
            <a:xfrm>
              <a:off x="2381" y="2704"/>
              <a:ext cx="271" cy="1496"/>
              <a:chOff x="980" y="2721"/>
              <a:chExt cx="287" cy="1085"/>
            </a:xfrm>
          </p:grpSpPr>
          <p:sp>
            <p:nvSpPr>
              <p:cNvPr id="22596" name="Rectangle 23"/>
              <p:cNvSpPr>
                <a:spLocks noChangeArrowheads="1"/>
              </p:cNvSpPr>
              <p:nvPr/>
            </p:nvSpPr>
            <p:spPr bwMode="auto">
              <a:xfrm>
                <a:off x="980" y="2721"/>
                <a:ext cx="287" cy="108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FFFF">
                    <a:gamma/>
                    <a:shade val="60000"/>
                    <a:invGamma/>
                  </a:srgbClr>
                </a:prstShdw>
              </a:effectLst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楷体_GB2312" pitchFamily="49" charset="-122"/>
                </a:endParaRPr>
              </a:p>
            </p:txBody>
          </p:sp>
          <p:sp>
            <p:nvSpPr>
              <p:cNvPr id="22597" name="Rectangle 24"/>
              <p:cNvSpPr>
                <a:spLocks noChangeArrowheads="1"/>
              </p:cNvSpPr>
              <p:nvPr/>
            </p:nvSpPr>
            <p:spPr bwMode="auto">
              <a:xfrm>
                <a:off x="980" y="2721"/>
                <a:ext cx="287" cy="1085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miter lim="800000"/>
                <a:headEnd/>
                <a:tailEnd/>
              </a:ln>
              <a:effectLst>
                <a:prstShdw prst="shdw17" dist="17961" dir="2700000">
                  <a:srgbClr val="000000">
                    <a:gamma/>
                    <a:shade val="60000"/>
                    <a:invGamma/>
                  </a:srgbClr>
                </a:prstShdw>
              </a:effectLst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楷体_GB2312" pitchFamily="49" charset="-122"/>
                </a:endParaRPr>
              </a:p>
            </p:txBody>
          </p:sp>
        </p:grpSp>
        <p:sp>
          <p:nvSpPr>
            <p:cNvPr id="392221" name="Rectangle 29"/>
            <p:cNvSpPr>
              <a:spLocks noChangeArrowheads="1"/>
            </p:cNvSpPr>
            <p:nvPr/>
          </p:nvSpPr>
          <p:spPr bwMode="auto">
            <a:xfrm>
              <a:off x="2385" y="2925"/>
              <a:ext cx="226" cy="1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0" tIns="0" rIns="0" bIns="0"/>
            <a:lstStyle/>
            <a:p>
              <a:pPr>
                <a:defRPr/>
              </a:pPr>
              <a:r>
                <a:rPr kumimoji="1" lang="zh-CN" altLang="en-US" b="1" dirty="0">
                  <a:solidFill>
                    <a:srgbClr val="000000"/>
                  </a:solidFill>
                  <a:latin typeface="楷体_GB2312" pitchFamily="49" charset="-122"/>
                </a:rPr>
                <a:t>国际保理</a:t>
              </a:r>
              <a:endParaRPr kumimoji="1" lang="zh-CN" altLang="en-US" b="1" dirty="0">
                <a:latin typeface="楷体_GB2312" pitchFamily="49" charset="-122"/>
              </a:endParaRPr>
            </a:p>
          </p:txBody>
        </p:sp>
      </p:grpSp>
      <p:sp>
        <p:nvSpPr>
          <p:cNvPr id="392229" name="Rectangle 37"/>
          <p:cNvSpPr>
            <a:spLocks noChangeArrowheads="1"/>
          </p:cNvSpPr>
          <p:nvPr/>
        </p:nvSpPr>
        <p:spPr bwMode="auto">
          <a:xfrm>
            <a:off x="3443288" y="4697413"/>
            <a:ext cx="1343025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/>
          <a:lstStyle/>
          <a:p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cs typeface="標楷體"/>
              </a:rPr>
              <a:t>进口保理</a:t>
            </a:r>
          </a:p>
        </p:txBody>
      </p:sp>
      <p:sp>
        <p:nvSpPr>
          <p:cNvPr id="392262" name="Rectangle 70"/>
          <p:cNvSpPr>
            <a:spLocks noChangeArrowheads="1"/>
          </p:cNvSpPr>
          <p:nvPr/>
        </p:nvSpPr>
        <p:spPr bwMode="auto">
          <a:xfrm>
            <a:off x="4167188" y="4652963"/>
            <a:ext cx="1119187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/>
          <a:lstStyle/>
          <a:p>
            <a:pPr>
              <a:defRPr/>
            </a:pP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</a:rPr>
              <a:t>行内双保理</a:t>
            </a:r>
            <a:endParaRPr kumimoji="1" lang="zh-CN" altLang="en-US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9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9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9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9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9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9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9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9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9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9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9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9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/>
      <p:bldP spid="392199" grpId="0"/>
      <p:bldP spid="392217" grpId="0"/>
      <p:bldP spid="392239" grpId="0"/>
      <p:bldP spid="392249" grpId="0"/>
      <p:bldP spid="392263" grpId="0"/>
      <p:bldP spid="392264" grpId="0"/>
      <p:bldP spid="392265" grpId="0"/>
      <p:bldP spid="392266" grpId="0" animBg="1"/>
      <p:bldP spid="392267" grpId="0"/>
      <p:bldP spid="392268" grpId="0" animBg="1"/>
      <p:bldP spid="392269" grpId="0"/>
      <p:bldP spid="392270" grpId="0" animBg="1"/>
      <p:bldP spid="392271" grpId="0"/>
      <p:bldP spid="392272" grpId="0" animBg="1"/>
      <p:bldP spid="392273" grpId="0"/>
      <p:bldP spid="392229" grpId="0"/>
      <p:bldP spid="3922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5804" y="-68279"/>
            <a:ext cx="8229600" cy="1139825"/>
          </a:xfrm>
        </p:spPr>
        <p:txBody>
          <a:bodyPr/>
          <a:lstStyle/>
          <a:p>
            <a:r>
              <a:rPr lang="zh-CN" altLang="en-US" sz="5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公司产品线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39975" y="1196975"/>
            <a:ext cx="6480175" cy="4679950"/>
            <a:chOff x="1292" y="527"/>
            <a:chExt cx="4325" cy="2884"/>
          </a:xfrm>
        </p:grpSpPr>
        <p:sp>
          <p:nvSpPr>
            <p:cNvPr id="24620" name="Oval 3"/>
            <p:cNvSpPr>
              <a:spLocks noChangeArrowheads="1"/>
            </p:cNvSpPr>
            <p:nvPr/>
          </p:nvSpPr>
          <p:spPr bwMode="auto">
            <a:xfrm>
              <a:off x="4282" y="1793"/>
              <a:ext cx="1335" cy="1524"/>
            </a:xfrm>
            <a:prstGeom prst="ellipse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sp>
          <p:nvSpPr>
            <p:cNvPr id="24621" name="Oval 4"/>
            <p:cNvSpPr>
              <a:spLocks noChangeArrowheads="1"/>
            </p:cNvSpPr>
            <p:nvPr/>
          </p:nvSpPr>
          <p:spPr bwMode="auto">
            <a:xfrm>
              <a:off x="3334" y="2160"/>
              <a:ext cx="1378" cy="1225"/>
            </a:xfrm>
            <a:prstGeom prst="ellipse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sp>
          <p:nvSpPr>
            <p:cNvPr id="24622" name="Oval 5"/>
            <p:cNvSpPr>
              <a:spLocks noChangeArrowheads="1"/>
            </p:cNvSpPr>
            <p:nvPr/>
          </p:nvSpPr>
          <p:spPr bwMode="auto">
            <a:xfrm>
              <a:off x="2608" y="527"/>
              <a:ext cx="2681" cy="2087"/>
            </a:xfrm>
            <a:prstGeom prst="ellipse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sp>
          <p:nvSpPr>
            <p:cNvPr id="24623" name="Oval 6"/>
            <p:cNvSpPr>
              <a:spLocks noChangeArrowheads="1"/>
            </p:cNvSpPr>
            <p:nvPr/>
          </p:nvSpPr>
          <p:spPr bwMode="auto">
            <a:xfrm>
              <a:off x="1701" y="1842"/>
              <a:ext cx="2278" cy="1569"/>
            </a:xfrm>
            <a:prstGeom prst="ellipse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sp>
          <p:nvSpPr>
            <p:cNvPr id="24624" name="Oval 7"/>
            <p:cNvSpPr>
              <a:spLocks noChangeArrowheads="1"/>
            </p:cNvSpPr>
            <p:nvPr/>
          </p:nvSpPr>
          <p:spPr bwMode="auto">
            <a:xfrm>
              <a:off x="1292" y="618"/>
              <a:ext cx="2616" cy="2046"/>
            </a:xfrm>
            <a:prstGeom prst="ellipse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  <p:sp>
        <p:nvSpPr>
          <p:cNvPr id="460808" name="Oval 8"/>
          <p:cNvSpPr>
            <a:spLocks noChangeArrowheads="1"/>
          </p:cNvSpPr>
          <p:nvPr/>
        </p:nvSpPr>
        <p:spPr bwMode="auto">
          <a:xfrm>
            <a:off x="2700338" y="1960563"/>
            <a:ext cx="1873250" cy="1223962"/>
          </a:xfrm>
          <a:prstGeom prst="ellipse">
            <a:avLst/>
          </a:prstGeom>
          <a:gradFill rotWithShape="0">
            <a:gsLst>
              <a:gs pos="0">
                <a:srgbClr val="C68DFF"/>
              </a:gs>
              <a:gs pos="100000">
                <a:srgbClr val="47335C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zh-TW" sz="2000" b="1">
                <a:solidFill>
                  <a:srgbClr val="FFFFFF"/>
                </a:solidFill>
                <a:latin typeface="楷体_GB2312" pitchFamily="49" charset="-122"/>
              </a:rPr>
              <a:t>CSPS.CS</a:t>
            </a:r>
            <a:endParaRPr kumimoji="1" lang="en-US" altLang="ko-KR" sz="2000" b="1">
              <a:solidFill>
                <a:srgbClr val="FFFFFF"/>
              </a:solidFill>
              <a:latin typeface="楷体_GB2312" pitchFamily="49" charset="-122"/>
            </a:endParaRPr>
          </a:p>
        </p:txBody>
      </p:sp>
      <p:sp>
        <p:nvSpPr>
          <p:cNvPr id="460809" name="Oval 9"/>
          <p:cNvSpPr>
            <a:spLocks noChangeArrowheads="1"/>
          </p:cNvSpPr>
          <p:nvPr/>
        </p:nvSpPr>
        <p:spPr bwMode="auto">
          <a:xfrm>
            <a:off x="2916238" y="2924175"/>
            <a:ext cx="1871662" cy="1512888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2E002E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zh-TW" sz="2800" b="1">
                <a:solidFill>
                  <a:srgbClr val="FFFFFF"/>
                </a:solidFill>
                <a:latin typeface="楷体_GB2312" pitchFamily="49" charset="-122"/>
              </a:rPr>
              <a:t>CSPS.Net</a:t>
            </a:r>
          </a:p>
        </p:txBody>
      </p:sp>
      <p:sp>
        <p:nvSpPr>
          <p:cNvPr id="460810" name="Oval 10"/>
          <p:cNvSpPr>
            <a:spLocks noChangeArrowheads="1"/>
          </p:cNvSpPr>
          <p:nvPr/>
        </p:nvSpPr>
        <p:spPr bwMode="auto">
          <a:xfrm>
            <a:off x="4284663" y="1744663"/>
            <a:ext cx="1860550" cy="1311275"/>
          </a:xfrm>
          <a:prstGeom prst="ellipse">
            <a:avLst/>
          </a:prstGeom>
          <a:gradFill rotWithShape="1">
            <a:gsLst>
              <a:gs pos="0">
                <a:srgbClr val="99CC00"/>
              </a:gs>
              <a:gs pos="100000">
                <a:srgbClr val="374A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zh-TW" sz="1400" b="1">
                <a:solidFill>
                  <a:srgbClr val="FFFFFF"/>
                </a:solidFill>
                <a:latin typeface="楷体_GB2312" pitchFamily="49" charset="-122"/>
              </a:rPr>
              <a:t>ABF</a:t>
            </a:r>
          </a:p>
          <a:p>
            <a:pPr algn="ctr" latinLnBrk="1">
              <a:defRPr/>
            </a:pPr>
            <a:r>
              <a:rPr kumimoji="1" lang="en-US" altLang="zh-TW" sz="1400" b="1">
                <a:solidFill>
                  <a:srgbClr val="FFFFFF"/>
                </a:solidFill>
                <a:latin typeface="楷体_GB2312" pitchFamily="49" charset="-122"/>
              </a:rPr>
              <a:t>(Asset Based Finance)</a:t>
            </a:r>
          </a:p>
        </p:txBody>
      </p:sp>
      <p:sp>
        <p:nvSpPr>
          <p:cNvPr id="460811" name="Oval 11"/>
          <p:cNvSpPr>
            <a:spLocks noChangeArrowheads="1"/>
          </p:cNvSpPr>
          <p:nvPr/>
        </p:nvSpPr>
        <p:spPr bwMode="auto">
          <a:xfrm>
            <a:off x="4500563" y="2752725"/>
            <a:ext cx="1860550" cy="1311275"/>
          </a:xfrm>
          <a:prstGeom prst="ellipse">
            <a:avLst/>
          </a:prstGeom>
          <a:gradFill rotWithShape="0">
            <a:gsLst>
              <a:gs pos="0">
                <a:srgbClr val="99CCFF"/>
              </a:gs>
              <a:gs pos="100000">
                <a:srgbClr val="374A5C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zh-TW" sz="1400" b="1">
                <a:solidFill>
                  <a:srgbClr val="FFFFFF"/>
                </a:solidFill>
                <a:latin typeface="楷体_GB2312" pitchFamily="49" charset="-122"/>
              </a:rPr>
              <a:t>EDIFactoring.com</a:t>
            </a:r>
            <a:endParaRPr kumimoji="1" lang="en-US" altLang="ko-KR" sz="1400" b="1">
              <a:solidFill>
                <a:srgbClr val="FFFFFF"/>
              </a:solidFill>
              <a:latin typeface="楷体_GB2312" pitchFamily="49" charset="-122"/>
            </a:endParaRPr>
          </a:p>
        </p:txBody>
      </p:sp>
      <p:sp>
        <p:nvSpPr>
          <p:cNvPr id="460812" name="Oval 12"/>
          <p:cNvSpPr>
            <a:spLocks noChangeArrowheads="1"/>
          </p:cNvSpPr>
          <p:nvPr/>
        </p:nvSpPr>
        <p:spPr bwMode="auto">
          <a:xfrm>
            <a:off x="3348038" y="3860800"/>
            <a:ext cx="1800225" cy="1295400"/>
          </a:xfrm>
          <a:prstGeom prst="ellipse">
            <a:avLst/>
          </a:prstGeom>
          <a:gradFill rotWithShape="1">
            <a:gsLst>
              <a:gs pos="0">
                <a:srgbClr val="969696"/>
              </a:gs>
              <a:gs pos="100000">
                <a:srgbClr val="36363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zh-TW" sz="2000" b="1">
                <a:solidFill>
                  <a:srgbClr val="FFFFFF"/>
                </a:solidFill>
                <a:latin typeface="楷体_GB2312" pitchFamily="49" charset="-122"/>
              </a:rPr>
              <a:t>CSPS.Java</a:t>
            </a:r>
          </a:p>
        </p:txBody>
      </p:sp>
      <p:sp>
        <p:nvSpPr>
          <p:cNvPr id="460813" name="Oval 13"/>
          <p:cNvSpPr>
            <a:spLocks noChangeArrowheads="1"/>
          </p:cNvSpPr>
          <p:nvPr/>
        </p:nvSpPr>
        <p:spPr bwMode="auto">
          <a:xfrm>
            <a:off x="4859338" y="3760788"/>
            <a:ext cx="1871662" cy="1050925"/>
          </a:xfrm>
          <a:prstGeom prst="ellipse">
            <a:avLst/>
          </a:prstGeom>
          <a:gradFill rotWithShape="0">
            <a:gsLst>
              <a:gs pos="0">
                <a:srgbClr val="FF3300"/>
              </a:gs>
              <a:gs pos="100000">
                <a:srgbClr val="5C1200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zh-TW" sz="2000" b="1">
                <a:solidFill>
                  <a:srgbClr val="FFFFFF"/>
                </a:solidFill>
                <a:latin typeface="楷体_GB2312" pitchFamily="49" charset="-122"/>
              </a:rPr>
              <a:t>e-CSPS</a:t>
            </a:r>
            <a:endParaRPr kumimoji="1" lang="en-US" altLang="ko-KR" sz="2000" b="1">
              <a:solidFill>
                <a:srgbClr val="FFFFFF"/>
              </a:solidFill>
              <a:latin typeface="楷体_GB2312" pitchFamily="49" charset="-122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884238" y="1476375"/>
            <a:ext cx="1400175" cy="1671638"/>
            <a:chOff x="330" y="658"/>
            <a:chExt cx="882" cy="1053"/>
          </a:xfrm>
        </p:grpSpPr>
        <p:sp>
          <p:nvSpPr>
            <p:cNvPr id="24618" name="Oval 15"/>
            <p:cNvSpPr>
              <a:spLocks noChangeArrowheads="1"/>
            </p:cNvSpPr>
            <p:nvPr/>
          </p:nvSpPr>
          <p:spPr bwMode="auto">
            <a:xfrm>
              <a:off x="330" y="658"/>
              <a:ext cx="816" cy="590"/>
            </a:xfrm>
            <a:prstGeom prst="ellipse">
              <a:avLst/>
            </a:prstGeom>
            <a:gradFill rotWithShape="1">
              <a:gsLst>
                <a:gs pos="0">
                  <a:srgbClr val="474776"/>
                </a:gs>
                <a:gs pos="100000">
                  <a:srgbClr val="9999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zh-TW" sz="1600" b="1">
                  <a:solidFill>
                    <a:srgbClr val="FFFF00"/>
                  </a:solidFill>
                  <a:latin typeface="楷体_GB2312" pitchFamily="49" charset="-122"/>
                </a:rPr>
                <a:t>Domestic</a:t>
              </a:r>
            </a:p>
            <a:p>
              <a:pPr algn="ctr" latinLnBrk="1">
                <a:defRPr/>
              </a:pPr>
              <a:r>
                <a:rPr kumimoji="1" lang="en-US" altLang="zh-TW" sz="1600" b="1">
                  <a:solidFill>
                    <a:srgbClr val="FFFF00"/>
                  </a:solidFill>
                  <a:latin typeface="楷体_GB2312" pitchFamily="49" charset="-122"/>
                </a:rPr>
                <a:t>factoring</a:t>
              </a:r>
            </a:p>
            <a:p>
              <a:pPr algn="ctr" latinLnBrk="1">
                <a:defRPr/>
              </a:pPr>
              <a:r>
                <a:rPr kumimoji="1" lang="zh-TW" altLang="en-US" sz="1600" b="1">
                  <a:solidFill>
                    <a:srgbClr val="FFFF00"/>
                  </a:solidFill>
                  <a:latin typeface="楷体_GB2312" pitchFamily="49" charset="-122"/>
                </a:rPr>
                <a:t>模块</a:t>
              </a:r>
            </a:p>
          </p:txBody>
        </p:sp>
        <p:sp>
          <p:nvSpPr>
            <p:cNvPr id="24619" name="Line 16"/>
            <p:cNvSpPr>
              <a:spLocks noChangeShapeType="1"/>
            </p:cNvSpPr>
            <p:nvPr/>
          </p:nvSpPr>
          <p:spPr bwMode="auto">
            <a:xfrm>
              <a:off x="1156" y="935"/>
              <a:ext cx="56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52438" y="2378075"/>
            <a:ext cx="1600200" cy="936625"/>
            <a:chOff x="58" y="1226"/>
            <a:chExt cx="1008" cy="590"/>
          </a:xfrm>
        </p:grpSpPr>
        <p:sp>
          <p:nvSpPr>
            <p:cNvPr id="24616" name="Oval 18"/>
            <p:cNvSpPr>
              <a:spLocks noChangeArrowheads="1"/>
            </p:cNvSpPr>
            <p:nvPr/>
          </p:nvSpPr>
          <p:spPr bwMode="auto">
            <a:xfrm>
              <a:off x="58" y="1226"/>
              <a:ext cx="816" cy="590"/>
            </a:xfrm>
            <a:prstGeom prst="ellipse">
              <a:avLst/>
            </a:prstGeom>
            <a:gradFill rotWithShape="1">
              <a:gsLst>
                <a:gs pos="0">
                  <a:srgbClr val="474776"/>
                </a:gs>
                <a:gs pos="100000">
                  <a:srgbClr val="9999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zh-TW" sz="1400" b="1">
                  <a:solidFill>
                    <a:srgbClr val="FFFF00"/>
                  </a:solidFill>
                  <a:latin typeface="楷体_GB2312" pitchFamily="49" charset="-122"/>
                </a:rPr>
                <a:t>International</a:t>
              </a:r>
            </a:p>
            <a:p>
              <a:pPr algn="ctr" latinLnBrk="1">
                <a:defRPr/>
              </a:pPr>
              <a:r>
                <a:rPr kumimoji="1" lang="en-US" altLang="zh-TW" sz="1400" b="1">
                  <a:solidFill>
                    <a:srgbClr val="FFFF00"/>
                  </a:solidFill>
                  <a:latin typeface="楷体_GB2312" pitchFamily="49" charset="-122"/>
                </a:rPr>
                <a:t>factoring</a:t>
              </a:r>
            </a:p>
            <a:p>
              <a:pPr algn="ctr" latinLnBrk="1">
                <a:defRPr/>
              </a:pPr>
              <a:r>
                <a:rPr kumimoji="1" lang="zh-TW" altLang="en-US" sz="1600" b="1">
                  <a:solidFill>
                    <a:srgbClr val="FFFF00"/>
                  </a:solidFill>
                  <a:latin typeface="楷体_GB2312" pitchFamily="49" charset="-122"/>
                </a:rPr>
                <a:t>模块</a:t>
              </a:r>
            </a:p>
          </p:txBody>
        </p:sp>
        <p:sp>
          <p:nvSpPr>
            <p:cNvPr id="24617" name="Line 19"/>
            <p:cNvSpPr>
              <a:spLocks noChangeShapeType="1"/>
            </p:cNvSpPr>
            <p:nvPr/>
          </p:nvSpPr>
          <p:spPr bwMode="auto">
            <a:xfrm>
              <a:off x="874" y="1565"/>
              <a:ext cx="192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44488" y="3322638"/>
            <a:ext cx="1563687" cy="936625"/>
            <a:chOff x="-10" y="1821"/>
            <a:chExt cx="985" cy="590"/>
          </a:xfrm>
        </p:grpSpPr>
        <p:sp>
          <p:nvSpPr>
            <p:cNvPr id="24614" name="Oval 21"/>
            <p:cNvSpPr>
              <a:spLocks noChangeArrowheads="1"/>
            </p:cNvSpPr>
            <p:nvPr/>
          </p:nvSpPr>
          <p:spPr bwMode="auto">
            <a:xfrm>
              <a:off x="-10" y="1821"/>
              <a:ext cx="816" cy="590"/>
            </a:xfrm>
            <a:prstGeom prst="ellipse">
              <a:avLst/>
            </a:prstGeom>
            <a:gradFill rotWithShape="1">
              <a:gsLst>
                <a:gs pos="0">
                  <a:srgbClr val="474776"/>
                </a:gs>
                <a:gs pos="100000">
                  <a:srgbClr val="9999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zh-TW" sz="1600" b="1">
                  <a:solidFill>
                    <a:srgbClr val="FFFF00"/>
                  </a:solidFill>
                  <a:latin typeface="楷体_GB2312" pitchFamily="49" charset="-122"/>
                </a:rPr>
                <a:t>OBU</a:t>
              </a:r>
            </a:p>
            <a:p>
              <a:pPr algn="ctr" latinLnBrk="1">
                <a:defRPr/>
              </a:pPr>
              <a:r>
                <a:rPr kumimoji="1" lang="zh-TW" altLang="en-US" sz="1600" b="1">
                  <a:solidFill>
                    <a:srgbClr val="FFFF00"/>
                  </a:solidFill>
                  <a:latin typeface="楷体_GB2312" pitchFamily="49" charset="-122"/>
                </a:rPr>
                <a:t>模块</a:t>
              </a:r>
            </a:p>
          </p:txBody>
        </p:sp>
        <p:sp>
          <p:nvSpPr>
            <p:cNvPr id="24615" name="Line 22"/>
            <p:cNvSpPr>
              <a:spLocks noChangeShapeType="1"/>
            </p:cNvSpPr>
            <p:nvPr/>
          </p:nvSpPr>
          <p:spPr bwMode="auto">
            <a:xfrm flipV="1">
              <a:off x="795" y="2069"/>
              <a:ext cx="180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15925" y="4148138"/>
            <a:ext cx="1563688" cy="1073150"/>
            <a:chOff x="35" y="2341"/>
            <a:chExt cx="985" cy="676"/>
          </a:xfrm>
        </p:grpSpPr>
        <p:sp>
          <p:nvSpPr>
            <p:cNvPr id="24612" name="Oval 24"/>
            <p:cNvSpPr>
              <a:spLocks noChangeArrowheads="1"/>
            </p:cNvSpPr>
            <p:nvPr/>
          </p:nvSpPr>
          <p:spPr bwMode="auto">
            <a:xfrm>
              <a:off x="35" y="2427"/>
              <a:ext cx="816" cy="590"/>
            </a:xfrm>
            <a:prstGeom prst="ellipse">
              <a:avLst/>
            </a:prstGeom>
            <a:gradFill rotWithShape="1">
              <a:gsLst>
                <a:gs pos="0">
                  <a:srgbClr val="474776"/>
                </a:gs>
                <a:gs pos="100000">
                  <a:srgbClr val="9999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zh-TW" sz="1600" b="1">
                  <a:solidFill>
                    <a:srgbClr val="FFFF00"/>
                  </a:solidFill>
                  <a:latin typeface="楷体_GB2312" pitchFamily="49" charset="-122"/>
                </a:rPr>
                <a:t>A/R &amp; Inv.</a:t>
              </a:r>
            </a:p>
            <a:p>
              <a:pPr algn="ctr" latinLnBrk="1">
                <a:defRPr/>
              </a:pPr>
              <a:r>
                <a:rPr kumimoji="1" lang="en-US" altLang="zh-TW" sz="1600" b="1">
                  <a:solidFill>
                    <a:srgbClr val="FFFF00"/>
                  </a:solidFill>
                  <a:latin typeface="楷体_GB2312" pitchFamily="49" charset="-122"/>
                </a:rPr>
                <a:t>Discounting</a:t>
              </a:r>
            </a:p>
            <a:p>
              <a:pPr algn="ctr" latinLnBrk="1">
                <a:defRPr/>
              </a:pPr>
              <a:r>
                <a:rPr kumimoji="1" lang="en-US" altLang="zh-TW" sz="1600" b="1">
                  <a:solidFill>
                    <a:srgbClr val="FFFF00"/>
                  </a:solidFill>
                  <a:latin typeface="楷体_GB2312" pitchFamily="49" charset="-122"/>
                </a:rPr>
                <a:t>Business</a:t>
              </a:r>
            </a:p>
          </p:txBody>
        </p:sp>
        <p:sp>
          <p:nvSpPr>
            <p:cNvPr id="24613" name="Line 25"/>
            <p:cNvSpPr>
              <a:spLocks noChangeShapeType="1"/>
            </p:cNvSpPr>
            <p:nvPr/>
          </p:nvSpPr>
          <p:spPr bwMode="auto">
            <a:xfrm flipV="1">
              <a:off x="839" y="2341"/>
              <a:ext cx="181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55650" y="4437063"/>
            <a:ext cx="1512888" cy="1701800"/>
            <a:chOff x="249" y="2523"/>
            <a:chExt cx="953" cy="1072"/>
          </a:xfrm>
        </p:grpSpPr>
        <p:sp>
          <p:nvSpPr>
            <p:cNvPr id="24610" name="Oval 27"/>
            <p:cNvSpPr>
              <a:spLocks noChangeArrowheads="1"/>
            </p:cNvSpPr>
            <p:nvPr/>
          </p:nvSpPr>
          <p:spPr bwMode="auto">
            <a:xfrm>
              <a:off x="249" y="3005"/>
              <a:ext cx="816" cy="590"/>
            </a:xfrm>
            <a:prstGeom prst="ellipse">
              <a:avLst/>
            </a:prstGeom>
            <a:gradFill rotWithShape="1">
              <a:gsLst>
                <a:gs pos="0">
                  <a:srgbClr val="474776"/>
                </a:gs>
                <a:gs pos="100000">
                  <a:srgbClr val="9999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en-US" altLang="zh-TW" sz="1600" b="1">
                  <a:solidFill>
                    <a:srgbClr val="FFFF00"/>
                  </a:solidFill>
                  <a:latin typeface="楷体_GB2312" pitchFamily="49" charset="-122"/>
                </a:rPr>
                <a:t>Import</a:t>
              </a:r>
            </a:p>
            <a:p>
              <a:pPr algn="ctr" latinLnBrk="1">
                <a:defRPr/>
              </a:pPr>
              <a:r>
                <a:rPr kumimoji="1" lang="en-US" altLang="zh-TW" sz="1600" b="1">
                  <a:solidFill>
                    <a:srgbClr val="FFFF00"/>
                  </a:solidFill>
                  <a:latin typeface="楷体_GB2312" pitchFamily="49" charset="-122"/>
                </a:rPr>
                <a:t>Factoring</a:t>
              </a:r>
            </a:p>
            <a:p>
              <a:pPr algn="ctr" latinLnBrk="1">
                <a:defRPr/>
              </a:pPr>
              <a:r>
                <a:rPr kumimoji="1" lang="zh-TW" altLang="en-US" sz="1600" b="1">
                  <a:solidFill>
                    <a:srgbClr val="FFFF00"/>
                  </a:solidFill>
                  <a:latin typeface="楷体_GB2312" pitchFamily="49" charset="-122"/>
                </a:rPr>
                <a:t>模块</a:t>
              </a:r>
            </a:p>
          </p:txBody>
        </p:sp>
        <p:sp>
          <p:nvSpPr>
            <p:cNvPr id="24611" name="Line 28"/>
            <p:cNvSpPr>
              <a:spLocks noChangeShapeType="1"/>
            </p:cNvSpPr>
            <p:nvPr/>
          </p:nvSpPr>
          <p:spPr bwMode="auto">
            <a:xfrm flipV="1">
              <a:off x="1066" y="2523"/>
              <a:ext cx="136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4427538" y="5665788"/>
            <a:ext cx="1592262" cy="1147762"/>
            <a:chOff x="2789" y="3360"/>
            <a:chExt cx="1003" cy="723"/>
          </a:xfrm>
        </p:grpSpPr>
        <p:sp>
          <p:nvSpPr>
            <p:cNvPr id="24608" name="Oval 30"/>
            <p:cNvSpPr>
              <a:spLocks noChangeArrowheads="1"/>
            </p:cNvSpPr>
            <p:nvPr/>
          </p:nvSpPr>
          <p:spPr bwMode="auto">
            <a:xfrm>
              <a:off x="2789" y="3493"/>
              <a:ext cx="714" cy="590"/>
            </a:xfrm>
            <a:prstGeom prst="ellipse">
              <a:avLst/>
            </a:prstGeom>
            <a:gradFill rotWithShape="1">
              <a:gsLst>
                <a:gs pos="0">
                  <a:srgbClr val="005E47"/>
                </a:gs>
                <a:gs pos="100000">
                  <a:srgbClr val="00CC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zh-TW" altLang="en-US" b="1">
                  <a:solidFill>
                    <a:srgbClr val="FFFF00"/>
                  </a:solidFill>
                  <a:latin typeface="楷体_GB2312" pitchFamily="49" charset="-122"/>
                </a:rPr>
                <a:t>订单融资</a:t>
              </a:r>
            </a:p>
            <a:p>
              <a:pPr algn="ctr" latinLnBrk="1">
                <a:defRPr/>
              </a:pPr>
              <a:r>
                <a:rPr kumimoji="1" lang="zh-TW" altLang="en-US" b="1">
                  <a:solidFill>
                    <a:srgbClr val="FFFF00"/>
                  </a:solidFill>
                  <a:latin typeface="楷体_GB2312" pitchFamily="49" charset="-122"/>
                </a:rPr>
                <a:t>模块</a:t>
              </a:r>
            </a:p>
          </p:txBody>
        </p:sp>
        <p:sp>
          <p:nvSpPr>
            <p:cNvPr id="24609" name="Line 31"/>
            <p:cNvSpPr>
              <a:spLocks noChangeShapeType="1"/>
            </p:cNvSpPr>
            <p:nvPr/>
          </p:nvSpPr>
          <p:spPr bwMode="auto">
            <a:xfrm flipH="1">
              <a:off x="3107" y="3360"/>
              <a:ext cx="685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5638800" y="5665788"/>
            <a:ext cx="1158875" cy="1147762"/>
            <a:chOff x="3552" y="3360"/>
            <a:chExt cx="730" cy="723"/>
          </a:xfrm>
        </p:grpSpPr>
        <p:sp>
          <p:nvSpPr>
            <p:cNvPr id="24606" name="Oval 33"/>
            <p:cNvSpPr>
              <a:spLocks noChangeArrowheads="1"/>
            </p:cNvSpPr>
            <p:nvPr/>
          </p:nvSpPr>
          <p:spPr bwMode="auto">
            <a:xfrm>
              <a:off x="3552" y="3493"/>
              <a:ext cx="730" cy="590"/>
            </a:xfrm>
            <a:prstGeom prst="ellipse">
              <a:avLst/>
            </a:prstGeom>
            <a:gradFill rotWithShape="1">
              <a:gsLst>
                <a:gs pos="0">
                  <a:srgbClr val="005E47"/>
                </a:gs>
                <a:gs pos="100000">
                  <a:srgbClr val="00CC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zh-TW" altLang="en-US" b="1">
                  <a:solidFill>
                    <a:srgbClr val="FFFF00"/>
                  </a:solidFill>
                  <a:latin typeface="楷体_GB2312" pitchFamily="49" charset="-122"/>
                </a:rPr>
                <a:t>商品融资</a:t>
              </a:r>
            </a:p>
            <a:p>
              <a:pPr algn="ctr" latinLnBrk="1">
                <a:defRPr/>
              </a:pPr>
              <a:r>
                <a:rPr kumimoji="1" lang="zh-TW" altLang="en-US" b="1">
                  <a:solidFill>
                    <a:srgbClr val="FFFF00"/>
                  </a:solidFill>
                  <a:latin typeface="楷体_GB2312" pitchFamily="49" charset="-122"/>
                </a:rPr>
                <a:t>模块</a:t>
              </a:r>
            </a:p>
          </p:txBody>
        </p:sp>
        <p:sp>
          <p:nvSpPr>
            <p:cNvPr id="24607" name="Line 34"/>
            <p:cNvSpPr>
              <a:spLocks noChangeShapeType="1"/>
            </p:cNvSpPr>
            <p:nvPr/>
          </p:nvSpPr>
          <p:spPr bwMode="auto">
            <a:xfrm>
              <a:off x="3888" y="3360"/>
              <a:ext cx="70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  <p:sp>
        <p:nvSpPr>
          <p:cNvPr id="460836" name="Arc 36"/>
          <p:cNvSpPr>
            <a:spLocks/>
          </p:cNvSpPr>
          <p:nvPr/>
        </p:nvSpPr>
        <p:spPr bwMode="auto">
          <a:xfrm rot="-10503987">
            <a:off x="2271713" y="2641600"/>
            <a:ext cx="1368425" cy="1884363"/>
          </a:xfrm>
          <a:custGeom>
            <a:avLst/>
            <a:gdLst>
              <a:gd name="T0" fmla="*/ 739682860 w 21600"/>
              <a:gd name="T1" fmla="*/ 0 h 35514"/>
              <a:gd name="T2" fmla="*/ 2147483647 w 21600"/>
              <a:gd name="T3" fmla="*/ 2147483647 h 35514"/>
              <a:gd name="T4" fmla="*/ 0 w 21600"/>
              <a:gd name="T5" fmla="*/ 2147483647 h 35514"/>
              <a:gd name="T6" fmla="*/ 0 60000 65536"/>
              <a:gd name="T7" fmla="*/ 0 60000 65536"/>
              <a:gd name="T8" fmla="*/ 0 60000 65536"/>
              <a:gd name="T9" fmla="*/ 0 w 21600"/>
              <a:gd name="T10" fmla="*/ 0 h 35514"/>
              <a:gd name="T11" fmla="*/ 21600 w 21600"/>
              <a:gd name="T12" fmla="*/ 35514 h 355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514" fill="none" extrusionOk="0">
                <a:moveTo>
                  <a:pt x="2909" y="-1"/>
                </a:moveTo>
                <a:cubicBezTo>
                  <a:pt x="13615" y="1454"/>
                  <a:pt x="21600" y="10597"/>
                  <a:pt x="21600" y="21403"/>
                </a:cubicBezTo>
                <a:cubicBezTo>
                  <a:pt x="21600" y="26583"/>
                  <a:pt x="19737" y="31591"/>
                  <a:pt x="16353" y="35514"/>
                </a:cubicBezTo>
              </a:path>
              <a:path w="21600" h="35514" stroke="0" extrusionOk="0">
                <a:moveTo>
                  <a:pt x="2909" y="-1"/>
                </a:moveTo>
                <a:cubicBezTo>
                  <a:pt x="13615" y="1454"/>
                  <a:pt x="21600" y="10597"/>
                  <a:pt x="21600" y="21403"/>
                </a:cubicBezTo>
                <a:cubicBezTo>
                  <a:pt x="21600" y="26583"/>
                  <a:pt x="19737" y="31591"/>
                  <a:pt x="16353" y="35514"/>
                </a:cubicBezTo>
                <a:lnTo>
                  <a:pt x="0" y="21403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sysDot"/>
            <a:round/>
            <a:headEnd type="triangle" w="sm" len="lg"/>
            <a:tailEnd type="triangle" w="sm" len="lg"/>
          </a:ln>
        </p:spPr>
        <p:txBody>
          <a:bodyPr rot="10800000" wrap="none" anchor="ctr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460837" name="Arc 37"/>
          <p:cNvSpPr>
            <a:spLocks/>
          </p:cNvSpPr>
          <p:nvPr/>
        </p:nvSpPr>
        <p:spPr bwMode="auto">
          <a:xfrm rot="-10503987">
            <a:off x="2597150" y="3398838"/>
            <a:ext cx="925513" cy="1397000"/>
          </a:xfrm>
          <a:custGeom>
            <a:avLst/>
            <a:gdLst>
              <a:gd name="T0" fmla="*/ 0 w 28574"/>
              <a:gd name="T1" fmla="*/ 45899572 h 40961"/>
              <a:gd name="T2" fmla="*/ 562382927 w 28574"/>
              <a:gd name="T3" fmla="*/ 1624980121 h 40961"/>
              <a:gd name="T4" fmla="*/ 236982375 w 28574"/>
              <a:gd name="T5" fmla="*/ 856901554 h 40961"/>
              <a:gd name="T6" fmla="*/ 0 60000 65536"/>
              <a:gd name="T7" fmla="*/ 0 60000 65536"/>
              <a:gd name="T8" fmla="*/ 0 60000 65536"/>
              <a:gd name="T9" fmla="*/ 0 w 28574"/>
              <a:gd name="T10" fmla="*/ 0 h 40961"/>
              <a:gd name="T11" fmla="*/ 28574 w 28574"/>
              <a:gd name="T12" fmla="*/ 40961 h 409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574" h="40961" fill="none" extrusionOk="0">
                <a:moveTo>
                  <a:pt x="-1" y="1156"/>
                </a:moveTo>
                <a:cubicBezTo>
                  <a:pt x="2245" y="390"/>
                  <a:pt x="4601" y="-1"/>
                  <a:pt x="6974" y="0"/>
                </a:cubicBezTo>
                <a:cubicBezTo>
                  <a:pt x="18903" y="0"/>
                  <a:pt x="28574" y="9670"/>
                  <a:pt x="28574" y="21600"/>
                </a:cubicBezTo>
                <a:cubicBezTo>
                  <a:pt x="28574" y="29815"/>
                  <a:pt x="23913" y="37319"/>
                  <a:pt x="16550" y="40961"/>
                </a:cubicBezTo>
              </a:path>
              <a:path w="28574" h="40961" stroke="0" extrusionOk="0">
                <a:moveTo>
                  <a:pt x="-1" y="1156"/>
                </a:moveTo>
                <a:cubicBezTo>
                  <a:pt x="2245" y="390"/>
                  <a:pt x="4601" y="-1"/>
                  <a:pt x="6974" y="0"/>
                </a:cubicBezTo>
                <a:cubicBezTo>
                  <a:pt x="18903" y="0"/>
                  <a:pt x="28574" y="9670"/>
                  <a:pt x="28574" y="21600"/>
                </a:cubicBezTo>
                <a:cubicBezTo>
                  <a:pt x="28574" y="29815"/>
                  <a:pt x="23913" y="37319"/>
                  <a:pt x="16550" y="40961"/>
                </a:cubicBezTo>
                <a:lnTo>
                  <a:pt x="6974" y="2160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sysDot"/>
            <a:round/>
            <a:headEnd type="triangle" w="sm" len="lg"/>
            <a:tailEnd type="triangle" w="sm" len="lg"/>
          </a:ln>
        </p:spPr>
        <p:txBody>
          <a:bodyPr rot="10800000" wrap="none" anchor="ctr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460838" name="Arc 38"/>
          <p:cNvSpPr>
            <a:spLocks/>
          </p:cNvSpPr>
          <p:nvPr/>
        </p:nvSpPr>
        <p:spPr bwMode="auto">
          <a:xfrm rot="-10503987">
            <a:off x="1903413" y="3103563"/>
            <a:ext cx="1296987" cy="1622425"/>
          </a:xfrm>
          <a:custGeom>
            <a:avLst/>
            <a:gdLst>
              <a:gd name="T0" fmla="*/ 562451900 w 21600"/>
              <a:gd name="T1" fmla="*/ 0 h 36712"/>
              <a:gd name="T2" fmla="*/ 2147483647 w 21600"/>
              <a:gd name="T3" fmla="*/ 2147483647 h 36712"/>
              <a:gd name="T4" fmla="*/ 0 w 21600"/>
              <a:gd name="T5" fmla="*/ 1850780619 h 36712"/>
              <a:gd name="T6" fmla="*/ 0 60000 65536"/>
              <a:gd name="T7" fmla="*/ 0 60000 65536"/>
              <a:gd name="T8" fmla="*/ 0 60000 65536"/>
              <a:gd name="T9" fmla="*/ 0 w 21600"/>
              <a:gd name="T10" fmla="*/ 0 h 36712"/>
              <a:gd name="T11" fmla="*/ 21600 w 21600"/>
              <a:gd name="T12" fmla="*/ 36712 h 367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712" fill="none" extrusionOk="0">
                <a:moveTo>
                  <a:pt x="2598" y="-1"/>
                </a:moveTo>
                <a:cubicBezTo>
                  <a:pt x="13443" y="1313"/>
                  <a:pt x="21600" y="10518"/>
                  <a:pt x="21600" y="21443"/>
                </a:cubicBezTo>
                <a:cubicBezTo>
                  <a:pt x="21600" y="27169"/>
                  <a:pt x="19326" y="32661"/>
                  <a:pt x="15278" y="36712"/>
                </a:cubicBezTo>
              </a:path>
              <a:path w="21600" h="36712" stroke="0" extrusionOk="0">
                <a:moveTo>
                  <a:pt x="2598" y="-1"/>
                </a:moveTo>
                <a:cubicBezTo>
                  <a:pt x="13443" y="1313"/>
                  <a:pt x="21600" y="10518"/>
                  <a:pt x="21600" y="21443"/>
                </a:cubicBezTo>
                <a:cubicBezTo>
                  <a:pt x="21600" y="27169"/>
                  <a:pt x="19326" y="32661"/>
                  <a:pt x="15278" y="36712"/>
                </a:cubicBezTo>
                <a:lnTo>
                  <a:pt x="0" y="21443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sysDot"/>
            <a:round/>
            <a:headEnd type="triangle" w="sm" len="lg"/>
            <a:tailEnd type="triangle" w="sm" len="lg"/>
          </a:ln>
        </p:spPr>
        <p:txBody>
          <a:bodyPr rot="10800000" wrap="none" anchor="ctr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460839" name="Oval 39"/>
          <p:cNvSpPr>
            <a:spLocks noChangeArrowheads="1"/>
          </p:cNvSpPr>
          <p:nvPr/>
        </p:nvSpPr>
        <p:spPr bwMode="auto">
          <a:xfrm>
            <a:off x="3708400" y="4724400"/>
            <a:ext cx="1763713" cy="1079500"/>
          </a:xfrm>
          <a:prstGeom prst="ellipse">
            <a:avLst/>
          </a:prstGeom>
          <a:gradFill rotWithShape="1">
            <a:gsLst>
              <a:gs pos="0">
                <a:srgbClr val="003366"/>
              </a:gs>
              <a:gs pos="100000">
                <a:srgbClr val="00182F"/>
              </a:gs>
            </a:gsLst>
            <a:lin ang="5400000" scaled="1"/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zh-TW" b="1">
                <a:solidFill>
                  <a:srgbClr val="FFFFFF"/>
                </a:solidFill>
                <a:latin typeface="楷体_GB2312" pitchFamily="49" charset="-122"/>
              </a:rPr>
              <a:t>Factoring</a:t>
            </a:r>
          </a:p>
          <a:p>
            <a:pPr algn="ctr" latinLnBrk="1">
              <a:defRPr/>
            </a:pPr>
            <a:r>
              <a:rPr kumimoji="1" lang="zh-TW" altLang="en-US" b="1">
                <a:solidFill>
                  <a:srgbClr val="FFFFFF"/>
                </a:solidFill>
                <a:latin typeface="楷体_GB2312" pitchFamily="49" charset="-122"/>
              </a:rPr>
              <a:t>联贷</a:t>
            </a:r>
            <a:endParaRPr kumimoji="1" lang="ko-KR" altLang="en-US" b="1">
              <a:solidFill>
                <a:srgbClr val="FFFFFF"/>
              </a:solidFill>
              <a:latin typeface="楷体_GB2312" pitchFamily="49" charset="-122"/>
              <a:ea typeface="+mj-ea"/>
            </a:endParaRPr>
          </a:p>
        </p:txBody>
      </p:sp>
      <p:sp>
        <p:nvSpPr>
          <p:cNvPr id="460840" name="Oval 40"/>
          <p:cNvSpPr>
            <a:spLocks noChangeArrowheads="1"/>
          </p:cNvSpPr>
          <p:nvPr/>
        </p:nvSpPr>
        <p:spPr bwMode="auto">
          <a:xfrm>
            <a:off x="5219700" y="4581525"/>
            <a:ext cx="1871663" cy="1063625"/>
          </a:xfrm>
          <a:prstGeom prst="ellipse">
            <a:avLst/>
          </a:prstGeom>
          <a:gradFill rotWithShape="1">
            <a:gsLst>
              <a:gs pos="0">
                <a:srgbClr val="189C60"/>
              </a:gs>
              <a:gs pos="100000">
                <a:srgbClr val="0B482C"/>
              </a:gs>
            </a:gsLst>
            <a:lin ang="5400000" scaled="1"/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zh-TW" sz="2000" b="1">
                <a:solidFill>
                  <a:srgbClr val="FFFFFF"/>
                </a:solidFill>
                <a:latin typeface="楷体_GB2312" pitchFamily="49" charset="-122"/>
              </a:rPr>
              <a:t>Supply Chain</a:t>
            </a:r>
            <a:endParaRPr kumimoji="1" lang="en-US" altLang="ko-KR" sz="2000" b="1">
              <a:solidFill>
                <a:srgbClr val="FFFFFF"/>
              </a:solidFill>
              <a:latin typeface="楷体_GB2312" pitchFamily="49" charset="-122"/>
            </a:endParaRPr>
          </a:p>
        </p:txBody>
      </p:sp>
      <p:sp>
        <p:nvSpPr>
          <p:cNvPr id="460841" name="Oval 41"/>
          <p:cNvSpPr>
            <a:spLocks noChangeArrowheads="1"/>
          </p:cNvSpPr>
          <p:nvPr/>
        </p:nvSpPr>
        <p:spPr bwMode="auto">
          <a:xfrm>
            <a:off x="5867400" y="1528763"/>
            <a:ext cx="1655763" cy="973137"/>
          </a:xfrm>
          <a:prstGeom prst="ellipse">
            <a:avLst/>
          </a:prstGeom>
          <a:gradFill rotWithShape="1">
            <a:gsLst>
              <a:gs pos="0">
                <a:srgbClr val="666633"/>
              </a:gs>
              <a:gs pos="100000">
                <a:srgbClr val="2F2F18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zh-TW" b="1">
                <a:solidFill>
                  <a:srgbClr val="FFFFFF"/>
                </a:solidFill>
                <a:latin typeface="楷体_GB2312" pitchFamily="49" charset="-122"/>
              </a:rPr>
              <a:t>Factoring</a:t>
            </a:r>
          </a:p>
          <a:p>
            <a:pPr algn="ctr" latinLnBrk="1">
              <a:defRPr/>
            </a:pPr>
            <a:r>
              <a:rPr kumimoji="1" lang="zh-TW" altLang="en-US" b="1">
                <a:solidFill>
                  <a:srgbClr val="FFFFFF"/>
                </a:solidFill>
                <a:latin typeface="楷体_GB2312" pitchFamily="49" charset="-122"/>
              </a:rPr>
              <a:t>信保</a:t>
            </a:r>
            <a:endParaRPr kumimoji="1" lang="ko-KR" altLang="en-US" b="1">
              <a:solidFill>
                <a:srgbClr val="FFFFFF"/>
              </a:solidFill>
              <a:latin typeface="楷体_GB2312" pitchFamily="49" charset="-122"/>
              <a:ea typeface="+mj-ea"/>
            </a:endParaRPr>
          </a:p>
        </p:txBody>
      </p:sp>
      <p:sp>
        <p:nvSpPr>
          <p:cNvPr id="460842" name="Oval 42"/>
          <p:cNvSpPr>
            <a:spLocks noChangeArrowheads="1"/>
          </p:cNvSpPr>
          <p:nvPr/>
        </p:nvSpPr>
        <p:spPr bwMode="auto">
          <a:xfrm>
            <a:off x="6011863" y="2347913"/>
            <a:ext cx="1800225" cy="1368425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zh-TW" sz="1600" b="1">
                <a:solidFill>
                  <a:srgbClr val="FFFFFF"/>
                </a:solidFill>
                <a:latin typeface="楷体_GB2312" pitchFamily="49" charset="-122"/>
              </a:rPr>
              <a:t>Factoring</a:t>
            </a:r>
          </a:p>
          <a:p>
            <a:pPr algn="ctr" latinLnBrk="1">
              <a:defRPr/>
            </a:pPr>
            <a:r>
              <a:rPr kumimoji="1" lang="en-US" altLang="zh-TW" sz="1600" b="1">
                <a:solidFill>
                  <a:srgbClr val="FFFFFF"/>
                </a:solidFill>
                <a:latin typeface="楷体_GB2312" pitchFamily="49" charset="-122"/>
              </a:rPr>
              <a:t>Insurance</a:t>
            </a:r>
          </a:p>
        </p:txBody>
      </p:sp>
      <p:sp>
        <p:nvSpPr>
          <p:cNvPr id="460843" name="Oval 43"/>
          <p:cNvSpPr>
            <a:spLocks noChangeArrowheads="1"/>
          </p:cNvSpPr>
          <p:nvPr/>
        </p:nvSpPr>
        <p:spPr bwMode="auto">
          <a:xfrm>
            <a:off x="6516688" y="3355975"/>
            <a:ext cx="1835150" cy="1338263"/>
          </a:xfrm>
          <a:prstGeom prst="ellipse">
            <a:avLst/>
          </a:prstGeom>
          <a:gradFill rotWithShape="1">
            <a:gsLst>
              <a:gs pos="0">
                <a:srgbClr val="CC9900"/>
              </a:gs>
              <a:gs pos="100000">
                <a:srgbClr val="5E4700"/>
              </a:gs>
            </a:gsLst>
            <a:lin ang="5400000" scaled="1"/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zh-TW" b="1">
                <a:solidFill>
                  <a:srgbClr val="FFFFFF"/>
                </a:solidFill>
                <a:latin typeface="楷体_GB2312" pitchFamily="49" charset="-122"/>
              </a:rPr>
              <a:t>Supply Chain</a:t>
            </a:r>
          </a:p>
          <a:p>
            <a:pPr algn="ctr" latinLnBrk="1">
              <a:defRPr/>
            </a:pPr>
            <a:r>
              <a:rPr kumimoji="1" lang="zh-TW" altLang="en-US" b="1">
                <a:solidFill>
                  <a:srgbClr val="FFFFFF"/>
                </a:solidFill>
                <a:latin typeface="楷体_GB2312" pitchFamily="49" charset="-122"/>
              </a:rPr>
              <a:t>中心厂</a:t>
            </a:r>
          </a:p>
          <a:p>
            <a:pPr algn="ctr" latinLnBrk="1">
              <a:defRPr/>
            </a:pPr>
            <a:r>
              <a:rPr kumimoji="1" lang="en-US" altLang="zh-TW" b="1">
                <a:solidFill>
                  <a:srgbClr val="FFFFFF"/>
                </a:solidFill>
                <a:latin typeface="楷体_GB2312" pitchFamily="49" charset="-122"/>
              </a:rPr>
              <a:t>Resource</a:t>
            </a:r>
            <a:endParaRPr kumimoji="1" lang="en-US" altLang="ko-KR" b="1">
              <a:solidFill>
                <a:srgbClr val="FFFFFF"/>
              </a:solidFill>
              <a:latin typeface="楷体_GB2312" pitchFamily="49" charset="-122"/>
            </a:endParaRPr>
          </a:p>
        </p:txBody>
      </p:sp>
      <p:sp>
        <p:nvSpPr>
          <p:cNvPr id="460844" name="Oval 44"/>
          <p:cNvSpPr>
            <a:spLocks noChangeArrowheads="1"/>
          </p:cNvSpPr>
          <p:nvPr/>
        </p:nvSpPr>
        <p:spPr bwMode="auto">
          <a:xfrm>
            <a:off x="6877050" y="4408488"/>
            <a:ext cx="1693863" cy="1169987"/>
          </a:xfrm>
          <a:prstGeom prst="ellipse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zh-TW" b="1">
                <a:solidFill>
                  <a:srgbClr val="FFFFFF"/>
                </a:solidFill>
                <a:latin typeface="楷体_GB2312" pitchFamily="49" charset="-122"/>
              </a:rPr>
              <a:t>Great China</a:t>
            </a:r>
          </a:p>
          <a:p>
            <a:pPr algn="ctr" latinLnBrk="1">
              <a:defRPr/>
            </a:pPr>
            <a:r>
              <a:rPr kumimoji="1" lang="zh-TW" altLang="en-US" b="1">
                <a:solidFill>
                  <a:srgbClr val="FFFFFF"/>
                </a:solidFill>
                <a:latin typeface="楷体_GB2312" pitchFamily="49" charset="-122"/>
              </a:rPr>
              <a:t>电子金流平</a:t>
            </a:r>
            <a:r>
              <a:rPr kumimoji="1" lang="zh-CN" altLang="en-US" b="1">
                <a:solidFill>
                  <a:srgbClr val="FFFFFF"/>
                </a:solidFill>
                <a:latin typeface="楷体_GB2312" pitchFamily="49" charset="-122"/>
              </a:rPr>
              <a:t>台</a:t>
            </a:r>
          </a:p>
        </p:txBody>
      </p: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6324600" y="5665788"/>
            <a:ext cx="1676400" cy="1143000"/>
            <a:chOff x="3984" y="3360"/>
            <a:chExt cx="1056" cy="720"/>
          </a:xfrm>
        </p:grpSpPr>
        <p:sp>
          <p:nvSpPr>
            <p:cNvPr id="24604" name="Oval 46"/>
            <p:cNvSpPr>
              <a:spLocks noChangeArrowheads="1"/>
            </p:cNvSpPr>
            <p:nvPr/>
          </p:nvSpPr>
          <p:spPr bwMode="auto">
            <a:xfrm>
              <a:off x="4320" y="3529"/>
              <a:ext cx="720" cy="551"/>
            </a:xfrm>
            <a:prstGeom prst="ellipse">
              <a:avLst/>
            </a:prstGeom>
            <a:gradFill rotWithShape="1">
              <a:gsLst>
                <a:gs pos="0">
                  <a:srgbClr val="005E47"/>
                </a:gs>
                <a:gs pos="100000">
                  <a:srgbClr val="00CC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1">
                <a:defRPr/>
              </a:pPr>
              <a:r>
                <a:rPr kumimoji="1" lang="zh-TW" altLang="en-US" b="1">
                  <a:solidFill>
                    <a:srgbClr val="FFFF00"/>
                  </a:solidFill>
                  <a:latin typeface="楷体_GB2312" pitchFamily="49" charset="-122"/>
                </a:rPr>
                <a:t>预约付款</a:t>
              </a:r>
            </a:p>
            <a:p>
              <a:pPr algn="ctr" latinLnBrk="1">
                <a:defRPr/>
              </a:pPr>
              <a:r>
                <a:rPr kumimoji="1" lang="zh-TW" altLang="en-US" b="1">
                  <a:solidFill>
                    <a:srgbClr val="FFFF00"/>
                  </a:solidFill>
                  <a:latin typeface="楷体_GB2312" pitchFamily="49" charset="-122"/>
                </a:rPr>
                <a:t>融资模块</a:t>
              </a:r>
            </a:p>
          </p:txBody>
        </p:sp>
        <p:sp>
          <p:nvSpPr>
            <p:cNvPr id="24605" name="Line 47"/>
            <p:cNvSpPr>
              <a:spLocks noChangeShapeType="1"/>
            </p:cNvSpPr>
            <p:nvPr/>
          </p:nvSpPr>
          <p:spPr bwMode="auto">
            <a:xfrm>
              <a:off x="3984" y="3360"/>
              <a:ext cx="736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0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0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0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0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0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0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0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60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60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60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0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60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60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60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60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0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60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60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/>
      <p:bldP spid="460808" grpId="0" animBg="1"/>
      <p:bldP spid="460809" grpId="0" animBg="1"/>
      <p:bldP spid="460810" grpId="0" animBg="1"/>
      <p:bldP spid="460811" grpId="0" animBg="1"/>
      <p:bldP spid="460812" grpId="0" animBg="1"/>
      <p:bldP spid="460813" grpId="0" animBg="1"/>
      <p:bldP spid="460836" grpId="0" animBg="1"/>
      <p:bldP spid="460837" grpId="0" animBg="1"/>
      <p:bldP spid="460838" grpId="0" animBg="1"/>
      <p:bldP spid="460839" grpId="0" animBg="1"/>
      <p:bldP spid="460840" grpId="0" animBg="1"/>
      <p:bldP spid="460841" grpId="0" animBg="1"/>
      <p:bldP spid="460842" grpId="0" animBg="1"/>
      <p:bldP spid="460843" grpId="0" animBg="1"/>
      <p:bldP spid="4608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-142900"/>
            <a:ext cx="8229600" cy="1143000"/>
          </a:xfrm>
        </p:spPr>
        <p:txBody>
          <a:bodyPr/>
          <a:lstStyle/>
          <a:p>
            <a:r>
              <a:rPr lang="zh-CN" altLang="en-US" sz="5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典型产品列表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1050" y="1844675"/>
            <a:ext cx="4905375" cy="4608513"/>
            <a:chOff x="959" y="799"/>
            <a:chExt cx="3090" cy="2903"/>
          </a:xfrm>
        </p:grpSpPr>
        <p:sp>
          <p:nvSpPr>
            <p:cNvPr id="204892" name="Freeform 5"/>
            <p:cNvSpPr>
              <a:spLocks/>
            </p:cNvSpPr>
            <p:nvPr/>
          </p:nvSpPr>
          <p:spPr bwMode="blackWhite">
            <a:xfrm>
              <a:off x="980" y="2273"/>
              <a:ext cx="3069" cy="1181"/>
            </a:xfrm>
            <a:custGeom>
              <a:avLst/>
              <a:gdLst>
                <a:gd name="T0" fmla="*/ 0 w 2503"/>
                <a:gd name="T1" fmla="*/ 95 h 992"/>
                <a:gd name="T2" fmla="*/ 132 w 2503"/>
                <a:gd name="T3" fmla="*/ 0 h 992"/>
                <a:gd name="T4" fmla="*/ 4540 w 2503"/>
                <a:gd name="T5" fmla="*/ 54 h 992"/>
                <a:gd name="T6" fmla="*/ 4613 w 2503"/>
                <a:gd name="T7" fmla="*/ 107 h 992"/>
                <a:gd name="T8" fmla="*/ 2314 w 2503"/>
                <a:gd name="T9" fmla="*/ 1673 h 992"/>
                <a:gd name="T10" fmla="*/ 0 w 2503"/>
                <a:gd name="T11" fmla="*/ 95 h 9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03"/>
                <a:gd name="T19" fmla="*/ 0 h 992"/>
                <a:gd name="T20" fmla="*/ 2503 w 2503"/>
                <a:gd name="T21" fmla="*/ 992 h 9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03" h="992">
                  <a:moveTo>
                    <a:pt x="0" y="56"/>
                  </a:moveTo>
                  <a:lnTo>
                    <a:pt x="72" y="0"/>
                  </a:lnTo>
                  <a:lnTo>
                    <a:pt x="2463" y="32"/>
                  </a:lnTo>
                  <a:lnTo>
                    <a:pt x="2502" y="64"/>
                  </a:lnTo>
                  <a:lnTo>
                    <a:pt x="1255" y="991"/>
                  </a:lnTo>
                  <a:lnTo>
                    <a:pt x="0" y="56"/>
                  </a:lnTo>
                </a:path>
              </a:pathLst>
            </a:custGeom>
            <a:solidFill>
              <a:srgbClr val="0066CC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lang="zh-CN" altLang="zh-CN" b="1">
                <a:latin typeface="Arial" pitchFamily="34" charset="0"/>
                <a:ea typeface="標楷體"/>
                <a:cs typeface="標楷體"/>
              </a:endParaRPr>
            </a:p>
          </p:txBody>
        </p:sp>
        <p:sp>
          <p:nvSpPr>
            <p:cNvPr id="204893" name="Freeform 6"/>
            <p:cNvSpPr>
              <a:spLocks/>
            </p:cNvSpPr>
            <p:nvPr/>
          </p:nvSpPr>
          <p:spPr bwMode="blackWhite">
            <a:xfrm>
              <a:off x="971" y="2335"/>
              <a:ext cx="1538" cy="1367"/>
            </a:xfrm>
            <a:custGeom>
              <a:avLst/>
              <a:gdLst>
                <a:gd name="T0" fmla="*/ 2309 w 1255"/>
                <a:gd name="T1" fmla="*/ 1572 h 1149"/>
                <a:gd name="T2" fmla="*/ 2309 w 1255"/>
                <a:gd name="T3" fmla="*/ 1933 h 1149"/>
                <a:gd name="T4" fmla="*/ 0 w 1255"/>
                <a:gd name="T5" fmla="*/ 300 h 1149"/>
                <a:gd name="T6" fmla="*/ 0 w 1255"/>
                <a:gd name="T7" fmla="*/ 0 h 1149"/>
                <a:gd name="T8" fmla="*/ 2309 w 1255"/>
                <a:gd name="T9" fmla="*/ 1572 h 1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5"/>
                <a:gd name="T16" fmla="*/ 0 h 1149"/>
                <a:gd name="T17" fmla="*/ 1255 w 1255"/>
                <a:gd name="T18" fmla="*/ 1149 h 1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5" h="1149">
                  <a:moveTo>
                    <a:pt x="1254" y="933"/>
                  </a:moveTo>
                  <a:lnTo>
                    <a:pt x="1254" y="1148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1254" y="933"/>
                  </a:lnTo>
                </a:path>
              </a:pathLst>
            </a:custGeom>
            <a:solidFill>
              <a:srgbClr val="D0D0D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lang="zh-CN" altLang="zh-CN" b="1">
                <a:latin typeface="Arial" pitchFamily="34" charset="0"/>
                <a:ea typeface="標楷體"/>
                <a:cs typeface="標楷體"/>
              </a:endParaRPr>
            </a:p>
          </p:txBody>
        </p:sp>
        <p:sp>
          <p:nvSpPr>
            <p:cNvPr id="204894" name="Freeform 7"/>
            <p:cNvSpPr>
              <a:spLocks/>
            </p:cNvSpPr>
            <p:nvPr/>
          </p:nvSpPr>
          <p:spPr bwMode="blackWhite">
            <a:xfrm>
              <a:off x="970" y="2006"/>
              <a:ext cx="3079" cy="1123"/>
            </a:xfrm>
            <a:custGeom>
              <a:avLst/>
              <a:gdLst>
                <a:gd name="T0" fmla="*/ 0 w 2511"/>
                <a:gd name="T1" fmla="*/ 68 h 944"/>
                <a:gd name="T2" fmla="*/ 104 w 2511"/>
                <a:gd name="T3" fmla="*/ 0 h 944"/>
                <a:gd name="T4" fmla="*/ 4541 w 2511"/>
                <a:gd name="T5" fmla="*/ 40 h 944"/>
                <a:gd name="T6" fmla="*/ 4628 w 2511"/>
                <a:gd name="T7" fmla="*/ 95 h 944"/>
                <a:gd name="T8" fmla="*/ 2329 w 2511"/>
                <a:gd name="T9" fmla="*/ 1588 h 944"/>
                <a:gd name="T10" fmla="*/ 0 w 2511"/>
                <a:gd name="T11" fmla="*/ 68 h 9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11"/>
                <a:gd name="T19" fmla="*/ 0 h 944"/>
                <a:gd name="T20" fmla="*/ 2511 w 2511"/>
                <a:gd name="T21" fmla="*/ 944 h 9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11" h="944">
                  <a:moveTo>
                    <a:pt x="0" y="40"/>
                  </a:moveTo>
                  <a:lnTo>
                    <a:pt x="56" y="0"/>
                  </a:lnTo>
                  <a:lnTo>
                    <a:pt x="2463" y="24"/>
                  </a:lnTo>
                  <a:lnTo>
                    <a:pt x="2510" y="56"/>
                  </a:lnTo>
                  <a:lnTo>
                    <a:pt x="1263" y="943"/>
                  </a:lnTo>
                  <a:lnTo>
                    <a:pt x="0" y="40"/>
                  </a:lnTo>
                </a:path>
              </a:pathLst>
            </a:custGeom>
            <a:solidFill>
              <a:srgbClr val="0066CC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lang="zh-CN" altLang="zh-CN" b="1">
                <a:latin typeface="Arial" pitchFamily="34" charset="0"/>
                <a:ea typeface="標楷體"/>
                <a:cs typeface="標楷體"/>
              </a:endParaRPr>
            </a:p>
          </p:txBody>
        </p:sp>
        <p:sp>
          <p:nvSpPr>
            <p:cNvPr id="204895" name="Freeform 8"/>
            <p:cNvSpPr>
              <a:spLocks/>
            </p:cNvSpPr>
            <p:nvPr/>
          </p:nvSpPr>
          <p:spPr bwMode="blackWhite">
            <a:xfrm>
              <a:off x="980" y="1797"/>
              <a:ext cx="776" cy="734"/>
            </a:xfrm>
            <a:custGeom>
              <a:avLst/>
              <a:gdLst>
                <a:gd name="T0" fmla="*/ 0 w 633"/>
                <a:gd name="T1" fmla="*/ 0 h 617"/>
                <a:gd name="T2" fmla="*/ 0 w 633"/>
                <a:gd name="T3" fmla="*/ 283 h 617"/>
                <a:gd name="T4" fmla="*/ 1165 w 633"/>
                <a:gd name="T5" fmla="*/ 1037 h 617"/>
                <a:gd name="T6" fmla="*/ 1165 w 633"/>
                <a:gd name="T7" fmla="*/ 714 h 617"/>
                <a:gd name="T8" fmla="*/ 0 w 633"/>
                <a:gd name="T9" fmla="*/ 0 h 6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3"/>
                <a:gd name="T16" fmla="*/ 0 h 617"/>
                <a:gd name="T17" fmla="*/ 633 w 633"/>
                <a:gd name="T18" fmla="*/ 617 h 6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3" h="617">
                  <a:moveTo>
                    <a:pt x="0" y="0"/>
                  </a:moveTo>
                  <a:lnTo>
                    <a:pt x="0" y="168"/>
                  </a:lnTo>
                  <a:lnTo>
                    <a:pt x="632" y="616"/>
                  </a:lnTo>
                  <a:lnTo>
                    <a:pt x="632" y="424"/>
                  </a:lnTo>
                  <a:lnTo>
                    <a:pt x="0" y="0"/>
                  </a:lnTo>
                </a:path>
              </a:pathLst>
            </a:custGeom>
            <a:solidFill>
              <a:srgbClr val="90909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lang="zh-CN" altLang="zh-CN" b="1">
                <a:latin typeface="Arial" pitchFamily="34" charset="0"/>
                <a:ea typeface="標楷體"/>
                <a:cs typeface="標楷體"/>
              </a:endParaRPr>
            </a:p>
          </p:txBody>
        </p:sp>
        <p:sp>
          <p:nvSpPr>
            <p:cNvPr id="204896" name="Freeform 9"/>
            <p:cNvSpPr>
              <a:spLocks/>
            </p:cNvSpPr>
            <p:nvPr/>
          </p:nvSpPr>
          <p:spPr bwMode="blackWhite">
            <a:xfrm>
              <a:off x="2518" y="2298"/>
              <a:ext cx="756" cy="762"/>
            </a:xfrm>
            <a:custGeom>
              <a:avLst/>
              <a:gdLst>
                <a:gd name="T0" fmla="*/ 0 w 617"/>
                <a:gd name="T1" fmla="*/ 701 h 640"/>
                <a:gd name="T2" fmla="*/ 0 w 617"/>
                <a:gd name="T3" fmla="*/ 1079 h 640"/>
                <a:gd name="T4" fmla="*/ 1133 w 617"/>
                <a:gd name="T5" fmla="*/ 337 h 640"/>
                <a:gd name="T6" fmla="*/ 1133 w 617"/>
                <a:gd name="T7" fmla="*/ 0 h 640"/>
                <a:gd name="T8" fmla="*/ 0 w 617"/>
                <a:gd name="T9" fmla="*/ 701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7"/>
                <a:gd name="T16" fmla="*/ 0 h 640"/>
                <a:gd name="T17" fmla="*/ 617 w 617"/>
                <a:gd name="T18" fmla="*/ 640 h 6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7" h="640">
                  <a:moveTo>
                    <a:pt x="0" y="416"/>
                  </a:moveTo>
                  <a:lnTo>
                    <a:pt x="0" y="639"/>
                  </a:lnTo>
                  <a:lnTo>
                    <a:pt x="616" y="200"/>
                  </a:lnTo>
                  <a:lnTo>
                    <a:pt x="616" y="0"/>
                  </a:lnTo>
                  <a:lnTo>
                    <a:pt x="0" y="416"/>
                  </a:lnTo>
                </a:path>
              </a:pathLst>
            </a:custGeom>
            <a:solidFill>
              <a:srgbClr val="90909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lang="zh-CN" altLang="zh-CN" b="1">
                <a:latin typeface="Arial" pitchFamily="34" charset="0"/>
                <a:ea typeface="標楷體"/>
                <a:cs typeface="標楷體"/>
              </a:endParaRPr>
            </a:p>
          </p:txBody>
        </p:sp>
        <p:sp>
          <p:nvSpPr>
            <p:cNvPr id="204897" name="Freeform 10"/>
            <p:cNvSpPr>
              <a:spLocks/>
            </p:cNvSpPr>
            <p:nvPr/>
          </p:nvSpPr>
          <p:spPr bwMode="blackWhite">
            <a:xfrm>
              <a:off x="3273" y="1797"/>
              <a:ext cx="776" cy="743"/>
            </a:xfrm>
            <a:custGeom>
              <a:avLst/>
              <a:gdLst>
                <a:gd name="T0" fmla="*/ 0 w 632"/>
                <a:gd name="T1" fmla="*/ 712 h 625"/>
                <a:gd name="T2" fmla="*/ 0 w 632"/>
                <a:gd name="T3" fmla="*/ 1049 h 625"/>
                <a:gd name="T4" fmla="*/ 1169 w 632"/>
                <a:gd name="T5" fmla="*/ 283 h 625"/>
                <a:gd name="T6" fmla="*/ 1169 w 632"/>
                <a:gd name="T7" fmla="*/ 0 h 625"/>
                <a:gd name="T8" fmla="*/ 0 w 632"/>
                <a:gd name="T9" fmla="*/ 712 h 6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2"/>
                <a:gd name="T16" fmla="*/ 0 h 625"/>
                <a:gd name="T17" fmla="*/ 632 w 632"/>
                <a:gd name="T18" fmla="*/ 625 h 6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2" h="625">
                  <a:moveTo>
                    <a:pt x="0" y="424"/>
                  </a:moveTo>
                  <a:lnTo>
                    <a:pt x="0" y="624"/>
                  </a:lnTo>
                  <a:lnTo>
                    <a:pt x="631" y="168"/>
                  </a:lnTo>
                  <a:lnTo>
                    <a:pt x="631" y="0"/>
                  </a:lnTo>
                  <a:lnTo>
                    <a:pt x="0" y="424"/>
                  </a:lnTo>
                </a:path>
              </a:pathLst>
            </a:custGeom>
            <a:solidFill>
              <a:srgbClr val="90909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lang="zh-CN" altLang="zh-CN" b="1">
                <a:latin typeface="Arial" pitchFamily="34" charset="0"/>
                <a:ea typeface="標楷體"/>
                <a:cs typeface="標楷體"/>
              </a:endParaRPr>
            </a:p>
          </p:txBody>
        </p:sp>
        <p:sp>
          <p:nvSpPr>
            <p:cNvPr id="204898" name="Freeform 11"/>
            <p:cNvSpPr>
              <a:spLocks/>
            </p:cNvSpPr>
            <p:nvPr/>
          </p:nvSpPr>
          <p:spPr bwMode="blackWhite">
            <a:xfrm>
              <a:off x="1754" y="2301"/>
              <a:ext cx="766" cy="762"/>
            </a:xfrm>
            <a:custGeom>
              <a:avLst/>
              <a:gdLst>
                <a:gd name="T0" fmla="*/ 0 w 624"/>
                <a:gd name="T1" fmla="*/ 0 h 640"/>
                <a:gd name="T2" fmla="*/ 0 w 624"/>
                <a:gd name="T3" fmla="*/ 325 h 640"/>
                <a:gd name="T4" fmla="*/ 1153 w 624"/>
                <a:gd name="T5" fmla="*/ 1079 h 640"/>
                <a:gd name="T6" fmla="*/ 1153 w 624"/>
                <a:gd name="T7" fmla="*/ 701 h 640"/>
                <a:gd name="T8" fmla="*/ 0 w 624"/>
                <a:gd name="T9" fmla="*/ 0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640"/>
                <a:gd name="T17" fmla="*/ 624 w 624"/>
                <a:gd name="T18" fmla="*/ 640 h 6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640">
                  <a:moveTo>
                    <a:pt x="0" y="0"/>
                  </a:moveTo>
                  <a:lnTo>
                    <a:pt x="0" y="192"/>
                  </a:lnTo>
                  <a:lnTo>
                    <a:pt x="623" y="639"/>
                  </a:lnTo>
                  <a:lnTo>
                    <a:pt x="623" y="416"/>
                  </a:lnTo>
                  <a:lnTo>
                    <a:pt x="0" y="0"/>
                  </a:lnTo>
                </a:path>
              </a:pathLst>
            </a:custGeom>
            <a:solidFill>
              <a:srgbClr val="90909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lang="zh-CN" altLang="zh-CN" b="1">
                <a:latin typeface="Arial" pitchFamily="34" charset="0"/>
                <a:ea typeface="標楷體"/>
                <a:cs typeface="標楷體"/>
              </a:endParaRPr>
            </a:p>
          </p:txBody>
        </p:sp>
        <p:sp>
          <p:nvSpPr>
            <p:cNvPr id="204899" name="Freeform 12"/>
            <p:cNvSpPr>
              <a:spLocks/>
            </p:cNvSpPr>
            <p:nvPr/>
          </p:nvSpPr>
          <p:spPr bwMode="blackWhite">
            <a:xfrm>
              <a:off x="2507" y="2341"/>
              <a:ext cx="1531" cy="1361"/>
            </a:xfrm>
            <a:custGeom>
              <a:avLst/>
              <a:gdLst>
                <a:gd name="T0" fmla="*/ 2303 w 1248"/>
                <a:gd name="T1" fmla="*/ 0 h 1144"/>
                <a:gd name="T2" fmla="*/ 2303 w 1248"/>
                <a:gd name="T3" fmla="*/ 296 h 1144"/>
                <a:gd name="T4" fmla="*/ 0 w 1248"/>
                <a:gd name="T5" fmla="*/ 1925 h 1144"/>
                <a:gd name="T6" fmla="*/ 0 w 1248"/>
                <a:gd name="T7" fmla="*/ 1561 h 1144"/>
                <a:gd name="T8" fmla="*/ 2303 w 1248"/>
                <a:gd name="T9" fmla="*/ 0 h 1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8"/>
                <a:gd name="T16" fmla="*/ 0 h 1144"/>
                <a:gd name="T17" fmla="*/ 1248 w 1248"/>
                <a:gd name="T18" fmla="*/ 1144 h 1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8" h="1144">
                  <a:moveTo>
                    <a:pt x="1247" y="0"/>
                  </a:moveTo>
                  <a:lnTo>
                    <a:pt x="1247" y="176"/>
                  </a:lnTo>
                  <a:lnTo>
                    <a:pt x="0" y="1143"/>
                  </a:lnTo>
                  <a:lnTo>
                    <a:pt x="0" y="927"/>
                  </a:lnTo>
                  <a:lnTo>
                    <a:pt x="1247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lang="zh-CN" altLang="zh-CN" b="1">
                <a:latin typeface="Arial" pitchFamily="34" charset="0"/>
                <a:ea typeface="標楷體"/>
                <a:cs typeface="標楷體"/>
              </a:endParaRPr>
            </a:p>
          </p:txBody>
        </p:sp>
        <p:sp>
          <p:nvSpPr>
            <p:cNvPr id="204900" name="Freeform 13"/>
            <p:cNvSpPr>
              <a:spLocks/>
            </p:cNvSpPr>
            <p:nvPr/>
          </p:nvSpPr>
          <p:spPr bwMode="blackWhite">
            <a:xfrm>
              <a:off x="2518" y="2073"/>
              <a:ext cx="1531" cy="1314"/>
            </a:xfrm>
            <a:custGeom>
              <a:avLst/>
              <a:gdLst>
                <a:gd name="T0" fmla="*/ 2303 w 1248"/>
                <a:gd name="T1" fmla="*/ 0 h 1104"/>
                <a:gd name="T2" fmla="*/ 2303 w 1248"/>
                <a:gd name="T3" fmla="*/ 296 h 1104"/>
                <a:gd name="T4" fmla="*/ 0 w 1248"/>
                <a:gd name="T5" fmla="*/ 1860 h 1104"/>
                <a:gd name="T6" fmla="*/ 0 w 1248"/>
                <a:gd name="T7" fmla="*/ 1496 h 1104"/>
                <a:gd name="T8" fmla="*/ 2303 w 1248"/>
                <a:gd name="T9" fmla="*/ 0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8"/>
                <a:gd name="T16" fmla="*/ 0 h 1104"/>
                <a:gd name="T17" fmla="*/ 1248 w 1248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8" h="1104">
                  <a:moveTo>
                    <a:pt x="1247" y="0"/>
                  </a:moveTo>
                  <a:lnTo>
                    <a:pt x="1247" y="176"/>
                  </a:lnTo>
                  <a:lnTo>
                    <a:pt x="0" y="1103"/>
                  </a:lnTo>
                  <a:lnTo>
                    <a:pt x="0" y="887"/>
                  </a:lnTo>
                  <a:lnTo>
                    <a:pt x="1247" y="0"/>
                  </a:lnTo>
                </a:path>
              </a:pathLst>
            </a:custGeom>
            <a:solidFill>
              <a:srgbClr val="D0D0D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lang="zh-CN" altLang="zh-CN" b="1">
                <a:latin typeface="Arial" pitchFamily="34" charset="0"/>
                <a:ea typeface="標楷體"/>
                <a:cs typeface="標楷體"/>
              </a:endParaRPr>
            </a:p>
          </p:txBody>
        </p:sp>
        <p:sp>
          <p:nvSpPr>
            <p:cNvPr id="204901" name="Freeform 14"/>
            <p:cNvSpPr>
              <a:spLocks/>
            </p:cNvSpPr>
            <p:nvPr/>
          </p:nvSpPr>
          <p:spPr bwMode="blackWhite">
            <a:xfrm>
              <a:off x="970" y="2054"/>
              <a:ext cx="1550" cy="1333"/>
            </a:xfrm>
            <a:custGeom>
              <a:avLst/>
              <a:gdLst>
                <a:gd name="T0" fmla="*/ 2329 w 1264"/>
                <a:gd name="T1" fmla="*/ 1522 h 1120"/>
                <a:gd name="T2" fmla="*/ 2329 w 1264"/>
                <a:gd name="T3" fmla="*/ 1886 h 1120"/>
                <a:gd name="T4" fmla="*/ 0 w 1264"/>
                <a:gd name="T5" fmla="*/ 325 h 1120"/>
                <a:gd name="T6" fmla="*/ 0 w 1264"/>
                <a:gd name="T7" fmla="*/ 0 h 1120"/>
                <a:gd name="T8" fmla="*/ 2329 w 1264"/>
                <a:gd name="T9" fmla="*/ 1522 h 1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4"/>
                <a:gd name="T16" fmla="*/ 0 h 1120"/>
                <a:gd name="T17" fmla="*/ 1264 w 1264"/>
                <a:gd name="T18" fmla="*/ 1120 h 1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4" h="1120">
                  <a:moveTo>
                    <a:pt x="1263" y="903"/>
                  </a:moveTo>
                  <a:lnTo>
                    <a:pt x="1263" y="1119"/>
                  </a:lnTo>
                  <a:lnTo>
                    <a:pt x="0" y="192"/>
                  </a:lnTo>
                  <a:lnTo>
                    <a:pt x="0" y="0"/>
                  </a:lnTo>
                  <a:lnTo>
                    <a:pt x="1263" y="903"/>
                  </a:lnTo>
                </a:path>
              </a:pathLst>
            </a:custGeom>
            <a:solidFill>
              <a:srgbClr val="D0D0D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lang="zh-CN" altLang="zh-CN" b="1">
                <a:latin typeface="Arial" pitchFamily="34" charset="0"/>
                <a:ea typeface="標楷體"/>
                <a:cs typeface="標楷體"/>
              </a:endParaRPr>
            </a:p>
          </p:txBody>
        </p:sp>
        <p:sp>
          <p:nvSpPr>
            <p:cNvPr id="204902" name="Freeform 15"/>
            <p:cNvSpPr>
              <a:spLocks/>
            </p:cNvSpPr>
            <p:nvPr/>
          </p:nvSpPr>
          <p:spPr bwMode="blackWhite">
            <a:xfrm>
              <a:off x="1767" y="799"/>
              <a:ext cx="1531" cy="1000"/>
            </a:xfrm>
            <a:custGeom>
              <a:avLst/>
              <a:gdLst>
                <a:gd name="T0" fmla="*/ 0 w 1248"/>
                <a:gd name="T1" fmla="*/ 715 h 840"/>
                <a:gd name="T2" fmla="*/ 1149 w 1248"/>
                <a:gd name="T3" fmla="*/ 0 h 840"/>
                <a:gd name="T4" fmla="*/ 2303 w 1248"/>
                <a:gd name="T5" fmla="*/ 715 h 840"/>
                <a:gd name="T6" fmla="*/ 1149 w 1248"/>
                <a:gd name="T7" fmla="*/ 1415 h 840"/>
                <a:gd name="T8" fmla="*/ 0 w 1248"/>
                <a:gd name="T9" fmla="*/ 715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8"/>
                <a:gd name="T16" fmla="*/ 0 h 840"/>
                <a:gd name="T17" fmla="*/ 1248 w 1248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8" h="840">
                  <a:moveTo>
                    <a:pt x="0" y="424"/>
                  </a:moveTo>
                  <a:lnTo>
                    <a:pt x="623" y="0"/>
                  </a:lnTo>
                  <a:lnTo>
                    <a:pt x="1247" y="424"/>
                  </a:lnTo>
                  <a:lnTo>
                    <a:pt x="623" y="839"/>
                  </a:lnTo>
                  <a:lnTo>
                    <a:pt x="0" y="424"/>
                  </a:lnTo>
                </a:path>
              </a:pathLst>
            </a:custGeom>
            <a:solidFill>
              <a:srgbClr val="FF99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lang="zh-CN" altLang="zh-CN" b="1">
                <a:latin typeface="Arial" pitchFamily="34" charset="0"/>
                <a:ea typeface="標楷體"/>
                <a:cs typeface="標楷體"/>
              </a:endParaRPr>
            </a:p>
          </p:txBody>
        </p:sp>
        <p:sp>
          <p:nvSpPr>
            <p:cNvPr id="204903" name="Freeform 16"/>
            <p:cNvSpPr>
              <a:spLocks/>
            </p:cNvSpPr>
            <p:nvPr/>
          </p:nvSpPr>
          <p:spPr bwMode="blackWhite">
            <a:xfrm>
              <a:off x="2518" y="1304"/>
              <a:ext cx="1531" cy="998"/>
            </a:xfrm>
            <a:custGeom>
              <a:avLst/>
              <a:gdLst>
                <a:gd name="T0" fmla="*/ 0 w 1248"/>
                <a:gd name="T1" fmla="*/ 696 h 840"/>
                <a:gd name="T2" fmla="*/ 1153 w 1248"/>
                <a:gd name="T3" fmla="*/ 0 h 840"/>
                <a:gd name="T4" fmla="*/ 2303 w 1248"/>
                <a:gd name="T5" fmla="*/ 696 h 840"/>
                <a:gd name="T6" fmla="*/ 1153 w 1248"/>
                <a:gd name="T7" fmla="*/ 1408 h 840"/>
                <a:gd name="T8" fmla="*/ 0 w 1248"/>
                <a:gd name="T9" fmla="*/ 696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8"/>
                <a:gd name="T16" fmla="*/ 0 h 840"/>
                <a:gd name="T17" fmla="*/ 1248 w 1248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8" h="840">
                  <a:moveTo>
                    <a:pt x="0" y="415"/>
                  </a:moveTo>
                  <a:lnTo>
                    <a:pt x="624" y="0"/>
                  </a:lnTo>
                  <a:lnTo>
                    <a:pt x="1247" y="415"/>
                  </a:lnTo>
                  <a:lnTo>
                    <a:pt x="624" y="839"/>
                  </a:lnTo>
                  <a:lnTo>
                    <a:pt x="0" y="415"/>
                  </a:lnTo>
                </a:path>
              </a:pathLst>
            </a:custGeom>
            <a:solidFill>
              <a:srgbClr val="99CC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lang="zh-CN" altLang="zh-CN" b="1">
                <a:latin typeface="Arial" pitchFamily="34" charset="0"/>
                <a:ea typeface="標楷體"/>
                <a:cs typeface="標楷體"/>
              </a:endParaRPr>
            </a:p>
          </p:txBody>
        </p:sp>
        <p:sp>
          <p:nvSpPr>
            <p:cNvPr id="204904" name="Freeform 17"/>
            <p:cNvSpPr>
              <a:spLocks/>
            </p:cNvSpPr>
            <p:nvPr/>
          </p:nvSpPr>
          <p:spPr bwMode="blackWhite">
            <a:xfrm>
              <a:off x="986" y="1298"/>
              <a:ext cx="1540" cy="998"/>
            </a:xfrm>
            <a:custGeom>
              <a:avLst/>
              <a:gdLst>
                <a:gd name="T0" fmla="*/ 0 w 1256"/>
                <a:gd name="T1" fmla="*/ 696 h 840"/>
                <a:gd name="T2" fmla="*/ 1165 w 1256"/>
                <a:gd name="T3" fmla="*/ 0 h 840"/>
                <a:gd name="T4" fmla="*/ 2314 w 1256"/>
                <a:gd name="T5" fmla="*/ 696 h 840"/>
                <a:gd name="T6" fmla="*/ 1165 w 1256"/>
                <a:gd name="T7" fmla="*/ 1408 h 840"/>
                <a:gd name="T8" fmla="*/ 0 w 1256"/>
                <a:gd name="T9" fmla="*/ 696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6"/>
                <a:gd name="T16" fmla="*/ 0 h 840"/>
                <a:gd name="T17" fmla="*/ 1256 w 1256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6" h="840">
                  <a:moveTo>
                    <a:pt x="0" y="415"/>
                  </a:moveTo>
                  <a:lnTo>
                    <a:pt x="632" y="0"/>
                  </a:lnTo>
                  <a:lnTo>
                    <a:pt x="1255" y="415"/>
                  </a:lnTo>
                  <a:lnTo>
                    <a:pt x="632" y="839"/>
                  </a:lnTo>
                  <a:lnTo>
                    <a:pt x="0" y="415"/>
                  </a:lnTo>
                </a:path>
              </a:pathLst>
            </a:custGeom>
            <a:solidFill>
              <a:srgbClr val="66FF33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lang="zh-CN" altLang="zh-CN" b="1">
                <a:latin typeface="Arial" pitchFamily="34" charset="0"/>
                <a:ea typeface="標楷體"/>
                <a:cs typeface="標楷體"/>
              </a:endParaRPr>
            </a:p>
          </p:txBody>
        </p:sp>
        <p:sp>
          <p:nvSpPr>
            <p:cNvPr id="204905" name="Freeform 18"/>
            <p:cNvSpPr>
              <a:spLocks/>
            </p:cNvSpPr>
            <p:nvPr/>
          </p:nvSpPr>
          <p:spPr bwMode="blackWhite">
            <a:xfrm>
              <a:off x="1754" y="1797"/>
              <a:ext cx="1531" cy="1001"/>
            </a:xfrm>
            <a:custGeom>
              <a:avLst/>
              <a:gdLst>
                <a:gd name="T0" fmla="*/ 0 w 1248"/>
                <a:gd name="T1" fmla="*/ 715 h 841"/>
                <a:gd name="T2" fmla="*/ 1149 w 1248"/>
                <a:gd name="T3" fmla="*/ 0 h 841"/>
                <a:gd name="T4" fmla="*/ 2303 w 1248"/>
                <a:gd name="T5" fmla="*/ 715 h 841"/>
                <a:gd name="T6" fmla="*/ 1149 w 1248"/>
                <a:gd name="T7" fmla="*/ 1416 h 841"/>
                <a:gd name="T8" fmla="*/ 0 w 1248"/>
                <a:gd name="T9" fmla="*/ 715 h 8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8"/>
                <a:gd name="T16" fmla="*/ 0 h 841"/>
                <a:gd name="T17" fmla="*/ 1248 w 1248"/>
                <a:gd name="T18" fmla="*/ 841 h 8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8" h="841">
                  <a:moveTo>
                    <a:pt x="0" y="424"/>
                  </a:moveTo>
                  <a:lnTo>
                    <a:pt x="623" y="0"/>
                  </a:lnTo>
                  <a:lnTo>
                    <a:pt x="1247" y="424"/>
                  </a:lnTo>
                  <a:lnTo>
                    <a:pt x="623" y="840"/>
                  </a:lnTo>
                  <a:lnTo>
                    <a:pt x="0" y="424"/>
                  </a:lnTo>
                </a:path>
              </a:pathLst>
            </a:custGeom>
            <a:solidFill>
              <a:srgbClr val="FFFF9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lang="zh-CN" altLang="zh-CN" b="1">
                <a:latin typeface="Arial" pitchFamily="34" charset="0"/>
                <a:ea typeface="標楷體"/>
                <a:cs typeface="標楷體"/>
              </a:endParaRPr>
            </a:p>
          </p:txBody>
        </p:sp>
        <p:sp>
          <p:nvSpPr>
            <p:cNvPr id="204906" name="Rectangle 19"/>
            <p:cNvSpPr>
              <a:spLocks noChangeArrowheads="1"/>
            </p:cNvSpPr>
            <p:nvPr/>
          </p:nvSpPr>
          <p:spPr bwMode="blackWhite">
            <a:xfrm>
              <a:off x="2471" y="951"/>
              <a:ext cx="1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804863" eaLnBrk="0" hangingPunct="0"/>
              <a:r>
                <a:rPr lang="en-US" altLang="zh-CN" sz="1600" b="1">
                  <a:solidFill>
                    <a:srgbClr val="000000"/>
                  </a:solidFill>
                  <a:latin typeface="Comic Sans MS" pitchFamily="66" charset="0"/>
                  <a:ea typeface="標楷體"/>
                  <a:cs typeface="標楷體"/>
                </a:rPr>
                <a:t>1.</a:t>
              </a:r>
            </a:p>
          </p:txBody>
        </p:sp>
        <p:sp>
          <p:nvSpPr>
            <p:cNvPr id="25625" name="Rectangle 20"/>
            <p:cNvSpPr>
              <a:spLocks noChangeArrowheads="1"/>
            </p:cNvSpPr>
            <p:nvPr/>
          </p:nvSpPr>
          <p:spPr bwMode="blackWhite">
            <a:xfrm>
              <a:off x="1927" y="1117"/>
              <a:ext cx="1271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804863" eaLnBrk="0" hangingPunct="0">
                <a:lnSpc>
                  <a:spcPct val="120000"/>
                </a:lnSpc>
              </a:pPr>
              <a:r>
                <a:rPr lang="en-US" altLang="zh-CN" sz="1600" b="1" dirty="0">
                  <a:solidFill>
                    <a:srgbClr val="000000"/>
                  </a:solidFill>
                  <a:latin typeface="Comic Sans MS" pitchFamily="66" charset="0"/>
                  <a:cs typeface="標楷體"/>
                </a:rPr>
                <a:t>EF</a:t>
              </a:r>
              <a:r>
                <a:rPr lang="zh-CN" altLang="en-US" sz="1600" b="1" dirty="0">
                  <a:solidFill>
                    <a:srgbClr val="000000"/>
                  </a:solidFill>
                  <a:latin typeface="Comic Sans MS" pitchFamily="66" charset="0"/>
                  <a:cs typeface="標楷體"/>
                </a:rPr>
                <a:t>系统</a:t>
              </a:r>
            </a:p>
            <a:p>
              <a:pPr algn="ctr" defTabSz="804863" eaLnBrk="0" hangingPunct="0">
                <a:lnSpc>
                  <a:spcPct val="120000"/>
                </a:lnSpc>
              </a:pPr>
              <a:r>
                <a:rPr lang="en-US" altLang="zh-CN" sz="1600" b="1" dirty="0">
                  <a:solidFill>
                    <a:srgbClr val="000000"/>
                  </a:solidFill>
                  <a:latin typeface="Comic Sans MS" pitchFamily="66" charset="0"/>
                  <a:cs typeface="標楷體"/>
                </a:rPr>
                <a:t>(</a:t>
              </a:r>
              <a:r>
                <a:rPr lang="zh-CN" altLang="en-US" sz="1600" b="1" dirty="0">
                  <a:solidFill>
                    <a:srgbClr val="000000"/>
                  </a:solidFill>
                  <a:latin typeface="Comic Sans MS" pitchFamily="66" charset="0"/>
                  <a:cs typeface="標楷體"/>
                </a:rPr>
                <a:t>国内保理</a:t>
              </a:r>
              <a:r>
                <a:rPr lang="en-US" altLang="zh-CN" sz="1600" b="1" dirty="0">
                  <a:solidFill>
                    <a:srgbClr val="000000"/>
                  </a:solidFill>
                  <a:latin typeface="Comic Sans MS" pitchFamily="66" charset="0"/>
                  <a:cs typeface="標楷體"/>
                </a:rPr>
                <a:t>/</a:t>
              </a:r>
              <a:r>
                <a:rPr lang="zh-CN" altLang="en-US" sz="1600" b="1" dirty="0">
                  <a:solidFill>
                    <a:srgbClr val="000000"/>
                  </a:solidFill>
                  <a:latin typeface="Comic Sans MS" pitchFamily="66" charset="0"/>
                  <a:cs typeface="標楷體"/>
                </a:rPr>
                <a:t>出口保理</a:t>
              </a:r>
              <a:r>
                <a:rPr lang="en-US" altLang="zh-CN" sz="1600" b="1" dirty="0">
                  <a:solidFill>
                    <a:srgbClr val="000000"/>
                  </a:solidFill>
                  <a:latin typeface="Comic Sans MS" pitchFamily="66" charset="0"/>
                  <a:cs typeface="標楷體"/>
                </a:rPr>
                <a:t>)</a:t>
              </a:r>
            </a:p>
          </p:txBody>
        </p:sp>
        <p:sp>
          <p:nvSpPr>
            <p:cNvPr id="25626" name="Rectangle 21"/>
            <p:cNvSpPr>
              <a:spLocks noChangeArrowheads="1"/>
            </p:cNvSpPr>
            <p:nvPr/>
          </p:nvSpPr>
          <p:spPr bwMode="blackWhite">
            <a:xfrm>
              <a:off x="1248" y="1388"/>
              <a:ext cx="953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804863" eaLnBrk="0" hangingPunct="0"/>
              <a:r>
                <a:rPr lang="en-US" altLang="zh-CN" sz="1600" b="1" dirty="0">
                  <a:solidFill>
                    <a:srgbClr val="000000"/>
                  </a:solidFill>
                  <a:latin typeface="Comic Sans MS" pitchFamily="66" charset="0"/>
                  <a:cs typeface="標楷體"/>
                </a:rPr>
                <a:t>2.</a:t>
              </a:r>
            </a:p>
            <a:p>
              <a:pPr algn="ctr" defTabSz="804863" eaLnBrk="0" hangingPunct="0"/>
              <a:r>
                <a:rPr lang="en-US" altLang="zh-CN" sz="1600" b="1" dirty="0">
                  <a:solidFill>
                    <a:srgbClr val="000000"/>
                  </a:solidFill>
                  <a:latin typeface="Comic Sans MS" pitchFamily="66" charset="0"/>
                  <a:cs typeface="標楷體"/>
                </a:rPr>
                <a:t>IF</a:t>
              </a:r>
              <a:r>
                <a:rPr lang="zh-CN" altLang="en-US" sz="1600" b="1" dirty="0">
                  <a:solidFill>
                    <a:srgbClr val="000000"/>
                  </a:solidFill>
                  <a:latin typeface="Comic Sans MS" pitchFamily="66" charset="0"/>
                  <a:cs typeface="標楷體"/>
                </a:rPr>
                <a:t>系统</a:t>
              </a:r>
            </a:p>
            <a:p>
              <a:pPr algn="ctr" defTabSz="804863" eaLnBrk="0" hangingPunct="0"/>
              <a:r>
                <a:rPr lang="en-US" altLang="zh-CN" sz="1600" b="1" dirty="0">
                  <a:solidFill>
                    <a:srgbClr val="000000"/>
                  </a:solidFill>
                  <a:latin typeface="Comic Sans MS" pitchFamily="66" charset="0"/>
                  <a:cs typeface="標楷體"/>
                </a:rPr>
                <a:t>(</a:t>
              </a:r>
              <a:r>
                <a:rPr lang="zh-CN" altLang="en-US" sz="1600" b="1" dirty="0">
                  <a:solidFill>
                    <a:srgbClr val="000000"/>
                  </a:solidFill>
                  <a:latin typeface="Comic Sans MS" pitchFamily="66" charset="0"/>
                  <a:cs typeface="標楷體"/>
                </a:rPr>
                <a:t>进口保理</a:t>
              </a:r>
              <a:r>
                <a:rPr lang="en-US" altLang="zh-CN" sz="1600" b="1" dirty="0">
                  <a:solidFill>
                    <a:srgbClr val="000000"/>
                  </a:solidFill>
                  <a:latin typeface="Comic Sans MS" pitchFamily="66" charset="0"/>
                  <a:cs typeface="標楷體"/>
                </a:rPr>
                <a:t>)</a:t>
              </a:r>
            </a:p>
          </p:txBody>
        </p:sp>
        <p:sp>
          <p:nvSpPr>
            <p:cNvPr id="204909" name="Rectangle 22"/>
            <p:cNvSpPr>
              <a:spLocks noChangeArrowheads="1"/>
            </p:cNvSpPr>
            <p:nvPr/>
          </p:nvSpPr>
          <p:spPr bwMode="blackWhite">
            <a:xfrm>
              <a:off x="3240" y="1506"/>
              <a:ext cx="18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804863" eaLnBrk="0" hangingPunct="0"/>
              <a:r>
                <a:rPr lang="en-US" altLang="zh-CN" sz="1600" b="1">
                  <a:solidFill>
                    <a:srgbClr val="000000"/>
                  </a:solidFill>
                  <a:latin typeface="Comic Sans MS" pitchFamily="66" charset="0"/>
                  <a:ea typeface="標楷體"/>
                  <a:cs typeface="標楷體"/>
                </a:rPr>
                <a:t>4.</a:t>
              </a:r>
            </a:p>
          </p:txBody>
        </p:sp>
        <p:sp>
          <p:nvSpPr>
            <p:cNvPr id="25628" name="Rectangle 23"/>
            <p:cNvSpPr>
              <a:spLocks noChangeArrowheads="1"/>
            </p:cNvSpPr>
            <p:nvPr/>
          </p:nvSpPr>
          <p:spPr bwMode="blackWhite">
            <a:xfrm>
              <a:off x="2855" y="1688"/>
              <a:ext cx="89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804863" eaLnBrk="0" hangingPunct="0"/>
              <a:r>
                <a:rPr lang="zh-CN" altLang="en-US" sz="1600" b="1">
                  <a:solidFill>
                    <a:srgbClr val="000000"/>
                  </a:solidFill>
                  <a:latin typeface="Comic Sans MS" pitchFamily="66" charset="0"/>
                  <a:cs typeface="標楷體"/>
                </a:rPr>
                <a:t>供应链</a:t>
              </a:r>
            </a:p>
            <a:p>
              <a:pPr algn="ctr" defTabSz="804863" eaLnBrk="0" hangingPunct="0"/>
              <a:r>
                <a:rPr lang="en-US" altLang="zh-CN" sz="1600" b="1">
                  <a:solidFill>
                    <a:srgbClr val="000000"/>
                  </a:solidFill>
                  <a:latin typeface="Comic Sans MS" pitchFamily="66" charset="0"/>
                  <a:cs typeface="標楷體"/>
                </a:rPr>
                <a:t>(</a:t>
              </a:r>
              <a:r>
                <a:rPr lang="zh-CN" altLang="en-US" sz="1600" b="1">
                  <a:solidFill>
                    <a:srgbClr val="000000"/>
                  </a:solidFill>
                  <a:latin typeface="Comic Sans MS" pitchFamily="66" charset="0"/>
                  <a:cs typeface="標楷體"/>
                </a:rPr>
                <a:t>多阶段融资</a:t>
              </a:r>
              <a:r>
                <a:rPr lang="en-US" altLang="zh-CN" sz="1600" b="1">
                  <a:solidFill>
                    <a:srgbClr val="000000"/>
                  </a:solidFill>
                  <a:latin typeface="Comic Sans MS" pitchFamily="66" charset="0"/>
                  <a:cs typeface="標楷體"/>
                </a:rPr>
                <a:t>)</a:t>
              </a:r>
            </a:p>
          </p:txBody>
        </p:sp>
        <p:sp>
          <p:nvSpPr>
            <p:cNvPr id="204911" name="Rectangle 24"/>
            <p:cNvSpPr>
              <a:spLocks noChangeArrowheads="1"/>
            </p:cNvSpPr>
            <p:nvPr/>
          </p:nvSpPr>
          <p:spPr bwMode="blackWhite">
            <a:xfrm>
              <a:off x="2439" y="1895"/>
              <a:ext cx="21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804863" eaLnBrk="0" hangingPunct="0"/>
              <a:r>
                <a:rPr lang="en-US" altLang="zh-CN" sz="1600" b="1">
                  <a:solidFill>
                    <a:srgbClr val="000000"/>
                  </a:solidFill>
                  <a:latin typeface="Comic Sans MS" pitchFamily="66" charset="0"/>
                  <a:ea typeface="標楷體"/>
                  <a:cs typeface="標楷體"/>
                </a:rPr>
                <a:t>3.</a:t>
              </a:r>
            </a:p>
          </p:txBody>
        </p:sp>
        <p:sp>
          <p:nvSpPr>
            <p:cNvPr id="25630" name="Rectangle 25"/>
            <p:cNvSpPr>
              <a:spLocks noChangeArrowheads="1"/>
            </p:cNvSpPr>
            <p:nvPr/>
          </p:nvSpPr>
          <p:spPr bwMode="blackWhite">
            <a:xfrm>
              <a:off x="1684" y="2124"/>
              <a:ext cx="1695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804863" eaLnBrk="0" hangingPunct="0">
                <a:lnSpc>
                  <a:spcPct val="120000"/>
                </a:lnSpc>
              </a:pPr>
              <a:r>
                <a:rPr lang="en-US" altLang="zh-CN" sz="1600" b="1" dirty="0">
                  <a:solidFill>
                    <a:srgbClr val="000000"/>
                  </a:solidFill>
                  <a:latin typeface="Comic Sans MS" pitchFamily="66" charset="0"/>
                  <a:cs typeface="標楷體"/>
                </a:rPr>
                <a:t>EDI</a:t>
              </a:r>
              <a:r>
                <a:rPr lang="zh-CN" altLang="en-US" sz="1600" b="1" dirty="0">
                  <a:solidFill>
                    <a:srgbClr val="000000"/>
                  </a:solidFill>
                  <a:latin typeface="Comic Sans MS" pitchFamily="66" charset="0"/>
                  <a:cs typeface="標楷體"/>
                </a:rPr>
                <a:t>数据传输</a:t>
              </a:r>
            </a:p>
            <a:p>
              <a:pPr algn="ctr" defTabSz="804863" eaLnBrk="0" hangingPunct="0">
                <a:lnSpc>
                  <a:spcPct val="120000"/>
                </a:lnSpc>
              </a:pPr>
              <a:r>
                <a:rPr lang="en-US" altLang="zh-CN" sz="1600" b="1" dirty="0">
                  <a:solidFill>
                    <a:srgbClr val="000000"/>
                  </a:solidFill>
                  <a:latin typeface="Comic Sans MS" pitchFamily="66" charset="0"/>
                  <a:cs typeface="標楷體"/>
                </a:rPr>
                <a:t>(EDIFactoring.com)</a:t>
              </a:r>
            </a:p>
          </p:txBody>
        </p:sp>
        <p:sp>
          <p:nvSpPr>
            <p:cNvPr id="204913" name="Line 26"/>
            <p:cNvSpPr>
              <a:spLocks noChangeShapeType="1"/>
            </p:cNvSpPr>
            <p:nvPr/>
          </p:nvSpPr>
          <p:spPr bwMode="auto">
            <a:xfrm>
              <a:off x="3279" y="2605"/>
              <a:ext cx="1" cy="2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4" name="Line 27"/>
            <p:cNvSpPr>
              <a:spLocks noChangeShapeType="1"/>
            </p:cNvSpPr>
            <p:nvPr/>
          </p:nvSpPr>
          <p:spPr bwMode="auto">
            <a:xfrm>
              <a:off x="3289" y="2877"/>
              <a:ext cx="1" cy="2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5" name="Line 28"/>
            <p:cNvSpPr>
              <a:spLocks noChangeShapeType="1"/>
            </p:cNvSpPr>
            <p:nvPr/>
          </p:nvSpPr>
          <p:spPr bwMode="auto">
            <a:xfrm>
              <a:off x="1747" y="2613"/>
              <a:ext cx="1" cy="2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6" name="Line 29"/>
            <p:cNvSpPr>
              <a:spLocks noChangeShapeType="1"/>
            </p:cNvSpPr>
            <p:nvPr/>
          </p:nvSpPr>
          <p:spPr bwMode="auto">
            <a:xfrm>
              <a:off x="1746" y="2885"/>
              <a:ext cx="1" cy="2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7" name="Text Box 30"/>
            <p:cNvSpPr txBox="1">
              <a:spLocks noChangeArrowheads="1"/>
            </p:cNvSpPr>
            <p:nvPr/>
          </p:nvSpPr>
          <p:spPr bwMode="auto">
            <a:xfrm rot="2075537">
              <a:off x="959" y="2298"/>
              <a:ext cx="6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200" b="1">
                  <a:solidFill>
                    <a:srgbClr val="000000"/>
                  </a:solidFill>
                  <a:latin typeface="Comic Sans MS" pitchFamily="66" charset="0"/>
                  <a:ea typeface="標楷體"/>
                  <a:cs typeface="標楷體"/>
                </a:rPr>
                <a:t>系统管理模块</a:t>
              </a:r>
            </a:p>
          </p:txBody>
        </p:sp>
        <p:sp>
          <p:nvSpPr>
            <p:cNvPr id="204918" name="Text Box 31"/>
            <p:cNvSpPr txBox="1">
              <a:spLocks noChangeArrowheads="1"/>
            </p:cNvSpPr>
            <p:nvPr/>
          </p:nvSpPr>
          <p:spPr bwMode="auto">
            <a:xfrm rot="2075537">
              <a:off x="1730" y="2843"/>
              <a:ext cx="6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200" b="1">
                  <a:solidFill>
                    <a:srgbClr val="000000"/>
                  </a:solidFill>
                  <a:latin typeface="Comic Sans MS" pitchFamily="66" charset="0"/>
                  <a:ea typeface="標楷體"/>
                  <a:cs typeface="標楷體"/>
                </a:rPr>
                <a:t>业务管理模块</a:t>
              </a:r>
            </a:p>
          </p:txBody>
        </p:sp>
        <p:sp>
          <p:nvSpPr>
            <p:cNvPr id="204919" name="Text Box 32"/>
            <p:cNvSpPr txBox="1">
              <a:spLocks noChangeArrowheads="1"/>
            </p:cNvSpPr>
            <p:nvPr/>
          </p:nvSpPr>
          <p:spPr bwMode="auto">
            <a:xfrm rot="-2050100">
              <a:off x="2657" y="2883"/>
              <a:ext cx="5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200" b="1">
                  <a:solidFill>
                    <a:srgbClr val="000000"/>
                  </a:solidFill>
                  <a:latin typeface="Comic Sans MS" pitchFamily="66" charset="0"/>
                  <a:ea typeface="標楷體"/>
                  <a:cs typeface="標楷體"/>
                </a:rPr>
                <a:t>数据管理</a:t>
              </a:r>
            </a:p>
          </p:txBody>
        </p:sp>
        <p:sp>
          <p:nvSpPr>
            <p:cNvPr id="204920" name="Text Box 33"/>
            <p:cNvSpPr txBox="1">
              <a:spLocks noChangeArrowheads="1"/>
            </p:cNvSpPr>
            <p:nvPr/>
          </p:nvSpPr>
          <p:spPr bwMode="auto">
            <a:xfrm rot="-2050100">
              <a:off x="3279" y="2385"/>
              <a:ext cx="6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200" b="1">
                  <a:solidFill>
                    <a:srgbClr val="000000"/>
                  </a:solidFill>
                  <a:latin typeface="Comic Sans MS" pitchFamily="66" charset="0"/>
                  <a:ea typeface="標楷體"/>
                  <a:cs typeface="標楷體"/>
                </a:rPr>
                <a:t>业务系统管理</a:t>
              </a:r>
            </a:p>
          </p:txBody>
        </p:sp>
        <p:sp>
          <p:nvSpPr>
            <p:cNvPr id="204921" name="Text Box 34"/>
            <p:cNvSpPr txBox="1">
              <a:spLocks noChangeArrowheads="1"/>
            </p:cNvSpPr>
            <p:nvPr/>
          </p:nvSpPr>
          <p:spPr bwMode="auto">
            <a:xfrm rot="2075537">
              <a:off x="969" y="2045"/>
              <a:ext cx="6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200" b="1">
                  <a:solidFill>
                    <a:srgbClr val="000000"/>
                  </a:solidFill>
                  <a:latin typeface="Comic Sans MS" pitchFamily="66" charset="0"/>
                  <a:ea typeface="標楷體"/>
                  <a:cs typeface="標楷體"/>
                </a:rPr>
                <a:t>系统参数配置</a:t>
              </a:r>
            </a:p>
          </p:txBody>
        </p:sp>
        <p:sp>
          <p:nvSpPr>
            <p:cNvPr id="204922" name="Text Box 35"/>
            <p:cNvSpPr txBox="1">
              <a:spLocks noChangeArrowheads="1"/>
            </p:cNvSpPr>
            <p:nvPr/>
          </p:nvSpPr>
          <p:spPr bwMode="auto">
            <a:xfrm rot="2075537">
              <a:off x="1740" y="2544"/>
              <a:ext cx="6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200" b="1">
                  <a:solidFill>
                    <a:srgbClr val="000000"/>
                  </a:solidFill>
                  <a:latin typeface="Comic Sans MS" pitchFamily="66" charset="0"/>
                  <a:ea typeface="標楷體"/>
                  <a:cs typeface="標楷體"/>
                </a:rPr>
                <a:t>业务参数管理</a:t>
              </a:r>
            </a:p>
          </p:txBody>
        </p:sp>
        <p:sp>
          <p:nvSpPr>
            <p:cNvPr id="204923" name="Text Box 36"/>
            <p:cNvSpPr txBox="1">
              <a:spLocks noChangeArrowheads="1"/>
            </p:cNvSpPr>
            <p:nvPr/>
          </p:nvSpPr>
          <p:spPr bwMode="auto">
            <a:xfrm rot="-2050100">
              <a:off x="2442" y="2627"/>
              <a:ext cx="7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200" b="1">
                  <a:solidFill>
                    <a:srgbClr val="000000"/>
                  </a:solidFill>
                  <a:latin typeface="Comic Sans MS" pitchFamily="66" charset="0"/>
                  <a:ea typeface="標楷體"/>
                  <a:cs typeface="標楷體"/>
                </a:rPr>
                <a:t>录入方式多样化</a:t>
              </a:r>
            </a:p>
          </p:txBody>
        </p:sp>
        <p:sp>
          <p:nvSpPr>
            <p:cNvPr id="204924" name="Text Box 37"/>
            <p:cNvSpPr txBox="1">
              <a:spLocks noChangeArrowheads="1"/>
            </p:cNvSpPr>
            <p:nvPr/>
          </p:nvSpPr>
          <p:spPr bwMode="auto">
            <a:xfrm rot="-2050100">
              <a:off x="3210" y="2110"/>
              <a:ext cx="7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200" b="1">
                  <a:solidFill>
                    <a:srgbClr val="000000"/>
                  </a:solidFill>
                  <a:latin typeface="Comic Sans MS" pitchFamily="66" charset="0"/>
                  <a:ea typeface="標楷體"/>
                  <a:cs typeface="標楷體"/>
                </a:rPr>
                <a:t>交易管理自动化</a:t>
              </a:r>
            </a:p>
          </p:txBody>
        </p:sp>
        <p:sp>
          <p:nvSpPr>
            <p:cNvPr id="204925" name="Text Box 38"/>
            <p:cNvSpPr txBox="1">
              <a:spLocks noChangeArrowheads="1"/>
            </p:cNvSpPr>
            <p:nvPr/>
          </p:nvSpPr>
          <p:spPr bwMode="auto">
            <a:xfrm rot="2075537">
              <a:off x="986" y="2561"/>
              <a:ext cx="5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200" b="1">
                  <a:solidFill>
                    <a:srgbClr val="000000"/>
                  </a:solidFill>
                  <a:latin typeface="Comic Sans MS" pitchFamily="66" charset="0"/>
                  <a:ea typeface="標楷體"/>
                  <a:cs typeface="標楷體"/>
                </a:rPr>
                <a:t>权限控管</a:t>
              </a:r>
            </a:p>
          </p:txBody>
        </p:sp>
        <p:sp>
          <p:nvSpPr>
            <p:cNvPr id="204926" name="Text Box 39"/>
            <p:cNvSpPr txBox="1">
              <a:spLocks noChangeArrowheads="1"/>
            </p:cNvSpPr>
            <p:nvPr/>
          </p:nvSpPr>
          <p:spPr bwMode="auto">
            <a:xfrm rot="2075537">
              <a:off x="1769" y="3148"/>
              <a:ext cx="5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200" b="1">
                  <a:solidFill>
                    <a:srgbClr val="000000"/>
                  </a:solidFill>
                  <a:latin typeface="Comic Sans MS" pitchFamily="66" charset="0"/>
                  <a:ea typeface="標楷體"/>
                  <a:cs typeface="標楷體"/>
                </a:rPr>
                <a:t>额度控管</a:t>
              </a:r>
            </a:p>
          </p:txBody>
        </p:sp>
        <p:sp>
          <p:nvSpPr>
            <p:cNvPr id="204927" name="Text Box 40"/>
            <p:cNvSpPr txBox="1">
              <a:spLocks noChangeArrowheads="1"/>
            </p:cNvSpPr>
            <p:nvPr/>
          </p:nvSpPr>
          <p:spPr bwMode="auto">
            <a:xfrm rot="-2050100">
              <a:off x="2775" y="3102"/>
              <a:ext cx="5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200" b="1">
                  <a:solidFill>
                    <a:srgbClr val="000000"/>
                  </a:solidFill>
                  <a:latin typeface="Comic Sans MS" pitchFamily="66" charset="0"/>
                  <a:ea typeface="標楷體"/>
                  <a:cs typeface="標楷體"/>
                </a:rPr>
                <a:t>帐务处理</a:t>
              </a:r>
            </a:p>
          </p:txBody>
        </p:sp>
        <p:sp>
          <p:nvSpPr>
            <p:cNvPr id="204928" name="Text Box 41"/>
            <p:cNvSpPr txBox="1">
              <a:spLocks noChangeArrowheads="1"/>
            </p:cNvSpPr>
            <p:nvPr/>
          </p:nvSpPr>
          <p:spPr bwMode="auto">
            <a:xfrm rot="-2050100">
              <a:off x="3381" y="2663"/>
              <a:ext cx="5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200" b="1">
                  <a:solidFill>
                    <a:srgbClr val="000000"/>
                  </a:solidFill>
                  <a:latin typeface="Comic Sans MS" pitchFamily="66" charset="0"/>
                  <a:ea typeface="標楷體"/>
                  <a:cs typeface="標楷體"/>
                </a:rPr>
                <a:t>统计分析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6588125" y="5445125"/>
            <a:ext cx="1368425" cy="935038"/>
            <a:chOff x="4150" y="3430"/>
            <a:chExt cx="862" cy="589"/>
          </a:xfrm>
        </p:grpSpPr>
        <p:sp>
          <p:nvSpPr>
            <p:cNvPr id="25608" name="Rectangle 45"/>
            <p:cNvSpPr>
              <a:spLocks noChangeArrowheads="1"/>
            </p:cNvSpPr>
            <p:nvPr/>
          </p:nvSpPr>
          <p:spPr bwMode="gray">
            <a:xfrm>
              <a:off x="4150" y="3430"/>
              <a:ext cx="771" cy="589"/>
            </a:xfrm>
            <a:prstGeom prst="rect">
              <a:avLst/>
            </a:prstGeom>
            <a:solidFill>
              <a:srgbClr val="FFCC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endParaRPr lang="zh-CN" altLang="en-US" b="1">
                <a:latin typeface="+mj-lt"/>
                <a:ea typeface="+mj-ea"/>
              </a:endParaRPr>
            </a:p>
          </p:txBody>
        </p:sp>
        <p:sp>
          <p:nvSpPr>
            <p:cNvPr id="25609" name="Text Box 46"/>
            <p:cNvSpPr txBox="1">
              <a:spLocks noChangeArrowheads="1"/>
            </p:cNvSpPr>
            <p:nvPr/>
          </p:nvSpPr>
          <p:spPr bwMode="gray">
            <a:xfrm>
              <a:off x="4195" y="3475"/>
              <a:ext cx="817" cy="49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latin typeface="Comic Sans MS" pitchFamily="66" charset="0"/>
                  <a:cs typeface="標楷體"/>
                </a:rPr>
                <a:t>融资池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  <a:cs typeface="標楷體"/>
                </a:rPr>
                <a:t>……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CN" altLang="en-US" sz="8800" dirty="0">
                <a:latin typeface="华文行楷" pitchFamily="2" charset="-122"/>
                <a:ea typeface="华文行楷" pitchFamily="2" charset="-122"/>
              </a:rPr>
              <a:t>学海扁舟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8800" dirty="0">
                <a:latin typeface="华文行楷" pitchFamily="2" charset="-122"/>
                <a:ea typeface="华文行楷" pitchFamily="2" charset="-122"/>
              </a:rPr>
              <a:t>THE 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-142900"/>
            <a:ext cx="8229600" cy="1139825"/>
          </a:xfrm>
        </p:spPr>
        <p:txBody>
          <a:bodyPr/>
          <a:lstStyle/>
          <a:p>
            <a:r>
              <a:rPr lang="zh-CN" altLang="en-US" sz="53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大纲</a:t>
            </a:r>
          </a:p>
        </p:txBody>
      </p:sp>
      <p:sp>
        <p:nvSpPr>
          <p:cNvPr id="99388" name="AutoShape 60"/>
          <p:cNvSpPr>
            <a:spLocks noChangeArrowheads="1"/>
          </p:cNvSpPr>
          <p:nvPr/>
        </p:nvSpPr>
        <p:spPr bwMode="auto">
          <a:xfrm>
            <a:off x="3132138" y="1412875"/>
            <a:ext cx="6011862" cy="1150938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b="1">
              <a:latin typeface="+mn-lt"/>
              <a:ea typeface="+mj-ea"/>
            </a:endParaRPr>
          </a:p>
        </p:txBody>
      </p:sp>
      <p:pic>
        <p:nvPicPr>
          <p:cNvPr id="99336" name="Picture 8" descr="mar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93988"/>
            <a:ext cx="2362200" cy="234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692275" y="1525588"/>
            <a:ext cx="7486650" cy="1398587"/>
            <a:chOff x="1057" y="835"/>
            <a:chExt cx="4725" cy="836"/>
          </a:xfrm>
        </p:grpSpPr>
        <p:grpSp>
          <p:nvGrpSpPr>
            <p:cNvPr id="13390" name="Group 9"/>
            <p:cNvGrpSpPr>
              <a:grpSpLocks/>
            </p:cNvGrpSpPr>
            <p:nvPr/>
          </p:nvGrpSpPr>
          <p:grpSpPr bwMode="auto">
            <a:xfrm>
              <a:off x="1057" y="1107"/>
              <a:ext cx="874" cy="564"/>
              <a:chOff x="1584" y="1480"/>
              <a:chExt cx="637" cy="248"/>
            </a:xfrm>
          </p:grpSpPr>
          <p:sp>
            <p:nvSpPr>
              <p:cNvPr id="99338" name="Line 10"/>
              <p:cNvSpPr>
                <a:spLocks noChangeShapeType="1"/>
              </p:cNvSpPr>
              <p:nvPr/>
            </p:nvSpPr>
            <p:spPr bwMode="auto">
              <a:xfrm flipV="1">
                <a:off x="1584" y="1488"/>
                <a:ext cx="240" cy="24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+mn-lt"/>
                  <a:ea typeface="+mj-ea"/>
                </a:endParaRPr>
              </a:p>
            </p:txBody>
          </p:sp>
          <p:sp>
            <p:nvSpPr>
              <p:cNvPr id="99339" name="Line 11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384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+mn-lt"/>
                  <a:ea typeface="+mj-ea"/>
                </a:endParaRPr>
              </a:p>
            </p:txBody>
          </p:sp>
        </p:grp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2085" y="962"/>
              <a:ext cx="3697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b="1" dirty="0">
                  <a:solidFill>
                    <a:srgbClr val="292929"/>
                  </a:solidFill>
                  <a:latin typeface="Comic Sans MS" pitchFamily="66" charset="0"/>
                </a:rPr>
                <a:t>一</a:t>
              </a:r>
              <a:r>
                <a:rPr lang="en-US" altLang="zh-CN" sz="3200" b="1" dirty="0">
                  <a:solidFill>
                    <a:srgbClr val="292929"/>
                  </a:solidFill>
                  <a:latin typeface="Comic Sans MS" pitchFamily="66" charset="0"/>
                </a:rPr>
                <a:t>.</a:t>
              </a:r>
              <a:r>
                <a:rPr lang="zh-CN" altLang="en-US" sz="3200" b="1" dirty="0">
                  <a:solidFill>
                    <a:srgbClr val="292929"/>
                  </a:solidFill>
                  <a:latin typeface="Comic Sans MS" pitchFamily="66" charset="0"/>
                </a:rPr>
                <a:t>保理业务基础（</a:t>
              </a:r>
              <a:r>
                <a:rPr lang="en-US" altLang="zh-CN" sz="3200" b="1" dirty="0">
                  <a:solidFill>
                    <a:srgbClr val="292929"/>
                  </a:solidFill>
                  <a:latin typeface="Comic Sans MS" pitchFamily="66" charset="0"/>
                </a:rPr>
                <a:t>Factoring</a:t>
              </a:r>
              <a:r>
                <a:rPr lang="zh-CN" altLang="en-US" sz="3200" b="1" dirty="0">
                  <a:solidFill>
                    <a:srgbClr val="292929"/>
                  </a:solidFill>
                  <a:latin typeface="Comic Sans MS" pitchFamily="66" charset="0"/>
                </a:rPr>
                <a:t>）</a:t>
              </a:r>
            </a:p>
          </p:txBody>
        </p:sp>
        <p:grpSp>
          <p:nvGrpSpPr>
            <p:cNvPr id="13394" name="Group 20"/>
            <p:cNvGrpSpPr>
              <a:grpSpLocks/>
            </p:cNvGrpSpPr>
            <p:nvPr/>
          </p:nvGrpSpPr>
          <p:grpSpPr bwMode="auto">
            <a:xfrm>
              <a:off x="1920" y="835"/>
              <a:ext cx="3727" cy="544"/>
              <a:chOff x="2064" y="1556"/>
              <a:chExt cx="3555" cy="544"/>
            </a:xfrm>
          </p:grpSpPr>
          <p:sp>
            <p:nvSpPr>
              <p:cNvPr id="99349" name="AutoShape 21"/>
              <p:cNvSpPr>
                <a:spLocks noChangeArrowheads="1"/>
              </p:cNvSpPr>
              <p:nvPr/>
            </p:nvSpPr>
            <p:spPr bwMode="auto">
              <a:xfrm>
                <a:off x="2130" y="1556"/>
                <a:ext cx="3489" cy="544"/>
              </a:xfrm>
              <a:prstGeom prst="roundRect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b="1">
                  <a:latin typeface="+mn-lt"/>
                  <a:ea typeface="+mj-ea"/>
                </a:endParaRPr>
              </a:p>
            </p:txBody>
          </p:sp>
          <p:sp>
            <p:nvSpPr>
              <p:cNvPr id="99350" name="Oval 22"/>
              <p:cNvSpPr>
                <a:spLocks noChangeArrowheads="1"/>
              </p:cNvSpPr>
              <p:nvPr/>
            </p:nvSpPr>
            <p:spPr bwMode="auto">
              <a:xfrm>
                <a:off x="2064" y="1753"/>
                <a:ext cx="144" cy="145"/>
              </a:xfrm>
              <a:prstGeom prst="ellipse">
                <a:avLst/>
              </a:prstGeom>
              <a:gradFill rotWithShape="1">
                <a:gsLst>
                  <a:gs pos="0">
                    <a:srgbClr val="DCDC48"/>
                  </a:gs>
                  <a:gs pos="100000">
                    <a:srgbClr val="DCDC48">
                      <a:gamma/>
                      <a:shade val="66667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63500" dir="2212194" algn="ctr" rotWithShape="0">
                  <a:schemeClr val="bg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b="1">
                  <a:latin typeface="+mn-lt"/>
                  <a:ea typeface="+mj-ea"/>
                </a:endParaRPr>
              </a:p>
            </p:txBody>
          </p:sp>
        </p:grp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2303463" y="2781300"/>
            <a:ext cx="6589712" cy="863600"/>
            <a:chOff x="1451" y="1787"/>
            <a:chExt cx="4151" cy="544"/>
          </a:xfrm>
        </p:grpSpPr>
        <p:sp>
          <p:nvSpPr>
            <p:cNvPr id="99344" name="Line 16"/>
            <p:cNvSpPr>
              <a:spLocks noChangeShapeType="1"/>
            </p:cNvSpPr>
            <p:nvPr/>
          </p:nvSpPr>
          <p:spPr bwMode="auto">
            <a:xfrm>
              <a:off x="1451" y="2060"/>
              <a:ext cx="493" cy="1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+mn-lt"/>
                <a:ea typeface="+mj-ea"/>
              </a:endParaRPr>
            </a:p>
          </p:txBody>
        </p:sp>
        <p:grpSp>
          <p:nvGrpSpPr>
            <p:cNvPr id="13399" name="Group 42"/>
            <p:cNvGrpSpPr>
              <a:grpSpLocks/>
            </p:cNvGrpSpPr>
            <p:nvPr/>
          </p:nvGrpSpPr>
          <p:grpSpPr bwMode="auto">
            <a:xfrm>
              <a:off x="1905" y="1787"/>
              <a:ext cx="3697" cy="544"/>
              <a:chOff x="2148" y="2090"/>
              <a:chExt cx="3363" cy="544"/>
            </a:xfrm>
          </p:grpSpPr>
          <p:sp>
            <p:nvSpPr>
              <p:cNvPr id="99352" name="Rectangle 24"/>
              <p:cNvSpPr>
                <a:spLocks noChangeArrowheads="1"/>
              </p:cNvSpPr>
              <p:nvPr/>
            </p:nvSpPr>
            <p:spPr bwMode="auto">
              <a:xfrm>
                <a:off x="2290" y="2183"/>
                <a:ext cx="231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3200" b="1" dirty="0">
                    <a:solidFill>
                      <a:srgbClr val="292929"/>
                    </a:solidFill>
                    <a:latin typeface="Comic Sans MS" pitchFamily="66" charset="0"/>
                  </a:rPr>
                  <a:t>二</a:t>
                </a:r>
                <a:r>
                  <a:rPr lang="en-US" altLang="zh-CN" sz="3200" b="1" dirty="0">
                    <a:solidFill>
                      <a:srgbClr val="292929"/>
                    </a:solidFill>
                    <a:latin typeface="Comic Sans MS" pitchFamily="66" charset="0"/>
                  </a:rPr>
                  <a:t>.</a:t>
                </a:r>
                <a:r>
                  <a:rPr lang="zh-CN" altLang="en-US" sz="3200" b="1" dirty="0">
                    <a:solidFill>
                      <a:srgbClr val="292929"/>
                    </a:solidFill>
                    <a:latin typeface="Comic Sans MS" pitchFamily="66" charset="0"/>
                  </a:rPr>
                  <a:t>保理业务基础流程</a:t>
                </a:r>
              </a:p>
            </p:txBody>
          </p:sp>
          <p:grpSp>
            <p:nvGrpSpPr>
              <p:cNvPr id="13401" name="Group 25"/>
              <p:cNvGrpSpPr>
                <a:grpSpLocks/>
              </p:cNvGrpSpPr>
              <p:nvPr/>
            </p:nvGrpSpPr>
            <p:grpSpPr bwMode="auto">
              <a:xfrm>
                <a:off x="2148" y="2090"/>
                <a:ext cx="3363" cy="544"/>
                <a:chOff x="2039" y="2210"/>
                <a:chExt cx="3559" cy="544"/>
              </a:xfrm>
            </p:grpSpPr>
            <p:sp>
              <p:nvSpPr>
                <p:cNvPr id="99354" name="AutoShape 26"/>
                <p:cNvSpPr>
                  <a:spLocks noChangeArrowheads="1"/>
                </p:cNvSpPr>
                <p:nvPr/>
              </p:nvSpPr>
              <p:spPr bwMode="auto">
                <a:xfrm>
                  <a:off x="2109" y="2210"/>
                  <a:ext cx="3489" cy="544"/>
                </a:xfrm>
                <a:prstGeom prst="roundRect">
                  <a:avLst>
                    <a:gd name="adj" fmla="val 50000"/>
                  </a:avLst>
                </a:prstGeom>
                <a:noFill/>
                <a:ln w="1905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>
                  <a:outerShdw dist="107763" dir="2700000" algn="ct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latin typeface="+mn-lt"/>
                    <a:ea typeface="+mj-ea"/>
                  </a:endParaRPr>
                </a:p>
              </p:txBody>
            </p:sp>
            <p:sp>
              <p:nvSpPr>
                <p:cNvPr id="99355" name="Oval 27"/>
                <p:cNvSpPr>
                  <a:spLocks noChangeArrowheads="1"/>
                </p:cNvSpPr>
                <p:nvPr/>
              </p:nvSpPr>
              <p:spPr bwMode="auto">
                <a:xfrm>
                  <a:off x="2039" y="2421"/>
                  <a:ext cx="144" cy="14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63500" dir="2212194" algn="ct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latin typeface="+mn-lt"/>
                    <a:ea typeface="+mj-ea"/>
                  </a:endParaRPr>
                </a:p>
              </p:txBody>
            </p:sp>
          </p:grpSp>
        </p:grp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016125" y="4078288"/>
            <a:ext cx="6956425" cy="863600"/>
            <a:chOff x="1270" y="2604"/>
            <a:chExt cx="4382" cy="544"/>
          </a:xfrm>
        </p:grpSpPr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>
              <a:off x="1270" y="2876"/>
              <a:ext cx="68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+mn-lt"/>
                <a:ea typeface="+mj-ea"/>
              </a:endParaRPr>
            </a:p>
          </p:txBody>
        </p:sp>
        <p:grpSp>
          <p:nvGrpSpPr>
            <p:cNvPr id="13406" name="Group 28"/>
            <p:cNvGrpSpPr>
              <a:grpSpLocks/>
            </p:cNvGrpSpPr>
            <p:nvPr/>
          </p:nvGrpSpPr>
          <p:grpSpPr bwMode="auto">
            <a:xfrm>
              <a:off x="1905" y="2604"/>
              <a:ext cx="3747" cy="544"/>
              <a:chOff x="2060" y="2886"/>
              <a:chExt cx="3559" cy="544"/>
            </a:xfrm>
          </p:grpSpPr>
          <p:sp>
            <p:nvSpPr>
              <p:cNvPr id="99357" name="Rectangle 29"/>
              <p:cNvSpPr>
                <a:spLocks noChangeArrowheads="1"/>
              </p:cNvSpPr>
              <p:nvPr/>
            </p:nvSpPr>
            <p:spPr bwMode="auto">
              <a:xfrm>
                <a:off x="2290" y="2976"/>
                <a:ext cx="265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zh-TW" altLang="en-US" sz="3200" b="1" dirty="0">
                    <a:solidFill>
                      <a:srgbClr val="292929"/>
                    </a:solidFill>
                    <a:latin typeface="Comic Sans MS" pitchFamily="66" charset="0"/>
                  </a:rPr>
                  <a:t>三</a:t>
                </a:r>
                <a:r>
                  <a:rPr lang="en-US" altLang="zh-TW" sz="3200" b="1" dirty="0">
                    <a:solidFill>
                      <a:srgbClr val="292929"/>
                    </a:solidFill>
                    <a:latin typeface="Comic Sans MS" pitchFamily="66" charset="0"/>
                  </a:rPr>
                  <a:t>.</a:t>
                </a:r>
                <a:r>
                  <a:rPr lang="zh-TW" altLang="en-US" sz="3200" b="1" dirty="0">
                    <a:solidFill>
                      <a:srgbClr val="292929"/>
                    </a:solidFill>
                    <a:latin typeface="Comic Sans MS" pitchFamily="66" charset="0"/>
                  </a:rPr>
                  <a:t>天逸公司</a:t>
                </a:r>
                <a:r>
                  <a:rPr lang="zh-CN" altLang="en-US" sz="3200" b="1" dirty="0">
                    <a:solidFill>
                      <a:srgbClr val="292929"/>
                    </a:solidFill>
                    <a:latin typeface="Comic Sans MS" pitchFamily="66" charset="0"/>
                  </a:rPr>
                  <a:t>与产品介绍</a:t>
                </a:r>
              </a:p>
            </p:txBody>
          </p:sp>
          <p:grpSp>
            <p:nvGrpSpPr>
              <p:cNvPr id="13408" name="Group 30"/>
              <p:cNvGrpSpPr>
                <a:grpSpLocks/>
              </p:cNvGrpSpPr>
              <p:nvPr/>
            </p:nvGrpSpPr>
            <p:grpSpPr bwMode="auto">
              <a:xfrm>
                <a:off x="2060" y="2886"/>
                <a:ext cx="3559" cy="544"/>
                <a:chOff x="2060" y="2886"/>
                <a:chExt cx="3559" cy="544"/>
              </a:xfrm>
            </p:grpSpPr>
            <p:sp>
              <p:nvSpPr>
                <p:cNvPr id="99359" name="AutoShape 31"/>
                <p:cNvSpPr>
                  <a:spLocks noChangeArrowheads="1"/>
                </p:cNvSpPr>
                <p:nvPr/>
              </p:nvSpPr>
              <p:spPr bwMode="auto">
                <a:xfrm>
                  <a:off x="2130" y="2886"/>
                  <a:ext cx="3489" cy="544"/>
                </a:xfrm>
                <a:prstGeom prst="roundRect">
                  <a:avLst>
                    <a:gd name="adj" fmla="val 50000"/>
                  </a:avLst>
                </a:prstGeom>
                <a:noFill/>
                <a:ln w="1905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>
                  <a:outerShdw dist="107763" dir="2700000" algn="ct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latin typeface="+mn-lt"/>
                    <a:ea typeface="+mj-ea"/>
                  </a:endParaRPr>
                </a:p>
              </p:txBody>
            </p:sp>
            <p:sp>
              <p:nvSpPr>
                <p:cNvPr id="99360" name="Oval 32"/>
                <p:cNvSpPr>
                  <a:spLocks noChangeArrowheads="1"/>
                </p:cNvSpPr>
                <p:nvPr/>
              </p:nvSpPr>
              <p:spPr bwMode="auto">
                <a:xfrm>
                  <a:off x="2060" y="3092"/>
                  <a:ext cx="144" cy="14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63500" dir="2212194" algn="ct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latin typeface="+mn-lt"/>
                    <a:ea typeface="+mj-ea"/>
                  </a:endParaRPr>
                </a:p>
              </p:txBody>
            </p:sp>
          </p:grpSp>
        </p:grp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1295400" y="4965700"/>
            <a:ext cx="7597775" cy="1287463"/>
            <a:chOff x="816" y="3163"/>
            <a:chExt cx="4786" cy="811"/>
          </a:xfrm>
        </p:grpSpPr>
        <p:grpSp>
          <p:nvGrpSpPr>
            <p:cNvPr id="13412" name="Group 12"/>
            <p:cNvGrpSpPr>
              <a:grpSpLocks/>
            </p:cNvGrpSpPr>
            <p:nvPr/>
          </p:nvGrpSpPr>
          <p:grpSpPr bwMode="auto">
            <a:xfrm>
              <a:off x="816" y="3163"/>
              <a:ext cx="1152" cy="614"/>
              <a:chOff x="1536" y="3072"/>
              <a:chExt cx="685" cy="194"/>
            </a:xfrm>
          </p:grpSpPr>
          <p:sp>
            <p:nvSpPr>
              <p:cNvPr id="99341" name="Line 13"/>
              <p:cNvSpPr>
                <a:spLocks noChangeShapeType="1"/>
              </p:cNvSpPr>
              <p:nvPr/>
            </p:nvSpPr>
            <p:spPr bwMode="auto">
              <a:xfrm>
                <a:off x="1536" y="3072"/>
                <a:ext cx="288" cy="19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+mn-lt"/>
                  <a:ea typeface="+mj-ea"/>
                </a:endParaRPr>
              </a:p>
            </p:txBody>
          </p:sp>
          <p:sp>
            <p:nvSpPr>
              <p:cNvPr id="99342" name="Line 14"/>
              <p:cNvSpPr>
                <a:spLocks noChangeShapeType="1"/>
              </p:cNvSpPr>
              <p:nvPr/>
            </p:nvSpPr>
            <p:spPr bwMode="auto">
              <a:xfrm>
                <a:off x="1837" y="3266"/>
                <a:ext cx="384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+mn-lt"/>
                  <a:ea typeface="+mj-ea"/>
                </a:endParaRPr>
              </a:p>
            </p:txBody>
          </p:sp>
        </p:grpSp>
        <p:grpSp>
          <p:nvGrpSpPr>
            <p:cNvPr id="13415" name="Group 33"/>
            <p:cNvGrpSpPr>
              <a:grpSpLocks/>
            </p:cNvGrpSpPr>
            <p:nvPr/>
          </p:nvGrpSpPr>
          <p:grpSpPr bwMode="auto">
            <a:xfrm>
              <a:off x="1937" y="3430"/>
              <a:ext cx="3665" cy="544"/>
              <a:chOff x="2064" y="3475"/>
              <a:chExt cx="3563" cy="544"/>
            </a:xfrm>
          </p:grpSpPr>
          <p:sp>
            <p:nvSpPr>
              <p:cNvPr id="99362" name="Rectangle 34"/>
              <p:cNvSpPr>
                <a:spLocks noChangeArrowheads="1"/>
              </p:cNvSpPr>
              <p:nvPr/>
            </p:nvSpPr>
            <p:spPr bwMode="auto">
              <a:xfrm>
                <a:off x="2288" y="3567"/>
                <a:ext cx="11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endParaRPr lang="zh-TW" altLang="en-US" sz="3200" b="1">
                  <a:solidFill>
                    <a:srgbClr val="292929"/>
                  </a:solidFill>
                  <a:latin typeface="+mn-lt"/>
                  <a:ea typeface="+mj-ea"/>
                </a:endParaRPr>
              </a:p>
            </p:txBody>
          </p:sp>
          <p:grpSp>
            <p:nvGrpSpPr>
              <p:cNvPr id="13417" name="Group 35"/>
              <p:cNvGrpSpPr>
                <a:grpSpLocks/>
              </p:cNvGrpSpPr>
              <p:nvPr/>
            </p:nvGrpSpPr>
            <p:grpSpPr bwMode="auto">
              <a:xfrm>
                <a:off x="2064" y="3475"/>
                <a:ext cx="3563" cy="544"/>
                <a:chOff x="2381" y="3665"/>
                <a:chExt cx="3563" cy="544"/>
              </a:xfrm>
            </p:grpSpPr>
            <p:sp>
              <p:nvSpPr>
                <p:cNvPr id="99364" name="AutoShape 36"/>
                <p:cNvSpPr>
                  <a:spLocks noChangeArrowheads="1"/>
                </p:cNvSpPr>
                <p:nvPr/>
              </p:nvSpPr>
              <p:spPr bwMode="auto">
                <a:xfrm>
                  <a:off x="2455" y="3665"/>
                  <a:ext cx="3489" cy="544"/>
                </a:xfrm>
                <a:prstGeom prst="roundRect">
                  <a:avLst>
                    <a:gd name="adj" fmla="val 50000"/>
                  </a:avLst>
                </a:prstGeom>
                <a:noFill/>
                <a:ln w="1905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>
                  <a:outerShdw dist="107763" dir="2700000" algn="ct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latin typeface="+mn-lt"/>
                    <a:ea typeface="+mj-ea"/>
                  </a:endParaRPr>
                </a:p>
              </p:txBody>
            </p:sp>
            <p:sp>
              <p:nvSpPr>
                <p:cNvPr id="99365" name="Oval 37"/>
                <p:cNvSpPr>
                  <a:spLocks noChangeArrowheads="1"/>
                </p:cNvSpPr>
                <p:nvPr/>
              </p:nvSpPr>
              <p:spPr bwMode="auto">
                <a:xfrm>
                  <a:off x="2381" y="3921"/>
                  <a:ext cx="144" cy="14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63500" dir="2212194" algn="ct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latin typeface="+mn-lt"/>
                    <a:ea typeface="+mj-ea"/>
                  </a:endParaRPr>
                </a:p>
              </p:txBody>
            </p:sp>
          </p:grpSp>
        </p:grpSp>
        <p:sp>
          <p:nvSpPr>
            <p:cNvPr id="99377" name="Rectangle 49"/>
            <p:cNvSpPr>
              <a:spLocks noChangeArrowheads="1"/>
            </p:cNvSpPr>
            <p:nvPr/>
          </p:nvSpPr>
          <p:spPr bwMode="auto">
            <a:xfrm>
              <a:off x="2109" y="3557"/>
              <a:ext cx="228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 sz="3200" b="1" dirty="0">
                  <a:solidFill>
                    <a:srgbClr val="292929"/>
                  </a:solidFill>
                  <a:latin typeface="Comic Sans MS" pitchFamily="66" charset="0"/>
                </a:rPr>
                <a:t>四</a:t>
              </a:r>
              <a:r>
                <a:rPr lang="en-US" altLang="zh-TW" sz="3200" b="1" dirty="0">
                  <a:solidFill>
                    <a:srgbClr val="292929"/>
                  </a:solidFill>
                  <a:latin typeface="Comic Sans MS" pitchFamily="66" charset="0"/>
                </a:rPr>
                <a:t>.</a:t>
              </a:r>
              <a:r>
                <a:rPr lang="zh-CN" altLang="en-US" sz="3200" b="1" dirty="0">
                  <a:solidFill>
                    <a:srgbClr val="292929"/>
                  </a:solidFill>
                  <a:latin typeface="Comic Sans MS" pitchFamily="66" charset="0"/>
                </a:rPr>
                <a:t>课堂练习及问答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4.81481E-6 L 0.00399 0.1803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9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0.18033 L 0.00208 0.3782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9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0.39399 L 0.00399 0.5671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9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99388" grpId="1" animBg="1"/>
      <p:bldP spid="99388" grpId="2" animBg="1"/>
      <p:bldP spid="99388" grpId="3" animBg="1"/>
      <p:bldP spid="99388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zh-CN" altLang="en-US" sz="5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保理业务基础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39825" y="1484313"/>
            <a:ext cx="7104063" cy="1081087"/>
            <a:chOff x="1121" y="1334"/>
            <a:chExt cx="3558" cy="406"/>
          </a:xfrm>
        </p:grpSpPr>
        <p:sp>
          <p:nvSpPr>
            <p:cNvPr id="201735" name="AutoShape 7"/>
            <p:cNvSpPr>
              <a:spLocks noChangeArrowheads="1"/>
            </p:cNvSpPr>
            <p:nvPr/>
          </p:nvSpPr>
          <p:spPr bwMode="gray">
            <a:xfrm>
              <a:off x="1121" y="1334"/>
              <a:ext cx="3558" cy="406"/>
            </a:xfrm>
            <a:prstGeom prst="plaque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65188" latinLnBrk="1">
                <a:defRPr/>
              </a:pPr>
              <a:endParaRPr kumimoji="1" lang="en-US" altLang="ko-KR" sz="3200">
                <a:latin typeface="+mn-lt"/>
                <a:ea typeface="+mj-ea"/>
              </a:endParaRPr>
            </a:p>
          </p:txBody>
        </p:sp>
        <p:sp>
          <p:nvSpPr>
            <p:cNvPr id="201736" name="Rectangle 8"/>
            <p:cNvSpPr>
              <a:spLocks noChangeArrowheads="1"/>
            </p:cNvSpPr>
            <p:nvPr/>
          </p:nvSpPr>
          <p:spPr bwMode="gray">
            <a:xfrm>
              <a:off x="1351" y="1410"/>
              <a:ext cx="3093" cy="26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65188" latinLnBrk="1">
                <a:defRPr/>
              </a:pP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1. Factoring</a:t>
              </a:r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的定义</a:t>
              </a:r>
              <a:endParaRPr lang="zh-TW" altLang="en-US" sz="3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23950" y="2779713"/>
            <a:ext cx="7104063" cy="1081087"/>
            <a:chOff x="1121" y="1334"/>
            <a:chExt cx="3558" cy="406"/>
          </a:xfrm>
        </p:grpSpPr>
        <p:sp>
          <p:nvSpPr>
            <p:cNvPr id="201738" name="AutoShape 10"/>
            <p:cNvSpPr>
              <a:spLocks noChangeArrowheads="1"/>
            </p:cNvSpPr>
            <p:nvPr/>
          </p:nvSpPr>
          <p:spPr bwMode="gray">
            <a:xfrm>
              <a:off x="1121" y="1334"/>
              <a:ext cx="3558" cy="406"/>
            </a:xfrm>
            <a:prstGeom prst="plaque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61B0FF"/>
                </a:gs>
                <a:gs pos="100000">
                  <a:schemeClr val="bg1"/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defTabSz="865188" latinLnBrk="1">
                <a:defRPr/>
              </a:pPr>
              <a:endParaRPr kumimoji="1" lang="en-US" altLang="ko-KR" sz="3200">
                <a:latin typeface="+mn-lt"/>
                <a:ea typeface="+mj-ea"/>
              </a:endParaRPr>
            </a:p>
          </p:txBody>
        </p:sp>
        <p:sp>
          <p:nvSpPr>
            <p:cNvPr id="201739" name="Rectangle 11"/>
            <p:cNvSpPr>
              <a:spLocks noChangeArrowheads="1"/>
            </p:cNvSpPr>
            <p:nvPr/>
          </p:nvSpPr>
          <p:spPr bwMode="gray">
            <a:xfrm>
              <a:off x="1351" y="1410"/>
              <a:ext cx="3093" cy="26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bg1">
                    <a:alpha val="50195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65188" latinLnBrk="1"/>
              <a:r>
                <a:rPr lang="en-US" altLang="zh-CN" sz="3200" b="1" dirty="0">
                  <a:latin typeface="楷体_GB2312" pitchFamily="49" charset="-122"/>
                </a:rPr>
                <a:t>2. Factoring</a:t>
              </a:r>
              <a:r>
                <a:rPr lang="zh-CN" altLang="en-US" sz="3200" b="1" dirty="0">
                  <a:latin typeface="楷体_GB2312" pitchFamily="49" charset="-122"/>
                </a:rPr>
                <a:t>的角色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101725" y="4076700"/>
            <a:ext cx="7104063" cy="1081088"/>
            <a:chOff x="1121" y="1334"/>
            <a:chExt cx="3558" cy="406"/>
          </a:xfrm>
        </p:grpSpPr>
        <p:sp>
          <p:nvSpPr>
            <p:cNvPr id="201744" name="AutoShape 16"/>
            <p:cNvSpPr>
              <a:spLocks noChangeArrowheads="1"/>
            </p:cNvSpPr>
            <p:nvPr/>
          </p:nvSpPr>
          <p:spPr bwMode="gray">
            <a:xfrm>
              <a:off x="1121" y="1334"/>
              <a:ext cx="3558" cy="406"/>
            </a:xfrm>
            <a:prstGeom prst="plaque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61B0FF"/>
                </a:gs>
                <a:gs pos="100000">
                  <a:schemeClr val="bg1"/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defTabSz="865188" latinLnBrk="1">
                <a:defRPr/>
              </a:pPr>
              <a:endParaRPr kumimoji="1" lang="en-US" altLang="ko-KR" sz="3200">
                <a:latin typeface="+mn-lt"/>
                <a:ea typeface="+mj-ea"/>
              </a:endParaRPr>
            </a:p>
          </p:txBody>
        </p:sp>
        <p:sp>
          <p:nvSpPr>
            <p:cNvPr id="201745" name="Rectangle 17"/>
            <p:cNvSpPr>
              <a:spLocks noChangeArrowheads="1"/>
            </p:cNvSpPr>
            <p:nvPr/>
          </p:nvSpPr>
          <p:spPr bwMode="gray">
            <a:xfrm>
              <a:off x="1351" y="1410"/>
              <a:ext cx="3093" cy="26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bg1">
                    <a:alpha val="50195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65188" latinLnBrk="1">
                <a:defRPr/>
              </a:pPr>
              <a:r>
                <a:rPr lang="en-US" altLang="zh-CN" sz="3200" b="1" dirty="0">
                  <a:latin typeface="楷体_GB2312" pitchFamily="49" charset="-122"/>
                </a:rPr>
                <a:t>3. Factoring</a:t>
              </a:r>
              <a:r>
                <a:rPr lang="zh-CN" altLang="en-US" sz="3200" b="1" dirty="0">
                  <a:latin typeface="楷体_GB2312" pitchFamily="49" charset="-122"/>
                </a:rPr>
                <a:t>的种类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123950" y="5372100"/>
            <a:ext cx="7104063" cy="1081088"/>
            <a:chOff x="1121" y="1334"/>
            <a:chExt cx="3558" cy="406"/>
          </a:xfrm>
        </p:grpSpPr>
        <p:sp>
          <p:nvSpPr>
            <p:cNvPr id="201747" name="AutoShape 19"/>
            <p:cNvSpPr>
              <a:spLocks noChangeArrowheads="1"/>
            </p:cNvSpPr>
            <p:nvPr/>
          </p:nvSpPr>
          <p:spPr bwMode="gray">
            <a:xfrm>
              <a:off x="1121" y="1334"/>
              <a:ext cx="3558" cy="406"/>
            </a:xfrm>
            <a:prstGeom prst="plaque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61B0FF"/>
                </a:gs>
                <a:gs pos="100000">
                  <a:schemeClr val="bg1"/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defTabSz="865188" latinLnBrk="1">
                <a:defRPr/>
              </a:pPr>
              <a:endParaRPr kumimoji="1" lang="en-US" altLang="ko-KR" sz="3200">
                <a:latin typeface="+mn-lt"/>
                <a:ea typeface="+mj-ea"/>
              </a:endParaRPr>
            </a:p>
          </p:txBody>
        </p:sp>
        <p:sp>
          <p:nvSpPr>
            <p:cNvPr id="201748" name="Rectangle 20"/>
            <p:cNvSpPr>
              <a:spLocks noChangeArrowheads="1"/>
            </p:cNvSpPr>
            <p:nvPr/>
          </p:nvSpPr>
          <p:spPr bwMode="gray">
            <a:xfrm>
              <a:off x="1351" y="1410"/>
              <a:ext cx="3093" cy="26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bg1">
                    <a:alpha val="50195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1270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65188" latinLnBrk="1">
                <a:defRPr/>
              </a:pPr>
              <a:r>
                <a:rPr lang="en-US" altLang="zh-CN" sz="3200" b="1" dirty="0">
                  <a:latin typeface="楷体_GB2312" pitchFamily="49" charset="-122"/>
                </a:rPr>
                <a:t>4. Factoring</a:t>
              </a:r>
              <a:r>
                <a:rPr lang="zh-CN" altLang="en-US" sz="3200" b="1" dirty="0">
                  <a:latin typeface="楷体_GB2312" pitchFamily="49" charset="-122"/>
                </a:rPr>
                <a:t>风险管理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2900"/>
            <a:ext cx="8229600" cy="1139825"/>
          </a:xfrm>
        </p:spPr>
        <p:txBody>
          <a:bodyPr/>
          <a:lstStyle/>
          <a:p>
            <a:r>
              <a:rPr lang="zh-CN" altLang="en-US" sz="5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保理业务定义</a:t>
            </a: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468313" y="1557338"/>
            <a:ext cx="8281987" cy="16573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>
                  <a:alpha val="36000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827088" y="1630363"/>
            <a:ext cx="1681162" cy="15843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>
                  <a:alpha val="36000"/>
                </a:schemeClr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1500000" lon="20099999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33CCFF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466725" y="3303588"/>
            <a:ext cx="8281988" cy="3078162"/>
          </a:xfrm>
          <a:prstGeom prst="rect">
            <a:avLst/>
          </a:prstGeom>
          <a:gradFill rotWithShape="1">
            <a:gsLst>
              <a:gs pos="0">
                <a:srgbClr val="009999">
                  <a:alpha val="49001"/>
                </a:srgb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803275" y="3438525"/>
            <a:ext cx="1681163" cy="2943225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accent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1500000" lon="20099999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33CC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altLang="zh-TW" sz="3200" b="1" dirty="0">
                <a:solidFill>
                  <a:srgbClr val="FFFF00"/>
                </a:solidFill>
                <a:latin typeface="楷体_GB2312" pitchFamily="49" charset="-122"/>
              </a:rPr>
              <a:t>Factor</a:t>
            </a:r>
          </a:p>
          <a:p>
            <a:pPr algn="ctr">
              <a:defRPr/>
            </a:pPr>
            <a:r>
              <a:rPr lang="zh-TW" altLang="en-US" sz="3200" b="1" dirty="0">
                <a:solidFill>
                  <a:srgbClr val="FFFF00"/>
                </a:solidFill>
                <a:latin typeface="楷体_GB2312" pitchFamily="49" charset="-122"/>
              </a:rPr>
              <a:t>提供的</a:t>
            </a:r>
          </a:p>
          <a:p>
            <a:pPr algn="ctr">
              <a:defRPr/>
            </a:pPr>
            <a:r>
              <a:rPr lang="zh-TW" altLang="en-US" sz="3200" b="1" dirty="0">
                <a:solidFill>
                  <a:srgbClr val="FFFF00"/>
                </a:solidFill>
                <a:latin typeface="楷体_GB2312" pitchFamily="49" charset="-122"/>
              </a:rPr>
              <a:t>服</a:t>
            </a:r>
            <a:r>
              <a:rPr lang="zh-CN" altLang="en-US" sz="3200" b="1" dirty="0">
                <a:solidFill>
                  <a:srgbClr val="FFFF00"/>
                </a:solidFill>
                <a:latin typeface="楷体_GB2312" pitchFamily="49" charset="-122"/>
              </a:rPr>
              <a:t>务</a:t>
            </a:r>
          </a:p>
        </p:txBody>
      </p:sp>
      <p:sp>
        <p:nvSpPr>
          <p:cNvPr id="203790" name="Text Box 14"/>
          <p:cNvSpPr txBox="1">
            <a:spLocks noChangeArrowheads="1"/>
          </p:cNvSpPr>
          <p:nvPr/>
        </p:nvSpPr>
        <p:spPr bwMode="auto">
          <a:xfrm>
            <a:off x="2700338" y="1701800"/>
            <a:ext cx="6048375" cy="12372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531813" indent="-531813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卖方以非现金、非信用状方式出售货物或提</a:t>
            </a:r>
            <a:endParaRPr lang="en-US" altLang="zh-CN" sz="24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1813" indent="-531813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供劳务给买方而产生应收账款，由保理商针</a:t>
            </a:r>
            <a:endParaRPr lang="en-US" altLang="zh-CN" sz="24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1813" indent="-531813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对该应收账款，提供以下</a:t>
            </a:r>
            <a:r>
              <a:rPr lang="zh-TW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服务</a:t>
            </a:r>
            <a:r>
              <a:rPr lang="zh-TW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3791" name="Text Box 15"/>
          <p:cNvSpPr txBox="1">
            <a:spLocks noChangeArrowheads="1"/>
          </p:cNvSpPr>
          <p:nvPr/>
        </p:nvSpPr>
        <p:spPr bwMode="auto">
          <a:xfrm>
            <a:off x="2544763" y="3286125"/>
            <a:ext cx="611981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1825" indent="-549275" algn="just">
              <a:defRPr/>
            </a:pPr>
            <a:r>
              <a:rPr lang="zh-TW" altLang="en-US" sz="2400" b="1" dirty="0">
                <a:solidFill>
                  <a:srgbClr val="FFFF00"/>
                </a:solidFill>
                <a:latin typeface="楷体_GB2312" pitchFamily="49" charset="-122"/>
              </a:rPr>
              <a:t>保理商</a:t>
            </a: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</a:rPr>
              <a:t>应</a:t>
            </a:r>
            <a:r>
              <a:rPr lang="zh-TW" altLang="en-US" sz="2400" b="1" dirty="0">
                <a:solidFill>
                  <a:srgbClr val="FFFF00"/>
                </a:solidFill>
                <a:latin typeface="楷体_GB2312" pitchFamily="49" charset="-122"/>
              </a:rPr>
              <a:t>至少能提供下列四</a:t>
            </a: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</a:rPr>
              <a:t>种服务</a:t>
            </a:r>
            <a:r>
              <a:rPr lang="zh-TW" altLang="en-US" sz="2400" b="1" dirty="0">
                <a:solidFill>
                  <a:srgbClr val="FFFF00"/>
                </a:solidFill>
                <a:latin typeface="楷体_GB2312" pitchFamily="49" charset="-122"/>
              </a:rPr>
              <a:t>中</a:t>
            </a:r>
          </a:p>
          <a:p>
            <a:pPr marL="631825" indent="-549275" algn="just">
              <a:defRPr/>
            </a:pPr>
            <a:r>
              <a:rPr lang="zh-TW" altLang="en-US" sz="2400" b="1" dirty="0">
                <a:solidFill>
                  <a:srgbClr val="FFFF00"/>
                </a:solidFill>
                <a:latin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</a:rPr>
              <a:t>两种</a:t>
            </a:r>
            <a:r>
              <a:rPr lang="zh-TW" altLang="en-US" sz="2400" b="1" dirty="0">
                <a:solidFill>
                  <a:srgbClr val="FFFF00"/>
                </a:solidFill>
                <a:latin typeface="楷体_GB2312" pitchFamily="49" charset="-122"/>
              </a:rPr>
              <a:t>：</a:t>
            </a:r>
          </a:p>
          <a:p>
            <a:pPr marL="631825" indent="-549275" algn="just">
              <a:lnSpc>
                <a:spcPct val="120000"/>
              </a:lnSpc>
              <a:defRPr/>
            </a:pPr>
            <a:r>
              <a:rPr lang="en-US" altLang="zh-TW" sz="2000" b="1" dirty="0">
                <a:solidFill>
                  <a:srgbClr val="FFFF00"/>
                </a:solidFill>
                <a:latin typeface="楷体_GB2312" pitchFamily="49" charset="-122"/>
              </a:rPr>
              <a:t>(</a:t>
            </a:r>
            <a:r>
              <a:rPr lang="zh-TW" altLang="en-US" sz="2000" b="1" dirty="0">
                <a:solidFill>
                  <a:srgbClr val="FFFF00"/>
                </a:solidFill>
                <a:latin typeface="楷体_GB2312" pitchFamily="49" charset="-122"/>
              </a:rPr>
              <a:t>一</a:t>
            </a:r>
            <a:r>
              <a:rPr lang="en-US" altLang="zh-TW" sz="2000" b="1" dirty="0">
                <a:solidFill>
                  <a:srgbClr val="FFFF00"/>
                </a:solidFill>
                <a:latin typeface="楷体_GB2312" pitchFamily="49" charset="-122"/>
              </a:rPr>
              <a:t>)</a:t>
            </a:r>
            <a:r>
              <a:rPr lang="zh-CN" altLang="en-US" sz="2000" b="1" dirty="0">
                <a:solidFill>
                  <a:srgbClr val="FFFF00"/>
                </a:solidFill>
                <a:latin typeface="楷体_GB2312" pitchFamily="49" charset="-122"/>
              </a:rPr>
              <a:t>所服务的应收账款</a:t>
            </a:r>
            <a:r>
              <a:rPr lang="zh-TW" altLang="en-US" sz="2000" b="1" dirty="0">
                <a:solidFill>
                  <a:srgbClr val="FFFF00"/>
                </a:solidFill>
                <a:latin typeface="楷体_GB2312" pitchFamily="49" charset="-122"/>
              </a:rPr>
              <a:t>，提供</a:t>
            </a:r>
            <a:r>
              <a:rPr lang="zh-CN" altLang="en-US" sz="2000" b="1" dirty="0">
                <a:solidFill>
                  <a:srgbClr val="FFFF00"/>
                </a:solidFill>
                <a:latin typeface="楷体_GB2312" pitchFamily="49" charset="-122"/>
              </a:rPr>
              <a:t>账务</a:t>
            </a:r>
            <a:r>
              <a:rPr lang="zh-TW" altLang="en-US" sz="2000" b="1" dirty="0">
                <a:solidFill>
                  <a:srgbClr val="FFFF00"/>
                </a:solidFill>
                <a:latin typeface="楷体_GB2312" pitchFamily="49" charset="-122"/>
              </a:rPr>
              <a:t>管理、</a:t>
            </a:r>
            <a:r>
              <a:rPr lang="zh-CN" altLang="en-US" sz="2000" b="1" dirty="0">
                <a:solidFill>
                  <a:srgbClr val="FFFF00"/>
                </a:solidFill>
                <a:latin typeface="楷体_GB2312" pitchFamily="49" charset="-122"/>
              </a:rPr>
              <a:t>报表</a:t>
            </a:r>
            <a:r>
              <a:rPr lang="zh-TW" altLang="en-US" sz="2000" b="1" dirty="0">
                <a:solidFill>
                  <a:srgbClr val="FFFF00"/>
                </a:solidFill>
                <a:latin typeface="楷体_GB2312" pitchFamily="49" charset="-122"/>
              </a:rPr>
              <a:t>的功能。</a:t>
            </a:r>
          </a:p>
          <a:p>
            <a:pPr marL="631825" indent="-549275" algn="just">
              <a:lnSpc>
                <a:spcPct val="120000"/>
              </a:lnSpc>
              <a:defRPr/>
            </a:pPr>
            <a:r>
              <a:rPr lang="en-US" altLang="zh-TW" sz="2000" b="1" dirty="0">
                <a:solidFill>
                  <a:srgbClr val="FFFF00"/>
                </a:solidFill>
                <a:latin typeface="楷体_GB2312" pitchFamily="49" charset="-122"/>
              </a:rPr>
              <a:t>(</a:t>
            </a:r>
            <a:r>
              <a:rPr lang="zh-TW" altLang="en-US" sz="2000" b="1" dirty="0">
                <a:solidFill>
                  <a:srgbClr val="FFFF00"/>
                </a:solidFill>
                <a:latin typeface="楷体_GB2312" pitchFamily="49" charset="-122"/>
              </a:rPr>
              <a:t>二</a:t>
            </a:r>
            <a:r>
              <a:rPr lang="en-US" altLang="zh-TW" sz="2000" b="1" dirty="0">
                <a:solidFill>
                  <a:srgbClr val="FFFF00"/>
                </a:solidFill>
                <a:latin typeface="楷体_GB2312" pitchFamily="49" charset="-122"/>
              </a:rPr>
              <a:t>)</a:t>
            </a:r>
            <a:r>
              <a:rPr lang="zh-TW" altLang="en-US" sz="2000" b="1" dirty="0">
                <a:solidFill>
                  <a:srgbClr val="FFFF00"/>
                </a:solidFill>
                <a:latin typeface="楷体_GB2312" pitchFamily="49" charset="-122"/>
              </a:rPr>
              <a:t>收回</a:t>
            </a:r>
            <a:r>
              <a:rPr lang="zh-CN" altLang="en-US" sz="2000" b="1" dirty="0">
                <a:solidFill>
                  <a:srgbClr val="FFFF00"/>
                </a:solidFill>
                <a:latin typeface="楷体_GB2312" pitchFamily="49" charset="-122"/>
              </a:rPr>
              <a:t>应收账款</a:t>
            </a:r>
            <a:r>
              <a:rPr lang="zh-TW" altLang="en-US" sz="2000" b="1" dirty="0">
                <a:solidFill>
                  <a:srgbClr val="FFFF00"/>
                </a:solidFill>
                <a:latin typeface="楷体_GB2312" pitchFamily="49" charset="-122"/>
              </a:rPr>
              <a:t>。</a:t>
            </a:r>
          </a:p>
          <a:p>
            <a:pPr marL="631825" indent="-549275" algn="just">
              <a:lnSpc>
                <a:spcPct val="120000"/>
              </a:lnSpc>
              <a:defRPr/>
            </a:pPr>
            <a:r>
              <a:rPr lang="en-US" altLang="zh-TW" sz="2000" b="1" dirty="0">
                <a:solidFill>
                  <a:srgbClr val="FFFF00"/>
                </a:solidFill>
                <a:latin typeface="楷体_GB2312" pitchFamily="49" charset="-122"/>
              </a:rPr>
              <a:t>(</a:t>
            </a:r>
            <a:r>
              <a:rPr lang="zh-TW" altLang="en-US" sz="2000" b="1" dirty="0">
                <a:solidFill>
                  <a:srgbClr val="FFFF00"/>
                </a:solidFill>
                <a:latin typeface="楷体_GB2312" pitchFamily="49" charset="-122"/>
              </a:rPr>
              <a:t>三</a:t>
            </a:r>
            <a:r>
              <a:rPr lang="en-US" altLang="zh-TW" sz="2000" b="1" dirty="0">
                <a:solidFill>
                  <a:srgbClr val="FFFF00"/>
                </a:solidFill>
                <a:latin typeface="楷体_GB2312" pitchFamily="49" charset="-122"/>
              </a:rPr>
              <a:t>)</a:t>
            </a:r>
            <a:r>
              <a:rPr lang="zh-TW" altLang="en-US" sz="2000" b="1" dirty="0">
                <a:solidFill>
                  <a:srgbClr val="FFFF00"/>
                </a:solidFill>
                <a:latin typeface="楷体_GB2312" pitchFamily="49" charset="-122"/>
              </a:rPr>
              <a:t>承</a:t>
            </a:r>
            <a:r>
              <a:rPr lang="zh-CN" altLang="en-US" sz="2000" b="1" dirty="0">
                <a:solidFill>
                  <a:srgbClr val="FFFF00"/>
                </a:solidFill>
                <a:latin typeface="楷体_GB2312" pitchFamily="49" charset="-122"/>
              </a:rPr>
              <a:t>担</a:t>
            </a:r>
            <a:r>
              <a:rPr lang="zh-TW" altLang="en-US" sz="2000" b="1" dirty="0">
                <a:solidFill>
                  <a:srgbClr val="FFFF00"/>
                </a:solidFill>
                <a:latin typeface="楷体_GB2312" pitchFamily="49" charset="-122"/>
              </a:rPr>
              <a:t>因</a:t>
            </a:r>
            <a:r>
              <a:rPr lang="zh-CN" altLang="en-US" sz="2000" b="1" dirty="0">
                <a:solidFill>
                  <a:srgbClr val="FFFF00"/>
                </a:solidFill>
                <a:latin typeface="楷体_GB2312" pitchFamily="49" charset="-122"/>
              </a:rPr>
              <a:t>财务问题而无</a:t>
            </a:r>
            <a:r>
              <a:rPr lang="zh-TW" altLang="en-US" sz="2000" b="1" dirty="0">
                <a:solidFill>
                  <a:srgbClr val="FFFF00"/>
                </a:solidFill>
                <a:latin typeface="楷体_GB2312" pitchFamily="49" charset="-122"/>
              </a:rPr>
              <a:t>法付款所造成</a:t>
            </a:r>
            <a:r>
              <a:rPr lang="zh-CN" altLang="en-US" sz="2000" b="1" dirty="0">
                <a:solidFill>
                  <a:srgbClr val="FFFF00"/>
                </a:solidFill>
                <a:latin typeface="楷体_GB2312" pitchFamily="49" charset="-122"/>
              </a:rPr>
              <a:t>的账务损失</a:t>
            </a:r>
            <a:r>
              <a:rPr lang="zh-TW" altLang="en-US" sz="2000" b="1" dirty="0">
                <a:solidFill>
                  <a:srgbClr val="FFFF00"/>
                </a:solidFill>
                <a:latin typeface="楷体_GB2312" pitchFamily="49" charset="-122"/>
              </a:rPr>
              <a:t>（信用</a:t>
            </a:r>
            <a:r>
              <a:rPr lang="zh-CN" altLang="en-US" sz="2000" b="1" dirty="0">
                <a:solidFill>
                  <a:srgbClr val="FFFF00"/>
                </a:solidFill>
                <a:latin typeface="楷体_GB2312" pitchFamily="49" charset="-122"/>
              </a:rPr>
              <a:t>风险</a:t>
            </a:r>
            <a:r>
              <a:rPr lang="zh-TW" altLang="en-US" sz="2000" b="1" dirty="0">
                <a:solidFill>
                  <a:srgbClr val="FFFF00"/>
                </a:solidFill>
                <a:latin typeface="楷体_GB2312" pitchFamily="49" charset="-122"/>
              </a:rPr>
              <a:t>）。</a:t>
            </a:r>
          </a:p>
          <a:p>
            <a:pPr marL="631825" indent="-549275" algn="just">
              <a:lnSpc>
                <a:spcPct val="120000"/>
              </a:lnSpc>
              <a:defRPr/>
            </a:pPr>
            <a:r>
              <a:rPr lang="en-US" altLang="zh-TW" sz="2000" b="1" dirty="0">
                <a:solidFill>
                  <a:srgbClr val="FFFF00"/>
                </a:solidFill>
                <a:latin typeface="楷体_GB2312" pitchFamily="49" charset="-122"/>
              </a:rPr>
              <a:t>(</a:t>
            </a:r>
            <a:r>
              <a:rPr lang="zh-TW" altLang="en-US" sz="2000" b="1" dirty="0">
                <a:solidFill>
                  <a:srgbClr val="FFFF00"/>
                </a:solidFill>
                <a:latin typeface="楷体_GB2312" pitchFamily="49" charset="-122"/>
              </a:rPr>
              <a:t>四</a:t>
            </a:r>
            <a:r>
              <a:rPr lang="en-US" altLang="zh-TW" sz="2000" b="1" dirty="0">
                <a:solidFill>
                  <a:srgbClr val="FFFF00"/>
                </a:solidFill>
                <a:latin typeface="楷体_GB2312" pitchFamily="49" charset="-122"/>
              </a:rPr>
              <a:t>)</a:t>
            </a:r>
            <a:r>
              <a:rPr lang="zh-CN" altLang="en-US" sz="2000" b="1" dirty="0">
                <a:solidFill>
                  <a:srgbClr val="FFFF00"/>
                </a:solidFill>
                <a:latin typeface="楷体_GB2312" pitchFamily="49" charset="-122"/>
              </a:rPr>
              <a:t>针对该应收账款</a:t>
            </a:r>
            <a:r>
              <a:rPr lang="zh-TW" altLang="en-US" sz="2000" b="1" dirty="0">
                <a:solidFill>
                  <a:srgbClr val="FFFF00"/>
                </a:solidFill>
                <a:latin typeface="楷体_GB2312" pitchFamily="49" charset="-122"/>
              </a:rPr>
              <a:t>提供</a:t>
            </a:r>
            <a:r>
              <a:rPr lang="zh-CN" altLang="en-US" sz="2000" b="1" dirty="0">
                <a:solidFill>
                  <a:srgbClr val="FFFF00"/>
                </a:solidFill>
                <a:latin typeface="楷体_GB2312" pitchFamily="49" charset="-122"/>
              </a:rPr>
              <a:t>资金融通</a:t>
            </a:r>
            <a:r>
              <a:rPr lang="zh-TW" altLang="en-US" sz="2000" b="1" dirty="0">
                <a:solidFill>
                  <a:srgbClr val="FFFF00"/>
                </a:solidFill>
                <a:latin typeface="楷体_GB2312" pitchFamily="49" charset="-122"/>
              </a:rPr>
              <a:t>。</a:t>
            </a:r>
            <a:endParaRPr lang="zh-CN" altLang="en-US" sz="2400" b="1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192528" name="Text Box 16"/>
          <p:cNvSpPr txBox="1">
            <a:spLocks noChangeArrowheads="1"/>
          </p:cNvSpPr>
          <p:nvPr/>
        </p:nvSpPr>
        <p:spPr bwMode="auto">
          <a:xfrm>
            <a:off x="991238" y="2000240"/>
            <a:ext cx="1152525" cy="64633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3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3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3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3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3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3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3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37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37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/>
      <p:bldP spid="203788" grpId="0" animBg="1"/>
      <p:bldP spid="1925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zh-CN" altLang="en-US" sz="5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保理业务角色</a:t>
            </a:r>
          </a:p>
        </p:txBody>
      </p:sp>
      <p:grpSp>
        <p:nvGrpSpPr>
          <p:cNvPr id="193540" name="Group 210"/>
          <p:cNvGrpSpPr>
            <a:grpSpLocks/>
          </p:cNvGrpSpPr>
          <p:nvPr/>
        </p:nvGrpSpPr>
        <p:grpSpPr bwMode="auto">
          <a:xfrm>
            <a:off x="323850" y="1700213"/>
            <a:ext cx="1731963" cy="1692275"/>
            <a:chOff x="0" y="816"/>
            <a:chExt cx="1091" cy="1066"/>
          </a:xfrm>
        </p:grpSpPr>
        <p:pic>
          <p:nvPicPr>
            <p:cNvPr id="193541" name="Picture 211" descr="PE02002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4" y="816"/>
              <a:ext cx="707" cy="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72" name="Text Box 212"/>
            <p:cNvSpPr txBox="1">
              <a:spLocks noChangeArrowheads="1"/>
            </p:cNvSpPr>
            <p:nvPr/>
          </p:nvSpPr>
          <p:spPr bwMode="auto">
            <a:xfrm>
              <a:off x="0" y="1344"/>
              <a:ext cx="624" cy="53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u="sng">
                  <a:latin typeface="楷体_GB2312" pitchFamily="49" charset="-122"/>
                  <a:cs typeface="標楷體"/>
                </a:rPr>
                <a:t>Seller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000" b="1" u="sng">
                  <a:latin typeface="楷体_GB2312" pitchFamily="49" charset="-122"/>
                  <a:cs typeface="標楷體"/>
                </a:rPr>
                <a:t>（卖方）</a:t>
              </a:r>
            </a:p>
          </p:txBody>
        </p:sp>
      </p:grpSp>
      <p:grpSp>
        <p:nvGrpSpPr>
          <p:cNvPr id="193543" name="Group 286"/>
          <p:cNvGrpSpPr>
            <a:grpSpLocks/>
          </p:cNvGrpSpPr>
          <p:nvPr/>
        </p:nvGrpSpPr>
        <p:grpSpPr bwMode="auto">
          <a:xfrm>
            <a:off x="6516688" y="1700213"/>
            <a:ext cx="1908175" cy="1463675"/>
            <a:chOff x="4848" y="816"/>
            <a:chExt cx="912" cy="922"/>
          </a:xfrm>
        </p:grpSpPr>
        <p:pic>
          <p:nvPicPr>
            <p:cNvPr id="193544" name="Picture 287" descr="BD07153_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48" y="816"/>
              <a:ext cx="642" cy="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20" name="Text Box 288"/>
            <p:cNvSpPr txBox="1">
              <a:spLocks noChangeArrowheads="1"/>
            </p:cNvSpPr>
            <p:nvPr/>
          </p:nvSpPr>
          <p:spPr bwMode="auto">
            <a:xfrm>
              <a:off x="5232" y="1296"/>
              <a:ext cx="528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u="sng">
                  <a:latin typeface="楷体_GB2312" pitchFamily="49" charset="-122"/>
                  <a:cs typeface="標楷體"/>
                </a:rPr>
                <a:t>Buyer</a:t>
              </a:r>
              <a:r>
                <a:rPr kumimoji="1" lang="zh-CN" altLang="en-US" sz="2000" b="1" u="sng">
                  <a:latin typeface="楷体_GB2312" pitchFamily="49" charset="-122"/>
                  <a:cs typeface="標楷體"/>
                </a:rPr>
                <a:t>（买方）</a:t>
              </a:r>
            </a:p>
          </p:txBody>
        </p:sp>
      </p:grpSp>
      <p:grpSp>
        <p:nvGrpSpPr>
          <p:cNvPr id="193546" name="Group 213"/>
          <p:cNvGrpSpPr>
            <a:grpSpLocks/>
          </p:cNvGrpSpPr>
          <p:nvPr/>
        </p:nvGrpSpPr>
        <p:grpSpPr bwMode="auto">
          <a:xfrm>
            <a:off x="2916238" y="4652963"/>
            <a:ext cx="3527425" cy="1655762"/>
            <a:chOff x="144" y="2976"/>
            <a:chExt cx="2016" cy="960"/>
          </a:xfrm>
        </p:grpSpPr>
        <p:sp>
          <p:nvSpPr>
            <p:cNvPr id="12321" name="Rectangle 214"/>
            <p:cNvSpPr>
              <a:spLocks noChangeArrowheads="1"/>
            </p:cNvSpPr>
            <p:nvPr/>
          </p:nvSpPr>
          <p:spPr bwMode="auto">
            <a:xfrm>
              <a:off x="672" y="3168"/>
              <a:ext cx="1488" cy="7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grpSp>
          <p:nvGrpSpPr>
            <p:cNvPr id="193548" name="Group 215"/>
            <p:cNvGrpSpPr>
              <a:grpSpLocks/>
            </p:cNvGrpSpPr>
            <p:nvPr/>
          </p:nvGrpSpPr>
          <p:grpSpPr bwMode="auto">
            <a:xfrm>
              <a:off x="192" y="3216"/>
              <a:ext cx="539" cy="644"/>
              <a:chOff x="2068" y="1502"/>
              <a:chExt cx="683" cy="1220"/>
            </a:xfrm>
          </p:grpSpPr>
          <p:grpSp>
            <p:nvGrpSpPr>
              <p:cNvPr id="193549" name="Group 216"/>
              <p:cNvGrpSpPr>
                <a:grpSpLocks/>
              </p:cNvGrpSpPr>
              <p:nvPr/>
            </p:nvGrpSpPr>
            <p:grpSpPr bwMode="auto">
              <a:xfrm>
                <a:off x="2171" y="1502"/>
                <a:ext cx="378" cy="1208"/>
                <a:chOff x="2171" y="1502"/>
                <a:chExt cx="378" cy="1208"/>
              </a:xfrm>
            </p:grpSpPr>
            <p:sp>
              <p:nvSpPr>
                <p:cNvPr id="12331" name="Freeform 217"/>
                <p:cNvSpPr>
                  <a:spLocks/>
                </p:cNvSpPr>
                <p:nvPr/>
              </p:nvSpPr>
              <p:spPr bwMode="auto">
                <a:xfrm>
                  <a:off x="2311" y="1504"/>
                  <a:ext cx="235" cy="1200"/>
                </a:xfrm>
                <a:custGeom>
                  <a:avLst/>
                  <a:gdLst>
                    <a:gd name="T0" fmla="*/ 0 w 237"/>
                    <a:gd name="T1" fmla="*/ 0 h 1200"/>
                    <a:gd name="T2" fmla="*/ 235 w 237"/>
                    <a:gd name="T3" fmla="*/ 37 h 1200"/>
                    <a:gd name="T4" fmla="*/ 236 w 237"/>
                    <a:gd name="T5" fmla="*/ 1199 h 1200"/>
                    <a:gd name="T6" fmla="*/ 0 w 237"/>
                    <a:gd name="T7" fmla="*/ 1199 h 1200"/>
                    <a:gd name="T8" fmla="*/ 0 w 237"/>
                    <a:gd name="T9" fmla="*/ 0 h 1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7"/>
                    <a:gd name="T16" fmla="*/ 0 h 1200"/>
                    <a:gd name="T17" fmla="*/ 237 w 237"/>
                    <a:gd name="T18" fmla="*/ 1200 h 1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7" h="1200">
                      <a:moveTo>
                        <a:pt x="0" y="0"/>
                      </a:moveTo>
                      <a:lnTo>
                        <a:pt x="235" y="37"/>
                      </a:lnTo>
                      <a:lnTo>
                        <a:pt x="236" y="1199"/>
                      </a:lnTo>
                      <a:lnTo>
                        <a:pt x="0" y="119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9525" cap="rnd">
                  <a:noFill/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b="1">
                    <a:latin typeface="楷体_GB2312" pitchFamily="49" charset="-122"/>
                  </a:endParaRPr>
                </a:p>
              </p:txBody>
            </p:sp>
            <p:sp>
              <p:nvSpPr>
                <p:cNvPr id="12332" name="Freeform 218"/>
                <p:cNvSpPr>
                  <a:spLocks/>
                </p:cNvSpPr>
                <p:nvPr/>
              </p:nvSpPr>
              <p:spPr bwMode="auto">
                <a:xfrm>
                  <a:off x="2311" y="1502"/>
                  <a:ext cx="238" cy="1205"/>
                </a:xfrm>
                <a:custGeom>
                  <a:avLst/>
                  <a:gdLst>
                    <a:gd name="T0" fmla="*/ 0 w 240"/>
                    <a:gd name="T1" fmla="*/ 0 h 1208"/>
                    <a:gd name="T2" fmla="*/ 239 w 240"/>
                    <a:gd name="T3" fmla="*/ 37 h 1208"/>
                    <a:gd name="T4" fmla="*/ 239 w 240"/>
                    <a:gd name="T5" fmla="*/ 1207 h 1208"/>
                    <a:gd name="T6" fmla="*/ 0 w 240"/>
                    <a:gd name="T7" fmla="*/ 1207 h 1208"/>
                    <a:gd name="T8" fmla="*/ 0 w 240"/>
                    <a:gd name="T9" fmla="*/ 0 h 12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0"/>
                    <a:gd name="T16" fmla="*/ 0 h 1208"/>
                    <a:gd name="T17" fmla="*/ 240 w 240"/>
                    <a:gd name="T18" fmla="*/ 1208 h 120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0" h="1208">
                      <a:moveTo>
                        <a:pt x="0" y="0"/>
                      </a:moveTo>
                      <a:lnTo>
                        <a:pt x="239" y="37"/>
                      </a:lnTo>
                      <a:lnTo>
                        <a:pt x="239" y="1207"/>
                      </a:lnTo>
                      <a:lnTo>
                        <a:pt x="0" y="120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b="1">
                    <a:latin typeface="楷体_GB2312" pitchFamily="49" charset="-122"/>
                  </a:endParaRPr>
                </a:p>
              </p:txBody>
            </p:sp>
            <p:grpSp>
              <p:nvGrpSpPr>
                <p:cNvPr id="193552" name="Group 219"/>
                <p:cNvGrpSpPr>
                  <a:grpSpLocks/>
                </p:cNvGrpSpPr>
                <p:nvPr/>
              </p:nvGrpSpPr>
              <p:grpSpPr bwMode="auto">
                <a:xfrm>
                  <a:off x="2171" y="1502"/>
                  <a:ext cx="366" cy="1205"/>
                  <a:chOff x="2171" y="1502"/>
                  <a:chExt cx="366" cy="1205"/>
                </a:xfrm>
              </p:grpSpPr>
              <p:grpSp>
                <p:nvGrpSpPr>
                  <p:cNvPr id="193553" name="Group 220"/>
                  <p:cNvGrpSpPr>
                    <a:grpSpLocks/>
                  </p:cNvGrpSpPr>
                  <p:nvPr/>
                </p:nvGrpSpPr>
                <p:grpSpPr bwMode="auto">
                  <a:xfrm>
                    <a:off x="2171" y="1502"/>
                    <a:ext cx="134" cy="1205"/>
                    <a:chOff x="2171" y="1502"/>
                    <a:chExt cx="134" cy="1205"/>
                  </a:xfrm>
                </p:grpSpPr>
                <p:sp>
                  <p:nvSpPr>
                    <p:cNvPr id="12366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2173" y="1502"/>
                      <a:ext cx="132" cy="1201"/>
                    </a:xfrm>
                    <a:custGeom>
                      <a:avLst/>
                      <a:gdLst>
                        <a:gd name="T0" fmla="*/ 0 w 134"/>
                        <a:gd name="T1" fmla="*/ 92 h 1205"/>
                        <a:gd name="T2" fmla="*/ 133 w 134"/>
                        <a:gd name="T3" fmla="*/ 0 h 1205"/>
                        <a:gd name="T4" fmla="*/ 133 w 134"/>
                        <a:gd name="T5" fmla="*/ 1204 h 1205"/>
                        <a:gd name="T6" fmla="*/ 0 w 134"/>
                        <a:gd name="T7" fmla="*/ 1204 h 1205"/>
                        <a:gd name="T8" fmla="*/ 0 w 134"/>
                        <a:gd name="T9" fmla="*/ 92 h 120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34"/>
                        <a:gd name="T16" fmla="*/ 0 h 1205"/>
                        <a:gd name="T17" fmla="*/ 134 w 134"/>
                        <a:gd name="T18" fmla="*/ 1205 h 120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34" h="1205">
                          <a:moveTo>
                            <a:pt x="0" y="92"/>
                          </a:moveTo>
                          <a:lnTo>
                            <a:pt x="133" y="0"/>
                          </a:lnTo>
                          <a:lnTo>
                            <a:pt x="133" y="1204"/>
                          </a:lnTo>
                          <a:lnTo>
                            <a:pt x="0" y="1204"/>
                          </a:lnTo>
                          <a:lnTo>
                            <a:pt x="0" y="92"/>
                          </a:lnTo>
                        </a:path>
                      </a:pathLst>
                    </a:custGeom>
                    <a:solidFill>
                      <a:srgbClr val="A0A0A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2367" name="Line 22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65" y="1532"/>
                      <a:ext cx="1" cy="114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triangl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2368" name="Line 2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21" y="1562"/>
                      <a:ext cx="0" cy="11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triangl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2369" name="Rectangle 2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7" y="2631"/>
                      <a:ext cx="21" cy="6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2370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2" y="2631"/>
                      <a:ext cx="16" cy="6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193559" name="Group 226"/>
                  <p:cNvGrpSpPr>
                    <a:grpSpLocks/>
                  </p:cNvGrpSpPr>
                  <p:nvPr/>
                </p:nvGrpSpPr>
                <p:grpSpPr bwMode="auto">
                  <a:xfrm>
                    <a:off x="2320" y="1581"/>
                    <a:ext cx="217" cy="1116"/>
                    <a:chOff x="2320" y="1581"/>
                    <a:chExt cx="217" cy="1116"/>
                  </a:xfrm>
                </p:grpSpPr>
                <p:grpSp>
                  <p:nvGrpSpPr>
                    <p:cNvPr id="193560" name="Group 2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46" y="2620"/>
                      <a:ext cx="164" cy="77"/>
                      <a:chOff x="2346" y="2620"/>
                      <a:chExt cx="164" cy="77"/>
                    </a:xfrm>
                  </p:grpSpPr>
                  <p:sp>
                    <p:nvSpPr>
                      <p:cNvPr id="12362" name="Rectangle 2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51" y="2618"/>
                        <a:ext cx="20" cy="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63" name="Rectangle 2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90" y="2618"/>
                        <a:ext cx="20" cy="7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64" name="Rectangle 2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46" y="2617"/>
                        <a:ext cx="20" cy="7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65" name="Rectangle 2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8" y="2617"/>
                        <a:ext cx="21" cy="7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193565" name="Group 2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20" y="1596"/>
                      <a:ext cx="217" cy="970"/>
                      <a:chOff x="2320" y="1596"/>
                      <a:chExt cx="217" cy="970"/>
                    </a:xfrm>
                  </p:grpSpPr>
                  <p:sp>
                    <p:nvSpPr>
                      <p:cNvPr id="12345" name="Freeform 2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1598"/>
                        <a:ext cx="214" cy="63"/>
                      </a:xfrm>
                      <a:custGeom>
                        <a:avLst/>
                        <a:gdLst>
                          <a:gd name="T0" fmla="*/ 0 w 214"/>
                          <a:gd name="T1" fmla="*/ 0 h 63"/>
                          <a:gd name="T2" fmla="*/ 213 w 214"/>
                          <a:gd name="T3" fmla="*/ 31 h 63"/>
                          <a:gd name="T4" fmla="*/ 213 w 214"/>
                          <a:gd name="T5" fmla="*/ 62 h 63"/>
                          <a:gd name="T6" fmla="*/ 0 w 214"/>
                          <a:gd name="T7" fmla="*/ 31 h 63"/>
                          <a:gd name="T8" fmla="*/ 0 w 214"/>
                          <a:gd name="T9" fmla="*/ 0 h 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63"/>
                          <a:gd name="T17" fmla="*/ 214 w 214"/>
                          <a:gd name="T18" fmla="*/ 63 h 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63">
                            <a:moveTo>
                              <a:pt x="0" y="0"/>
                            </a:moveTo>
                            <a:lnTo>
                              <a:pt x="213" y="31"/>
                            </a:lnTo>
                            <a:lnTo>
                              <a:pt x="213" y="62"/>
                            </a:lnTo>
                            <a:lnTo>
                              <a:pt x="0" y="3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46" name="Freeform 2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1651"/>
                        <a:ext cx="214" cy="66"/>
                      </a:xfrm>
                      <a:custGeom>
                        <a:avLst/>
                        <a:gdLst>
                          <a:gd name="T0" fmla="*/ 0 w 214"/>
                          <a:gd name="T1" fmla="*/ 0 h 63"/>
                          <a:gd name="T2" fmla="*/ 213 w 214"/>
                          <a:gd name="T3" fmla="*/ 31 h 63"/>
                          <a:gd name="T4" fmla="*/ 213 w 214"/>
                          <a:gd name="T5" fmla="*/ 62 h 63"/>
                          <a:gd name="T6" fmla="*/ 0 w 214"/>
                          <a:gd name="T7" fmla="*/ 31 h 63"/>
                          <a:gd name="T8" fmla="*/ 0 w 214"/>
                          <a:gd name="T9" fmla="*/ 0 h 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63"/>
                          <a:gd name="T17" fmla="*/ 214 w 214"/>
                          <a:gd name="T18" fmla="*/ 63 h 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63">
                            <a:moveTo>
                              <a:pt x="0" y="0"/>
                            </a:moveTo>
                            <a:lnTo>
                              <a:pt x="213" y="31"/>
                            </a:lnTo>
                            <a:lnTo>
                              <a:pt x="213" y="62"/>
                            </a:lnTo>
                            <a:lnTo>
                              <a:pt x="0" y="3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47" name="Freeform 2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1710"/>
                        <a:ext cx="214" cy="63"/>
                      </a:xfrm>
                      <a:custGeom>
                        <a:avLst/>
                        <a:gdLst>
                          <a:gd name="T0" fmla="*/ 0 w 213"/>
                          <a:gd name="T1" fmla="*/ 0 h 63"/>
                          <a:gd name="T2" fmla="*/ 212 w 213"/>
                          <a:gd name="T3" fmla="*/ 31 h 63"/>
                          <a:gd name="T4" fmla="*/ 212 w 213"/>
                          <a:gd name="T5" fmla="*/ 62 h 63"/>
                          <a:gd name="T6" fmla="*/ 0 w 213"/>
                          <a:gd name="T7" fmla="*/ 31 h 63"/>
                          <a:gd name="T8" fmla="*/ 0 w 213"/>
                          <a:gd name="T9" fmla="*/ 0 h 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3"/>
                          <a:gd name="T16" fmla="*/ 0 h 63"/>
                          <a:gd name="T17" fmla="*/ 213 w 213"/>
                          <a:gd name="T18" fmla="*/ 63 h 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3" h="63">
                            <a:moveTo>
                              <a:pt x="0" y="0"/>
                            </a:moveTo>
                            <a:lnTo>
                              <a:pt x="212" y="31"/>
                            </a:lnTo>
                            <a:lnTo>
                              <a:pt x="212" y="62"/>
                            </a:lnTo>
                            <a:lnTo>
                              <a:pt x="0" y="3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48" name="Freeform 2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1766"/>
                        <a:ext cx="214" cy="63"/>
                      </a:xfrm>
                      <a:custGeom>
                        <a:avLst/>
                        <a:gdLst>
                          <a:gd name="T0" fmla="*/ 0 w 214"/>
                          <a:gd name="T1" fmla="*/ 0 h 63"/>
                          <a:gd name="T2" fmla="*/ 213 w 214"/>
                          <a:gd name="T3" fmla="*/ 31 h 63"/>
                          <a:gd name="T4" fmla="*/ 213 w 214"/>
                          <a:gd name="T5" fmla="*/ 62 h 63"/>
                          <a:gd name="T6" fmla="*/ 0 w 214"/>
                          <a:gd name="T7" fmla="*/ 31 h 63"/>
                          <a:gd name="T8" fmla="*/ 0 w 214"/>
                          <a:gd name="T9" fmla="*/ 0 h 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63"/>
                          <a:gd name="T17" fmla="*/ 214 w 214"/>
                          <a:gd name="T18" fmla="*/ 63 h 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63">
                            <a:moveTo>
                              <a:pt x="0" y="0"/>
                            </a:moveTo>
                            <a:lnTo>
                              <a:pt x="213" y="31"/>
                            </a:lnTo>
                            <a:lnTo>
                              <a:pt x="213" y="62"/>
                            </a:lnTo>
                            <a:lnTo>
                              <a:pt x="0" y="3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49" name="Freeform 2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1822"/>
                        <a:ext cx="214" cy="58"/>
                      </a:xfrm>
                      <a:custGeom>
                        <a:avLst/>
                        <a:gdLst>
                          <a:gd name="T0" fmla="*/ 0 w 214"/>
                          <a:gd name="T1" fmla="*/ 0 h 59"/>
                          <a:gd name="T2" fmla="*/ 213 w 214"/>
                          <a:gd name="T3" fmla="*/ 27 h 59"/>
                          <a:gd name="T4" fmla="*/ 213 w 214"/>
                          <a:gd name="T5" fmla="*/ 58 h 59"/>
                          <a:gd name="T6" fmla="*/ 0 w 214"/>
                          <a:gd name="T7" fmla="*/ 30 h 59"/>
                          <a:gd name="T8" fmla="*/ 0 w 214"/>
                          <a:gd name="T9" fmla="*/ 0 h 5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59"/>
                          <a:gd name="T17" fmla="*/ 214 w 214"/>
                          <a:gd name="T18" fmla="*/ 59 h 59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59">
                            <a:moveTo>
                              <a:pt x="0" y="0"/>
                            </a:moveTo>
                            <a:lnTo>
                              <a:pt x="213" y="27"/>
                            </a:lnTo>
                            <a:lnTo>
                              <a:pt x="213" y="58"/>
                            </a:lnTo>
                            <a:lnTo>
                              <a:pt x="0" y="3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50" name="Freeform 2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1872"/>
                        <a:ext cx="214" cy="61"/>
                      </a:xfrm>
                      <a:custGeom>
                        <a:avLst/>
                        <a:gdLst>
                          <a:gd name="T0" fmla="*/ 0 w 214"/>
                          <a:gd name="T1" fmla="*/ 0 h 60"/>
                          <a:gd name="T2" fmla="*/ 213 w 214"/>
                          <a:gd name="T3" fmla="*/ 27 h 60"/>
                          <a:gd name="T4" fmla="*/ 213 w 214"/>
                          <a:gd name="T5" fmla="*/ 59 h 60"/>
                          <a:gd name="T6" fmla="*/ 0 w 214"/>
                          <a:gd name="T7" fmla="*/ 31 h 60"/>
                          <a:gd name="T8" fmla="*/ 0 w 214"/>
                          <a:gd name="T9" fmla="*/ 0 h 6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60"/>
                          <a:gd name="T17" fmla="*/ 214 w 214"/>
                          <a:gd name="T18" fmla="*/ 60 h 6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60">
                            <a:moveTo>
                              <a:pt x="0" y="0"/>
                            </a:moveTo>
                            <a:lnTo>
                              <a:pt x="213" y="27"/>
                            </a:lnTo>
                            <a:lnTo>
                              <a:pt x="213" y="59"/>
                            </a:lnTo>
                            <a:lnTo>
                              <a:pt x="0" y="3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51" name="Freeform 2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1930"/>
                        <a:ext cx="214" cy="59"/>
                      </a:xfrm>
                      <a:custGeom>
                        <a:avLst/>
                        <a:gdLst>
                          <a:gd name="T0" fmla="*/ 0 w 213"/>
                          <a:gd name="T1" fmla="*/ 0 h 60"/>
                          <a:gd name="T2" fmla="*/ 212 w 213"/>
                          <a:gd name="T3" fmla="*/ 28 h 60"/>
                          <a:gd name="T4" fmla="*/ 212 w 213"/>
                          <a:gd name="T5" fmla="*/ 59 h 60"/>
                          <a:gd name="T6" fmla="*/ 0 w 213"/>
                          <a:gd name="T7" fmla="*/ 31 h 60"/>
                          <a:gd name="T8" fmla="*/ 0 w 213"/>
                          <a:gd name="T9" fmla="*/ 0 h 6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3"/>
                          <a:gd name="T16" fmla="*/ 0 h 60"/>
                          <a:gd name="T17" fmla="*/ 213 w 213"/>
                          <a:gd name="T18" fmla="*/ 60 h 6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3" h="60">
                            <a:moveTo>
                              <a:pt x="0" y="0"/>
                            </a:moveTo>
                            <a:lnTo>
                              <a:pt x="212" y="28"/>
                            </a:lnTo>
                            <a:lnTo>
                              <a:pt x="212" y="59"/>
                            </a:lnTo>
                            <a:lnTo>
                              <a:pt x="0" y="3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52" name="Freeform 2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1987"/>
                        <a:ext cx="214" cy="56"/>
                      </a:xfrm>
                      <a:custGeom>
                        <a:avLst/>
                        <a:gdLst>
                          <a:gd name="T0" fmla="*/ 0 w 214"/>
                          <a:gd name="T1" fmla="*/ 0 h 56"/>
                          <a:gd name="T2" fmla="*/ 213 w 214"/>
                          <a:gd name="T3" fmla="*/ 23 h 56"/>
                          <a:gd name="T4" fmla="*/ 213 w 214"/>
                          <a:gd name="T5" fmla="*/ 55 h 56"/>
                          <a:gd name="T6" fmla="*/ 0 w 214"/>
                          <a:gd name="T7" fmla="*/ 31 h 56"/>
                          <a:gd name="T8" fmla="*/ 0 w 214"/>
                          <a:gd name="T9" fmla="*/ 0 h 5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56"/>
                          <a:gd name="T17" fmla="*/ 214 w 214"/>
                          <a:gd name="T18" fmla="*/ 56 h 5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56">
                            <a:moveTo>
                              <a:pt x="0" y="0"/>
                            </a:moveTo>
                            <a:lnTo>
                              <a:pt x="213" y="23"/>
                            </a:lnTo>
                            <a:lnTo>
                              <a:pt x="213" y="55"/>
                            </a:lnTo>
                            <a:lnTo>
                              <a:pt x="0" y="3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53" name="Freeform 2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2041"/>
                        <a:ext cx="214" cy="56"/>
                      </a:xfrm>
                      <a:custGeom>
                        <a:avLst/>
                        <a:gdLst>
                          <a:gd name="T0" fmla="*/ 0 w 214"/>
                          <a:gd name="T1" fmla="*/ 0 h 55"/>
                          <a:gd name="T2" fmla="*/ 213 w 214"/>
                          <a:gd name="T3" fmla="*/ 23 h 55"/>
                          <a:gd name="T4" fmla="*/ 213 w 214"/>
                          <a:gd name="T5" fmla="*/ 54 h 55"/>
                          <a:gd name="T6" fmla="*/ 0 w 214"/>
                          <a:gd name="T7" fmla="*/ 31 h 55"/>
                          <a:gd name="T8" fmla="*/ 0 w 214"/>
                          <a:gd name="T9" fmla="*/ 0 h 5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55"/>
                          <a:gd name="T17" fmla="*/ 214 w 214"/>
                          <a:gd name="T18" fmla="*/ 55 h 5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55">
                            <a:moveTo>
                              <a:pt x="0" y="0"/>
                            </a:moveTo>
                            <a:lnTo>
                              <a:pt x="213" y="23"/>
                            </a:lnTo>
                            <a:lnTo>
                              <a:pt x="213" y="54"/>
                            </a:lnTo>
                            <a:lnTo>
                              <a:pt x="0" y="3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54" name="Freeform 2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2097"/>
                        <a:ext cx="214" cy="51"/>
                      </a:xfrm>
                      <a:custGeom>
                        <a:avLst/>
                        <a:gdLst>
                          <a:gd name="T0" fmla="*/ 0 w 214"/>
                          <a:gd name="T1" fmla="*/ 0 h 53"/>
                          <a:gd name="T2" fmla="*/ 213 w 214"/>
                          <a:gd name="T3" fmla="*/ 21 h 53"/>
                          <a:gd name="T4" fmla="*/ 213 w 214"/>
                          <a:gd name="T5" fmla="*/ 52 h 53"/>
                          <a:gd name="T6" fmla="*/ 0 w 214"/>
                          <a:gd name="T7" fmla="*/ 32 h 53"/>
                          <a:gd name="T8" fmla="*/ 0 w 214"/>
                          <a:gd name="T9" fmla="*/ 0 h 5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53"/>
                          <a:gd name="T17" fmla="*/ 214 w 214"/>
                          <a:gd name="T18" fmla="*/ 53 h 5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53">
                            <a:moveTo>
                              <a:pt x="0" y="0"/>
                            </a:moveTo>
                            <a:lnTo>
                              <a:pt x="213" y="21"/>
                            </a:lnTo>
                            <a:lnTo>
                              <a:pt x="213" y="52"/>
                            </a:lnTo>
                            <a:lnTo>
                              <a:pt x="0" y="3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55" name="Freeform 2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2155"/>
                        <a:ext cx="214" cy="54"/>
                      </a:xfrm>
                      <a:custGeom>
                        <a:avLst/>
                        <a:gdLst>
                          <a:gd name="T0" fmla="*/ 0 w 214"/>
                          <a:gd name="T1" fmla="*/ 0 h 53"/>
                          <a:gd name="T2" fmla="*/ 213 w 214"/>
                          <a:gd name="T3" fmla="*/ 21 h 53"/>
                          <a:gd name="T4" fmla="*/ 213 w 214"/>
                          <a:gd name="T5" fmla="*/ 52 h 53"/>
                          <a:gd name="T6" fmla="*/ 0 w 214"/>
                          <a:gd name="T7" fmla="*/ 32 h 53"/>
                          <a:gd name="T8" fmla="*/ 0 w 214"/>
                          <a:gd name="T9" fmla="*/ 0 h 5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53"/>
                          <a:gd name="T17" fmla="*/ 214 w 214"/>
                          <a:gd name="T18" fmla="*/ 53 h 5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53">
                            <a:moveTo>
                              <a:pt x="0" y="0"/>
                            </a:moveTo>
                            <a:lnTo>
                              <a:pt x="213" y="21"/>
                            </a:lnTo>
                            <a:lnTo>
                              <a:pt x="213" y="52"/>
                            </a:lnTo>
                            <a:lnTo>
                              <a:pt x="0" y="3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56" name="Freeform 2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2214"/>
                        <a:ext cx="214" cy="56"/>
                      </a:xfrm>
                      <a:custGeom>
                        <a:avLst/>
                        <a:gdLst>
                          <a:gd name="T0" fmla="*/ 0 w 214"/>
                          <a:gd name="T1" fmla="*/ 0 h 55"/>
                          <a:gd name="T2" fmla="*/ 213 w 214"/>
                          <a:gd name="T3" fmla="*/ 21 h 55"/>
                          <a:gd name="T4" fmla="*/ 213 w 214"/>
                          <a:gd name="T5" fmla="*/ 54 h 55"/>
                          <a:gd name="T6" fmla="*/ 0 w 214"/>
                          <a:gd name="T7" fmla="*/ 33 h 55"/>
                          <a:gd name="T8" fmla="*/ 0 w 214"/>
                          <a:gd name="T9" fmla="*/ 0 h 5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55"/>
                          <a:gd name="T17" fmla="*/ 214 w 214"/>
                          <a:gd name="T18" fmla="*/ 55 h 5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55">
                            <a:moveTo>
                              <a:pt x="0" y="0"/>
                            </a:moveTo>
                            <a:lnTo>
                              <a:pt x="213" y="21"/>
                            </a:lnTo>
                            <a:lnTo>
                              <a:pt x="213" y="54"/>
                            </a:lnTo>
                            <a:lnTo>
                              <a:pt x="0" y="33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57" name="Freeform 2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2278"/>
                        <a:ext cx="214" cy="49"/>
                      </a:xfrm>
                      <a:custGeom>
                        <a:avLst/>
                        <a:gdLst>
                          <a:gd name="T0" fmla="*/ 0 w 214"/>
                          <a:gd name="T1" fmla="*/ 0 h 49"/>
                          <a:gd name="T2" fmla="*/ 213 w 214"/>
                          <a:gd name="T3" fmla="*/ 17 h 49"/>
                          <a:gd name="T4" fmla="*/ 213 w 214"/>
                          <a:gd name="T5" fmla="*/ 48 h 49"/>
                          <a:gd name="T6" fmla="*/ 0 w 214"/>
                          <a:gd name="T7" fmla="*/ 32 h 49"/>
                          <a:gd name="T8" fmla="*/ 0 w 214"/>
                          <a:gd name="T9" fmla="*/ 0 h 4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49"/>
                          <a:gd name="T17" fmla="*/ 214 w 214"/>
                          <a:gd name="T18" fmla="*/ 49 h 49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49">
                            <a:moveTo>
                              <a:pt x="0" y="0"/>
                            </a:moveTo>
                            <a:lnTo>
                              <a:pt x="213" y="17"/>
                            </a:lnTo>
                            <a:lnTo>
                              <a:pt x="213" y="48"/>
                            </a:lnTo>
                            <a:lnTo>
                              <a:pt x="0" y="3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58" name="Freeform 2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1" y="2338"/>
                        <a:ext cx="214" cy="49"/>
                      </a:xfrm>
                      <a:custGeom>
                        <a:avLst/>
                        <a:gdLst>
                          <a:gd name="T0" fmla="*/ 0 w 214"/>
                          <a:gd name="T1" fmla="*/ 0 h 50"/>
                          <a:gd name="T2" fmla="*/ 213 w 214"/>
                          <a:gd name="T3" fmla="*/ 17 h 50"/>
                          <a:gd name="T4" fmla="*/ 213 w 214"/>
                          <a:gd name="T5" fmla="*/ 49 h 50"/>
                          <a:gd name="T6" fmla="*/ 0 w 214"/>
                          <a:gd name="T7" fmla="*/ 33 h 50"/>
                          <a:gd name="T8" fmla="*/ 0 w 214"/>
                          <a:gd name="T9" fmla="*/ 0 h 5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50"/>
                          <a:gd name="T17" fmla="*/ 214 w 214"/>
                          <a:gd name="T18" fmla="*/ 50 h 5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50">
                            <a:moveTo>
                              <a:pt x="0" y="0"/>
                            </a:moveTo>
                            <a:lnTo>
                              <a:pt x="213" y="17"/>
                            </a:lnTo>
                            <a:lnTo>
                              <a:pt x="213" y="49"/>
                            </a:lnTo>
                            <a:lnTo>
                              <a:pt x="0" y="33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59" name="Freeform 2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0" y="2399"/>
                        <a:ext cx="217" cy="49"/>
                      </a:xfrm>
                      <a:custGeom>
                        <a:avLst/>
                        <a:gdLst>
                          <a:gd name="T0" fmla="*/ 0 w 217"/>
                          <a:gd name="T1" fmla="*/ 0 h 48"/>
                          <a:gd name="T2" fmla="*/ 216 w 217"/>
                          <a:gd name="T3" fmla="*/ 15 h 48"/>
                          <a:gd name="T4" fmla="*/ 216 w 217"/>
                          <a:gd name="T5" fmla="*/ 47 h 48"/>
                          <a:gd name="T6" fmla="*/ 0 w 217"/>
                          <a:gd name="T7" fmla="*/ 33 h 48"/>
                          <a:gd name="T8" fmla="*/ 0 w 217"/>
                          <a:gd name="T9" fmla="*/ 0 h 4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7"/>
                          <a:gd name="T16" fmla="*/ 0 h 48"/>
                          <a:gd name="T17" fmla="*/ 217 w 217"/>
                          <a:gd name="T18" fmla="*/ 48 h 48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7" h="48">
                            <a:moveTo>
                              <a:pt x="0" y="0"/>
                            </a:moveTo>
                            <a:lnTo>
                              <a:pt x="216" y="15"/>
                            </a:lnTo>
                            <a:lnTo>
                              <a:pt x="216" y="47"/>
                            </a:lnTo>
                            <a:lnTo>
                              <a:pt x="0" y="33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60" name="Freeform 2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0" y="2463"/>
                        <a:ext cx="217" cy="42"/>
                      </a:xfrm>
                      <a:custGeom>
                        <a:avLst/>
                        <a:gdLst>
                          <a:gd name="T0" fmla="*/ 0 w 217"/>
                          <a:gd name="T1" fmla="*/ 0 h 42"/>
                          <a:gd name="T2" fmla="*/ 216 w 217"/>
                          <a:gd name="T3" fmla="*/ 10 h 42"/>
                          <a:gd name="T4" fmla="*/ 216 w 217"/>
                          <a:gd name="T5" fmla="*/ 41 h 42"/>
                          <a:gd name="T6" fmla="*/ 0 w 217"/>
                          <a:gd name="T7" fmla="*/ 31 h 42"/>
                          <a:gd name="T8" fmla="*/ 0 w 217"/>
                          <a:gd name="T9" fmla="*/ 0 h 4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7"/>
                          <a:gd name="T16" fmla="*/ 0 h 42"/>
                          <a:gd name="T17" fmla="*/ 217 w 217"/>
                          <a:gd name="T18" fmla="*/ 42 h 42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7" h="42">
                            <a:moveTo>
                              <a:pt x="0" y="0"/>
                            </a:moveTo>
                            <a:lnTo>
                              <a:pt x="216" y="10"/>
                            </a:lnTo>
                            <a:lnTo>
                              <a:pt x="216" y="41"/>
                            </a:lnTo>
                            <a:lnTo>
                              <a:pt x="0" y="3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61" name="Freeform 2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0" y="2526"/>
                        <a:ext cx="217" cy="37"/>
                      </a:xfrm>
                      <a:custGeom>
                        <a:avLst/>
                        <a:gdLst>
                          <a:gd name="T0" fmla="*/ 0 w 217"/>
                          <a:gd name="T1" fmla="*/ 0 h 37"/>
                          <a:gd name="T2" fmla="*/ 216 w 217"/>
                          <a:gd name="T3" fmla="*/ 7 h 37"/>
                          <a:gd name="T4" fmla="*/ 216 w 217"/>
                          <a:gd name="T5" fmla="*/ 36 h 37"/>
                          <a:gd name="T6" fmla="*/ 0 w 217"/>
                          <a:gd name="T7" fmla="*/ 29 h 37"/>
                          <a:gd name="T8" fmla="*/ 0 w 217"/>
                          <a:gd name="T9" fmla="*/ 0 h 3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7"/>
                          <a:gd name="T16" fmla="*/ 0 h 37"/>
                          <a:gd name="T17" fmla="*/ 217 w 217"/>
                          <a:gd name="T18" fmla="*/ 37 h 3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7" h="37">
                            <a:moveTo>
                              <a:pt x="0" y="0"/>
                            </a:moveTo>
                            <a:lnTo>
                              <a:pt x="216" y="7"/>
                            </a:lnTo>
                            <a:lnTo>
                              <a:pt x="216" y="36"/>
                            </a:lnTo>
                            <a:lnTo>
                              <a:pt x="0" y="2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193583" name="Group 2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70" y="1581"/>
                      <a:ext cx="119" cy="1041"/>
                      <a:chOff x="2370" y="1581"/>
                      <a:chExt cx="119" cy="1041"/>
                    </a:xfrm>
                  </p:grpSpPr>
                  <p:grpSp>
                    <p:nvGrpSpPr>
                      <p:cNvPr id="193584" name="Group 2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70" y="1581"/>
                        <a:ext cx="25" cy="1041"/>
                        <a:chOff x="2370" y="1581"/>
                        <a:chExt cx="25" cy="1041"/>
                      </a:xfrm>
                    </p:grpSpPr>
                    <p:sp>
                      <p:nvSpPr>
                        <p:cNvPr id="12343" name="Line 25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70" y="1581"/>
                          <a:ext cx="0" cy="103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C0C0C0"/>
                          </a:solidFill>
                          <a:round/>
                          <a:headEnd type="triangle" w="sm" len="sm"/>
                          <a:tailEnd type="none" w="sm" len="sm"/>
                        </a:ln>
                      </p:spPr>
                      <p:txBody>
                        <a:bodyPr wrap="none" anchor="ctr"/>
                        <a:lstStyle/>
                        <a:p>
                          <a:pPr algn="ctr">
                            <a:defRPr/>
                          </a:pPr>
                          <a:endParaRPr lang="zh-CN" altLang="en-US" b="1">
                            <a:latin typeface="楷体_GB2312" pitchFamily="49" charset="-122"/>
                          </a:endParaRPr>
                        </a:p>
                      </p:txBody>
                    </p:sp>
                    <p:sp>
                      <p:nvSpPr>
                        <p:cNvPr id="12344" name="Line 2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97" y="1584"/>
                          <a:ext cx="0" cy="103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C0C0C0"/>
                          </a:solidFill>
                          <a:round/>
                          <a:headEnd type="triangle" w="sm" len="sm"/>
                          <a:tailEnd type="none" w="sm" len="sm"/>
                        </a:ln>
                      </p:spPr>
                      <p:txBody>
                        <a:bodyPr wrap="none" anchor="ctr"/>
                        <a:lstStyle/>
                        <a:p>
                          <a:pPr algn="ctr">
                            <a:defRPr/>
                          </a:pPr>
                          <a:endParaRPr lang="zh-CN" altLang="en-US" b="1">
                            <a:latin typeface="楷体_GB2312" pitchFamily="49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3587" name="Group 2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66" y="1596"/>
                        <a:ext cx="23" cy="1026"/>
                        <a:chOff x="2466" y="1596"/>
                        <a:chExt cx="23" cy="1026"/>
                      </a:xfrm>
                    </p:grpSpPr>
                    <p:sp>
                      <p:nvSpPr>
                        <p:cNvPr id="12341" name="Line 2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66" y="1598"/>
                          <a:ext cx="0" cy="102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C0C0C0"/>
                          </a:solidFill>
                          <a:round/>
                          <a:headEnd type="triangle" w="sm" len="sm"/>
                          <a:tailEnd type="none" w="sm" len="sm"/>
                        </a:ln>
                      </p:spPr>
                      <p:txBody>
                        <a:bodyPr wrap="none" anchor="ctr"/>
                        <a:lstStyle/>
                        <a:p>
                          <a:pPr algn="ctr">
                            <a:defRPr/>
                          </a:pPr>
                          <a:endParaRPr lang="zh-CN" altLang="en-US" b="1">
                            <a:latin typeface="楷体_GB2312" pitchFamily="49" charset="-122"/>
                          </a:endParaRPr>
                        </a:p>
                      </p:txBody>
                    </p:sp>
                    <p:sp>
                      <p:nvSpPr>
                        <p:cNvPr id="12342" name="Line 2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89" y="1598"/>
                          <a:ext cx="0" cy="102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C0C0C0"/>
                          </a:solidFill>
                          <a:round/>
                          <a:headEnd type="triangle" w="sm" len="sm"/>
                          <a:tailEnd type="none" w="sm" len="sm"/>
                        </a:ln>
                      </p:spPr>
                      <p:txBody>
                        <a:bodyPr wrap="none" anchor="ctr"/>
                        <a:lstStyle/>
                        <a:p>
                          <a:pPr algn="ctr">
                            <a:defRPr/>
                          </a:pPr>
                          <a:endParaRPr lang="zh-CN" altLang="en-US" b="1">
                            <a:latin typeface="楷体_GB2312" pitchFamily="49" charset="-122"/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93590" name="Group 257"/>
              <p:cNvGrpSpPr>
                <a:grpSpLocks/>
              </p:cNvGrpSpPr>
              <p:nvPr/>
            </p:nvGrpSpPr>
            <p:grpSpPr bwMode="auto">
              <a:xfrm>
                <a:off x="2068" y="2399"/>
                <a:ext cx="683" cy="323"/>
                <a:chOff x="2068" y="2399"/>
                <a:chExt cx="683" cy="323"/>
              </a:xfrm>
            </p:grpSpPr>
            <p:sp>
              <p:nvSpPr>
                <p:cNvPr id="12327" name="Freeform 258"/>
                <p:cNvSpPr>
                  <a:spLocks/>
                </p:cNvSpPr>
                <p:nvPr/>
              </p:nvSpPr>
              <p:spPr bwMode="auto">
                <a:xfrm>
                  <a:off x="2500" y="2399"/>
                  <a:ext cx="92" cy="303"/>
                </a:xfrm>
                <a:custGeom>
                  <a:avLst/>
                  <a:gdLst>
                    <a:gd name="T0" fmla="*/ 0 w 92"/>
                    <a:gd name="T1" fmla="*/ 140 h 303"/>
                    <a:gd name="T2" fmla="*/ 4 w 92"/>
                    <a:gd name="T3" fmla="*/ 106 h 303"/>
                    <a:gd name="T4" fmla="*/ 10 w 92"/>
                    <a:gd name="T5" fmla="*/ 68 h 303"/>
                    <a:gd name="T6" fmla="*/ 12 w 92"/>
                    <a:gd name="T7" fmla="*/ 34 h 303"/>
                    <a:gd name="T8" fmla="*/ 16 w 92"/>
                    <a:gd name="T9" fmla="*/ 15 h 303"/>
                    <a:gd name="T10" fmla="*/ 22 w 92"/>
                    <a:gd name="T11" fmla="*/ 20 h 303"/>
                    <a:gd name="T12" fmla="*/ 28 w 92"/>
                    <a:gd name="T13" fmla="*/ 13 h 303"/>
                    <a:gd name="T14" fmla="*/ 33 w 92"/>
                    <a:gd name="T15" fmla="*/ 1 h 303"/>
                    <a:gd name="T16" fmla="*/ 39 w 92"/>
                    <a:gd name="T17" fmla="*/ 3 h 303"/>
                    <a:gd name="T18" fmla="*/ 45 w 92"/>
                    <a:gd name="T19" fmla="*/ 15 h 303"/>
                    <a:gd name="T20" fmla="*/ 51 w 92"/>
                    <a:gd name="T21" fmla="*/ 3 h 303"/>
                    <a:gd name="T22" fmla="*/ 57 w 92"/>
                    <a:gd name="T23" fmla="*/ 8 h 303"/>
                    <a:gd name="T24" fmla="*/ 60 w 92"/>
                    <a:gd name="T25" fmla="*/ 22 h 303"/>
                    <a:gd name="T26" fmla="*/ 66 w 92"/>
                    <a:gd name="T27" fmla="*/ 20 h 303"/>
                    <a:gd name="T28" fmla="*/ 71 w 92"/>
                    <a:gd name="T29" fmla="*/ 3 h 303"/>
                    <a:gd name="T30" fmla="*/ 78 w 92"/>
                    <a:gd name="T31" fmla="*/ 11 h 303"/>
                    <a:gd name="T32" fmla="*/ 78 w 92"/>
                    <a:gd name="T33" fmla="*/ 39 h 303"/>
                    <a:gd name="T34" fmla="*/ 80 w 92"/>
                    <a:gd name="T35" fmla="*/ 62 h 303"/>
                    <a:gd name="T36" fmla="*/ 86 w 92"/>
                    <a:gd name="T37" fmla="*/ 78 h 303"/>
                    <a:gd name="T38" fmla="*/ 91 w 92"/>
                    <a:gd name="T39" fmla="*/ 94 h 303"/>
                    <a:gd name="T40" fmla="*/ 89 w 92"/>
                    <a:gd name="T41" fmla="*/ 115 h 303"/>
                    <a:gd name="T42" fmla="*/ 83 w 92"/>
                    <a:gd name="T43" fmla="*/ 130 h 303"/>
                    <a:gd name="T44" fmla="*/ 85 w 92"/>
                    <a:gd name="T45" fmla="*/ 155 h 303"/>
                    <a:gd name="T46" fmla="*/ 83 w 92"/>
                    <a:gd name="T47" fmla="*/ 181 h 303"/>
                    <a:gd name="T48" fmla="*/ 79 w 92"/>
                    <a:gd name="T49" fmla="*/ 199 h 303"/>
                    <a:gd name="T50" fmla="*/ 80 w 92"/>
                    <a:gd name="T51" fmla="*/ 217 h 303"/>
                    <a:gd name="T52" fmla="*/ 88 w 92"/>
                    <a:gd name="T53" fmla="*/ 225 h 303"/>
                    <a:gd name="T54" fmla="*/ 88 w 92"/>
                    <a:gd name="T55" fmla="*/ 253 h 303"/>
                    <a:gd name="T56" fmla="*/ 81 w 92"/>
                    <a:gd name="T57" fmla="*/ 272 h 303"/>
                    <a:gd name="T58" fmla="*/ 70 w 92"/>
                    <a:gd name="T59" fmla="*/ 288 h 303"/>
                    <a:gd name="T60" fmla="*/ 48 w 92"/>
                    <a:gd name="T61" fmla="*/ 302 h 303"/>
                    <a:gd name="T62" fmla="*/ 40 w 92"/>
                    <a:gd name="T63" fmla="*/ 286 h 303"/>
                    <a:gd name="T64" fmla="*/ 30 w 92"/>
                    <a:gd name="T65" fmla="*/ 276 h 303"/>
                    <a:gd name="T66" fmla="*/ 21 w 92"/>
                    <a:gd name="T67" fmla="*/ 293 h 303"/>
                    <a:gd name="T68" fmla="*/ 6 w 92"/>
                    <a:gd name="T69" fmla="*/ 286 h 303"/>
                    <a:gd name="T70" fmla="*/ 2 w 92"/>
                    <a:gd name="T71" fmla="*/ 257 h 303"/>
                    <a:gd name="T72" fmla="*/ 7 w 92"/>
                    <a:gd name="T73" fmla="*/ 227 h 303"/>
                    <a:gd name="T74" fmla="*/ 8 w 92"/>
                    <a:gd name="T75" fmla="*/ 193 h 303"/>
                    <a:gd name="T76" fmla="*/ 0 w 92"/>
                    <a:gd name="T77" fmla="*/ 174 h 30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2"/>
                    <a:gd name="T118" fmla="*/ 0 h 303"/>
                    <a:gd name="T119" fmla="*/ 92 w 92"/>
                    <a:gd name="T120" fmla="*/ 303 h 30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2" h="303">
                      <a:moveTo>
                        <a:pt x="0" y="159"/>
                      </a:moveTo>
                      <a:lnTo>
                        <a:pt x="0" y="140"/>
                      </a:lnTo>
                      <a:lnTo>
                        <a:pt x="2" y="121"/>
                      </a:lnTo>
                      <a:lnTo>
                        <a:pt x="4" y="106"/>
                      </a:lnTo>
                      <a:lnTo>
                        <a:pt x="7" y="88"/>
                      </a:lnTo>
                      <a:lnTo>
                        <a:pt x="10" y="68"/>
                      </a:lnTo>
                      <a:lnTo>
                        <a:pt x="11" y="49"/>
                      </a:lnTo>
                      <a:lnTo>
                        <a:pt x="12" y="34"/>
                      </a:lnTo>
                      <a:lnTo>
                        <a:pt x="13" y="22"/>
                      </a:lnTo>
                      <a:lnTo>
                        <a:pt x="16" y="15"/>
                      </a:lnTo>
                      <a:lnTo>
                        <a:pt x="19" y="15"/>
                      </a:lnTo>
                      <a:lnTo>
                        <a:pt x="22" y="20"/>
                      </a:lnTo>
                      <a:lnTo>
                        <a:pt x="24" y="22"/>
                      </a:lnTo>
                      <a:lnTo>
                        <a:pt x="28" y="13"/>
                      </a:lnTo>
                      <a:lnTo>
                        <a:pt x="30" y="8"/>
                      </a:lnTo>
                      <a:lnTo>
                        <a:pt x="33" y="1"/>
                      </a:lnTo>
                      <a:lnTo>
                        <a:pt x="38" y="0"/>
                      </a:lnTo>
                      <a:lnTo>
                        <a:pt x="39" y="3"/>
                      </a:lnTo>
                      <a:lnTo>
                        <a:pt x="42" y="10"/>
                      </a:lnTo>
                      <a:lnTo>
                        <a:pt x="45" y="15"/>
                      </a:lnTo>
                      <a:lnTo>
                        <a:pt x="48" y="11"/>
                      </a:lnTo>
                      <a:lnTo>
                        <a:pt x="51" y="3"/>
                      </a:lnTo>
                      <a:lnTo>
                        <a:pt x="53" y="3"/>
                      </a:lnTo>
                      <a:lnTo>
                        <a:pt x="57" y="8"/>
                      </a:lnTo>
                      <a:lnTo>
                        <a:pt x="58" y="15"/>
                      </a:lnTo>
                      <a:lnTo>
                        <a:pt x="60" y="22"/>
                      </a:lnTo>
                      <a:lnTo>
                        <a:pt x="62" y="22"/>
                      </a:lnTo>
                      <a:lnTo>
                        <a:pt x="66" y="20"/>
                      </a:lnTo>
                      <a:lnTo>
                        <a:pt x="69" y="11"/>
                      </a:lnTo>
                      <a:lnTo>
                        <a:pt x="71" y="3"/>
                      </a:lnTo>
                      <a:lnTo>
                        <a:pt x="74" y="3"/>
                      </a:lnTo>
                      <a:lnTo>
                        <a:pt x="78" y="11"/>
                      </a:lnTo>
                      <a:lnTo>
                        <a:pt x="78" y="27"/>
                      </a:lnTo>
                      <a:lnTo>
                        <a:pt x="78" y="39"/>
                      </a:lnTo>
                      <a:lnTo>
                        <a:pt x="78" y="58"/>
                      </a:lnTo>
                      <a:lnTo>
                        <a:pt x="80" y="62"/>
                      </a:lnTo>
                      <a:lnTo>
                        <a:pt x="83" y="70"/>
                      </a:lnTo>
                      <a:lnTo>
                        <a:pt x="86" y="78"/>
                      </a:lnTo>
                      <a:lnTo>
                        <a:pt x="89" y="82"/>
                      </a:lnTo>
                      <a:lnTo>
                        <a:pt x="91" y="94"/>
                      </a:lnTo>
                      <a:lnTo>
                        <a:pt x="91" y="106"/>
                      </a:lnTo>
                      <a:lnTo>
                        <a:pt x="89" y="115"/>
                      </a:lnTo>
                      <a:lnTo>
                        <a:pt x="87" y="118"/>
                      </a:lnTo>
                      <a:lnTo>
                        <a:pt x="83" y="130"/>
                      </a:lnTo>
                      <a:lnTo>
                        <a:pt x="83" y="147"/>
                      </a:lnTo>
                      <a:lnTo>
                        <a:pt x="85" y="155"/>
                      </a:lnTo>
                      <a:lnTo>
                        <a:pt x="85" y="174"/>
                      </a:lnTo>
                      <a:lnTo>
                        <a:pt x="83" y="181"/>
                      </a:lnTo>
                      <a:lnTo>
                        <a:pt x="80" y="185"/>
                      </a:lnTo>
                      <a:lnTo>
                        <a:pt x="79" y="199"/>
                      </a:lnTo>
                      <a:lnTo>
                        <a:pt x="79" y="209"/>
                      </a:lnTo>
                      <a:lnTo>
                        <a:pt x="80" y="217"/>
                      </a:lnTo>
                      <a:lnTo>
                        <a:pt x="84" y="219"/>
                      </a:lnTo>
                      <a:lnTo>
                        <a:pt x="88" y="225"/>
                      </a:lnTo>
                      <a:lnTo>
                        <a:pt x="89" y="241"/>
                      </a:lnTo>
                      <a:lnTo>
                        <a:pt x="88" y="253"/>
                      </a:lnTo>
                      <a:lnTo>
                        <a:pt x="84" y="264"/>
                      </a:lnTo>
                      <a:lnTo>
                        <a:pt x="81" y="272"/>
                      </a:lnTo>
                      <a:lnTo>
                        <a:pt x="78" y="279"/>
                      </a:lnTo>
                      <a:lnTo>
                        <a:pt x="70" y="288"/>
                      </a:lnTo>
                      <a:lnTo>
                        <a:pt x="58" y="298"/>
                      </a:lnTo>
                      <a:lnTo>
                        <a:pt x="48" y="302"/>
                      </a:lnTo>
                      <a:lnTo>
                        <a:pt x="43" y="300"/>
                      </a:lnTo>
                      <a:lnTo>
                        <a:pt x="40" y="286"/>
                      </a:lnTo>
                      <a:lnTo>
                        <a:pt x="37" y="278"/>
                      </a:lnTo>
                      <a:lnTo>
                        <a:pt x="30" y="276"/>
                      </a:lnTo>
                      <a:lnTo>
                        <a:pt x="26" y="288"/>
                      </a:lnTo>
                      <a:lnTo>
                        <a:pt x="21" y="293"/>
                      </a:lnTo>
                      <a:lnTo>
                        <a:pt x="8" y="291"/>
                      </a:lnTo>
                      <a:lnTo>
                        <a:pt x="6" y="286"/>
                      </a:lnTo>
                      <a:lnTo>
                        <a:pt x="2" y="272"/>
                      </a:lnTo>
                      <a:lnTo>
                        <a:pt x="2" y="257"/>
                      </a:lnTo>
                      <a:lnTo>
                        <a:pt x="2" y="243"/>
                      </a:lnTo>
                      <a:lnTo>
                        <a:pt x="7" y="227"/>
                      </a:lnTo>
                      <a:lnTo>
                        <a:pt x="9" y="205"/>
                      </a:lnTo>
                      <a:lnTo>
                        <a:pt x="8" y="193"/>
                      </a:lnTo>
                      <a:lnTo>
                        <a:pt x="4" y="181"/>
                      </a:lnTo>
                      <a:lnTo>
                        <a:pt x="0" y="174"/>
                      </a:lnTo>
                      <a:lnTo>
                        <a:pt x="0" y="159"/>
                      </a:lnTo>
                    </a:path>
                  </a:pathLst>
                </a:custGeom>
                <a:solidFill>
                  <a:srgbClr val="406000"/>
                </a:solidFill>
                <a:ln w="12700" cap="rnd">
                  <a:solidFill>
                    <a:srgbClr val="4060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b="1">
                    <a:latin typeface="楷体_GB2312" pitchFamily="49" charset="-122"/>
                  </a:endParaRPr>
                </a:p>
              </p:txBody>
            </p:sp>
            <p:sp>
              <p:nvSpPr>
                <p:cNvPr id="12328" name="Freeform 259"/>
                <p:cNvSpPr>
                  <a:spLocks/>
                </p:cNvSpPr>
                <p:nvPr/>
              </p:nvSpPr>
              <p:spPr bwMode="auto">
                <a:xfrm>
                  <a:off x="2669" y="2636"/>
                  <a:ext cx="82" cy="84"/>
                </a:xfrm>
                <a:custGeom>
                  <a:avLst/>
                  <a:gdLst>
                    <a:gd name="T0" fmla="*/ 0 w 82"/>
                    <a:gd name="T1" fmla="*/ 39 h 85"/>
                    <a:gd name="T2" fmla="*/ 3 w 82"/>
                    <a:gd name="T3" fmla="*/ 29 h 85"/>
                    <a:gd name="T4" fmla="*/ 8 w 82"/>
                    <a:gd name="T5" fmla="*/ 18 h 85"/>
                    <a:gd name="T6" fmla="*/ 10 w 82"/>
                    <a:gd name="T7" fmla="*/ 8 h 85"/>
                    <a:gd name="T8" fmla="*/ 13 w 82"/>
                    <a:gd name="T9" fmla="*/ 3 h 85"/>
                    <a:gd name="T10" fmla="*/ 19 w 82"/>
                    <a:gd name="T11" fmla="*/ 4 h 85"/>
                    <a:gd name="T12" fmla="*/ 24 w 82"/>
                    <a:gd name="T13" fmla="*/ 2 h 85"/>
                    <a:gd name="T14" fmla="*/ 30 w 82"/>
                    <a:gd name="T15" fmla="*/ 0 h 85"/>
                    <a:gd name="T16" fmla="*/ 35 w 82"/>
                    <a:gd name="T17" fmla="*/ 0 h 85"/>
                    <a:gd name="T18" fmla="*/ 40 w 82"/>
                    <a:gd name="T19" fmla="*/ 3 h 85"/>
                    <a:gd name="T20" fmla="*/ 45 w 82"/>
                    <a:gd name="T21" fmla="*/ 0 h 85"/>
                    <a:gd name="T22" fmla="*/ 50 w 82"/>
                    <a:gd name="T23" fmla="*/ 1 h 85"/>
                    <a:gd name="T24" fmla="*/ 53 w 82"/>
                    <a:gd name="T25" fmla="*/ 4 h 85"/>
                    <a:gd name="T26" fmla="*/ 59 w 82"/>
                    <a:gd name="T27" fmla="*/ 4 h 85"/>
                    <a:gd name="T28" fmla="*/ 63 w 82"/>
                    <a:gd name="T29" fmla="*/ 0 h 85"/>
                    <a:gd name="T30" fmla="*/ 69 w 82"/>
                    <a:gd name="T31" fmla="*/ 1 h 85"/>
                    <a:gd name="T32" fmla="*/ 70 w 82"/>
                    <a:gd name="T33" fmla="*/ 11 h 85"/>
                    <a:gd name="T34" fmla="*/ 71 w 82"/>
                    <a:gd name="T35" fmla="*/ 16 h 85"/>
                    <a:gd name="T36" fmla="*/ 77 w 82"/>
                    <a:gd name="T37" fmla="*/ 21 h 85"/>
                    <a:gd name="T38" fmla="*/ 81 w 82"/>
                    <a:gd name="T39" fmla="*/ 25 h 85"/>
                    <a:gd name="T40" fmla="*/ 79 w 82"/>
                    <a:gd name="T41" fmla="*/ 31 h 85"/>
                    <a:gd name="T42" fmla="*/ 74 w 82"/>
                    <a:gd name="T43" fmla="*/ 36 h 85"/>
                    <a:gd name="T44" fmla="*/ 76 w 82"/>
                    <a:gd name="T45" fmla="*/ 43 h 85"/>
                    <a:gd name="T46" fmla="*/ 74 w 82"/>
                    <a:gd name="T47" fmla="*/ 50 h 85"/>
                    <a:gd name="T48" fmla="*/ 70 w 82"/>
                    <a:gd name="T49" fmla="*/ 56 h 85"/>
                    <a:gd name="T50" fmla="*/ 72 w 82"/>
                    <a:gd name="T51" fmla="*/ 60 h 85"/>
                    <a:gd name="T52" fmla="*/ 78 w 82"/>
                    <a:gd name="T53" fmla="*/ 62 h 85"/>
                    <a:gd name="T54" fmla="*/ 78 w 82"/>
                    <a:gd name="T55" fmla="*/ 71 h 85"/>
                    <a:gd name="T56" fmla="*/ 73 w 82"/>
                    <a:gd name="T57" fmla="*/ 75 h 85"/>
                    <a:gd name="T58" fmla="*/ 62 w 82"/>
                    <a:gd name="T59" fmla="*/ 80 h 85"/>
                    <a:gd name="T60" fmla="*/ 43 w 82"/>
                    <a:gd name="T61" fmla="*/ 84 h 85"/>
                    <a:gd name="T62" fmla="*/ 37 w 82"/>
                    <a:gd name="T63" fmla="*/ 79 h 85"/>
                    <a:gd name="T64" fmla="*/ 28 w 82"/>
                    <a:gd name="T65" fmla="*/ 76 h 85"/>
                    <a:gd name="T66" fmla="*/ 18 w 82"/>
                    <a:gd name="T67" fmla="*/ 82 h 85"/>
                    <a:gd name="T68" fmla="*/ 5 w 82"/>
                    <a:gd name="T69" fmla="*/ 79 h 85"/>
                    <a:gd name="T70" fmla="*/ 1 w 82"/>
                    <a:gd name="T71" fmla="*/ 72 h 85"/>
                    <a:gd name="T72" fmla="*/ 6 w 82"/>
                    <a:gd name="T73" fmla="*/ 63 h 85"/>
                    <a:gd name="T74" fmla="*/ 7 w 82"/>
                    <a:gd name="T75" fmla="*/ 53 h 85"/>
                    <a:gd name="T76" fmla="*/ 0 w 82"/>
                    <a:gd name="T77" fmla="*/ 48 h 8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82"/>
                    <a:gd name="T118" fmla="*/ 0 h 85"/>
                    <a:gd name="T119" fmla="*/ 82 w 82"/>
                    <a:gd name="T120" fmla="*/ 85 h 8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82" h="85">
                      <a:moveTo>
                        <a:pt x="0" y="44"/>
                      </a:moveTo>
                      <a:lnTo>
                        <a:pt x="0" y="39"/>
                      </a:lnTo>
                      <a:lnTo>
                        <a:pt x="1" y="34"/>
                      </a:lnTo>
                      <a:lnTo>
                        <a:pt x="3" y="29"/>
                      </a:lnTo>
                      <a:lnTo>
                        <a:pt x="6" y="24"/>
                      </a:lnTo>
                      <a:lnTo>
                        <a:pt x="8" y="18"/>
                      </a:lnTo>
                      <a:lnTo>
                        <a:pt x="10" y="13"/>
                      </a:lnTo>
                      <a:lnTo>
                        <a:pt x="10" y="8"/>
                      </a:lnTo>
                      <a:lnTo>
                        <a:pt x="12" y="4"/>
                      </a:lnTo>
                      <a:lnTo>
                        <a:pt x="13" y="3"/>
                      </a:lnTo>
                      <a:lnTo>
                        <a:pt x="17" y="3"/>
                      </a:lnTo>
                      <a:lnTo>
                        <a:pt x="19" y="4"/>
                      </a:lnTo>
                      <a:lnTo>
                        <a:pt x="21" y="4"/>
                      </a:lnTo>
                      <a:lnTo>
                        <a:pt x="24" y="2"/>
                      </a:lnTo>
                      <a:lnTo>
                        <a:pt x="27" y="1"/>
                      </a:lnTo>
                      <a:lnTo>
                        <a:pt x="30" y="0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8" y="1"/>
                      </a:lnTo>
                      <a:lnTo>
                        <a:pt x="40" y="3"/>
                      </a:lnTo>
                      <a:lnTo>
                        <a:pt x="43" y="1"/>
                      </a:lnTo>
                      <a:lnTo>
                        <a:pt x="45" y="0"/>
                      </a:lnTo>
                      <a:lnTo>
                        <a:pt x="48" y="0"/>
                      </a:lnTo>
                      <a:lnTo>
                        <a:pt x="50" y="1"/>
                      </a:lnTo>
                      <a:lnTo>
                        <a:pt x="52" y="3"/>
                      </a:lnTo>
                      <a:lnTo>
                        <a:pt x="53" y="4"/>
                      </a:lnTo>
                      <a:lnTo>
                        <a:pt x="56" y="4"/>
                      </a:lnTo>
                      <a:lnTo>
                        <a:pt x="59" y="4"/>
                      </a:lnTo>
                      <a:lnTo>
                        <a:pt x="62" y="1"/>
                      </a:lnTo>
                      <a:lnTo>
                        <a:pt x="63" y="0"/>
                      </a:lnTo>
                      <a:lnTo>
                        <a:pt x="67" y="0"/>
                      </a:lnTo>
                      <a:lnTo>
                        <a:pt x="69" y="1"/>
                      </a:lnTo>
                      <a:lnTo>
                        <a:pt x="70" y="7"/>
                      </a:lnTo>
                      <a:lnTo>
                        <a:pt x="70" y="11"/>
                      </a:lnTo>
                      <a:lnTo>
                        <a:pt x="69" y="15"/>
                      </a:lnTo>
                      <a:lnTo>
                        <a:pt x="71" y="16"/>
                      </a:lnTo>
                      <a:lnTo>
                        <a:pt x="74" y="19"/>
                      </a:lnTo>
                      <a:lnTo>
                        <a:pt x="77" y="21"/>
                      </a:lnTo>
                      <a:lnTo>
                        <a:pt x="79" y="22"/>
                      </a:lnTo>
                      <a:lnTo>
                        <a:pt x="81" y="25"/>
                      </a:lnTo>
                      <a:lnTo>
                        <a:pt x="81" y="29"/>
                      </a:lnTo>
                      <a:lnTo>
                        <a:pt x="79" y="31"/>
                      </a:lnTo>
                      <a:lnTo>
                        <a:pt x="78" y="33"/>
                      </a:lnTo>
                      <a:lnTo>
                        <a:pt x="74" y="36"/>
                      </a:lnTo>
                      <a:lnTo>
                        <a:pt x="75" y="40"/>
                      </a:lnTo>
                      <a:lnTo>
                        <a:pt x="76" y="43"/>
                      </a:lnTo>
                      <a:lnTo>
                        <a:pt x="76" y="48"/>
                      </a:lnTo>
                      <a:lnTo>
                        <a:pt x="74" y="50"/>
                      </a:lnTo>
                      <a:lnTo>
                        <a:pt x="72" y="51"/>
                      </a:lnTo>
                      <a:lnTo>
                        <a:pt x="70" y="56"/>
                      </a:lnTo>
                      <a:lnTo>
                        <a:pt x="70" y="59"/>
                      </a:lnTo>
                      <a:lnTo>
                        <a:pt x="72" y="60"/>
                      </a:lnTo>
                      <a:lnTo>
                        <a:pt x="75" y="61"/>
                      </a:lnTo>
                      <a:lnTo>
                        <a:pt x="78" y="62"/>
                      </a:lnTo>
                      <a:lnTo>
                        <a:pt x="79" y="68"/>
                      </a:lnTo>
                      <a:lnTo>
                        <a:pt x="78" y="71"/>
                      </a:lnTo>
                      <a:lnTo>
                        <a:pt x="75" y="73"/>
                      </a:lnTo>
                      <a:lnTo>
                        <a:pt x="73" y="75"/>
                      </a:lnTo>
                      <a:lnTo>
                        <a:pt x="70" y="78"/>
                      </a:lnTo>
                      <a:lnTo>
                        <a:pt x="62" y="80"/>
                      </a:lnTo>
                      <a:lnTo>
                        <a:pt x="51" y="83"/>
                      </a:lnTo>
                      <a:lnTo>
                        <a:pt x="43" y="84"/>
                      </a:lnTo>
                      <a:lnTo>
                        <a:pt x="40" y="84"/>
                      </a:lnTo>
                      <a:lnTo>
                        <a:pt x="37" y="79"/>
                      </a:lnTo>
                      <a:lnTo>
                        <a:pt x="32" y="77"/>
                      </a:lnTo>
                      <a:lnTo>
                        <a:pt x="28" y="76"/>
                      </a:lnTo>
                      <a:lnTo>
                        <a:pt x="22" y="80"/>
                      </a:lnTo>
                      <a:lnTo>
                        <a:pt x="18" y="82"/>
                      </a:lnTo>
                      <a:lnTo>
                        <a:pt x="7" y="82"/>
                      </a:lnTo>
                      <a:lnTo>
                        <a:pt x="5" y="79"/>
                      </a:lnTo>
                      <a:lnTo>
                        <a:pt x="2" y="75"/>
                      </a:lnTo>
                      <a:lnTo>
                        <a:pt x="1" y="72"/>
                      </a:lnTo>
                      <a:lnTo>
                        <a:pt x="2" y="68"/>
                      </a:lnTo>
                      <a:lnTo>
                        <a:pt x="6" y="63"/>
                      </a:lnTo>
                      <a:lnTo>
                        <a:pt x="7" y="57"/>
                      </a:lnTo>
                      <a:lnTo>
                        <a:pt x="7" y="53"/>
                      </a:lnTo>
                      <a:lnTo>
                        <a:pt x="3" y="50"/>
                      </a:lnTo>
                      <a:lnTo>
                        <a:pt x="0" y="48"/>
                      </a:lnTo>
                      <a:lnTo>
                        <a:pt x="0" y="44"/>
                      </a:lnTo>
                    </a:path>
                  </a:pathLst>
                </a:custGeom>
                <a:solidFill>
                  <a:srgbClr val="406000"/>
                </a:solidFill>
                <a:ln w="12700" cap="rnd">
                  <a:solidFill>
                    <a:srgbClr val="4060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b="1">
                    <a:latin typeface="楷体_GB2312" pitchFamily="49" charset="-122"/>
                  </a:endParaRPr>
                </a:p>
              </p:txBody>
            </p:sp>
            <p:sp>
              <p:nvSpPr>
                <p:cNvPr id="12329" name="Freeform 260"/>
                <p:cNvSpPr>
                  <a:spLocks/>
                </p:cNvSpPr>
                <p:nvPr/>
              </p:nvSpPr>
              <p:spPr bwMode="auto">
                <a:xfrm>
                  <a:off x="2579" y="2636"/>
                  <a:ext cx="80" cy="84"/>
                </a:xfrm>
                <a:custGeom>
                  <a:avLst/>
                  <a:gdLst>
                    <a:gd name="T0" fmla="*/ 0 w 81"/>
                    <a:gd name="T1" fmla="*/ 39 h 85"/>
                    <a:gd name="T2" fmla="*/ 3 w 81"/>
                    <a:gd name="T3" fmla="*/ 29 h 85"/>
                    <a:gd name="T4" fmla="*/ 8 w 81"/>
                    <a:gd name="T5" fmla="*/ 18 h 85"/>
                    <a:gd name="T6" fmla="*/ 10 w 81"/>
                    <a:gd name="T7" fmla="*/ 8 h 85"/>
                    <a:gd name="T8" fmla="*/ 13 w 81"/>
                    <a:gd name="T9" fmla="*/ 3 h 85"/>
                    <a:gd name="T10" fmla="*/ 18 w 81"/>
                    <a:gd name="T11" fmla="*/ 4 h 85"/>
                    <a:gd name="T12" fmla="*/ 24 w 81"/>
                    <a:gd name="T13" fmla="*/ 2 h 85"/>
                    <a:gd name="T14" fmla="*/ 30 w 81"/>
                    <a:gd name="T15" fmla="*/ 0 h 85"/>
                    <a:gd name="T16" fmla="*/ 35 w 81"/>
                    <a:gd name="T17" fmla="*/ 0 h 85"/>
                    <a:gd name="T18" fmla="*/ 40 w 81"/>
                    <a:gd name="T19" fmla="*/ 3 h 85"/>
                    <a:gd name="T20" fmla="*/ 44 w 81"/>
                    <a:gd name="T21" fmla="*/ 0 h 85"/>
                    <a:gd name="T22" fmla="*/ 50 w 81"/>
                    <a:gd name="T23" fmla="*/ 1 h 85"/>
                    <a:gd name="T24" fmla="*/ 53 w 81"/>
                    <a:gd name="T25" fmla="*/ 4 h 85"/>
                    <a:gd name="T26" fmla="*/ 58 w 81"/>
                    <a:gd name="T27" fmla="*/ 4 h 85"/>
                    <a:gd name="T28" fmla="*/ 63 w 81"/>
                    <a:gd name="T29" fmla="*/ 0 h 85"/>
                    <a:gd name="T30" fmla="*/ 68 w 81"/>
                    <a:gd name="T31" fmla="*/ 1 h 85"/>
                    <a:gd name="T32" fmla="*/ 69 w 81"/>
                    <a:gd name="T33" fmla="*/ 11 h 85"/>
                    <a:gd name="T34" fmla="*/ 71 w 81"/>
                    <a:gd name="T35" fmla="*/ 16 h 85"/>
                    <a:gd name="T36" fmla="*/ 76 w 81"/>
                    <a:gd name="T37" fmla="*/ 21 h 85"/>
                    <a:gd name="T38" fmla="*/ 80 w 81"/>
                    <a:gd name="T39" fmla="*/ 25 h 85"/>
                    <a:gd name="T40" fmla="*/ 78 w 81"/>
                    <a:gd name="T41" fmla="*/ 31 h 85"/>
                    <a:gd name="T42" fmla="*/ 73 w 81"/>
                    <a:gd name="T43" fmla="*/ 36 h 85"/>
                    <a:gd name="T44" fmla="*/ 75 w 81"/>
                    <a:gd name="T45" fmla="*/ 43 h 85"/>
                    <a:gd name="T46" fmla="*/ 73 w 81"/>
                    <a:gd name="T47" fmla="*/ 50 h 85"/>
                    <a:gd name="T48" fmla="*/ 69 w 81"/>
                    <a:gd name="T49" fmla="*/ 56 h 85"/>
                    <a:gd name="T50" fmla="*/ 71 w 81"/>
                    <a:gd name="T51" fmla="*/ 60 h 85"/>
                    <a:gd name="T52" fmla="*/ 77 w 81"/>
                    <a:gd name="T53" fmla="*/ 62 h 85"/>
                    <a:gd name="T54" fmla="*/ 77 w 81"/>
                    <a:gd name="T55" fmla="*/ 71 h 85"/>
                    <a:gd name="T56" fmla="*/ 72 w 81"/>
                    <a:gd name="T57" fmla="*/ 75 h 85"/>
                    <a:gd name="T58" fmla="*/ 62 w 81"/>
                    <a:gd name="T59" fmla="*/ 80 h 85"/>
                    <a:gd name="T60" fmla="*/ 43 w 81"/>
                    <a:gd name="T61" fmla="*/ 84 h 85"/>
                    <a:gd name="T62" fmla="*/ 35 w 81"/>
                    <a:gd name="T63" fmla="*/ 79 h 85"/>
                    <a:gd name="T64" fmla="*/ 26 w 81"/>
                    <a:gd name="T65" fmla="*/ 76 h 85"/>
                    <a:gd name="T66" fmla="*/ 17 w 81"/>
                    <a:gd name="T67" fmla="*/ 82 h 85"/>
                    <a:gd name="T68" fmla="*/ 5 w 81"/>
                    <a:gd name="T69" fmla="*/ 79 h 85"/>
                    <a:gd name="T70" fmla="*/ 1 w 81"/>
                    <a:gd name="T71" fmla="*/ 72 h 85"/>
                    <a:gd name="T72" fmla="*/ 6 w 81"/>
                    <a:gd name="T73" fmla="*/ 63 h 85"/>
                    <a:gd name="T74" fmla="*/ 7 w 81"/>
                    <a:gd name="T75" fmla="*/ 53 h 85"/>
                    <a:gd name="T76" fmla="*/ 0 w 81"/>
                    <a:gd name="T77" fmla="*/ 48 h 8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81"/>
                    <a:gd name="T118" fmla="*/ 0 h 85"/>
                    <a:gd name="T119" fmla="*/ 81 w 81"/>
                    <a:gd name="T120" fmla="*/ 85 h 8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81" h="85">
                      <a:moveTo>
                        <a:pt x="0" y="44"/>
                      </a:moveTo>
                      <a:lnTo>
                        <a:pt x="0" y="39"/>
                      </a:lnTo>
                      <a:lnTo>
                        <a:pt x="1" y="34"/>
                      </a:lnTo>
                      <a:lnTo>
                        <a:pt x="3" y="29"/>
                      </a:lnTo>
                      <a:lnTo>
                        <a:pt x="6" y="24"/>
                      </a:lnTo>
                      <a:lnTo>
                        <a:pt x="8" y="18"/>
                      </a:lnTo>
                      <a:lnTo>
                        <a:pt x="9" y="13"/>
                      </a:lnTo>
                      <a:lnTo>
                        <a:pt x="10" y="8"/>
                      </a:lnTo>
                      <a:lnTo>
                        <a:pt x="11" y="4"/>
                      </a:lnTo>
                      <a:lnTo>
                        <a:pt x="13" y="3"/>
                      </a:lnTo>
                      <a:lnTo>
                        <a:pt x="16" y="3"/>
                      </a:lnTo>
                      <a:lnTo>
                        <a:pt x="18" y="4"/>
                      </a:lnTo>
                      <a:lnTo>
                        <a:pt x="21" y="4"/>
                      </a:lnTo>
                      <a:lnTo>
                        <a:pt x="24" y="2"/>
                      </a:lnTo>
                      <a:lnTo>
                        <a:pt x="26" y="1"/>
                      </a:lnTo>
                      <a:lnTo>
                        <a:pt x="30" y="0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3" y="1"/>
                      </a:lnTo>
                      <a:lnTo>
                        <a:pt x="44" y="0"/>
                      </a:lnTo>
                      <a:lnTo>
                        <a:pt x="48" y="0"/>
                      </a:lnTo>
                      <a:lnTo>
                        <a:pt x="50" y="1"/>
                      </a:lnTo>
                      <a:lnTo>
                        <a:pt x="52" y="3"/>
                      </a:lnTo>
                      <a:lnTo>
                        <a:pt x="53" y="4"/>
                      </a:lnTo>
                      <a:lnTo>
                        <a:pt x="55" y="4"/>
                      </a:lnTo>
                      <a:lnTo>
                        <a:pt x="58" y="4"/>
                      </a:lnTo>
                      <a:lnTo>
                        <a:pt x="62" y="1"/>
                      </a:lnTo>
                      <a:lnTo>
                        <a:pt x="63" y="0"/>
                      </a:lnTo>
                      <a:lnTo>
                        <a:pt x="66" y="0"/>
                      </a:lnTo>
                      <a:lnTo>
                        <a:pt x="68" y="1"/>
                      </a:lnTo>
                      <a:lnTo>
                        <a:pt x="69" y="7"/>
                      </a:lnTo>
                      <a:lnTo>
                        <a:pt x="69" y="11"/>
                      </a:lnTo>
                      <a:lnTo>
                        <a:pt x="68" y="15"/>
                      </a:lnTo>
                      <a:lnTo>
                        <a:pt x="71" y="16"/>
                      </a:lnTo>
                      <a:lnTo>
                        <a:pt x="73" y="19"/>
                      </a:lnTo>
                      <a:lnTo>
                        <a:pt x="76" y="21"/>
                      </a:lnTo>
                      <a:lnTo>
                        <a:pt x="78" y="22"/>
                      </a:lnTo>
                      <a:lnTo>
                        <a:pt x="80" y="25"/>
                      </a:lnTo>
                      <a:lnTo>
                        <a:pt x="80" y="29"/>
                      </a:lnTo>
                      <a:lnTo>
                        <a:pt x="78" y="31"/>
                      </a:lnTo>
                      <a:lnTo>
                        <a:pt x="77" y="33"/>
                      </a:lnTo>
                      <a:lnTo>
                        <a:pt x="73" y="36"/>
                      </a:lnTo>
                      <a:lnTo>
                        <a:pt x="74" y="40"/>
                      </a:lnTo>
                      <a:lnTo>
                        <a:pt x="75" y="43"/>
                      </a:lnTo>
                      <a:lnTo>
                        <a:pt x="75" y="48"/>
                      </a:lnTo>
                      <a:lnTo>
                        <a:pt x="73" y="50"/>
                      </a:lnTo>
                      <a:lnTo>
                        <a:pt x="71" y="51"/>
                      </a:lnTo>
                      <a:lnTo>
                        <a:pt x="69" y="56"/>
                      </a:lnTo>
                      <a:lnTo>
                        <a:pt x="69" y="59"/>
                      </a:lnTo>
                      <a:lnTo>
                        <a:pt x="71" y="60"/>
                      </a:lnTo>
                      <a:lnTo>
                        <a:pt x="74" y="61"/>
                      </a:lnTo>
                      <a:lnTo>
                        <a:pt x="77" y="62"/>
                      </a:lnTo>
                      <a:lnTo>
                        <a:pt x="78" y="68"/>
                      </a:lnTo>
                      <a:lnTo>
                        <a:pt x="77" y="71"/>
                      </a:lnTo>
                      <a:lnTo>
                        <a:pt x="74" y="73"/>
                      </a:lnTo>
                      <a:lnTo>
                        <a:pt x="72" y="75"/>
                      </a:lnTo>
                      <a:lnTo>
                        <a:pt x="69" y="78"/>
                      </a:lnTo>
                      <a:lnTo>
                        <a:pt x="62" y="80"/>
                      </a:lnTo>
                      <a:lnTo>
                        <a:pt x="51" y="83"/>
                      </a:lnTo>
                      <a:lnTo>
                        <a:pt x="43" y="84"/>
                      </a:lnTo>
                      <a:lnTo>
                        <a:pt x="39" y="84"/>
                      </a:lnTo>
                      <a:lnTo>
                        <a:pt x="35" y="79"/>
                      </a:lnTo>
                      <a:lnTo>
                        <a:pt x="32" y="77"/>
                      </a:lnTo>
                      <a:lnTo>
                        <a:pt x="26" y="76"/>
                      </a:lnTo>
                      <a:lnTo>
                        <a:pt x="22" y="80"/>
                      </a:lnTo>
                      <a:lnTo>
                        <a:pt x="17" y="82"/>
                      </a:lnTo>
                      <a:lnTo>
                        <a:pt x="7" y="82"/>
                      </a:lnTo>
                      <a:lnTo>
                        <a:pt x="5" y="79"/>
                      </a:lnTo>
                      <a:lnTo>
                        <a:pt x="2" y="75"/>
                      </a:lnTo>
                      <a:lnTo>
                        <a:pt x="1" y="72"/>
                      </a:lnTo>
                      <a:lnTo>
                        <a:pt x="2" y="68"/>
                      </a:lnTo>
                      <a:lnTo>
                        <a:pt x="6" y="63"/>
                      </a:lnTo>
                      <a:lnTo>
                        <a:pt x="7" y="57"/>
                      </a:lnTo>
                      <a:lnTo>
                        <a:pt x="7" y="53"/>
                      </a:lnTo>
                      <a:lnTo>
                        <a:pt x="3" y="50"/>
                      </a:lnTo>
                      <a:lnTo>
                        <a:pt x="0" y="48"/>
                      </a:lnTo>
                      <a:lnTo>
                        <a:pt x="0" y="44"/>
                      </a:lnTo>
                    </a:path>
                  </a:pathLst>
                </a:custGeom>
                <a:solidFill>
                  <a:srgbClr val="406000"/>
                </a:solidFill>
                <a:ln w="12700" cap="rnd">
                  <a:solidFill>
                    <a:srgbClr val="4060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b="1">
                    <a:latin typeface="楷体_GB2312" pitchFamily="49" charset="-122"/>
                  </a:endParaRPr>
                </a:p>
              </p:txBody>
            </p:sp>
            <p:sp>
              <p:nvSpPr>
                <p:cNvPr id="12330" name="Freeform 261"/>
                <p:cNvSpPr>
                  <a:spLocks/>
                </p:cNvSpPr>
                <p:nvPr/>
              </p:nvSpPr>
              <p:spPr bwMode="auto">
                <a:xfrm>
                  <a:off x="2068" y="2608"/>
                  <a:ext cx="106" cy="105"/>
                </a:xfrm>
                <a:custGeom>
                  <a:avLst/>
                  <a:gdLst>
                    <a:gd name="T0" fmla="*/ 0 w 106"/>
                    <a:gd name="T1" fmla="*/ 48 h 106"/>
                    <a:gd name="T2" fmla="*/ 5 w 106"/>
                    <a:gd name="T3" fmla="*/ 36 h 106"/>
                    <a:gd name="T4" fmla="*/ 11 w 106"/>
                    <a:gd name="T5" fmla="*/ 23 h 106"/>
                    <a:gd name="T6" fmla="*/ 14 w 106"/>
                    <a:gd name="T7" fmla="*/ 11 h 106"/>
                    <a:gd name="T8" fmla="*/ 18 w 106"/>
                    <a:gd name="T9" fmla="*/ 4 h 106"/>
                    <a:gd name="T10" fmla="*/ 25 w 106"/>
                    <a:gd name="T11" fmla="*/ 6 h 106"/>
                    <a:gd name="T12" fmla="*/ 32 w 106"/>
                    <a:gd name="T13" fmla="*/ 4 h 106"/>
                    <a:gd name="T14" fmla="*/ 40 w 106"/>
                    <a:gd name="T15" fmla="*/ 0 h 106"/>
                    <a:gd name="T16" fmla="*/ 46 w 106"/>
                    <a:gd name="T17" fmla="*/ 0 h 106"/>
                    <a:gd name="T18" fmla="*/ 52 w 106"/>
                    <a:gd name="T19" fmla="*/ 4 h 106"/>
                    <a:gd name="T20" fmla="*/ 60 w 106"/>
                    <a:gd name="T21" fmla="*/ 0 h 106"/>
                    <a:gd name="T22" fmla="*/ 66 w 106"/>
                    <a:gd name="T23" fmla="*/ 1 h 106"/>
                    <a:gd name="T24" fmla="*/ 70 w 106"/>
                    <a:gd name="T25" fmla="*/ 7 h 106"/>
                    <a:gd name="T26" fmla="*/ 77 w 106"/>
                    <a:gd name="T27" fmla="*/ 6 h 106"/>
                    <a:gd name="T28" fmla="*/ 83 w 106"/>
                    <a:gd name="T29" fmla="*/ 0 h 106"/>
                    <a:gd name="T30" fmla="*/ 89 w 106"/>
                    <a:gd name="T31" fmla="*/ 3 h 106"/>
                    <a:gd name="T32" fmla="*/ 91 w 106"/>
                    <a:gd name="T33" fmla="*/ 13 h 106"/>
                    <a:gd name="T34" fmla="*/ 92 w 106"/>
                    <a:gd name="T35" fmla="*/ 21 h 106"/>
                    <a:gd name="T36" fmla="*/ 99 w 106"/>
                    <a:gd name="T37" fmla="*/ 26 h 106"/>
                    <a:gd name="T38" fmla="*/ 105 w 106"/>
                    <a:gd name="T39" fmla="*/ 32 h 106"/>
                    <a:gd name="T40" fmla="*/ 102 w 106"/>
                    <a:gd name="T41" fmla="*/ 39 h 106"/>
                    <a:gd name="T42" fmla="*/ 96 w 106"/>
                    <a:gd name="T43" fmla="*/ 45 h 106"/>
                    <a:gd name="T44" fmla="*/ 98 w 106"/>
                    <a:gd name="T45" fmla="*/ 54 h 106"/>
                    <a:gd name="T46" fmla="*/ 96 w 106"/>
                    <a:gd name="T47" fmla="*/ 63 h 106"/>
                    <a:gd name="T48" fmla="*/ 91 w 106"/>
                    <a:gd name="T49" fmla="*/ 69 h 106"/>
                    <a:gd name="T50" fmla="*/ 93 w 106"/>
                    <a:gd name="T51" fmla="*/ 75 h 106"/>
                    <a:gd name="T52" fmla="*/ 102 w 106"/>
                    <a:gd name="T53" fmla="*/ 79 h 106"/>
                    <a:gd name="T54" fmla="*/ 101 w 106"/>
                    <a:gd name="T55" fmla="*/ 88 h 106"/>
                    <a:gd name="T56" fmla="*/ 94 w 106"/>
                    <a:gd name="T57" fmla="*/ 94 h 106"/>
                    <a:gd name="T58" fmla="*/ 82 w 106"/>
                    <a:gd name="T59" fmla="*/ 100 h 106"/>
                    <a:gd name="T60" fmla="*/ 56 w 106"/>
                    <a:gd name="T61" fmla="*/ 105 h 106"/>
                    <a:gd name="T62" fmla="*/ 47 w 106"/>
                    <a:gd name="T63" fmla="*/ 100 h 106"/>
                    <a:gd name="T64" fmla="*/ 36 w 106"/>
                    <a:gd name="T65" fmla="*/ 96 h 106"/>
                    <a:gd name="T66" fmla="*/ 24 w 106"/>
                    <a:gd name="T67" fmla="*/ 103 h 106"/>
                    <a:gd name="T68" fmla="*/ 7 w 106"/>
                    <a:gd name="T69" fmla="*/ 100 h 106"/>
                    <a:gd name="T70" fmla="*/ 2 w 106"/>
                    <a:gd name="T71" fmla="*/ 90 h 106"/>
                    <a:gd name="T72" fmla="*/ 8 w 106"/>
                    <a:gd name="T73" fmla="*/ 79 h 106"/>
                    <a:gd name="T74" fmla="*/ 10 w 106"/>
                    <a:gd name="T75" fmla="*/ 67 h 106"/>
                    <a:gd name="T76" fmla="*/ 0 w 106"/>
                    <a:gd name="T77" fmla="*/ 59 h 10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6"/>
                    <a:gd name="T118" fmla="*/ 0 h 106"/>
                    <a:gd name="T119" fmla="*/ 106 w 106"/>
                    <a:gd name="T120" fmla="*/ 106 h 10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6" h="106">
                      <a:moveTo>
                        <a:pt x="0" y="55"/>
                      </a:moveTo>
                      <a:lnTo>
                        <a:pt x="0" y="48"/>
                      </a:lnTo>
                      <a:lnTo>
                        <a:pt x="2" y="41"/>
                      </a:lnTo>
                      <a:lnTo>
                        <a:pt x="5" y="36"/>
                      </a:lnTo>
                      <a:lnTo>
                        <a:pt x="8" y="30"/>
                      </a:lnTo>
                      <a:lnTo>
                        <a:pt x="11" y="23"/>
                      </a:lnTo>
                      <a:lnTo>
                        <a:pt x="12" y="16"/>
                      </a:lnTo>
                      <a:lnTo>
                        <a:pt x="14" y="11"/>
                      </a:lnTo>
                      <a:lnTo>
                        <a:pt x="16" y="7"/>
                      </a:lnTo>
                      <a:lnTo>
                        <a:pt x="18" y="4"/>
                      </a:lnTo>
                      <a:lnTo>
                        <a:pt x="22" y="4"/>
                      </a:lnTo>
                      <a:lnTo>
                        <a:pt x="25" y="6"/>
                      </a:lnTo>
                      <a:lnTo>
                        <a:pt x="28" y="7"/>
                      </a:lnTo>
                      <a:lnTo>
                        <a:pt x="32" y="4"/>
                      </a:lnTo>
                      <a:lnTo>
                        <a:pt x="35" y="1"/>
                      </a:lnTo>
                      <a:lnTo>
                        <a:pt x="40" y="0"/>
                      </a:lnTo>
                      <a:lnTo>
                        <a:pt x="43" y="0"/>
                      </a:lnTo>
                      <a:lnTo>
                        <a:pt x="46" y="0"/>
                      </a:lnTo>
                      <a:lnTo>
                        <a:pt x="49" y="2"/>
                      </a:lnTo>
                      <a:lnTo>
                        <a:pt x="52" y="4"/>
                      </a:lnTo>
                      <a:lnTo>
                        <a:pt x="57" y="3"/>
                      </a:lnTo>
                      <a:lnTo>
                        <a:pt x="60" y="0"/>
                      </a:lnTo>
                      <a:lnTo>
                        <a:pt x="63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0" y="7"/>
                      </a:lnTo>
                      <a:lnTo>
                        <a:pt x="73" y="7"/>
                      </a:lnTo>
                      <a:lnTo>
                        <a:pt x="77" y="6"/>
                      </a:lnTo>
                      <a:lnTo>
                        <a:pt x="81" y="3"/>
                      </a:lnTo>
                      <a:lnTo>
                        <a:pt x="83" y="0"/>
                      </a:lnTo>
                      <a:lnTo>
                        <a:pt x="87" y="0"/>
                      </a:lnTo>
                      <a:lnTo>
                        <a:pt x="89" y="3"/>
                      </a:lnTo>
                      <a:lnTo>
                        <a:pt x="90" y="9"/>
                      </a:lnTo>
                      <a:lnTo>
                        <a:pt x="91" y="13"/>
                      </a:lnTo>
                      <a:lnTo>
                        <a:pt x="89" y="20"/>
                      </a:lnTo>
                      <a:lnTo>
                        <a:pt x="92" y="21"/>
                      </a:lnTo>
                      <a:lnTo>
                        <a:pt x="96" y="23"/>
                      </a:lnTo>
                      <a:lnTo>
                        <a:pt x="99" y="26"/>
                      </a:lnTo>
                      <a:lnTo>
                        <a:pt x="102" y="28"/>
                      </a:lnTo>
                      <a:lnTo>
                        <a:pt x="105" y="32"/>
                      </a:lnTo>
                      <a:lnTo>
                        <a:pt x="105" y="36"/>
                      </a:lnTo>
                      <a:lnTo>
                        <a:pt x="102" y="39"/>
                      </a:lnTo>
                      <a:lnTo>
                        <a:pt x="100" y="41"/>
                      </a:lnTo>
                      <a:lnTo>
                        <a:pt x="96" y="45"/>
                      </a:lnTo>
                      <a:lnTo>
                        <a:pt x="97" y="50"/>
                      </a:lnTo>
                      <a:lnTo>
                        <a:pt x="98" y="54"/>
                      </a:lnTo>
                      <a:lnTo>
                        <a:pt x="98" y="59"/>
                      </a:lnTo>
                      <a:lnTo>
                        <a:pt x="96" y="63"/>
                      </a:lnTo>
                      <a:lnTo>
                        <a:pt x="93" y="64"/>
                      </a:lnTo>
                      <a:lnTo>
                        <a:pt x="91" y="69"/>
                      </a:lnTo>
                      <a:lnTo>
                        <a:pt x="91" y="72"/>
                      </a:lnTo>
                      <a:lnTo>
                        <a:pt x="93" y="75"/>
                      </a:lnTo>
                      <a:lnTo>
                        <a:pt x="97" y="76"/>
                      </a:lnTo>
                      <a:lnTo>
                        <a:pt x="102" y="79"/>
                      </a:lnTo>
                      <a:lnTo>
                        <a:pt x="102" y="84"/>
                      </a:lnTo>
                      <a:lnTo>
                        <a:pt x="101" y="88"/>
                      </a:lnTo>
                      <a:lnTo>
                        <a:pt x="97" y="92"/>
                      </a:lnTo>
                      <a:lnTo>
                        <a:pt x="94" y="94"/>
                      </a:lnTo>
                      <a:lnTo>
                        <a:pt x="90" y="97"/>
                      </a:lnTo>
                      <a:lnTo>
                        <a:pt x="82" y="100"/>
                      </a:lnTo>
                      <a:lnTo>
                        <a:pt x="67" y="103"/>
                      </a:lnTo>
                      <a:lnTo>
                        <a:pt x="56" y="105"/>
                      </a:lnTo>
                      <a:lnTo>
                        <a:pt x="52" y="104"/>
                      </a:lnTo>
                      <a:lnTo>
                        <a:pt x="47" y="100"/>
                      </a:lnTo>
                      <a:lnTo>
                        <a:pt x="42" y="97"/>
                      </a:lnTo>
                      <a:lnTo>
                        <a:pt x="36" y="96"/>
                      </a:lnTo>
                      <a:lnTo>
                        <a:pt x="30" y="100"/>
                      </a:lnTo>
                      <a:lnTo>
                        <a:pt x="24" y="103"/>
                      </a:lnTo>
                      <a:lnTo>
                        <a:pt x="10" y="102"/>
                      </a:lnTo>
                      <a:lnTo>
                        <a:pt x="7" y="100"/>
                      </a:lnTo>
                      <a:lnTo>
                        <a:pt x="2" y="94"/>
                      </a:lnTo>
                      <a:lnTo>
                        <a:pt x="2" y="90"/>
                      </a:lnTo>
                      <a:lnTo>
                        <a:pt x="3" y="84"/>
                      </a:lnTo>
                      <a:lnTo>
                        <a:pt x="8" y="79"/>
                      </a:lnTo>
                      <a:lnTo>
                        <a:pt x="10" y="71"/>
                      </a:lnTo>
                      <a:lnTo>
                        <a:pt x="10" y="67"/>
                      </a:lnTo>
                      <a:lnTo>
                        <a:pt x="5" y="63"/>
                      </a:lnTo>
                      <a:lnTo>
                        <a:pt x="0" y="59"/>
                      </a:lnTo>
                      <a:lnTo>
                        <a:pt x="0" y="55"/>
                      </a:lnTo>
                    </a:path>
                  </a:pathLst>
                </a:custGeom>
                <a:solidFill>
                  <a:srgbClr val="406000"/>
                </a:solidFill>
                <a:ln w="12700" cap="rnd">
                  <a:solidFill>
                    <a:srgbClr val="4060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b="1">
                    <a:latin typeface="楷体_GB2312" pitchFamily="49" charset="-122"/>
                  </a:endParaRPr>
                </a:p>
              </p:txBody>
            </p:sp>
          </p:grpSp>
        </p:grpSp>
        <p:sp>
          <p:nvSpPr>
            <p:cNvPr id="12323" name="AutoShape 262"/>
            <p:cNvSpPr>
              <a:spLocks noChangeArrowheads="1"/>
            </p:cNvSpPr>
            <p:nvPr/>
          </p:nvSpPr>
          <p:spPr bwMode="auto">
            <a:xfrm>
              <a:off x="144" y="2976"/>
              <a:ext cx="1968" cy="96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sp>
          <p:nvSpPr>
            <p:cNvPr id="12324" name="Text Box 263"/>
            <p:cNvSpPr txBox="1">
              <a:spLocks noChangeArrowheads="1"/>
            </p:cNvSpPr>
            <p:nvPr/>
          </p:nvSpPr>
          <p:spPr bwMode="auto">
            <a:xfrm>
              <a:off x="672" y="3432"/>
              <a:ext cx="1392" cy="43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65000"/>
                </a:lnSpc>
                <a:spcBef>
                  <a:spcPct val="50000"/>
                </a:spcBef>
              </a:pPr>
              <a:r>
                <a:rPr kumimoji="1" lang="en-US" altLang="zh-TW" sz="2400" b="1" u="sng">
                  <a:latin typeface="楷体_GB2312" pitchFamily="49" charset="-122"/>
                  <a:cs typeface="標楷體"/>
                </a:rPr>
                <a:t>Factor</a:t>
              </a:r>
              <a:endParaRPr kumimoji="1" lang="en-US" altLang="zh-CN" sz="2400" b="1" u="sng">
                <a:latin typeface="楷体_GB2312" pitchFamily="49" charset="-122"/>
                <a:cs typeface="標楷體"/>
              </a:endParaRPr>
            </a:p>
            <a:p>
              <a:pPr algn="ctr">
                <a:lnSpc>
                  <a:spcPct val="65000"/>
                </a:lnSpc>
                <a:spcBef>
                  <a:spcPct val="50000"/>
                </a:spcBef>
              </a:pPr>
              <a:r>
                <a:rPr kumimoji="1" lang="zh-CN" altLang="en-US" sz="2400" b="1">
                  <a:latin typeface="楷体_GB2312" pitchFamily="49" charset="-122"/>
                  <a:cs typeface="標楷體"/>
                </a:rPr>
                <a:t>（保理商）</a:t>
              </a:r>
            </a:p>
          </p:txBody>
        </p:sp>
      </p:grpSp>
      <p:grpSp>
        <p:nvGrpSpPr>
          <p:cNvPr id="193600" name="Group 64"/>
          <p:cNvGrpSpPr>
            <a:grpSpLocks/>
          </p:cNvGrpSpPr>
          <p:nvPr/>
        </p:nvGrpSpPr>
        <p:grpSpPr bwMode="auto">
          <a:xfrm>
            <a:off x="1619250" y="2205038"/>
            <a:ext cx="5399088" cy="3708400"/>
            <a:chOff x="1020" y="1389"/>
            <a:chExt cx="3401" cy="2336"/>
          </a:xfrm>
        </p:grpSpPr>
        <p:sp>
          <p:nvSpPr>
            <p:cNvPr id="193597" name="AutoShape 61"/>
            <p:cNvSpPr>
              <a:spLocks noChangeArrowheads="1"/>
            </p:cNvSpPr>
            <p:nvPr/>
          </p:nvSpPr>
          <p:spPr bwMode="auto">
            <a:xfrm>
              <a:off x="1519" y="1389"/>
              <a:ext cx="2359" cy="226"/>
            </a:xfrm>
            <a:prstGeom prst="leftRightArrow">
              <a:avLst>
                <a:gd name="adj1" fmla="val 50000"/>
                <a:gd name="adj2" fmla="val 2087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193598" name="AutoShape 62"/>
            <p:cNvSpPr>
              <a:spLocks noChangeArrowheads="1"/>
            </p:cNvSpPr>
            <p:nvPr/>
          </p:nvSpPr>
          <p:spPr bwMode="auto">
            <a:xfrm rot="-2733628">
              <a:off x="3457" y="2762"/>
              <a:ext cx="1701" cy="226"/>
            </a:xfrm>
            <a:prstGeom prst="leftRightArrow">
              <a:avLst>
                <a:gd name="adj1" fmla="val 50000"/>
                <a:gd name="adj2" fmla="val 15053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193599" name="AutoShape 63"/>
            <p:cNvSpPr>
              <a:spLocks noChangeArrowheads="1"/>
            </p:cNvSpPr>
            <p:nvPr/>
          </p:nvSpPr>
          <p:spPr bwMode="auto">
            <a:xfrm rot="14048788">
              <a:off x="282" y="2762"/>
              <a:ext cx="1701" cy="226"/>
            </a:xfrm>
            <a:prstGeom prst="leftRightArrow">
              <a:avLst>
                <a:gd name="adj1" fmla="val 50000"/>
                <a:gd name="adj2" fmla="val 15053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zh-CN" altLang="en-US" sz="5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保理业务种类</a:t>
            </a:r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2413000" y="1989138"/>
            <a:ext cx="4392613" cy="3603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r>
              <a:rPr lang="zh-TW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按</a:t>
            </a: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买卖方</a:t>
            </a:r>
            <a:r>
              <a:rPr lang="zh-TW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是否和</a:t>
            </a:r>
            <a:r>
              <a:rPr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Factor</a:t>
            </a:r>
            <a:r>
              <a:rPr lang="zh-TW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在同一</a:t>
            </a: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个国家</a:t>
            </a:r>
            <a:r>
              <a:rPr lang="zh-TW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分：</a:t>
            </a:r>
            <a:endParaRPr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3205163" y="2708275"/>
            <a:ext cx="23775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zh-CN" dirty="0">
                <a:latin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</a:rPr>
              <a:t>国内</a:t>
            </a:r>
            <a:r>
              <a:rPr lang="zh-TW" altLang="en-US" dirty="0">
                <a:latin typeface="楷体_GB2312" pitchFamily="49" charset="-122"/>
              </a:rPr>
              <a:t>保理、</a:t>
            </a:r>
            <a:r>
              <a:rPr lang="zh-CN" altLang="en-US" dirty="0">
                <a:latin typeface="楷体_GB2312" pitchFamily="49" charset="-122"/>
              </a:rPr>
              <a:t>国际</a:t>
            </a:r>
            <a:r>
              <a:rPr lang="zh-TW" altLang="en-US" dirty="0">
                <a:latin typeface="楷体_GB2312" pitchFamily="49" charset="-122"/>
              </a:rPr>
              <a:t>保理</a:t>
            </a: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194571" name="Rectangle 11"/>
          <p:cNvSpPr>
            <a:spLocks noChangeArrowheads="1"/>
          </p:cNvSpPr>
          <p:nvPr/>
        </p:nvSpPr>
        <p:spPr bwMode="auto">
          <a:xfrm>
            <a:off x="2339975" y="3357563"/>
            <a:ext cx="4392613" cy="3603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r>
              <a:rPr lang="zh-TW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按</a:t>
            </a:r>
            <a:r>
              <a:rPr lang="en-US" altLang="zh-CN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Factor</a:t>
            </a:r>
            <a:r>
              <a:rPr lang="zh-TW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涉及的</a:t>
            </a: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个数</a:t>
            </a:r>
            <a:r>
              <a:rPr lang="zh-TW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分：</a:t>
            </a:r>
            <a:endParaRPr lang="zh-CN" altLang="en-US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572" name="Rectangle 12"/>
          <p:cNvSpPr>
            <a:spLocks noChangeArrowheads="1"/>
          </p:cNvSpPr>
          <p:nvPr/>
        </p:nvSpPr>
        <p:spPr bwMode="auto">
          <a:xfrm>
            <a:off x="2339975" y="4941888"/>
            <a:ext cx="4392613" cy="3603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r>
              <a:rPr lang="zh-TW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按</a:t>
            </a:r>
            <a:r>
              <a:rPr lang="en-US" altLang="zh-CN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Factor</a:t>
            </a:r>
            <a:r>
              <a:rPr lang="zh-TW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承</a:t>
            </a: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担</a:t>
            </a:r>
            <a:r>
              <a:rPr lang="zh-TW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风险</a:t>
            </a:r>
            <a:r>
              <a:rPr lang="zh-TW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分：</a:t>
            </a:r>
            <a:endParaRPr lang="zh-CN" altLang="en-US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573" name="Rectangle 13"/>
          <p:cNvSpPr>
            <a:spLocks noChangeArrowheads="1"/>
          </p:cNvSpPr>
          <p:nvPr/>
        </p:nvSpPr>
        <p:spPr bwMode="auto">
          <a:xfrm>
            <a:off x="3436938" y="4076700"/>
            <a:ext cx="178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_GB2312" pitchFamily="49" charset="-122"/>
              </a:rPr>
              <a:t>单</a:t>
            </a:r>
            <a:r>
              <a:rPr lang="zh-TW" altLang="en-US" dirty="0">
                <a:latin typeface="楷体_GB2312" pitchFamily="49" charset="-122"/>
              </a:rPr>
              <a:t>保理、</a:t>
            </a:r>
            <a:r>
              <a:rPr lang="zh-CN" altLang="en-US" dirty="0">
                <a:latin typeface="楷体_GB2312" pitchFamily="49" charset="-122"/>
              </a:rPr>
              <a:t>双</a:t>
            </a:r>
            <a:r>
              <a:rPr lang="zh-TW" altLang="en-US" dirty="0">
                <a:latin typeface="楷体_GB2312" pitchFamily="49" charset="-122"/>
              </a:rPr>
              <a:t>保理</a:t>
            </a:r>
          </a:p>
        </p:txBody>
      </p:sp>
      <p:sp>
        <p:nvSpPr>
          <p:cNvPr id="194574" name="Rectangle 14"/>
          <p:cNvSpPr>
            <a:spLocks noChangeArrowheads="1"/>
          </p:cNvSpPr>
          <p:nvPr/>
        </p:nvSpPr>
        <p:spPr bwMode="auto">
          <a:xfrm>
            <a:off x="2484438" y="5661025"/>
            <a:ext cx="41088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_GB2312" pitchFamily="49" charset="-122"/>
              </a:rPr>
              <a:t>买断型</a:t>
            </a:r>
            <a:r>
              <a:rPr lang="en-US" altLang="zh-CN" dirty="0">
                <a:latin typeface="楷体_GB2312" pitchFamily="49" charset="-122"/>
              </a:rPr>
              <a:t>(</a:t>
            </a:r>
            <a:r>
              <a:rPr lang="zh-TW" altLang="en-US" dirty="0">
                <a:latin typeface="楷体_GB2312" pitchFamily="49" charset="-122"/>
              </a:rPr>
              <a:t>有追索</a:t>
            </a:r>
            <a:r>
              <a:rPr lang="zh-CN" altLang="en-US" dirty="0">
                <a:latin typeface="楷体_GB2312" pitchFamily="49" charset="-122"/>
              </a:rPr>
              <a:t>权</a:t>
            </a:r>
            <a:r>
              <a:rPr lang="en-US" altLang="zh-CN" dirty="0">
                <a:latin typeface="楷体_GB2312" pitchFamily="49" charset="-122"/>
              </a:rPr>
              <a:t>)</a:t>
            </a:r>
            <a:r>
              <a:rPr lang="zh-TW" altLang="en-US" dirty="0">
                <a:latin typeface="楷体_GB2312" pitchFamily="49" charset="-122"/>
              </a:rPr>
              <a:t>、</a:t>
            </a:r>
            <a:r>
              <a:rPr lang="zh-CN" altLang="en-US" dirty="0">
                <a:latin typeface="楷体_GB2312" pitchFamily="49" charset="-122"/>
              </a:rPr>
              <a:t>回购型</a:t>
            </a:r>
            <a:r>
              <a:rPr lang="en-US" altLang="zh-CN" dirty="0">
                <a:latin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</a:rPr>
              <a:t>无</a:t>
            </a:r>
            <a:r>
              <a:rPr lang="zh-TW" altLang="en-US" dirty="0">
                <a:latin typeface="楷体_GB2312" pitchFamily="49" charset="-122"/>
              </a:rPr>
              <a:t>追索</a:t>
            </a:r>
            <a:r>
              <a:rPr lang="zh-CN" altLang="en-US" dirty="0">
                <a:latin typeface="楷体_GB2312" pitchFamily="49" charset="-122"/>
              </a:rPr>
              <a:t>权</a:t>
            </a:r>
            <a:r>
              <a:rPr lang="en-US" altLang="zh-CN" dirty="0">
                <a:latin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  <p:bldP spid="194567" grpId="0" animBg="1"/>
      <p:bldP spid="194570" grpId="0"/>
      <p:bldP spid="194571" grpId="0" animBg="1"/>
      <p:bldP spid="194572" grpId="0" animBg="1"/>
      <p:bldP spid="194573" grpId="0"/>
      <p:bldP spid="1945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88" name="AutoShape 60"/>
          <p:cNvSpPr>
            <a:spLocks noChangeArrowheads="1"/>
          </p:cNvSpPr>
          <p:nvPr/>
        </p:nvSpPr>
        <p:spPr bwMode="auto">
          <a:xfrm>
            <a:off x="3024188" y="2092325"/>
            <a:ext cx="6011862" cy="1150938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99336" name="Picture 8" descr="m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9475"/>
            <a:ext cx="2362200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692275" y="981075"/>
            <a:ext cx="7486650" cy="1398588"/>
            <a:chOff x="1057" y="835"/>
            <a:chExt cx="4725" cy="836"/>
          </a:xfrm>
        </p:grpSpPr>
        <p:grpSp>
          <p:nvGrpSpPr>
            <p:cNvPr id="214023" name="Group 9"/>
            <p:cNvGrpSpPr>
              <a:grpSpLocks/>
            </p:cNvGrpSpPr>
            <p:nvPr/>
          </p:nvGrpSpPr>
          <p:grpSpPr bwMode="auto">
            <a:xfrm>
              <a:off x="1057" y="1107"/>
              <a:ext cx="874" cy="564"/>
              <a:chOff x="1584" y="1480"/>
              <a:chExt cx="637" cy="248"/>
            </a:xfrm>
          </p:grpSpPr>
          <p:sp>
            <p:nvSpPr>
              <p:cNvPr id="99338" name="Line 10"/>
              <p:cNvSpPr>
                <a:spLocks noChangeShapeType="1"/>
              </p:cNvSpPr>
              <p:nvPr/>
            </p:nvSpPr>
            <p:spPr bwMode="auto">
              <a:xfrm flipV="1">
                <a:off x="1584" y="1488"/>
                <a:ext cx="240" cy="24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+mn-lt"/>
                  <a:ea typeface="+mj-ea"/>
                </a:endParaRPr>
              </a:p>
            </p:txBody>
          </p:sp>
          <p:sp>
            <p:nvSpPr>
              <p:cNvPr id="99339" name="Line 11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384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+mn-lt"/>
                  <a:ea typeface="+mj-ea"/>
                </a:endParaRPr>
              </a:p>
            </p:txBody>
          </p:sp>
        </p:grp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2085" y="962"/>
              <a:ext cx="3697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292929"/>
                  </a:solidFill>
                  <a:latin typeface="Comic Sans MS" pitchFamily="66" charset="0"/>
                </a:rPr>
                <a:t>一</a:t>
              </a:r>
              <a:r>
                <a:rPr lang="en-US" altLang="zh-CN" sz="3200" b="1">
                  <a:solidFill>
                    <a:srgbClr val="292929"/>
                  </a:solidFill>
                  <a:latin typeface="Comic Sans MS" pitchFamily="66" charset="0"/>
                </a:rPr>
                <a:t>.</a:t>
              </a:r>
              <a:r>
                <a:rPr lang="zh-CN" altLang="en-US" sz="3200" b="1">
                  <a:solidFill>
                    <a:srgbClr val="292929"/>
                  </a:solidFill>
                  <a:latin typeface="Comic Sans MS" pitchFamily="66" charset="0"/>
                </a:rPr>
                <a:t>保理业务基础（</a:t>
              </a:r>
              <a:r>
                <a:rPr lang="en-US" altLang="zh-CN" sz="3200" b="1">
                  <a:solidFill>
                    <a:srgbClr val="292929"/>
                  </a:solidFill>
                  <a:latin typeface="Comic Sans MS" pitchFamily="66" charset="0"/>
                </a:rPr>
                <a:t>Factoring</a:t>
              </a:r>
              <a:r>
                <a:rPr lang="zh-CN" altLang="en-US" sz="3200" b="1">
                  <a:solidFill>
                    <a:srgbClr val="292929"/>
                  </a:solidFill>
                  <a:latin typeface="Comic Sans MS" pitchFamily="66" charset="0"/>
                </a:rPr>
                <a:t>）</a:t>
              </a:r>
            </a:p>
          </p:txBody>
        </p:sp>
        <p:grpSp>
          <p:nvGrpSpPr>
            <p:cNvPr id="214027" name="Group 20"/>
            <p:cNvGrpSpPr>
              <a:grpSpLocks/>
            </p:cNvGrpSpPr>
            <p:nvPr/>
          </p:nvGrpSpPr>
          <p:grpSpPr bwMode="auto">
            <a:xfrm>
              <a:off x="1920" y="835"/>
              <a:ext cx="3727" cy="544"/>
              <a:chOff x="2064" y="1556"/>
              <a:chExt cx="3555" cy="544"/>
            </a:xfrm>
          </p:grpSpPr>
          <p:sp>
            <p:nvSpPr>
              <p:cNvPr id="99349" name="AutoShape 21"/>
              <p:cNvSpPr>
                <a:spLocks noChangeArrowheads="1"/>
              </p:cNvSpPr>
              <p:nvPr/>
            </p:nvSpPr>
            <p:spPr bwMode="auto">
              <a:xfrm>
                <a:off x="2130" y="1556"/>
                <a:ext cx="3489" cy="544"/>
              </a:xfrm>
              <a:prstGeom prst="roundRect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b="1">
                  <a:latin typeface="+mn-lt"/>
                  <a:ea typeface="+mj-ea"/>
                </a:endParaRPr>
              </a:p>
            </p:txBody>
          </p:sp>
          <p:sp>
            <p:nvSpPr>
              <p:cNvPr id="99350" name="Oval 22"/>
              <p:cNvSpPr>
                <a:spLocks noChangeArrowheads="1"/>
              </p:cNvSpPr>
              <p:nvPr/>
            </p:nvSpPr>
            <p:spPr bwMode="auto">
              <a:xfrm>
                <a:off x="2064" y="1753"/>
                <a:ext cx="144" cy="145"/>
              </a:xfrm>
              <a:prstGeom prst="ellipse">
                <a:avLst/>
              </a:prstGeom>
              <a:gradFill rotWithShape="1">
                <a:gsLst>
                  <a:gs pos="0">
                    <a:srgbClr val="DCDC48"/>
                  </a:gs>
                  <a:gs pos="100000">
                    <a:srgbClr val="DCDC48">
                      <a:gamma/>
                      <a:shade val="66667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63500" dir="2212194" algn="ctr" rotWithShape="0">
                  <a:schemeClr val="bg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b="1">
                  <a:latin typeface="+mn-lt"/>
                  <a:ea typeface="+mj-ea"/>
                </a:endParaRPr>
              </a:p>
            </p:txBody>
          </p:sp>
        </p:grp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2303463" y="2236788"/>
            <a:ext cx="6589712" cy="863600"/>
            <a:chOff x="1451" y="1787"/>
            <a:chExt cx="4151" cy="544"/>
          </a:xfrm>
        </p:grpSpPr>
        <p:sp>
          <p:nvSpPr>
            <p:cNvPr id="99344" name="Line 16"/>
            <p:cNvSpPr>
              <a:spLocks noChangeShapeType="1"/>
            </p:cNvSpPr>
            <p:nvPr/>
          </p:nvSpPr>
          <p:spPr bwMode="auto">
            <a:xfrm>
              <a:off x="1451" y="2060"/>
              <a:ext cx="493" cy="1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grpSp>
          <p:nvGrpSpPr>
            <p:cNvPr id="214032" name="Group 42"/>
            <p:cNvGrpSpPr>
              <a:grpSpLocks/>
            </p:cNvGrpSpPr>
            <p:nvPr/>
          </p:nvGrpSpPr>
          <p:grpSpPr bwMode="auto">
            <a:xfrm>
              <a:off x="1905" y="1787"/>
              <a:ext cx="3697" cy="544"/>
              <a:chOff x="2148" y="2090"/>
              <a:chExt cx="3363" cy="544"/>
            </a:xfrm>
          </p:grpSpPr>
          <p:sp>
            <p:nvSpPr>
              <p:cNvPr id="99352" name="Rectangle 24"/>
              <p:cNvSpPr>
                <a:spLocks noChangeArrowheads="1"/>
              </p:cNvSpPr>
              <p:nvPr/>
            </p:nvSpPr>
            <p:spPr bwMode="auto">
              <a:xfrm>
                <a:off x="2290" y="2183"/>
                <a:ext cx="2349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3200" b="1">
                    <a:solidFill>
                      <a:srgbClr val="292929"/>
                    </a:solidFill>
                    <a:latin typeface="楷体_GB2312" pitchFamily="49" charset="-122"/>
                  </a:rPr>
                  <a:t>二</a:t>
                </a:r>
                <a:r>
                  <a:rPr lang="en-US" altLang="zh-CN" sz="3200" b="1">
                    <a:solidFill>
                      <a:srgbClr val="292929"/>
                    </a:solidFill>
                    <a:latin typeface="楷体_GB2312" pitchFamily="49" charset="-122"/>
                  </a:rPr>
                  <a:t>.</a:t>
                </a:r>
                <a:r>
                  <a:rPr lang="zh-CN" altLang="en-US" sz="3200" b="1">
                    <a:solidFill>
                      <a:srgbClr val="292929"/>
                    </a:solidFill>
                    <a:latin typeface="楷体_GB2312" pitchFamily="49" charset="-122"/>
                  </a:rPr>
                  <a:t>保理业务基础流程</a:t>
                </a:r>
              </a:p>
            </p:txBody>
          </p:sp>
          <p:grpSp>
            <p:nvGrpSpPr>
              <p:cNvPr id="214034" name="Group 25"/>
              <p:cNvGrpSpPr>
                <a:grpSpLocks/>
              </p:cNvGrpSpPr>
              <p:nvPr/>
            </p:nvGrpSpPr>
            <p:grpSpPr bwMode="auto">
              <a:xfrm>
                <a:off x="2148" y="2090"/>
                <a:ext cx="3363" cy="544"/>
                <a:chOff x="2039" y="2210"/>
                <a:chExt cx="3559" cy="544"/>
              </a:xfrm>
            </p:grpSpPr>
            <p:sp>
              <p:nvSpPr>
                <p:cNvPr id="99354" name="AutoShape 26"/>
                <p:cNvSpPr>
                  <a:spLocks noChangeArrowheads="1"/>
                </p:cNvSpPr>
                <p:nvPr/>
              </p:nvSpPr>
              <p:spPr bwMode="auto">
                <a:xfrm>
                  <a:off x="2109" y="2210"/>
                  <a:ext cx="3489" cy="544"/>
                </a:xfrm>
                <a:prstGeom prst="roundRect">
                  <a:avLst>
                    <a:gd name="adj" fmla="val 50000"/>
                  </a:avLst>
                </a:prstGeom>
                <a:noFill/>
                <a:ln w="1905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>
                  <a:outerShdw dist="107763" dir="2700000" algn="ct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latin typeface="楷体_GB2312" pitchFamily="49" charset="-122"/>
                  </a:endParaRPr>
                </a:p>
              </p:txBody>
            </p:sp>
            <p:sp>
              <p:nvSpPr>
                <p:cNvPr id="99355" name="Oval 27"/>
                <p:cNvSpPr>
                  <a:spLocks noChangeArrowheads="1"/>
                </p:cNvSpPr>
                <p:nvPr/>
              </p:nvSpPr>
              <p:spPr bwMode="auto">
                <a:xfrm>
                  <a:off x="2039" y="2421"/>
                  <a:ext cx="144" cy="14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63500" dir="2212194" algn="ct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latin typeface="楷体_GB2312" pitchFamily="49" charset="-122"/>
                  </a:endParaRPr>
                </a:p>
              </p:txBody>
            </p:sp>
          </p:grpSp>
        </p:grp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016125" y="3533775"/>
            <a:ext cx="6956425" cy="863600"/>
            <a:chOff x="1270" y="2604"/>
            <a:chExt cx="4382" cy="544"/>
          </a:xfrm>
        </p:grpSpPr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>
              <a:off x="1270" y="2876"/>
              <a:ext cx="68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grpSp>
          <p:nvGrpSpPr>
            <p:cNvPr id="214039" name="Group 28"/>
            <p:cNvGrpSpPr>
              <a:grpSpLocks/>
            </p:cNvGrpSpPr>
            <p:nvPr/>
          </p:nvGrpSpPr>
          <p:grpSpPr bwMode="auto">
            <a:xfrm>
              <a:off x="1905" y="2604"/>
              <a:ext cx="3747" cy="544"/>
              <a:chOff x="2060" y="2886"/>
              <a:chExt cx="3559" cy="544"/>
            </a:xfrm>
          </p:grpSpPr>
          <p:sp>
            <p:nvSpPr>
              <p:cNvPr id="99357" name="Rectangle 29"/>
              <p:cNvSpPr>
                <a:spLocks noChangeArrowheads="1"/>
              </p:cNvSpPr>
              <p:nvPr/>
            </p:nvSpPr>
            <p:spPr bwMode="auto">
              <a:xfrm>
                <a:off x="2290" y="2976"/>
                <a:ext cx="2699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zh-TW" altLang="en-US" sz="3200" b="1" dirty="0">
                    <a:solidFill>
                      <a:srgbClr val="292929"/>
                    </a:solidFill>
                    <a:latin typeface="楷体_GB2312" pitchFamily="49" charset="-122"/>
                  </a:rPr>
                  <a:t>三</a:t>
                </a:r>
                <a:r>
                  <a:rPr lang="en-US" altLang="zh-TW" sz="3200" b="1" dirty="0">
                    <a:solidFill>
                      <a:srgbClr val="292929"/>
                    </a:solidFill>
                    <a:latin typeface="楷体_GB2312" pitchFamily="49" charset="-122"/>
                  </a:rPr>
                  <a:t>.</a:t>
                </a:r>
                <a:r>
                  <a:rPr lang="zh-TW" altLang="en-US" sz="3200" b="1" dirty="0">
                    <a:solidFill>
                      <a:srgbClr val="292929"/>
                    </a:solidFill>
                    <a:latin typeface="楷体_GB2312" pitchFamily="49" charset="-122"/>
                  </a:rPr>
                  <a:t>天逸公司</a:t>
                </a:r>
                <a:r>
                  <a:rPr lang="zh-CN" altLang="en-US" sz="3200" b="1" dirty="0">
                    <a:solidFill>
                      <a:srgbClr val="292929"/>
                    </a:solidFill>
                    <a:latin typeface="楷体_GB2312" pitchFamily="49" charset="-122"/>
                  </a:rPr>
                  <a:t>与产品介绍</a:t>
                </a:r>
              </a:p>
            </p:txBody>
          </p:sp>
          <p:grpSp>
            <p:nvGrpSpPr>
              <p:cNvPr id="214041" name="Group 30"/>
              <p:cNvGrpSpPr>
                <a:grpSpLocks/>
              </p:cNvGrpSpPr>
              <p:nvPr/>
            </p:nvGrpSpPr>
            <p:grpSpPr bwMode="auto">
              <a:xfrm>
                <a:off x="2060" y="2886"/>
                <a:ext cx="3559" cy="544"/>
                <a:chOff x="2060" y="2886"/>
                <a:chExt cx="3559" cy="544"/>
              </a:xfrm>
            </p:grpSpPr>
            <p:sp>
              <p:nvSpPr>
                <p:cNvPr id="99359" name="AutoShape 31"/>
                <p:cNvSpPr>
                  <a:spLocks noChangeArrowheads="1"/>
                </p:cNvSpPr>
                <p:nvPr/>
              </p:nvSpPr>
              <p:spPr bwMode="auto">
                <a:xfrm>
                  <a:off x="2130" y="2886"/>
                  <a:ext cx="3489" cy="544"/>
                </a:xfrm>
                <a:prstGeom prst="roundRect">
                  <a:avLst>
                    <a:gd name="adj" fmla="val 50000"/>
                  </a:avLst>
                </a:prstGeom>
                <a:noFill/>
                <a:ln w="1905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>
                  <a:outerShdw dist="107763" dir="2700000" algn="ct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latin typeface="楷体_GB2312" pitchFamily="49" charset="-122"/>
                  </a:endParaRPr>
                </a:p>
              </p:txBody>
            </p:sp>
            <p:sp>
              <p:nvSpPr>
                <p:cNvPr id="99360" name="Oval 32"/>
                <p:cNvSpPr>
                  <a:spLocks noChangeArrowheads="1"/>
                </p:cNvSpPr>
                <p:nvPr/>
              </p:nvSpPr>
              <p:spPr bwMode="auto">
                <a:xfrm>
                  <a:off x="2060" y="3092"/>
                  <a:ext cx="144" cy="14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63500" dir="2212194" algn="ct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latin typeface="楷体_GB2312" pitchFamily="49" charset="-122"/>
                  </a:endParaRPr>
                </a:p>
              </p:txBody>
            </p:sp>
          </p:grpSp>
        </p:grp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1295400" y="4421188"/>
            <a:ext cx="7597775" cy="1287462"/>
            <a:chOff x="816" y="3163"/>
            <a:chExt cx="4786" cy="811"/>
          </a:xfrm>
        </p:grpSpPr>
        <p:grpSp>
          <p:nvGrpSpPr>
            <p:cNvPr id="214045" name="Group 12"/>
            <p:cNvGrpSpPr>
              <a:grpSpLocks/>
            </p:cNvGrpSpPr>
            <p:nvPr/>
          </p:nvGrpSpPr>
          <p:grpSpPr bwMode="auto">
            <a:xfrm>
              <a:off x="816" y="3163"/>
              <a:ext cx="1152" cy="614"/>
              <a:chOff x="1536" y="3072"/>
              <a:chExt cx="685" cy="194"/>
            </a:xfrm>
          </p:grpSpPr>
          <p:sp>
            <p:nvSpPr>
              <p:cNvPr id="99341" name="Line 13"/>
              <p:cNvSpPr>
                <a:spLocks noChangeShapeType="1"/>
              </p:cNvSpPr>
              <p:nvPr/>
            </p:nvSpPr>
            <p:spPr bwMode="auto">
              <a:xfrm>
                <a:off x="1536" y="3072"/>
                <a:ext cx="288" cy="19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+mn-lt"/>
                  <a:ea typeface="+mj-ea"/>
                </a:endParaRPr>
              </a:p>
            </p:txBody>
          </p:sp>
          <p:sp>
            <p:nvSpPr>
              <p:cNvPr id="99342" name="Line 14"/>
              <p:cNvSpPr>
                <a:spLocks noChangeShapeType="1"/>
              </p:cNvSpPr>
              <p:nvPr/>
            </p:nvSpPr>
            <p:spPr bwMode="auto">
              <a:xfrm>
                <a:off x="1837" y="3266"/>
                <a:ext cx="384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+mn-lt"/>
                  <a:ea typeface="+mj-ea"/>
                </a:endParaRPr>
              </a:p>
            </p:txBody>
          </p:sp>
        </p:grpSp>
        <p:grpSp>
          <p:nvGrpSpPr>
            <p:cNvPr id="214048" name="Group 33"/>
            <p:cNvGrpSpPr>
              <a:grpSpLocks/>
            </p:cNvGrpSpPr>
            <p:nvPr/>
          </p:nvGrpSpPr>
          <p:grpSpPr bwMode="auto">
            <a:xfrm>
              <a:off x="1937" y="3430"/>
              <a:ext cx="3665" cy="544"/>
              <a:chOff x="2064" y="3475"/>
              <a:chExt cx="3563" cy="544"/>
            </a:xfrm>
          </p:grpSpPr>
          <p:sp>
            <p:nvSpPr>
              <p:cNvPr id="99362" name="Rectangle 34"/>
              <p:cNvSpPr>
                <a:spLocks noChangeArrowheads="1"/>
              </p:cNvSpPr>
              <p:nvPr/>
            </p:nvSpPr>
            <p:spPr bwMode="auto">
              <a:xfrm>
                <a:off x="2288" y="3567"/>
                <a:ext cx="113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endParaRPr lang="zh-TW" altLang="en-US" sz="3200" b="1">
                  <a:solidFill>
                    <a:srgbClr val="292929"/>
                  </a:solidFill>
                  <a:latin typeface="+mn-lt"/>
                  <a:ea typeface="+mj-ea"/>
                </a:endParaRPr>
              </a:p>
            </p:txBody>
          </p:sp>
          <p:grpSp>
            <p:nvGrpSpPr>
              <p:cNvPr id="214050" name="Group 35"/>
              <p:cNvGrpSpPr>
                <a:grpSpLocks/>
              </p:cNvGrpSpPr>
              <p:nvPr/>
            </p:nvGrpSpPr>
            <p:grpSpPr bwMode="auto">
              <a:xfrm>
                <a:off x="2064" y="3475"/>
                <a:ext cx="3563" cy="544"/>
                <a:chOff x="2381" y="3665"/>
                <a:chExt cx="3563" cy="544"/>
              </a:xfrm>
            </p:grpSpPr>
            <p:sp>
              <p:nvSpPr>
                <p:cNvPr id="99364" name="AutoShape 36"/>
                <p:cNvSpPr>
                  <a:spLocks noChangeArrowheads="1"/>
                </p:cNvSpPr>
                <p:nvPr/>
              </p:nvSpPr>
              <p:spPr bwMode="auto">
                <a:xfrm>
                  <a:off x="2455" y="3665"/>
                  <a:ext cx="3489" cy="544"/>
                </a:xfrm>
                <a:prstGeom prst="roundRect">
                  <a:avLst>
                    <a:gd name="adj" fmla="val 50000"/>
                  </a:avLst>
                </a:prstGeom>
                <a:noFill/>
                <a:ln w="1905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>
                  <a:outerShdw dist="107763" dir="2700000" algn="ct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latin typeface="+mn-lt"/>
                    <a:ea typeface="+mj-ea"/>
                  </a:endParaRPr>
                </a:p>
              </p:txBody>
            </p:sp>
            <p:sp>
              <p:nvSpPr>
                <p:cNvPr id="99365" name="Oval 37"/>
                <p:cNvSpPr>
                  <a:spLocks noChangeArrowheads="1"/>
                </p:cNvSpPr>
                <p:nvPr/>
              </p:nvSpPr>
              <p:spPr bwMode="auto">
                <a:xfrm>
                  <a:off x="2381" y="3921"/>
                  <a:ext cx="144" cy="14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63500" dir="2212194" algn="ct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latin typeface="+mn-lt"/>
                    <a:ea typeface="+mj-ea"/>
                  </a:endParaRPr>
                </a:p>
              </p:txBody>
            </p:sp>
          </p:grpSp>
        </p:grpSp>
        <p:sp>
          <p:nvSpPr>
            <p:cNvPr id="99377" name="Rectangle 49"/>
            <p:cNvSpPr>
              <a:spLocks noChangeArrowheads="1"/>
            </p:cNvSpPr>
            <p:nvPr/>
          </p:nvSpPr>
          <p:spPr bwMode="auto">
            <a:xfrm>
              <a:off x="2109" y="3557"/>
              <a:ext cx="228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TW" altLang="en-US" sz="3200" b="1" dirty="0">
                  <a:solidFill>
                    <a:srgbClr val="292929"/>
                  </a:solidFill>
                  <a:latin typeface="Comic Sans MS" pitchFamily="66" charset="0"/>
                </a:rPr>
                <a:t>四</a:t>
              </a:r>
              <a:r>
                <a:rPr lang="en-US" altLang="zh-TW" sz="3200" b="1" dirty="0">
                  <a:solidFill>
                    <a:srgbClr val="292929"/>
                  </a:solidFill>
                  <a:latin typeface="Comic Sans MS" pitchFamily="66" charset="0"/>
                </a:rPr>
                <a:t>.</a:t>
              </a:r>
              <a:r>
                <a:rPr lang="zh-CN" altLang="en-US" sz="3200" b="1" dirty="0">
                  <a:solidFill>
                    <a:srgbClr val="292929"/>
                  </a:solidFill>
                  <a:latin typeface="Comic Sans MS" pitchFamily="66" charset="0"/>
                </a:rPr>
                <a:t>课堂练习及问答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49" name="Line 289"/>
          <p:cNvSpPr>
            <a:spLocks noChangeShapeType="1"/>
          </p:cNvSpPr>
          <p:nvPr/>
        </p:nvSpPr>
        <p:spPr bwMode="auto">
          <a:xfrm flipH="1">
            <a:off x="5940425" y="2924175"/>
            <a:ext cx="2519363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algn="ctr">
              <a:defRPr/>
            </a:pPr>
            <a:endParaRPr lang="zh-CN" altLang="en-US" b="1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348369" name="Line 209"/>
          <p:cNvSpPr>
            <a:spLocks noChangeShapeType="1"/>
          </p:cNvSpPr>
          <p:nvPr/>
        </p:nvSpPr>
        <p:spPr bwMode="auto">
          <a:xfrm flipH="1" flipV="1">
            <a:off x="2843213" y="2205038"/>
            <a:ext cx="1584325" cy="2663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grpSp>
        <p:nvGrpSpPr>
          <p:cNvPr id="195676" name="Group 210"/>
          <p:cNvGrpSpPr>
            <a:grpSpLocks/>
          </p:cNvGrpSpPr>
          <p:nvPr/>
        </p:nvGrpSpPr>
        <p:grpSpPr bwMode="auto">
          <a:xfrm>
            <a:off x="250825" y="1557338"/>
            <a:ext cx="1731963" cy="1235075"/>
            <a:chOff x="0" y="816"/>
            <a:chExt cx="1091" cy="778"/>
          </a:xfrm>
        </p:grpSpPr>
        <p:pic>
          <p:nvPicPr>
            <p:cNvPr id="195677" name="Picture 211" descr="PE02002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4" y="816"/>
              <a:ext cx="707" cy="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72" name="Text Box 212"/>
            <p:cNvSpPr txBox="1">
              <a:spLocks noChangeArrowheads="1"/>
            </p:cNvSpPr>
            <p:nvPr/>
          </p:nvSpPr>
          <p:spPr bwMode="auto">
            <a:xfrm>
              <a:off x="0" y="1344"/>
              <a:ext cx="62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 u="sng">
                  <a:latin typeface="楷体_GB2312" pitchFamily="49" charset="-122"/>
                </a:rPr>
                <a:t>Seller</a:t>
              </a:r>
            </a:p>
          </p:txBody>
        </p:sp>
      </p:grpSp>
      <p:grpSp>
        <p:nvGrpSpPr>
          <p:cNvPr id="195679" name="Group 213"/>
          <p:cNvGrpSpPr>
            <a:grpSpLocks/>
          </p:cNvGrpSpPr>
          <p:nvPr/>
        </p:nvGrpSpPr>
        <p:grpSpPr bwMode="auto">
          <a:xfrm>
            <a:off x="2484438" y="4797425"/>
            <a:ext cx="3527425" cy="1655763"/>
            <a:chOff x="144" y="2976"/>
            <a:chExt cx="2016" cy="960"/>
          </a:xfrm>
        </p:grpSpPr>
        <p:sp>
          <p:nvSpPr>
            <p:cNvPr id="12321" name="Rectangle 214"/>
            <p:cNvSpPr>
              <a:spLocks noChangeArrowheads="1"/>
            </p:cNvSpPr>
            <p:nvPr/>
          </p:nvSpPr>
          <p:spPr bwMode="auto">
            <a:xfrm>
              <a:off x="672" y="3168"/>
              <a:ext cx="1488" cy="7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grpSp>
          <p:nvGrpSpPr>
            <p:cNvPr id="195681" name="Group 215"/>
            <p:cNvGrpSpPr>
              <a:grpSpLocks/>
            </p:cNvGrpSpPr>
            <p:nvPr/>
          </p:nvGrpSpPr>
          <p:grpSpPr bwMode="auto">
            <a:xfrm>
              <a:off x="192" y="3216"/>
              <a:ext cx="539" cy="644"/>
              <a:chOff x="2068" y="1502"/>
              <a:chExt cx="683" cy="1220"/>
            </a:xfrm>
          </p:grpSpPr>
          <p:grpSp>
            <p:nvGrpSpPr>
              <p:cNvPr id="195682" name="Group 216"/>
              <p:cNvGrpSpPr>
                <a:grpSpLocks/>
              </p:cNvGrpSpPr>
              <p:nvPr/>
            </p:nvGrpSpPr>
            <p:grpSpPr bwMode="auto">
              <a:xfrm>
                <a:off x="2171" y="1502"/>
                <a:ext cx="378" cy="1208"/>
                <a:chOff x="2171" y="1502"/>
                <a:chExt cx="378" cy="1208"/>
              </a:xfrm>
            </p:grpSpPr>
            <p:sp>
              <p:nvSpPr>
                <p:cNvPr id="12331" name="Freeform 217"/>
                <p:cNvSpPr>
                  <a:spLocks/>
                </p:cNvSpPr>
                <p:nvPr/>
              </p:nvSpPr>
              <p:spPr bwMode="auto">
                <a:xfrm>
                  <a:off x="2311" y="1504"/>
                  <a:ext cx="235" cy="1200"/>
                </a:xfrm>
                <a:custGeom>
                  <a:avLst/>
                  <a:gdLst>
                    <a:gd name="T0" fmla="*/ 0 w 237"/>
                    <a:gd name="T1" fmla="*/ 0 h 1200"/>
                    <a:gd name="T2" fmla="*/ 235 w 237"/>
                    <a:gd name="T3" fmla="*/ 37 h 1200"/>
                    <a:gd name="T4" fmla="*/ 236 w 237"/>
                    <a:gd name="T5" fmla="*/ 1199 h 1200"/>
                    <a:gd name="T6" fmla="*/ 0 w 237"/>
                    <a:gd name="T7" fmla="*/ 1199 h 1200"/>
                    <a:gd name="T8" fmla="*/ 0 w 237"/>
                    <a:gd name="T9" fmla="*/ 0 h 1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7"/>
                    <a:gd name="T16" fmla="*/ 0 h 1200"/>
                    <a:gd name="T17" fmla="*/ 237 w 237"/>
                    <a:gd name="T18" fmla="*/ 1200 h 1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7" h="1200">
                      <a:moveTo>
                        <a:pt x="0" y="0"/>
                      </a:moveTo>
                      <a:lnTo>
                        <a:pt x="235" y="37"/>
                      </a:lnTo>
                      <a:lnTo>
                        <a:pt x="236" y="1199"/>
                      </a:lnTo>
                      <a:lnTo>
                        <a:pt x="0" y="119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9525" cap="rnd">
                  <a:noFill/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b="1">
                    <a:latin typeface="楷体_GB2312" pitchFamily="49" charset="-122"/>
                  </a:endParaRPr>
                </a:p>
              </p:txBody>
            </p:sp>
            <p:sp>
              <p:nvSpPr>
                <p:cNvPr id="12332" name="Freeform 218"/>
                <p:cNvSpPr>
                  <a:spLocks/>
                </p:cNvSpPr>
                <p:nvPr/>
              </p:nvSpPr>
              <p:spPr bwMode="auto">
                <a:xfrm>
                  <a:off x="2311" y="1502"/>
                  <a:ext cx="238" cy="1205"/>
                </a:xfrm>
                <a:custGeom>
                  <a:avLst/>
                  <a:gdLst>
                    <a:gd name="T0" fmla="*/ 0 w 240"/>
                    <a:gd name="T1" fmla="*/ 0 h 1208"/>
                    <a:gd name="T2" fmla="*/ 239 w 240"/>
                    <a:gd name="T3" fmla="*/ 37 h 1208"/>
                    <a:gd name="T4" fmla="*/ 239 w 240"/>
                    <a:gd name="T5" fmla="*/ 1207 h 1208"/>
                    <a:gd name="T6" fmla="*/ 0 w 240"/>
                    <a:gd name="T7" fmla="*/ 1207 h 1208"/>
                    <a:gd name="T8" fmla="*/ 0 w 240"/>
                    <a:gd name="T9" fmla="*/ 0 h 12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0"/>
                    <a:gd name="T16" fmla="*/ 0 h 1208"/>
                    <a:gd name="T17" fmla="*/ 240 w 240"/>
                    <a:gd name="T18" fmla="*/ 1208 h 120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0" h="1208">
                      <a:moveTo>
                        <a:pt x="0" y="0"/>
                      </a:moveTo>
                      <a:lnTo>
                        <a:pt x="239" y="37"/>
                      </a:lnTo>
                      <a:lnTo>
                        <a:pt x="239" y="1207"/>
                      </a:lnTo>
                      <a:lnTo>
                        <a:pt x="0" y="120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b="1">
                    <a:latin typeface="楷体_GB2312" pitchFamily="49" charset="-122"/>
                  </a:endParaRPr>
                </a:p>
              </p:txBody>
            </p:sp>
            <p:grpSp>
              <p:nvGrpSpPr>
                <p:cNvPr id="195685" name="Group 219"/>
                <p:cNvGrpSpPr>
                  <a:grpSpLocks/>
                </p:cNvGrpSpPr>
                <p:nvPr/>
              </p:nvGrpSpPr>
              <p:grpSpPr bwMode="auto">
                <a:xfrm>
                  <a:off x="2171" y="1502"/>
                  <a:ext cx="366" cy="1205"/>
                  <a:chOff x="2171" y="1502"/>
                  <a:chExt cx="366" cy="1205"/>
                </a:xfrm>
              </p:grpSpPr>
              <p:grpSp>
                <p:nvGrpSpPr>
                  <p:cNvPr id="195686" name="Group 220"/>
                  <p:cNvGrpSpPr>
                    <a:grpSpLocks/>
                  </p:cNvGrpSpPr>
                  <p:nvPr/>
                </p:nvGrpSpPr>
                <p:grpSpPr bwMode="auto">
                  <a:xfrm>
                    <a:off x="2171" y="1502"/>
                    <a:ext cx="134" cy="1205"/>
                    <a:chOff x="2171" y="1502"/>
                    <a:chExt cx="134" cy="1205"/>
                  </a:xfrm>
                </p:grpSpPr>
                <p:sp>
                  <p:nvSpPr>
                    <p:cNvPr id="12366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2173" y="1502"/>
                      <a:ext cx="132" cy="1201"/>
                    </a:xfrm>
                    <a:custGeom>
                      <a:avLst/>
                      <a:gdLst>
                        <a:gd name="T0" fmla="*/ 0 w 134"/>
                        <a:gd name="T1" fmla="*/ 92 h 1205"/>
                        <a:gd name="T2" fmla="*/ 133 w 134"/>
                        <a:gd name="T3" fmla="*/ 0 h 1205"/>
                        <a:gd name="T4" fmla="*/ 133 w 134"/>
                        <a:gd name="T5" fmla="*/ 1204 h 1205"/>
                        <a:gd name="T6" fmla="*/ 0 w 134"/>
                        <a:gd name="T7" fmla="*/ 1204 h 1205"/>
                        <a:gd name="T8" fmla="*/ 0 w 134"/>
                        <a:gd name="T9" fmla="*/ 92 h 120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34"/>
                        <a:gd name="T16" fmla="*/ 0 h 1205"/>
                        <a:gd name="T17" fmla="*/ 134 w 134"/>
                        <a:gd name="T18" fmla="*/ 1205 h 120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34" h="1205">
                          <a:moveTo>
                            <a:pt x="0" y="92"/>
                          </a:moveTo>
                          <a:lnTo>
                            <a:pt x="133" y="0"/>
                          </a:lnTo>
                          <a:lnTo>
                            <a:pt x="133" y="1204"/>
                          </a:lnTo>
                          <a:lnTo>
                            <a:pt x="0" y="1204"/>
                          </a:lnTo>
                          <a:lnTo>
                            <a:pt x="0" y="92"/>
                          </a:lnTo>
                        </a:path>
                      </a:pathLst>
                    </a:custGeom>
                    <a:solidFill>
                      <a:srgbClr val="A0A0A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2367" name="Line 22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65" y="1532"/>
                      <a:ext cx="1" cy="114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triangl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2368" name="Line 2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21" y="1562"/>
                      <a:ext cx="0" cy="11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triangl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2369" name="Rectangle 2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7" y="2631"/>
                      <a:ext cx="21" cy="6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2370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2" y="2631"/>
                      <a:ext cx="16" cy="6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195692" name="Group 226"/>
                  <p:cNvGrpSpPr>
                    <a:grpSpLocks/>
                  </p:cNvGrpSpPr>
                  <p:nvPr/>
                </p:nvGrpSpPr>
                <p:grpSpPr bwMode="auto">
                  <a:xfrm>
                    <a:off x="2320" y="1581"/>
                    <a:ext cx="217" cy="1116"/>
                    <a:chOff x="2320" y="1581"/>
                    <a:chExt cx="217" cy="1116"/>
                  </a:xfrm>
                </p:grpSpPr>
                <p:grpSp>
                  <p:nvGrpSpPr>
                    <p:cNvPr id="195693" name="Group 2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46" y="2620"/>
                      <a:ext cx="164" cy="77"/>
                      <a:chOff x="2346" y="2620"/>
                      <a:chExt cx="164" cy="77"/>
                    </a:xfrm>
                  </p:grpSpPr>
                  <p:sp>
                    <p:nvSpPr>
                      <p:cNvPr id="12362" name="Rectangle 2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51" y="2618"/>
                        <a:ext cx="20" cy="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63" name="Rectangle 2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90" y="2618"/>
                        <a:ext cx="20" cy="7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64" name="Rectangle 2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46" y="2617"/>
                        <a:ext cx="20" cy="7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65" name="Rectangle 2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8" y="2617"/>
                        <a:ext cx="21" cy="7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195698" name="Group 2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20" y="1596"/>
                      <a:ext cx="217" cy="970"/>
                      <a:chOff x="2320" y="1596"/>
                      <a:chExt cx="217" cy="970"/>
                    </a:xfrm>
                  </p:grpSpPr>
                  <p:sp>
                    <p:nvSpPr>
                      <p:cNvPr id="12345" name="Freeform 2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1598"/>
                        <a:ext cx="214" cy="63"/>
                      </a:xfrm>
                      <a:custGeom>
                        <a:avLst/>
                        <a:gdLst>
                          <a:gd name="T0" fmla="*/ 0 w 214"/>
                          <a:gd name="T1" fmla="*/ 0 h 63"/>
                          <a:gd name="T2" fmla="*/ 213 w 214"/>
                          <a:gd name="T3" fmla="*/ 31 h 63"/>
                          <a:gd name="T4" fmla="*/ 213 w 214"/>
                          <a:gd name="T5" fmla="*/ 62 h 63"/>
                          <a:gd name="T6" fmla="*/ 0 w 214"/>
                          <a:gd name="T7" fmla="*/ 31 h 63"/>
                          <a:gd name="T8" fmla="*/ 0 w 214"/>
                          <a:gd name="T9" fmla="*/ 0 h 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63"/>
                          <a:gd name="T17" fmla="*/ 214 w 214"/>
                          <a:gd name="T18" fmla="*/ 63 h 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63">
                            <a:moveTo>
                              <a:pt x="0" y="0"/>
                            </a:moveTo>
                            <a:lnTo>
                              <a:pt x="213" y="31"/>
                            </a:lnTo>
                            <a:lnTo>
                              <a:pt x="213" y="62"/>
                            </a:lnTo>
                            <a:lnTo>
                              <a:pt x="0" y="3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46" name="Freeform 2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1651"/>
                        <a:ext cx="214" cy="66"/>
                      </a:xfrm>
                      <a:custGeom>
                        <a:avLst/>
                        <a:gdLst>
                          <a:gd name="T0" fmla="*/ 0 w 214"/>
                          <a:gd name="T1" fmla="*/ 0 h 63"/>
                          <a:gd name="T2" fmla="*/ 213 w 214"/>
                          <a:gd name="T3" fmla="*/ 31 h 63"/>
                          <a:gd name="T4" fmla="*/ 213 w 214"/>
                          <a:gd name="T5" fmla="*/ 62 h 63"/>
                          <a:gd name="T6" fmla="*/ 0 w 214"/>
                          <a:gd name="T7" fmla="*/ 31 h 63"/>
                          <a:gd name="T8" fmla="*/ 0 w 214"/>
                          <a:gd name="T9" fmla="*/ 0 h 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63"/>
                          <a:gd name="T17" fmla="*/ 214 w 214"/>
                          <a:gd name="T18" fmla="*/ 63 h 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63">
                            <a:moveTo>
                              <a:pt x="0" y="0"/>
                            </a:moveTo>
                            <a:lnTo>
                              <a:pt x="213" y="31"/>
                            </a:lnTo>
                            <a:lnTo>
                              <a:pt x="213" y="62"/>
                            </a:lnTo>
                            <a:lnTo>
                              <a:pt x="0" y="3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47" name="Freeform 2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1710"/>
                        <a:ext cx="214" cy="63"/>
                      </a:xfrm>
                      <a:custGeom>
                        <a:avLst/>
                        <a:gdLst>
                          <a:gd name="T0" fmla="*/ 0 w 213"/>
                          <a:gd name="T1" fmla="*/ 0 h 63"/>
                          <a:gd name="T2" fmla="*/ 212 w 213"/>
                          <a:gd name="T3" fmla="*/ 31 h 63"/>
                          <a:gd name="T4" fmla="*/ 212 w 213"/>
                          <a:gd name="T5" fmla="*/ 62 h 63"/>
                          <a:gd name="T6" fmla="*/ 0 w 213"/>
                          <a:gd name="T7" fmla="*/ 31 h 63"/>
                          <a:gd name="T8" fmla="*/ 0 w 213"/>
                          <a:gd name="T9" fmla="*/ 0 h 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3"/>
                          <a:gd name="T16" fmla="*/ 0 h 63"/>
                          <a:gd name="T17" fmla="*/ 213 w 213"/>
                          <a:gd name="T18" fmla="*/ 63 h 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3" h="63">
                            <a:moveTo>
                              <a:pt x="0" y="0"/>
                            </a:moveTo>
                            <a:lnTo>
                              <a:pt x="212" y="31"/>
                            </a:lnTo>
                            <a:lnTo>
                              <a:pt x="212" y="62"/>
                            </a:lnTo>
                            <a:lnTo>
                              <a:pt x="0" y="3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48" name="Freeform 2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1766"/>
                        <a:ext cx="214" cy="63"/>
                      </a:xfrm>
                      <a:custGeom>
                        <a:avLst/>
                        <a:gdLst>
                          <a:gd name="T0" fmla="*/ 0 w 214"/>
                          <a:gd name="T1" fmla="*/ 0 h 63"/>
                          <a:gd name="T2" fmla="*/ 213 w 214"/>
                          <a:gd name="T3" fmla="*/ 31 h 63"/>
                          <a:gd name="T4" fmla="*/ 213 w 214"/>
                          <a:gd name="T5" fmla="*/ 62 h 63"/>
                          <a:gd name="T6" fmla="*/ 0 w 214"/>
                          <a:gd name="T7" fmla="*/ 31 h 63"/>
                          <a:gd name="T8" fmla="*/ 0 w 214"/>
                          <a:gd name="T9" fmla="*/ 0 h 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63"/>
                          <a:gd name="T17" fmla="*/ 214 w 214"/>
                          <a:gd name="T18" fmla="*/ 63 h 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63">
                            <a:moveTo>
                              <a:pt x="0" y="0"/>
                            </a:moveTo>
                            <a:lnTo>
                              <a:pt x="213" y="31"/>
                            </a:lnTo>
                            <a:lnTo>
                              <a:pt x="213" y="62"/>
                            </a:lnTo>
                            <a:lnTo>
                              <a:pt x="0" y="3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49" name="Freeform 2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1822"/>
                        <a:ext cx="214" cy="58"/>
                      </a:xfrm>
                      <a:custGeom>
                        <a:avLst/>
                        <a:gdLst>
                          <a:gd name="T0" fmla="*/ 0 w 214"/>
                          <a:gd name="T1" fmla="*/ 0 h 59"/>
                          <a:gd name="T2" fmla="*/ 213 w 214"/>
                          <a:gd name="T3" fmla="*/ 27 h 59"/>
                          <a:gd name="T4" fmla="*/ 213 w 214"/>
                          <a:gd name="T5" fmla="*/ 58 h 59"/>
                          <a:gd name="T6" fmla="*/ 0 w 214"/>
                          <a:gd name="T7" fmla="*/ 30 h 59"/>
                          <a:gd name="T8" fmla="*/ 0 w 214"/>
                          <a:gd name="T9" fmla="*/ 0 h 5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59"/>
                          <a:gd name="T17" fmla="*/ 214 w 214"/>
                          <a:gd name="T18" fmla="*/ 59 h 59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59">
                            <a:moveTo>
                              <a:pt x="0" y="0"/>
                            </a:moveTo>
                            <a:lnTo>
                              <a:pt x="213" y="27"/>
                            </a:lnTo>
                            <a:lnTo>
                              <a:pt x="213" y="58"/>
                            </a:lnTo>
                            <a:lnTo>
                              <a:pt x="0" y="3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50" name="Freeform 2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1872"/>
                        <a:ext cx="214" cy="61"/>
                      </a:xfrm>
                      <a:custGeom>
                        <a:avLst/>
                        <a:gdLst>
                          <a:gd name="T0" fmla="*/ 0 w 214"/>
                          <a:gd name="T1" fmla="*/ 0 h 60"/>
                          <a:gd name="T2" fmla="*/ 213 w 214"/>
                          <a:gd name="T3" fmla="*/ 27 h 60"/>
                          <a:gd name="T4" fmla="*/ 213 w 214"/>
                          <a:gd name="T5" fmla="*/ 59 h 60"/>
                          <a:gd name="T6" fmla="*/ 0 w 214"/>
                          <a:gd name="T7" fmla="*/ 31 h 60"/>
                          <a:gd name="T8" fmla="*/ 0 w 214"/>
                          <a:gd name="T9" fmla="*/ 0 h 6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60"/>
                          <a:gd name="T17" fmla="*/ 214 w 214"/>
                          <a:gd name="T18" fmla="*/ 60 h 6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60">
                            <a:moveTo>
                              <a:pt x="0" y="0"/>
                            </a:moveTo>
                            <a:lnTo>
                              <a:pt x="213" y="27"/>
                            </a:lnTo>
                            <a:lnTo>
                              <a:pt x="213" y="59"/>
                            </a:lnTo>
                            <a:lnTo>
                              <a:pt x="0" y="3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51" name="Freeform 2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1930"/>
                        <a:ext cx="214" cy="59"/>
                      </a:xfrm>
                      <a:custGeom>
                        <a:avLst/>
                        <a:gdLst>
                          <a:gd name="T0" fmla="*/ 0 w 213"/>
                          <a:gd name="T1" fmla="*/ 0 h 60"/>
                          <a:gd name="T2" fmla="*/ 212 w 213"/>
                          <a:gd name="T3" fmla="*/ 28 h 60"/>
                          <a:gd name="T4" fmla="*/ 212 w 213"/>
                          <a:gd name="T5" fmla="*/ 59 h 60"/>
                          <a:gd name="T6" fmla="*/ 0 w 213"/>
                          <a:gd name="T7" fmla="*/ 31 h 60"/>
                          <a:gd name="T8" fmla="*/ 0 w 213"/>
                          <a:gd name="T9" fmla="*/ 0 h 6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3"/>
                          <a:gd name="T16" fmla="*/ 0 h 60"/>
                          <a:gd name="T17" fmla="*/ 213 w 213"/>
                          <a:gd name="T18" fmla="*/ 60 h 6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3" h="60">
                            <a:moveTo>
                              <a:pt x="0" y="0"/>
                            </a:moveTo>
                            <a:lnTo>
                              <a:pt x="212" y="28"/>
                            </a:lnTo>
                            <a:lnTo>
                              <a:pt x="212" y="59"/>
                            </a:lnTo>
                            <a:lnTo>
                              <a:pt x="0" y="3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52" name="Freeform 2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1987"/>
                        <a:ext cx="214" cy="56"/>
                      </a:xfrm>
                      <a:custGeom>
                        <a:avLst/>
                        <a:gdLst>
                          <a:gd name="T0" fmla="*/ 0 w 214"/>
                          <a:gd name="T1" fmla="*/ 0 h 56"/>
                          <a:gd name="T2" fmla="*/ 213 w 214"/>
                          <a:gd name="T3" fmla="*/ 23 h 56"/>
                          <a:gd name="T4" fmla="*/ 213 w 214"/>
                          <a:gd name="T5" fmla="*/ 55 h 56"/>
                          <a:gd name="T6" fmla="*/ 0 w 214"/>
                          <a:gd name="T7" fmla="*/ 31 h 56"/>
                          <a:gd name="T8" fmla="*/ 0 w 214"/>
                          <a:gd name="T9" fmla="*/ 0 h 5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56"/>
                          <a:gd name="T17" fmla="*/ 214 w 214"/>
                          <a:gd name="T18" fmla="*/ 56 h 5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56">
                            <a:moveTo>
                              <a:pt x="0" y="0"/>
                            </a:moveTo>
                            <a:lnTo>
                              <a:pt x="213" y="23"/>
                            </a:lnTo>
                            <a:lnTo>
                              <a:pt x="213" y="55"/>
                            </a:lnTo>
                            <a:lnTo>
                              <a:pt x="0" y="3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53" name="Freeform 2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2041"/>
                        <a:ext cx="214" cy="56"/>
                      </a:xfrm>
                      <a:custGeom>
                        <a:avLst/>
                        <a:gdLst>
                          <a:gd name="T0" fmla="*/ 0 w 214"/>
                          <a:gd name="T1" fmla="*/ 0 h 55"/>
                          <a:gd name="T2" fmla="*/ 213 w 214"/>
                          <a:gd name="T3" fmla="*/ 23 h 55"/>
                          <a:gd name="T4" fmla="*/ 213 w 214"/>
                          <a:gd name="T5" fmla="*/ 54 h 55"/>
                          <a:gd name="T6" fmla="*/ 0 w 214"/>
                          <a:gd name="T7" fmla="*/ 31 h 55"/>
                          <a:gd name="T8" fmla="*/ 0 w 214"/>
                          <a:gd name="T9" fmla="*/ 0 h 5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55"/>
                          <a:gd name="T17" fmla="*/ 214 w 214"/>
                          <a:gd name="T18" fmla="*/ 55 h 5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55">
                            <a:moveTo>
                              <a:pt x="0" y="0"/>
                            </a:moveTo>
                            <a:lnTo>
                              <a:pt x="213" y="23"/>
                            </a:lnTo>
                            <a:lnTo>
                              <a:pt x="213" y="54"/>
                            </a:lnTo>
                            <a:lnTo>
                              <a:pt x="0" y="3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54" name="Freeform 2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2097"/>
                        <a:ext cx="214" cy="51"/>
                      </a:xfrm>
                      <a:custGeom>
                        <a:avLst/>
                        <a:gdLst>
                          <a:gd name="T0" fmla="*/ 0 w 214"/>
                          <a:gd name="T1" fmla="*/ 0 h 53"/>
                          <a:gd name="T2" fmla="*/ 213 w 214"/>
                          <a:gd name="T3" fmla="*/ 21 h 53"/>
                          <a:gd name="T4" fmla="*/ 213 w 214"/>
                          <a:gd name="T5" fmla="*/ 52 h 53"/>
                          <a:gd name="T6" fmla="*/ 0 w 214"/>
                          <a:gd name="T7" fmla="*/ 32 h 53"/>
                          <a:gd name="T8" fmla="*/ 0 w 214"/>
                          <a:gd name="T9" fmla="*/ 0 h 5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53"/>
                          <a:gd name="T17" fmla="*/ 214 w 214"/>
                          <a:gd name="T18" fmla="*/ 53 h 5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53">
                            <a:moveTo>
                              <a:pt x="0" y="0"/>
                            </a:moveTo>
                            <a:lnTo>
                              <a:pt x="213" y="21"/>
                            </a:lnTo>
                            <a:lnTo>
                              <a:pt x="213" y="52"/>
                            </a:lnTo>
                            <a:lnTo>
                              <a:pt x="0" y="3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55" name="Freeform 2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2155"/>
                        <a:ext cx="214" cy="54"/>
                      </a:xfrm>
                      <a:custGeom>
                        <a:avLst/>
                        <a:gdLst>
                          <a:gd name="T0" fmla="*/ 0 w 214"/>
                          <a:gd name="T1" fmla="*/ 0 h 53"/>
                          <a:gd name="T2" fmla="*/ 213 w 214"/>
                          <a:gd name="T3" fmla="*/ 21 h 53"/>
                          <a:gd name="T4" fmla="*/ 213 w 214"/>
                          <a:gd name="T5" fmla="*/ 52 h 53"/>
                          <a:gd name="T6" fmla="*/ 0 w 214"/>
                          <a:gd name="T7" fmla="*/ 32 h 53"/>
                          <a:gd name="T8" fmla="*/ 0 w 214"/>
                          <a:gd name="T9" fmla="*/ 0 h 5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53"/>
                          <a:gd name="T17" fmla="*/ 214 w 214"/>
                          <a:gd name="T18" fmla="*/ 53 h 5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53">
                            <a:moveTo>
                              <a:pt x="0" y="0"/>
                            </a:moveTo>
                            <a:lnTo>
                              <a:pt x="213" y="21"/>
                            </a:lnTo>
                            <a:lnTo>
                              <a:pt x="213" y="52"/>
                            </a:lnTo>
                            <a:lnTo>
                              <a:pt x="0" y="3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56" name="Freeform 2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2214"/>
                        <a:ext cx="214" cy="56"/>
                      </a:xfrm>
                      <a:custGeom>
                        <a:avLst/>
                        <a:gdLst>
                          <a:gd name="T0" fmla="*/ 0 w 214"/>
                          <a:gd name="T1" fmla="*/ 0 h 55"/>
                          <a:gd name="T2" fmla="*/ 213 w 214"/>
                          <a:gd name="T3" fmla="*/ 21 h 55"/>
                          <a:gd name="T4" fmla="*/ 213 w 214"/>
                          <a:gd name="T5" fmla="*/ 54 h 55"/>
                          <a:gd name="T6" fmla="*/ 0 w 214"/>
                          <a:gd name="T7" fmla="*/ 33 h 55"/>
                          <a:gd name="T8" fmla="*/ 0 w 214"/>
                          <a:gd name="T9" fmla="*/ 0 h 5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55"/>
                          <a:gd name="T17" fmla="*/ 214 w 214"/>
                          <a:gd name="T18" fmla="*/ 55 h 5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55">
                            <a:moveTo>
                              <a:pt x="0" y="0"/>
                            </a:moveTo>
                            <a:lnTo>
                              <a:pt x="213" y="21"/>
                            </a:lnTo>
                            <a:lnTo>
                              <a:pt x="213" y="54"/>
                            </a:lnTo>
                            <a:lnTo>
                              <a:pt x="0" y="33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57" name="Freeform 2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3" y="2278"/>
                        <a:ext cx="214" cy="49"/>
                      </a:xfrm>
                      <a:custGeom>
                        <a:avLst/>
                        <a:gdLst>
                          <a:gd name="T0" fmla="*/ 0 w 214"/>
                          <a:gd name="T1" fmla="*/ 0 h 49"/>
                          <a:gd name="T2" fmla="*/ 213 w 214"/>
                          <a:gd name="T3" fmla="*/ 17 h 49"/>
                          <a:gd name="T4" fmla="*/ 213 w 214"/>
                          <a:gd name="T5" fmla="*/ 48 h 49"/>
                          <a:gd name="T6" fmla="*/ 0 w 214"/>
                          <a:gd name="T7" fmla="*/ 32 h 49"/>
                          <a:gd name="T8" fmla="*/ 0 w 214"/>
                          <a:gd name="T9" fmla="*/ 0 h 4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49"/>
                          <a:gd name="T17" fmla="*/ 214 w 214"/>
                          <a:gd name="T18" fmla="*/ 49 h 49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49">
                            <a:moveTo>
                              <a:pt x="0" y="0"/>
                            </a:moveTo>
                            <a:lnTo>
                              <a:pt x="213" y="17"/>
                            </a:lnTo>
                            <a:lnTo>
                              <a:pt x="213" y="48"/>
                            </a:lnTo>
                            <a:lnTo>
                              <a:pt x="0" y="3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58" name="Freeform 2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1" y="2338"/>
                        <a:ext cx="214" cy="49"/>
                      </a:xfrm>
                      <a:custGeom>
                        <a:avLst/>
                        <a:gdLst>
                          <a:gd name="T0" fmla="*/ 0 w 214"/>
                          <a:gd name="T1" fmla="*/ 0 h 50"/>
                          <a:gd name="T2" fmla="*/ 213 w 214"/>
                          <a:gd name="T3" fmla="*/ 17 h 50"/>
                          <a:gd name="T4" fmla="*/ 213 w 214"/>
                          <a:gd name="T5" fmla="*/ 49 h 50"/>
                          <a:gd name="T6" fmla="*/ 0 w 214"/>
                          <a:gd name="T7" fmla="*/ 33 h 50"/>
                          <a:gd name="T8" fmla="*/ 0 w 214"/>
                          <a:gd name="T9" fmla="*/ 0 h 5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4"/>
                          <a:gd name="T16" fmla="*/ 0 h 50"/>
                          <a:gd name="T17" fmla="*/ 214 w 214"/>
                          <a:gd name="T18" fmla="*/ 50 h 5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4" h="50">
                            <a:moveTo>
                              <a:pt x="0" y="0"/>
                            </a:moveTo>
                            <a:lnTo>
                              <a:pt x="213" y="17"/>
                            </a:lnTo>
                            <a:lnTo>
                              <a:pt x="213" y="49"/>
                            </a:lnTo>
                            <a:lnTo>
                              <a:pt x="0" y="33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59" name="Freeform 2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0" y="2399"/>
                        <a:ext cx="217" cy="49"/>
                      </a:xfrm>
                      <a:custGeom>
                        <a:avLst/>
                        <a:gdLst>
                          <a:gd name="T0" fmla="*/ 0 w 217"/>
                          <a:gd name="T1" fmla="*/ 0 h 48"/>
                          <a:gd name="T2" fmla="*/ 216 w 217"/>
                          <a:gd name="T3" fmla="*/ 15 h 48"/>
                          <a:gd name="T4" fmla="*/ 216 w 217"/>
                          <a:gd name="T5" fmla="*/ 47 h 48"/>
                          <a:gd name="T6" fmla="*/ 0 w 217"/>
                          <a:gd name="T7" fmla="*/ 33 h 48"/>
                          <a:gd name="T8" fmla="*/ 0 w 217"/>
                          <a:gd name="T9" fmla="*/ 0 h 4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7"/>
                          <a:gd name="T16" fmla="*/ 0 h 48"/>
                          <a:gd name="T17" fmla="*/ 217 w 217"/>
                          <a:gd name="T18" fmla="*/ 48 h 48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7" h="48">
                            <a:moveTo>
                              <a:pt x="0" y="0"/>
                            </a:moveTo>
                            <a:lnTo>
                              <a:pt x="216" y="15"/>
                            </a:lnTo>
                            <a:lnTo>
                              <a:pt x="216" y="47"/>
                            </a:lnTo>
                            <a:lnTo>
                              <a:pt x="0" y="33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60" name="Freeform 2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0" y="2463"/>
                        <a:ext cx="217" cy="42"/>
                      </a:xfrm>
                      <a:custGeom>
                        <a:avLst/>
                        <a:gdLst>
                          <a:gd name="T0" fmla="*/ 0 w 217"/>
                          <a:gd name="T1" fmla="*/ 0 h 42"/>
                          <a:gd name="T2" fmla="*/ 216 w 217"/>
                          <a:gd name="T3" fmla="*/ 10 h 42"/>
                          <a:gd name="T4" fmla="*/ 216 w 217"/>
                          <a:gd name="T5" fmla="*/ 41 h 42"/>
                          <a:gd name="T6" fmla="*/ 0 w 217"/>
                          <a:gd name="T7" fmla="*/ 31 h 42"/>
                          <a:gd name="T8" fmla="*/ 0 w 217"/>
                          <a:gd name="T9" fmla="*/ 0 h 4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7"/>
                          <a:gd name="T16" fmla="*/ 0 h 42"/>
                          <a:gd name="T17" fmla="*/ 217 w 217"/>
                          <a:gd name="T18" fmla="*/ 42 h 42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7" h="42">
                            <a:moveTo>
                              <a:pt x="0" y="0"/>
                            </a:moveTo>
                            <a:lnTo>
                              <a:pt x="216" y="10"/>
                            </a:lnTo>
                            <a:lnTo>
                              <a:pt x="216" y="41"/>
                            </a:lnTo>
                            <a:lnTo>
                              <a:pt x="0" y="3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2361" name="Freeform 2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20" y="2526"/>
                        <a:ext cx="217" cy="37"/>
                      </a:xfrm>
                      <a:custGeom>
                        <a:avLst/>
                        <a:gdLst>
                          <a:gd name="T0" fmla="*/ 0 w 217"/>
                          <a:gd name="T1" fmla="*/ 0 h 37"/>
                          <a:gd name="T2" fmla="*/ 216 w 217"/>
                          <a:gd name="T3" fmla="*/ 7 h 37"/>
                          <a:gd name="T4" fmla="*/ 216 w 217"/>
                          <a:gd name="T5" fmla="*/ 36 h 37"/>
                          <a:gd name="T6" fmla="*/ 0 w 217"/>
                          <a:gd name="T7" fmla="*/ 29 h 37"/>
                          <a:gd name="T8" fmla="*/ 0 w 217"/>
                          <a:gd name="T9" fmla="*/ 0 h 3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17"/>
                          <a:gd name="T16" fmla="*/ 0 h 37"/>
                          <a:gd name="T17" fmla="*/ 217 w 217"/>
                          <a:gd name="T18" fmla="*/ 37 h 3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17" h="37">
                            <a:moveTo>
                              <a:pt x="0" y="0"/>
                            </a:moveTo>
                            <a:lnTo>
                              <a:pt x="216" y="7"/>
                            </a:lnTo>
                            <a:lnTo>
                              <a:pt x="216" y="36"/>
                            </a:lnTo>
                            <a:lnTo>
                              <a:pt x="0" y="2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triangle" w="med" len="med"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195716" name="Group 2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70" y="1581"/>
                      <a:ext cx="119" cy="1041"/>
                      <a:chOff x="2370" y="1581"/>
                      <a:chExt cx="119" cy="1041"/>
                    </a:xfrm>
                  </p:grpSpPr>
                  <p:grpSp>
                    <p:nvGrpSpPr>
                      <p:cNvPr id="195717" name="Group 2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70" y="1581"/>
                        <a:ext cx="25" cy="1041"/>
                        <a:chOff x="2370" y="1581"/>
                        <a:chExt cx="25" cy="1041"/>
                      </a:xfrm>
                    </p:grpSpPr>
                    <p:sp>
                      <p:nvSpPr>
                        <p:cNvPr id="12343" name="Line 25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70" y="1581"/>
                          <a:ext cx="0" cy="103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C0C0C0"/>
                          </a:solidFill>
                          <a:round/>
                          <a:headEnd type="triangle" w="sm" len="sm"/>
                          <a:tailEnd type="none" w="sm" len="sm"/>
                        </a:ln>
                      </p:spPr>
                      <p:txBody>
                        <a:bodyPr wrap="none" anchor="ctr"/>
                        <a:lstStyle/>
                        <a:p>
                          <a:pPr algn="ctr">
                            <a:defRPr/>
                          </a:pPr>
                          <a:endParaRPr lang="zh-CN" altLang="en-US" b="1">
                            <a:latin typeface="楷体_GB2312" pitchFamily="49" charset="-122"/>
                          </a:endParaRPr>
                        </a:p>
                      </p:txBody>
                    </p:sp>
                    <p:sp>
                      <p:nvSpPr>
                        <p:cNvPr id="12344" name="Line 2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97" y="1584"/>
                          <a:ext cx="0" cy="103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C0C0C0"/>
                          </a:solidFill>
                          <a:round/>
                          <a:headEnd type="triangle" w="sm" len="sm"/>
                          <a:tailEnd type="none" w="sm" len="sm"/>
                        </a:ln>
                      </p:spPr>
                      <p:txBody>
                        <a:bodyPr wrap="none" anchor="ctr"/>
                        <a:lstStyle/>
                        <a:p>
                          <a:pPr algn="ctr">
                            <a:defRPr/>
                          </a:pPr>
                          <a:endParaRPr lang="zh-CN" altLang="en-US" b="1">
                            <a:latin typeface="楷体_GB2312" pitchFamily="49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5720" name="Group 2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66" y="1596"/>
                        <a:ext cx="23" cy="1026"/>
                        <a:chOff x="2466" y="1596"/>
                        <a:chExt cx="23" cy="1026"/>
                      </a:xfrm>
                    </p:grpSpPr>
                    <p:sp>
                      <p:nvSpPr>
                        <p:cNvPr id="12341" name="Line 2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66" y="1598"/>
                          <a:ext cx="0" cy="102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C0C0C0"/>
                          </a:solidFill>
                          <a:round/>
                          <a:headEnd type="triangle" w="sm" len="sm"/>
                          <a:tailEnd type="none" w="sm" len="sm"/>
                        </a:ln>
                      </p:spPr>
                      <p:txBody>
                        <a:bodyPr wrap="none" anchor="ctr"/>
                        <a:lstStyle/>
                        <a:p>
                          <a:pPr algn="ctr">
                            <a:defRPr/>
                          </a:pPr>
                          <a:endParaRPr lang="zh-CN" altLang="en-US" b="1">
                            <a:latin typeface="楷体_GB2312" pitchFamily="49" charset="-122"/>
                          </a:endParaRPr>
                        </a:p>
                      </p:txBody>
                    </p:sp>
                    <p:sp>
                      <p:nvSpPr>
                        <p:cNvPr id="12342" name="Line 2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89" y="1598"/>
                          <a:ext cx="0" cy="102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C0C0C0"/>
                          </a:solidFill>
                          <a:round/>
                          <a:headEnd type="triangle" w="sm" len="sm"/>
                          <a:tailEnd type="none" w="sm" len="sm"/>
                        </a:ln>
                      </p:spPr>
                      <p:txBody>
                        <a:bodyPr wrap="none" anchor="ctr"/>
                        <a:lstStyle/>
                        <a:p>
                          <a:pPr algn="ctr">
                            <a:defRPr/>
                          </a:pPr>
                          <a:endParaRPr lang="zh-CN" altLang="en-US" b="1">
                            <a:latin typeface="楷体_GB2312" pitchFamily="49" charset="-122"/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95723" name="Group 257"/>
              <p:cNvGrpSpPr>
                <a:grpSpLocks/>
              </p:cNvGrpSpPr>
              <p:nvPr/>
            </p:nvGrpSpPr>
            <p:grpSpPr bwMode="auto">
              <a:xfrm>
                <a:off x="2068" y="2399"/>
                <a:ext cx="683" cy="323"/>
                <a:chOff x="2068" y="2399"/>
                <a:chExt cx="683" cy="323"/>
              </a:xfrm>
            </p:grpSpPr>
            <p:sp>
              <p:nvSpPr>
                <p:cNvPr id="12327" name="Freeform 258"/>
                <p:cNvSpPr>
                  <a:spLocks/>
                </p:cNvSpPr>
                <p:nvPr/>
              </p:nvSpPr>
              <p:spPr bwMode="auto">
                <a:xfrm>
                  <a:off x="2500" y="2399"/>
                  <a:ext cx="92" cy="303"/>
                </a:xfrm>
                <a:custGeom>
                  <a:avLst/>
                  <a:gdLst>
                    <a:gd name="T0" fmla="*/ 0 w 92"/>
                    <a:gd name="T1" fmla="*/ 140 h 303"/>
                    <a:gd name="T2" fmla="*/ 4 w 92"/>
                    <a:gd name="T3" fmla="*/ 106 h 303"/>
                    <a:gd name="T4" fmla="*/ 10 w 92"/>
                    <a:gd name="T5" fmla="*/ 68 h 303"/>
                    <a:gd name="T6" fmla="*/ 12 w 92"/>
                    <a:gd name="T7" fmla="*/ 34 h 303"/>
                    <a:gd name="T8" fmla="*/ 16 w 92"/>
                    <a:gd name="T9" fmla="*/ 15 h 303"/>
                    <a:gd name="T10" fmla="*/ 22 w 92"/>
                    <a:gd name="T11" fmla="*/ 20 h 303"/>
                    <a:gd name="T12" fmla="*/ 28 w 92"/>
                    <a:gd name="T13" fmla="*/ 13 h 303"/>
                    <a:gd name="T14" fmla="*/ 33 w 92"/>
                    <a:gd name="T15" fmla="*/ 1 h 303"/>
                    <a:gd name="T16" fmla="*/ 39 w 92"/>
                    <a:gd name="T17" fmla="*/ 3 h 303"/>
                    <a:gd name="T18" fmla="*/ 45 w 92"/>
                    <a:gd name="T19" fmla="*/ 15 h 303"/>
                    <a:gd name="T20" fmla="*/ 51 w 92"/>
                    <a:gd name="T21" fmla="*/ 3 h 303"/>
                    <a:gd name="T22" fmla="*/ 57 w 92"/>
                    <a:gd name="T23" fmla="*/ 8 h 303"/>
                    <a:gd name="T24" fmla="*/ 60 w 92"/>
                    <a:gd name="T25" fmla="*/ 22 h 303"/>
                    <a:gd name="T26" fmla="*/ 66 w 92"/>
                    <a:gd name="T27" fmla="*/ 20 h 303"/>
                    <a:gd name="T28" fmla="*/ 71 w 92"/>
                    <a:gd name="T29" fmla="*/ 3 h 303"/>
                    <a:gd name="T30" fmla="*/ 78 w 92"/>
                    <a:gd name="T31" fmla="*/ 11 h 303"/>
                    <a:gd name="T32" fmla="*/ 78 w 92"/>
                    <a:gd name="T33" fmla="*/ 39 h 303"/>
                    <a:gd name="T34" fmla="*/ 80 w 92"/>
                    <a:gd name="T35" fmla="*/ 62 h 303"/>
                    <a:gd name="T36" fmla="*/ 86 w 92"/>
                    <a:gd name="T37" fmla="*/ 78 h 303"/>
                    <a:gd name="T38" fmla="*/ 91 w 92"/>
                    <a:gd name="T39" fmla="*/ 94 h 303"/>
                    <a:gd name="T40" fmla="*/ 89 w 92"/>
                    <a:gd name="T41" fmla="*/ 115 h 303"/>
                    <a:gd name="T42" fmla="*/ 83 w 92"/>
                    <a:gd name="T43" fmla="*/ 130 h 303"/>
                    <a:gd name="T44" fmla="*/ 85 w 92"/>
                    <a:gd name="T45" fmla="*/ 155 h 303"/>
                    <a:gd name="T46" fmla="*/ 83 w 92"/>
                    <a:gd name="T47" fmla="*/ 181 h 303"/>
                    <a:gd name="T48" fmla="*/ 79 w 92"/>
                    <a:gd name="T49" fmla="*/ 199 h 303"/>
                    <a:gd name="T50" fmla="*/ 80 w 92"/>
                    <a:gd name="T51" fmla="*/ 217 h 303"/>
                    <a:gd name="T52" fmla="*/ 88 w 92"/>
                    <a:gd name="T53" fmla="*/ 225 h 303"/>
                    <a:gd name="T54" fmla="*/ 88 w 92"/>
                    <a:gd name="T55" fmla="*/ 253 h 303"/>
                    <a:gd name="T56" fmla="*/ 81 w 92"/>
                    <a:gd name="T57" fmla="*/ 272 h 303"/>
                    <a:gd name="T58" fmla="*/ 70 w 92"/>
                    <a:gd name="T59" fmla="*/ 288 h 303"/>
                    <a:gd name="T60" fmla="*/ 48 w 92"/>
                    <a:gd name="T61" fmla="*/ 302 h 303"/>
                    <a:gd name="T62" fmla="*/ 40 w 92"/>
                    <a:gd name="T63" fmla="*/ 286 h 303"/>
                    <a:gd name="T64" fmla="*/ 30 w 92"/>
                    <a:gd name="T65" fmla="*/ 276 h 303"/>
                    <a:gd name="T66" fmla="*/ 21 w 92"/>
                    <a:gd name="T67" fmla="*/ 293 h 303"/>
                    <a:gd name="T68" fmla="*/ 6 w 92"/>
                    <a:gd name="T69" fmla="*/ 286 h 303"/>
                    <a:gd name="T70" fmla="*/ 2 w 92"/>
                    <a:gd name="T71" fmla="*/ 257 h 303"/>
                    <a:gd name="T72" fmla="*/ 7 w 92"/>
                    <a:gd name="T73" fmla="*/ 227 h 303"/>
                    <a:gd name="T74" fmla="*/ 8 w 92"/>
                    <a:gd name="T75" fmla="*/ 193 h 303"/>
                    <a:gd name="T76" fmla="*/ 0 w 92"/>
                    <a:gd name="T77" fmla="*/ 174 h 30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2"/>
                    <a:gd name="T118" fmla="*/ 0 h 303"/>
                    <a:gd name="T119" fmla="*/ 92 w 92"/>
                    <a:gd name="T120" fmla="*/ 303 h 30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2" h="303">
                      <a:moveTo>
                        <a:pt x="0" y="159"/>
                      </a:moveTo>
                      <a:lnTo>
                        <a:pt x="0" y="140"/>
                      </a:lnTo>
                      <a:lnTo>
                        <a:pt x="2" y="121"/>
                      </a:lnTo>
                      <a:lnTo>
                        <a:pt x="4" y="106"/>
                      </a:lnTo>
                      <a:lnTo>
                        <a:pt x="7" y="88"/>
                      </a:lnTo>
                      <a:lnTo>
                        <a:pt x="10" y="68"/>
                      </a:lnTo>
                      <a:lnTo>
                        <a:pt x="11" y="49"/>
                      </a:lnTo>
                      <a:lnTo>
                        <a:pt x="12" y="34"/>
                      </a:lnTo>
                      <a:lnTo>
                        <a:pt x="13" y="22"/>
                      </a:lnTo>
                      <a:lnTo>
                        <a:pt x="16" y="15"/>
                      </a:lnTo>
                      <a:lnTo>
                        <a:pt x="19" y="15"/>
                      </a:lnTo>
                      <a:lnTo>
                        <a:pt x="22" y="20"/>
                      </a:lnTo>
                      <a:lnTo>
                        <a:pt x="24" y="22"/>
                      </a:lnTo>
                      <a:lnTo>
                        <a:pt x="28" y="13"/>
                      </a:lnTo>
                      <a:lnTo>
                        <a:pt x="30" y="8"/>
                      </a:lnTo>
                      <a:lnTo>
                        <a:pt x="33" y="1"/>
                      </a:lnTo>
                      <a:lnTo>
                        <a:pt x="38" y="0"/>
                      </a:lnTo>
                      <a:lnTo>
                        <a:pt x="39" y="3"/>
                      </a:lnTo>
                      <a:lnTo>
                        <a:pt x="42" y="10"/>
                      </a:lnTo>
                      <a:lnTo>
                        <a:pt x="45" y="15"/>
                      </a:lnTo>
                      <a:lnTo>
                        <a:pt x="48" y="11"/>
                      </a:lnTo>
                      <a:lnTo>
                        <a:pt x="51" y="3"/>
                      </a:lnTo>
                      <a:lnTo>
                        <a:pt x="53" y="3"/>
                      </a:lnTo>
                      <a:lnTo>
                        <a:pt x="57" y="8"/>
                      </a:lnTo>
                      <a:lnTo>
                        <a:pt x="58" y="15"/>
                      </a:lnTo>
                      <a:lnTo>
                        <a:pt x="60" y="22"/>
                      </a:lnTo>
                      <a:lnTo>
                        <a:pt x="62" y="22"/>
                      </a:lnTo>
                      <a:lnTo>
                        <a:pt x="66" y="20"/>
                      </a:lnTo>
                      <a:lnTo>
                        <a:pt x="69" y="11"/>
                      </a:lnTo>
                      <a:lnTo>
                        <a:pt x="71" y="3"/>
                      </a:lnTo>
                      <a:lnTo>
                        <a:pt x="74" y="3"/>
                      </a:lnTo>
                      <a:lnTo>
                        <a:pt x="78" y="11"/>
                      </a:lnTo>
                      <a:lnTo>
                        <a:pt x="78" y="27"/>
                      </a:lnTo>
                      <a:lnTo>
                        <a:pt x="78" y="39"/>
                      </a:lnTo>
                      <a:lnTo>
                        <a:pt x="78" y="58"/>
                      </a:lnTo>
                      <a:lnTo>
                        <a:pt x="80" y="62"/>
                      </a:lnTo>
                      <a:lnTo>
                        <a:pt x="83" y="70"/>
                      </a:lnTo>
                      <a:lnTo>
                        <a:pt x="86" y="78"/>
                      </a:lnTo>
                      <a:lnTo>
                        <a:pt x="89" y="82"/>
                      </a:lnTo>
                      <a:lnTo>
                        <a:pt x="91" y="94"/>
                      </a:lnTo>
                      <a:lnTo>
                        <a:pt x="91" y="106"/>
                      </a:lnTo>
                      <a:lnTo>
                        <a:pt x="89" y="115"/>
                      </a:lnTo>
                      <a:lnTo>
                        <a:pt x="87" y="118"/>
                      </a:lnTo>
                      <a:lnTo>
                        <a:pt x="83" y="130"/>
                      </a:lnTo>
                      <a:lnTo>
                        <a:pt x="83" y="147"/>
                      </a:lnTo>
                      <a:lnTo>
                        <a:pt x="85" y="155"/>
                      </a:lnTo>
                      <a:lnTo>
                        <a:pt x="85" y="174"/>
                      </a:lnTo>
                      <a:lnTo>
                        <a:pt x="83" y="181"/>
                      </a:lnTo>
                      <a:lnTo>
                        <a:pt x="80" y="185"/>
                      </a:lnTo>
                      <a:lnTo>
                        <a:pt x="79" y="199"/>
                      </a:lnTo>
                      <a:lnTo>
                        <a:pt x="79" y="209"/>
                      </a:lnTo>
                      <a:lnTo>
                        <a:pt x="80" y="217"/>
                      </a:lnTo>
                      <a:lnTo>
                        <a:pt x="84" y="219"/>
                      </a:lnTo>
                      <a:lnTo>
                        <a:pt x="88" y="225"/>
                      </a:lnTo>
                      <a:lnTo>
                        <a:pt x="89" y="241"/>
                      </a:lnTo>
                      <a:lnTo>
                        <a:pt x="88" y="253"/>
                      </a:lnTo>
                      <a:lnTo>
                        <a:pt x="84" y="264"/>
                      </a:lnTo>
                      <a:lnTo>
                        <a:pt x="81" y="272"/>
                      </a:lnTo>
                      <a:lnTo>
                        <a:pt x="78" y="279"/>
                      </a:lnTo>
                      <a:lnTo>
                        <a:pt x="70" y="288"/>
                      </a:lnTo>
                      <a:lnTo>
                        <a:pt x="58" y="298"/>
                      </a:lnTo>
                      <a:lnTo>
                        <a:pt x="48" y="302"/>
                      </a:lnTo>
                      <a:lnTo>
                        <a:pt x="43" y="300"/>
                      </a:lnTo>
                      <a:lnTo>
                        <a:pt x="40" y="286"/>
                      </a:lnTo>
                      <a:lnTo>
                        <a:pt x="37" y="278"/>
                      </a:lnTo>
                      <a:lnTo>
                        <a:pt x="30" y="276"/>
                      </a:lnTo>
                      <a:lnTo>
                        <a:pt x="26" y="288"/>
                      </a:lnTo>
                      <a:lnTo>
                        <a:pt x="21" y="293"/>
                      </a:lnTo>
                      <a:lnTo>
                        <a:pt x="8" y="291"/>
                      </a:lnTo>
                      <a:lnTo>
                        <a:pt x="6" y="286"/>
                      </a:lnTo>
                      <a:lnTo>
                        <a:pt x="2" y="272"/>
                      </a:lnTo>
                      <a:lnTo>
                        <a:pt x="2" y="257"/>
                      </a:lnTo>
                      <a:lnTo>
                        <a:pt x="2" y="243"/>
                      </a:lnTo>
                      <a:lnTo>
                        <a:pt x="7" y="227"/>
                      </a:lnTo>
                      <a:lnTo>
                        <a:pt x="9" y="205"/>
                      </a:lnTo>
                      <a:lnTo>
                        <a:pt x="8" y="193"/>
                      </a:lnTo>
                      <a:lnTo>
                        <a:pt x="4" y="181"/>
                      </a:lnTo>
                      <a:lnTo>
                        <a:pt x="0" y="174"/>
                      </a:lnTo>
                      <a:lnTo>
                        <a:pt x="0" y="159"/>
                      </a:lnTo>
                    </a:path>
                  </a:pathLst>
                </a:custGeom>
                <a:solidFill>
                  <a:srgbClr val="406000"/>
                </a:solidFill>
                <a:ln w="12700" cap="rnd">
                  <a:solidFill>
                    <a:srgbClr val="4060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b="1">
                    <a:latin typeface="楷体_GB2312" pitchFamily="49" charset="-122"/>
                  </a:endParaRPr>
                </a:p>
              </p:txBody>
            </p:sp>
            <p:sp>
              <p:nvSpPr>
                <p:cNvPr id="12328" name="Freeform 259"/>
                <p:cNvSpPr>
                  <a:spLocks/>
                </p:cNvSpPr>
                <p:nvPr/>
              </p:nvSpPr>
              <p:spPr bwMode="auto">
                <a:xfrm>
                  <a:off x="2669" y="2636"/>
                  <a:ext cx="82" cy="84"/>
                </a:xfrm>
                <a:custGeom>
                  <a:avLst/>
                  <a:gdLst>
                    <a:gd name="T0" fmla="*/ 0 w 82"/>
                    <a:gd name="T1" fmla="*/ 39 h 85"/>
                    <a:gd name="T2" fmla="*/ 3 w 82"/>
                    <a:gd name="T3" fmla="*/ 29 h 85"/>
                    <a:gd name="T4" fmla="*/ 8 w 82"/>
                    <a:gd name="T5" fmla="*/ 18 h 85"/>
                    <a:gd name="T6" fmla="*/ 10 w 82"/>
                    <a:gd name="T7" fmla="*/ 8 h 85"/>
                    <a:gd name="T8" fmla="*/ 13 w 82"/>
                    <a:gd name="T9" fmla="*/ 3 h 85"/>
                    <a:gd name="T10" fmla="*/ 19 w 82"/>
                    <a:gd name="T11" fmla="*/ 4 h 85"/>
                    <a:gd name="T12" fmla="*/ 24 w 82"/>
                    <a:gd name="T13" fmla="*/ 2 h 85"/>
                    <a:gd name="T14" fmla="*/ 30 w 82"/>
                    <a:gd name="T15" fmla="*/ 0 h 85"/>
                    <a:gd name="T16" fmla="*/ 35 w 82"/>
                    <a:gd name="T17" fmla="*/ 0 h 85"/>
                    <a:gd name="T18" fmla="*/ 40 w 82"/>
                    <a:gd name="T19" fmla="*/ 3 h 85"/>
                    <a:gd name="T20" fmla="*/ 45 w 82"/>
                    <a:gd name="T21" fmla="*/ 0 h 85"/>
                    <a:gd name="T22" fmla="*/ 50 w 82"/>
                    <a:gd name="T23" fmla="*/ 1 h 85"/>
                    <a:gd name="T24" fmla="*/ 53 w 82"/>
                    <a:gd name="T25" fmla="*/ 4 h 85"/>
                    <a:gd name="T26" fmla="*/ 59 w 82"/>
                    <a:gd name="T27" fmla="*/ 4 h 85"/>
                    <a:gd name="T28" fmla="*/ 63 w 82"/>
                    <a:gd name="T29" fmla="*/ 0 h 85"/>
                    <a:gd name="T30" fmla="*/ 69 w 82"/>
                    <a:gd name="T31" fmla="*/ 1 h 85"/>
                    <a:gd name="T32" fmla="*/ 70 w 82"/>
                    <a:gd name="T33" fmla="*/ 11 h 85"/>
                    <a:gd name="T34" fmla="*/ 71 w 82"/>
                    <a:gd name="T35" fmla="*/ 16 h 85"/>
                    <a:gd name="T36" fmla="*/ 77 w 82"/>
                    <a:gd name="T37" fmla="*/ 21 h 85"/>
                    <a:gd name="T38" fmla="*/ 81 w 82"/>
                    <a:gd name="T39" fmla="*/ 25 h 85"/>
                    <a:gd name="T40" fmla="*/ 79 w 82"/>
                    <a:gd name="T41" fmla="*/ 31 h 85"/>
                    <a:gd name="T42" fmla="*/ 74 w 82"/>
                    <a:gd name="T43" fmla="*/ 36 h 85"/>
                    <a:gd name="T44" fmla="*/ 76 w 82"/>
                    <a:gd name="T45" fmla="*/ 43 h 85"/>
                    <a:gd name="T46" fmla="*/ 74 w 82"/>
                    <a:gd name="T47" fmla="*/ 50 h 85"/>
                    <a:gd name="T48" fmla="*/ 70 w 82"/>
                    <a:gd name="T49" fmla="*/ 56 h 85"/>
                    <a:gd name="T50" fmla="*/ 72 w 82"/>
                    <a:gd name="T51" fmla="*/ 60 h 85"/>
                    <a:gd name="T52" fmla="*/ 78 w 82"/>
                    <a:gd name="T53" fmla="*/ 62 h 85"/>
                    <a:gd name="T54" fmla="*/ 78 w 82"/>
                    <a:gd name="T55" fmla="*/ 71 h 85"/>
                    <a:gd name="T56" fmla="*/ 73 w 82"/>
                    <a:gd name="T57" fmla="*/ 75 h 85"/>
                    <a:gd name="T58" fmla="*/ 62 w 82"/>
                    <a:gd name="T59" fmla="*/ 80 h 85"/>
                    <a:gd name="T60" fmla="*/ 43 w 82"/>
                    <a:gd name="T61" fmla="*/ 84 h 85"/>
                    <a:gd name="T62" fmla="*/ 37 w 82"/>
                    <a:gd name="T63" fmla="*/ 79 h 85"/>
                    <a:gd name="T64" fmla="*/ 28 w 82"/>
                    <a:gd name="T65" fmla="*/ 76 h 85"/>
                    <a:gd name="T66" fmla="*/ 18 w 82"/>
                    <a:gd name="T67" fmla="*/ 82 h 85"/>
                    <a:gd name="T68" fmla="*/ 5 w 82"/>
                    <a:gd name="T69" fmla="*/ 79 h 85"/>
                    <a:gd name="T70" fmla="*/ 1 w 82"/>
                    <a:gd name="T71" fmla="*/ 72 h 85"/>
                    <a:gd name="T72" fmla="*/ 6 w 82"/>
                    <a:gd name="T73" fmla="*/ 63 h 85"/>
                    <a:gd name="T74" fmla="*/ 7 w 82"/>
                    <a:gd name="T75" fmla="*/ 53 h 85"/>
                    <a:gd name="T76" fmla="*/ 0 w 82"/>
                    <a:gd name="T77" fmla="*/ 48 h 8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82"/>
                    <a:gd name="T118" fmla="*/ 0 h 85"/>
                    <a:gd name="T119" fmla="*/ 82 w 82"/>
                    <a:gd name="T120" fmla="*/ 85 h 8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82" h="85">
                      <a:moveTo>
                        <a:pt x="0" y="44"/>
                      </a:moveTo>
                      <a:lnTo>
                        <a:pt x="0" y="39"/>
                      </a:lnTo>
                      <a:lnTo>
                        <a:pt x="1" y="34"/>
                      </a:lnTo>
                      <a:lnTo>
                        <a:pt x="3" y="29"/>
                      </a:lnTo>
                      <a:lnTo>
                        <a:pt x="6" y="24"/>
                      </a:lnTo>
                      <a:lnTo>
                        <a:pt x="8" y="18"/>
                      </a:lnTo>
                      <a:lnTo>
                        <a:pt x="10" y="13"/>
                      </a:lnTo>
                      <a:lnTo>
                        <a:pt x="10" y="8"/>
                      </a:lnTo>
                      <a:lnTo>
                        <a:pt x="12" y="4"/>
                      </a:lnTo>
                      <a:lnTo>
                        <a:pt x="13" y="3"/>
                      </a:lnTo>
                      <a:lnTo>
                        <a:pt x="17" y="3"/>
                      </a:lnTo>
                      <a:lnTo>
                        <a:pt x="19" y="4"/>
                      </a:lnTo>
                      <a:lnTo>
                        <a:pt x="21" y="4"/>
                      </a:lnTo>
                      <a:lnTo>
                        <a:pt x="24" y="2"/>
                      </a:lnTo>
                      <a:lnTo>
                        <a:pt x="27" y="1"/>
                      </a:lnTo>
                      <a:lnTo>
                        <a:pt x="30" y="0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8" y="1"/>
                      </a:lnTo>
                      <a:lnTo>
                        <a:pt x="40" y="3"/>
                      </a:lnTo>
                      <a:lnTo>
                        <a:pt x="43" y="1"/>
                      </a:lnTo>
                      <a:lnTo>
                        <a:pt x="45" y="0"/>
                      </a:lnTo>
                      <a:lnTo>
                        <a:pt x="48" y="0"/>
                      </a:lnTo>
                      <a:lnTo>
                        <a:pt x="50" y="1"/>
                      </a:lnTo>
                      <a:lnTo>
                        <a:pt x="52" y="3"/>
                      </a:lnTo>
                      <a:lnTo>
                        <a:pt x="53" y="4"/>
                      </a:lnTo>
                      <a:lnTo>
                        <a:pt x="56" y="4"/>
                      </a:lnTo>
                      <a:lnTo>
                        <a:pt x="59" y="4"/>
                      </a:lnTo>
                      <a:lnTo>
                        <a:pt x="62" y="1"/>
                      </a:lnTo>
                      <a:lnTo>
                        <a:pt x="63" y="0"/>
                      </a:lnTo>
                      <a:lnTo>
                        <a:pt x="67" y="0"/>
                      </a:lnTo>
                      <a:lnTo>
                        <a:pt x="69" y="1"/>
                      </a:lnTo>
                      <a:lnTo>
                        <a:pt x="70" y="7"/>
                      </a:lnTo>
                      <a:lnTo>
                        <a:pt x="70" y="11"/>
                      </a:lnTo>
                      <a:lnTo>
                        <a:pt x="69" y="15"/>
                      </a:lnTo>
                      <a:lnTo>
                        <a:pt x="71" y="16"/>
                      </a:lnTo>
                      <a:lnTo>
                        <a:pt x="74" y="19"/>
                      </a:lnTo>
                      <a:lnTo>
                        <a:pt x="77" y="21"/>
                      </a:lnTo>
                      <a:lnTo>
                        <a:pt x="79" y="22"/>
                      </a:lnTo>
                      <a:lnTo>
                        <a:pt x="81" y="25"/>
                      </a:lnTo>
                      <a:lnTo>
                        <a:pt x="81" y="29"/>
                      </a:lnTo>
                      <a:lnTo>
                        <a:pt x="79" y="31"/>
                      </a:lnTo>
                      <a:lnTo>
                        <a:pt x="78" y="33"/>
                      </a:lnTo>
                      <a:lnTo>
                        <a:pt x="74" y="36"/>
                      </a:lnTo>
                      <a:lnTo>
                        <a:pt x="75" y="40"/>
                      </a:lnTo>
                      <a:lnTo>
                        <a:pt x="76" y="43"/>
                      </a:lnTo>
                      <a:lnTo>
                        <a:pt x="76" y="48"/>
                      </a:lnTo>
                      <a:lnTo>
                        <a:pt x="74" y="50"/>
                      </a:lnTo>
                      <a:lnTo>
                        <a:pt x="72" y="51"/>
                      </a:lnTo>
                      <a:lnTo>
                        <a:pt x="70" y="56"/>
                      </a:lnTo>
                      <a:lnTo>
                        <a:pt x="70" y="59"/>
                      </a:lnTo>
                      <a:lnTo>
                        <a:pt x="72" y="60"/>
                      </a:lnTo>
                      <a:lnTo>
                        <a:pt x="75" y="61"/>
                      </a:lnTo>
                      <a:lnTo>
                        <a:pt x="78" y="62"/>
                      </a:lnTo>
                      <a:lnTo>
                        <a:pt x="79" y="68"/>
                      </a:lnTo>
                      <a:lnTo>
                        <a:pt x="78" y="71"/>
                      </a:lnTo>
                      <a:lnTo>
                        <a:pt x="75" y="73"/>
                      </a:lnTo>
                      <a:lnTo>
                        <a:pt x="73" y="75"/>
                      </a:lnTo>
                      <a:lnTo>
                        <a:pt x="70" y="78"/>
                      </a:lnTo>
                      <a:lnTo>
                        <a:pt x="62" y="80"/>
                      </a:lnTo>
                      <a:lnTo>
                        <a:pt x="51" y="83"/>
                      </a:lnTo>
                      <a:lnTo>
                        <a:pt x="43" y="84"/>
                      </a:lnTo>
                      <a:lnTo>
                        <a:pt x="40" y="84"/>
                      </a:lnTo>
                      <a:lnTo>
                        <a:pt x="37" y="79"/>
                      </a:lnTo>
                      <a:lnTo>
                        <a:pt x="32" y="77"/>
                      </a:lnTo>
                      <a:lnTo>
                        <a:pt x="28" y="76"/>
                      </a:lnTo>
                      <a:lnTo>
                        <a:pt x="22" y="80"/>
                      </a:lnTo>
                      <a:lnTo>
                        <a:pt x="18" y="82"/>
                      </a:lnTo>
                      <a:lnTo>
                        <a:pt x="7" y="82"/>
                      </a:lnTo>
                      <a:lnTo>
                        <a:pt x="5" y="79"/>
                      </a:lnTo>
                      <a:lnTo>
                        <a:pt x="2" y="75"/>
                      </a:lnTo>
                      <a:lnTo>
                        <a:pt x="1" y="72"/>
                      </a:lnTo>
                      <a:lnTo>
                        <a:pt x="2" y="68"/>
                      </a:lnTo>
                      <a:lnTo>
                        <a:pt x="6" y="63"/>
                      </a:lnTo>
                      <a:lnTo>
                        <a:pt x="7" y="57"/>
                      </a:lnTo>
                      <a:lnTo>
                        <a:pt x="7" y="53"/>
                      </a:lnTo>
                      <a:lnTo>
                        <a:pt x="3" y="50"/>
                      </a:lnTo>
                      <a:lnTo>
                        <a:pt x="0" y="48"/>
                      </a:lnTo>
                      <a:lnTo>
                        <a:pt x="0" y="44"/>
                      </a:lnTo>
                    </a:path>
                  </a:pathLst>
                </a:custGeom>
                <a:solidFill>
                  <a:srgbClr val="406000"/>
                </a:solidFill>
                <a:ln w="12700" cap="rnd">
                  <a:solidFill>
                    <a:srgbClr val="4060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b="1">
                    <a:latin typeface="楷体_GB2312" pitchFamily="49" charset="-122"/>
                  </a:endParaRPr>
                </a:p>
              </p:txBody>
            </p:sp>
            <p:sp>
              <p:nvSpPr>
                <p:cNvPr id="12329" name="Freeform 260"/>
                <p:cNvSpPr>
                  <a:spLocks/>
                </p:cNvSpPr>
                <p:nvPr/>
              </p:nvSpPr>
              <p:spPr bwMode="auto">
                <a:xfrm>
                  <a:off x="2579" y="2636"/>
                  <a:ext cx="80" cy="84"/>
                </a:xfrm>
                <a:custGeom>
                  <a:avLst/>
                  <a:gdLst>
                    <a:gd name="T0" fmla="*/ 0 w 81"/>
                    <a:gd name="T1" fmla="*/ 39 h 85"/>
                    <a:gd name="T2" fmla="*/ 3 w 81"/>
                    <a:gd name="T3" fmla="*/ 29 h 85"/>
                    <a:gd name="T4" fmla="*/ 8 w 81"/>
                    <a:gd name="T5" fmla="*/ 18 h 85"/>
                    <a:gd name="T6" fmla="*/ 10 w 81"/>
                    <a:gd name="T7" fmla="*/ 8 h 85"/>
                    <a:gd name="T8" fmla="*/ 13 w 81"/>
                    <a:gd name="T9" fmla="*/ 3 h 85"/>
                    <a:gd name="T10" fmla="*/ 18 w 81"/>
                    <a:gd name="T11" fmla="*/ 4 h 85"/>
                    <a:gd name="T12" fmla="*/ 24 w 81"/>
                    <a:gd name="T13" fmla="*/ 2 h 85"/>
                    <a:gd name="T14" fmla="*/ 30 w 81"/>
                    <a:gd name="T15" fmla="*/ 0 h 85"/>
                    <a:gd name="T16" fmla="*/ 35 w 81"/>
                    <a:gd name="T17" fmla="*/ 0 h 85"/>
                    <a:gd name="T18" fmla="*/ 40 w 81"/>
                    <a:gd name="T19" fmla="*/ 3 h 85"/>
                    <a:gd name="T20" fmla="*/ 44 w 81"/>
                    <a:gd name="T21" fmla="*/ 0 h 85"/>
                    <a:gd name="T22" fmla="*/ 50 w 81"/>
                    <a:gd name="T23" fmla="*/ 1 h 85"/>
                    <a:gd name="T24" fmla="*/ 53 w 81"/>
                    <a:gd name="T25" fmla="*/ 4 h 85"/>
                    <a:gd name="T26" fmla="*/ 58 w 81"/>
                    <a:gd name="T27" fmla="*/ 4 h 85"/>
                    <a:gd name="T28" fmla="*/ 63 w 81"/>
                    <a:gd name="T29" fmla="*/ 0 h 85"/>
                    <a:gd name="T30" fmla="*/ 68 w 81"/>
                    <a:gd name="T31" fmla="*/ 1 h 85"/>
                    <a:gd name="T32" fmla="*/ 69 w 81"/>
                    <a:gd name="T33" fmla="*/ 11 h 85"/>
                    <a:gd name="T34" fmla="*/ 71 w 81"/>
                    <a:gd name="T35" fmla="*/ 16 h 85"/>
                    <a:gd name="T36" fmla="*/ 76 w 81"/>
                    <a:gd name="T37" fmla="*/ 21 h 85"/>
                    <a:gd name="T38" fmla="*/ 80 w 81"/>
                    <a:gd name="T39" fmla="*/ 25 h 85"/>
                    <a:gd name="T40" fmla="*/ 78 w 81"/>
                    <a:gd name="T41" fmla="*/ 31 h 85"/>
                    <a:gd name="T42" fmla="*/ 73 w 81"/>
                    <a:gd name="T43" fmla="*/ 36 h 85"/>
                    <a:gd name="T44" fmla="*/ 75 w 81"/>
                    <a:gd name="T45" fmla="*/ 43 h 85"/>
                    <a:gd name="T46" fmla="*/ 73 w 81"/>
                    <a:gd name="T47" fmla="*/ 50 h 85"/>
                    <a:gd name="T48" fmla="*/ 69 w 81"/>
                    <a:gd name="T49" fmla="*/ 56 h 85"/>
                    <a:gd name="T50" fmla="*/ 71 w 81"/>
                    <a:gd name="T51" fmla="*/ 60 h 85"/>
                    <a:gd name="T52" fmla="*/ 77 w 81"/>
                    <a:gd name="T53" fmla="*/ 62 h 85"/>
                    <a:gd name="T54" fmla="*/ 77 w 81"/>
                    <a:gd name="T55" fmla="*/ 71 h 85"/>
                    <a:gd name="T56" fmla="*/ 72 w 81"/>
                    <a:gd name="T57" fmla="*/ 75 h 85"/>
                    <a:gd name="T58" fmla="*/ 62 w 81"/>
                    <a:gd name="T59" fmla="*/ 80 h 85"/>
                    <a:gd name="T60" fmla="*/ 43 w 81"/>
                    <a:gd name="T61" fmla="*/ 84 h 85"/>
                    <a:gd name="T62" fmla="*/ 35 w 81"/>
                    <a:gd name="T63" fmla="*/ 79 h 85"/>
                    <a:gd name="T64" fmla="*/ 26 w 81"/>
                    <a:gd name="T65" fmla="*/ 76 h 85"/>
                    <a:gd name="T66" fmla="*/ 17 w 81"/>
                    <a:gd name="T67" fmla="*/ 82 h 85"/>
                    <a:gd name="T68" fmla="*/ 5 w 81"/>
                    <a:gd name="T69" fmla="*/ 79 h 85"/>
                    <a:gd name="T70" fmla="*/ 1 w 81"/>
                    <a:gd name="T71" fmla="*/ 72 h 85"/>
                    <a:gd name="T72" fmla="*/ 6 w 81"/>
                    <a:gd name="T73" fmla="*/ 63 h 85"/>
                    <a:gd name="T74" fmla="*/ 7 w 81"/>
                    <a:gd name="T75" fmla="*/ 53 h 85"/>
                    <a:gd name="T76" fmla="*/ 0 w 81"/>
                    <a:gd name="T77" fmla="*/ 48 h 8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81"/>
                    <a:gd name="T118" fmla="*/ 0 h 85"/>
                    <a:gd name="T119" fmla="*/ 81 w 81"/>
                    <a:gd name="T120" fmla="*/ 85 h 8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81" h="85">
                      <a:moveTo>
                        <a:pt x="0" y="44"/>
                      </a:moveTo>
                      <a:lnTo>
                        <a:pt x="0" y="39"/>
                      </a:lnTo>
                      <a:lnTo>
                        <a:pt x="1" y="34"/>
                      </a:lnTo>
                      <a:lnTo>
                        <a:pt x="3" y="29"/>
                      </a:lnTo>
                      <a:lnTo>
                        <a:pt x="6" y="24"/>
                      </a:lnTo>
                      <a:lnTo>
                        <a:pt x="8" y="18"/>
                      </a:lnTo>
                      <a:lnTo>
                        <a:pt x="9" y="13"/>
                      </a:lnTo>
                      <a:lnTo>
                        <a:pt x="10" y="8"/>
                      </a:lnTo>
                      <a:lnTo>
                        <a:pt x="11" y="4"/>
                      </a:lnTo>
                      <a:lnTo>
                        <a:pt x="13" y="3"/>
                      </a:lnTo>
                      <a:lnTo>
                        <a:pt x="16" y="3"/>
                      </a:lnTo>
                      <a:lnTo>
                        <a:pt x="18" y="4"/>
                      </a:lnTo>
                      <a:lnTo>
                        <a:pt x="21" y="4"/>
                      </a:lnTo>
                      <a:lnTo>
                        <a:pt x="24" y="2"/>
                      </a:lnTo>
                      <a:lnTo>
                        <a:pt x="26" y="1"/>
                      </a:lnTo>
                      <a:lnTo>
                        <a:pt x="30" y="0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3" y="1"/>
                      </a:lnTo>
                      <a:lnTo>
                        <a:pt x="44" y="0"/>
                      </a:lnTo>
                      <a:lnTo>
                        <a:pt x="48" y="0"/>
                      </a:lnTo>
                      <a:lnTo>
                        <a:pt x="50" y="1"/>
                      </a:lnTo>
                      <a:lnTo>
                        <a:pt x="52" y="3"/>
                      </a:lnTo>
                      <a:lnTo>
                        <a:pt x="53" y="4"/>
                      </a:lnTo>
                      <a:lnTo>
                        <a:pt x="55" y="4"/>
                      </a:lnTo>
                      <a:lnTo>
                        <a:pt x="58" y="4"/>
                      </a:lnTo>
                      <a:lnTo>
                        <a:pt x="62" y="1"/>
                      </a:lnTo>
                      <a:lnTo>
                        <a:pt x="63" y="0"/>
                      </a:lnTo>
                      <a:lnTo>
                        <a:pt x="66" y="0"/>
                      </a:lnTo>
                      <a:lnTo>
                        <a:pt x="68" y="1"/>
                      </a:lnTo>
                      <a:lnTo>
                        <a:pt x="69" y="7"/>
                      </a:lnTo>
                      <a:lnTo>
                        <a:pt x="69" y="11"/>
                      </a:lnTo>
                      <a:lnTo>
                        <a:pt x="68" y="15"/>
                      </a:lnTo>
                      <a:lnTo>
                        <a:pt x="71" y="16"/>
                      </a:lnTo>
                      <a:lnTo>
                        <a:pt x="73" y="19"/>
                      </a:lnTo>
                      <a:lnTo>
                        <a:pt x="76" y="21"/>
                      </a:lnTo>
                      <a:lnTo>
                        <a:pt x="78" y="22"/>
                      </a:lnTo>
                      <a:lnTo>
                        <a:pt x="80" y="25"/>
                      </a:lnTo>
                      <a:lnTo>
                        <a:pt x="80" y="29"/>
                      </a:lnTo>
                      <a:lnTo>
                        <a:pt x="78" y="31"/>
                      </a:lnTo>
                      <a:lnTo>
                        <a:pt x="77" y="33"/>
                      </a:lnTo>
                      <a:lnTo>
                        <a:pt x="73" y="36"/>
                      </a:lnTo>
                      <a:lnTo>
                        <a:pt x="74" y="40"/>
                      </a:lnTo>
                      <a:lnTo>
                        <a:pt x="75" y="43"/>
                      </a:lnTo>
                      <a:lnTo>
                        <a:pt x="75" y="48"/>
                      </a:lnTo>
                      <a:lnTo>
                        <a:pt x="73" y="50"/>
                      </a:lnTo>
                      <a:lnTo>
                        <a:pt x="71" y="51"/>
                      </a:lnTo>
                      <a:lnTo>
                        <a:pt x="69" y="56"/>
                      </a:lnTo>
                      <a:lnTo>
                        <a:pt x="69" y="59"/>
                      </a:lnTo>
                      <a:lnTo>
                        <a:pt x="71" y="60"/>
                      </a:lnTo>
                      <a:lnTo>
                        <a:pt x="74" y="61"/>
                      </a:lnTo>
                      <a:lnTo>
                        <a:pt x="77" y="62"/>
                      </a:lnTo>
                      <a:lnTo>
                        <a:pt x="78" y="68"/>
                      </a:lnTo>
                      <a:lnTo>
                        <a:pt x="77" y="71"/>
                      </a:lnTo>
                      <a:lnTo>
                        <a:pt x="74" y="73"/>
                      </a:lnTo>
                      <a:lnTo>
                        <a:pt x="72" y="75"/>
                      </a:lnTo>
                      <a:lnTo>
                        <a:pt x="69" y="78"/>
                      </a:lnTo>
                      <a:lnTo>
                        <a:pt x="62" y="80"/>
                      </a:lnTo>
                      <a:lnTo>
                        <a:pt x="51" y="83"/>
                      </a:lnTo>
                      <a:lnTo>
                        <a:pt x="43" y="84"/>
                      </a:lnTo>
                      <a:lnTo>
                        <a:pt x="39" y="84"/>
                      </a:lnTo>
                      <a:lnTo>
                        <a:pt x="35" y="79"/>
                      </a:lnTo>
                      <a:lnTo>
                        <a:pt x="32" y="77"/>
                      </a:lnTo>
                      <a:lnTo>
                        <a:pt x="26" y="76"/>
                      </a:lnTo>
                      <a:lnTo>
                        <a:pt x="22" y="80"/>
                      </a:lnTo>
                      <a:lnTo>
                        <a:pt x="17" y="82"/>
                      </a:lnTo>
                      <a:lnTo>
                        <a:pt x="7" y="82"/>
                      </a:lnTo>
                      <a:lnTo>
                        <a:pt x="5" y="79"/>
                      </a:lnTo>
                      <a:lnTo>
                        <a:pt x="2" y="75"/>
                      </a:lnTo>
                      <a:lnTo>
                        <a:pt x="1" y="72"/>
                      </a:lnTo>
                      <a:lnTo>
                        <a:pt x="2" y="68"/>
                      </a:lnTo>
                      <a:lnTo>
                        <a:pt x="6" y="63"/>
                      </a:lnTo>
                      <a:lnTo>
                        <a:pt x="7" y="57"/>
                      </a:lnTo>
                      <a:lnTo>
                        <a:pt x="7" y="53"/>
                      </a:lnTo>
                      <a:lnTo>
                        <a:pt x="3" y="50"/>
                      </a:lnTo>
                      <a:lnTo>
                        <a:pt x="0" y="48"/>
                      </a:lnTo>
                      <a:lnTo>
                        <a:pt x="0" y="44"/>
                      </a:lnTo>
                    </a:path>
                  </a:pathLst>
                </a:custGeom>
                <a:solidFill>
                  <a:srgbClr val="406000"/>
                </a:solidFill>
                <a:ln w="12700" cap="rnd">
                  <a:solidFill>
                    <a:srgbClr val="4060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b="1">
                    <a:latin typeface="楷体_GB2312" pitchFamily="49" charset="-122"/>
                  </a:endParaRPr>
                </a:p>
              </p:txBody>
            </p:sp>
            <p:sp>
              <p:nvSpPr>
                <p:cNvPr id="12330" name="Freeform 261"/>
                <p:cNvSpPr>
                  <a:spLocks/>
                </p:cNvSpPr>
                <p:nvPr/>
              </p:nvSpPr>
              <p:spPr bwMode="auto">
                <a:xfrm>
                  <a:off x="2068" y="2608"/>
                  <a:ext cx="106" cy="105"/>
                </a:xfrm>
                <a:custGeom>
                  <a:avLst/>
                  <a:gdLst>
                    <a:gd name="T0" fmla="*/ 0 w 106"/>
                    <a:gd name="T1" fmla="*/ 48 h 106"/>
                    <a:gd name="T2" fmla="*/ 5 w 106"/>
                    <a:gd name="T3" fmla="*/ 36 h 106"/>
                    <a:gd name="T4" fmla="*/ 11 w 106"/>
                    <a:gd name="T5" fmla="*/ 23 h 106"/>
                    <a:gd name="T6" fmla="*/ 14 w 106"/>
                    <a:gd name="T7" fmla="*/ 11 h 106"/>
                    <a:gd name="T8" fmla="*/ 18 w 106"/>
                    <a:gd name="T9" fmla="*/ 4 h 106"/>
                    <a:gd name="T10" fmla="*/ 25 w 106"/>
                    <a:gd name="T11" fmla="*/ 6 h 106"/>
                    <a:gd name="T12" fmla="*/ 32 w 106"/>
                    <a:gd name="T13" fmla="*/ 4 h 106"/>
                    <a:gd name="T14" fmla="*/ 40 w 106"/>
                    <a:gd name="T15" fmla="*/ 0 h 106"/>
                    <a:gd name="T16" fmla="*/ 46 w 106"/>
                    <a:gd name="T17" fmla="*/ 0 h 106"/>
                    <a:gd name="T18" fmla="*/ 52 w 106"/>
                    <a:gd name="T19" fmla="*/ 4 h 106"/>
                    <a:gd name="T20" fmla="*/ 60 w 106"/>
                    <a:gd name="T21" fmla="*/ 0 h 106"/>
                    <a:gd name="T22" fmla="*/ 66 w 106"/>
                    <a:gd name="T23" fmla="*/ 1 h 106"/>
                    <a:gd name="T24" fmla="*/ 70 w 106"/>
                    <a:gd name="T25" fmla="*/ 7 h 106"/>
                    <a:gd name="T26" fmla="*/ 77 w 106"/>
                    <a:gd name="T27" fmla="*/ 6 h 106"/>
                    <a:gd name="T28" fmla="*/ 83 w 106"/>
                    <a:gd name="T29" fmla="*/ 0 h 106"/>
                    <a:gd name="T30" fmla="*/ 89 w 106"/>
                    <a:gd name="T31" fmla="*/ 3 h 106"/>
                    <a:gd name="T32" fmla="*/ 91 w 106"/>
                    <a:gd name="T33" fmla="*/ 13 h 106"/>
                    <a:gd name="T34" fmla="*/ 92 w 106"/>
                    <a:gd name="T35" fmla="*/ 21 h 106"/>
                    <a:gd name="T36" fmla="*/ 99 w 106"/>
                    <a:gd name="T37" fmla="*/ 26 h 106"/>
                    <a:gd name="T38" fmla="*/ 105 w 106"/>
                    <a:gd name="T39" fmla="*/ 32 h 106"/>
                    <a:gd name="T40" fmla="*/ 102 w 106"/>
                    <a:gd name="T41" fmla="*/ 39 h 106"/>
                    <a:gd name="T42" fmla="*/ 96 w 106"/>
                    <a:gd name="T43" fmla="*/ 45 h 106"/>
                    <a:gd name="T44" fmla="*/ 98 w 106"/>
                    <a:gd name="T45" fmla="*/ 54 h 106"/>
                    <a:gd name="T46" fmla="*/ 96 w 106"/>
                    <a:gd name="T47" fmla="*/ 63 h 106"/>
                    <a:gd name="T48" fmla="*/ 91 w 106"/>
                    <a:gd name="T49" fmla="*/ 69 h 106"/>
                    <a:gd name="T50" fmla="*/ 93 w 106"/>
                    <a:gd name="T51" fmla="*/ 75 h 106"/>
                    <a:gd name="T52" fmla="*/ 102 w 106"/>
                    <a:gd name="T53" fmla="*/ 79 h 106"/>
                    <a:gd name="T54" fmla="*/ 101 w 106"/>
                    <a:gd name="T55" fmla="*/ 88 h 106"/>
                    <a:gd name="T56" fmla="*/ 94 w 106"/>
                    <a:gd name="T57" fmla="*/ 94 h 106"/>
                    <a:gd name="T58" fmla="*/ 82 w 106"/>
                    <a:gd name="T59" fmla="*/ 100 h 106"/>
                    <a:gd name="T60" fmla="*/ 56 w 106"/>
                    <a:gd name="T61" fmla="*/ 105 h 106"/>
                    <a:gd name="T62" fmla="*/ 47 w 106"/>
                    <a:gd name="T63" fmla="*/ 100 h 106"/>
                    <a:gd name="T64" fmla="*/ 36 w 106"/>
                    <a:gd name="T65" fmla="*/ 96 h 106"/>
                    <a:gd name="T66" fmla="*/ 24 w 106"/>
                    <a:gd name="T67" fmla="*/ 103 h 106"/>
                    <a:gd name="T68" fmla="*/ 7 w 106"/>
                    <a:gd name="T69" fmla="*/ 100 h 106"/>
                    <a:gd name="T70" fmla="*/ 2 w 106"/>
                    <a:gd name="T71" fmla="*/ 90 h 106"/>
                    <a:gd name="T72" fmla="*/ 8 w 106"/>
                    <a:gd name="T73" fmla="*/ 79 h 106"/>
                    <a:gd name="T74" fmla="*/ 10 w 106"/>
                    <a:gd name="T75" fmla="*/ 67 h 106"/>
                    <a:gd name="T76" fmla="*/ 0 w 106"/>
                    <a:gd name="T77" fmla="*/ 59 h 10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6"/>
                    <a:gd name="T118" fmla="*/ 0 h 106"/>
                    <a:gd name="T119" fmla="*/ 106 w 106"/>
                    <a:gd name="T120" fmla="*/ 106 h 10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6" h="106">
                      <a:moveTo>
                        <a:pt x="0" y="55"/>
                      </a:moveTo>
                      <a:lnTo>
                        <a:pt x="0" y="48"/>
                      </a:lnTo>
                      <a:lnTo>
                        <a:pt x="2" y="41"/>
                      </a:lnTo>
                      <a:lnTo>
                        <a:pt x="5" y="36"/>
                      </a:lnTo>
                      <a:lnTo>
                        <a:pt x="8" y="30"/>
                      </a:lnTo>
                      <a:lnTo>
                        <a:pt x="11" y="23"/>
                      </a:lnTo>
                      <a:lnTo>
                        <a:pt x="12" y="16"/>
                      </a:lnTo>
                      <a:lnTo>
                        <a:pt x="14" y="11"/>
                      </a:lnTo>
                      <a:lnTo>
                        <a:pt x="16" y="7"/>
                      </a:lnTo>
                      <a:lnTo>
                        <a:pt x="18" y="4"/>
                      </a:lnTo>
                      <a:lnTo>
                        <a:pt x="22" y="4"/>
                      </a:lnTo>
                      <a:lnTo>
                        <a:pt x="25" y="6"/>
                      </a:lnTo>
                      <a:lnTo>
                        <a:pt x="28" y="7"/>
                      </a:lnTo>
                      <a:lnTo>
                        <a:pt x="32" y="4"/>
                      </a:lnTo>
                      <a:lnTo>
                        <a:pt x="35" y="1"/>
                      </a:lnTo>
                      <a:lnTo>
                        <a:pt x="40" y="0"/>
                      </a:lnTo>
                      <a:lnTo>
                        <a:pt x="43" y="0"/>
                      </a:lnTo>
                      <a:lnTo>
                        <a:pt x="46" y="0"/>
                      </a:lnTo>
                      <a:lnTo>
                        <a:pt x="49" y="2"/>
                      </a:lnTo>
                      <a:lnTo>
                        <a:pt x="52" y="4"/>
                      </a:lnTo>
                      <a:lnTo>
                        <a:pt x="57" y="3"/>
                      </a:lnTo>
                      <a:lnTo>
                        <a:pt x="60" y="0"/>
                      </a:lnTo>
                      <a:lnTo>
                        <a:pt x="63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0" y="7"/>
                      </a:lnTo>
                      <a:lnTo>
                        <a:pt x="73" y="7"/>
                      </a:lnTo>
                      <a:lnTo>
                        <a:pt x="77" y="6"/>
                      </a:lnTo>
                      <a:lnTo>
                        <a:pt x="81" y="3"/>
                      </a:lnTo>
                      <a:lnTo>
                        <a:pt x="83" y="0"/>
                      </a:lnTo>
                      <a:lnTo>
                        <a:pt x="87" y="0"/>
                      </a:lnTo>
                      <a:lnTo>
                        <a:pt x="89" y="3"/>
                      </a:lnTo>
                      <a:lnTo>
                        <a:pt x="90" y="9"/>
                      </a:lnTo>
                      <a:lnTo>
                        <a:pt x="91" y="13"/>
                      </a:lnTo>
                      <a:lnTo>
                        <a:pt x="89" y="20"/>
                      </a:lnTo>
                      <a:lnTo>
                        <a:pt x="92" y="21"/>
                      </a:lnTo>
                      <a:lnTo>
                        <a:pt x="96" y="23"/>
                      </a:lnTo>
                      <a:lnTo>
                        <a:pt x="99" y="26"/>
                      </a:lnTo>
                      <a:lnTo>
                        <a:pt x="102" y="28"/>
                      </a:lnTo>
                      <a:lnTo>
                        <a:pt x="105" y="32"/>
                      </a:lnTo>
                      <a:lnTo>
                        <a:pt x="105" y="36"/>
                      </a:lnTo>
                      <a:lnTo>
                        <a:pt x="102" y="39"/>
                      </a:lnTo>
                      <a:lnTo>
                        <a:pt x="100" y="41"/>
                      </a:lnTo>
                      <a:lnTo>
                        <a:pt x="96" y="45"/>
                      </a:lnTo>
                      <a:lnTo>
                        <a:pt x="97" y="50"/>
                      </a:lnTo>
                      <a:lnTo>
                        <a:pt x="98" y="54"/>
                      </a:lnTo>
                      <a:lnTo>
                        <a:pt x="98" y="59"/>
                      </a:lnTo>
                      <a:lnTo>
                        <a:pt x="96" y="63"/>
                      </a:lnTo>
                      <a:lnTo>
                        <a:pt x="93" y="64"/>
                      </a:lnTo>
                      <a:lnTo>
                        <a:pt x="91" y="69"/>
                      </a:lnTo>
                      <a:lnTo>
                        <a:pt x="91" y="72"/>
                      </a:lnTo>
                      <a:lnTo>
                        <a:pt x="93" y="75"/>
                      </a:lnTo>
                      <a:lnTo>
                        <a:pt x="97" y="76"/>
                      </a:lnTo>
                      <a:lnTo>
                        <a:pt x="102" y="79"/>
                      </a:lnTo>
                      <a:lnTo>
                        <a:pt x="102" y="84"/>
                      </a:lnTo>
                      <a:lnTo>
                        <a:pt x="101" y="88"/>
                      </a:lnTo>
                      <a:lnTo>
                        <a:pt x="97" y="92"/>
                      </a:lnTo>
                      <a:lnTo>
                        <a:pt x="94" y="94"/>
                      </a:lnTo>
                      <a:lnTo>
                        <a:pt x="90" y="97"/>
                      </a:lnTo>
                      <a:lnTo>
                        <a:pt x="82" y="100"/>
                      </a:lnTo>
                      <a:lnTo>
                        <a:pt x="67" y="103"/>
                      </a:lnTo>
                      <a:lnTo>
                        <a:pt x="56" y="105"/>
                      </a:lnTo>
                      <a:lnTo>
                        <a:pt x="52" y="104"/>
                      </a:lnTo>
                      <a:lnTo>
                        <a:pt x="47" y="100"/>
                      </a:lnTo>
                      <a:lnTo>
                        <a:pt x="42" y="97"/>
                      </a:lnTo>
                      <a:lnTo>
                        <a:pt x="36" y="96"/>
                      </a:lnTo>
                      <a:lnTo>
                        <a:pt x="30" y="100"/>
                      </a:lnTo>
                      <a:lnTo>
                        <a:pt x="24" y="103"/>
                      </a:lnTo>
                      <a:lnTo>
                        <a:pt x="10" y="102"/>
                      </a:lnTo>
                      <a:lnTo>
                        <a:pt x="7" y="100"/>
                      </a:lnTo>
                      <a:lnTo>
                        <a:pt x="2" y="94"/>
                      </a:lnTo>
                      <a:lnTo>
                        <a:pt x="2" y="90"/>
                      </a:lnTo>
                      <a:lnTo>
                        <a:pt x="3" y="84"/>
                      </a:lnTo>
                      <a:lnTo>
                        <a:pt x="8" y="79"/>
                      </a:lnTo>
                      <a:lnTo>
                        <a:pt x="10" y="71"/>
                      </a:lnTo>
                      <a:lnTo>
                        <a:pt x="10" y="67"/>
                      </a:lnTo>
                      <a:lnTo>
                        <a:pt x="5" y="63"/>
                      </a:lnTo>
                      <a:lnTo>
                        <a:pt x="0" y="59"/>
                      </a:lnTo>
                      <a:lnTo>
                        <a:pt x="0" y="55"/>
                      </a:lnTo>
                    </a:path>
                  </a:pathLst>
                </a:custGeom>
                <a:solidFill>
                  <a:srgbClr val="406000"/>
                </a:solidFill>
                <a:ln w="12700" cap="rnd">
                  <a:solidFill>
                    <a:srgbClr val="4060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b="1">
                    <a:latin typeface="楷体_GB2312" pitchFamily="49" charset="-122"/>
                  </a:endParaRPr>
                </a:p>
              </p:txBody>
            </p:sp>
          </p:grpSp>
        </p:grpSp>
        <p:sp>
          <p:nvSpPr>
            <p:cNvPr id="12323" name="AutoShape 262"/>
            <p:cNvSpPr>
              <a:spLocks noChangeArrowheads="1"/>
            </p:cNvSpPr>
            <p:nvPr/>
          </p:nvSpPr>
          <p:spPr bwMode="auto">
            <a:xfrm>
              <a:off x="144" y="2976"/>
              <a:ext cx="1968" cy="96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latin typeface="楷体_GB2312" pitchFamily="49" charset="-122"/>
              </a:endParaRPr>
            </a:p>
          </p:txBody>
        </p:sp>
        <p:sp>
          <p:nvSpPr>
            <p:cNvPr id="12324" name="Text Box 263"/>
            <p:cNvSpPr txBox="1">
              <a:spLocks noChangeArrowheads="1"/>
            </p:cNvSpPr>
            <p:nvPr/>
          </p:nvSpPr>
          <p:spPr bwMode="auto">
            <a:xfrm>
              <a:off x="672" y="3432"/>
              <a:ext cx="1392" cy="1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kumimoji="1" lang="en-US" altLang="zh-TW" sz="2400" b="1" u="sng">
                  <a:latin typeface="楷体_GB2312" pitchFamily="49" charset="-122"/>
                </a:rPr>
                <a:t>Factor</a:t>
              </a:r>
              <a:endParaRPr kumimoji="1" lang="en-US" altLang="zh-TW" sz="2400" b="1">
                <a:latin typeface="楷体_GB2312" pitchFamily="49" charset="-122"/>
              </a:endParaRPr>
            </a:p>
          </p:txBody>
        </p:sp>
      </p:grpSp>
      <p:sp>
        <p:nvSpPr>
          <p:cNvPr id="348424" name="Line 264"/>
          <p:cNvSpPr>
            <a:spLocks noChangeShapeType="1"/>
          </p:cNvSpPr>
          <p:nvPr/>
        </p:nvSpPr>
        <p:spPr bwMode="auto">
          <a:xfrm>
            <a:off x="2051050" y="1773238"/>
            <a:ext cx="495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348425" name="Text Box 265"/>
          <p:cNvSpPr txBox="1">
            <a:spLocks noChangeArrowheads="1"/>
          </p:cNvSpPr>
          <p:nvPr/>
        </p:nvSpPr>
        <p:spPr bwMode="auto">
          <a:xfrm>
            <a:off x="3779838" y="1628775"/>
            <a:ext cx="1506542" cy="3385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楷体_GB2312" pitchFamily="49" charset="-122"/>
              </a:rPr>
              <a:t>1.</a:t>
            </a:r>
            <a:r>
              <a:rPr lang="zh-CN" altLang="en-US" sz="1600" dirty="0">
                <a:solidFill>
                  <a:srgbClr val="FFFF00"/>
                </a:solidFill>
                <a:latin typeface="楷体_GB2312" pitchFamily="49" charset="-122"/>
              </a:rPr>
              <a:t>买卖方洽淡</a:t>
            </a:r>
            <a:endParaRPr lang="zh-CN" altLang="en-US" sz="1600" b="1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348426" name="Line 266"/>
          <p:cNvSpPr>
            <a:spLocks noChangeShapeType="1"/>
          </p:cNvSpPr>
          <p:nvPr/>
        </p:nvSpPr>
        <p:spPr bwMode="auto">
          <a:xfrm>
            <a:off x="0" y="3141663"/>
            <a:ext cx="1873250" cy="3097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348427" name="Text Box 267"/>
          <p:cNvSpPr txBox="1">
            <a:spLocks noChangeArrowheads="1"/>
          </p:cNvSpPr>
          <p:nvPr/>
        </p:nvSpPr>
        <p:spPr bwMode="auto">
          <a:xfrm rot="19895212">
            <a:off x="533856" y="3781425"/>
            <a:ext cx="430887" cy="1230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FFFF00"/>
                </a:solidFill>
                <a:latin typeface="楷体_GB2312" pitchFamily="49" charset="-122"/>
              </a:rPr>
              <a:t>2.</a:t>
            </a:r>
            <a:r>
              <a:rPr lang="zh-CN" altLang="en-US" sz="1600" dirty="0">
                <a:solidFill>
                  <a:srgbClr val="FFFF00"/>
                </a:solidFill>
                <a:latin typeface="楷体_GB2312" pitchFamily="49" charset="-122"/>
              </a:rPr>
              <a:t>申请额度</a:t>
            </a:r>
            <a:endParaRPr lang="zh-CN" altLang="en-US" sz="1600" b="1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348428" name="Line 268"/>
          <p:cNvSpPr>
            <a:spLocks noChangeShapeType="1"/>
          </p:cNvSpPr>
          <p:nvPr/>
        </p:nvSpPr>
        <p:spPr bwMode="auto">
          <a:xfrm flipV="1">
            <a:off x="5435600" y="2422525"/>
            <a:ext cx="2089150" cy="2376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348429" name="Text Box 269"/>
          <p:cNvSpPr txBox="1">
            <a:spLocks noChangeArrowheads="1"/>
          </p:cNvSpPr>
          <p:nvPr/>
        </p:nvSpPr>
        <p:spPr bwMode="auto">
          <a:xfrm rot="2554097">
            <a:off x="6401256" y="2790825"/>
            <a:ext cx="430887" cy="1406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楷体_GB2312" pitchFamily="49" charset="-122"/>
              </a:rPr>
              <a:t>3.</a:t>
            </a:r>
            <a:r>
              <a:rPr lang="zh-CN" altLang="en-US" sz="1600" dirty="0">
                <a:solidFill>
                  <a:srgbClr val="FFFF00"/>
                </a:solidFill>
                <a:latin typeface="楷体_GB2312" pitchFamily="49" charset="-122"/>
              </a:rPr>
              <a:t>征信调查</a:t>
            </a:r>
            <a:endParaRPr lang="zh-CN" altLang="en-US" sz="1600" b="1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348430" name="Line 270"/>
          <p:cNvSpPr>
            <a:spLocks noChangeShapeType="1"/>
          </p:cNvSpPr>
          <p:nvPr/>
        </p:nvSpPr>
        <p:spPr bwMode="auto">
          <a:xfrm flipH="1" flipV="1">
            <a:off x="611188" y="3068638"/>
            <a:ext cx="1439862" cy="2663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algn="ctr">
              <a:defRPr/>
            </a:pPr>
            <a:endParaRPr lang="zh-CN" altLang="en-US" b="1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348431" name="Text Box 271"/>
          <p:cNvSpPr txBox="1">
            <a:spLocks noChangeArrowheads="1"/>
          </p:cNvSpPr>
          <p:nvPr/>
        </p:nvSpPr>
        <p:spPr bwMode="auto">
          <a:xfrm rot="19909250">
            <a:off x="1038681" y="3349625"/>
            <a:ext cx="430887" cy="1770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楷体_GB2312" pitchFamily="49" charset="-122"/>
              </a:rPr>
              <a:t>4.</a:t>
            </a:r>
            <a:r>
              <a:rPr lang="zh-CN" altLang="en-US" sz="1600" dirty="0">
                <a:solidFill>
                  <a:srgbClr val="FFFF00"/>
                </a:solidFill>
                <a:latin typeface="楷体_GB2312" pitchFamily="49" charset="-122"/>
              </a:rPr>
              <a:t>回复额度及报价</a:t>
            </a:r>
            <a:endParaRPr lang="zh-CN" altLang="en-US" sz="1600" b="1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348432" name="Line 272"/>
          <p:cNvSpPr>
            <a:spLocks noChangeShapeType="1"/>
          </p:cNvSpPr>
          <p:nvPr/>
        </p:nvSpPr>
        <p:spPr bwMode="auto">
          <a:xfrm>
            <a:off x="1042988" y="2924175"/>
            <a:ext cx="1223962" cy="2160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pPr algn="ctr">
              <a:defRPr/>
            </a:pPr>
            <a:endParaRPr lang="zh-CN" altLang="en-US" b="1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348433" name="Text Box 273"/>
          <p:cNvSpPr txBox="1">
            <a:spLocks noChangeArrowheads="1"/>
          </p:cNvSpPr>
          <p:nvPr/>
        </p:nvSpPr>
        <p:spPr bwMode="auto">
          <a:xfrm rot="19920087">
            <a:off x="1376819" y="3200668"/>
            <a:ext cx="430887" cy="132343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楷体_GB2312" pitchFamily="49" charset="-122"/>
              </a:rPr>
              <a:t>5.</a:t>
            </a:r>
            <a:r>
              <a:rPr lang="zh-CN" altLang="en-US" sz="1600" dirty="0">
                <a:solidFill>
                  <a:srgbClr val="FFFF00"/>
                </a:solidFill>
                <a:latin typeface="楷体_GB2312" pitchFamily="49" charset="-122"/>
              </a:rPr>
              <a:t>签约及对保</a:t>
            </a:r>
            <a:endParaRPr lang="zh-CN" altLang="en-US" sz="1600" b="1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348434" name="Line 274"/>
          <p:cNvSpPr>
            <a:spLocks noChangeShapeType="1"/>
          </p:cNvSpPr>
          <p:nvPr/>
        </p:nvSpPr>
        <p:spPr bwMode="auto">
          <a:xfrm>
            <a:off x="2195513" y="2133600"/>
            <a:ext cx="487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348435" name="Text Box 275"/>
          <p:cNvSpPr txBox="1">
            <a:spLocks noChangeArrowheads="1"/>
          </p:cNvSpPr>
          <p:nvPr/>
        </p:nvSpPr>
        <p:spPr bwMode="auto">
          <a:xfrm>
            <a:off x="3419475" y="2084388"/>
            <a:ext cx="2236788" cy="338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楷体_GB2312" pitchFamily="49" charset="-122"/>
              </a:rPr>
              <a:t>6.</a:t>
            </a:r>
            <a:r>
              <a:rPr lang="zh-TW" altLang="en-US" sz="1600" dirty="0">
                <a:solidFill>
                  <a:srgbClr val="FFFF00"/>
                </a:solidFill>
                <a:latin typeface="楷体_GB2312" pitchFamily="49" charset="-122"/>
              </a:rPr>
              <a:t>出</a:t>
            </a:r>
            <a:r>
              <a:rPr lang="zh-CN" altLang="en-US" sz="1600" dirty="0">
                <a:solidFill>
                  <a:srgbClr val="FFFF00"/>
                </a:solidFill>
                <a:latin typeface="楷体_GB2312" pitchFamily="49" charset="-122"/>
              </a:rPr>
              <a:t>货及递送</a:t>
            </a:r>
            <a:r>
              <a:rPr lang="zh-TW" altLang="en-US" sz="1600" dirty="0">
                <a:solidFill>
                  <a:srgbClr val="FFFF00"/>
                </a:solidFill>
                <a:latin typeface="楷体_GB2312" pitchFamily="49" charset="-122"/>
              </a:rPr>
              <a:t>原始</a:t>
            </a:r>
            <a:r>
              <a:rPr lang="zh-CN" altLang="en-US" sz="1600" dirty="0">
                <a:solidFill>
                  <a:srgbClr val="FFFF00"/>
                </a:solidFill>
                <a:latin typeface="楷体_GB2312" pitchFamily="49" charset="-122"/>
              </a:rPr>
              <a:t>单据</a:t>
            </a:r>
            <a:endParaRPr lang="zh-CN" altLang="en-US" sz="1600" b="1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348436" name="Line 276"/>
          <p:cNvSpPr>
            <a:spLocks noChangeShapeType="1"/>
          </p:cNvSpPr>
          <p:nvPr/>
        </p:nvSpPr>
        <p:spPr bwMode="auto">
          <a:xfrm>
            <a:off x="1368425" y="2565400"/>
            <a:ext cx="1295400" cy="2446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348437" name="Text Box 277"/>
          <p:cNvSpPr txBox="1">
            <a:spLocks noChangeArrowheads="1"/>
          </p:cNvSpPr>
          <p:nvPr/>
        </p:nvSpPr>
        <p:spPr bwMode="auto">
          <a:xfrm rot="19979360">
            <a:off x="1902281" y="2773363"/>
            <a:ext cx="430887" cy="2143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楷体_GB2312" pitchFamily="49" charset="-122"/>
              </a:rPr>
              <a:t>7.</a:t>
            </a:r>
            <a:r>
              <a:rPr lang="zh-CN" altLang="en-US" sz="1600" dirty="0">
                <a:solidFill>
                  <a:srgbClr val="FFFF00"/>
                </a:solidFill>
                <a:latin typeface="楷体_GB2312" pitchFamily="49" charset="-122"/>
              </a:rPr>
              <a:t>债权转移并递送单据</a:t>
            </a:r>
            <a:endParaRPr lang="zh-CN" altLang="en-US" sz="1600" b="1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348438" name="Line 278"/>
          <p:cNvSpPr>
            <a:spLocks noChangeShapeType="1"/>
          </p:cNvSpPr>
          <p:nvPr/>
        </p:nvSpPr>
        <p:spPr bwMode="auto">
          <a:xfrm>
            <a:off x="1800225" y="2278063"/>
            <a:ext cx="1439863" cy="259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348439" name="Text Box 279"/>
          <p:cNvSpPr txBox="1">
            <a:spLocks noChangeArrowheads="1"/>
          </p:cNvSpPr>
          <p:nvPr/>
        </p:nvSpPr>
        <p:spPr bwMode="auto">
          <a:xfrm rot="19867574">
            <a:off x="2338440" y="2825287"/>
            <a:ext cx="430887" cy="1453759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楷体_GB2312" pitchFamily="49" charset="-122"/>
              </a:rPr>
              <a:t>7‘.</a:t>
            </a:r>
            <a:r>
              <a:rPr lang="zh-TW" altLang="en-US" sz="1600" dirty="0">
                <a:solidFill>
                  <a:srgbClr val="FFFF00"/>
                </a:solidFill>
                <a:latin typeface="楷体_GB2312" pitchFamily="49" charset="-122"/>
              </a:rPr>
              <a:t>申</a:t>
            </a:r>
            <a:r>
              <a:rPr lang="zh-CN" altLang="en-US" sz="1600" dirty="0">
                <a:solidFill>
                  <a:srgbClr val="FFFF00"/>
                </a:solidFill>
                <a:latin typeface="楷体_GB2312" pitchFamily="49" charset="-122"/>
              </a:rPr>
              <a:t>请融资</a:t>
            </a:r>
            <a:endParaRPr lang="zh-CN" altLang="en-US" sz="1600" b="1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348440" name="Line 280"/>
          <p:cNvSpPr>
            <a:spLocks noChangeShapeType="1"/>
          </p:cNvSpPr>
          <p:nvPr/>
        </p:nvSpPr>
        <p:spPr bwMode="auto">
          <a:xfrm flipV="1">
            <a:off x="5775325" y="2701925"/>
            <a:ext cx="2016125" cy="2520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348441" name="Text Box 281"/>
          <p:cNvSpPr txBox="1">
            <a:spLocks noChangeArrowheads="1"/>
          </p:cNvSpPr>
          <p:nvPr/>
        </p:nvSpPr>
        <p:spPr bwMode="auto">
          <a:xfrm rot="2350242">
            <a:off x="6750506" y="2830126"/>
            <a:ext cx="430887" cy="211532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FFFF00"/>
                </a:solidFill>
                <a:latin typeface="楷体_GB2312" pitchFamily="49" charset="-122"/>
              </a:rPr>
              <a:t>8.</a:t>
            </a:r>
            <a:r>
              <a:rPr lang="zh-CN" altLang="en-US" sz="1600" b="1" dirty="0">
                <a:solidFill>
                  <a:srgbClr val="FFFF00"/>
                </a:solidFill>
                <a:latin typeface="楷体_GB2312" pitchFamily="49" charset="-122"/>
              </a:rPr>
              <a:t>通知付款及到期催款</a:t>
            </a:r>
          </a:p>
        </p:txBody>
      </p:sp>
      <p:sp>
        <p:nvSpPr>
          <p:cNvPr id="348442" name="Line 282"/>
          <p:cNvSpPr>
            <a:spLocks noChangeShapeType="1"/>
          </p:cNvSpPr>
          <p:nvPr/>
        </p:nvSpPr>
        <p:spPr bwMode="auto">
          <a:xfrm flipH="1" flipV="1">
            <a:off x="2376488" y="2420938"/>
            <a:ext cx="1439862" cy="2376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348443" name="Text Box 283"/>
          <p:cNvSpPr txBox="1">
            <a:spLocks noChangeArrowheads="1"/>
          </p:cNvSpPr>
          <p:nvPr/>
        </p:nvSpPr>
        <p:spPr bwMode="auto">
          <a:xfrm rot="19790485">
            <a:off x="2913519" y="2506633"/>
            <a:ext cx="430887" cy="20415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楷体_GB2312" pitchFamily="49" charset="-122"/>
              </a:rPr>
              <a:t>10.</a:t>
            </a:r>
            <a:r>
              <a:rPr lang="zh-TW" altLang="en-US" sz="1600" dirty="0">
                <a:solidFill>
                  <a:srgbClr val="FFFF00"/>
                </a:solidFill>
                <a:latin typeface="楷体_GB2312" pitchFamily="49" charset="-122"/>
              </a:rPr>
              <a:t>支付款</a:t>
            </a:r>
            <a:r>
              <a:rPr lang="zh-CN" altLang="en-US" sz="1600" dirty="0">
                <a:solidFill>
                  <a:srgbClr val="FFFF00"/>
                </a:solidFill>
                <a:latin typeface="楷体_GB2312" pitchFamily="49" charset="-122"/>
              </a:rPr>
              <a:t>款项或尾款</a:t>
            </a:r>
            <a:endParaRPr lang="zh-CN" altLang="en-US" sz="1600" b="1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348444" name="Text Box 284"/>
          <p:cNvSpPr txBox="1">
            <a:spLocks noChangeArrowheads="1"/>
          </p:cNvSpPr>
          <p:nvPr/>
        </p:nvSpPr>
        <p:spPr bwMode="auto">
          <a:xfrm rot="2288923">
            <a:off x="7188656" y="3700135"/>
            <a:ext cx="430887" cy="111825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defRPr/>
            </a:pPr>
            <a:r>
              <a:rPr lang="en-US" altLang="zh-TW" sz="1600" dirty="0">
                <a:solidFill>
                  <a:srgbClr val="FFFF00"/>
                </a:solidFill>
                <a:latin typeface="楷体_GB2312" pitchFamily="49" charset="-122"/>
              </a:rPr>
              <a:t>9.</a:t>
            </a:r>
            <a:r>
              <a:rPr lang="zh-TW" altLang="en-US" sz="1600" dirty="0">
                <a:solidFill>
                  <a:srgbClr val="FFFF00"/>
                </a:solidFill>
                <a:latin typeface="楷体_GB2312" pitchFamily="49" charset="-122"/>
              </a:rPr>
              <a:t>支</a:t>
            </a:r>
            <a:r>
              <a:rPr lang="zh-CN" altLang="en-US" sz="1600" dirty="0">
                <a:solidFill>
                  <a:srgbClr val="FFFF00"/>
                </a:solidFill>
                <a:latin typeface="楷体_GB2312" pitchFamily="49" charset="-122"/>
              </a:rPr>
              <a:t>付款项</a:t>
            </a:r>
            <a:endParaRPr lang="zh-CN" altLang="en-US" sz="1600" b="1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348445" name="Text Box 285"/>
          <p:cNvSpPr txBox="1">
            <a:spLocks noChangeArrowheads="1"/>
          </p:cNvSpPr>
          <p:nvPr/>
        </p:nvSpPr>
        <p:spPr bwMode="auto">
          <a:xfrm rot="3578916">
            <a:off x="2355850" y="3384550"/>
            <a:ext cx="2619375" cy="3460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FFFF00"/>
                </a:solidFill>
                <a:latin typeface="楷体_GB2312" pitchFamily="49" charset="-122"/>
              </a:rPr>
              <a:t>11.</a:t>
            </a:r>
            <a:r>
              <a:rPr lang="zh-CN" altLang="en-US" sz="1600" dirty="0">
                <a:solidFill>
                  <a:srgbClr val="FFFF00"/>
                </a:solidFill>
                <a:latin typeface="楷体_GB2312" pitchFamily="49" charset="-122"/>
              </a:rPr>
              <a:t>到期</a:t>
            </a:r>
            <a:r>
              <a:rPr lang="en-US" altLang="zh-CN" sz="1600" dirty="0">
                <a:solidFill>
                  <a:srgbClr val="FFFF00"/>
                </a:solidFill>
                <a:latin typeface="楷体_GB2312" pitchFamily="49" charset="-122"/>
              </a:rPr>
              <a:t>90</a:t>
            </a:r>
            <a:r>
              <a:rPr lang="zh-CN" altLang="en-US" sz="1600" dirty="0">
                <a:solidFill>
                  <a:srgbClr val="FFFF00"/>
                </a:solidFill>
                <a:latin typeface="楷体_GB2312" pitchFamily="49" charset="-122"/>
              </a:rPr>
              <a:t>天，担保付款</a:t>
            </a:r>
            <a:endParaRPr lang="zh-CN" altLang="en-US" sz="1600" b="1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grpSp>
        <p:nvGrpSpPr>
          <p:cNvPr id="195752" name="Group 286"/>
          <p:cNvGrpSpPr>
            <a:grpSpLocks/>
          </p:cNvGrpSpPr>
          <p:nvPr/>
        </p:nvGrpSpPr>
        <p:grpSpPr bwMode="auto">
          <a:xfrm>
            <a:off x="7235825" y="1628775"/>
            <a:ext cx="1908175" cy="1158875"/>
            <a:chOff x="4848" y="816"/>
            <a:chExt cx="912" cy="730"/>
          </a:xfrm>
        </p:grpSpPr>
        <p:pic>
          <p:nvPicPr>
            <p:cNvPr id="195753" name="Picture 287" descr="BD07153_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48" y="816"/>
              <a:ext cx="642" cy="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20" name="Text Box 288"/>
            <p:cNvSpPr txBox="1">
              <a:spLocks noChangeArrowheads="1"/>
            </p:cNvSpPr>
            <p:nvPr/>
          </p:nvSpPr>
          <p:spPr bwMode="auto">
            <a:xfrm>
              <a:off x="5232" y="1296"/>
              <a:ext cx="52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 u="sng">
                  <a:latin typeface="楷体_GB2312" pitchFamily="49" charset="-122"/>
                </a:rPr>
                <a:t>Buyer</a:t>
              </a:r>
            </a:p>
          </p:txBody>
        </p:sp>
      </p:grpSp>
      <p:sp>
        <p:nvSpPr>
          <p:cNvPr id="195755" name="Rectangle 171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  <a:noFill/>
          <a:ln/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单保理业务流程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9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9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4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4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4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4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4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4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4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4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4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4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4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4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4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4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25" grpId="0" animBg="1"/>
      <p:bldP spid="348427" grpId="0" animBg="1"/>
      <p:bldP spid="348429" grpId="0" animBg="1"/>
      <p:bldP spid="348431" grpId="0" animBg="1"/>
      <p:bldP spid="348433" grpId="0" animBg="1"/>
      <p:bldP spid="348435" grpId="0" animBg="1"/>
      <p:bldP spid="348437" grpId="0" animBg="1"/>
      <p:bldP spid="348439" grpId="0" animBg="1"/>
      <p:bldP spid="348441" grpId="0" animBg="1"/>
      <p:bldP spid="348443" grpId="0" animBg="1"/>
      <p:bldP spid="348444" grpId="0" animBg="1"/>
      <p:bldP spid="348445" grpId="0" animBg="1"/>
      <p:bldP spid="1957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8229600" cy="1139826"/>
          </a:xfrm>
        </p:spPr>
        <p:txBody>
          <a:bodyPr/>
          <a:lstStyle/>
          <a:p>
            <a:r>
              <a:rPr lang="zh-CN" altLang="en-US" sz="4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国际双保理</a:t>
            </a:r>
            <a:r>
              <a:rPr lang="en-US" altLang="zh-CN" sz="4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—</a:t>
            </a:r>
            <a:r>
              <a:rPr lang="zh-CN" altLang="en-US" sz="4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买断型业务流程</a:t>
            </a:r>
          </a:p>
        </p:txBody>
      </p:sp>
      <p:pic>
        <p:nvPicPr>
          <p:cNvPr id="441347" name="Picture 3" descr="BD07153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1154113"/>
            <a:ext cx="1019175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05800" y="5237163"/>
            <a:ext cx="855663" cy="1022350"/>
            <a:chOff x="2068" y="1502"/>
            <a:chExt cx="683" cy="1220"/>
          </a:xfrm>
        </p:grpSpPr>
        <p:grpSp>
          <p:nvGrpSpPr>
            <p:cNvPr id="197639" name="Group 5"/>
            <p:cNvGrpSpPr>
              <a:grpSpLocks/>
            </p:cNvGrpSpPr>
            <p:nvPr/>
          </p:nvGrpSpPr>
          <p:grpSpPr bwMode="auto">
            <a:xfrm>
              <a:off x="2171" y="1502"/>
              <a:ext cx="378" cy="1208"/>
              <a:chOff x="2171" y="1502"/>
              <a:chExt cx="378" cy="1208"/>
            </a:xfrm>
          </p:grpSpPr>
          <p:sp>
            <p:nvSpPr>
              <p:cNvPr id="13430" name="Freeform 6"/>
              <p:cNvSpPr>
                <a:spLocks/>
              </p:cNvSpPr>
              <p:nvPr/>
            </p:nvSpPr>
            <p:spPr bwMode="auto">
              <a:xfrm>
                <a:off x="2309" y="1504"/>
                <a:ext cx="238" cy="1201"/>
              </a:xfrm>
              <a:custGeom>
                <a:avLst/>
                <a:gdLst>
                  <a:gd name="T0" fmla="*/ 0 w 237"/>
                  <a:gd name="T1" fmla="*/ 0 h 1200"/>
                  <a:gd name="T2" fmla="*/ 235 w 237"/>
                  <a:gd name="T3" fmla="*/ 37 h 1200"/>
                  <a:gd name="T4" fmla="*/ 236 w 237"/>
                  <a:gd name="T5" fmla="*/ 1199 h 1200"/>
                  <a:gd name="T6" fmla="*/ 0 w 237"/>
                  <a:gd name="T7" fmla="*/ 1199 h 1200"/>
                  <a:gd name="T8" fmla="*/ 0 w 237"/>
                  <a:gd name="T9" fmla="*/ 0 h 1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7"/>
                  <a:gd name="T16" fmla="*/ 0 h 1200"/>
                  <a:gd name="T17" fmla="*/ 237 w 237"/>
                  <a:gd name="T18" fmla="*/ 1200 h 1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7" h="1200">
                    <a:moveTo>
                      <a:pt x="0" y="0"/>
                    </a:moveTo>
                    <a:lnTo>
                      <a:pt x="235" y="37"/>
                    </a:lnTo>
                    <a:lnTo>
                      <a:pt x="236" y="1199"/>
                    </a:lnTo>
                    <a:lnTo>
                      <a:pt x="0" y="119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楷体_GB2312" pitchFamily="49" charset="-122"/>
                </a:endParaRPr>
              </a:p>
            </p:txBody>
          </p:sp>
          <p:sp>
            <p:nvSpPr>
              <p:cNvPr id="13431" name="Freeform 7"/>
              <p:cNvSpPr>
                <a:spLocks/>
              </p:cNvSpPr>
              <p:nvPr/>
            </p:nvSpPr>
            <p:spPr bwMode="auto">
              <a:xfrm>
                <a:off x="2309" y="1502"/>
                <a:ext cx="242" cy="1211"/>
              </a:xfrm>
              <a:custGeom>
                <a:avLst/>
                <a:gdLst>
                  <a:gd name="T0" fmla="*/ 0 w 240"/>
                  <a:gd name="T1" fmla="*/ 0 h 1208"/>
                  <a:gd name="T2" fmla="*/ 239 w 240"/>
                  <a:gd name="T3" fmla="*/ 37 h 1208"/>
                  <a:gd name="T4" fmla="*/ 239 w 240"/>
                  <a:gd name="T5" fmla="*/ 1207 h 1208"/>
                  <a:gd name="T6" fmla="*/ 0 w 240"/>
                  <a:gd name="T7" fmla="*/ 1207 h 1208"/>
                  <a:gd name="T8" fmla="*/ 0 w 240"/>
                  <a:gd name="T9" fmla="*/ 0 h 1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208"/>
                  <a:gd name="T17" fmla="*/ 240 w 240"/>
                  <a:gd name="T18" fmla="*/ 1208 h 1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208">
                    <a:moveTo>
                      <a:pt x="0" y="0"/>
                    </a:moveTo>
                    <a:lnTo>
                      <a:pt x="239" y="37"/>
                    </a:lnTo>
                    <a:lnTo>
                      <a:pt x="239" y="1207"/>
                    </a:lnTo>
                    <a:lnTo>
                      <a:pt x="0" y="120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楷体_GB2312" pitchFamily="49" charset="-122"/>
                </a:endParaRPr>
              </a:p>
            </p:txBody>
          </p:sp>
          <p:grpSp>
            <p:nvGrpSpPr>
              <p:cNvPr id="197642" name="Group 8"/>
              <p:cNvGrpSpPr>
                <a:grpSpLocks/>
              </p:cNvGrpSpPr>
              <p:nvPr/>
            </p:nvGrpSpPr>
            <p:grpSpPr bwMode="auto">
              <a:xfrm>
                <a:off x="2171" y="1502"/>
                <a:ext cx="366" cy="1205"/>
                <a:chOff x="2171" y="1502"/>
                <a:chExt cx="366" cy="1205"/>
              </a:xfrm>
            </p:grpSpPr>
            <p:grpSp>
              <p:nvGrpSpPr>
                <p:cNvPr id="197643" name="Group 9"/>
                <p:cNvGrpSpPr>
                  <a:grpSpLocks/>
                </p:cNvGrpSpPr>
                <p:nvPr/>
              </p:nvGrpSpPr>
              <p:grpSpPr bwMode="auto">
                <a:xfrm>
                  <a:off x="2171" y="1502"/>
                  <a:ext cx="134" cy="1205"/>
                  <a:chOff x="2171" y="1502"/>
                  <a:chExt cx="134" cy="1205"/>
                </a:xfrm>
              </p:grpSpPr>
              <p:sp>
                <p:nvSpPr>
                  <p:cNvPr id="13465" name="Freeform 10"/>
                  <p:cNvSpPr>
                    <a:spLocks/>
                  </p:cNvSpPr>
                  <p:nvPr/>
                </p:nvSpPr>
                <p:spPr bwMode="auto">
                  <a:xfrm>
                    <a:off x="2171" y="1502"/>
                    <a:ext cx="134" cy="1205"/>
                  </a:xfrm>
                  <a:custGeom>
                    <a:avLst/>
                    <a:gdLst>
                      <a:gd name="T0" fmla="*/ 0 w 134"/>
                      <a:gd name="T1" fmla="*/ 92 h 1205"/>
                      <a:gd name="T2" fmla="*/ 133 w 134"/>
                      <a:gd name="T3" fmla="*/ 0 h 1205"/>
                      <a:gd name="T4" fmla="*/ 133 w 134"/>
                      <a:gd name="T5" fmla="*/ 1204 h 1205"/>
                      <a:gd name="T6" fmla="*/ 0 w 134"/>
                      <a:gd name="T7" fmla="*/ 1204 h 1205"/>
                      <a:gd name="T8" fmla="*/ 0 w 134"/>
                      <a:gd name="T9" fmla="*/ 92 h 120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4"/>
                      <a:gd name="T16" fmla="*/ 0 h 1205"/>
                      <a:gd name="T17" fmla="*/ 134 w 134"/>
                      <a:gd name="T18" fmla="*/ 1205 h 120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4" h="1205">
                        <a:moveTo>
                          <a:pt x="0" y="92"/>
                        </a:moveTo>
                        <a:lnTo>
                          <a:pt x="133" y="0"/>
                        </a:lnTo>
                        <a:lnTo>
                          <a:pt x="133" y="1204"/>
                        </a:lnTo>
                        <a:lnTo>
                          <a:pt x="0" y="1204"/>
                        </a:lnTo>
                        <a:lnTo>
                          <a:pt x="0" y="92"/>
                        </a:lnTo>
                      </a:path>
                    </a:pathLst>
                  </a:custGeom>
                  <a:solidFill>
                    <a:srgbClr val="A0A0A0"/>
                  </a:solidFill>
                  <a:ln w="9525" cap="rnd">
                    <a:noFill/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pPr algn="ctr">
                      <a:defRPr/>
                    </a:pPr>
                    <a:endParaRPr lang="zh-CN" altLang="en-US" b="1">
                      <a:latin typeface="楷体_GB2312" pitchFamily="49" charset="-122"/>
                    </a:endParaRPr>
                  </a:p>
                </p:txBody>
              </p:sp>
              <p:sp>
                <p:nvSpPr>
                  <p:cNvPr id="13466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64" y="1530"/>
                    <a:ext cx="0" cy="115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triangl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 b="1">
                      <a:latin typeface="楷体_GB2312" pitchFamily="49" charset="-122"/>
                    </a:endParaRPr>
                  </a:p>
                </p:txBody>
              </p:sp>
              <p:sp>
                <p:nvSpPr>
                  <p:cNvPr id="1346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221" y="1563"/>
                    <a:ext cx="0" cy="112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triangl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 b="1">
                      <a:latin typeface="楷体_GB2312" pitchFamily="49" charset="-122"/>
                    </a:endParaRPr>
                  </a:p>
                </p:txBody>
              </p:sp>
              <p:sp>
                <p:nvSpPr>
                  <p:cNvPr id="13468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257" y="2633"/>
                    <a:ext cx="19" cy="64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 b="1">
                      <a:latin typeface="楷体_GB2312" pitchFamily="49" charset="-122"/>
                    </a:endParaRPr>
                  </a:p>
                </p:txBody>
              </p:sp>
              <p:sp>
                <p:nvSpPr>
                  <p:cNvPr id="13469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211" y="2633"/>
                    <a:ext cx="15" cy="64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 b="1">
                      <a:latin typeface="楷体_GB2312" pitchFamily="49" charset="-122"/>
                    </a:endParaRPr>
                  </a:p>
                </p:txBody>
              </p:sp>
            </p:grpSp>
            <p:grpSp>
              <p:nvGrpSpPr>
                <p:cNvPr id="197649" name="Group 15"/>
                <p:cNvGrpSpPr>
                  <a:grpSpLocks/>
                </p:cNvGrpSpPr>
                <p:nvPr/>
              </p:nvGrpSpPr>
              <p:grpSpPr bwMode="auto">
                <a:xfrm>
                  <a:off x="2320" y="1581"/>
                  <a:ext cx="217" cy="1116"/>
                  <a:chOff x="2320" y="1581"/>
                  <a:chExt cx="217" cy="1116"/>
                </a:xfrm>
              </p:grpSpPr>
              <p:grpSp>
                <p:nvGrpSpPr>
                  <p:cNvPr id="197650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346" y="2620"/>
                    <a:ext cx="164" cy="77"/>
                    <a:chOff x="2346" y="2620"/>
                    <a:chExt cx="164" cy="77"/>
                  </a:xfrm>
                </p:grpSpPr>
                <p:sp>
                  <p:nvSpPr>
                    <p:cNvPr id="13461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3" y="2622"/>
                      <a:ext cx="20" cy="78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62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2" y="2622"/>
                      <a:ext cx="20" cy="74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63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8" y="2620"/>
                      <a:ext cx="20" cy="74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64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620"/>
                      <a:ext cx="19" cy="74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197655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320" y="1596"/>
                    <a:ext cx="217" cy="970"/>
                    <a:chOff x="2320" y="1596"/>
                    <a:chExt cx="217" cy="970"/>
                  </a:xfrm>
                </p:grpSpPr>
                <p:sp>
                  <p:nvSpPr>
                    <p:cNvPr id="13444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2323" y="1599"/>
                      <a:ext cx="217" cy="63"/>
                    </a:xfrm>
                    <a:custGeom>
                      <a:avLst/>
                      <a:gdLst>
                        <a:gd name="T0" fmla="*/ 0 w 214"/>
                        <a:gd name="T1" fmla="*/ 0 h 63"/>
                        <a:gd name="T2" fmla="*/ 213 w 214"/>
                        <a:gd name="T3" fmla="*/ 31 h 63"/>
                        <a:gd name="T4" fmla="*/ 213 w 214"/>
                        <a:gd name="T5" fmla="*/ 62 h 63"/>
                        <a:gd name="T6" fmla="*/ 0 w 214"/>
                        <a:gd name="T7" fmla="*/ 31 h 63"/>
                        <a:gd name="T8" fmla="*/ 0 w 21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63"/>
                        <a:gd name="T17" fmla="*/ 214 w 21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63">
                          <a:moveTo>
                            <a:pt x="0" y="0"/>
                          </a:moveTo>
                          <a:lnTo>
                            <a:pt x="213" y="31"/>
                          </a:lnTo>
                          <a:lnTo>
                            <a:pt x="213" y="62"/>
                          </a:lnTo>
                          <a:lnTo>
                            <a:pt x="0" y="3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45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2323" y="1654"/>
                      <a:ext cx="217" cy="63"/>
                    </a:xfrm>
                    <a:custGeom>
                      <a:avLst/>
                      <a:gdLst>
                        <a:gd name="T0" fmla="*/ 0 w 214"/>
                        <a:gd name="T1" fmla="*/ 0 h 63"/>
                        <a:gd name="T2" fmla="*/ 213 w 214"/>
                        <a:gd name="T3" fmla="*/ 31 h 63"/>
                        <a:gd name="T4" fmla="*/ 213 w 214"/>
                        <a:gd name="T5" fmla="*/ 62 h 63"/>
                        <a:gd name="T6" fmla="*/ 0 w 214"/>
                        <a:gd name="T7" fmla="*/ 31 h 63"/>
                        <a:gd name="T8" fmla="*/ 0 w 21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63"/>
                        <a:gd name="T17" fmla="*/ 214 w 21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63">
                          <a:moveTo>
                            <a:pt x="0" y="0"/>
                          </a:moveTo>
                          <a:lnTo>
                            <a:pt x="213" y="31"/>
                          </a:lnTo>
                          <a:lnTo>
                            <a:pt x="213" y="62"/>
                          </a:lnTo>
                          <a:lnTo>
                            <a:pt x="0" y="3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46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2324" y="1710"/>
                      <a:ext cx="215" cy="63"/>
                    </a:xfrm>
                    <a:custGeom>
                      <a:avLst/>
                      <a:gdLst>
                        <a:gd name="T0" fmla="*/ 0 w 213"/>
                        <a:gd name="T1" fmla="*/ 0 h 63"/>
                        <a:gd name="T2" fmla="*/ 212 w 213"/>
                        <a:gd name="T3" fmla="*/ 31 h 63"/>
                        <a:gd name="T4" fmla="*/ 212 w 213"/>
                        <a:gd name="T5" fmla="*/ 62 h 63"/>
                        <a:gd name="T6" fmla="*/ 0 w 213"/>
                        <a:gd name="T7" fmla="*/ 31 h 63"/>
                        <a:gd name="T8" fmla="*/ 0 w 213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3"/>
                        <a:gd name="T16" fmla="*/ 0 h 63"/>
                        <a:gd name="T17" fmla="*/ 213 w 213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3" h="63">
                          <a:moveTo>
                            <a:pt x="0" y="0"/>
                          </a:moveTo>
                          <a:lnTo>
                            <a:pt x="212" y="31"/>
                          </a:lnTo>
                          <a:lnTo>
                            <a:pt x="212" y="62"/>
                          </a:lnTo>
                          <a:lnTo>
                            <a:pt x="0" y="3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47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2323" y="1765"/>
                      <a:ext cx="217" cy="63"/>
                    </a:xfrm>
                    <a:custGeom>
                      <a:avLst/>
                      <a:gdLst>
                        <a:gd name="T0" fmla="*/ 0 w 214"/>
                        <a:gd name="T1" fmla="*/ 0 h 63"/>
                        <a:gd name="T2" fmla="*/ 213 w 214"/>
                        <a:gd name="T3" fmla="*/ 31 h 63"/>
                        <a:gd name="T4" fmla="*/ 213 w 214"/>
                        <a:gd name="T5" fmla="*/ 62 h 63"/>
                        <a:gd name="T6" fmla="*/ 0 w 214"/>
                        <a:gd name="T7" fmla="*/ 31 h 63"/>
                        <a:gd name="T8" fmla="*/ 0 w 21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63"/>
                        <a:gd name="T17" fmla="*/ 214 w 21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63">
                          <a:moveTo>
                            <a:pt x="0" y="0"/>
                          </a:moveTo>
                          <a:lnTo>
                            <a:pt x="213" y="31"/>
                          </a:lnTo>
                          <a:lnTo>
                            <a:pt x="213" y="62"/>
                          </a:lnTo>
                          <a:lnTo>
                            <a:pt x="0" y="3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48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2323" y="1822"/>
                      <a:ext cx="217" cy="59"/>
                    </a:xfrm>
                    <a:custGeom>
                      <a:avLst/>
                      <a:gdLst>
                        <a:gd name="T0" fmla="*/ 0 w 214"/>
                        <a:gd name="T1" fmla="*/ 0 h 59"/>
                        <a:gd name="T2" fmla="*/ 213 w 214"/>
                        <a:gd name="T3" fmla="*/ 27 h 59"/>
                        <a:gd name="T4" fmla="*/ 213 w 214"/>
                        <a:gd name="T5" fmla="*/ 58 h 59"/>
                        <a:gd name="T6" fmla="*/ 0 w 214"/>
                        <a:gd name="T7" fmla="*/ 30 h 59"/>
                        <a:gd name="T8" fmla="*/ 0 w 214"/>
                        <a:gd name="T9" fmla="*/ 0 h 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59"/>
                        <a:gd name="T17" fmla="*/ 214 w 214"/>
                        <a:gd name="T18" fmla="*/ 59 h 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59">
                          <a:moveTo>
                            <a:pt x="0" y="0"/>
                          </a:moveTo>
                          <a:lnTo>
                            <a:pt x="213" y="27"/>
                          </a:lnTo>
                          <a:lnTo>
                            <a:pt x="213" y="58"/>
                          </a:lnTo>
                          <a:lnTo>
                            <a:pt x="0" y="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49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323" y="1873"/>
                      <a:ext cx="217" cy="61"/>
                    </a:xfrm>
                    <a:custGeom>
                      <a:avLst/>
                      <a:gdLst>
                        <a:gd name="T0" fmla="*/ 0 w 214"/>
                        <a:gd name="T1" fmla="*/ 0 h 60"/>
                        <a:gd name="T2" fmla="*/ 213 w 214"/>
                        <a:gd name="T3" fmla="*/ 27 h 60"/>
                        <a:gd name="T4" fmla="*/ 213 w 214"/>
                        <a:gd name="T5" fmla="*/ 59 h 60"/>
                        <a:gd name="T6" fmla="*/ 0 w 214"/>
                        <a:gd name="T7" fmla="*/ 31 h 60"/>
                        <a:gd name="T8" fmla="*/ 0 w 214"/>
                        <a:gd name="T9" fmla="*/ 0 h 6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60"/>
                        <a:gd name="T17" fmla="*/ 214 w 214"/>
                        <a:gd name="T18" fmla="*/ 60 h 6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60">
                          <a:moveTo>
                            <a:pt x="0" y="0"/>
                          </a:moveTo>
                          <a:lnTo>
                            <a:pt x="213" y="27"/>
                          </a:lnTo>
                          <a:lnTo>
                            <a:pt x="213" y="59"/>
                          </a:lnTo>
                          <a:lnTo>
                            <a:pt x="0" y="3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50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2324" y="1930"/>
                      <a:ext cx="215" cy="59"/>
                    </a:xfrm>
                    <a:custGeom>
                      <a:avLst/>
                      <a:gdLst>
                        <a:gd name="T0" fmla="*/ 0 w 213"/>
                        <a:gd name="T1" fmla="*/ 0 h 60"/>
                        <a:gd name="T2" fmla="*/ 212 w 213"/>
                        <a:gd name="T3" fmla="*/ 28 h 60"/>
                        <a:gd name="T4" fmla="*/ 212 w 213"/>
                        <a:gd name="T5" fmla="*/ 59 h 60"/>
                        <a:gd name="T6" fmla="*/ 0 w 213"/>
                        <a:gd name="T7" fmla="*/ 31 h 60"/>
                        <a:gd name="T8" fmla="*/ 0 w 213"/>
                        <a:gd name="T9" fmla="*/ 0 h 6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3"/>
                        <a:gd name="T16" fmla="*/ 0 h 60"/>
                        <a:gd name="T17" fmla="*/ 213 w 213"/>
                        <a:gd name="T18" fmla="*/ 60 h 6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3" h="60">
                          <a:moveTo>
                            <a:pt x="0" y="0"/>
                          </a:moveTo>
                          <a:lnTo>
                            <a:pt x="212" y="28"/>
                          </a:lnTo>
                          <a:lnTo>
                            <a:pt x="212" y="59"/>
                          </a:lnTo>
                          <a:lnTo>
                            <a:pt x="0" y="3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51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2323" y="1987"/>
                      <a:ext cx="217" cy="57"/>
                    </a:xfrm>
                    <a:custGeom>
                      <a:avLst/>
                      <a:gdLst>
                        <a:gd name="T0" fmla="*/ 0 w 214"/>
                        <a:gd name="T1" fmla="*/ 0 h 56"/>
                        <a:gd name="T2" fmla="*/ 213 w 214"/>
                        <a:gd name="T3" fmla="*/ 23 h 56"/>
                        <a:gd name="T4" fmla="*/ 213 w 214"/>
                        <a:gd name="T5" fmla="*/ 55 h 56"/>
                        <a:gd name="T6" fmla="*/ 0 w 214"/>
                        <a:gd name="T7" fmla="*/ 31 h 56"/>
                        <a:gd name="T8" fmla="*/ 0 w 214"/>
                        <a:gd name="T9" fmla="*/ 0 h 5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56"/>
                        <a:gd name="T17" fmla="*/ 214 w 214"/>
                        <a:gd name="T18" fmla="*/ 56 h 5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56">
                          <a:moveTo>
                            <a:pt x="0" y="0"/>
                          </a:moveTo>
                          <a:lnTo>
                            <a:pt x="213" y="23"/>
                          </a:lnTo>
                          <a:lnTo>
                            <a:pt x="213" y="55"/>
                          </a:lnTo>
                          <a:lnTo>
                            <a:pt x="0" y="3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52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2323" y="2042"/>
                      <a:ext cx="217" cy="55"/>
                    </a:xfrm>
                    <a:custGeom>
                      <a:avLst/>
                      <a:gdLst>
                        <a:gd name="T0" fmla="*/ 0 w 214"/>
                        <a:gd name="T1" fmla="*/ 0 h 55"/>
                        <a:gd name="T2" fmla="*/ 213 w 214"/>
                        <a:gd name="T3" fmla="*/ 23 h 55"/>
                        <a:gd name="T4" fmla="*/ 213 w 214"/>
                        <a:gd name="T5" fmla="*/ 54 h 55"/>
                        <a:gd name="T6" fmla="*/ 0 w 214"/>
                        <a:gd name="T7" fmla="*/ 31 h 55"/>
                        <a:gd name="T8" fmla="*/ 0 w 214"/>
                        <a:gd name="T9" fmla="*/ 0 h 5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55"/>
                        <a:gd name="T17" fmla="*/ 214 w 214"/>
                        <a:gd name="T18" fmla="*/ 55 h 5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55">
                          <a:moveTo>
                            <a:pt x="0" y="0"/>
                          </a:moveTo>
                          <a:lnTo>
                            <a:pt x="213" y="23"/>
                          </a:lnTo>
                          <a:lnTo>
                            <a:pt x="213" y="54"/>
                          </a:lnTo>
                          <a:lnTo>
                            <a:pt x="0" y="3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53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2323" y="2097"/>
                      <a:ext cx="217" cy="53"/>
                    </a:xfrm>
                    <a:custGeom>
                      <a:avLst/>
                      <a:gdLst>
                        <a:gd name="T0" fmla="*/ 0 w 214"/>
                        <a:gd name="T1" fmla="*/ 0 h 53"/>
                        <a:gd name="T2" fmla="*/ 213 w 214"/>
                        <a:gd name="T3" fmla="*/ 21 h 53"/>
                        <a:gd name="T4" fmla="*/ 213 w 214"/>
                        <a:gd name="T5" fmla="*/ 52 h 53"/>
                        <a:gd name="T6" fmla="*/ 0 w 214"/>
                        <a:gd name="T7" fmla="*/ 32 h 53"/>
                        <a:gd name="T8" fmla="*/ 0 w 214"/>
                        <a:gd name="T9" fmla="*/ 0 h 5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53"/>
                        <a:gd name="T17" fmla="*/ 214 w 214"/>
                        <a:gd name="T18" fmla="*/ 53 h 5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53">
                          <a:moveTo>
                            <a:pt x="0" y="0"/>
                          </a:moveTo>
                          <a:lnTo>
                            <a:pt x="213" y="21"/>
                          </a:lnTo>
                          <a:lnTo>
                            <a:pt x="213" y="52"/>
                          </a:lnTo>
                          <a:lnTo>
                            <a:pt x="0" y="3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54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2323" y="2157"/>
                      <a:ext cx="217" cy="53"/>
                    </a:xfrm>
                    <a:custGeom>
                      <a:avLst/>
                      <a:gdLst>
                        <a:gd name="T0" fmla="*/ 0 w 214"/>
                        <a:gd name="T1" fmla="*/ 0 h 53"/>
                        <a:gd name="T2" fmla="*/ 213 w 214"/>
                        <a:gd name="T3" fmla="*/ 21 h 53"/>
                        <a:gd name="T4" fmla="*/ 213 w 214"/>
                        <a:gd name="T5" fmla="*/ 52 h 53"/>
                        <a:gd name="T6" fmla="*/ 0 w 214"/>
                        <a:gd name="T7" fmla="*/ 32 h 53"/>
                        <a:gd name="T8" fmla="*/ 0 w 214"/>
                        <a:gd name="T9" fmla="*/ 0 h 5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53"/>
                        <a:gd name="T17" fmla="*/ 214 w 214"/>
                        <a:gd name="T18" fmla="*/ 53 h 5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53">
                          <a:moveTo>
                            <a:pt x="0" y="0"/>
                          </a:moveTo>
                          <a:lnTo>
                            <a:pt x="213" y="21"/>
                          </a:lnTo>
                          <a:lnTo>
                            <a:pt x="213" y="52"/>
                          </a:lnTo>
                          <a:lnTo>
                            <a:pt x="0" y="3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55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2323" y="2216"/>
                      <a:ext cx="217" cy="55"/>
                    </a:xfrm>
                    <a:custGeom>
                      <a:avLst/>
                      <a:gdLst>
                        <a:gd name="T0" fmla="*/ 0 w 214"/>
                        <a:gd name="T1" fmla="*/ 0 h 55"/>
                        <a:gd name="T2" fmla="*/ 213 w 214"/>
                        <a:gd name="T3" fmla="*/ 21 h 55"/>
                        <a:gd name="T4" fmla="*/ 213 w 214"/>
                        <a:gd name="T5" fmla="*/ 54 h 55"/>
                        <a:gd name="T6" fmla="*/ 0 w 214"/>
                        <a:gd name="T7" fmla="*/ 33 h 55"/>
                        <a:gd name="T8" fmla="*/ 0 w 214"/>
                        <a:gd name="T9" fmla="*/ 0 h 5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55"/>
                        <a:gd name="T17" fmla="*/ 214 w 214"/>
                        <a:gd name="T18" fmla="*/ 55 h 5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55">
                          <a:moveTo>
                            <a:pt x="0" y="0"/>
                          </a:moveTo>
                          <a:lnTo>
                            <a:pt x="213" y="21"/>
                          </a:lnTo>
                          <a:lnTo>
                            <a:pt x="213" y="54"/>
                          </a:lnTo>
                          <a:lnTo>
                            <a:pt x="0" y="3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56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2323" y="2282"/>
                      <a:ext cx="217" cy="47"/>
                    </a:xfrm>
                    <a:custGeom>
                      <a:avLst/>
                      <a:gdLst>
                        <a:gd name="T0" fmla="*/ 0 w 214"/>
                        <a:gd name="T1" fmla="*/ 0 h 49"/>
                        <a:gd name="T2" fmla="*/ 213 w 214"/>
                        <a:gd name="T3" fmla="*/ 17 h 49"/>
                        <a:gd name="T4" fmla="*/ 213 w 214"/>
                        <a:gd name="T5" fmla="*/ 48 h 49"/>
                        <a:gd name="T6" fmla="*/ 0 w 214"/>
                        <a:gd name="T7" fmla="*/ 32 h 49"/>
                        <a:gd name="T8" fmla="*/ 0 w 214"/>
                        <a:gd name="T9" fmla="*/ 0 h 4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49"/>
                        <a:gd name="T17" fmla="*/ 214 w 214"/>
                        <a:gd name="T18" fmla="*/ 49 h 4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49">
                          <a:moveTo>
                            <a:pt x="0" y="0"/>
                          </a:moveTo>
                          <a:lnTo>
                            <a:pt x="213" y="17"/>
                          </a:lnTo>
                          <a:lnTo>
                            <a:pt x="213" y="48"/>
                          </a:lnTo>
                          <a:lnTo>
                            <a:pt x="0" y="3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57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2321" y="2341"/>
                      <a:ext cx="214" cy="49"/>
                    </a:xfrm>
                    <a:custGeom>
                      <a:avLst/>
                      <a:gdLst>
                        <a:gd name="T0" fmla="*/ 0 w 214"/>
                        <a:gd name="T1" fmla="*/ 0 h 50"/>
                        <a:gd name="T2" fmla="*/ 213 w 214"/>
                        <a:gd name="T3" fmla="*/ 17 h 50"/>
                        <a:gd name="T4" fmla="*/ 213 w 214"/>
                        <a:gd name="T5" fmla="*/ 49 h 50"/>
                        <a:gd name="T6" fmla="*/ 0 w 214"/>
                        <a:gd name="T7" fmla="*/ 33 h 50"/>
                        <a:gd name="T8" fmla="*/ 0 w 214"/>
                        <a:gd name="T9" fmla="*/ 0 h 5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50"/>
                        <a:gd name="T17" fmla="*/ 214 w 214"/>
                        <a:gd name="T18" fmla="*/ 50 h 5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50">
                          <a:moveTo>
                            <a:pt x="0" y="0"/>
                          </a:moveTo>
                          <a:lnTo>
                            <a:pt x="213" y="17"/>
                          </a:lnTo>
                          <a:lnTo>
                            <a:pt x="213" y="49"/>
                          </a:lnTo>
                          <a:lnTo>
                            <a:pt x="0" y="3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58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2320" y="2402"/>
                      <a:ext cx="219" cy="49"/>
                    </a:xfrm>
                    <a:custGeom>
                      <a:avLst/>
                      <a:gdLst>
                        <a:gd name="T0" fmla="*/ 0 w 217"/>
                        <a:gd name="T1" fmla="*/ 0 h 48"/>
                        <a:gd name="T2" fmla="*/ 216 w 217"/>
                        <a:gd name="T3" fmla="*/ 15 h 48"/>
                        <a:gd name="T4" fmla="*/ 216 w 217"/>
                        <a:gd name="T5" fmla="*/ 47 h 48"/>
                        <a:gd name="T6" fmla="*/ 0 w 217"/>
                        <a:gd name="T7" fmla="*/ 33 h 48"/>
                        <a:gd name="T8" fmla="*/ 0 w 217"/>
                        <a:gd name="T9" fmla="*/ 0 h 4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7"/>
                        <a:gd name="T16" fmla="*/ 0 h 48"/>
                        <a:gd name="T17" fmla="*/ 217 w 217"/>
                        <a:gd name="T18" fmla="*/ 48 h 4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7" h="48">
                          <a:moveTo>
                            <a:pt x="0" y="0"/>
                          </a:moveTo>
                          <a:lnTo>
                            <a:pt x="216" y="15"/>
                          </a:lnTo>
                          <a:lnTo>
                            <a:pt x="216" y="47"/>
                          </a:lnTo>
                          <a:lnTo>
                            <a:pt x="0" y="3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59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2320" y="2466"/>
                      <a:ext cx="219" cy="42"/>
                    </a:xfrm>
                    <a:custGeom>
                      <a:avLst/>
                      <a:gdLst>
                        <a:gd name="T0" fmla="*/ 0 w 217"/>
                        <a:gd name="T1" fmla="*/ 0 h 42"/>
                        <a:gd name="T2" fmla="*/ 216 w 217"/>
                        <a:gd name="T3" fmla="*/ 10 h 42"/>
                        <a:gd name="T4" fmla="*/ 216 w 217"/>
                        <a:gd name="T5" fmla="*/ 41 h 42"/>
                        <a:gd name="T6" fmla="*/ 0 w 217"/>
                        <a:gd name="T7" fmla="*/ 31 h 42"/>
                        <a:gd name="T8" fmla="*/ 0 w 217"/>
                        <a:gd name="T9" fmla="*/ 0 h 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7"/>
                        <a:gd name="T16" fmla="*/ 0 h 42"/>
                        <a:gd name="T17" fmla="*/ 217 w 217"/>
                        <a:gd name="T18" fmla="*/ 42 h 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7" h="42">
                          <a:moveTo>
                            <a:pt x="0" y="0"/>
                          </a:moveTo>
                          <a:lnTo>
                            <a:pt x="216" y="10"/>
                          </a:lnTo>
                          <a:lnTo>
                            <a:pt x="216" y="41"/>
                          </a:lnTo>
                          <a:lnTo>
                            <a:pt x="0" y="3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60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2320" y="2529"/>
                      <a:ext cx="219" cy="40"/>
                    </a:xfrm>
                    <a:custGeom>
                      <a:avLst/>
                      <a:gdLst>
                        <a:gd name="T0" fmla="*/ 0 w 217"/>
                        <a:gd name="T1" fmla="*/ 0 h 37"/>
                        <a:gd name="T2" fmla="*/ 216 w 217"/>
                        <a:gd name="T3" fmla="*/ 7 h 37"/>
                        <a:gd name="T4" fmla="*/ 216 w 217"/>
                        <a:gd name="T5" fmla="*/ 36 h 37"/>
                        <a:gd name="T6" fmla="*/ 0 w 217"/>
                        <a:gd name="T7" fmla="*/ 29 h 37"/>
                        <a:gd name="T8" fmla="*/ 0 w 217"/>
                        <a:gd name="T9" fmla="*/ 0 h 3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7"/>
                        <a:gd name="T16" fmla="*/ 0 h 37"/>
                        <a:gd name="T17" fmla="*/ 217 w 217"/>
                        <a:gd name="T18" fmla="*/ 37 h 3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7" h="37">
                          <a:moveTo>
                            <a:pt x="0" y="0"/>
                          </a:moveTo>
                          <a:lnTo>
                            <a:pt x="216" y="7"/>
                          </a:lnTo>
                          <a:lnTo>
                            <a:pt x="216" y="36"/>
                          </a:lnTo>
                          <a:lnTo>
                            <a:pt x="0" y="2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197673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370" y="1581"/>
                    <a:ext cx="119" cy="1041"/>
                    <a:chOff x="2370" y="1581"/>
                    <a:chExt cx="119" cy="1041"/>
                  </a:xfrm>
                </p:grpSpPr>
                <p:grpSp>
                  <p:nvGrpSpPr>
                    <p:cNvPr id="197674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70" y="1581"/>
                      <a:ext cx="25" cy="1041"/>
                      <a:chOff x="2370" y="1581"/>
                      <a:chExt cx="25" cy="1041"/>
                    </a:xfrm>
                  </p:grpSpPr>
                  <p:sp>
                    <p:nvSpPr>
                      <p:cNvPr id="13442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72" y="1583"/>
                        <a:ext cx="0" cy="103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C0C0C0"/>
                        </a:solidFill>
                        <a:round/>
                        <a:headEnd type="triangl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3443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97" y="1585"/>
                        <a:ext cx="0" cy="103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C0C0C0"/>
                        </a:solidFill>
                        <a:round/>
                        <a:headEnd type="triangl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197677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66" y="1596"/>
                      <a:ext cx="23" cy="1026"/>
                      <a:chOff x="2466" y="1596"/>
                      <a:chExt cx="23" cy="1026"/>
                    </a:xfrm>
                  </p:grpSpPr>
                  <p:sp>
                    <p:nvSpPr>
                      <p:cNvPr id="13440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68" y="1599"/>
                        <a:ext cx="0" cy="102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C0C0C0"/>
                        </a:solidFill>
                        <a:round/>
                        <a:headEnd type="triangl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3441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91" y="1601"/>
                        <a:ext cx="0" cy="102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C0C0C0"/>
                        </a:solidFill>
                        <a:round/>
                        <a:headEnd type="triangl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97680" name="Group 46"/>
            <p:cNvGrpSpPr>
              <a:grpSpLocks/>
            </p:cNvGrpSpPr>
            <p:nvPr/>
          </p:nvGrpSpPr>
          <p:grpSpPr bwMode="auto">
            <a:xfrm>
              <a:off x="2068" y="2399"/>
              <a:ext cx="683" cy="323"/>
              <a:chOff x="2068" y="2399"/>
              <a:chExt cx="683" cy="323"/>
            </a:xfrm>
          </p:grpSpPr>
          <p:sp>
            <p:nvSpPr>
              <p:cNvPr id="13426" name="Freeform 47"/>
              <p:cNvSpPr>
                <a:spLocks/>
              </p:cNvSpPr>
              <p:nvPr/>
            </p:nvSpPr>
            <p:spPr bwMode="auto">
              <a:xfrm>
                <a:off x="2500" y="2396"/>
                <a:ext cx="93" cy="305"/>
              </a:xfrm>
              <a:custGeom>
                <a:avLst/>
                <a:gdLst>
                  <a:gd name="T0" fmla="*/ 0 w 92"/>
                  <a:gd name="T1" fmla="*/ 140 h 303"/>
                  <a:gd name="T2" fmla="*/ 4 w 92"/>
                  <a:gd name="T3" fmla="*/ 106 h 303"/>
                  <a:gd name="T4" fmla="*/ 10 w 92"/>
                  <a:gd name="T5" fmla="*/ 68 h 303"/>
                  <a:gd name="T6" fmla="*/ 12 w 92"/>
                  <a:gd name="T7" fmla="*/ 34 h 303"/>
                  <a:gd name="T8" fmla="*/ 16 w 92"/>
                  <a:gd name="T9" fmla="*/ 15 h 303"/>
                  <a:gd name="T10" fmla="*/ 22 w 92"/>
                  <a:gd name="T11" fmla="*/ 20 h 303"/>
                  <a:gd name="T12" fmla="*/ 28 w 92"/>
                  <a:gd name="T13" fmla="*/ 13 h 303"/>
                  <a:gd name="T14" fmla="*/ 33 w 92"/>
                  <a:gd name="T15" fmla="*/ 1 h 303"/>
                  <a:gd name="T16" fmla="*/ 39 w 92"/>
                  <a:gd name="T17" fmla="*/ 3 h 303"/>
                  <a:gd name="T18" fmla="*/ 45 w 92"/>
                  <a:gd name="T19" fmla="*/ 15 h 303"/>
                  <a:gd name="T20" fmla="*/ 51 w 92"/>
                  <a:gd name="T21" fmla="*/ 3 h 303"/>
                  <a:gd name="T22" fmla="*/ 57 w 92"/>
                  <a:gd name="T23" fmla="*/ 8 h 303"/>
                  <a:gd name="T24" fmla="*/ 60 w 92"/>
                  <a:gd name="T25" fmla="*/ 22 h 303"/>
                  <a:gd name="T26" fmla="*/ 66 w 92"/>
                  <a:gd name="T27" fmla="*/ 20 h 303"/>
                  <a:gd name="T28" fmla="*/ 71 w 92"/>
                  <a:gd name="T29" fmla="*/ 3 h 303"/>
                  <a:gd name="T30" fmla="*/ 78 w 92"/>
                  <a:gd name="T31" fmla="*/ 11 h 303"/>
                  <a:gd name="T32" fmla="*/ 78 w 92"/>
                  <a:gd name="T33" fmla="*/ 39 h 303"/>
                  <a:gd name="T34" fmla="*/ 80 w 92"/>
                  <a:gd name="T35" fmla="*/ 62 h 303"/>
                  <a:gd name="T36" fmla="*/ 86 w 92"/>
                  <a:gd name="T37" fmla="*/ 78 h 303"/>
                  <a:gd name="T38" fmla="*/ 91 w 92"/>
                  <a:gd name="T39" fmla="*/ 94 h 303"/>
                  <a:gd name="T40" fmla="*/ 89 w 92"/>
                  <a:gd name="T41" fmla="*/ 115 h 303"/>
                  <a:gd name="T42" fmla="*/ 83 w 92"/>
                  <a:gd name="T43" fmla="*/ 130 h 303"/>
                  <a:gd name="T44" fmla="*/ 85 w 92"/>
                  <a:gd name="T45" fmla="*/ 155 h 303"/>
                  <a:gd name="T46" fmla="*/ 83 w 92"/>
                  <a:gd name="T47" fmla="*/ 181 h 303"/>
                  <a:gd name="T48" fmla="*/ 79 w 92"/>
                  <a:gd name="T49" fmla="*/ 199 h 303"/>
                  <a:gd name="T50" fmla="*/ 80 w 92"/>
                  <a:gd name="T51" fmla="*/ 217 h 303"/>
                  <a:gd name="T52" fmla="*/ 88 w 92"/>
                  <a:gd name="T53" fmla="*/ 225 h 303"/>
                  <a:gd name="T54" fmla="*/ 88 w 92"/>
                  <a:gd name="T55" fmla="*/ 253 h 303"/>
                  <a:gd name="T56" fmla="*/ 81 w 92"/>
                  <a:gd name="T57" fmla="*/ 272 h 303"/>
                  <a:gd name="T58" fmla="*/ 70 w 92"/>
                  <a:gd name="T59" fmla="*/ 288 h 303"/>
                  <a:gd name="T60" fmla="*/ 48 w 92"/>
                  <a:gd name="T61" fmla="*/ 302 h 303"/>
                  <a:gd name="T62" fmla="*/ 40 w 92"/>
                  <a:gd name="T63" fmla="*/ 286 h 303"/>
                  <a:gd name="T64" fmla="*/ 30 w 92"/>
                  <a:gd name="T65" fmla="*/ 276 h 303"/>
                  <a:gd name="T66" fmla="*/ 21 w 92"/>
                  <a:gd name="T67" fmla="*/ 293 h 303"/>
                  <a:gd name="T68" fmla="*/ 6 w 92"/>
                  <a:gd name="T69" fmla="*/ 286 h 303"/>
                  <a:gd name="T70" fmla="*/ 2 w 92"/>
                  <a:gd name="T71" fmla="*/ 257 h 303"/>
                  <a:gd name="T72" fmla="*/ 7 w 92"/>
                  <a:gd name="T73" fmla="*/ 227 h 303"/>
                  <a:gd name="T74" fmla="*/ 8 w 92"/>
                  <a:gd name="T75" fmla="*/ 193 h 303"/>
                  <a:gd name="T76" fmla="*/ 0 w 92"/>
                  <a:gd name="T77" fmla="*/ 174 h 30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92"/>
                  <a:gd name="T118" fmla="*/ 0 h 303"/>
                  <a:gd name="T119" fmla="*/ 92 w 92"/>
                  <a:gd name="T120" fmla="*/ 303 h 303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92" h="303">
                    <a:moveTo>
                      <a:pt x="0" y="159"/>
                    </a:moveTo>
                    <a:lnTo>
                      <a:pt x="0" y="140"/>
                    </a:lnTo>
                    <a:lnTo>
                      <a:pt x="2" y="121"/>
                    </a:lnTo>
                    <a:lnTo>
                      <a:pt x="4" y="106"/>
                    </a:lnTo>
                    <a:lnTo>
                      <a:pt x="7" y="88"/>
                    </a:lnTo>
                    <a:lnTo>
                      <a:pt x="10" y="68"/>
                    </a:lnTo>
                    <a:lnTo>
                      <a:pt x="11" y="49"/>
                    </a:lnTo>
                    <a:lnTo>
                      <a:pt x="12" y="34"/>
                    </a:lnTo>
                    <a:lnTo>
                      <a:pt x="13" y="22"/>
                    </a:lnTo>
                    <a:lnTo>
                      <a:pt x="16" y="15"/>
                    </a:lnTo>
                    <a:lnTo>
                      <a:pt x="19" y="15"/>
                    </a:lnTo>
                    <a:lnTo>
                      <a:pt x="22" y="20"/>
                    </a:lnTo>
                    <a:lnTo>
                      <a:pt x="24" y="22"/>
                    </a:lnTo>
                    <a:lnTo>
                      <a:pt x="28" y="13"/>
                    </a:lnTo>
                    <a:lnTo>
                      <a:pt x="30" y="8"/>
                    </a:lnTo>
                    <a:lnTo>
                      <a:pt x="33" y="1"/>
                    </a:lnTo>
                    <a:lnTo>
                      <a:pt x="38" y="0"/>
                    </a:lnTo>
                    <a:lnTo>
                      <a:pt x="39" y="3"/>
                    </a:lnTo>
                    <a:lnTo>
                      <a:pt x="42" y="10"/>
                    </a:lnTo>
                    <a:lnTo>
                      <a:pt x="45" y="15"/>
                    </a:lnTo>
                    <a:lnTo>
                      <a:pt x="48" y="11"/>
                    </a:lnTo>
                    <a:lnTo>
                      <a:pt x="51" y="3"/>
                    </a:lnTo>
                    <a:lnTo>
                      <a:pt x="53" y="3"/>
                    </a:lnTo>
                    <a:lnTo>
                      <a:pt x="57" y="8"/>
                    </a:lnTo>
                    <a:lnTo>
                      <a:pt x="58" y="15"/>
                    </a:lnTo>
                    <a:lnTo>
                      <a:pt x="60" y="22"/>
                    </a:lnTo>
                    <a:lnTo>
                      <a:pt x="62" y="22"/>
                    </a:lnTo>
                    <a:lnTo>
                      <a:pt x="66" y="20"/>
                    </a:lnTo>
                    <a:lnTo>
                      <a:pt x="69" y="11"/>
                    </a:lnTo>
                    <a:lnTo>
                      <a:pt x="71" y="3"/>
                    </a:lnTo>
                    <a:lnTo>
                      <a:pt x="74" y="3"/>
                    </a:lnTo>
                    <a:lnTo>
                      <a:pt x="78" y="11"/>
                    </a:lnTo>
                    <a:lnTo>
                      <a:pt x="78" y="27"/>
                    </a:lnTo>
                    <a:lnTo>
                      <a:pt x="78" y="39"/>
                    </a:lnTo>
                    <a:lnTo>
                      <a:pt x="78" y="58"/>
                    </a:lnTo>
                    <a:lnTo>
                      <a:pt x="80" y="62"/>
                    </a:lnTo>
                    <a:lnTo>
                      <a:pt x="83" y="70"/>
                    </a:lnTo>
                    <a:lnTo>
                      <a:pt x="86" y="78"/>
                    </a:lnTo>
                    <a:lnTo>
                      <a:pt x="89" y="82"/>
                    </a:lnTo>
                    <a:lnTo>
                      <a:pt x="91" y="94"/>
                    </a:lnTo>
                    <a:lnTo>
                      <a:pt x="91" y="106"/>
                    </a:lnTo>
                    <a:lnTo>
                      <a:pt x="89" y="115"/>
                    </a:lnTo>
                    <a:lnTo>
                      <a:pt x="87" y="118"/>
                    </a:lnTo>
                    <a:lnTo>
                      <a:pt x="83" y="130"/>
                    </a:lnTo>
                    <a:lnTo>
                      <a:pt x="83" y="147"/>
                    </a:lnTo>
                    <a:lnTo>
                      <a:pt x="85" y="155"/>
                    </a:lnTo>
                    <a:lnTo>
                      <a:pt x="85" y="174"/>
                    </a:lnTo>
                    <a:lnTo>
                      <a:pt x="83" y="181"/>
                    </a:lnTo>
                    <a:lnTo>
                      <a:pt x="80" y="185"/>
                    </a:lnTo>
                    <a:lnTo>
                      <a:pt x="79" y="199"/>
                    </a:lnTo>
                    <a:lnTo>
                      <a:pt x="79" y="209"/>
                    </a:lnTo>
                    <a:lnTo>
                      <a:pt x="80" y="217"/>
                    </a:lnTo>
                    <a:lnTo>
                      <a:pt x="84" y="219"/>
                    </a:lnTo>
                    <a:lnTo>
                      <a:pt x="88" y="225"/>
                    </a:lnTo>
                    <a:lnTo>
                      <a:pt x="89" y="241"/>
                    </a:lnTo>
                    <a:lnTo>
                      <a:pt x="88" y="253"/>
                    </a:lnTo>
                    <a:lnTo>
                      <a:pt x="84" y="264"/>
                    </a:lnTo>
                    <a:lnTo>
                      <a:pt x="81" y="272"/>
                    </a:lnTo>
                    <a:lnTo>
                      <a:pt x="78" y="279"/>
                    </a:lnTo>
                    <a:lnTo>
                      <a:pt x="70" y="288"/>
                    </a:lnTo>
                    <a:lnTo>
                      <a:pt x="58" y="298"/>
                    </a:lnTo>
                    <a:lnTo>
                      <a:pt x="48" y="302"/>
                    </a:lnTo>
                    <a:lnTo>
                      <a:pt x="43" y="300"/>
                    </a:lnTo>
                    <a:lnTo>
                      <a:pt x="40" y="286"/>
                    </a:lnTo>
                    <a:lnTo>
                      <a:pt x="37" y="278"/>
                    </a:lnTo>
                    <a:lnTo>
                      <a:pt x="30" y="276"/>
                    </a:lnTo>
                    <a:lnTo>
                      <a:pt x="26" y="288"/>
                    </a:lnTo>
                    <a:lnTo>
                      <a:pt x="21" y="293"/>
                    </a:lnTo>
                    <a:lnTo>
                      <a:pt x="8" y="291"/>
                    </a:lnTo>
                    <a:lnTo>
                      <a:pt x="6" y="286"/>
                    </a:lnTo>
                    <a:lnTo>
                      <a:pt x="2" y="272"/>
                    </a:lnTo>
                    <a:lnTo>
                      <a:pt x="2" y="257"/>
                    </a:lnTo>
                    <a:lnTo>
                      <a:pt x="2" y="243"/>
                    </a:lnTo>
                    <a:lnTo>
                      <a:pt x="7" y="227"/>
                    </a:lnTo>
                    <a:lnTo>
                      <a:pt x="9" y="205"/>
                    </a:lnTo>
                    <a:lnTo>
                      <a:pt x="8" y="193"/>
                    </a:lnTo>
                    <a:lnTo>
                      <a:pt x="4" y="181"/>
                    </a:lnTo>
                    <a:lnTo>
                      <a:pt x="0" y="174"/>
                    </a:lnTo>
                    <a:lnTo>
                      <a:pt x="0" y="159"/>
                    </a:lnTo>
                  </a:path>
                </a:pathLst>
              </a:custGeom>
              <a:solidFill>
                <a:srgbClr val="406000"/>
              </a:solidFill>
              <a:ln w="12700" cap="rnd">
                <a:solidFill>
                  <a:srgbClr val="406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楷体_GB2312" pitchFamily="49" charset="-122"/>
                </a:endParaRPr>
              </a:p>
            </p:txBody>
          </p:sp>
          <p:sp>
            <p:nvSpPr>
              <p:cNvPr id="13427" name="Freeform 48"/>
              <p:cNvSpPr>
                <a:spLocks/>
              </p:cNvSpPr>
              <p:nvPr/>
            </p:nvSpPr>
            <p:spPr bwMode="auto">
              <a:xfrm>
                <a:off x="2669" y="2637"/>
                <a:ext cx="82" cy="85"/>
              </a:xfrm>
              <a:custGeom>
                <a:avLst/>
                <a:gdLst>
                  <a:gd name="T0" fmla="*/ 0 w 82"/>
                  <a:gd name="T1" fmla="*/ 39 h 85"/>
                  <a:gd name="T2" fmla="*/ 3 w 82"/>
                  <a:gd name="T3" fmla="*/ 29 h 85"/>
                  <a:gd name="T4" fmla="*/ 8 w 82"/>
                  <a:gd name="T5" fmla="*/ 18 h 85"/>
                  <a:gd name="T6" fmla="*/ 10 w 82"/>
                  <a:gd name="T7" fmla="*/ 8 h 85"/>
                  <a:gd name="T8" fmla="*/ 13 w 82"/>
                  <a:gd name="T9" fmla="*/ 3 h 85"/>
                  <a:gd name="T10" fmla="*/ 19 w 82"/>
                  <a:gd name="T11" fmla="*/ 4 h 85"/>
                  <a:gd name="T12" fmla="*/ 24 w 82"/>
                  <a:gd name="T13" fmla="*/ 2 h 85"/>
                  <a:gd name="T14" fmla="*/ 30 w 82"/>
                  <a:gd name="T15" fmla="*/ 0 h 85"/>
                  <a:gd name="T16" fmla="*/ 35 w 82"/>
                  <a:gd name="T17" fmla="*/ 0 h 85"/>
                  <a:gd name="T18" fmla="*/ 40 w 82"/>
                  <a:gd name="T19" fmla="*/ 3 h 85"/>
                  <a:gd name="T20" fmla="*/ 45 w 82"/>
                  <a:gd name="T21" fmla="*/ 0 h 85"/>
                  <a:gd name="T22" fmla="*/ 50 w 82"/>
                  <a:gd name="T23" fmla="*/ 1 h 85"/>
                  <a:gd name="T24" fmla="*/ 53 w 82"/>
                  <a:gd name="T25" fmla="*/ 4 h 85"/>
                  <a:gd name="T26" fmla="*/ 59 w 82"/>
                  <a:gd name="T27" fmla="*/ 4 h 85"/>
                  <a:gd name="T28" fmla="*/ 63 w 82"/>
                  <a:gd name="T29" fmla="*/ 0 h 85"/>
                  <a:gd name="T30" fmla="*/ 69 w 82"/>
                  <a:gd name="T31" fmla="*/ 1 h 85"/>
                  <a:gd name="T32" fmla="*/ 70 w 82"/>
                  <a:gd name="T33" fmla="*/ 11 h 85"/>
                  <a:gd name="T34" fmla="*/ 71 w 82"/>
                  <a:gd name="T35" fmla="*/ 16 h 85"/>
                  <a:gd name="T36" fmla="*/ 77 w 82"/>
                  <a:gd name="T37" fmla="*/ 21 h 85"/>
                  <a:gd name="T38" fmla="*/ 81 w 82"/>
                  <a:gd name="T39" fmla="*/ 25 h 85"/>
                  <a:gd name="T40" fmla="*/ 79 w 82"/>
                  <a:gd name="T41" fmla="*/ 31 h 85"/>
                  <a:gd name="T42" fmla="*/ 74 w 82"/>
                  <a:gd name="T43" fmla="*/ 36 h 85"/>
                  <a:gd name="T44" fmla="*/ 76 w 82"/>
                  <a:gd name="T45" fmla="*/ 43 h 85"/>
                  <a:gd name="T46" fmla="*/ 74 w 82"/>
                  <a:gd name="T47" fmla="*/ 50 h 85"/>
                  <a:gd name="T48" fmla="*/ 70 w 82"/>
                  <a:gd name="T49" fmla="*/ 56 h 85"/>
                  <a:gd name="T50" fmla="*/ 72 w 82"/>
                  <a:gd name="T51" fmla="*/ 60 h 85"/>
                  <a:gd name="T52" fmla="*/ 78 w 82"/>
                  <a:gd name="T53" fmla="*/ 62 h 85"/>
                  <a:gd name="T54" fmla="*/ 78 w 82"/>
                  <a:gd name="T55" fmla="*/ 71 h 85"/>
                  <a:gd name="T56" fmla="*/ 73 w 82"/>
                  <a:gd name="T57" fmla="*/ 75 h 85"/>
                  <a:gd name="T58" fmla="*/ 62 w 82"/>
                  <a:gd name="T59" fmla="*/ 80 h 85"/>
                  <a:gd name="T60" fmla="*/ 43 w 82"/>
                  <a:gd name="T61" fmla="*/ 84 h 85"/>
                  <a:gd name="T62" fmla="*/ 37 w 82"/>
                  <a:gd name="T63" fmla="*/ 79 h 85"/>
                  <a:gd name="T64" fmla="*/ 28 w 82"/>
                  <a:gd name="T65" fmla="*/ 76 h 85"/>
                  <a:gd name="T66" fmla="*/ 18 w 82"/>
                  <a:gd name="T67" fmla="*/ 82 h 85"/>
                  <a:gd name="T68" fmla="*/ 5 w 82"/>
                  <a:gd name="T69" fmla="*/ 79 h 85"/>
                  <a:gd name="T70" fmla="*/ 1 w 82"/>
                  <a:gd name="T71" fmla="*/ 72 h 85"/>
                  <a:gd name="T72" fmla="*/ 6 w 82"/>
                  <a:gd name="T73" fmla="*/ 63 h 85"/>
                  <a:gd name="T74" fmla="*/ 7 w 82"/>
                  <a:gd name="T75" fmla="*/ 53 h 85"/>
                  <a:gd name="T76" fmla="*/ 0 w 82"/>
                  <a:gd name="T77" fmla="*/ 48 h 8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82"/>
                  <a:gd name="T118" fmla="*/ 0 h 85"/>
                  <a:gd name="T119" fmla="*/ 82 w 82"/>
                  <a:gd name="T120" fmla="*/ 85 h 8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82" h="85">
                    <a:moveTo>
                      <a:pt x="0" y="44"/>
                    </a:moveTo>
                    <a:lnTo>
                      <a:pt x="0" y="39"/>
                    </a:lnTo>
                    <a:lnTo>
                      <a:pt x="1" y="34"/>
                    </a:lnTo>
                    <a:lnTo>
                      <a:pt x="3" y="29"/>
                    </a:lnTo>
                    <a:lnTo>
                      <a:pt x="6" y="24"/>
                    </a:lnTo>
                    <a:lnTo>
                      <a:pt x="8" y="18"/>
                    </a:lnTo>
                    <a:lnTo>
                      <a:pt x="10" y="13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3" y="3"/>
                    </a:lnTo>
                    <a:lnTo>
                      <a:pt x="17" y="3"/>
                    </a:lnTo>
                    <a:lnTo>
                      <a:pt x="19" y="4"/>
                    </a:lnTo>
                    <a:lnTo>
                      <a:pt x="21" y="4"/>
                    </a:lnTo>
                    <a:lnTo>
                      <a:pt x="24" y="2"/>
                    </a:lnTo>
                    <a:lnTo>
                      <a:pt x="27" y="1"/>
                    </a:lnTo>
                    <a:lnTo>
                      <a:pt x="30" y="0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8" y="1"/>
                    </a:lnTo>
                    <a:lnTo>
                      <a:pt x="40" y="3"/>
                    </a:lnTo>
                    <a:lnTo>
                      <a:pt x="43" y="1"/>
                    </a:lnTo>
                    <a:lnTo>
                      <a:pt x="45" y="0"/>
                    </a:lnTo>
                    <a:lnTo>
                      <a:pt x="48" y="0"/>
                    </a:lnTo>
                    <a:lnTo>
                      <a:pt x="50" y="1"/>
                    </a:lnTo>
                    <a:lnTo>
                      <a:pt x="52" y="3"/>
                    </a:lnTo>
                    <a:lnTo>
                      <a:pt x="53" y="4"/>
                    </a:lnTo>
                    <a:lnTo>
                      <a:pt x="56" y="4"/>
                    </a:lnTo>
                    <a:lnTo>
                      <a:pt x="59" y="4"/>
                    </a:lnTo>
                    <a:lnTo>
                      <a:pt x="62" y="1"/>
                    </a:lnTo>
                    <a:lnTo>
                      <a:pt x="63" y="0"/>
                    </a:lnTo>
                    <a:lnTo>
                      <a:pt x="67" y="0"/>
                    </a:lnTo>
                    <a:lnTo>
                      <a:pt x="69" y="1"/>
                    </a:lnTo>
                    <a:lnTo>
                      <a:pt x="70" y="7"/>
                    </a:lnTo>
                    <a:lnTo>
                      <a:pt x="70" y="11"/>
                    </a:lnTo>
                    <a:lnTo>
                      <a:pt x="69" y="15"/>
                    </a:lnTo>
                    <a:lnTo>
                      <a:pt x="71" y="16"/>
                    </a:lnTo>
                    <a:lnTo>
                      <a:pt x="74" y="19"/>
                    </a:lnTo>
                    <a:lnTo>
                      <a:pt x="77" y="21"/>
                    </a:lnTo>
                    <a:lnTo>
                      <a:pt x="79" y="22"/>
                    </a:lnTo>
                    <a:lnTo>
                      <a:pt x="81" y="25"/>
                    </a:lnTo>
                    <a:lnTo>
                      <a:pt x="81" y="29"/>
                    </a:lnTo>
                    <a:lnTo>
                      <a:pt x="79" y="31"/>
                    </a:lnTo>
                    <a:lnTo>
                      <a:pt x="78" y="33"/>
                    </a:lnTo>
                    <a:lnTo>
                      <a:pt x="74" y="36"/>
                    </a:lnTo>
                    <a:lnTo>
                      <a:pt x="75" y="40"/>
                    </a:lnTo>
                    <a:lnTo>
                      <a:pt x="76" y="43"/>
                    </a:lnTo>
                    <a:lnTo>
                      <a:pt x="76" y="48"/>
                    </a:lnTo>
                    <a:lnTo>
                      <a:pt x="74" y="50"/>
                    </a:lnTo>
                    <a:lnTo>
                      <a:pt x="72" y="51"/>
                    </a:lnTo>
                    <a:lnTo>
                      <a:pt x="70" y="56"/>
                    </a:lnTo>
                    <a:lnTo>
                      <a:pt x="70" y="59"/>
                    </a:lnTo>
                    <a:lnTo>
                      <a:pt x="72" y="60"/>
                    </a:lnTo>
                    <a:lnTo>
                      <a:pt x="75" y="61"/>
                    </a:lnTo>
                    <a:lnTo>
                      <a:pt x="78" y="62"/>
                    </a:lnTo>
                    <a:lnTo>
                      <a:pt x="79" y="68"/>
                    </a:lnTo>
                    <a:lnTo>
                      <a:pt x="78" y="71"/>
                    </a:lnTo>
                    <a:lnTo>
                      <a:pt x="75" y="73"/>
                    </a:lnTo>
                    <a:lnTo>
                      <a:pt x="73" y="75"/>
                    </a:lnTo>
                    <a:lnTo>
                      <a:pt x="70" y="78"/>
                    </a:lnTo>
                    <a:lnTo>
                      <a:pt x="62" y="80"/>
                    </a:lnTo>
                    <a:lnTo>
                      <a:pt x="51" y="83"/>
                    </a:lnTo>
                    <a:lnTo>
                      <a:pt x="43" y="84"/>
                    </a:lnTo>
                    <a:lnTo>
                      <a:pt x="40" y="84"/>
                    </a:lnTo>
                    <a:lnTo>
                      <a:pt x="37" y="79"/>
                    </a:lnTo>
                    <a:lnTo>
                      <a:pt x="32" y="77"/>
                    </a:lnTo>
                    <a:lnTo>
                      <a:pt x="28" y="76"/>
                    </a:lnTo>
                    <a:lnTo>
                      <a:pt x="22" y="80"/>
                    </a:lnTo>
                    <a:lnTo>
                      <a:pt x="18" y="82"/>
                    </a:lnTo>
                    <a:lnTo>
                      <a:pt x="7" y="82"/>
                    </a:lnTo>
                    <a:lnTo>
                      <a:pt x="5" y="79"/>
                    </a:lnTo>
                    <a:lnTo>
                      <a:pt x="2" y="75"/>
                    </a:lnTo>
                    <a:lnTo>
                      <a:pt x="1" y="72"/>
                    </a:lnTo>
                    <a:lnTo>
                      <a:pt x="2" y="68"/>
                    </a:lnTo>
                    <a:lnTo>
                      <a:pt x="6" y="63"/>
                    </a:lnTo>
                    <a:lnTo>
                      <a:pt x="7" y="57"/>
                    </a:lnTo>
                    <a:lnTo>
                      <a:pt x="7" y="53"/>
                    </a:lnTo>
                    <a:lnTo>
                      <a:pt x="3" y="50"/>
                    </a:lnTo>
                    <a:lnTo>
                      <a:pt x="0" y="48"/>
                    </a:lnTo>
                    <a:lnTo>
                      <a:pt x="0" y="44"/>
                    </a:lnTo>
                  </a:path>
                </a:pathLst>
              </a:custGeom>
              <a:solidFill>
                <a:srgbClr val="406000"/>
              </a:solidFill>
              <a:ln w="12700" cap="rnd">
                <a:solidFill>
                  <a:srgbClr val="406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楷体_GB2312" pitchFamily="49" charset="-122"/>
                </a:endParaRPr>
              </a:p>
            </p:txBody>
          </p:sp>
          <p:sp>
            <p:nvSpPr>
              <p:cNvPr id="13428" name="Freeform 49"/>
              <p:cNvSpPr>
                <a:spLocks/>
              </p:cNvSpPr>
              <p:nvPr/>
            </p:nvSpPr>
            <p:spPr bwMode="auto">
              <a:xfrm>
                <a:off x="2577" y="2637"/>
                <a:ext cx="81" cy="85"/>
              </a:xfrm>
              <a:custGeom>
                <a:avLst/>
                <a:gdLst>
                  <a:gd name="T0" fmla="*/ 0 w 81"/>
                  <a:gd name="T1" fmla="*/ 39 h 85"/>
                  <a:gd name="T2" fmla="*/ 3 w 81"/>
                  <a:gd name="T3" fmla="*/ 29 h 85"/>
                  <a:gd name="T4" fmla="*/ 8 w 81"/>
                  <a:gd name="T5" fmla="*/ 18 h 85"/>
                  <a:gd name="T6" fmla="*/ 10 w 81"/>
                  <a:gd name="T7" fmla="*/ 8 h 85"/>
                  <a:gd name="T8" fmla="*/ 13 w 81"/>
                  <a:gd name="T9" fmla="*/ 3 h 85"/>
                  <a:gd name="T10" fmla="*/ 18 w 81"/>
                  <a:gd name="T11" fmla="*/ 4 h 85"/>
                  <a:gd name="T12" fmla="*/ 24 w 81"/>
                  <a:gd name="T13" fmla="*/ 2 h 85"/>
                  <a:gd name="T14" fmla="*/ 30 w 81"/>
                  <a:gd name="T15" fmla="*/ 0 h 85"/>
                  <a:gd name="T16" fmla="*/ 35 w 81"/>
                  <a:gd name="T17" fmla="*/ 0 h 85"/>
                  <a:gd name="T18" fmla="*/ 40 w 81"/>
                  <a:gd name="T19" fmla="*/ 3 h 85"/>
                  <a:gd name="T20" fmla="*/ 44 w 81"/>
                  <a:gd name="T21" fmla="*/ 0 h 85"/>
                  <a:gd name="T22" fmla="*/ 50 w 81"/>
                  <a:gd name="T23" fmla="*/ 1 h 85"/>
                  <a:gd name="T24" fmla="*/ 53 w 81"/>
                  <a:gd name="T25" fmla="*/ 4 h 85"/>
                  <a:gd name="T26" fmla="*/ 58 w 81"/>
                  <a:gd name="T27" fmla="*/ 4 h 85"/>
                  <a:gd name="T28" fmla="*/ 63 w 81"/>
                  <a:gd name="T29" fmla="*/ 0 h 85"/>
                  <a:gd name="T30" fmla="*/ 68 w 81"/>
                  <a:gd name="T31" fmla="*/ 1 h 85"/>
                  <a:gd name="T32" fmla="*/ 69 w 81"/>
                  <a:gd name="T33" fmla="*/ 11 h 85"/>
                  <a:gd name="T34" fmla="*/ 71 w 81"/>
                  <a:gd name="T35" fmla="*/ 16 h 85"/>
                  <a:gd name="T36" fmla="*/ 76 w 81"/>
                  <a:gd name="T37" fmla="*/ 21 h 85"/>
                  <a:gd name="T38" fmla="*/ 80 w 81"/>
                  <a:gd name="T39" fmla="*/ 25 h 85"/>
                  <a:gd name="T40" fmla="*/ 78 w 81"/>
                  <a:gd name="T41" fmla="*/ 31 h 85"/>
                  <a:gd name="T42" fmla="*/ 73 w 81"/>
                  <a:gd name="T43" fmla="*/ 36 h 85"/>
                  <a:gd name="T44" fmla="*/ 75 w 81"/>
                  <a:gd name="T45" fmla="*/ 43 h 85"/>
                  <a:gd name="T46" fmla="*/ 73 w 81"/>
                  <a:gd name="T47" fmla="*/ 50 h 85"/>
                  <a:gd name="T48" fmla="*/ 69 w 81"/>
                  <a:gd name="T49" fmla="*/ 56 h 85"/>
                  <a:gd name="T50" fmla="*/ 71 w 81"/>
                  <a:gd name="T51" fmla="*/ 60 h 85"/>
                  <a:gd name="T52" fmla="*/ 77 w 81"/>
                  <a:gd name="T53" fmla="*/ 62 h 85"/>
                  <a:gd name="T54" fmla="*/ 77 w 81"/>
                  <a:gd name="T55" fmla="*/ 71 h 85"/>
                  <a:gd name="T56" fmla="*/ 72 w 81"/>
                  <a:gd name="T57" fmla="*/ 75 h 85"/>
                  <a:gd name="T58" fmla="*/ 62 w 81"/>
                  <a:gd name="T59" fmla="*/ 80 h 85"/>
                  <a:gd name="T60" fmla="*/ 43 w 81"/>
                  <a:gd name="T61" fmla="*/ 84 h 85"/>
                  <a:gd name="T62" fmla="*/ 35 w 81"/>
                  <a:gd name="T63" fmla="*/ 79 h 85"/>
                  <a:gd name="T64" fmla="*/ 26 w 81"/>
                  <a:gd name="T65" fmla="*/ 76 h 85"/>
                  <a:gd name="T66" fmla="*/ 17 w 81"/>
                  <a:gd name="T67" fmla="*/ 82 h 85"/>
                  <a:gd name="T68" fmla="*/ 5 w 81"/>
                  <a:gd name="T69" fmla="*/ 79 h 85"/>
                  <a:gd name="T70" fmla="*/ 1 w 81"/>
                  <a:gd name="T71" fmla="*/ 72 h 85"/>
                  <a:gd name="T72" fmla="*/ 6 w 81"/>
                  <a:gd name="T73" fmla="*/ 63 h 85"/>
                  <a:gd name="T74" fmla="*/ 7 w 81"/>
                  <a:gd name="T75" fmla="*/ 53 h 85"/>
                  <a:gd name="T76" fmla="*/ 0 w 81"/>
                  <a:gd name="T77" fmla="*/ 48 h 8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81"/>
                  <a:gd name="T118" fmla="*/ 0 h 85"/>
                  <a:gd name="T119" fmla="*/ 81 w 81"/>
                  <a:gd name="T120" fmla="*/ 85 h 8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81" h="85">
                    <a:moveTo>
                      <a:pt x="0" y="44"/>
                    </a:moveTo>
                    <a:lnTo>
                      <a:pt x="0" y="39"/>
                    </a:lnTo>
                    <a:lnTo>
                      <a:pt x="1" y="34"/>
                    </a:lnTo>
                    <a:lnTo>
                      <a:pt x="3" y="29"/>
                    </a:lnTo>
                    <a:lnTo>
                      <a:pt x="6" y="24"/>
                    </a:lnTo>
                    <a:lnTo>
                      <a:pt x="8" y="18"/>
                    </a:lnTo>
                    <a:lnTo>
                      <a:pt x="9" y="13"/>
                    </a:lnTo>
                    <a:lnTo>
                      <a:pt x="10" y="8"/>
                    </a:lnTo>
                    <a:lnTo>
                      <a:pt x="11" y="4"/>
                    </a:lnTo>
                    <a:lnTo>
                      <a:pt x="13" y="3"/>
                    </a:lnTo>
                    <a:lnTo>
                      <a:pt x="16" y="3"/>
                    </a:lnTo>
                    <a:lnTo>
                      <a:pt x="18" y="4"/>
                    </a:lnTo>
                    <a:lnTo>
                      <a:pt x="21" y="4"/>
                    </a:lnTo>
                    <a:lnTo>
                      <a:pt x="24" y="2"/>
                    </a:lnTo>
                    <a:lnTo>
                      <a:pt x="26" y="1"/>
                    </a:lnTo>
                    <a:lnTo>
                      <a:pt x="30" y="0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3" y="1"/>
                    </a:lnTo>
                    <a:lnTo>
                      <a:pt x="44" y="0"/>
                    </a:lnTo>
                    <a:lnTo>
                      <a:pt x="48" y="0"/>
                    </a:lnTo>
                    <a:lnTo>
                      <a:pt x="50" y="1"/>
                    </a:lnTo>
                    <a:lnTo>
                      <a:pt x="52" y="3"/>
                    </a:lnTo>
                    <a:lnTo>
                      <a:pt x="53" y="4"/>
                    </a:lnTo>
                    <a:lnTo>
                      <a:pt x="55" y="4"/>
                    </a:lnTo>
                    <a:lnTo>
                      <a:pt x="58" y="4"/>
                    </a:lnTo>
                    <a:lnTo>
                      <a:pt x="62" y="1"/>
                    </a:lnTo>
                    <a:lnTo>
                      <a:pt x="63" y="0"/>
                    </a:lnTo>
                    <a:lnTo>
                      <a:pt x="66" y="0"/>
                    </a:lnTo>
                    <a:lnTo>
                      <a:pt x="68" y="1"/>
                    </a:lnTo>
                    <a:lnTo>
                      <a:pt x="69" y="7"/>
                    </a:lnTo>
                    <a:lnTo>
                      <a:pt x="69" y="11"/>
                    </a:lnTo>
                    <a:lnTo>
                      <a:pt x="68" y="15"/>
                    </a:lnTo>
                    <a:lnTo>
                      <a:pt x="71" y="16"/>
                    </a:lnTo>
                    <a:lnTo>
                      <a:pt x="73" y="19"/>
                    </a:lnTo>
                    <a:lnTo>
                      <a:pt x="76" y="21"/>
                    </a:lnTo>
                    <a:lnTo>
                      <a:pt x="78" y="22"/>
                    </a:lnTo>
                    <a:lnTo>
                      <a:pt x="80" y="25"/>
                    </a:lnTo>
                    <a:lnTo>
                      <a:pt x="80" y="29"/>
                    </a:lnTo>
                    <a:lnTo>
                      <a:pt x="78" y="31"/>
                    </a:lnTo>
                    <a:lnTo>
                      <a:pt x="77" y="33"/>
                    </a:lnTo>
                    <a:lnTo>
                      <a:pt x="73" y="36"/>
                    </a:lnTo>
                    <a:lnTo>
                      <a:pt x="74" y="40"/>
                    </a:lnTo>
                    <a:lnTo>
                      <a:pt x="75" y="43"/>
                    </a:lnTo>
                    <a:lnTo>
                      <a:pt x="75" y="48"/>
                    </a:lnTo>
                    <a:lnTo>
                      <a:pt x="73" y="50"/>
                    </a:lnTo>
                    <a:lnTo>
                      <a:pt x="71" y="51"/>
                    </a:lnTo>
                    <a:lnTo>
                      <a:pt x="69" y="56"/>
                    </a:lnTo>
                    <a:lnTo>
                      <a:pt x="69" y="59"/>
                    </a:lnTo>
                    <a:lnTo>
                      <a:pt x="71" y="60"/>
                    </a:lnTo>
                    <a:lnTo>
                      <a:pt x="74" y="61"/>
                    </a:lnTo>
                    <a:lnTo>
                      <a:pt x="77" y="62"/>
                    </a:lnTo>
                    <a:lnTo>
                      <a:pt x="78" y="68"/>
                    </a:lnTo>
                    <a:lnTo>
                      <a:pt x="77" y="71"/>
                    </a:lnTo>
                    <a:lnTo>
                      <a:pt x="74" y="73"/>
                    </a:lnTo>
                    <a:lnTo>
                      <a:pt x="72" y="75"/>
                    </a:lnTo>
                    <a:lnTo>
                      <a:pt x="69" y="78"/>
                    </a:lnTo>
                    <a:lnTo>
                      <a:pt x="62" y="80"/>
                    </a:lnTo>
                    <a:lnTo>
                      <a:pt x="51" y="83"/>
                    </a:lnTo>
                    <a:lnTo>
                      <a:pt x="43" y="84"/>
                    </a:lnTo>
                    <a:lnTo>
                      <a:pt x="39" y="84"/>
                    </a:lnTo>
                    <a:lnTo>
                      <a:pt x="35" y="79"/>
                    </a:lnTo>
                    <a:lnTo>
                      <a:pt x="32" y="77"/>
                    </a:lnTo>
                    <a:lnTo>
                      <a:pt x="26" y="76"/>
                    </a:lnTo>
                    <a:lnTo>
                      <a:pt x="22" y="80"/>
                    </a:lnTo>
                    <a:lnTo>
                      <a:pt x="17" y="82"/>
                    </a:lnTo>
                    <a:lnTo>
                      <a:pt x="7" y="82"/>
                    </a:lnTo>
                    <a:lnTo>
                      <a:pt x="5" y="79"/>
                    </a:lnTo>
                    <a:lnTo>
                      <a:pt x="2" y="75"/>
                    </a:lnTo>
                    <a:lnTo>
                      <a:pt x="1" y="72"/>
                    </a:lnTo>
                    <a:lnTo>
                      <a:pt x="2" y="68"/>
                    </a:lnTo>
                    <a:lnTo>
                      <a:pt x="6" y="63"/>
                    </a:lnTo>
                    <a:lnTo>
                      <a:pt x="7" y="57"/>
                    </a:lnTo>
                    <a:lnTo>
                      <a:pt x="7" y="53"/>
                    </a:lnTo>
                    <a:lnTo>
                      <a:pt x="3" y="50"/>
                    </a:lnTo>
                    <a:lnTo>
                      <a:pt x="0" y="48"/>
                    </a:lnTo>
                    <a:lnTo>
                      <a:pt x="0" y="44"/>
                    </a:lnTo>
                  </a:path>
                </a:pathLst>
              </a:custGeom>
              <a:solidFill>
                <a:srgbClr val="406000"/>
              </a:solidFill>
              <a:ln w="12700" cap="rnd">
                <a:solidFill>
                  <a:srgbClr val="406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楷体_GB2312" pitchFamily="49" charset="-122"/>
                </a:endParaRPr>
              </a:p>
            </p:txBody>
          </p:sp>
          <p:sp>
            <p:nvSpPr>
              <p:cNvPr id="13429" name="Freeform 50"/>
              <p:cNvSpPr>
                <a:spLocks/>
              </p:cNvSpPr>
              <p:nvPr/>
            </p:nvSpPr>
            <p:spPr bwMode="auto">
              <a:xfrm>
                <a:off x="2068" y="2608"/>
                <a:ext cx="106" cy="106"/>
              </a:xfrm>
              <a:custGeom>
                <a:avLst/>
                <a:gdLst>
                  <a:gd name="T0" fmla="*/ 0 w 106"/>
                  <a:gd name="T1" fmla="*/ 48 h 106"/>
                  <a:gd name="T2" fmla="*/ 5 w 106"/>
                  <a:gd name="T3" fmla="*/ 36 h 106"/>
                  <a:gd name="T4" fmla="*/ 11 w 106"/>
                  <a:gd name="T5" fmla="*/ 23 h 106"/>
                  <a:gd name="T6" fmla="*/ 14 w 106"/>
                  <a:gd name="T7" fmla="*/ 11 h 106"/>
                  <a:gd name="T8" fmla="*/ 18 w 106"/>
                  <a:gd name="T9" fmla="*/ 4 h 106"/>
                  <a:gd name="T10" fmla="*/ 25 w 106"/>
                  <a:gd name="T11" fmla="*/ 6 h 106"/>
                  <a:gd name="T12" fmla="*/ 32 w 106"/>
                  <a:gd name="T13" fmla="*/ 4 h 106"/>
                  <a:gd name="T14" fmla="*/ 40 w 106"/>
                  <a:gd name="T15" fmla="*/ 0 h 106"/>
                  <a:gd name="T16" fmla="*/ 46 w 106"/>
                  <a:gd name="T17" fmla="*/ 0 h 106"/>
                  <a:gd name="T18" fmla="*/ 52 w 106"/>
                  <a:gd name="T19" fmla="*/ 4 h 106"/>
                  <a:gd name="T20" fmla="*/ 60 w 106"/>
                  <a:gd name="T21" fmla="*/ 0 h 106"/>
                  <a:gd name="T22" fmla="*/ 66 w 106"/>
                  <a:gd name="T23" fmla="*/ 1 h 106"/>
                  <a:gd name="T24" fmla="*/ 70 w 106"/>
                  <a:gd name="T25" fmla="*/ 7 h 106"/>
                  <a:gd name="T26" fmla="*/ 77 w 106"/>
                  <a:gd name="T27" fmla="*/ 6 h 106"/>
                  <a:gd name="T28" fmla="*/ 83 w 106"/>
                  <a:gd name="T29" fmla="*/ 0 h 106"/>
                  <a:gd name="T30" fmla="*/ 89 w 106"/>
                  <a:gd name="T31" fmla="*/ 3 h 106"/>
                  <a:gd name="T32" fmla="*/ 91 w 106"/>
                  <a:gd name="T33" fmla="*/ 13 h 106"/>
                  <a:gd name="T34" fmla="*/ 92 w 106"/>
                  <a:gd name="T35" fmla="*/ 21 h 106"/>
                  <a:gd name="T36" fmla="*/ 99 w 106"/>
                  <a:gd name="T37" fmla="*/ 26 h 106"/>
                  <a:gd name="T38" fmla="*/ 105 w 106"/>
                  <a:gd name="T39" fmla="*/ 32 h 106"/>
                  <a:gd name="T40" fmla="*/ 102 w 106"/>
                  <a:gd name="T41" fmla="*/ 39 h 106"/>
                  <a:gd name="T42" fmla="*/ 96 w 106"/>
                  <a:gd name="T43" fmla="*/ 45 h 106"/>
                  <a:gd name="T44" fmla="*/ 98 w 106"/>
                  <a:gd name="T45" fmla="*/ 54 h 106"/>
                  <a:gd name="T46" fmla="*/ 96 w 106"/>
                  <a:gd name="T47" fmla="*/ 63 h 106"/>
                  <a:gd name="T48" fmla="*/ 91 w 106"/>
                  <a:gd name="T49" fmla="*/ 69 h 106"/>
                  <a:gd name="T50" fmla="*/ 93 w 106"/>
                  <a:gd name="T51" fmla="*/ 75 h 106"/>
                  <a:gd name="T52" fmla="*/ 102 w 106"/>
                  <a:gd name="T53" fmla="*/ 79 h 106"/>
                  <a:gd name="T54" fmla="*/ 101 w 106"/>
                  <a:gd name="T55" fmla="*/ 88 h 106"/>
                  <a:gd name="T56" fmla="*/ 94 w 106"/>
                  <a:gd name="T57" fmla="*/ 94 h 106"/>
                  <a:gd name="T58" fmla="*/ 82 w 106"/>
                  <a:gd name="T59" fmla="*/ 100 h 106"/>
                  <a:gd name="T60" fmla="*/ 56 w 106"/>
                  <a:gd name="T61" fmla="*/ 105 h 106"/>
                  <a:gd name="T62" fmla="*/ 47 w 106"/>
                  <a:gd name="T63" fmla="*/ 100 h 106"/>
                  <a:gd name="T64" fmla="*/ 36 w 106"/>
                  <a:gd name="T65" fmla="*/ 96 h 106"/>
                  <a:gd name="T66" fmla="*/ 24 w 106"/>
                  <a:gd name="T67" fmla="*/ 103 h 106"/>
                  <a:gd name="T68" fmla="*/ 7 w 106"/>
                  <a:gd name="T69" fmla="*/ 100 h 106"/>
                  <a:gd name="T70" fmla="*/ 2 w 106"/>
                  <a:gd name="T71" fmla="*/ 90 h 106"/>
                  <a:gd name="T72" fmla="*/ 8 w 106"/>
                  <a:gd name="T73" fmla="*/ 79 h 106"/>
                  <a:gd name="T74" fmla="*/ 10 w 106"/>
                  <a:gd name="T75" fmla="*/ 67 h 106"/>
                  <a:gd name="T76" fmla="*/ 0 w 106"/>
                  <a:gd name="T77" fmla="*/ 59 h 10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6"/>
                  <a:gd name="T118" fmla="*/ 0 h 106"/>
                  <a:gd name="T119" fmla="*/ 106 w 106"/>
                  <a:gd name="T120" fmla="*/ 106 h 10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6" h="106">
                    <a:moveTo>
                      <a:pt x="0" y="55"/>
                    </a:moveTo>
                    <a:lnTo>
                      <a:pt x="0" y="48"/>
                    </a:lnTo>
                    <a:lnTo>
                      <a:pt x="2" y="41"/>
                    </a:lnTo>
                    <a:lnTo>
                      <a:pt x="5" y="36"/>
                    </a:lnTo>
                    <a:lnTo>
                      <a:pt x="8" y="30"/>
                    </a:lnTo>
                    <a:lnTo>
                      <a:pt x="11" y="23"/>
                    </a:lnTo>
                    <a:lnTo>
                      <a:pt x="12" y="16"/>
                    </a:lnTo>
                    <a:lnTo>
                      <a:pt x="14" y="11"/>
                    </a:lnTo>
                    <a:lnTo>
                      <a:pt x="16" y="7"/>
                    </a:lnTo>
                    <a:lnTo>
                      <a:pt x="18" y="4"/>
                    </a:lnTo>
                    <a:lnTo>
                      <a:pt x="22" y="4"/>
                    </a:lnTo>
                    <a:lnTo>
                      <a:pt x="25" y="6"/>
                    </a:lnTo>
                    <a:lnTo>
                      <a:pt x="28" y="7"/>
                    </a:lnTo>
                    <a:lnTo>
                      <a:pt x="32" y="4"/>
                    </a:lnTo>
                    <a:lnTo>
                      <a:pt x="35" y="1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49" y="2"/>
                    </a:lnTo>
                    <a:lnTo>
                      <a:pt x="52" y="4"/>
                    </a:lnTo>
                    <a:lnTo>
                      <a:pt x="57" y="3"/>
                    </a:lnTo>
                    <a:lnTo>
                      <a:pt x="60" y="0"/>
                    </a:lnTo>
                    <a:lnTo>
                      <a:pt x="63" y="0"/>
                    </a:lnTo>
                    <a:lnTo>
                      <a:pt x="66" y="1"/>
                    </a:lnTo>
                    <a:lnTo>
                      <a:pt x="68" y="4"/>
                    </a:lnTo>
                    <a:lnTo>
                      <a:pt x="70" y="7"/>
                    </a:lnTo>
                    <a:lnTo>
                      <a:pt x="73" y="7"/>
                    </a:lnTo>
                    <a:lnTo>
                      <a:pt x="77" y="6"/>
                    </a:lnTo>
                    <a:lnTo>
                      <a:pt x="81" y="3"/>
                    </a:lnTo>
                    <a:lnTo>
                      <a:pt x="83" y="0"/>
                    </a:lnTo>
                    <a:lnTo>
                      <a:pt x="87" y="0"/>
                    </a:lnTo>
                    <a:lnTo>
                      <a:pt x="89" y="3"/>
                    </a:lnTo>
                    <a:lnTo>
                      <a:pt x="90" y="9"/>
                    </a:lnTo>
                    <a:lnTo>
                      <a:pt x="91" y="13"/>
                    </a:lnTo>
                    <a:lnTo>
                      <a:pt x="89" y="20"/>
                    </a:lnTo>
                    <a:lnTo>
                      <a:pt x="92" y="21"/>
                    </a:lnTo>
                    <a:lnTo>
                      <a:pt x="96" y="23"/>
                    </a:lnTo>
                    <a:lnTo>
                      <a:pt x="99" y="26"/>
                    </a:lnTo>
                    <a:lnTo>
                      <a:pt x="102" y="28"/>
                    </a:lnTo>
                    <a:lnTo>
                      <a:pt x="105" y="32"/>
                    </a:lnTo>
                    <a:lnTo>
                      <a:pt x="105" y="36"/>
                    </a:lnTo>
                    <a:lnTo>
                      <a:pt x="102" y="39"/>
                    </a:lnTo>
                    <a:lnTo>
                      <a:pt x="100" y="41"/>
                    </a:lnTo>
                    <a:lnTo>
                      <a:pt x="96" y="45"/>
                    </a:lnTo>
                    <a:lnTo>
                      <a:pt x="97" y="50"/>
                    </a:lnTo>
                    <a:lnTo>
                      <a:pt x="98" y="54"/>
                    </a:lnTo>
                    <a:lnTo>
                      <a:pt x="98" y="59"/>
                    </a:lnTo>
                    <a:lnTo>
                      <a:pt x="96" y="63"/>
                    </a:lnTo>
                    <a:lnTo>
                      <a:pt x="93" y="64"/>
                    </a:lnTo>
                    <a:lnTo>
                      <a:pt x="91" y="69"/>
                    </a:lnTo>
                    <a:lnTo>
                      <a:pt x="91" y="72"/>
                    </a:lnTo>
                    <a:lnTo>
                      <a:pt x="93" y="75"/>
                    </a:lnTo>
                    <a:lnTo>
                      <a:pt x="97" y="76"/>
                    </a:lnTo>
                    <a:lnTo>
                      <a:pt x="102" y="79"/>
                    </a:lnTo>
                    <a:lnTo>
                      <a:pt x="102" y="84"/>
                    </a:lnTo>
                    <a:lnTo>
                      <a:pt x="101" y="88"/>
                    </a:lnTo>
                    <a:lnTo>
                      <a:pt x="97" y="92"/>
                    </a:lnTo>
                    <a:lnTo>
                      <a:pt x="94" y="94"/>
                    </a:lnTo>
                    <a:lnTo>
                      <a:pt x="90" y="97"/>
                    </a:lnTo>
                    <a:lnTo>
                      <a:pt x="82" y="100"/>
                    </a:lnTo>
                    <a:lnTo>
                      <a:pt x="67" y="103"/>
                    </a:lnTo>
                    <a:lnTo>
                      <a:pt x="56" y="105"/>
                    </a:lnTo>
                    <a:lnTo>
                      <a:pt x="52" y="104"/>
                    </a:lnTo>
                    <a:lnTo>
                      <a:pt x="47" y="100"/>
                    </a:lnTo>
                    <a:lnTo>
                      <a:pt x="42" y="97"/>
                    </a:lnTo>
                    <a:lnTo>
                      <a:pt x="36" y="96"/>
                    </a:lnTo>
                    <a:lnTo>
                      <a:pt x="30" y="100"/>
                    </a:lnTo>
                    <a:lnTo>
                      <a:pt x="24" y="103"/>
                    </a:lnTo>
                    <a:lnTo>
                      <a:pt x="10" y="102"/>
                    </a:lnTo>
                    <a:lnTo>
                      <a:pt x="7" y="100"/>
                    </a:lnTo>
                    <a:lnTo>
                      <a:pt x="2" y="94"/>
                    </a:lnTo>
                    <a:lnTo>
                      <a:pt x="2" y="90"/>
                    </a:lnTo>
                    <a:lnTo>
                      <a:pt x="3" y="84"/>
                    </a:lnTo>
                    <a:lnTo>
                      <a:pt x="8" y="79"/>
                    </a:lnTo>
                    <a:lnTo>
                      <a:pt x="10" y="71"/>
                    </a:lnTo>
                    <a:lnTo>
                      <a:pt x="10" y="67"/>
                    </a:lnTo>
                    <a:lnTo>
                      <a:pt x="5" y="63"/>
                    </a:lnTo>
                    <a:lnTo>
                      <a:pt x="0" y="59"/>
                    </a:lnTo>
                    <a:lnTo>
                      <a:pt x="0" y="55"/>
                    </a:lnTo>
                  </a:path>
                </a:pathLst>
              </a:custGeom>
              <a:solidFill>
                <a:srgbClr val="406000"/>
              </a:solidFill>
              <a:ln w="12700" cap="rnd">
                <a:solidFill>
                  <a:srgbClr val="406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楷体_GB2312" pitchFamily="49" charset="-122"/>
                </a:endParaRPr>
              </a:p>
            </p:txBody>
          </p:sp>
        </p:grp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228600" y="5389563"/>
            <a:ext cx="855663" cy="1022350"/>
            <a:chOff x="2068" y="1502"/>
            <a:chExt cx="683" cy="1220"/>
          </a:xfrm>
        </p:grpSpPr>
        <p:grpSp>
          <p:nvGrpSpPr>
            <p:cNvPr id="197686" name="Group 52"/>
            <p:cNvGrpSpPr>
              <a:grpSpLocks/>
            </p:cNvGrpSpPr>
            <p:nvPr/>
          </p:nvGrpSpPr>
          <p:grpSpPr bwMode="auto">
            <a:xfrm>
              <a:off x="2171" y="1502"/>
              <a:ext cx="378" cy="1208"/>
              <a:chOff x="2171" y="1502"/>
              <a:chExt cx="378" cy="1208"/>
            </a:xfrm>
          </p:grpSpPr>
          <p:sp>
            <p:nvSpPr>
              <p:cNvPr id="13384" name="Freeform 53"/>
              <p:cNvSpPr>
                <a:spLocks/>
              </p:cNvSpPr>
              <p:nvPr/>
            </p:nvSpPr>
            <p:spPr bwMode="auto">
              <a:xfrm>
                <a:off x="2309" y="1504"/>
                <a:ext cx="238" cy="1201"/>
              </a:xfrm>
              <a:custGeom>
                <a:avLst/>
                <a:gdLst>
                  <a:gd name="T0" fmla="*/ 0 w 237"/>
                  <a:gd name="T1" fmla="*/ 0 h 1200"/>
                  <a:gd name="T2" fmla="*/ 235 w 237"/>
                  <a:gd name="T3" fmla="*/ 37 h 1200"/>
                  <a:gd name="T4" fmla="*/ 236 w 237"/>
                  <a:gd name="T5" fmla="*/ 1199 h 1200"/>
                  <a:gd name="T6" fmla="*/ 0 w 237"/>
                  <a:gd name="T7" fmla="*/ 1199 h 1200"/>
                  <a:gd name="T8" fmla="*/ 0 w 237"/>
                  <a:gd name="T9" fmla="*/ 0 h 1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7"/>
                  <a:gd name="T16" fmla="*/ 0 h 1200"/>
                  <a:gd name="T17" fmla="*/ 237 w 237"/>
                  <a:gd name="T18" fmla="*/ 1200 h 1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7" h="1200">
                    <a:moveTo>
                      <a:pt x="0" y="0"/>
                    </a:moveTo>
                    <a:lnTo>
                      <a:pt x="235" y="37"/>
                    </a:lnTo>
                    <a:lnTo>
                      <a:pt x="236" y="1199"/>
                    </a:lnTo>
                    <a:lnTo>
                      <a:pt x="0" y="119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楷体_GB2312" pitchFamily="49" charset="-122"/>
                </a:endParaRPr>
              </a:p>
            </p:txBody>
          </p:sp>
          <p:sp>
            <p:nvSpPr>
              <p:cNvPr id="13385" name="Freeform 54"/>
              <p:cNvSpPr>
                <a:spLocks/>
              </p:cNvSpPr>
              <p:nvPr/>
            </p:nvSpPr>
            <p:spPr bwMode="auto">
              <a:xfrm>
                <a:off x="2309" y="1502"/>
                <a:ext cx="242" cy="1211"/>
              </a:xfrm>
              <a:custGeom>
                <a:avLst/>
                <a:gdLst>
                  <a:gd name="T0" fmla="*/ 0 w 240"/>
                  <a:gd name="T1" fmla="*/ 0 h 1208"/>
                  <a:gd name="T2" fmla="*/ 239 w 240"/>
                  <a:gd name="T3" fmla="*/ 37 h 1208"/>
                  <a:gd name="T4" fmla="*/ 239 w 240"/>
                  <a:gd name="T5" fmla="*/ 1207 h 1208"/>
                  <a:gd name="T6" fmla="*/ 0 w 240"/>
                  <a:gd name="T7" fmla="*/ 1207 h 1208"/>
                  <a:gd name="T8" fmla="*/ 0 w 240"/>
                  <a:gd name="T9" fmla="*/ 0 h 1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208"/>
                  <a:gd name="T17" fmla="*/ 240 w 240"/>
                  <a:gd name="T18" fmla="*/ 1208 h 1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208">
                    <a:moveTo>
                      <a:pt x="0" y="0"/>
                    </a:moveTo>
                    <a:lnTo>
                      <a:pt x="239" y="37"/>
                    </a:lnTo>
                    <a:lnTo>
                      <a:pt x="239" y="1207"/>
                    </a:lnTo>
                    <a:lnTo>
                      <a:pt x="0" y="120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楷体_GB2312" pitchFamily="49" charset="-122"/>
                </a:endParaRPr>
              </a:p>
            </p:txBody>
          </p:sp>
          <p:grpSp>
            <p:nvGrpSpPr>
              <p:cNvPr id="197689" name="Group 55"/>
              <p:cNvGrpSpPr>
                <a:grpSpLocks/>
              </p:cNvGrpSpPr>
              <p:nvPr/>
            </p:nvGrpSpPr>
            <p:grpSpPr bwMode="auto">
              <a:xfrm>
                <a:off x="2171" y="1502"/>
                <a:ext cx="366" cy="1205"/>
                <a:chOff x="2171" y="1502"/>
                <a:chExt cx="366" cy="1205"/>
              </a:xfrm>
            </p:grpSpPr>
            <p:grpSp>
              <p:nvGrpSpPr>
                <p:cNvPr id="197690" name="Group 56"/>
                <p:cNvGrpSpPr>
                  <a:grpSpLocks/>
                </p:cNvGrpSpPr>
                <p:nvPr/>
              </p:nvGrpSpPr>
              <p:grpSpPr bwMode="auto">
                <a:xfrm>
                  <a:off x="2171" y="1502"/>
                  <a:ext cx="134" cy="1205"/>
                  <a:chOff x="2171" y="1502"/>
                  <a:chExt cx="134" cy="1205"/>
                </a:xfrm>
              </p:grpSpPr>
              <p:sp>
                <p:nvSpPr>
                  <p:cNvPr id="13419" name="Freeform 57"/>
                  <p:cNvSpPr>
                    <a:spLocks/>
                  </p:cNvSpPr>
                  <p:nvPr/>
                </p:nvSpPr>
                <p:spPr bwMode="auto">
                  <a:xfrm>
                    <a:off x="2171" y="1502"/>
                    <a:ext cx="134" cy="1205"/>
                  </a:xfrm>
                  <a:custGeom>
                    <a:avLst/>
                    <a:gdLst>
                      <a:gd name="T0" fmla="*/ 0 w 134"/>
                      <a:gd name="T1" fmla="*/ 92 h 1205"/>
                      <a:gd name="T2" fmla="*/ 133 w 134"/>
                      <a:gd name="T3" fmla="*/ 0 h 1205"/>
                      <a:gd name="T4" fmla="*/ 133 w 134"/>
                      <a:gd name="T5" fmla="*/ 1204 h 1205"/>
                      <a:gd name="T6" fmla="*/ 0 w 134"/>
                      <a:gd name="T7" fmla="*/ 1204 h 1205"/>
                      <a:gd name="T8" fmla="*/ 0 w 134"/>
                      <a:gd name="T9" fmla="*/ 92 h 120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4"/>
                      <a:gd name="T16" fmla="*/ 0 h 1205"/>
                      <a:gd name="T17" fmla="*/ 134 w 134"/>
                      <a:gd name="T18" fmla="*/ 1205 h 120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4" h="1205">
                        <a:moveTo>
                          <a:pt x="0" y="92"/>
                        </a:moveTo>
                        <a:lnTo>
                          <a:pt x="133" y="0"/>
                        </a:lnTo>
                        <a:lnTo>
                          <a:pt x="133" y="1204"/>
                        </a:lnTo>
                        <a:lnTo>
                          <a:pt x="0" y="1204"/>
                        </a:lnTo>
                        <a:lnTo>
                          <a:pt x="0" y="92"/>
                        </a:lnTo>
                      </a:path>
                    </a:pathLst>
                  </a:custGeom>
                  <a:solidFill>
                    <a:srgbClr val="A0A0A0"/>
                  </a:solidFill>
                  <a:ln w="9525" cap="rnd">
                    <a:noFill/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pPr algn="ctr">
                      <a:defRPr/>
                    </a:pPr>
                    <a:endParaRPr lang="zh-CN" altLang="en-US" b="1">
                      <a:latin typeface="楷体_GB2312" pitchFamily="49" charset="-122"/>
                    </a:endParaRPr>
                  </a:p>
                </p:txBody>
              </p:sp>
              <p:sp>
                <p:nvSpPr>
                  <p:cNvPr id="13420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64" y="1530"/>
                    <a:ext cx="0" cy="115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triangl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 b="1">
                      <a:latin typeface="楷体_GB2312" pitchFamily="49" charset="-122"/>
                    </a:endParaRPr>
                  </a:p>
                </p:txBody>
              </p:sp>
              <p:sp>
                <p:nvSpPr>
                  <p:cNvPr id="13421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2221" y="1563"/>
                    <a:ext cx="0" cy="112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triangl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 b="1">
                      <a:latin typeface="楷体_GB2312" pitchFamily="49" charset="-122"/>
                    </a:endParaRPr>
                  </a:p>
                </p:txBody>
              </p:sp>
              <p:sp>
                <p:nvSpPr>
                  <p:cNvPr id="13422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2257" y="2633"/>
                    <a:ext cx="19" cy="64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 b="1">
                      <a:latin typeface="楷体_GB2312" pitchFamily="49" charset="-122"/>
                    </a:endParaRPr>
                  </a:p>
                </p:txBody>
              </p:sp>
              <p:sp>
                <p:nvSpPr>
                  <p:cNvPr id="1342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2211" y="2633"/>
                    <a:ext cx="15" cy="64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 b="1">
                      <a:latin typeface="楷体_GB2312" pitchFamily="49" charset="-122"/>
                    </a:endParaRPr>
                  </a:p>
                </p:txBody>
              </p:sp>
            </p:grpSp>
            <p:grpSp>
              <p:nvGrpSpPr>
                <p:cNvPr id="197696" name="Group 62"/>
                <p:cNvGrpSpPr>
                  <a:grpSpLocks/>
                </p:cNvGrpSpPr>
                <p:nvPr/>
              </p:nvGrpSpPr>
              <p:grpSpPr bwMode="auto">
                <a:xfrm>
                  <a:off x="2320" y="1581"/>
                  <a:ext cx="217" cy="1116"/>
                  <a:chOff x="2320" y="1581"/>
                  <a:chExt cx="217" cy="1116"/>
                </a:xfrm>
              </p:grpSpPr>
              <p:grpSp>
                <p:nvGrpSpPr>
                  <p:cNvPr id="197697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2346" y="2620"/>
                    <a:ext cx="164" cy="77"/>
                    <a:chOff x="2346" y="2620"/>
                    <a:chExt cx="164" cy="77"/>
                  </a:xfrm>
                </p:grpSpPr>
                <p:sp>
                  <p:nvSpPr>
                    <p:cNvPr id="13415" name="Rectangl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3" y="2622"/>
                      <a:ext cx="20" cy="78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16" name="Rectangle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2" y="2622"/>
                      <a:ext cx="20" cy="74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17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8" y="2620"/>
                      <a:ext cx="20" cy="74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18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620"/>
                      <a:ext cx="19" cy="74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197702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320" y="1596"/>
                    <a:ext cx="217" cy="970"/>
                    <a:chOff x="2320" y="1596"/>
                    <a:chExt cx="217" cy="970"/>
                  </a:xfrm>
                </p:grpSpPr>
                <p:sp>
                  <p:nvSpPr>
                    <p:cNvPr id="13398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2323" y="1599"/>
                      <a:ext cx="217" cy="63"/>
                    </a:xfrm>
                    <a:custGeom>
                      <a:avLst/>
                      <a:gdLst>
                        <a:gd name="T0" fmla="*/ 0 w 214"/>
                        <a:gd name="T1" fmla="*/ 0 h 63"/>
                        <a:gd name="T2" fmla="*/ 213 w 214"/>
                        <a:gd name="T3" fmla="*/ 31 h 63"/>
                        <a:gd name="T4" fmla="*/ 213 w 214"/>
                        <a:gd name="T5" fmla="*/ 62 h 63"/>
                        <a:gd name="T6" fmla="*/ 0 w 214"/>
                        <a:gd name="T7" fmla="*/ 31 h 63"/>
                        <a:gd name="T8" fmla="*/ 0 w 21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63"/>
                        <a:gd name="T17" fmla="*/ 214 w 21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63">
                          <a:moveTo>
                            <a:pt x="0" y="0"/>
                          </a:moveTo>
                          <a:lnTo>
                            <a:pt x="213" y="31"/>
                          </a:lnTo>
                          <a:lnTo>
                            <a:pt x="213" y="62"/>
                          </a:lnTo>
                          <a:lnTo>
                            <a:pt x="0" y="3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399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2323" y="1654"/>
                      <a:ext cx="217" cy="63"/>
                    </a:xfrm>
                    <a:custGeom>
                      <a:avLst/>
                      <a:gdLst>
                        <a:gd name="T0" fmla="*/ 0 w 214"/>
                        <a:gd name="T1" fmla="*/ 0 h 63"/>
                        <a:gd name="T2" fmla="*/ 213 w 214"/>
                        <a:gd name="T3" fmla="*/ 31 h 63"/>
                        <a:gd name="T4" fmla="*/ 213 w 214"/>
                        <a:gd name="T5" fmla="*/ 62 h 63"/>
                        <a:gd name="T6" fmla="*/ 0 w 214"/>
                        <a:gd name="T7" fmla="*/ 31 h 63"/>
                        <a:gd name="T8" fmla="*/ 0 w 21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63"/>
                        <a:gd name="T17" fmla="*/ 214 w 21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63">
                          <a:moveTo>
                            <a:pt x="0" y="0"/>
                          </a:moveTo>
                          <a:lnTo>
                            <a:pt x="213" y="31"/>
                          </a:lnTo>
                          <a:lnTo>
                            <a:pt x="213" y="62"/>
                          </a:lnTo>
                          <a:lnTo>
                            <a:pt x="0" y="3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00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2324" y="1710"/>
                      <a:ext cx="215" cy="63"/>
                    </a:xfrm>
                    <a:custGeom>
                      <a:avLst/>
                      <a:gdLst>
                        <a:gd name="T0" fmla="*/ 0 w 213"/>
                        <a:gd name="T1" fmla="*/ 0 h 63"/>
                        <a:gd name="T2" fmla="*/ 212 w 213"/>
                        <a:gd name="T3" fmla="*/ 31 h 63"/>
                        <a:gd name="T4" fmla="*/ 212 w 213"/>
                        <a:gd name="T5" fmla="*/ 62 h 63"/>
                        <a:gd name="T6" fmla="*/ 0 w 213"/>
                        <a:gd name="T7" fmla="*/ 31 h 63"/>
                        <a:gd name="T8" fmla="*/ 0 w 213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3"/>
                        <a:gd name="T16" fmla="*/ 0 h 63"/>
                        <a:gd name="T17" fmla="*/ 213 w 213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3" h="63">
                          <a:moveTo>
                            <a:pt x="0" y="0"/>
                          </a:moveTo>
                          <a:lnTo>
                            <a:pt x="212" y="31"/>
                          </a:lnTo>
                          <a:lnTo>
                            <a:pt x="212" y="62"/>
                          </a:lnTo>
                          <a:lnTo>
                            <a:pt x="0" y="3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01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2323" y="1765"/>
                      <a:ext cx="217" cy="63"/>
                    </a:xfrm>
                    <a:custGeom>
                      <a:avLst/>
                      <a:gdLst>
                        <a:gd name="T0" fmla="*/ 0 w 214"/>
                        <a:gd name="T1" fmla="*/ 0 h 63"/>
                        <a:gd name="T2" fmla="*/ 213 w 214"/>
                        <a:gd name="T3" fmla="*/ 31 h 63"/>
                        <a:gd name="T4" fmla="*/ 213 w 214"/>
                        <a:gd name="T5" fmla="*/ 62 h 63"/>
                        <a:gd name="T6" fmla="*/ 0 w 214"/>
                        <a:gd name="T7" fmla="*/ 31 h 63"/>
                        <a:gd name="T8" fmla="*/ 0 w 21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63"/>
                        <a:gd name="T17" fmla="*/ 214 w 21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63">
                          <a:moveTo>
                            <a:pt x="0" y="0"/>
                          </a:moveTo>
                          <a:lnTo>
                            <a:pt x="213" y="31"/>
                          </a:lnTo>
                          <a:lnTo>
                            <a:pt x="213" y="62"/>
                          </a:lnTo>
                          <a:lnTo>
                            <a:pt x="0" y="3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02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2323" y="1822"/>
                      <a:ext cx="217" cy="59"/>
                    </a:xfrm>
                    <a:custGeom>
                      <a:avLst/>
                      <a:gdLst>
                        <a:gd name="T0" fmla="*/ 0 w 214"/>
                        <a:gd name="T1" fmla="*/ 0 h 59"/>
                        <a:gd name="T2" fmla="*/ 213 w 214"/>
                        <a:gd name="T3" fmla="*/ 27 h 59"/>
                        <a:gd name="T4" fmla="*/ 213 w 214"/>
                        <a:gd name="T5" fmla="*/ 58 h 59"/>
                        <a:gd name="T6" fmla="*/ 0 w 214"/>
                        <a:gd name="T7" fmla="*/ 30 h 59"/>
                        <a:gd name="T8" fmla="*/ 0 w 214"/>
                        <a:gd name="T9" fmla="*/ 0 h 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59"/>
                        <a:gd name="T17" fmla="*/ 214 w 214"/>
                        <a:gd name="T18" fmla="*/ 59 h 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59">
                          <a:moveTo>
                            <a:pt x="0" y="0"/>
                          </a:moveTo>
                          <a:lnTo>
                            <a:pt x="213" y="27"/>
                          </a:lnTo>
                          <a:lnTo>
                            <a:pt x="213" y="58"/>
                          </a:lnTo>
                          <a:lnTo>
                            <a:pt x="0" y="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03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2323" y="1873"/>
                      <a:ext cx="217" cy="61"/>
                    </a:xfrm>
                    <a:custGeom>
                      <a:avLst/>
                      <a:gdLst>
                        <a:gd name="T0" fmla="*/ 0 w 214"/>
                        <a:gd name="T1" fmla="*/ 0 h 60"/>
                        <a:gd name="T2" fmla="*/ 213 w 214"/>
                        <a:gd name="T3" fmla="*/ 27 h 60"/>
                        <a:gd name="T4" fmla="*/ 213 w 214"/>
                        <a:gd name="T5" fmla="*/ 59 h 60"/>
                        <a:gd name="T6" fmla="*/ 0 w 214"/>
                        <a:gd name="T7" fmla="*/ 31 h 60"/>
                        <a:gd name="T8" fmla="*/ 0 w 214"/>
                        <a:gd name="T9" fmla="*/ 0 h 6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60"/>
                        <a:gd name="T17" fmla="*/ 214 w 214"/>
                        <a:gd name="T18" fmla="*/ 60 h 6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60">
                          <a:moveTo>
                            <a:pt x="0" y="0"/>
                          </a:moveTo>
                          <a:lnTo>
                            <a:pt x="213" y="27"/>
                          </a:lnTo>
                          <a:lnTo>
                            <a:pt x="213" y="59"/>
                          </a:lnTo>
                          <a:lnTo>
                            <a:pt x="0" y="3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04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2324" y="1930"/>
                      <a:ext cx="215" cy="59"/>
                    </a:xfrm>
                    <a:custGeom>
                      <a:avLst/>
                      <a:gdLst>
                        <a:gd name="T0" fmla="*/ 0 w 213"/>
                        <a:gd name="T1" fmla="*/ 0 h 60"/>
                        <a:gd name="T2" fmla="*/ 212 w 213"/>
                        <a:gd name="T3" fmla="*/ 28 h 60"/>
                        <a:gd name="T4" fmla="*/ 212 w 213"/>
                        <a:gd name="T5" fmla="*/ 59 h 60"/>
                        <a:gd name="T6" fmla="*/ 0 w 213"/>
                        <a:gd name="T7" fmla="*/ 31 h 60"/>
                        <a:gd name="T8" fmla="*/ 0 w 213"/>
                        <a:gd name="T9" fmla="*/ 0 h 6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3"/>
                        <a:gd name="T16" fmla="*/ 0 h 60"/>
                        <a:gd name="T17" fmla="*/ 213 w 213"/>
                        <a:gd name="T18" fmla="*/ 60 h 6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3" h="60">
                          <a:moveTo>
                            <a:pt x="0" y="0"/>
                          </a:moveTo>
                          <a:lnTo>
                            <a:pt x="212" y="28"/>
                          </a:lnTo>
                          <a:lnTo>
                            <a:pt x="212" y="59"/>
                          </a:lnTo>
                          <a:lnTo>
                            <a:pt x="0" y="3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05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2323" y="1987"/>
                      <a:ext cx="217" cy="57"/>
                    </a:xfrm>
                    <a:custGeom>
                      <a:avLst/>
                      <a:gdLst>
                        <a:gd name="T0" fmla="*/ 0 w 214"/>
                        <a:gd name="T1" fmla="*/ 0 h 56"/>
                        <a:gd name="T2" fmla="*/ 213 w 214"/>
                        <a:gd name="T3" fmla="*/ 23 h 56"/>
                        <a:gd name="T4" fmla="*/ 213 w 214"/>
                        <a:gd name="T5" fmla="*/ 55 h 56"/>
                        <a:gd name="T6" fmla="*/ 0 w 214"/>
                        <a:gd name="T7" fmla="*/ 31 h 56"/>
                        <a:gd name="T8" fmla="*/ 0 w 214"/>
                        <a:gd name="T9" fmla="*/ 0 h 5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56"/>
                        <a:gd name="T17" fmla="*/ 214 w 214"/>
                        <a:gd name="T18" fmla="*/ 56 h 5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56">
                          <a:moveTo>
                            <a:pt x="0" y="0"/>
                          </a:moveTo>
                          <a:lnTo>
                            <a:pt x="213" y="23"/>
                          </a:lnTo>
                          <a:lnTo>
                            <a:pt x="213" y="55"/>
                          </a:lnTo>
                          <a:lnTo>
                            <a:pt x="0" y="3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06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2323" y="2042"/>
                      <a:ext cx="217" cy="55"/>
                    </a:xfrm>
                    <a:custGeom>
                      <a:avLst/>
                      <a:gdLst>
                        <a:gd name="T0" fmla="*/ 0 w 214"/>
                        <a:gd name="T1" fmla="*/ 0 h 55"/>
                        <a:gd name="T2" fmla="*/ 213 w 214"/>
                        <a:gd name="T3" fmla="*/ 23 h 55"/>
                        <a:gd name="T4" fmla="*/ 213 w 214"/>
                        <a:gd name="T5" fmla="*/ 54 h 55"/>
                        <a:gd name="T6" fmla="*/ 0 w 214"/>
                        <a:gd name="T7" fmla="*/ 31 h 55"/>
                        <a:gd name="T8" fmla="*/ 0 w 214"/>
                        <a:gd name="T9" fmla="*/ 0 h 5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55"/>
                        <a:gd name="T17" fmla="*/ 214 w 214"/>
                        <a:gd name="T18" fmla="*/ 55 h 5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55">
                          <a:moveTo>
                            <a:pt x="0" y="0"/>
                          </a:moveTo>
                          <a:lnTo>
                            <a:pt x="213" y="23"/>
                          </a:lnTo>
                          <a:lnTo>
                            <a:pt x="213" y="54"/>
                          </a:lnTo>
                          <a:lnTo>
                            <a:pt x="0" y="3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07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2323" y="2097"/>
                      <a:ext cx="217" cy="53"/>
                    </a:xfrm>
                    <a:custGeom>
                      <a:avLst/>
                      <a:gdLst>
                        <a:gd name="T0" fmla="*/ 0 w 214"/>
                        <a:gd name="T1" fmla="*/ 0 h 53"/>
                        <a:gd name="T2" fmla="*/ 213 w 214"/>
                        <a:gd name="T3" fmla="*/ 21 h 53"/>
                        <a:gd name="T4" fmla="*/ 213 w 214"/>
                        <a:gd name="T5" fmla="*/ 52 h 53"/>
                        <a:gd name="T6" fmla="*/ 0 w 214"/>
                        <a:gd name="T7" fmla="*/ 32 h 53"/>
                        <a:gd name="T8" fmla="*/ 0 w 214"/>
                        <a:gd name="T9" fmla="*/ 0 h 5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53"/>
                        <a:gd name="T17" fmla="*/ 214 w 214"/>
                        <a:gd name="T18" fmla="*/ 53 h 5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53">
                          <a:moveTo>
                            <a:pt x="0" y="0"/>
                          </a:moveTo>
                          <a:lnTo>
                            <a:pt x="213" y="21"/>
                          </a:lnTo>
                          <a:lnTo>
                            <a:pt x="213" y="52"/>
                          </a:lnTo>
                          <a:lnTo>
                            <a:pt x="0" y="3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08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2323" y="2157"/>
                      <a:ext cx="217" cy="53"/>
                    </a:xfrm>
                    <a:custGeom>
                      <a:avLst/>
                      <a:gdLst>
                        <a:gd name="T0" fmla="*/ 0 w 214"/>
                        <a:gd name="T1" fmla="*/ 0 h 53"/>
                        <a:gd name="T2" fmla="*/ 213 w 214"/>
                        <a:gd name="T3" fmla="*/ 21 h 53"/>
                        <a:gd name="T4" fmla="*/ 213 w 214"/>
                        <a:gd name="T5" fmla="*/ 52 h 53"/>
                        <a:gd name="T6" fmla="*/ 0 w 214"/>
                        <a:gd name="T7" fmla="*/ 32 h 53"/>
                        <a:gd name="T8" fmla="*/ 0 w 214"/>
                        <a:gd name="T9" fmla="*/ 0 h 5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53"/>
                        <a:gd name="T17" fmla="*/ 214 w 214"/>
                        <a:gd name="T18" fmla="*/ 53 h 5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53">
                          <a:moveTo>
                            <a:pt x="0" y="0"/>
                          </a:moveTo>
                          <a:lnTo>
                            <a:pt x="213" y="21"/>
                          </a:lnTo>
                          <a:lnTo>
                            <a:pt x="213" y="52"/>
                          </a:lnTo>
                          <a:lnTo>
                            <a:pt x="0" y="3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09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2323" y="2216"/>
                      <a:ext cx="217" cy="55"/>
                    </a:xfrm>
                    <a:custGeom>
                      <a:avLst/>
                      <a:gdLst>
                        <a:gd name="T0" fmla="*/ 0 w 214"/>
                        <a:gd name="T1" fmla="*/ 0 h 55"/>
                        <a:gd name="T2" fmla="*/ 213 w 214"/>
                        <a:gd name="T3" fmla="*/ 21 h 55"/>
                        <a:gd name="T4" fmla="*/ 213 w 214"/>
                        <a:gd name="T5" fmla="*/ 54 h 55"/>
                        <a:gd name="T6" fmla="*/ 0 w 214"/>
                        <a:gd name="T7" fmla="*/ 33 h 55"/>
                        <a:gd name="T8" fmla="*/ 0 w 214"/>
                        <a:gd name="T9" fmla="*/ 0 h 5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55"/>
                        <a:gd name="T17" fmla="*/ 214 w 214"/>
                        <a:gd name="T18" fmla="*/ 55 h 5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55">
                          <a:moveTo>
                            <a:pt x="0" y="0"/>
                          </a:moveTo>
                          <a:lnTo>
                            <a:pt x="213" y="21"/>
                          </a:lnTo>
                          <a:lnTo>
                            <a:pt x="213" y="54"/>
                          </a:lnTo>
                          <a:lnTo>
                            <a:pt x="0" y="3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10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2323" y="2282"/>
                      <a:ext cx="217" cy="47"/>
                    </a:xfrm>
                    <a:custGeom>
                      <a:avLst/>
                      <a:gdLst>
                        <a:gd name="T0" fmla="*/ 0 w 214"/>
                        <a:gd name="T1" fmla="*/ 0 h 49"/>
                        <a:gd name="T2" fmla="*/ 213 w 214"/>
                        <a:gd name="T3" fmla="*/ 17 h 49"/>
                        <a:gd name="T4" fmla="*/ 213 w 214"/>
                        <a:gd name="T5" fmla="*/ 48 h 49"/>
                        <a:gd name="T6" fmla="*/ 0 w 214"/>
                        <a:gd name="T7" fmla="*/ 32 h 49"/>
                        <a:gd name="T8" fmla="*/ 0 w 214"/>
                        <a:gd name="T9" fmla="*/ 0 h 4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49"/>
                        <a:gd name="T17" fmla="*/ 214 w 214"/>
                        <a:gd name="T18" fmla="*/ 49 h 4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49">
                          <a:moveTo>
                            <a:pt x="0" y="0"/>
                          </a:moveTo>
                          <a:lnTo>
                            <a:pt x="213" y="17"/>
                          </a:lnTo>
                          <a:lnTo>
                            <a:pt x="213" y="48"/>
                          </a:lnTo>
                          <a:lnTo>
                            <a:pt x="0" y="3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11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2321" y="2341"/>
                      <a:ext cx="214" cy="49"/>
                    </a:xfrm>
                    <a:custGeom>
                      <a:avLst/>
                      <a:gdLst>
                        <a:gd name="T0" fmla="*/ 0 w 214"/>
                        <a:gd name="T1" fmla="*/ 0 h 50"/>
                        <a:gd name="T2" fmla="*/ 213 w 214"/>
                        <a:gd name="T3" fmla="*/ 17 h 50"/>
                        <a:gd name="T4" fmla="*/ 213 w 214"/>
                        <a:gd name="T5" fmla="*/ 49 h 50"/>
                        <a:gd name="T6" fmla="*/ 0 w 214"/>
                        <a:gd name="T7" fmla="*/ 33 h 50"/>
                        <a:gd name="T8" fmla="*/ 0 w 214"/>
                        <a:gd name="T9" fmla="*/ 0 h 5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4"/>
                        <a:gd name="T16" fmla="*/ 0 h 50"/>
                        <a:gd name="T17" fmla="*/ 214 w 214"/>
                        <a:gd name="T18" fmla="*/ 50 h 5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4" h="50">
                          <a:moveTo>
                            <a:pt x="0" y="0"/>
                          </a:moveTo>
                          <a:lnTo>
                            <a:pt x="213" y="17"/>
                          </a:lnTo>
                          <a:lnTo>
                            <a:pt x="213" y="49"/>
                          </a:lnTo>
                          <a:lnTo>
                            <a:pt x="0" y="3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12" name="Freeform 83"/>
                    <p:cNvSpPr>
                      <a:spLocks/>
                    </p:cNvSpPr>
                    <p:nvPr/>
                  </p:nvSpPr>
                  <p:spPr bwMode="auto">
                    <a:xfrm>
                      <a:off x="2320" y="2402"/>
                      <a:ext cx="219" cy="49"/>
                    </a:xfrm>
                    <a:custGeom>
                      <a:avLst/>
                      <a:gdLst>
                        <a:gd name="T0" fmla="*/ 0 w 217"/>
                        <a:gd name="T1" fmla="*/ 0 h 48"/>
                        <a:gd name="T2" fmla="*/ 216 w 217"/>
                        <a:gd name="T3" fmla="*/ 15 h 48"/>
                        <a:gd name="T4" fmla="*/ 216 w 217"/>
                        <a:gd name="T5" fmla="*/ 47 h 48"/>
                        <a:gd name="T6" fmla="*/ 0 w 217"/>
                        <a:gd name="T7" fmla="*/ 33 h 48"/>
                        <a:gd name="T8" fmla="*/ 0 w 217"/>
                        <a:gd name="T9" fmla="*/ 0 h 4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7"/>
                        <a:gd name="T16" fmla="*/ 0 h 48"/>
                        <a:gd name="T17" fmla="*/ 217 w 217"/>
                        <a:gd name="T18" fmla="*/ 48 h 4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7" h="48">
                          <a:moveTo>
                            <a:pt x="0" y="0"/>
                          </a:moveTo>
                          <a:lnTo>
                            <a:pt x="216" y="15"/>
                          </a:lnTo>
                          <a:lnTo>
                            <a:pt x="216" y="47"/>
                          </a:lnTo>
                          <a:lnTo>
                            <a:pt x="0" y="3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13" name="Freeform 84"/>
                    <p:cNvSpPr>
                      <a:spLocks/>
                    </p:cNvSpPr>
                    <p:nvPr/>
                  </p:nvSpPr>
                  <p:spPr bwMode="auto">
                    <a:xfrm>
                      <a:off x="2320" y="2466"/>
                      <a:ext cx="219" cy="42"/>
                    </a:xfrm>
                    <a:custGeom>
                      <a:avLst/>
                      <a:gdLst>
                        <a:gd name="T0" fmla="*/ 0 w 217"/>
                        <a:gd name="T1" fmla="*/ 0 h 42"/>
                        <a:gd name="T2" fmla="*/ 216 w 217"/>
                        <a:gd name="T3" fmla="*/ 10 h 42"/>
                        <a:gd name="T4" fmla="*/ 216 w 217"/>
                        <a:gd name="T5" fmla="*/ 41 h 42"/>
                        <a:gd name="T6" fmla="*/ 0 w 217"/>
                        <a:gd name="T7" fmla="*/ 31 h 42"/>
                        <a:gd name="T8" fmla="*/ 0 w 217"/>
                        <a:gd name="T9" fmla="*/ 0 h 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7"/>
                        <a:gd name="T16" fmla="*/ 0 h 42"/>
                        <a:gd name="T17" fmla="*/ 217 w 217"/>
                        <a:gd name="T18" fmla="*/ 42 h 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7" h="42">
                          <a:moveTo>
                            <a:pt x="0" y="0"/>
                          </a:moveTo>
                          <a:lnTo>
                            <a:pt x="216" y="10"/>
                          </a:lnTo>
                          <a:lnTo>
                            <a:pt x="216" y="41"/>
                          </a:lnTo>
                          <a:lnTo>
                            <a:pt x="0" y="3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  <p:sp>
                  <p:nvSpPr>
                    <p:cNvPr id="13414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2320" y="2529"/>
                      <a:ext cx="219" cy="40"/>
                    </a:xfrm>
                    <a:custGeom>
                      <a:avLst/>
                      <a:gdLst>
                        <a:gd name="T0" fmla="*/ 0 w 217"/>
                        <a:gd name="T1" fmla="*/ 0 h 37"/>
                        <a:gd name="T2" fmla="*/ 216 w 217"/>
                        <a:gd name="T3" fmla="*/ 7 h 37"/>
                        <a:gd name="T4" fmla="*/ 216 w 217"/>
                        <a:gd name="T5" fmla="*/ 36 h 37"/>
                        <a:gd name="T6" fmla="*/ 0 w 217"/>
                        <a:gd name="T7" fmla="*/ 29 h 37"/>
                        <a:gd name="T8" fmla="*/ 0 w 217"/>
                        <a:gd name="T9" fmla="*/ 0 h 3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7"/>
                        <a:gd name="T16" fmla="*/ 0 h 37"/>
                        <a:gd name="T17" fmla="*/ 217 w 217"/>
                        <a:gd name="T18" fmla="*/ 37 h 3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7" h="37">
                          <a:moveTo>
                            <a:pt x="0" y="0"/>
                          </a:moveTo>
                          <a:lnTo>
                            <a:pt x="216" y="7"/>
                          </a:lnTo>
                          <a:lnTo>
                            <a:pt x="216" y="36"/>
                          </a:lnTo>
                          <a:lnTo>
                            <a:pt x="0" y="2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defRPr/>
                      </a:pPr>
                      <a:endParaRPr lang="zh-CN" altLang="en-US" b="1">
                        <a:latin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197720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370" y="1581"/>
                    <a:ext cx="119" cy="1041"/>
                    <a:chOff x="2370" y="1581"/>
                    <a:chExt cx="119" cy="1041"/>
                  </a:xfrm>
                </p:grpSpPr>
                <p:grpSp>
                  <p:nvGrpSpPr>
                    <p:cNvPr id="197721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70" y="1581"/>
                      <a:ext cx="25" cy="1041"/>
                      <a:chOff x="2370" y="1581"/>
                      <a:chExt cx="25" cy="1041"/>
                    </a:xfrm>
                  </p:grpSpPr>
                  <p:sp>
                    <p:nvSpPr>
                      <p:cNvPr id="13396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72" y="1583"/>
                        <a:ext cx="0" cy="103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C0C0C0"/>
                        </a:solidFill>
                        <a:round/>
                        <a:headEnd type="triangl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3397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97" y="1585"/>
                        <a:ext cx="0" cy="103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C0C0C0"/>
                        </a:solidFill>
                        <a:round/>
                        <a:headEnd type="triangl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197724" name="Group 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66" y="1596"/>
                      <a:ext cx="23" cy="1026"/>
                      <a:chOff x="2466" y="1596"/>
                      <a:chExt cx="23" cy="1026"/>
                    </a:xfrm>
                  </p:grpSpPr>
                  <p:sp>
                    <p:nvSpPr>
                      <p:cNvPr id="13394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68" y="1599"/>
                        <a:ext cx="0" cy="102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C0C0C0"/>
                        </a:solidFill>
                        <a:round/>
                        <a:headEnd type="triangl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  <p:sp>
                    <p:nvSpPr>
                      <p:cNvPr id="13395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91" y="1601"/>
                        <a:ext cx="0" cy="102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C0C0C0"/>
                        </a:solidFill>
                        <a:round/>
                        <a:headEnd type="triangl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pPr algn="ctr">
                          <a:defRPr/>
                        </a:pPr>
                        <a:endParaRPr lang="zh-CN" altLang="en-US" b="1">
                          <a:latin typeface="楷体_GB2312" pitchFamily="49" charset="-122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97727" name="Group 93"/>
            <p:cNvGrpSpPr>
              <a:grpSpLocks/>
            </p:cNvGrpSpPr>
            <p:nvPr/>
          </p:nvGrpSpPr>
          <p:grpSpPr bwMode="auto">
            <a:xfrm>
              <a:off x="2068" y="2399"/>
              <a:ext cx="683" cy="323"/>
              <a:chOff x="2068" y="2399"/>
              <a:chExt cx="683" cy="323"/>
            </a:xfrm>
          </p:grpSpPr>
          <p:sp>
            <p:nvSpPr>
              <p:cNvPr id="13380" name="Freeform 94"/>
              <p:cNvSpPr>
                <a:spLocks/>
              </p:cNvSpPr>
              <p:nvPr/>
            </p:nvSpPr>
            <p:spPr bwMode="auto">
              <a:xfrm>
                <a:off x="2500" y="2396"/>
                <a:ext cx="93" cy="305"/>
              </a:xfrm>
              <a:custGeom>
                <a:avLst/>
                <a:gdLst>
                  <a:gd name="T0" fmla="*/ 0 w 92"/>
                  <a:gd name="T1" fmla="*/ 140 h 303"/>
                  <a:gd name="T2" fmla="*/ 4 w 92"/>
                  <a:gd name="T3" fmla="*/ 106 h 303"/>
                  <a:gd name="T4" fmla="*/ 10 w 92"/>
                  <a:gd name="T5" fmla="*/ 68 h 303"/>
                  <a:gd name="T6" fmla="*/ 12 w 92"/>
                  <a:gd name="T7" fmla="*/ 34 h 303"/>
                  <a:gd name="T8" fmla="*/ 16 w 92"/>
                  <a:gd name="T9" fmla="*/ 15 h 303"/>
                  <a:gd name="T10" fmla="*/ 22 w 92"/>
                  <a:gd name="T11" fmla="*/ 20 h 303"/>
                  <a:gd name="T12" fmla="*/ 28 w 92"/>
                  <a:gd name="T13" fmla="*/ 13 h 303"/>
                  <a:gd name="T14" fmla="*/ 33 w 92"/>
                  <a:gd name="T15" fmla="*/ 1 h 303"/>
                  <a:gd name="T16" fmla="*/ 39 w 92"/>
                  <a:gd name="T17" fmla="*/ 3 h 303"/>
                  <a:gd name="T18" fmla="*/ 45 w 92"/>
                  <a:gd name="T19" fmla="*/ 15 h 303"/>
                  <a:gd name="T20" fmla="*/ 51 w 92"/>
                  <a:gd name="T21" fmla="*/ 3 h 303"/>
                  <a:gd name="T22" fmla="*/ 57 w 92"/>
                  <a:gd name="T23" fmla="*/ 8 h 303"/>
                  <a:gd name="T24" fmla="*/ 60 w 92"/>
                  <a:gd name="T25" fmla="*/ 22 h 303"/>
                  <a:gd name="T26" fmla="*/ 66 w 92"/>
                  <a:gd name="T27" fmla="*/ 20 h 303"/>
                  <a:gd name="T28" fmla="*/ 71 w 92"/>
                  <a:gd name="T29" fmla="*/ 3 h 303"/>
                  <a:gd name="T30" fmla="*/ 78 w 92"/>
                  <a:gd name="T31" fmla="*/ 11 h 303"/>
                  <a:gd name="T32" fmla="*/ 78 w 92"/>
                  <a:gd name="T33" fmla="*/ 39 h 303"/>
                  <a:gd name="T34" fmla="*/ 80 w 92"/>
                  <a:gd name="T35" fmla="*/ 62 h 303"/>
                  <a:gd name="T36" fmla="*/ 86 w 92"/>
                  <a:gd name="T37" fmla="*/ 78 h 303"/>
                  <a:gd name="T38" fmla="*/ 91 w 92"/>
                  <a:gd name="T39" fmla="*/ 94 h 303"/>
                  <a:gd name="T40" fmla="*/ 89 w 92"/>
                  <a:gd name="T41" fmla="*/ 115 h 303"/>
                  <a:gd name="T42" fmla="*/ 83 w 92"/>
                  <a:gd name="T43" fmla="*/ 130 h 303"/>
                  <a:gd name="T44" fmla="*/ 85 w 92"/>
                  <a:gd name="T45" fmla="*/ 155 h 303"/>
                  <a:gd name="T46" fmla="*/ 83 w 92"/>
                  <a:gd name="T47" fmla="*/ 181 h 303"/>
                  <a:gd name="T48" fmla="*/ 79 w 92"/>
                  <a:gd name="T49" fmla="*/ 199 h 303"/>
                  <a:gd name="T50" fmla="*/ 80 w 92"/>
                  <a:gd name="T51" fmla="*/ 217 h 303"/>
                  <a:gd name="T52" fmla="*/ 88 w 92"/>
                  <a:gd name="T53" fmla="*/ 225 h 303"/>
                  <a:gd name="T54" fmla="*/ 88 w 92"/>
                  <a:gd name="T55" fmla="*/ 253 h 303"/>
                  <a:gd name="T56" fmla="*/ 81 w 92"/>
                  <a:gd name="T57" fmla="*/ 272 h 303"/>
                  <a:gd name="T58" fmla="*/ 70 w 92"/>
                  <a:gd name="T59" fmla="*/ 288 h 303"/>
                  <a:gd name="T60" fmla="*/ 48 w 92"/>
                  <a:gd name="T61" fmla="*/ 302 h 303"/>
                  <a:gd name="T62" fmla="*/ 40 w 92"/>
                  <a:gd name="T63" fmla="*/ 286 h 303"/>
                  <a:gd name="T64" fmla="*/ 30 w 92"/>
                  <a:gd name="T65" fmla="*/ 276 h 303"/>
                  <a:gd name="T66" fmla="*/ 21 w 92"/>
                  <a:gd name="T67" fmla="*/ 293 h 303"/>
                  <a:gd name="T68" fmla="*/ 6 w 92"/>
                  <a:gd name="T69" fmla="*/ 286 h 303"/>
                  <a:gd name="T70" fmla="*/ 2 w 92"/>
                  <a:gd name="T71" fmla="*/ 257 h 303"/>
                  <a:gd name="T72" fmla="*/ 7 w 92"/>
                  <a:gd name="T73" fmla="*/ 227 h 303"/>
                  <a:gd name="T74" fmla="*/ 8 w 92"/>
                  <a:gd name="T75" fmla="*/ 193 h 303"/>
                  <a:gd name="T76" fmla="*/ 0 w 92"/>
                  <a:gd name="T77" fmla="*/ 174 h 30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92"/>
                  <a:gd name="T118" fmla="*/ 0 h 303"/>
                  <a:gd name="T119" fmla="*/ 92 w 92"/>
                  <a:gd name="T120" fmla="*/ 303 h 303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92" h="303">
                    <a:moveTo>
                      <a:pt x="0" y="159"/>
                    </a:moveTo>
                    <a:lnTo>
                      <a:pt x="0" y="140"/>
                    </a:lnTo>
                    <a:lnTo>
                      <a:pt x="2" y="121"/>
                    </a:lnTo>
                    <a:lnTo>
                      <a:pt x="4" y="106"/>
                    </a:lnTo>
                    <a:lnTo>
                      <a:pt x="7" y="88"/>
                    </a:lnTo>
                    <a:lnTo>
                      <a:pt x="10" y="68"/>
                    </a:lnTo>
                    <a:lnTo>
                      <a:pt x="11" y="49"/>
                    </a:lnTo>
                    <a:lnTo>
                      <a:pt x="12" y="34"/>
                    </a:lnTo>
                    <a:lnTo>
                      <a:pt x="13" y="22"/>
                    </a:lnTo>
                    <a:lnTo>
                      <a:pt x="16" y="15"/>
                    </a:lnTo>
                    <a:lnTo>
                      <a:pt x="19" y="15"/>
                    </a:lnTo>
                    <a:lnTo>
                      <a:pt x="22" y="20"/>
                    </a:lnTo>
                    <a:lnTo>
                      <a:pt x="24" y="22"/>
                    </a:lnTo>
                    <a:lnTo>
                      <a:pt x="28" y="13"/>
                    </a:lnTo>
                    <a:lnTo>
                      <a:pt x="30" y="8"/>
                    </a:lnTo>
                    <a:lnTo>
                      <a:pt x="33" y="1"/>
                    </a:lnTo>
                    <a:lnTo>
                      <a:pt x="38" y="0"/>
                    </a:lnTo>
                    <a:lnTo>
                      <a:pt x="39" y="3"/>
                    </a:lnTo>
                    <a:lnTo>
                      <a:pt x="42" y="10"/>
                    </a:lnTo>
                    <a:lnTo>
                      <a:pt x="45" y="15"/>
                    </a:lnTo>
                    <a:lnTo>
                      <a:pt x="48" y="11"/>
                    </a:lnTo>
                    <a:lnTo>
                      <a:pt x="51" y="3"/>
                    </a:lnTo>
                    <a:lnTo>
                      <a:pt x="53" y="3"/>
                    </a:lnTo>
                    <a:lnTo>
                      <a:pt x="57" y="8"/>
                    </a:lnTo>
                    <a:lnTo>
                      <a:pt x="58" y="15"/>
                    </a:lnTo>
                    <a:lnTo>
                      <a:pt x="60" y="22"/>
                    </a:lnTo>
                    <a:lnTo>
                      <a:pt x="62" y="22"/>
                    </a:lnTo>
                    <a:lnTo>
                      <a:pt x="66" y="20"/>
                    </a:lnTo>
                    <a:lnTo>
                      <a:pt x="69" y="11"/>
                    </a:lnTo>
                    <a:lnTo>
                      <a:pt x="71" y="3"/>
                    </a:lnTo>
                    <a:lnTo>
                      <a:pt x="74" y="3"/>
                    </a:lnTo>
                    <a:lnTo>
                      <a:pt x="78" y="11"/>
                    </a:lnTo>
                    <a:lnTo>
                      <a:pt x="78" y="27"/>
                    </a:lnTo>
                    <a:lnTo>
                      <a:pt x="78" y="39"/>
                    </a:lnTo>
                    <a:lnTo>
                      <a:pt x="78" y="58"/>
                    </a:lnTo>
                    <a:lnTo>
                      <a:pt x="80" y="62"/>
                    </a:lnTo>
                    <a:lnTo>
                      <a:pt x="83" y="70"/>
                    </a:lnTo>
                    <a:lnTo>
                      <a:pt x="86" y="78"/>
                    </a:lnTo>
                    <a:lnTo>
                      <a:pt x="89" y="82"/>
                    </a:lnTo>
                    <a:lnTo>
                      <a:pt x="91" y="94"/>
                    </a:lnTo>
                    <a:lnTo>
                      <a:pt x="91" y="106"/>
                    </a:lnTo>
                    <a:lnTo>
                      <a:pt x="89" y="115"/>
                    </a:lnTo>
                    <a:lnTo>
                      <a:pt x="87" y="118"/>
                    </a:lnTo>
                    <a:lnTo>
                      <a:pt x="83" y="130"/>
                    </a:lnTo>
                    <a:lnTo>
                      <a:pt x="83" y="147"/>
                    </a:lnTo>
                    <a:lnTo>
                      <a:pt x="85" y="155"/>
                    </a:lnTo>
                    <a:lnTo>
                      <a:pt x="85" y="174"/>
                    </a:lnTo>
                    <a:lnTo>
                      <a:pt x="83" y="181"/>
                    </a:lnTo>
                    <a:lnTo>
                      <a:pt x="80" y="185"/>
                    </a:lnTo>
                    <a:lnTo>
                      <a:pt x="79" y="199"/>
                    </a:lnTo>
                    <a:lnTo>
                      <a:pt x="79" y="209"/>
                    </a:lnTo>
                    <a:lnTo>
                      <a:pt x="80" y="217"/>
                    </a:lnTo>
                    <a:lnTo>
                      <a:pt x="84" y="219"/>
                    </a:lnTo>
                    <a:lnTo>
                      <a:pt x="88" y="225"/>
                    </a:lnTo>
                    <a:lnTo>
                      <a:pt x="89" y="241"/>
                    </a:lnTo>
                    <a:lnTo>
                      <a:pt x="88" y="253"/>
                    </a:lnTo>
                    <a:lnTo>
                      <a:pt x="84" y="264"/>
                    </a:lnTo>
                    <a:lnTo>
                      <a:pt x="81" y="272"/>
                    </a:lnTo>
                    <a:lnTo>
                      <a:pt x="78" y="279"/>
                    </a:lnTo>
                    <a:lnTo>
                      <a:pt x="70" y="288"/>
                    </a:lnTo>
                    <a:lnTo>
                      <a:pt x="58" y="298"/>
                    </a:lnTo>
                    <a:lnTo>
                      <a:pt x="48" y="302"/>
                    </a:lnTo>
                    <a:lnTo>
                      <a:pt x="43" y="300"/>
                    </a:lnTo>
                    <a:lnTo>
                      <a:pt x="40" y="286"/>
                    </a:lnTo>
                    <a:lnTo>
                      <a:pt x="37" y="278"/>
                    </a:lnTo>
                    <a:lnTo>
                      <a:pt x="30" y="276"/>
                    </a:lnTo>
                    <a:lnTo>
                      <a:pt x="26" y="288"/>
                    </a:lnTo>
                    <a:lnTo>
                      <a:pt x="21" y="293"/>
                    </a:lnTo>
                    <a:lnTo>
                      <a:pt x="8" y="291"/>
                    </a:lnTo>
                    <a:lnTo>
                      <a:pt x="6" y="286"/>
                    </a:lnTo>
                    <a:lnTo>
                      <a:pt x="2" y="272"/>
                    </a:lnTo>
                    <a:lnTo>
                      <a:pt x="2" y="257"/>
                    </a:lnTo>
                    <a:lnTo>
                      <a:pt x="2" y="243"/>
                    </a:lnTo>
                    <a:lnTo>
                      <a:pt x="7" y="227"/>
                    </a:lnTo>
                    <a:lnTo>
                      <a:pt x="9" y="205"/>
                    </a:lnTo>
                    <a:lnTo>
                      <a:pt x="8" y="193"/>
                    </a:lnTo>
                    <a:lnTo>
                      <a:pt x="4" y="181"/>
                    </a:lnTo>
                    <a:lnTo>
                      <a:pt x="0" y="174"/>
                    </a:lnTo>
                    <a:lnTo>
                      <a:pt x="0" y="159"/>
                    </a:lnTo>
                  </a:path>
                </a:pathLst>
              </a:custGeom>
              <a:solidFill>
                <a:srgbClr val="406000"/>
              </a:solidFill>
              <a:ln w="12700" cap="rnd">
                <a:solidFill>
                  <a:srgbClr val="406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楷体_GB2312" pitchFamily="49" charset="-122"/>
                </a:endParaRPr>
              </a:p>
            </p:txBody>
          </p:sp>
          <p:sp>
            <p:nvSpPr>
              <p:cNvPr id="13381" name="Freeform 95"/>
              <p:cNvSpPr>
                <a:spLocks/>
              </p:cNvSpPr>
              <p:nvPr/>
            </p:nvSpPr>
            <p:spPr bwMode="auto">
              <a:xfrm>
                <a:off x="2669" y="2637"/>
                <a:ext cx="82" cy="85"/>
              </a:xfrm>
              <a:custGeom>
                <a:avLst/>
                <a:gdLst>
                  <a:gd name="T0" fmla="*/ 0 w 82"/>
                  <a:gd name="T1" fmla="*/ 39 h 85"/>
                  <a:gd name="T2" fmla="*/ 3 w 82"/>
                  <a:gd name="T3" fmla="*/ 29 h 85"/>
                  <a:gd name="T4" fmla="*/ 8 w 82"/>
                  <a:gd name="T5" fmla="*/ 18 h 85"/>
                  <a:gd name="T6" fmla="*/ 10 w 82"/>
                  <a:gd name="T7" fmla="*/ 8 h 85"/>
                  <a:gd name="T8" fmla="*/ 13 w 82"/>
                  <a:gd name="T9" fmla="*/ 3 h 85"/>
                  <a:gd name="T10" fmla="*/ 19 w 82"/>
                  <a:gd name="T11" fmla="*/ 4 h 85"/>
                  <a:gd name="T12" fmla="*/ 24 w 82"/>
                  <a:gd name="T13" fmla="*/ 2 h 85"/>
                  <a:gd name="T14" fmla="*/ 30 w 82"/>
                  <a:gd name="T15" fmla="*/ 0 h 85"/>
                  <a:gd name="T16" fmla="*/ 35 w 82"/>
                  <a:gd name="T17" fmla="*/ 0 h 85"/>
                  <a:gd name="T18" fmla="*/ 40 w 82"/>
                  <a:gd name="T19" fmla="*/ 3 h 85"/>
                  <a:gd name="T20" fmla="*/ 45 w 82"/>
                  <a:gd name="T21" fmla="*/ 0 h 85"/>
                  <a:gd name="T22" fmla="*/ 50 w 82"/>
                  <a:gd name="T23" fmla="*/ 1 h 85"/>
                  <a:gd name="T24" fmla="*/ 53 w 82"/>
                  <a:gd name="T25" fmla="*/ 4 h 85"/>
                  <a:gd name="T26" fmla="*/ 59 w 82"/>
                  <a:gd name="T27" fmla="*/ 4 h 85"/>
                  <a:gd name="T28" fmla="*/ 63 w 82"/>
                  <a:gd name="T29" fmla="*/ 0 h 85"/>
                  <a:gd name="T30" fmla="*/ 69 w 82"/>
                  <a:gd name="T31" fmla="*/ 1 h 85"/>
                  <a:gd name="T32" fmla="*/ 70 w 82"/>
                  <a:gd name="T33" fmla="*/ 11 h 85"/>
                  <a:gd name="T34" fmla="*/ 71 w 82"/>
                  <a:gd name="T35" fmla="*/ 16 h 85"/>
                  <a:gd name="T36" fmla="*/ 77 w 82"/>
                  <a:gd name="T37" fmla="*/ 21 h 85"/>
                  <a:gd name="T38" fmla="*/ 81 w 82"/>
                  <a:gd name="T39" fmla="*/ 25 h 85"/>
                  <a:gd name="T40" fmla="*/ 79 w 82"/>
                  <a:gd name="T41" fmla="*/ 31 h 85"/>
                  <a:gd name="T42" fmla="*/ 74 w 82"/>
                  <a:gd name="T43" fmla="*/ 36 h 85"/>
                  <a:gd name="T44" fmla="*/ 76 w 82"/>
                  <a:gd name="T45" fmla="*/ 43 h 85"/>
                  <a:gd name="T46" fmla="*/ 74 w 82"/>
                  <a:gd name="T47" fmla="*/ 50 h 85"/>
                  <a:gd name="T48" fmla="*/ 70 w 82"/>
                  <a:gd name="T49" fmla="*/ 56 h 85"/>
                  <a:gd name="T50" fmla="*/ 72 w 82"/>
                  <a:gd name="T51" fmla="*/ 60 h 85"/>
                  <a:gd name="T52" fmla="*/ 78 w 82"/>
                  <a:gd name="T53" fmla="*/ 62 h 85"/>
                  <a:gd name="T54" fmla="*/ 78 w 82"/>
                  <a:gd name="T55" fmla="*/ 71 h 85"/>
                  <a:gd name="T56" fmla="*/ 73 w 82"/>
                  <a:gd name="T57" fmla="*/ 75 h 85"/>
                  <a:gd name="T58" fmla="*/ 62 w 82"/>
                  <a:gd name="T59" fmla="*/ 80 h 85"/>
                  <a:gd name="T60" fmla="*/ 43 w 82"/>
                  <a:gd name="T61" fmla="*/ 84 h 85"/>
                  <a:gd name="T62" fmla="*/ 37 w 82"/>
                  <a:gd name="T63" fmla="*/ 79 h 85"/>
                  <a:gd name="T64" fmla="*/ 28 w 82"/>
                  <a:gd name="T65" fmla="*/ 76 h 85"/>
                  <a:gd name="T66" fmla="*/ 18 w 82"/>
                  <a:gd name="T67" fmla="*/ 82 h 85"/>
                  <a:gd name="T68" fmla="*/ 5 w 82"/>
                  <a:gd name="T69" fmla="*/ 79 h 85"/>
                  <a:gd name="T70" fmla="*/ 1 w 82"/>
                  <a:gd name="T71" fmla="*/ 72 h 85"/>
                  <a:gd name="T72" fmla="*/ 6 w 82"/>
                  <a:gd name="T73" fmla="*/ 63 h 85"/>
                  <a:gd name="T74" fmla="*/ 7 w 82"/>
                  <a:gd name="T75" fmla="*/ 53 h 85"/>
                  <a:gd name="T76" fmla="*/ 0 w 82"/>
                  <a:gd name="T77" fmla="*/ 48 h 8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82"/>
                  <a:gd name="T118" fmla="*/ 0 h 85"/>
                  <a:gd name="T119" fmla="*/ 82 w 82"/>
                  <a:gd name="T120" fmla="*/ 85 h 8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82" h="85">
                    <a:moveTo>
                      <a:pt x="0" y="44"/>
                    </a:moveTo>
                    <a:lnTo>
                      <a:pt x="0" y="39"/>
                    </a:lnTo>
                    <a:lnTo>
                      <a:pt x="1" y="34"/>
                    </a:lnTo>
                    <a:lnTo>
                      <a:pt x="3" y="29"/>
                    </a:lnTo>
                    <a:lnTo>
                      <a:pt x="6" y="24"/>
                    </a:lnTo>
                    <a:lnTo>
                      <a:pt x="8" y="18"/>
                    </a:lnTo>
                    <a:lnTo>
                      <a:pt x="10" y="13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3" y="3"/>
                    </a:lnTo>
                    <a:lnTo>
                      <a:pt x="17" y="3"/>
                    </a:lnTo>
                    <a:lnTo>
                      <a:pt x="19" y="4"/>
                    </a:lnTo>
                    <a:lnTo>
                      <a:pt x="21" y="4"/>
                    </a:lnTo>
                    <a:lnTo>
                      <a:pt x="24" y="2"/>
                    </a:lnTo>
                    <a:lnTo>
                      <a:pt x="27" y="1"/>
                    </a:lnTo>
                    <a:lnTo>
                      <a:pt x="30" y="0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8" y="1"/>
                    </a:lnTo>
                    <a:lnTo>
                      <a:pt x="40" y="3"/>
                    </a:lnTo>
                    <a:lnTo>
                      <a:pt x="43" y="1"/>
                    </a:lnTo>
                    <a:lnTo>
                      <a:pt x="45" y="0"/>
                    </a:lnTo>
                    <a:lnTo>
                      <a:pt x="48" y="0"/>
                    </a:lnTo>
                    <a:lnTo>
                      <a:pt x="50" y="1"/>
                    </a:lnTo>
                    <a:lnTo>
                      <a:pt x="52" y="3"/>
                    </a:lnTo>
                    <a:lnTo>
                      <a:pt x="53" y="4"/>
                    </a:lnTo>
                    <a:lnTo>
                      <a:pt x="56" y="4"/>
                    </a:lnTo>
                    <a:lnTo>
                      <a:pt x="59" y="4"/>
                    </a:lnTo>
                    <a:lnTo>
                      <a:pt x="62" y="1"/>
                    </a:lnTo>
                    <a:lnTo>
                      <a:pt x="63" y="0"/>
                    </a:lnTo>
                    <a:lnTo>
                      <a:pt x="67" y="0"/>
                    </a:lnTo>
                    <a:lnTo>
                      <a:pt x="69" y="1"/>
                    </a:lnTo>
                    <a:lnTo>
                      <a:pt x="70" y="7"/>
                    </a:lnTo>
                    <a:lnTo>
                      <a:pt x="70" y="11"/>
                    </a:lnTo>
                    <a:lnTo>
                      <a:pt x="69" y="15"/>
                    </a:lnTo>
                    <a:lnTo>
                      <a:pt x="71" y="16"/>
                    </a:lnTo>
                    <a:lnTo>
                      <a:pt x="74" y="19"/>
                    </a:lnTo>
                    <a:lnTo>
                      <a:pt x="77" y="21"/>
                    </a:lnTo>
                    <a:lnTo>
                      <a:pt x="79" y="22"/>
                    </a:lnTo>
                    <a:lnTo>
                      <a:pt x="81" y="25"/>
                    </a:lnTo>
                    <a:lnTo>
                      <a:pt x="81" y="29"/>
                    </a:lnTo>
                    <a:lnTo>
                      <a:pt x="79" y="31"/>
                    </a:lnTo>
                    <a:lnTo>
                      <a:pt x="78" y="33"/>
                    </a:lnTo>
                    <a:lnTo>
                      <a:pt x="74" y="36"/>
                    </a:lnTo>
                    <a:lnTo>
                      <a:pt x="75" y="40"/>
                    </a:lnTo>
                    <a:lnTo>
                      <a:pt x="76" y="43"/>
                    </a:lnTo>
                    <a:lnTo>
                      <a:pt x="76" y="48"/>
                    </a:lnTo>
                    <a:lnTo>
                      <a:pt x="74" y="50"/>
                    </a:lnTo>
                    <a:lnTo>
                      <a:pt x="72" y="51"/>
                    </a:lnTo>
                    <a:lnTo>
                      <a:pt x="70" y="56"/>
                    </a:lnTo>
                    <a:lnTo>
                      <a:pt x="70" y="59"/>
                    </a:lnTo>
                    <a:lnTo>
                      <a:pt x="72" y="60"/>
                    </a:lnTo>
                    <a:lnTo>
                      <a:pt x="75" y="61"/>
                    </a:lnTo>
                    <a:lnTo>
                      <a:pt x="78" y="62"/>
                    </a:lnTo>
                    <a:lnTo>
                      <a:pt x="79" y="68"/>
                    </a:lnTo>
                    <a:lnTo>
                      <a:pt x="78" y="71"/>
                    </a:lnTo>
                    <a:lnTo>
                      <a:pt x="75" y="73"/>
                    </a:lnTo>
                    <a:lnTo>
                      <a:pt x="73" y="75"/>
                    </a:lnTo>
                    <a:lnTo>
                      <a:pt x="70" y="78"/>
                    </a:lnTo>
                    <a:lnTo>
                      <a:pt x="62" y="80"/>
                    </a:lnTo>
                    <a:lnTo>
                      <a:pt x="51" y="83"/>
                    </a:lnTo>
                    <a:lnTo>
                      <a:pt x="43" y="84"/>
                    </a:lnTo>
                    <a:lnTo>
                      <a:pt x="40" y="84"/>
                    </a:lnTo>
                    <a:lnTo>
                      <a:pt x="37" y="79"/>
                    </a:lnTo>
                    <a:lnTo>
                      <a:pt x="32" y="77"/>
                    </a:lnTo>
                    <a:lnTo>
                      <a:pt x="28" y="76"/>
                    </a:lnTo>
                    <a:lnTo>
                      <a:pt x="22" y="80"/>
                    </a:lnTo>
                    <a:lnTo>
                      <a:pt x="18" y="82"/>
                    </a:lnTo>
                    <a:lnTo>
                      <a:pt x="7" y="82"/>
                    </a:lnTo>
                    <a:lnTo>
                      <a:pt x="5" y="79"/>
                    </a:lnTo>
                    <a:lnTo>
                      <a:pt x="2" y="75"/>
                    </a:lnTo>
                    <a:lnTo>
                      <a:pt x="1" y="72"/>
                    </a:lnTo>
                    <a:lnTo>
                      <a:pt x="2" y="68"/>
                    </a:lnTo>
                    <a:lnTo>
                      <a:pt x="6" y="63"/>
                    </a:lnTo>
                    <a:lnTo>
                      <a:pt x="7" y="57"/>
                    </a:lnTo>
                    <a:lnTo>
                      <a:pt x="7" y="53"/>
                    </a:lnTo>
                    <a:lnTo>
                      <a:pt x="3" y="50"/>
                    </a:lnTo>
                    <a:lnTo>
                      <a:pt x="0" y="48"/>
                    </a:lnTo>
                    <a:lnTo>
                      <a:pt x="0" y="44"/>
                    </a:lnTo>
                  </a:path>
                </a:pathLst>
              </a:custGeom>
              <a:solidFill>
                <a:srgbClr val="406000"/>
              </a:solidFill>
              <a:ln w="12700" cap="rnd">
                <a:solidFill>
                  <a:srgbClr val="406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楷体_GB2312" pitchFamily="49" charset="-122"/>
                </a:endParaRPr>
              </a:p>
            </p:txBody>
          </p:sp>
          <p:sp>
            <p:nvSpPr>
              <p:cNvPr id="13382" name="Freeform 96"/>
              <p:cNvSpPr>
                <a:spLocks/>
              </p:cNvSpPr>
              <p:nvPr/>
            </p:nvSpPr>
            <p:spPr bwMode="auto">
              <a:xfrm>
                <a:off x="2577" y="2637"/>
                <a:ext cx="81" cy="85"/>
              </a:xfrm>
              <a:custGeom>
                <a:avLst/>
                <a:gdLst>
                  <a:gd name="T0" fmla="*/ 0 w 81"/>
                  <a:gd name="T1" fmla="*/ 39 h 85"/>
                  <a:gd name="T2" fmla="*/ 3 w 81"/>
                  <a:gd name="T3" fmla="*/ 29 h 85"/>
                  <a:gd name="T4" fmla="*/ 8 w 81"/>
                  <a:gd name="T5" fmla="*/ 18 h 85"/>
                  <a:gd name="T6" fmla="*/ 10 w 81"/>
                  <a:gd name="T7" fmla="*/ 8 h 85"/>
                  <a:gd name="T8" fmla="*/ 13 w 81"/>
                  <a:gd name="T9" fmla="*/ 3 h 85"/>
                  <a:gd name="T10" fmla="*/ 18 w 81"/>
                  <a:gd name="T11" fmla="*/ 4 h 85"/>
                  <a:gd name="T12" fmla="*/ 24 w 81"/>
                  <a:gd name="T13" fmla="*/ 2 h 85"/>
                  <a:gd name="T14" fmla="*/ 30 w 81"/>
                  <a:gd name="T15" fmla="*/ 0 h 85"/>
                  <a:gd name="T16" fmla="*/ 35 w 81"/>
                  <a:gd name="T17" fmla="*/ 0 h 85"/>
                  <a:gd name="T18" fmla="*/ 40 w 81"/>
                  <a:gd name="T19" fmla="*/ 3 h 85"/>
                  <a:gd name="T20" fmla="*/ 44 w 81"/>
                  <a:gd name="T21" fmla="*/ 0 h 85"/>
                  <a:gd name="T22" fmla="*/ 50 w 81"/>
                  <a:gd name="T23" fmla="*/ 1 h 85"/>
                  <a:gd name="T24" fmla="*/ 53 w 81"/>
                  <a:gd name="T25" fmla="*/ 4 h 85"/>
                  <a:gd name="T26" fmla="*/ 58 w 81"/>
                  <a:gd name="T27" fmla="*/ 4 h 85"/>
                  <a:gd name="T28" fmla="*/ 63 w 81"/>
                  <a:gd name="T29" fmla="*/ 0 h 85"/>
                  <a:gd name="T30" fmla="*/ 68 w 81"/>
                  <a:gd name="T31" fmla="*/ 1 h 85"/>
                  <a:gd name="T32" fmla="*/ 69 w 81"/>
                  <a:gd name="T33" fmla="*/ 11 h 85"/>
                  <a:gd name="T34" fmla="*/ 71 w 81"/>
                  <a:gd name="T35" fmla="*/ 16 h 85"/>
                  <a:gd name="T36" fmla="*/ 76 w 81"/>
                  <a:gd name="T37" fmla="*/ 21 h 85"/>
                  <a:gd name="T38" fmla="*/ 80 w 81"/>
                  <a:gd name="T39" fmla="*/ 25 h 85"/>
                  <a:gd name="T40" fmla="*/ 78 w 81"/>
                  <a:gd name="T41" fmla="*/ 31 h 85"/>
                  <a:gd name="T42" fmla="*/ 73 w 81"/>
                  <a:gd name="T43" fmla="*/ 36 h 85"/>
                  <a:gd name="T44" fmla="*/ 75 w 81"/>
                  <a:gd name="T45" fmla="*/ 43 h 85"/>
                  <a:gd name="T46" fmla="*/ 73 w 81"/>
                  <a:gd name="T47" fmla="*/ 50 h 85"/>
                  <a:gd name="T48" fmla="*/ 69 w 81"/>
                  <a:gd name="T49" fmla="*/ 56 h 85"/>
                  <a:gd name="T50" fmla="*/ 71 w 81"/>
                  <a:gd name="T51" fmla="*/ 60 h 85"/>
                  <a:gd name="T52" fmla="*/ 77 w 81"/>
                  <a:gd name="T53" fmla="*/ 62 h 85"/>
                  <a:gd name="T54" fmla="*/ 77 w 81"/>
                  <a:gd name="T55" fmla="*/ 71 h 85"/>
                  <a:gd name="T56" fmla="*/ 72 w 81"/>
                  <a:gd name="T57" fmla="*/ 75 h 85"/>
                  <a:gd name="T58" fmla="*/ 62 w 81"/>
                  <a:gd name="T59" fmla="*/ 80 h 85"/>
                  <a:gd name="T60" fmla="*/ 43 w 81"/>
                  <a:gd name="T61" fmla="*/ 84 h 85"/>
                  <a:gd name="T62" fmla="*/ 35 w 81"/>
                  <a:gd name="T63" fmla="*/ 79 h 85"/>
                  <a:gd name="T64" fmla="*/ 26 w 81"/>
                  <a:gd name="T65" fmla="*/ 76 h 85"/>
                  <a:gd name="T66" fmla="*/ 17 w 81"/>
                  <a:gd name="T67" fmla="*/ 82 h 85"/>
                  <a:gd name="T68" fmla="*/ 5 w 81"/>
                  <a:gd name="T69" fmla="*/ 79 h 85"/>
                  <a:gd name="T70" fmla="*/ 1 w 81"/>
                  <a:gd name="T71" fmla="*/ 72 h 85"/>
                  <a:gd name="T72" fmla="*/ 6 w 81"/>
                  <a:gd name="T73" fmla="*/ 63 h 85"/>
                  <a:gd name="T74" fmla="*/ 7 w 81"/>
                  <a:gd name="T75" fmla="*/ 53 h 85"/>
                  <a:gd name="T76" fmla="*/ 0 w 81"/>
                  <a:gd name="T77" fmla="*/ 48 h 8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81"/>
                  <a:gd name="T118" fmla="*/ 0 h 85"/>
                  <a:gd name="T119" fmla="*/ 81 w 81"/>
                  <a:gd name="T120" fmla="*/ 85 h 8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81" h="85">
                    <a:moveTo>
                      <a:pt x="0" y="44"/>
                    </a:moveTo>
                    <a:lnTo>
                      <a:pt x="0" y="39"/>
                    </a:lnTo>
                    <a:lnTo>
                      <a:pt x="1" y="34"/>
                    </a:lnTo>
                    <a:lnTo>
                      <a:pt x="3" y="29"/>
                    </a:lnTo>
                    <a:lnTo>
                      <a:pt x="6" y="24"/>
                    </a:lnTo>
                    <a:lnTo>
                      <a:pt x="8" y="18"/>
                    </a:lnTo>
                    <a:lnTo>
                      <a:pt x="9" y="13"/>
                    </a:lnTo>
                    <a:lnTo>
                      <a:pt x="10" y="8"/>
                    </a:lnTo>
                    <a:lnTo>
                      <a:pt x="11" y="4"/>
                    </a:lnTo>
                    <a:lnTo>
                      <a:pt x="13" y="3"/>
                    </a:lnTo>
                    <a:lnTo>
                      <a:pt x="16" y="3"/>
                    </a:lnTo>
                    <a:lnTo>
                      <a:pt x="18" y="4"/>
                    </a:lnTo>
                    <a:lnTo>
                      <a:pt x="21" y="4"/>
                    </a:lnTo>
                    <a:lnTo>
                      <a:pt x="24" y="2"/>
                    </a:lnTo>
                    <a:lnTo>
                      <a:pt x="26" y="1"/>
                    </a:lnTo>
                    <a:lnTo>
                      <a:pt x="30" y="0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3" y="1"/>
                    </a:lnTo>
                    <a:lnTo>
                      <a:pt x="44" y="0"/>
                    </a:lnTo>
                    <a:lnTo>
                      <a:pt x="48" y="0"/>
                    </a:lnTo>
                    <a:lnTo>
                      <a:pt x="50" y="1"/>
                    </a:lnTo>
                    <a:lnTo>
                      <a:pt x="52" y="3"/>
                    </a:lnTo>
                    <a:lnTo>
                      <a:pt x="53" y="4"/>
                    </a:lnTo>
                    <a:lnTo>
                      <a:pt x="55" y="4"/>
                    </a:lnTo>
                    <a:lnTo>
                      <a:pt x="58" y="4"/>
                    </a:lnTo>
                    <a:lnTo>
                      <a:pt x="62" y="1"/>
                    </a:lnTo>
                    <a:lnTo>
                      <a:pt x="63" y="0"/>
                    </a:lnTo>
                    <a:lnTo>
                      <a:pt x="66" y="0"/>
                    </a:lnTo>
                    <a:lnTo>
                      <a:pt x="68" y="1"/>
                    </a:lnTo>
                    <a:lnTo>
                      <a:pt x="69" y="7"/>
                    </a:lnTo>
                    <a:lnTo>
                      <a:pt x="69" y="11"/>
                    </a:lnTo>
                    <a:lnTo>
                      <a:pt x="68" y="15"/>
                    </a:lnTo>
                    <a:lnTo>
                      <a:pt x="71" y="16"/>
                    </a:lnTo>
                    <a:lnTo>
                      <a:pt x="73" y="19"/>
                    </a:lnTo>
                    <a:lnTo>
                      <a:pt x="76" y="21"/>
                    </a:lnTo>
                    <a:lnTo>
                      <a:pt x="78" y="22"/>
                    </a:lnTo>
                    <a:lnTo>
                      <a:pt x="80" y="25"/>
                    </a:lnTo>
                    <a:lnTo>
                      <a:pt x="80" y="29"/>
                    </a:lnTo>
                    <a:lnTo>
                      <a:pt x="78" y="31"/>
                    </a:lnTo>
                    <a:lnTo>
                      <a:pt x="77" y="33"/>
                    </a:lnTo>
                    <a:lnTo>
                      <a:pt x="73" y="36"/>
                    </a:lnTo>
                    <a:lnTo>
                      <a:pt x="74" y="40"/>
                    </a:lnTo>
                    <a:lnTo>
                      <a:pt x="75" y="43"/>
                    </a:lnTo>
                    <a:lnTo>
                      <a:pt x="75" y="48"/>
                    </a:lnTo>
                    <a:lnTo>
                      <a:pt x="73" y="50"/>
                    </a:lnTo>
                    <a:lnTo>
                      <a:pt x="71" y="51"/>
                    </a:lnTo>
                    <a:lnTo>
                      <a:pt x="69" y="56"/>
                    </a:lnTo>
                    <a:lnTo>
                      <a:pt x="69" y="59"/>
                    </a:lnTo>
                    <a:lnTo>
                      <a:pt x="71" y="60"/>
                    </a:lnTo>
                    <a:lnTo>
                      <a:pt x="74" y="61"/>
                    </a:lnTo>
                    <a:lnTo>
                      <a:pt x="77" y="62"/>
                    </a:lnTo>
                    <a:lnTo>
                      <a:pt x="78" y="68"/>
                    </a:lnTo>
                    <a:lnTo>
                      <a:pt x="77" y="71"/>
                    </a:lnTo>
                    <a:lnTo>
                      <a:pt x="74" y="73"/>
                    </a:lnTo>
                    <a:lnTo>
                      <a:pt x="72" y="75"/>
                    </a:lnTo>
                    <a:lnTo>
                      <a:pt x="69" y="78"/>
                    </a:lnTo>
                    <a:lnTo>
                      <a:pt x="62" y="80"/>
                    </a:lnTo>
                    <a:lnTo>
                      <a:pt x="51" y="83"/>
                    </a:lnTo>
                    <a:lnTo>
                      <a:pt x="43" y="84"/>
                    </a:lnTo>
                    <a:lnTo>
                      <a:pt x="39" y="84"/>
                    </a:lnTo>
                    <a:lnTo>
                      <a:pt x="35" y="79"/>
                    </a:lnTo>
                    <a:lnTo>
                      <a:pt x="32" y="77"/>
                    </a:lnTo>
                    <a:lnTo>
                      <a:pt x="26" y="76"/>
                    </a:lnTo>
                    <a:lnTo>
                      <a:pt x="22" y="80"/>
                    </a:lnTo>
                    <a:lnTo>
                      <a:pt x="17" y="82"/>
                    </a:lnTo>
                    <a:lnTo>
                      <a:pt x="7" y="82"/>
                    </a:lnTo>
                    <a:lnTo>
                      <a:pt x="5" y="79"/>
                    </a:lnTo>
                    <a:lnTo>
                      <a:pt x="2" y="75"/>
                    </a:lnTo>
                    <a:lnTo>
                      <a:pt x="1" y="72"/>
                    </a:lnTo>
                    <a:lnTo>
                      <a:pt x="2" y="68"/>
                    </a:lnTo>
                    <a:lnTo>
                      <a:pt x="6" y="63"/>
                    </a:lnTo>
                    <a:lnTo>
                      <a:pt x="7" y="57"/>
                    </a:lnTo>
                    <a:lnTo>
                      <a:pt x="7" y="53"/>
                    </a:lnTo>
                    <a:lnTo>
                      <a:pt x="3" y="50"/>
                    </a:lnTo>
                    <a:lnTo>
                      <a:pt x="0" y="48"/>
                    </a:lnTo>
                    <a:lnTo>
                      <a:pt x="0" y="44"/>
                    </a:lnTo>
                  </a:path>
                </a:pathLst>
              </a:custGeom>
              <a:solidFill>
                <a:srgbClr val="406000"/>
              </a:solidFill>
              <a:ln w="12700" cap="rnd">
                <a:solidFill>
                  <a:srgbClr val="406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楷体_GB2312" pitchFamily="49" charset="-122"/>
                </a:endParaRPr>
              </a:p>
            </p:txBody>
          </p:sp>
          <p:sp>
            <p:nvSpPr>
              <p:cNvPr id="13383" name="Freeform 97"/>
              <p:cNvSpPr>
                <a:spLocks/>
              </p:cNvSpPr>
              <p:nvPr/>
            </p:nvSpPr>
            <p:spPr bwMode="auto">
              <a:xfrm>
                <a:off x="2068" y="2608"/>
                <a:ext cx="106" cy="106"/>
              </a:xfrm>
              <a:custGeom>
                <a:avLst/>
                <a:gdLst>
                  <a:gd name="T0" fmla="*/ 0 w 106"/>
                  <a:gd name="T1" fmla="*/ 48 h 106"/>
                  <a:gd name="T2" fmla="*/ 5 w 106"/>
                  <a:gd name="T3" fmla="*/ 36 h 106"/>
                  <a:gd name="T4" fmla="*/ 11 w 106"/>
                  <a:gd name="T5" fmla="*/ 23 h 106"/>
                  <a:gd name="T6" fmla="*/ 14 w 106"/>
                  <a:gd name="T7" fmla="*/ 11 h 106"/>
                  <a:gd name="T8" fmla="*/ 18 w 106"/>
                  <a:gd name="T9" fmla="*/ 4 h 106"/>
                  <a:gd name="T10" fmla="*/ 25 w 106"/>
                  <a:gd name="T11" fmla="*/ 6 h 106"/>
                  <a:gd name="T12" fmla="*/ 32 w 106"/>
                  <a:gd name="T13" fmla="*/ 4 h 106"/>
                  <a:gd name="T14" fmla="*/ 40 w 106"/>
                  <a:gd name="T15" fmla="*/ 0 h 106"/>
                  <a:gd name="T16" fmla="*/ 46 w 106"/>
                  <a:gd name="T17" fmla="*/ 0 h 106"/>
                  <a:gd name="T18" fmla="*/ 52 w 106"/>
                  <a:gd name="T19" fmla="*/ 4 h 106"/>
                  <a:gd name="T20" fmla="*/ 60 w 106"/>
                  <a:gd name="T21" fmla="*/ 0 h 106"/>
                  <a:gd name="T22" fmla="*/ 66 w 106"/>
                  <a:gd name="T23" fmla="*/ 1 h 106"/>
                  <a:gd name="T24" fmla="*/ 70 w 106"/>
                  <a:gd name="T25" fmla="*/ 7 h 106"/>
                  <a:gd name="T26" fmla="*/ 77 w 106"/>
                  <a:gd name="T27" fmla="*/ 6 h 106"/>
                  <a:gd name="T28" fmla="*/ 83 w 106"/>
                  <a:gd name="T29" fmla="*/ 0 h 106"/>
                  <a:gd name="T30" fmla="*/ 89 w 106"/>
                  <a:gd name="T31" fmla="*/ 3 h 106"/>
                  <a:gd name="T32" fmla="*/ 91 w 106"/>
                  <a:gd name="T33" fmla="*/ 13 h 106"/>
                  <a:gd name="T34" fmla="*/ 92 w 106"/>
                  <a:gd name="T35" fmla="*/ 21 h 106"/>
                  <a:gd name="T36" fmla="*/ 99 w 106"/>
                  <a:gd name="T37" fmla="*/ 26 h 106"/>
                  <a:gd name="T38" fmla="*/ 105 w 106"/>
                  <a:gd name="T39" fmla="*/ 32 h 106"/>
                  <a:gd name="T40" fmla="*/ 102 w 106"/>
                  <a:gd name="T41" fmla="*/ 39 h 106"/>
                  <a:gd name="T42" fmla="*/ 96 w 106"/>
                  <a:gd name="T43" fmla="*/ 45 h 106"/>
                  <a:gd name="T44" fmla="*/ 98 w 106"/>
                  <a:gd name="T45" fmla="*/ 54 h 106"/>
                  <a:gd name="T46" fmla="*/ 96 w 106"/>
                  <a:gd name="T47" fmla="*/ 63 h 106"/>
                  <a:gd name="T48" fmla="*/ 91 w 106"/>
                  <a:gd name="T49" fmla="*/ 69 h 106"/>
                  <a:gd name="T50" fmla="*/ 93 w 106"/>
                  <a:gd name="T51" fmla="*/ 75 h 106"/>
                  <a:gd name="T52" fmla="*/ 102 w 106"/>
                  <a:gd name="T53" fmla="*/ 79 h 106"/>
                  <a:gd name="T54" fmla="*/ 101 w 106"/>
                  <a:gd name="T55" fmla="*/ 88 h 106"/>
                  <a:gd name="T56" fmla="*/ 94 w 106"/>
                  <a:gd name="T57" fmla="*/ 94 h 106"/>
                  <a:gd name="T58" fmla="*/ 82 w 106"/>
                  <a:gd name="T59" fmla="*/ 100 h 106"/>
                  <a:gd name="T60" fmla="*/ 56 w 106"/>
                  <a:gd name="T61" fmla="*/ 105 h 106"/>
                  <a:gd name="T62" fmla="*/ 47 w 106"/>
                  <a:gd name="T63" fmla="*/ 100 h 106"/>
                  <a:gd name="T64" fmla="*/ 36 w 106"/>
                  <a:gd name="T65" fmla="*/ 96 h 106"/>
                  <a:gd name="T66" fmla="*/ 24 w 106"/>
                  <a:gd name="T67" fmla="*/ 103 h 106"/>
                  <a:gd name="T68" fmla="*/ 7 w 106"/>
                  <a:gd name="T69" fmla="*/ 100 h 106"/>
                  <a:gd name="T70" fmla="*/ 2 w 106"/>
                  <a:gd name="T71" fmla="*/ 90 h 106"/>
                  <a:gd name="T72" fmla="*/ 8 w 106"/>
                  <a:gd name="T73" fmla="*/ 79 h 106"/>
                  <a:gd name="T74" fmla="*/ 10 w 106"/>
                  <a:gd name="T75" fmla="*/ 67 h 106"/>
                  <a:gd name="T76" fmla="*/ 0 w 106"/>
                  <a:gd name="T77" fmla="*/ 59 h 10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6"/>
                  <a:gd name="T118" fmla="*/ 0 h 106"/>
                  <a:gd name="T119" fmla="*/ 106 w 106"/>
                  <a:gd name="T120" fmla="*/ 106 h 10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6" h="106">
                    <a:moveTo>
                      <a:pt x="0" y="55"/>
                    </a:moveTo>
                    <a:lnTo>
                      <a:pt x="0" y="48"/>
                    </a:lnTo>
                    <a:lnTo>
                      <a:pt x="2" y="41"/>
                    </a:lnTo>
                    <a:lnTo>
                      <a:pt x="5" y="36"/>
                    </a:lnTo>
                    <a:lnTo>
                      <a:pt x="8" y="30"/>
                    </a:lnTo>
                    <a:lnTo>
                      <a:pt x="11" y="23"/>
                    </a:lnTo>
                    <a:lnTo>
                      <a:pt x="12" y="16"/>
                    </a:lnTo>
                    <a:lnTo>
                      <a:pt x="14" y="11"/>
                    </a:lnTo>
                    <a:lnTo>
                      <a:pt x="16" y="7"/>
                    </a:lnTo>
                    <a:lnTo>
                      <a:pt x="18" y="4"/>
                    </a:lnTo>
                    <a:lnTo>
                      <a:pt x="22" y="4"/>
                    </a:lnTo>
                    <a:lnTo>
                      <a:pt x="25" y="6"/>
                    </a:lnTo>
                    <a:lnTo>
                      <a:pt x="28" y="7"/>
                    </a:lnTo>
                    <a:lnTo>
                      <a:pt x="32" y="4"/>
                    </a:lnTo>
                    <a:lnTo>
                      <a:pt x="35" y="1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49" y="2"/>
                    </a:lnTo>
                    <a:lnTo>
                      <a:pt x="52" y="4"/>
                    </a:lnTo>
                    <a:lnTo>
                      <a:pt x="57" y="3"/>
                    </a:lnTo>
                    <a:lnTo>
                      <a:pt x="60" y="0"/>
                    </a:lnTo>
                    <a:lnTo>
                      <a:pt x="63" y="0"/>
                    </a:lnTo>
                    <a:lnTo>
                      <a:pt x="66" y="1"/>
                    </a:lnTo>
                    <a:lnTo>
                      <a:pt x="68" y="4"/>
                    </a:lnTo>
                    <a:lnTo>
                      <a:pt x="70" y="7"/>
                    </a:lnTo>
                    <a:lnTo>
                      <a:pt x="73" y="7"/>
                    </a:lnTo>
                    <a:lnTo>
                      <a:pt x="77" y="6"/>
                    </a:lnTo>
                    <a:lnTo>
                      <a:pt x="81" y="3"/>
                    </a:lnTo>
                    <a:lnTo>
                      <a:pt x="83" y="0"/>
                    </a:lnTo>
                    <a:lnTo>
                      <a:pt x="87" y="0"/>
                    </a:lnTo>
                    <a:lnTo>
                      <a:pt x="89" y="3"/>
                    </a:lnTo>
                    <a:lnTo>
                      <a:pt x="90" y="9"/>
                    </a:lnTo>
                    <a:lnTo>
                      <a:pt x="91" y="13"/>
                    </a:lnTo>
                    <a:lnTo>
                      <a:pt x="89" y="20"/>
                    </a:lnTo>
                    <a:lnTo>
                      <a:pt x="92" y="21"/>
                    </a:lnTo>
                    <a:lnTo>
                      <a:pt x="96" y="23"/>
                    </a:lnTo>
                    <a:lnTo>
                      <a:pt x="99" y="26"/>
                    </a:lnTo>
                    <a:lnTo>
                      <a:pt x="102" y="28"/>
                    </a:lnTo>
                    <a:lnTo>
                      <a:pt x="105" y="32"/>
                    </a:lnTo>
                    <a:lnTo>
                      <a:pt x="105" y="36"/>
                    </a:lnTo>
                    <a:lnTo>
                      <a:pt x="102" y="39"/>
                    </a:lnTo>
                    <a:lnTo>
                      <a:pt x="100" y="41"/>
                    </a:lnTo>
                    <a:lnTo>
                      <a:pt x="96" y="45"/>
                    </a:lnTo>
                    <a:lnTo>
                      <a:pt x="97" y="50"/>
                    </a:lnTo>
                    <a:lnTo>
                      <a:pt x="98" y="54"/>
                    </a:lnTo>
                    <a:lnTo>
                      <a:pt x="98" y="59"/>
                    </a:lnTo>
                    <a:lnTo>
                      <a:pt x="96" y="63"/>
                    </a:lnTo>
                    <a:lnTo>
                      <a:pt x="93" y="64"/>
                    </a:lnTo>
                    <a:lnTo>
                      <a:pt x="91" y="69"/>
                    </a:lnTo>
                    <a:lnTo>
                      <a:pt x="91" y="72"/>
                    </a:lnTo>
                    <a:lnTo>
                      <a:pt x="93" y="75"/>
                    </a:lnTo>
                    <a:lnTo>
                      <a:pt x="97" y="76"/>
                    </a:lnTo>
                    <a:lnTo>
                      <a:pt x="102" y="79"/>
                    </a:lnTo>
                    <a:lnTo>
                      <a:pt x="102" y="84"/>
                    </a:lnTo>
                    <a:lnTo>
                      <a:pt x="101" y="88"/>
                    </a:lnTo>
                    <a:lnTo>
                      <a:pt x="97" y="92"/>
                    </a:lnTo>
                    <a:lnTo>
                      <a:pt x="94" y="94"/>
                    </a:lnTo>
                    <a:lnTo>
                      <a:pt x="90" y="97"/>
                    </a:lnTo>
                    <a:lnTo>
                      <a:pt x="82" y="100"/>
                    </a:lnTo>
                    <a:lnTo>
                      <a:pt x="67" y="103"/>
                    </a:lnTo>
                    <a:lnTo>
                      <a:pt x="56" y="105"/>
                    </a:lnTo>
                    <a:lnTo>
                      <a:pt x="52" y="104"/>
                    </a:lnTo>
                    <a:lnTo>
                      <a:pt x="47" y="100"/>
                    </a:lnTo>
                    <a:lnTo>
                      <a:pt x="42" y="97"/>
                    </a:lnTo>
                    <a:lnTo>
                      <a:pt x="36" y="96"/>
                    </a:lnTo>
                    <a:lnTo>
                      <a:pt x="30" y="100"/>
                    </a:lnTo>
                    <a:lnTo>
                      <a:pt x="24" y="103"/>
                    </a:lnTo>
                    <a:lnTo>
                      <a:pt x="10" y="102"/>
                    </a:lnTo>
                    <a:lnTo>
                      <a:pt x="7" y="100"/>
                    </a:lnTo>
                    <a:lnTo>
                      <a:pt x="2" y="94"/>
                    </a:lnTo>
                    <a:lnTo>
                      <a:pt x="2" y="90"/>
                    </a:lnTo>
                    <a:lnTo>
                      <a:pt x="3" y="84"/>
                    </a:lnTo>
                    <a:lnTo>
                      <a:pt x="8" y="79"/>
                    </a:lnTo>
                    <a:lnTo>
                      <a:pt x="10" y="71"/>
                    </a:lnTo>
                    <a:lnTo>
                      <a:pt x="10" y="67"/>
                    </a:lnTo>
                    <a:lnTo>
                      <a:pt x="5" y="63"/>
                    </a:lnTo>
                    <a:lnTo>
                      <a:pt x="0" y="59"/>
                    </a:lnTo>
                    <a:lnTo>
                      <a:pt x="0" y="55"/>
                    </a:lnTo>
                  </a:path>
                </a:pathLst>
              </a:custGeom>
              <a:solidFill>
                <a:srgbClr val="406000"/>
              </a:solidFill>
              <a:ln w="12700" cap="rnd">
                <a:solidFill>
                  <a:srgbClr val="406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 b="1">
                  <a:latin typeface="楷体_GB2312" pitchFamily="49" charset="-122"/>
                </a:endParaRPr>
              </a:p>
            </p:txBody>
          </p:sp>
        </p:grpSp>
      </p:grpSp>
      <p:sp>
        <p:nvSpPr>
          <p:cNvPr id="441442" name="Rectangle 98"/>
          <p:cNvSpPr>
            <a:spLocks noChangeArrowheads="1"/>
          </p:cNvSpPr>
          <p:nvPr/>
        </p:nvSpPr>
        <p:spPr bwMode="auto">
          <a:xfrm>
            <a:off x="971550" y="6053138"/>
            <a:ext cx="2057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>
                <a:latin typeface="楷体_GB2312" pitchFamily="49" charset="-122"/>
              </a:rPr>
              <a:t>Export Factor</a:t>
            </a:r>
            <a:endParaRPr kumimoji="1" lang="en-US" altLang="zh-TW" b="1">
              <a:latin typeface="楷体_GB2312" pitchFamily="49" charset="-122"/>
            </a:endParaRPr>
          </a:p>
        </p:txBody>
      </p:sp>
      <p:sp>
        <p:nvSpPr>
          <p:cNvPr id="441443" name="Text Box 99"/>
          <p:cNvSpPr txBox="1">
            <a:spLocks noChangeArrowheads="1"/>
          </p:cNvSpPr>
          <p:nvPr/>
        </p:nvSpPr>
        <p:spPr bwMode="auto">
          <a:xfrm>
            <a:off x="6659563" y="6083300"/>
            <a:ext cx="2016125" cy="269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kumimoji="1" lang="en-US" altLang="zh-CN" b="1">
                <a:latin typeface="楷体_GB2312" pitchFamily="49" charset="-122"/>
              </a:rPr>
              <a:t>Import Factor</a:t>
            </a:r>
            <a:endParaRPr kumimoji="1" lang="en-US" altLang="zh-TW" b="1">
              <a:latin typeface="楷体_GB2312" pitchFamily="49" charset="-122"/>
            </a:endParaRPr>
          </a:p>
        </p:txBody>
      </p:sp>
      <p:pic>
        <p:nvPicPr>
          <p:cNvPr id="441444" name="Picture 100" descr="PE0200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077913"/>
            <a:ext cx="1122363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445" name="Text Box 101"/>
          <p:cNvSpPr txBox="1">
            <a:spLocks noChangeArrowheads="1"/>
          </p:cNvSpPr>
          <p:nvPr/>
        </p:nvSpPr>
        <p:spPr bwMode="auto">
          <a:xfrm>
            <a:off x="-73025" y="1422400"/>
            <a:ext cx="990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TW" altLang="en-US" sz="2400" b="1" u="sng">
                <a:latin typeface="楷体_GB2312" pitchFamily="49" charset="-122"/>
              </a:rPr>
              <a:t>卖方</a:t>
            </a:r>
          </a:p>
        </p:txBody>
      </p:sp>
      <p:sp>
        <p:nvSpPr>
          <p:cNvPr id="441446" name="Text Box 102"/>
          <p:cNvSpPr txBox="1">
            <a:spLocks noChangeArrowheads="1"/>
          </p:cNvSpPr>
          <p:nvPr/>
        </p:nvSpPr>
        <p:spPr bwMode="auto">
          <a:xfrm>
            <a:off x="8320088" y="1933575"/>
            <a:ext cx="83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TW" altLang="en-US" sz="2400" b="1" u="sng">
                <a:latin typeface="楷体_GB2312" pitchFamily="49" charset="-122"/>
              </a:rPr>
              <a:t>买方</a:t>
            </a:r>
          </a:p>
        </p:txBody>
      </p:sp>
      <p:sp>
        <p:nvSpPr>
          <p:cNvPr id="441448" name="Text Box 104"/>
          <p:cNvSpPr txBox="1">
            <a:spLocks noChangeArrowheads="1"/>
          </p:cNvSpPr>
          <p:nvPr/>
        </p:nvSpPr>
        <p:spPr bwMode="auto">
          <a:xfrm>
            <a:off x="73025" y="2781300"/>
            <a:ext cx="250825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eaVert" anchor="ctr" anchorCtr="1"/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1600" b="1" dirty="0">
                <a:solidFill>
                  <a:srgbClr val="FFFF00"/>
                </a:solidFill>
                <a:latin typeface="楷体_GB2312" pitchFamily="49" charset="-122"/>
              </a:rPr>
              <a:t>2.</a:t>
            </a:r>
            <a:r>
              <a:rPr kumimoji="1" lang="zh-CN" altLang="en-US" sz="1600" b="1" dirty="0">
                <a:solidFill>
                  <a:srgbClr val="FFFF00"/>
                </a:solidFill>
                <a:latin typeface="楷体_GB2312" pitchFamily="49" charset="-122"/>
              </a:rPr>
              <a:t>申请买方额度</a:t>
            </a:r>
            <a:endParaRPr kumimoji="1" lang="zh-TW" altLang="en-US" sz="1600" b="1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49" name="Text Box 105"/>
          <p:cNvSpPr txBox="1">
            <a:spLocks noChangeArrowheads="1"/>
          </p:cNvSpPr>
          <p:nvPr/>
        </p:nvSpPr>
        <p:spPr bwMode="auto">
          <a:xfrm>
            <a:off x="3375025" y="1230313"/>
            <a:ext cx="3068638" cy="327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TW" sz="1600" b="1" dirty="0">
                <a:solidFill>
                  <a:srgbClr val="FFFF00"/>
                </a:solidFill>
                <a:latin typeface="楷体_GB2312" pitchFamily="49" charset="-122"/>
              </a:rPr>
              <a:t>1.</a:t>
            </a:r>
            <a:r>
              <a:rPr kumimoji="1" lang="zh-CN" altLang="en-US" sz="1600" b="1" dirty="0">
                <a:solidFill>
                  <a:srgbClr val="FFFF00"/>
                </a:solidFill>
                <a:latin typeface="楷体_GB2312" pitchFamily="49" charset="-122"/>
              </a:rPr>
              <a:t>洽淡业务</a:t>
            </a:r>
            <a:r>
              <a:rPr kumimoji="1" lang="en-US" altLang="zh-TW" sz="1600" b="1" dirty="0">
                <a:solidFill>
                  <a:srgbClr val="FFFF00"/>
                </a:solidFill>
                <a:latin typeface="楷体_GB2312" pitchFamily="49" charset="-122"/>
              </a:rPr>
              <a:t>(</a:t>
            </a:r>
            <a:r>
              <a:rPr kumimoji="1" lang="zh-CN" altLang="en-US" sz="1600" b="1" dirty="0">
                <a:solidFill>
                  <a:srgbClr val="FFFF00"/>
                </a:solidFill>
                <a:latin typeface="楷体_GB2312" pitchFamily="49" charset="-122"/>
              </a:rPr>
              <a:t>新往来或老客户</a:t>
            </a:r>
            <a:r>
              <a:rPr kumimoji="1" lang="en-US" altLang="zh-TW" sz="1600" b="1" dirty="0">
                <a:solidFill>
                  <a:srgbClr val="FFFF00"/>
                </a:solidFill>
                <a:latin typeface="楷体_GB2312" pitchFamily="49" charset="-122"/>
              </a:rPr>
              <a:t>)</a:t>
            </a:r>
            <a:endParaRPr kumimoji="1" lang="en-US" altLang="zh-TW" sz="2400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50" name="Line 106"/>
          <p:cNvSpPr>
            <a:spLocks noChangeShapeType="1"/>
          </p:cNvSpPr>
          <p:nvPr/>
        </p:nvSpPr>
        <p:spPr bwMode="auto">
          <a:xfrm>
            <a:off x="6096000" y="1382713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441451" name="Line 107"/>
          <p:cNvSpPr>
            <a:spLocks noChangeShapeType="1"/>
          </p:cNvSpPr>
          <p:nvPr/>
        </p:nvSpPr>
        <p:spPr bwMode="auto">
          <a:xfrm flipH="1">
            <a:off x="1828800" y="138271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441452" name="Line 108"/>
          <p:cNvSpPr>
            <a:spLocks noChangeShapeType="1"/>
          </p:cNvSpPr>
          <p:nvPr/>
        </p:nvSpPr>
        <p:spPr bwMode="auto">
          <a:xfrm>
            <a:off x="228600" y="2068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441453" name="Line 109"/>
          <p:cNvSpPr>
            <a:spLocks noChangeShapeType="1"/>
          </p:cNvSpPr>
          <p:nvPr/>
        </p:nvSpPr>
        <p:spPr bwMode="auto">
          <a:xfrm>
            <a:off x="228600" y="427831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54" name="Text Box 110"/>
          <p:cNvSpPr txBox="1">
            <a:spLocks noChangeArrowheads="1"/>
          </p:cNvSpPr>
          <p:nvPr/>
        </p:nvSpPr>
        <p:spPr bwMode="auto">
          <a:xfrm>
            <a:off x="4038600" y="4735513"/>
            <a:ext cx="1828800" cy="2778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1600" b="1" dirty="0">
                <a:solidFill>
                  <a:srgbClr val="FFFF00"/>
                </a:solidFill>
                <a:latin typeface="楷体_GB2312" pitchFamily="49" charset="-122"/>
              </a:rPr>
              <a:t>3.</a:t>
            </a:r>
            <a:r>
              <a:rPr kumimoji="1" lang="zh-CN" altLang="en-US" sz="1600" b="1" dirty="0">
                <a:solidFill>
                  <a:srgbClr val="FFFF00"/>
                </a:solidFill>
                <a:latin typeface="楷体_GB2312" pitchFamily="49" charset="-122"/>
              </a:rPr>
              <a:t>申请买方额度</a:t>
            </a:r>
            <a:endParaRPr kumimoji="1" lang="zh-TW" altLang="en-US" sz="2400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55" name="Line 111"/>
          <p:cNvSpPr>
            <a:spLocks noChangeShapeType="1"/>
          </p:cNvSpPr>
          <p:nvPr/>
        </p:nvSpPr>
        <p:spPr bwMode="auto">
          <a:xfrm>
            <a:off x="3048000" y="488791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56" name="Line 112"/>
          <p:cNvSpPr>
            <a:spLocks noChangeShapeType="1"/>
          </p:cNvSpPr>
          <p:nvPr/>
        </p:nvSpPr>
        <p:spPr bwMode="auto">
          <a:xfrm>
            <a:off x="5638800" y="48879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57" name="Text Box 113"/>
          <p:cNvSpPr txBox="1">
            <a:spLocks noChangeArrowheads="1"/>
          </p:cNvSpPr>
          <p:nvPr/>
        </p:nvSpPr>
        <p:spPr bwMode="auto">
          <a:xfrm>
            <a:off x="7315200" y="2906713"/>
            <a:ext cx="328634" cy="15303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eaVert" lIns="162000" anchor="ctr" anchorCtr="1"/>
          <a:lstStyle/>
          <a:p>
            <a:pPr>
              <a:spcBef>
                <a:spcPct val="50000"/>
              </a:spcBef>
              <a:defRPr/>
            </a:pPr>
            <a:r>
              <a:rPr kumimoji="1" lang="en-US" altLang="zh-TW" sz="1600" b="1" dirty="0">
                <a:solidFill>
                  <a:srgbClr val="FFFF00"/>
                </a:solidFill>
                <a:latin typeface="楷体_GB2312" pitchFamily="49" charset="-122"/>
              </a:rPr>
              <a:t>4.</a:t>
            </a:r>
            <a:r>
              <a:rPr kumimoji="1" lang="zh-TW" altLang="en-US" sz="1600" b="1" dirty="0">
                <a:solidFill>
                  <a:srgbClr val="FFFF00"/>
                </a:solidFill>
                <a:latin typeface="楷体_GB2312" pitchFamily="49" charset="-122"/>
              </a:rPr>
              <a:t>征信</a:t>
            </a:r>
            <a:r>
              <a:rPr kumimoji="1" lang="zh-CN" altLang="en-US" sz="1600" b="1" dirty="0">
                <a:solidFill>
                  <a:srgbClr val="FFFF00"/>
                </a:solidFill>
                <a:latin typeface="楷体_GB2312" pitchFamily="49" charset="-122"/>
              </a:rPr>
              <a:t>调查</a:t>
            </a:r>
            <a:endParaRPr kumimoji="1" lang="zh-TW" altLang="en-US" sz="2400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58" name="Line 114"/>
          <p:cNvSpPr>
            <a:spLocks noChangeShapeType="1"/>
          </p:cNvSpPr>
          <p:nvPr/>
        </p:nvSpPr>
        <p:spPr bwMode="auto">
          <a:xfrm flipV="1">
            <a:off x="7467600" y="412591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441459" name="Line 115"/>
          <p:cNvSpPr>
            <a:spLocks noChangeShapeType="1"/>
          </p:cNvSpPr>
          <p:nvPr/>
        </p:nvSpPr>
        <p:spPr bwMode="auto">
          <a:xfrm flipV="1">
            <a:off x="7467600" y="22209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441460" name="Text Box 116"/>
          <p:cNvSpPr txBox="1">
            <a:spLocks noChangeArrowheads="1"/>
          </p:cNvSpPr>
          <p:nvPr/>
        </p:nvSpPr>
        <p:spPr bwMode="auto">
          <a:xfrm>
            <a:off x="3886200" y="5192713"/>
            <a:ext cx="2054225" cy="2524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  <a:defRPr/>
            </a:pPr>
            <a:r>
              <a:rPr kumimoji="1" lang="en-US" altLang="zh-TW" sz="1600" b="1" dirty="0">
                <a:solidFill>
                  <a:srgbClr val="FFFF00"/>
                </a:solidFill>
                <a:latin typeface="楷体_GB2312" pitchFamily="49" charset="-122"/>
              </a:rPr>
              <a:t>5.</a:t>
            </a:r>
            <a:r>
              <a:rPr kumimoji="1" lang="zh-CN" altLang="en-US" sz="1600" b="1" dirty="0">
                <a:solidFill>
                  <a:srgbClr val="FFFF00"/>
                </a:solidFill>
                <a:latin typeface="楷体_GB2312" pitchFamily="49" charset="-122"/>
              </a:rPr>
              <a:t>通知额度及报价</a:t>
            </a:r>
            <a:endParaRPr kumimoji="1" lang="zh-TW" altLang="en-US" sz="1600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61" name="Line 117"/>
          <p:cNvSpPr>
            <a:spLocks noChangeShapeType="1"/>
          </p:cNvSpPr>
          <p:nvPr/>
        </p:nvSpPr>
        <p:spPr bwMode="auto">
          <a:xfrm flipH="1">
            <a:off x="5715000" y="52689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62" name="Line 118"/>
          <p:cNvSpPr>
            <a:spLocks noChangeShapeType="1"/>
          </p:cNvSpPr>
          <p:nvPr/>
        </p:nvSpPr>
        <p:spPr bwMode="auto">
          <a:xfrm flipH="1">
            <a:off x="3124200" y="52689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63" name="Text Box 119"/>
          <p:cNvSpPr txBox="1">
            <a:spLocks noChangeArrowheads="1"/>
          </p:cNvSpPr>
          <p:nvPr/>
        </p:nvSpPr>
        <p:spPr bwMode="auto">
          <a:xfrm>
            <a:off x="395288" y="2392363"/>
            <a:ext cx="265112" cy="28368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eaVert" lIns="198000" anchor="ctr" anchorCtr="1"/>
          <a:lstStyle/>
          <a:p>
            <a:pPr algn="ctr">
              <a:spcBef>
                <a:spcPct val="50000"/>
              </a:spcBef>
              <a:defRPr/>
            </a:pPr>
            <a:r>
              <a:rPr kumimoji="1" lang="zh-TW" altLang="en-US" sz="1400" b="1" dirty="0">
                <a:solidFill>
                  <a:srgbClr val="FFFF00"/>
                </a:solidFill>
                <a:latin typeface="楷体_GB2312" pitchFamily="49" charset="-122"/>
              </a:rPr>
              <a:t>‘</a:t>
            </a:r>
            <a:r>
              <a:rPr kumimoji="1" lang="en-US" altLang="zh-TW" sz="1400" b="1" dirty="0">
                <a:solidFill>
                  <a:srgbClr val="FFFF00"/>
                </a:solidFill>
                <a:latin typeface="楷体_GB2312" pitchFamily="49" charset="-122"/>
              </a:rPr>
              <a:t>3</a:t>
            </a:r>
            <a:r>
              <a:rPr kumimoji="1" lang="zh-CN" altLang="en-US" sz="1400" b="1" dirty="0">
                <a:solidFill>
                  <a:srgbClr val="FFFF00"/>
                </a:solidFill>
                <a:latin typeface="楷体_GB2312" pitchFamily="49" charset="-122"/>
              </a:rPr>
              <a:t>对卖方征信</a:t>
            </a:r>
            <a:r>
              <a:rPr kumimoji="1" lang="en-US" altLang="zh-TW" sz="1400" b="1" dirty="0">
                <a:solidFill>
                  <a:srgbClr val="FFFF00"/>
                </a:solidFill>
                <a:latin typeface="楷体_GB2312" pitchFamily="49" charset="-122"/>
              </a:rPr>
              <a:t>(</a:t>
            </a:r>
            <a:r>
              <a:rPr kumimoji="1" lang="zh-TW" altLang="en-US" sz="1400" b="1" dirty="0">
                <a:solidFill>
                  <a:srgbClr val="FFFF00"/>
                </a:solidFill>
                <a:latin typeface="楷体_GB2312" pitchFamily="49" charset="-122"/>
              </a:rPr>
              <a:t>申</a:t>
            </a:r>
            <a:r>
              <a:rPr kumimoji="1" lang="zh-CN" altLang="en-US" sz="1400" b="1" dirty="0">
                <a:solidFill>
                  <a:srgbClr val="FFFF00"/>
                </a:solidFill>
                <a:latin typeface="楷体_GB2312" pitchFamily="49" charset="-122"/>
              </a:rPr>
              <a:t>请融资额度</a:t>
            </a:r>
            <a:r>
              <a:rPr kumimoji="1" lang="en-US" altLang="zh-TW" sz="1400" b="1" dirty="0">
                <a:solidFill>
                  <a:srgbClr val="FFFF00"/>
                </a:solidFill>
                <a:latin typeface="楷体_GB2312" pitchFamily="49" charset="-122"/>
              </a:rPr>
              <a:t>)</a:t>
            </a:r>
            <a:endParaRPr kumimoji="1" lang="en-US" altLang="zh-TW" sz="1400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64" name="Line 120"/>
          <p:cNvSpPr>
            <a:spLocks noChangeShapeType="1"/>
          </p:cNvSpPr>
          <p:nvPr/>
        </p:nvSpPr>
        <p:spPr bwMode="auto">
          <a:xfrm flipV="1">
            <a:off x="533400" y="5116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65" name="Line 121"/>
          <p:cNvSpPr>
            <a:spLocks noChangeShapeType="1"/>
          </p:cNvSpPr>
          <p:nvPr/>
        </p:nvSpPr>
        <p:spPr bwMode="auto">
          <a:xfrm flipV="1">
            <a:off x="533400" y="20685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441466" name="Text Box 122"/>
          <p:cNvSpPr txBox="1">
            <a:spLocks noChangeArrowheads="1"/>
          </p:cNvSpPr>
          <p:nvPr/>
        </p:nvSpPr>
        <p:spPr bwMode="auto">
          <a:xfrm>
            <a:off x="762000" y="2782888"/>
            <a:ext cx="252413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eaVert" lIns="198000" anchor="ctr" anchorCtr="1"/>
          <a:lstStyle/>
          <a:p>
            <a:pPr>
              <a:spcBef>
                <a:spcPct val="50000"/>
              </a:spcBef>
              <a:defRPr/>
            </a:pPr>
            <a:r>
              <a:rPr kumimoji="1" lang="en-US" altLang="zh-TW" sz="1500" b="1">
                <a:solidFill>
                  <a:srgbClr val="FFFF00"/>
                </a:solidFill>
                <a:latin typeface="楷体_GB2312" pitchFamily="49" charset="-122"/>
              </a:rPr>
              <a:t>6.</a:t>
            </a:r>
            <a:r>
              <a:rPr kumimoji="1" lang="zh-TW" altLang="en-US" sz="1500" b="1">
                <a:solidFill>
                  <a:srgbClr val="FFFF00"/>
                </a:solidFill>
                <a:latin typeface="楷体_GB2312" pitchFamily="49" charset="-122"/>
              </a:rPr>
              <a:t>通知额度及</a:t>
            </a:r>
            <a:r>
              <a:rPr kumimoji="1" lang="zh-CN" altLang="en-US" sz="1500" b="1">
                <a:solidFill>
                  <a:srgbClr val="FFFF00"/>
                </a:solidFill>
                <a:latin typeface="楷体_GB2312" pitchFamily="49" charset="-122"/>
              </a:rPr>
              <a:t>报价</a:t>
            </a:r>
            <a:endParaRPr kumimoji="1" lang="zh-TW" altLang="en-US" sz="2400" b="1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67" name="Line 123"/>
          <p:cNvSpPr>
            <a:spLocks noChangeShapeType="1"/>
          </p:cNvSpPr>
          <p:nvPr/>
        </p:nvSpPr>
        <p:spPr bwMode="auto">
          <a:xfrm flipV="1">
            <a:off x="838200" y="45831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68" name="Line 124"/>
          <p:cNvSpPr>
            <a:spLocks noChangeShapeType="1"/>
          </p:cNvSpPr>
          <p:nvPr/>
        </p:nvSpPr>
        <p:spPr bwMode="auto">
          <a:xfrm flipV="1">
            <a:off x="838200" y="22209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441469" name="Text Box 125"/>
          <p:cNvSpPr txBox="1">
            <a:spLocks noChangeArrowheads="1"/>
          </p:cNvSpPr>
          <p:nvPr/>
        </p:nvSpPr>
        <p:spPr bwMode="auto">
          <a:xfrm>
            <a:off x="1066800" y="3073400"/>
            <a:ext cx="252413" cy="12049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eaVert" anchor="ctr" anchorCtr="1"/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1600" b="1" dirty="0">
                <a:solidFill>
                  <a:srgbClr val="FFFF00"/>
                </a:solidFill>
                <a:latin typeface="楷体_GB2312" pitchFamily="49" charset="-122"/>
              </a:rPr>
              <a:t>7.</a:t>
            </a:r>
            <a:r>
              <a:rPr kumimoji="1" lang="zh-CN" altLang="en-US" sz="1600" b="1" dirty="0">
                <a:solidFill>
                  <a:srgbClr val="FFFF00"/>
                </a:solidFill>
                <a:latin typeface="楷体_GB2312" pitchFamily="49" charset="-122"/>
              </a:rPr>
              <a:t>签约</a:t>
            </a:r>
            <a:endParaRPr kumimoji="1" lang="zh-TW" altLang="en-US" sz="1600" b="1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70" name="Line 126"/>
          <p:cNvSpPr>
            <a:spLocks noChangeShapeType="1"/>
          </p:cNvSpPr>
          <p:nvPr/>
        </p:nvSpPr>
        <p:spPr bwMode="auto">
          <a:xfrm>
            <a:off x="1143000" y="427831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71" name="Line 127"/>
          <p:cNvSpPr>
            <a:spLocks noChangeShapeType="1"/>
          </p:cNvSpPr>
          <p:nvPr/>
        </p:nvSpPr>
        <p:spPr bwMode="auto">
          <a:xfrm flipV="1">
            <a:off x="1143000" y="2220913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441472" name="Text Box 128"/>
          <p:cNvSpPr txBox="1">
            <a:spLocks noChangeArrowheads="1"/>
          </p:cNvSpPr>
          <p:nvPr/>
        </p:nvSpPr>
        <p:spPr bwMode="auto">
          <a:xfrm>
            <a:off x="2895600" y="1697038"/>
            <a:ext cx="3908425" cy="2921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tIns="0" anchor="ctr" anchorCtr="1"/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TW" sz="1600" b="1" dirty="0">
                <a:solidFill>
                  <a:srgbClr val="FFFF00"/>
                </a:solidFill>
                <a:latin typeface="楷体_GB2312" pitchFamily="49" charset="-122"/>
              </a:rPr>
              <a:t>8.</a:t>
            </a:r>
            <a:r>
              <a:rPr kumimoji="1" lang="zh-CN" altLang="en-US" sz="1600" b="1" dirty="0">
                <a:solidFill>
                  <a:srgbClr val="FFFF00"/>
                </a:solidFill>
                <a:latin typeface="楷体_GB2312" pitchFamily="49" charset="-122"/>
              </a:rPr>
              <a:t>卖方出货</a:t>
            </a:r>
            <a:r>
              <a:rPr kumimoji="1" lang="en-US" altLang="zh-TW" sz="1600" b="1" dirty="0">
                <a:solidFill>
                  <a:srgbClr val="FFFF00"/>
                </a:solidFill>
                <a:latin typeface="楷体_GB2312" pitchFamily="49" charset="-122"/>
              </a:rPr>
              <a:t>/</a:t>
            </a:r>
            <a:r>
              <a:rPr kumimoji="1" lang="zh-TW" altLang="en-US" sz="1600" b="1" dirty="0">
                <a:solidFill>
                  <a:srgbClr val="FFFF00"/>
                </a:solidFill>
                <a:latin typeface="楷体_GB2312" pitchFamily="49" charset="-122"/>
              </a:rPr>
              <a:t>寄送正本文件</a:t>
            </a:r>
            <a:r>
              <a:rPr kumimoji="1" lang="en-US" altLang="zh-TW" sz="1600" b="1" dirty="0">
                <a:solidFill>
                  <a:srgbClr val="FFFF00"/>
                </a:solidFill>
                <a:latin typeface="楷体_GB2312" pitchFamily="49" charset="-122"/>
              </a:rPr>
              <a:t>(</a:t>
            </a:r>
            <a:r>
              <a:rPr kumimoji="1" lang="zh-TW" altLang="en-US" sz="1600" b="1">
                <a:solidFill>
                  <a:srgbClr val="FFFF00"/>
                </a:solidFill>
                <a:latin typeface="楷体_GB2312" pitchFamily="49" charset="-122"/>
              </a:rPr>
              <a:t>各</a:t>
            </a:r>
            <a:r>
              <a:rPr kumimoji="1" lang="zh-CN" altLang="en-US" sz="1600" b="1">
                <a:solidFill>
                  <a:srgbClr val="FFFF00"/>
                </a:solidFill>
                <a:latin typeface="楷体_GB2312" pitchFamily="49" charset="-122"/>
              </a:rPr>
              <a:t>银</a:t>
            </a:r>
            <a:r>
              <a:rPr kumimoji="1" lang="zh-TW" altLang="en-US" sz="1600" b="1">
                <a:solidFill>
                  <a:srgbClr val="FFFF00"/>
                </a:solidFill>
                <a:latin typeface="楷体_GB2312" pitchFamily="49" charset="-122"/>
              </a:rPr>
              <a:t>行规定</a:t>
            </a:r>
            <a:r>
              <a:rPr kumimoji="1" lang="en-US" altLang="zh-TW" sz="1600" b="1">
                <a:solidFill>
                  <a:srgbClr val="FFFF00"/>
                </a:solidFill>
                <a:latin typeface="楷体_GB2312" pitchFamily="49" charset="-122"/>
              </a:rPr>
              <a:t>)</a:t>
            </a:r>
            <a:endParaRPr kumimoji="1" lang="en-US" altLang="zh-TW" sz="2400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73" name="Line 129"/>
          <p:cNvSpPr>
            <a:spLocks noChangeShapeType="1"/>
          </p:cNvSpPr>
          <p:nvPr/>
        </p:nvSpPr>
        <p:spPr bwMode="auto">
          <a:xfrm>
            <a:off x="1828800" y="1839913"/>
            <a:ext cx="1066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441474" name="Line 130"/>
          <p:cNvSpPr>
            <a:spLocks noChangeShapeType="1"/>
          </p:cNvSpPr>
          <p:nvPr/>
        </p:nvSpPr>
        <p:spPr bwMode="auto">
          <a:xfrm>
            <a:off x="6553200" y="1839913"/>
            <a:ext cx="990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441475" name="Text Box 131"/>
          <p:cNvSpPr txBox="1">
            <a:spLocks noChangeArrowheads="1"/>
          </p:cNvSpPr>
          <p:nvPr/>
        </p:nvSpPr>
        <p:spPr bwMode="auto">
          <a:xfrm>
            <a:off x="1371600" y="2782888"/>
            <a:ext cx="252413" cy="18002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vert="eaVert" lIns="162000" anchor="ctr" anchorCtr="1"/>
          <a:lstStyle/>
          <a:p>
            <a:pPr>
              <a:spcBef>
                <a:spcPct val="50000"/>
              </a:spcBef>
              <a:defRPr/>
            </a:pPr>
            <a:r>
              <a:rPr kumimoji="1" lang="en-US" altLang="zh-TW" sz="1500" b="1" dirty="0">
                <a:solidFill>
                  <a:srgbClr val="FFFF00"/>
                </a:solidFill>
                <a:latin typeface="楷体_GB2312" pitchFamily="49" charset="-122"/>
              </a:rPr>
              <a:t>9.</a:t>
            </a:r>
            <a:r>
              <a:rPr kumimoji="1" lang="zh-TW" altLang="en-US" sz="1500" b="1" dirty="0">
                <a:solidFill>
                  <a:srgbClr val="FFFF00"/>
                </a:solidFill>
                <a:latin typeface="楷体_GB2312" pitchFamily="49" charset="-122"/>
              </a:rPr>
              <a:t>文件</a:t>
            </a:r>
            <a:r>
              <a:rPr kumimoji="1" lang="zh-CN" altLang="en-US" sz="1500" b="1" dirty="0">
                <a:solidFill>
                  <a:srgbClr val="FFFF00"/>
                </a:solidFill>
                <a:latin typeface="楷体_GB2312" pitchFamily="49" charset="-122"/>
              </a:rPr>
              <a:t>并移转债权</a:t>
            </a:r>
            <a:endParaRPr kumimoji="1" lang="zh-TW" altLang="en-US" sz="2400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76" name="Line 132"/>
          <p:cNvSpPr>
            <a:spLocks noChangeShapeType="1"/>
          </p:cNvSpPr>
          <p:nvPr/>
        </p:nvSpPr>
        <p:spPr bwMode="auto">
          <a:xfrm>
            <a:off x="1447800" y="2220913"/>
            <a:ext cx="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441477" name="Line 133"/>
          <p:cNvSpPr>
            <a:spLocks noChangeShapeType="1"/>
          </p:cNvSpPr>
          <p:nvPr/>
        </p:nvSpPr>
        <p:spPr bwMode="auto">
          <a:xfrm>
            <a:off x="1447800" y="4583113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78" name="Text Box 134"/>
          <p:cNvSpPr txBox="1">
            <a:spLocks noChangeArrowheads="1"/>
          </p:cNvSpPr>
          <p:nvPr/>
        </p:nvSpPr>
        <p:spPr bwMode="auto">
          <a:xfrm>
            <a:off x="3886200" y="5549900"/>
            <a:ext cx="2125663" cy="2555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  <a:defRPr/>
            </a:pPr>
            <a:r>
              <a:rPr kumimoji="1" lang="en-US" altLang="zh-TW" sz="1600" b="1" dirty="0">
                <a:solidFill>
                  <a:srgbClr val="FFFF00"/>
                </a:solidFill>
                <a:latin typeface="楷体_GB2312" pitchFamily="49" charset="-122"/>
              </a:rPr>
              <a:t>10.</a:t>
            </a:r>
            <a:r>
              <a:rPr kumimoji="1" lang="zh-TW" altLang="en-US" sz="1600" b="1" dirty="0">
                <a:solidFill>
                  <a:srgbClr val="FFFF00"/>
                </a:solidFill>
                <a:latin typeface="楷体_GB2312" pitchFamily="49" charset="-122"/>
              </a:rPr>
              <a:t>文件</a:t>
            </a:r>
            <a:r>
              <a:rPr kumimoji="1" lang="zh-CN" altLang="en-US" sz="1600" b="1" dirty="0">
                <a:solidFill>
                  <a:srgbClr val="FFFF00"/>
                </a:solidFill>
                <a:latin typeface="楷体_GB2312" pitchFamily="49" charset="-122"/>
              </a:rPr>
              <a:t>并移转债权</a:t>
            </a:r>
            <a:endParaRPr kumimoji="1" lang="zh-TW" altLang="en-US" sz="1600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79" name="Line 135"/>
          <p:cNvSpPr>
            <a:spLocks noChangeShapeType="1"/>
          </p:cNvSpPr>
          <p:nvPr/>
        </p:nvSpPr>
        <p:spPr bwMode="auto">
          <a:xfrm>
            <a:off x="3124200" y="5649913"/>
            <a:ext cx="762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80" name="Line 136"/>
          <p:cNvSpPr>
            <a:spLocks noChangeShapeType="1"/>
          </p:cNvSpPr>
          <p:nvPr/>
        </p:nvSpPr>
        <p:spPr bwMode="auto">
          <a:xfrm>
            <a:off x="5791200" y="5649913"/>
            <a:ext cx="762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81" name="Text Box 137"/>
          <p:cNvSpPr txBox="1">
            <a:spLocks noChangeArrowheads="1"/>
          </p:cNvSpPr>
          <p:nvPr/>
        </p:nvSpPr>
        <p:spPr bwMode="auto">
          <a:xfrm>
            <a:off x="1652588" y="2373313"/>
            <a:ext cx="252412" cy="25908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vert="eaVert" lIns="162000" anchor="ctr" anchorCtr="1"/>
          <a:lstStyle/>
          <a:p>
            <a:pPr>
              <a:spcBef>
                <a:spcPct val="50000"/>
              </a:spcBef>
              <a:defRPr/>
            </a:pPr>
            <a:r>
              <a:rPr kumimoji="1" lang="zh-TW" altLang="en-US" sz="1500" b="1" dirty="0">
                <a:solidFill>
                  <a:srgbClr val="FFFF00"/>
                </a:solidFill>
                <a:latin typeface="楷体_GB2312" pitchFamily="49" charset="-122"/>
              </a:rPr>
              <a:t>’</a:t>
            </a:r>
            <a:r>
              <a:rPr kumimoji="1" lang="en-US" altLang="zh-TW" sz="1500" b="1" dirty="0">
                <a:solidFill>
                  <a:srgbClr val="FFFF00"/>
                </a:solidFill>
                <a:latin typeface="楷体_GB2312" pitchFamily="49" charset="-122"/>
              </a:rPr>
              <a:t>10</a:t>
            </a:r>
            <a:r>
              <a:rPr kumimoji="1" lang="zh-CN" altLang="en-US" sz="1500" b="1" dirty="0">
                <a:solidFill>
                  <a:srgbClr val="FFFF00"/>
                </a:solidFill>
                <a:latin typeface="楷体_GB2312" pitchFamily="49" charset="-122"/>
              </a:rPr>
              <a:t>审核文件并拨款</a:t>
            </a:r>
            <a:endParaRPr kumimoji="1" lang="zh-TW" altLang="en-US" sz="2400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82" name="Line 138"/>
          <p:cNvSpPr>
            <a:spLocks noChangeShapeType="1"/>
          </p:cNvSpPr>
          <p:nvPr/>
        </p:nvSpPr>
        <p:spPr bwMode="auto">
          <a:xfrm flipV="1">
            <a:off x="1752600" y="4964113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83" name="Line 139"/>
          <p:cNvSpPr>
            <a:spLocks noChangeShapeType="1"/>
          </p:cNvSpPr>
          <p:nvPr/>
        </p:nvSpPr>
        <p:spPr bwMode="auto">
          <a:xfrm flipV="1">
            <a:off x="1752600" y="2068513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441484" name="Text Box 140"/>
          <p:cNvSpPr txBox="1">
            <a:spLocks noChangeArrowheads="1"/>
          </p:cNvSpPr>
          <p:nvPr/>
        </p:nvSpPr>
        <p:spPr bwMode="auto">
          <a:xfrm>
            <a:off x="7672388" y="2782888"/>
            <a:ext cx="252412" cy="154781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vert="eaVert" lIns="162000" anchor="ctr" anchorCtr="1"/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1500" b="1">
                <a:solidFill>
                  <a:srgbClr val="FFFF00"/>
                </a:solidFill>
                <a:latin typeface="楷体_GB2312" pitchFamily="49" charset="-122"/>
              </a:rPr>
              <a:t>11.</a:t>
            </a:r>
            <a:r>
              <a:rPr kumimoji="1" lang="zh-CN" altLang="en-US" sz="1500" b="1">
                <a:solidFill>
                  <a:srgbClr val="FFFF00"/>
                </a:solidFill>
                <a:latin typeface="楷体_GB2312" pitchFamily="49" charset="-122"/>
              </a:rPr>
              <a:t>通知</a:t>
            </a:r>
            <a:r>
              <a:rPr kumimoji="1" lang="zh-CN" altLang="en-US" sz="1500" b="1" dirty="0">
                <a:solidFill>
                  <a:srgbClr val="FFFF00"/>
                </a:solidFill>
                <a:latin typeface="楷体_GB2312" pitchFamily="49" charset="-122"/>
              </a:rPr>
              <a:t>付款</a:t>
            </a:r>
            <a:endParaRPr kumimoji="1" lang="zh-TW" altLang="en-US" sz="2400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85" name="Line 141"/>
          <p:cNvSpPr>
            <a:spLocks noChangeShapeType="1"/>
          </p:cNvSpPr>
          <p:nvPr/>
        </p:nvSpPr>
        <p:spPr bwMode="auto">
          <a:xfrm>
            <a:off x="7772400" y="2144713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441486" name="Line 142"/>
          <p:cNvSpPr>
            <a:spLocks noChangeShapeType="1"/>
          </p:cNvSpPr>
          <p:nvPr/>
        </p:nvSpPr>
        <p:spPr bwMode="auto">
          <a:xfrm>
            <a:off x="7772400" y="4354513"/>
            <a:ext cx="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441487" name="Text Box 143"/>
          <p:cNvSpPr txBox="1">
            <a:spLocks noChangeArrowheads="1"/>
          </p:cNvSpPr>
          <p:nvPr/>
        </p:nvSpPr>
        <p:spPr bwMode="auto">
          <a:xfrm>
            <a:off x="4368800" y="5878513"/>
            <a:ext cx="965200" cy="25241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1600" b="1">
                <a:solidFill>
                  <a:srgbClr val="FFFF00"/>
                </a:solidFill>
                <a:latin typeface="楷体_GB2312" pitchFamily="49" charset="-122"/>
              </a:rPr>
              <a:t>14.</a:t>
            </a:r>
            <a:r>
              <a:rPr kumimoji="1" lang="zh-CN" altLang="en-US" sz="1600" b="1">
                <a:solidFill>
                  <a:srgbClr val="FFFF00"/>
                </a:solidFill>
                <a:latin typeface="楷体_GB2312" pitchFamily="49" charset="-122"/>
              </a:rPr>
              <a:t>付款</a:t>
            </a:r>
            <a:endParaRPr kumimoji="1" lang="zh-TW" altLang="en-US" sz="160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88" name="Line 144"/>
          <p:cNvSpPr>
            <a:spLocks noChangeShapeType="1"/>
          </p:cNvSpPr>
          <p:nvPr/>
        </p:nvSpPr>
        <p:spPr bwMode="auto">
          <a:xfrm flipH="1">
            <a:off x="5334000" y="6030913"/>
            <a:ext cx="12192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89" name="Line 145"/>
          <p:cNvSpPr>
            <a:spLocks noChangeShapeType="1"/>
          </p:cNvSpPr>
          <p:nvPr/>
        </p:nvSpPr>
        <p:spPr bwMode="auto">
          <a:xfrm flipH="1">
            <a:off x="3124200" y="6030913"/>
            <a:ext cx="12192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90" name="Text Box 146"/>
          <p:cNvSpPr txBox="1">
            <a:spLocks noChangeArrowheads="1"/>
          </p:cNvSpPr>
          <p:nvPr/>
        </p:nvSpPr>
        <p:spPr bwMode="auto">
          <a:xfrm>
            <a:off x="8001000" y="3003550"/>
            <a:ext cx="242888" cy="17938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vert="eaVert" lIns="162000" anchor="ctr" anchorCtr="1"/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1400" b="1" dirty="0">
                <a:latin typeface="楷体_GB2312" pitchFamily="49" charset="-122"/>
              </a:rPr>
              <a:t>12.</a:t>
            </a:r>
            <a:r>
              <a:rPr kumimoji="1" lang="zh-CN" altLang="en-US" sz="1400" b="1" dirty="0">
                <a:solidFill>
                  <a:srgbClr val="FFFF00"/>
                </a:solidFill>
                <a:latin typeface="楷体_GB2312" pitchFamily="49" charset="-122"/>
              </a:rPr>
              <a:t>催款</a:t>
            </a:r>
            <a:r>
              <a:rPr kumimoji="1" lang="en-US" altLang="zh-CN" sz="1400" b="1" dirty="0">
                <a:solidFill>
                  <a:srgbClr val="FFFF00"/>
                </a:solidFill>
                <a:latin typeface="楷体_GB2312" pitchFamily="49" charset="-122"/>
              </a:rPr>
              <a:t>(</a:t>
            </a:r>
            <a:r>
              <a:rPr kumimoji="1" lang="zh-CN" altLang="en-US" sz="1400" b="1" dirty="0">
                <a:solidFill>
                  <a:srgbClr val="FFFF00"/>
                </a:solidFill>
                <a:latin typeface="楷体_GB2312" pitchFamily="49" charset="-122"/>
              </a:rPr>
              <a:t>未如期付款</a:t>
            </a:r>
            <a:r>
              <a:rPr kumimoji="1" lang="en-US" altLang="zh-CN" sz="1400" b="1" dirty="0">
                <a:solidFill>
                  <a:srgbClr val="FFFF00"/>
                </a:solidFill>
                <a:latin typeface="楷体_GB2312" pitchFamily="49" charset="-122"/>
              </a:rPr>
              <a:t>)</a:t>
            </a:r>
            <a:endParaRPr kumimoji="1" lang="en-US" altLang="zh-TW" sz="2400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91" name="Line 147"/>
          <p:cNvSpPr>
            <a:spLocks noChangeShapeType="1"/>
          </p:cNvSpPr>
          <p:nvPr/>
        </p:nvSpPr>
        <p:spPr bwMode="auto">
          <a:xfrm flipV="1">
            <a:off x="8153400" y="4659313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441492" name="Line 148"/>
          <p:cNvSpPr>
            <a:spLocks noChangeShapeType="1"/>
          </p:cNvSpPr>
          <p:nvPr/>
        </p:nvSpPr>
        <p:spPr bwMode="auto">
          <a:xfrm flipV="1">
            <a:off x="8153400" y="2373313"/>
            <a:ext cx="0" cy="609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441493" name="Text Box 149"/>
          <p:cNvSpPr txBox="1">
            <a:spLocks noChangeArrowheads="1"/>
          </p:cNvSpPr>
          <p:nvPr/>
        </p:nvSpPr>
        <p:spPr bwMode="auto">
          <a:xfrm>
            <a:off x="8358188" y="2982912"/>
            <a:ext cx="285778" cy="130334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vert="eaVert" lIns="162000" anchor="ctr" anchorCtr="1"/>
          <a:lstStyle/>
          <a:p>
            <a:pPr>
              <a:spcBef>
                <a:spcPct val="50000"/>
              </a:spcBef>
              <a:defRPr/>
            </a:pPr>
            <a:r>
              <a:rPr kumimoji="1" lang="en-US" altLang="zh-TW" sz="1500" b="1" dirty="0">
                <a:solidFill>
                  <a:srgbClr val="FFFF00"/>
                </a:solidFill>
                <a:latin typeface="楷体_GB2312" pitchFamily="49" charset="-122"/>
              </a:rPr>
              <a:t>13.</a:t>
            </a:r>
            <a:r>
              <a:rPr kumimoji="1" lang="zh-TW" altLang="en-US" sz="1500" b="1" dirty="0">
                <a:solidFill>
                  <a:srgbClr val="FFFF00"/>
                </a:solidFill>
                <a:latin typeface="楷体_GB2312" pitchFamily="49" charset="-122"/>
              </a:rPr>
              <a:t>支付</a:t>
            </a:r>
            <a:r>
              <a:rPr kumimoji="1" lang="zh-CN" altLang="en-US" sz="1500" b="1" dirty="0">
                <a:solidFill>
                  <a:srgbClr val="FFFF00"/>
                </a:solidFill>
                <a:latin typeface="楷体_GB2312" pitchFamily="49" charset="-122"/>
              </a:rPr>
              <a:t>货款</a:t>
            </a:r>
            <a:endParaRPr kumimoji="1" lang="zh-TW" altLang="en-US" sz="2400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94" name="Line 150"/>
          <p:cNvSpPr>
            <a:spLocks noChangeShapeType="1"/>
          </p:cNvSpPr>
          <p:nvPr/>
        </p:nvSpPr>
        <p:spPr bwMode="auto">
          <a:xfrm>
            <a:off x="8458200" y="2373313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441495" name="Line 151"/>
          <p:cNvSpPr>
            <a:spLocks noChangeShapeType="1"/>
          </p:cNvSpPr>
          <p:nvPr/>
        </p:nvSpPr>
        <p:spPr bwMode="auto">
          <a:xfrm>
            <a:off x="8458200" y="4202113"/>
            <a:ext cx="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441496" name="Text Box 152"/>
          <p:cNvSpPr txBox="1">
            <a:spLocks noChangeArrowheads="1"/>
          </p:cNvSpPr>
          <p:nvPr/>
        </p:nvSpPr>
        <p:spPr bwMode="auto">
          <a:xfrm>
            <a:off x="3886200" y="6235700"/>
            <a:ext cx="1900238" cy="2524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50000"/>
              </a:spcBef>
              <a:defRPr/>
            </a:pPr>
            <a:r>
              <a:rPr kumimoji="1" lang="en-US" altLang="zh-TW" sz="1600" b="1" dirty="0">
                <a:solidFill>
                  <a:srgbClr val="FFFF00"/>
                </a:solidFill>
                <a:latin typeface="楷体_GB2312" pitchFamily="49" charset="-122"/>
              </a:rPr>
              <a:t>15. PUG(</a:t>
            </a:r>
            <a:r>
              <a:rPr kumimoji="1" lang="zh-CN" altLang="en-US" sz="1600" b="1" dirty="0">
                <a:solidFill>
                  <a:srgbClr val="FFFF00"/>
                </a:solidFill>
                <a:latin typeface="楷体_GB2312" pitchFamily="49" charset="-122"/>
              </a:rPr>
              <a:t>保证付款</a:t>
            </a:r>
            <a:r>
              <a:rPr kumimoji="1" lang="en-US" altLang="zh-TW" sz="1600" b="1" dirty="0">
                <a:solidFill>
                  <a:srgbClr val="FFFF00"/>
                </a:solidFill>
                <a:latin typeface="楷体_GB2312" pitchFamily="49" charset="-122"/>
              </a:rPr>
              <a:t>)</a:t>
            </a:r>
            <a:endParaRPr kumimoji="1" lang="en-US" altLang="zh-TW" sz="1600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97" name="Line 153"/>
          <p:cNvSpPr>
            <a:spLocks noChangeShapeType="1"/>
          </p:cNvSpPr>
          <p:nvPr/>
        </p:nvSpPr>
        <p:spPr bwMode="auto">
          <a:xfrm flipH="1">
            <a:off x="5791200" y="6335713"/>
            <a:ext cx="762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98" name="Line 154"/>
          <p:cNvSpPr>
            <a:spLocks noChangeShapeType="1"/>
          </p:cNvSpPr>
          <p:nvPr/>
        </p:nvSpPr>
        <p:spPr bwMode="auto">
          <a:xfrm flipH="1">
            <a:off x="3124200" y="6335713"/>
            <a:ext cx="762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499" name="Text Box 155"/>
          <p:cNvSpPr txBox="1">
            <a:spLocks noChangeArrowheads="1"/>
          </p:cNvSpPr>
          <p:nvPr/>
        </p:nvSpPr>
        <p:spPr bwMode="auto">
          <a:xfrm>
            <a:off x="1981200" y="2708275"/>
            <a:ext cx="287338" cy="149383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vert="eaVert" anchor="ctr" anchorCtr="1"/>
          <a:lstStyle/>
          <a:p>
            <a:pPr>
              <a:spcBef>
                <a:spcPct val="50000"/>
              </a:spcBef>
              <a:defRPr/>
            </a:pPr>
            <a:r>
              <a:rPr kumimoji="1" lang="en-US" altLang="zh-TW" sz="1600" b="1" dirty="0">
                <a:solidFill>
                  <a:srgbClr val="FFFF00"/>
                </a:solidFill>
                <a:latin typeface="楷体_GB2312" pitchFamily="49" charset="-122"/>
              </a:rPr>
              <a:t>16.</a:t>
            </a:r>
            <a:r>
              <a:rPr kumimoji="1" lang="zh-CN" altLang="en-US" sz="1600" b="1" dirty="0">
                <a:solidFill>
                  <a:srgbClr val="FFFF00"/>
                </a:solidFill>
                <a:latin typeface="楷体_GB2312" pitchFamily="49" charset="-122"/>
              </a:rPr>
              <a:t>拨付尾款</a:t>
            </a:r>
            <a:endParaRPr kumimoji="1" lang="zh-TW" altLang="en-US" sz="1600" b="1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500" name="Line 156"/>
          <p:cNvSpPr>
            <a:spLocks noChangeShapeType="1"/>
          </p:cNvSpPr>
          <p:nvPr/>
        </p:nvSpPr>
        <p:spPr bwMode="auto">
          <a:xfrm flipV="1">
            <a:off x="2057400" y="4278313"/>
            <a:ext cx="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solidFill>
                <a:srgbClr val="FFFF00"/>
              </a:solidFill>
              <a:latin typeface="楷体_GB2312" pitchFamily="49" charset="-122"/>
            </a:endParaRPr>
          </a:p>
        </p:txBody>
      </p:sp>
      <p:sp>
        <p:nvSpPr>
          <p:cNvPr id="441501" name="Line 157"/>
          <p:cNvSpPr>
            <a:spLocks noChangeShapeType="1"/>
          </p:cNvSpPr>
          <p:nvPr/>
        </p:nvSpPr>
        <p:spPr bwMode="auto">
          <a:xfrm flipV="1">
            <a:off x="2057400" y="2068513"/>
            <a:ext cx="0" cy="91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defRPr/>
            </a:pPr>
            <a:endParaRPr lang="zh-CN" altLang="en-US" b="1">
              <a:latin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44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1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1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1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1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1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4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4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1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1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1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1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1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1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1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1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1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1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1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41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41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1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41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41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41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4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4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4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4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4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4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1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41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1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1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41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41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4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4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41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41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41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41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41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41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41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4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41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41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41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41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41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41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41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41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41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41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41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41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41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41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5" dur="500"/>
                                        <p:tgtEl>
                                          <p:spTgt spid="44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41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41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41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41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41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41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41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41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41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41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41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41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41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41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41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41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41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41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441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41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44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4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41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41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4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44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41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41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00"/>
                            </p:stCondLst>
                            <p:childTnLst>
                              <p:par>
                                <p:cTn id="24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44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44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41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41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44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44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441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441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44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44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441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441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"/>
                            </p:stCondLst>
                            <p:childTnLst>
                              <p:par>
                                <p:cTn id="27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441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441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441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441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44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44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441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441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441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441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441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441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000"/>
                            </p:stCondLst>
                            <p:childTnLst>
                              <p:par>
                                <p:cTn id="29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41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441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441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441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441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441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441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441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441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441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441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441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0"/>
                            </p:stCondLst>
                            <p:childTnLst>
                              <p:par>
                                <p:cTn id="31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44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441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441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441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44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44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441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441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44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44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441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441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44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44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441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441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44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44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441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441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44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44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441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441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000"/>
                            </p:stCondLst>
                            <p:childTnLst>
                              <p:par>
                                <p:cTn id="35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44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44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441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441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441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441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441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441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00"/>
                            </p:stCondLst>
                            <p:childTnLst>
                              <p:par>
                                <p:cTn id="37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441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441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441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441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000"/>
                            </p:stCondLst>
                            <p:childTnLst>
                              <p:par>
                                <p:cTn id="38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44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44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441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441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44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441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441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441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441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441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441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441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000"/>
                            </p:stCondLst>
                            <p:childTnLst>
                              <p:par>
                                <p:cTn id="40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44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44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441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441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441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441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441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441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500"/>
                            </p:stCondLst>
                            <p:childTnLst>
                              <p:par>
                                <p:cTn id="41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441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441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44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44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000"/>
                            </p:stCondLst>
                            <p:childTnLst>
                              <p:par>
                                <p:cTn id="424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441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441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441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500" fill="hold"/>
                                        <p:tgtEl>
                                          <p:spTgt spid="441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/>
      <p:bldP spid="441442" grpId="0" autoUpdateAnimBg="0"/>
      <p:bldP spid="441443" grpId="0" autoUpdateAnimBg="0"/>
      <p:bldP spid="441445" grpId="0" autoUpdateAnimBg="0"/>
      <p:bldP spid="441446" grpId="0" autoUpdateAnimBg="0"/>
      <p:bldP spid="441448" grpId="0" animBg="1" autoUpdateAnimBg="0"/>
      <p:bldP spid="441449" grpId="0" animBg="1" autoUpdateAnimBg="0"/>
      <p:bldP spid="441454" grpId="0" animBg="1" autoUpdateAnimBg="0"/>
      <p:bldP spid="441457" grpId="0" animBg="1" autoUpdateAnimBg="0"/>
      <p:bldP spid="441460" grpId="0" animBg="1" autoUpdateAnimBg="0"/>
      <p:bldP spid="441463" grpId="0" animBg="1" autoUpdateAnimBg="0"/>
      <p:bldP spid="441466" grpId="0" animBg="1" autoUpdateAnimBg="0"/>
      <p:bldP spid="441469" grpId="0" animBg="1" autoUpdateAnimBg="0"/>
      <p:bldP spid="441472" grpId="0" animBg="1" autoUpdateAnimBg="0"/>
      <p:bldP spid="441475" grpId="0" animBg="1" autoUpdateAnimBg="0"/>
      <p:bldP spid="441478" grpId="0" animBg="1" autoUpdateAnimBg="0"/>
      <p:bldP spid="441481" grpId="0" animBg="1" autoUpdateAnimBg="0"/>
      <p:bldP spid="441484" grpId="0" animBg="1" autoUpdateAnimBg="0"/>
      <p:bldP spid="441487" grpId="0" animBg="1" autoUpdateAnimBg="0"/>
      <p:bldP spid="441490" grpId="0" animBg="1" autoUpdateAnimBg="0"/>
      <p:bldP spid="441493" grpId="0" animBg="1" autoUpdateAnimBg="0"/>
      <p:bldP spid="441496" grpId="0" animBg="1" autoUpdateAnimBg="0"/>
      <p:bldP spid="441499" grpId="0" animBg="1" autoUpdateAnimBg="0"/>
    </p:bldLst>
  </p:timing>
</p:sld>
</file>

<file path=ppt/theme/theme1.xml><?xml version="1.0" encoding="utf-8"?>
<a:theme xmlns:a="http://schemas.openxmlformats.org/drawingml/2006/main" name="新人培训模板-090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新人培训模板-0905</Template>
  <TotalTime>2278</TotalTime>
  <Words>901</Words>
  <Application>Microsoft Office PowerPoint</Application>
  <PresentationFormat>全屏显示(4:3)</PresentationFormat>
  <Paragraphs>244</Paragraphs>
  <Slides>17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新人培训模板-0905</vt:lpstr>
      <vt:lpstr>Image</vt:lpstr>
      <vt:lpstr>保理业务及系统介绍                                 －基础篇</vt:lpstr>
      <vt:lpstr>大纲</vt:lpstr>
      <vt:lpstr>保理业务基础</vt:lpstr>
      <vt:lpstr>保理业务定义</vt:lpstr>
      <vt:lpstr>保理业务角色</vt:lpstr>
      <vt:lpstr>保理业务种类</vt:lpstr>
      <vt:lpstr>幻灯片 7</vt:lpstr>
      <vt:lpstr>单保理业务流程</vt:lpstr>
      <vt:lpstr>国际双保理—买断型业务流程</vt:lpstr>
      <vt:lpstr>风险控管</vt:lpstr>
      <vt:lpstr>幻灯片 11</vt:lpstr>
      <vt:lpstr>公司概况</vt:lpstr>
      <vt:lpstr>公司客户群</vt:lpstr>
      <vt:lpstr>产品整体概况</vt:lpstr>
      <vt:lpstr>公司产品线</vt:lpstr>
      <vt:lpstr>典型产品列表</vt:lpstr>
      <vt:lpstr>幻灯片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额度处理</dc:title>
  <dc:creator>Ray</dc:creator>
  <cp:lastModifiedBy>Raydow</cp:lastModifiedBy>
  <cp:revision>139</cp:revision>
  <dcterms:created xsi:type="dcterms:W3CDTF">2007-02-28T05:35:13Z</dcterms:created>
  <dcterms:modified xsi:type="dcterms:W3CDTF">2009-05-07T05:53:20Z</dcterms:modified>
</cp:coreProperties>
</file>