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275" r:id="rId5"/>
    <p:sldId id="256" r:id="rId6"/>
    <p:sldId id="271" r:id="rId7"/>
    <p:sldId id="273" r:id="rId8"/>
    <p:sldId id="279" r:id="rId9"/>
    <p:sldId id="277" r:id="rId10"/>
    <p:sldId id="278" r:id="rId11"/>
  </p:sldIdLst>
  <p:sldSz cx="16256000" cy="9144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7199" autoAdjust="0"/>
  </p:normalViewPr>
  <p:slideViewPr>
    <p:cSldViewPr showGuides="1">
      <p:cViewPr varScale="1">
        <p:scale>
          <a:sx n="54" d="100"/>
          <a:sy n="54" d="100"/>
        </p:scale>
        <p:origin x="234" y="12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D90473D-1A38-4663-AADF-70E96C5AEC0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50988" y="365125"/>
            <a:ext cx="65008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B2C728-F399-4C2B-919F-92CC0110F0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0988" y="365125"/>
            <a:ext cx="6500812" cy="3657600"/>
          </a:xfrm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BA70CB1-D371-4C9E-AD93-8E9678F27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50" y="3474720"/>
            <a:ext cx="7680303" cy="3291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6" tIns="47767" rIns="95536" bIns="47767"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B2C728-F399-4C2B-919F-92CC0110F0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0988" y="365125"/>
            <a:ext cx="6500812" cy="3657600"/>
          </a:xfrm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BA70CB1-D371-4C9E-AD93-8E9678F27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50" y="3474720"/>
            <a:ext cx="7680303" cy="3291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6" tIns="47767" rIns="95536" bIns="4776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B2C728-F399-4C2B-919F-92CC0110F0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0988" y="365125"/>
            <a:ext cx="6500812" cy="3657600"/>
          </a:xfrm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BA70CB1-D371-4C9E-AD93-8E9678F27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50" y="3474720"/>
            <a:ext cx="7680303" cy="3291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6" tIns="47767" rIns="95536" bIns="47767"/>
          <a:lstStyle/>
          <a:p>
            <a:r>
              <a:rPr lang="en-US" altLang="en-US" dirty="0">
                <a:latin typeface="Arial" panose="020B0604020202020204" pitchFamily="34" charset="0"/>
              </a:rPr>
              <a:t>Textbook, pp. 46-7. Doesn’t cite a source (not required) and displays two paragraphs within blockquote tags.</a:t>
            </a:r>
          </a:p>
          <a:p>
            <a:r>
              <a:rPr lang="en-US" altLang="en-US" u="sng" dirty="0">
                <a:latin typeface="Arial" panose="020B0604020202020204" pitchFamily="34" charset="0"/>
              </a:rPr>
              <a:t>Go to</a:t>
            </a:r>
            <a:r>
              <a:rPr lang="en-US" altLang="en-US" u="none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w3schools.com -&gt;  html tutorial -&gt; search for blockquote, which does cite a source: &lt;blockquote cite=“http://www . . .”  Try it. Run it.</a:t>
            </a:r>
          </a:p>
        </p:txBody>
      </p:sp>
    </p:spTree>
    <p:extLst>
      <p:ext uri="{BB962C8B-B14F-4D97-AF65-F5344CB8AC3E}">
        <p14:creationId xmlns:p14="http://schemas.microsoft.com/office/powerpoint/2010/main" val="362335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B2C728-F399-4C2B-919F-92CC0110F0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0988" y="365125"/>
            <a:ext cx="6500812" cy="3657600"/>
          </a:xfrm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BA70CB1-D371-4C9E-AD93-8E9678F27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50" y="3474720"/>
            <a:ext cx="7680303" cy="3291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6" tIns="47767" rIns="95536" bIns="47767"/>
          <a:lstStyle/>
          <a:p>
            <a:r>
              <a:rPr lang="en-US" altLang="en-US" dirty="0">
                <a:latin typeface="Arial" panose="020B0604020202020204" pitchFamily="34" charset="0"/>
              </a:rPr>
              <a:t>Textbook, pp. 47-8.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First URL above is fun and very instructive.</a:t>
            </a:r>
          </a:p>
          <a:p>
            <a:r>
              <a:rPr lang="en-US" altLang="en-US" u="sng" dirty="0">
                <a:latin typeface="Arial" panose="020B0604020202020204" pitchFamily="34" charset="0"/>
              </a:rPr>
              <a:t>Go to</a:t>
            </a:r>
            <a:r>
              <a:rPr lang="en-US" altLang="en-US" u="none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w3schools link above. Try it. Run some of them. Helps it sink in.</a:t>
            </a:r>
          </a:p>
        </p:txBody>
      </p:sp>
    </p:spTree>
    <p:extLst>
      <p:ext uri="{BB962C8B-B14F-4D97-AF65-F5344CB8AC3E}">
        <p14:creationId xmlns:p14="http://schemas.microsoft.com/office/powerpoint/2010/main" val="47721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438" y="3521075"/>
            <a:ext cx="7680325" cy="28797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Textbook, pp. 55-58. Green texts are actually black in link elements, but typically appear in web browser underlined and a different color such as green. </a:t>
            </a:r>
          </a:p>
          <a:p>
            <a:r>
              <a:rPr lang="en-US" dirty="0"/>
              <a:t>HTML &lt;a&gt; tag defines a hyperlink.</a:t>
            </a:r>
          </a:p>
        </p:txBody>
      </p:sp>
    </p:spTree>
    <p:extLst>
      <p:ext uri="{BB962C8B-B14F-4D97-AF65-F5344CB8AC3E}">
        <p14:creationId xmlns:p14="http://schemas.microsoft.com/office/powerpoint/2010/main" val="29647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B2C728-F399-4C2B-919F-92CC0110F0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0988" y="365125"/>
            <a:ext cx="6500812" cy="3657600"/>
          </a:xfrm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BA70CB1-D371-4C9E-AD93-8E9678F27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50" y="3474720"/>
            <a:ext cx="7680303" cy="3291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6" tIns="47767" rIns="95536" bIns="47767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Green texts are actually black in link elements, but typically appear in web browser underlined and a different color such as green. 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2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B2C728-F399-4C2B-919F-92CC0110F0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0988" y="365125"/>
            <a:ext cx="6500812" cy="3657600"/>
          </a:xfrm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BA70CB1-D371-4C9E-AD93-8E9678F27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50" y="3474720"/>
            <a:ext cx="7680303" cy="3291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6" tIns="47767" rIns="95536" bIns="47767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</a:rPr>
              <a:t>The user sees both the small airplane image and the underlined differently-colored clickable link below it.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</a:rPr>
              <a:t>See two html (temporary txt) files in module along with two jpg files. Change txt files to html files and try them by first running link.html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</a:rPr>
              <a:t>Better: copy link on bottom of slide and paste in Chrome or Firefox Omnibox/Address Bar.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6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0C71-8880-4618-9A2C-432685A5876A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2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5BB3-E3BC-4A6D-9884-AA671A26C7A5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2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25EE-B9A5-4E79-B173-4C1B46B8144C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4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652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408-9E5B-4001-A43F-52E4105B1573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3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190B-510E-4B8C-9B98-03ECDD3BAD76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6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3922-BD07-41DD-9DB9-5958D674F796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5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2074-E6FB-4EC0-9AFF-CDD922D02CC6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3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9FAD-A0A9-4C50-A5FE-B874A90E2AA7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7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EFB7-E1E3-48B4-92DF-2F86BB8611EB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7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5239-16C9-49DE-9CB5-5D4DB705221F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1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6260-491C-45BE-87BB-A32F9A6D5EA7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3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CB36-EF5D-49F1-BF0A-E2D3D3C9380D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1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50" r:id="rId12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signers/htmlarrow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html/html_symbols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ss.brockport.edu/~tmullins/cis117/Week3/AirplaneExamp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www.theeastafrican.co.ke/image/view/-/4080776/medRes/1743359/-/ncgfdd/-/plane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7D89A911-F40F-4E94-B373-8D6479FD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134" y="2021366"/>
            <a:ext cx="10481732" cy="712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667" tIns="33867" rIns="84667" bIns="33867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Times New Roman" panose="02020603050405020304" pitchFamily="18" charset="0"/>
              </a:rPr>
              <a:t>CIS 117.02 : Introduction to Web Development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Times New Roman" panose="02020603050405020304" pitchFamily="18" charset="0"/>
              </a:rPr>
              <a:t>Fall 2022				Dr. Tim Mullins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Times New Roman" panose="02020603050405020304" pitchFamily="18" charset="0"/>
              </a:rPr>
              <a:t>Lecture 3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Times New Roman" panose="02020603050405020304" pitchFamily="18" charset="0"/>
              </a:rPr>
              <a:t>– What We Will Cover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Times New Roman" panose="02020603050405020304" pitchFamily="18" charset="0"/>
              </a:rPr>
              <a:t>Last Time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Times New Roman" panose="02020603050405020304" pitchFamily="18" charset="0"/>
              </a:rPr>
              <a:t>Block Quote, Font Styles and Sizes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Times New Roman" panose="02020603050405020304" pitchFamily="18" charset="0"/>
              </a:rPr>
              <a:t>Character Entities</a:t>
            </a:r>
            <a:endParaRPr lang="en-US" altLang="en-US" sz="2400" b="0" dirty="0">
              <a:solidFill>
                <a:prstClr val="black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dirty="0">
                <a:solidFill>
                  <a:prstClr val="black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Hypertext Links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7D89A911-F40F-4E94-B373-8D6479FD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1524000"/>
            <a:ext cx="11624732" cy="365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667" tIns="33867" rIns="84667" bIns="33867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0" dirty="0">
                <a:cs typeface="Arial" panose="020B0604020202020204" pitchFamily="34" charset="0"/>
              </a:rPr>
              <a:t>Last Time</a:t>
            </a:r>
          </a:p>
          <a:p>
            <a:pPr algn="ctr"/>
            <a:endParaRPr lang="en-US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 Structure, Basic Syntax and Tags, including &lt;</a:t>
            </a:r>
            <a:r>
              <a:rPr lang="en-US" alt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</a:t>
            </a:r>
          </a:p>
          <a:p>
            <a:endParaRPr lang="en-US" altLang="en-US" sz="24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Arial" panose="020B0604020202020204" pitchFamily="34" charset="0"/>
              <a:buChar char="•"/>
            </a:pPr>
            <a:endParaRPr lang="en-US" altLang="en-US" sz="24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Arial" panose="020B0604020202020204" pitchFamily="34" charset="0"/>
              <a:buChar char="•"/>
            </a:pPr>
            <a:endParaRPr lang="en-US" altLang="en-US" sz="24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8F2AB1-B45E-473B-9CD8-097072DDF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2940115"/>
            <a:ext cx="12344400" cy="486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667" tIns="33867" rIns="84667" bIns="33867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892" indent="-342892">
              <a:buFont typeface="Arial" panose="020B0604020202020204" pitchFamily="34" charset="0"/>
              <a:buChar char="•"/>
            </a:pPr>
            <a:endParaRPr lang="en-US" altLang="en-US" sz="2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alt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lang=</a:t>
            </a:r>
            <a:r>
              <a:rPr lang="en-US" altLang="en-US" sz="2600" dirty="0">
                <a:solidFill>
                  <a:srgbClr val="FF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2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altLang="en-US" sz="2600" dirty="0">
                <a:solidFill>
                  <a:srgbClr val="FF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 Assignment 2 &lt;/title&gt;</a:t>
            </a:r>
          </a:p>
          <a:p>
            <a:r>
              <a:rPr lang="en-US" altLang="en-US" sz="2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four required meta tags for assignments, tests] --&gt;</a:t>
            </a:r>
          </a:p>
          <a:p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Courier New" panose="02070309020205020404" pitchFamily="49" charset="0"/>
              </a:rPr>
              <a:t>&lt;</a:t>
            </a:r>
            <a:r>
              <a:rPr lang="en-US" altLang="en-US" sz="2400" dirty="0" err="1">
                <a:latin typeface="Courier New" panose="02070309020205020404" pitchFamily="49" charset="0"/>
              </a:rPr>
              <a:t>img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src</a:t>
            </a:r>
            <a:r>
              <a:rPr lang="en-US" altLang="en-US" sz="2400" dirty="0">
                <a:latin typeface="Courier New" panose="02070309020205020404" pitchFamily="49" charset="0"/>
              </a:rPr>
              <a:t>="comet.jpg" alt="Picture of comet" &gt;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alt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099423-8BE8-4992-BF39-6E53EC63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A526AE-EB51-4E50-B178-4F9A90457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25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a digit but saw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instead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ABB2DF-52A8-4EED-A20F-1AEE3B384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625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a digit but saw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instead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78F2AB1-B45E-473B-9CD8-097072DDF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552827"/>
            <a:ext cx="13792200" cy="840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667" tIns="33867" rIns="84667" bIns="33867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3200" b="0" dirty="0">
                <a:cs typeface="Arial" panose="020B0604020202020204" pitchFamily="34" charset="0"/>
              </a:rPr>
              <a:t>Blockquote, Font Styles and Sizes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Blockquote:</a:t>
            </a:r>
          </a:p>
          <a:p>
            <a:pPr marL="1200120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set block of text off from normal flow and appearance of text</a:t>
            </a:r>
          </a:p>
          <a:p>
            <a:pPr marL="1200120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Browsers often indent on both sides and sometimes italicize content of 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&lt;blockquote&gt;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&lt;/blockquote&gt;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Styles and Sizes (note: can be nested):</a:t>
            </a:r>
          </a:p>
          <a:p>
            <a:pPr marL="1200120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(often set in italics)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200120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(boldface) 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&lt;strong&gt;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&lt;/strong&gt;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20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Monospace (Courier)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&lt;code&gt;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 code  &lt;/code&gt;</a:t>
            </a:r>
          </a:p>
          <a:p>
            <a:pPr marL="1200120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Superscript</a:t>
            </a:r>
            <a:r>
              <a:rPr lang="en-US" altLang="en-US" sz="2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&lt;sup&gt; </a:t>
            </a:r>
            <a:r>
              <a:rPr lang="en-US" altLang="en-US" sz="26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&lt;/sup&gt;</a:t>
            </a:r>
          </a:p>
          <a:p>
            <a:pPr marL="1200120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</a:t>
            </a:r>
            <a:r>
              <a:rPr lang="en-US" altLang="en-US" sz="2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&lt;sub&gt; </a:t>
            </a:r>
            <a:r>
              <a:rPr lang="en-US" altLang="en-US" sz="26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&lt;/sub&gt;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x&lt;sub&gt;2&lt;/sub&gt;&lt;sup&gt;3&lt;/sup&gt;</a:t>
            </a:r>
          </a:p>
          <a:p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527800" y="7162800"/>
                <a:ext cx="838200" cy="78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4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en-US" sz="4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4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en-US" sz="4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00" y="7162800"/>
                <a:ext cx="838200" cy="781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ECFAB-A474-482A-80BA-4D989333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127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78F2AB1-B45E-473B-9CD8-097072DDF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392052"/>
            <a:ext cx="14249400" cy="835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667" tIns="33867" rIns="84667" bIns="33867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3200" b="0" dirty="0">
                <a:cs typeface="Arial" panose="020B0604020202020204" pitchFamily="34" charset="0"/>
              </a:rPr>
              <a:t>Character Entities, (Special Symbols)       </a:t>
            </a:r>
          </a:p>
          <a:p>
            <a:pPr>
              <a:lnSpc>
                <a:spcPct val="150000"/>
              </a:lnSpc>
            </a:pPr>
            <a:r>
              <a:rPr lang="en-US" altLang="en-US" sz="26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https://www.toptal.com/designers/htmlarrows/</a:t>
            </a:r>
            <a:r>
              <a:rPr lang="en-US" altLang="en-US" sz="26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z="26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https://www.w3schools.com/html/html_symbols.asp</a:t>
            </a:r>
            <a:r>
              <a:rPr lang="en-US" altLang="en-US" sz="26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		Entity			Meaning</a:t>
            </a:r>
            <a:r>
              <a:rPr lang="en-US" alt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&amp;					&amp;amp;  		Ampersand	</a:t>
            </a: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					&amp;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  		Less than	</a:t>
            </a: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					&amp;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  		Greater than	</a:t>
            </a: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					&amp;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		Double quote	</a:t>
            </a: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					&amp;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apos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		Single quote	</a:t>
            </a: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¼					&amp;frac14;	One quarter	</a:t>
            </a: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½					&amp;frac12;	One half	</a:t>
            </a: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¾					&amp;frac34;	Three quarters	</a:t>
            </a: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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		&amp;deg;  		Degree	</a:t>
            </a: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(space)		&amp;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		Non-breaking space</a:t>
            </a:r>
          </a:p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		&amp;copy;		Copyright</a:t>
            </a:r>
          </a:p>
          <a:p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€					&amp;euro;		Euro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27625-AD2E-445C-82E8-16FDBFA4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857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7DE6-2696-4333-97B1-1A3B2E80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"/>
            <a:ext cx="14020800" cy="60959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+mn-lt"/>
              </a:rPr>
              <a:t> </a:t>
            </a:r>
            <a:br>
              <a:rPr lang="en-US" sz="2800" dirty="0"/>
            </a:br>
            <a:endParaRPr lang="en-US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63BA-1F60-4354-937B-417134FE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756948"/>
            <a:ext cx="14554200" cy="77427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Hypertext Links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nchor element, the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&lt;a&gt;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tag, points to </a:t>
            </a:r>
            <a:r>
              <a:rPr lang="en-US" altLang="en-US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link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specifies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that target.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(hypertext reference) attribute of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&lt;a&gt;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assigned value in double quotes – target document. </a:t>
            </a:r>
            <a:endParaRPr lang="en-US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nchor element specifying a link is </a:t>
            </a:r>
            <a:r>
              <a:rPr lang="en-US" altLang="en-US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link. The link text (green below) is visible to reader.</a:t>
            </a:r>
          </a:p>
          <a:p>
            <a:pPr marL="1066774" lvl="1" indent="-457189">
              <a:lnSpc>
                <a:spcPct val="15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document in same directory: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&lt;a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href</a:t>
            </a:r>
            <a:r>
              <a:rPr lang="en-US" altLang="en-US" sz="2800" b="1" dirty="0">
                <a:latin typeface="Courier New" panose="02070309020205020404" pitchFamily="49" charset="0"/>
              </a:rPr>
              <a:t>="MyComets.html"</a:t>
            </a:r>
            <a:r>
              <a:rPr lang="en-US" altLang="en-US" sz="2800" dirty="0">
                <a:latin typeface="Courier New" panose="02070309020205020404" pitchFamily="49" charset="0"/>
              </a:rPr>
              <a:t>&gt;</a:t>
            </a:r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</a:rPr>
              <a:t>Link to comet info</a:t>
            </a:r>
            <a:r>
              <a:rPr lang="en-US" altLang="en-US" sz="2800" b="1" dirty="0">
                <a:latin typeface="Courier New" panose="02070309020205020404" pitchFamily="49" charset="0"/>
              </a:rPr>
              <a:t>&lt;/a&gt;</a:t>
            </a:r>
          </a:p>
          <a:p>
            <a:pPr>
              <a:lnSpc>
                <a:spcPct val="90000"/>
              </a:lnSpc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target document in another directory:</a:t>
            </a:r>
            <a:endParaRPr lang="en-US" altLang="en-US" sz="26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&lt;a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href</a:t>
            </a:r>
            <a:r>
              <a:rPr lang="en-US" altLang="en-US" sz="2800" b="1" dirty="0">
                <a:latin typeface="Courier New" panose="02070309020205020404" pitchFamily="49" charset="0"/>
              </a:rPr>
              <a:t>=“images/MyComets.html"</a:t>
            </a:r>
            <a:r>
              <a:rPr lang="en-US" altLang="en-US" sz="2800" dirty="0">
                <a:latin typeface="Courier New" panose="02070309020205020404" pitchFamily="49" charset="0"/>
              </a:rPr>
              <a:t>&gt;</a:t>
            </a:r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</a:rPr>
              <a:t>Link to comet info</a:t>
            </a:r>
            <a:r>
              <a:rPr lang="en-US" altLang="en-US" sz="2800" b="1" dirty="0">
                <a:latin typeface="Courier New" panose="02070309020205020404" pitchFamily="49" charset="0"/>
              </a:rPr>
              <a:t>&lt;/a&gt;</a:t>
            </a:r>
          </a:p>
          <a:p>
            <a:pPr marL="0" indent="0"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target needing a complete URL:</a:t>
            </a:r>
            <a:endParaRPr lang="en-US" altLang="en-US" sz="26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&lt;a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href</a:t>
            </a:r>
            <a:r>
              <a:rPr lang="en-US" altLang="en-US" sz="2800" b="1" dirty="0">
                <a:latin typeface="Courier New" panose="02070309020205020404" pitchFamily="49" charset="0"/>
              </a:rPr>
              <a:t>="https://en.wikipedia.org/wiki/Comet"</a:t>
            </a:r>
            <a:r>
              <a:rPr lang="en-US" altLang="en-US" sz="2800" dirty="0">
                <a:latin typeface="Courier New" panose="02070309020205020404" pitchFamily="49" charset="0"/>
              </a:rPr>
              <a:t>&gt;</a:t>
            </a:r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</a:rPr>
              <a:t>More comet info</a:t>
            </a:r>
            <a:r>
              <a:rPr lang="en-US" altLang="en-US" sz="2800" b="1" dirty="0">
                <a:latin typeface="Courier New" panose="02070309020205020404" pitchFamily="49" charset="0"/>
              </a:rPr>
              <a:t>&lt;/a&gt;</a:t>
            </a:r>
          </a:p>
          <a:p>
            <a:pPr marL="609585" lvl="1" indent="0"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600" b="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067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71018-1630-4CC9-BCF6-45C4DCB9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6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78F2AB1-B45E-473B-9CD8-097072DDF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908" y="682158"/>
            <a:ext cx="13335000" cy="862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667" tIns="33867" rIns="84667" bIns="33867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3200" b="0" dirty="0">
                <a:cs typeface="Arial" panose="020B0604020202020204" pitchFamily="34" charset="0"/>
              </a:rPr>
              <a:t>Hypertext Links (cont.)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target is not at beginning of linked document, target spot must be marked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labels can be defined in many different tags with </a:t>
            </a:r>
            <a:r>
              <a:rPr lang="en-US" alt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>
              <a:lnSpc>
                <a:spcPct val="150000"/>
              </a:lnSpc>
            </a:pPr>
            <a:r>
              <a:rPr lang="en-US" altLang="en-US" sz="2800" dirty="0">
                <a:latin typeface="Courier New" panose="02070309020205020404" pitchFamily="49" charset="0"/>
              </a:rPr>
              <a:t>		&lt;h1 id="comets"&gt;</a:t>
            </a:r>
            <a:r>
              <a:rPr lang="en-US" altLang="en-US" sz="2800" dirty="0">
                <a:solidFill>
                  <a:srgbClr val="00B050"/>
                </a:solidFill>
                <a:latin typeface="Courier New" panose="02070309020205020404" pitchFamily="49" charset="0"/>
              </a:rPr>
              <a:t>Comets</a:t>
            </a:r>
            <a:r>
              <a:rPr lang="en-US" altLang="en-US" sz="2800" dirty="0">
                <a:latin typeface="Courier New" panose="02070309020205020404" pitchFamily="49" charset="0"/>
              </a:rPr>
              <a:t>&lt;/h1&gt;</a:t>
            </a:r>
            <a:endParaRPr lang="en-US" altLang="en-US" sz="2800" dirty="0"/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to an </a:t>
            </a:r>
            <a:r>
              <a:rPr lang="en-US" altLang="en-US" sz="2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preceded by pound sign (#)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39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when </a:t>
            </a:r>
            <a:r>
              <a:rPr lang="en-US" altLang="en-US" sz="2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same document:</a:t>
            </a:r>
          </a:p>
          <a:p>
            <a:pPr>
              <a:lnSpc>
                <a:spcPct val="150000"/>
              </a:lnSpc>
            </a:pPr>
            <a:r>
              <a:rPr lang="en-US" altLang="en-US" sz="2800" dirty="0">
                <a:latin typeface="Courier New" panose="02070309020205020404" pitchFamily="49" charset="0"/>
              </a:rPr>
              <a:t>&lt;a </a:t>
            </a:r>
            <a:r>
              <a:rPr lang="en-US" altLang="en-US" sz="2800" dirty="0" err="1">
                <a:latin typeface="Courier New" panose="02070309020205020404" pitchFamily="49" charset="0"/>
              </a:rPr>
              <a:t>href</a:t>
            </a:r>
            <a:r>
              <a:rPr lang="en-US" altLang="en-US" sz="2800" dirty="0">
                <a:latin typeface="Courier New" panose="02070309020205020404" pitchFamily="49" charset="0"/>
              </a:rPr>
              <a:t>="#comets"&gt;</a:t>
            </a:r>
            <a:r>
              <a:rPr lang="en-US" altLang="en-US" sz="2800" dirty="0">
                <a:solidFill>
                  <a:srgbClr val="00B050"/>
                </a:solidFill>
                <a:latin typeface="Courier New" panose="02070309020205020404" pitchFamily="49" charset="0"/>
              </a:rPr>
              <a:t>More about comets</a:t>
            </a:r>
            <a:r>
              <a:rPr lang="en-US" altLang="en-US" sz="2800" dirty="0">
                <a:latin typeface="Courier New" panose="02070309020205020404" pitchFamily="49" charset="0"/>
              </a:rPr>
              <a:t>&lt;/a&gt;</a:t>
            </a:r>
            <a:endParaRPr lang="en-US" altLang="en-US" sz="2800" dirty="0"/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39" lvl="1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when target </a:t>
            </a:r>
            <a:r>
              <a:rPr lang="en-US" altLang="en-US" sz="2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in different document:</a:t>
            </a: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MyComets.html#comets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 about comets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>
              <a:lnSpc>
                <a:spcPct val="150000"/>
              </a:lnSpc>
            </a:pP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E41348-118F-481F-8323-65026569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685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78F2AB1-B45E-473B-9CD8-097072DDF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430922"/>
            <a:ext cx="14935200" cy="934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667" tIns="33867" rIns="84667" bIns="33867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3200" b="0" dirty="0">
                <a:cs typeface="Arial" panose="020B0604020202020204" pitchFamily="34" charset="0"/>
              </a:rPr>
              <a:t>Hypertext Links (cont.)</a:t>
            </a:r>
            <a:endParaRPr lang="en-US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can include images in their content. Remember, we can nest elements!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Courier New" panose="02070309020205020404" pitchFamily="49" charset="0"/>
              </a:rPr>
              <a:t>&lt;a </a:t>
            </a:r>
            <a:r>
              <a:rPr lang="en-US" altLang="en-US" sz="2800" dirty="0" err="1">
                <a:latin typeface="Courier New" panose="02070309020205020404" pitchFamily="49" charset="0"/>
              </a:rPr>
              <a:t>href</a:t>
            </a:r>
            <a:r>
              <a:rPr lang="en-US" altLang="en-US" sz="2800" dirty="0">
                <a:latin typeface="Courier New" panose="02070309020205020404" pitchFamily="49" charset="0"/>
              </a:rPr>
              <a:t>="c210data.html"&gt;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Courier New" panose="02070309020205020404" pitchFamily="49" charset="0"/>
              </a:rPr>
              <a:t>   &lt;</a:t>
            </a:r>
            <a:r>
              <a:rPr lang="en-US" altLang="en-US" sz="2800" dirty="0" err="1">
                <a:latin typeface="Courier New" panose="02070309020205020404" pitchFamily="49" charset="0"/>
              </a:rPr>
              <a:t>img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</a:rPr>
              <a:t>src</a:t>
            </a:r>
            <a:r>
              <a:rPr lang="en-US" altLang="en-US" sz="2800" dirty="0">
                <a:latin typeface="Courier New" panose="02070309020205020404" pitchFamily="49" charset="0"/>
              </a:rPr>
              <a:t>="small-airplane.jpg" alt=“Image of small airplane" &gt;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Courier New" panose="02070309020205020404" pitchFamily="49" charset="0"/>
              </a:rPr>
              <a:t>   &lt;</a:t>
            </a:r>
            <a:r>
              <a:rPr lang="en-US" altLang="en-US" sz="2800">
                <a:latin typeface="Courier New" panose="02070309020205020404" pitchFamily="49" charset="0"/>
              </a:rPr>
              <a:t>br&gt; </a:t>
            </a:r>
            <a:r>
              <a:rPr lang="en-US" altLang="en-US" sz="2800" dirty="0">
                <a:latin typeface="Courier New" panose="02070309020205020404" pitchFamily="49" charset="0"/>
              </a:rPr>
              <a:t>Information on Cessna 210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Courier New" panose="02070309020205020404" pitchFamily="49" charset="0"/>
              </a:rPr>
              <a:t>&lt;/a&gt;</a:t>
            </a:r>
          </a:p>
          <a:p>
            <a:pPr>
              <a:lnSpc>
                <a:spcPct val="15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	</a:t>
            </a:r>
            <a:r>
              <a:rPr lang="en-US" altLang="en-US" sz="3200" u="sng" dirty="0">
                <a:latin typeface="Courier New" panose="02070309020205020404" pitchFamily="49" charset="0"/>
              </a:rPr>
              <a:t>________</a:t>
            </a:r>
            <a:r>
              <a:rPr lang="en-US" altLang="en-US" sz="3200" b="0" dirty="0">
                <a:latin typeface="Courier New" panose="02070309020205020404" pitchFamily="49" charset="0"/>
              </a:rPr>
              <a:t>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[these 4 lines </a:t>
            </a:r>
            <a:r>
              <a:rPr lang="en-US" alt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in browser as below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________</a:t>
            </a:r>
          </a:p>
          <a:p>
            <a:pPr>
              <a:lnSpc>
                <a:spcPct val="150000"/>
              </a:lnSpc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indent="0">
              <a:lnSpc>
                <a:spcPct val="150000"/>
              </a:lnSpc>
            </a:pPr>
            <a:endParaRPr lang="en-US" altLang="en-US" sz="2800" u="sng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8" indent="0">
              <a:lnSpc>
                <a:spcPct val="150000"/>
              </a:lnSpc>
            </a:pPr>
            <a:r>
              <a:rPr lang="en-US" altLang="en-US" sz="2800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 on Cessna 210</a:t>
            </a:r>
            <a:r>
              <a:rPr lang="en-US" altLang="en-US" sz="28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[Study at link below]</a:t>
            </a:r>
            <a:r>
              <a:rPr lang="en-US" altLang="en-US" sz="2800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altLang="en-US" sz="2800" b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8" indent="0">
              <a:lnSpc>
                <a:spcPct val="150000"/>
              </a:lnSpc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https://www.itss.Brockport.edu/~tmullins/cis117/Week3/AirplaneExample</a:t>
            </a:r>
            <a:r>
              <a:rPr lang="en-US" altLang="en-US" sz="24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457200" lvl="8" indent="0">
              <a:lnSpc>
                <a:spcPct val="150000"/>
              </a:lnSpc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7" indent="0">
              <a:lnSpc>
                <a:spcPct val="150000"/>
              </a:lnSpc>
            </a:pPr>
            <a:endParaRPr lang="en-US" altLang="en-US" sz="2800" u="sng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 descr="aerodynamics - How can opening of a door on small plane ...">
            <a:hlinkClick r:id="rId4" tooltip="Picture of a small airplan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4419600"/>
            <a:ext cx="5334000" cy="29099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F3DE3-D3EC-4D74-9264-59265F4D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277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554345C8E2A0438B369E29BF865473" ma:contentTypeVersion="15" ma:contentTypeDescription="Create a new document." ma:contentTypeScope="" ma:versionID="1a207817c69789a29cba6857edb597b5">
  <xsd:schema xmlns:xsd="http://www.w3.org/2001/XMLSchema" xmlns:xs="http://www.w3.org/2001/XMLSchema" xmlns:p="http://schemas.microsoft.com/office/2006/metadata/properties" xmlns:ns1="http://schemas.microsoft.com/sharepoint/v3" xmlns:ns3="2051055b-ffc6-451e-bf36-fd8464dfe871" xmlns:ns4="2255a46d-31e2-4b73-bca0-c3734577c145" targetNamespace="http://schemas.microsoft.com/office/2006/metadata/properties" ma:root="true" ma:fieldsID="bd2fbd1e57da4da3c017041fae56c4a8" ns1:_="" ns3:_="" ns4:_="">
    <xsd:import namespace="http://schemas.microsoft.com/sharepoint/v3"/>
    <xsd:import namespace="2051055b-ffc6-451e-bf36-fd8464dfe871"/>
    <xsd:import namespace="2255a46d-31e2-4b73-bca0-c3734577c1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51055b-ffc6-451e-bf36-fd8464dfe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5a46d-31e2-4b73-bca0-c3734577c14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082563-A02E-48DE-A2B7-D38217810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D2E9AE-CDF3-4644-B7D9-BA4CAC3D4361}">
  <ds:schemaRefs>
    <ds:schemaRef ds:uri="2051055b-ffc6-451e-bf36-fd8464dfe871"/>
    <ds:schemaRef ds:uri="2255a46d-31e2-4b73-bca0-c3734577c14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EE02502-DF9E-4F31-8577-871378EDA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51055b-ffc6-451e-bf36-fd8464dfe871"/>
    <ds:schemaRef ds:uri="2255a46d-31e2-4b73-bca0-c3734577c1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11807</TotalTime>
  <Pages>5</Pages>
  <Words>1030</Words>
  <Application>Microsoft Office PowerPoint</Application>
  <PresentationFormat>Custom</PresentationFormat>
  <Paragraphs>130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Rounded MT Bold</vt:lpstr>
      <vt:lpstr>Arial Unicode MS</vt:lpstr>
      <vt:lpstr>Calibri</vt:lpstr>
      <vt:lpstr>Calibri Light</vt:lpstr>
      <vt:lpstr>Cambria Math</vt:lpstr>
      <vt:lpstr>Courier New</vt:lpstr>
      <vt:lpstr>Georgia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E. Iskrenova-Ekiert</dc:creator>
  <cp:keywords>CIS 117</cp:keywords>
  <cp:lastModifiedBy>Mullins, Timothy (tmullins)</cp:lastModifiedBy>
  <cp:revision>350</cp:revision>
  <cp:lastPrinted>2019-01-28T20:19:19Z</cp:lastPrinted>
  <dcterms:created xsi:type="dcterms:W3CDTF">1995-10-04T10:44:44Z</dcterms:created>
  <dcterms:modified xsi:type="dcterms:W3CDTF">2022-11-07T20:28:33Z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0x01010011554345C8E2A0438B369E29BF865473</vt:lpwstr>
  </property>
</Properties>
</file>