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77" r:id="rId5"/>
    <p:sldId id="285" r:id="rId6"/>
    <p:sldId id="289" r:id="rId7"/>
    <p:sldId id="296" r:id="rId8"/>
    <p:sldId id="256" r:id="rId9"/>
    <p:sldId id="306" r:id="rId10"/>
    <p:sldId id="310" r:id="rId11"/>
    <p:sldId id="295" r:id="rId12"/>
    <p:sldId id="312" r:id="rId13"/>
    <p:sldId id="322" r:id="rId14"/>
    <p:sldId id="323" r:id="rId15"/>
    <p:sldId id="287" r:id="rId16"/>
    <p:sldId id="298" r:id="rId17"/>
    <p:sldId id="307" r:id="rId18"/>
    <p:sldId id="308" r:id="rId19"/>
    <p:sldId id="309" r:id="rId20"/>
    <p:sldId id="302" r:id="rId21"/>
    <p:sldId id="311" r:id="rId22"/>
    <p:sldId id="304" r:id="rId23"/>
    <p:sldId id="305" r:id="rId24"/>
    <p:sldId id="290" r:id="rId25"/>
    <p:sldId id="291" r:id="rId26"/>
    <p:sldId id="294" r:id="rId27"/>
    <p:sldId id="292" r:id="rId28"/>
    <p:sldId id="293"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STOEBNER" initials="MS" lastIdx="2" clrIdx="0">
    <p:extLst>
      <p:ext uri="{19B8F6BF-5375-455C-9EA6-DF929625EA0E}">
        <p15:presenceInfo xmlns:p15="http://schemas.microsoft.com/office/powerpoint/2012/main" userId="MATTHEW STOEB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2F3E4E"/>
    <a:srgbClr val="384655"/>
    <a:srgbClr val="021826"/>
    <a:srgbClr val="91E0D1"/>
    <a:srgbClr val="162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17" autoAdjust="0"/>
  </p:normalViewPr>
  <p:slideViewPr>
    <p:cSldViewPr snapToGrid="0">
      <p:cViewPr varScale="1">
        <p:scale>
          <a:sx n="91" d="100"/>
          <a:sy n="91" d="100"/>
        </p:scale>
        <p:origin x="562" y="38"/>
      </p:cViewPr>
      <p:guideLst/>
    </p:cSldViewPr>
  </p:slideViewPr>
  <p:notesTextViewPr>
    <p:cViewPr>
      <p:scale>
        <a:sx n="1" d="1"/>
        <a:sy n="1" d="1"/>
      </p:scale>
      <p:origin x="0" y="0"/>
    </p:cViewPr>
  </p:notesTextViewPr>
  <p:notesViewPr>
    <p:cSldViewPr snapToGrid="0">
      <p:cViewPr varScale="1">
        <p:scale>
          <a:sx n="83" d="100"/>
          <a:sy n="83" d="100"/>
        </p:scale>
        <p:origin x="38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E38FED-759D-41AC-AE2B-EDAB5F230ADE}" type="datetimeFigureOut">
              <a:rPr lang="en-US" smtClean="0"/>
              <a:t>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B6058-99E7-4A1B-920B-3C46EB7BDCE2}" type="slidenum">
              <a:rPr lang="en-US" smtClean="0"/>
              <a:t>‹#›</a:t>
            </a:fld>
            <a:endParaRPr lang="en-US"/>
          </a:p>
        </p:txBody>
      </p:sp>
    </p:spTree>
    <p:extLst>
      <p:ext uri="{BB962C8B-B14F-4D97-AF65-F5344CB8AC3E}">
        <p14:creationId xmlns:p14="http://schemas.microsoft.com/office/powerpoint/2010/main" val="1192627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30B3A-9CAA-49DA-879B-E467DD43740D}"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51121-739C-42AC-B10A-20A976048BB7}" type="slidenum">
              <a:rPr lang="en-US" smtClean="0"/>
              <a:t>‹#›</a:t>
            </a:fld>
            <a:endParaRPr lang="en-US"/>
          </a:p>
        </p:txBody>
      </p:sp>
    </p:spTree>
    <p:extLst>
      <p:ext uri="{BB962C8B-B14F-4D97-AF65-F5344CB8AC3E}">
        <p14:creationId xmlns:p14="http://schemas.microsoft.com/office/powerpoint/2010/main" val="205172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1</a:t>
            </a:fld>
            <a:endParaRPr lang="en-US"/>
          </a:p>
        </p:txBody>
      </p:sp>
    </p:spTree>
    <p:extLst>
      <p:ext uri="{BB962C8B-B14F-4D97-AF65-F5344CB8AC3E}">
        <p14:creationId xmlns:p14="http://schemas.microsoft.com/office/powerpoint/2010/main" val="307051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25</a:t>
            </a:fld>
            <a:endParaRPr lang="en-US"/>
          </a:p>
        </p:txBody>
      </p:sp>
    </p:spTree>
    <p:extLst>
      <p:ext uri="{BB962C8B-B14F-4D97-AF65-F5344CB8AC3E}">
        <p14:creationId xmlns:p14="http://schemas.microsoft.com/office/powerpoint/2010/main" val="114276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26</a:t>
            </a:fld>
            <a:endParaRPr lang="en-US"/>
          </a:p>
        </p:txBody>
      </p:sp>
    </p:spTree>
    <p:extLst>
      <p:ext uri="{BB962C8B-B14F-4D97-AF65-F5344CB8AC3E}">
        <p14:creationId xmlns:p14="http://schemas.microsoft.com/office/powerpoint/2010/main" val="388104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2</a:t>
            </a:fld>
            <a:endParaRPr lang="en-US"/>
          </a:p>
        </p:txBody>
      </p:sp>
    </p:spTree>
    <p:extLst>
      <p:ext uri="{BB962C8B-B14F-4D97-AF65-F5344CB8AC3E}">
        <p14:creationId xmlns:p14="http://schemas.microsoft.com/office/powerpoint/2010/main" val="177548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3</a:t>
            </a:fld>
            <a:endParaRPr lang="en-US"/>
          </a:p>
        </p:txBody>
      </p:sp>
    </p:spTree>
    <p:extLst>
      <p:ext uri="{BB962C8B-B14F-4D97-AF65-F5344CB8AC3E}">
        <p14:creationId xmlns:p14="http://schemas.microsoft.com/office/powerpoint/2010/main" val="184503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4</a:t>
            </a:fld>
            <a:endParaRPr lang="en-US"/>
          </a:p>
        </p:txBody>
      </p:sp>
    </p:spTree>
    <p:extLst>
      <p:ext uri="{BB962C8B-B14F-4D97-AF65-F5344CB8AC3E}">
        <p14:creationId xmlns:p14="http://schemas.microsoft.com/office/powerpoint/2010/main" val="151047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6</a:t>
            </a:fld>
            <a:endParaRPr lang="en-US"/>
          </a:p>
        </p:txBody>
      </p:sp>
    </p:spTree>
    <p:extLst>
      <p:ext uri="{BB962C8B-B14F-4D97-AF65-F5344CB8AC3E}">
        <p14:creationId xmlns:p14="http://schemas.microsoft.com/office/powerpoint/2010/main" val="8822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8</a:t>
            </a:fld>
            <a:endParaRPr lang="en-US"/>
          </a:p>
        </p:txBody>
      </p:sp>
    </p:spTree>
    <p:extLst>
      <p:ext uri="{BB962C8B-B14F-4D97-AF65-F5344CB8AC3E}">
        <p14:creationId xmlns:p14="http://schemas.microsoft.com/office/powerpoint/2010/main" val="429358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9</a:t>
            </a:fld>
            <a:endParaRPr lang="en-US"/>
          </a:p>
        </p:txBody>
      </p:sp>
    </p:spTree>
    <p:extLst>
      <p:ext uri="{BB962C8B-B14F-4D97-AF65-F5344CB8AC3E}">
        <p14:creationId xmlns:p14="http://schemas.microsoft.com/office/powerpoint/2010/main" val="3629729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10</a:t>
            </a:fld>
            <a:endParaRPr lang="en-US"/>
          </a:p>
        </p:txBody>
      </p:sp>
    </p:spTree>
    <p:extLst>
      <p:ext uri="{BB962C8B-B14F-4D97-AF65-F5344CB8AC3E}">
        <p14:creationId xmlns:p14="http://schemas.microsoft.com/office/powerpoint/2010/main" val="335401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51121-739C-42AC-B10A-20A976048BB7}" type="slidenum">
              <a:rPr lang="en-US" smtClean="0"/>
              <a:t>11</a:t>
            </a:fld>
            <a:endParaRPr lang="en-US"/>
          </a:p>
        </p:txBody>
      </p:sp>
    </p:spTree>
    <p:extLst>
      <p:ext uri="{BB962C8B-B14F-4D97-AF65-F5344CB8AC3E}">
        <p14:creationId xmlns:p14="http://schemas.microsoft.com/office/powerpoint/2010/main" val="104170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D18810-EE32-40EF-83BD-106B2C43582A}"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33821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8D70C6-874F-431E-B6A8-339DBB055EF3}"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243093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071CF-3086-43F2-9706-CBC26CC1BEE2}"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354570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D4340-123E-41B5-8334-3C81DCBB5748}"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116841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C2F080-BA6E-4BB5-8BBB-90DEE126FF0B}"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424711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C3EB87-CE2E-4C1B-B773-A8DBB3BA21F2}"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60768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269DA0-E59A-4580-AC05-90FE010D7246}"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213552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8DB98B-C30D-4B16-A88D-35E1AED2C0A7}"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402797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D4C31-9647-4ACD-9FC8-8265CA4E2208}" type="datetime1">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268936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986108-986E-4FD4-9BEC-D888FD924FA8}"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195674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466F73-925C-4D9A-91A6-3427401FDC08}"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C0343-BEA8-49A8-BE01-AF119F0A8AA8}" type="slidenum">
              <a:rPr lang="en-US" smtClean="0"/>
              <a:t>‹#›</a:t>
            </a:fld>
            <a:endParaRPr lang="en-US"/>
          </a:p>
        </p:txBody>
      </p:sp>
    </p:spTree>
    <p:extLst>
      <p:ext uri="{BB962C8B-B14F-4D97-AF65-F5344CB8AC3E}">
        <p14:creationId xmlns:p14="http://schemas.microsoft.com/office/powerpoint/2010/main" val="344236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0C2D4-5813-4B45-8A50-F32AB6353721}" type="datetime1">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94374" y="6443436"/>
            <a:ext cx="2743200" cy="365125"/>
          </a:xfrm>
          <a:prstGeom prst="rect">
            <a:avLst/>
          </a:prstGeom>
        </p:spPr>
        <p:txBody>
          <a:bodyPr vert="horz" lIns="91440" tIns="45720" rIns="91440" bIns="45720" rtlCol="0" anchor="ctr"/>
          <a:lstStyle>
            <a:lvl1pPr algn="r">
              <a:defRPr sz="1400" b="1">
                <a:solidFill>
                  <a:schemeClr val="bg1"/>
                </a:solidFill>
              </a:defRPr>
            </a:lvl1pPr>
          </a:lstStyle>
          <a:p>
            <a:fld id="{AABC0343-BEA8-49A8-BE01-AF119F0A8AA8}" type="slidenum">
              <a:rPr lang="en-US" smtClean="0"/>
              <a:pPr/>
              <a:t>‹#›</a:t>
            </a:fld>
            <a:endParaRPr lang="en-US"/>
          </a:p>
        </p:txBody>
      </p:sp>
    </p:spTree>
    <p:extLst>
      <p:ext uri="{BB962C8B-B14F-4D97-AF65-F5344CB8AC3E}">
        <p14:creationId xmlns:p14="http://schemas.microsoft.com/office/powerpoint/2010/main" val="102307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chat.il4.dso.mi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ogin.dso.mi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4B8AEA-2E49-4442-BB68-8670FD5F83B5}"/>
              </a:ext>
            </a:extLst>
          </p:cNvPr>
          <p:cNvPicPr>
            <a:picLocks noChangeAspect="1"/>
          </p:cNvPicPr>
          <p:nvPr/>
        </p:nvPicPr>
        <p:blipFill rotWithShape="1">
          <a:blip r:embed="rId3"/>
          <a:srcRect l="3331" r="3331" b="20064"/>
          <a:stretch/>
        </p:blipFill>
        <p:spPr>
          <a:xfrm>
            <a:off x="0" y="1193475"/>
            <a:ext cx="12192000" cy="5486400"/>
          </a:xfrm>
          <a:prstGeom prst="rect">
            <a:avLst/>
          </a:prstGeom>
        </p:spPr>
      </p:pic>
      <p:sp>
        <p:nvSpPr>
          <p:cNvPr id="2" name="Title 1"/>
          <p:cNvSpPr>
            <a:spLocks noGrp="1"/>
          </p:cNvSpPr>
          <p:nvPr>
            <p:ph type="title"/>
          </p:nvPr>
        </p:nvSpPr>
        <p:spPr>
          <a:xfrm>
            <a:off x="1205811" y="725134"/>
            <a:ext cx="10504452" cy="1325563"/>
          </a:xfrm>
        </p:spPr>
        <p:txBody>
          <a:bodyPr>
            <a:normAutofit/>
          </a:bodyPr>
          <a:lstStyle/>
          <a:p>
            <a:r>
              <a:rPr lang="en-US" sz="2700" b="1" dirty="0">
                <a:solidFill>
                  <a:schemeClr val="accent5">
                    <a:lumMod val="60000"/>
                    <a:lumOff val="40000"/>
                  </a:schemeClr>
                </a:solidFill>
                <a:latin typeface="Arial" panose="020B0604020202020204" pitchFamily="34" charset="0"/>
                <a:cs typeface="Arial" panose="020B0604020202020204" pitchFamily="34" charset="0"/>
              </a:rPr>
              <a:t>PLATFORM ONE (P1)</a:t>
            </a:r>
            <a:br>
              <a:rPr lang="en-US" b="1" dirty="0">
                <a:solidFill>
                  <a:schemeClr val="bg1">
                    <a:lumMod val="95000"/>
                  </a:schemeClr>
                </a:solidFill>
                <a:latin typeface="Arial Black" panose="020B0A04020102020204" pitchFamily="34" charset="0"/>
              </a:rPr>
            </a:br>
            <a:r>
              <a:rPr lang="en-US" b="1" dirty="0">
                <a:solidFill>
                  <a:schemeClr val="bg1">
                    <a:lumMod val="95000"/>
                  </a:schemeClr>
                </a:solidFill>
                <a:latin typeface="Arial Black" panose="020B0A04020102020204" pitchFamily="34" charset="0"/>
              </a:rPr>
              <a:t>MATTERMOST (MM) TRAINING</a:t>
            </a:r>
            <a:endParaRPr lang="en-US" b="1" i="1" dirty="0">
              <a:solidFill>
                <a:schemeClr val="bg1">
                  <a:lumMod val="95000"/>
                </a:schemeClr>
              </a:solidFill>
              <a:latin typeface="Arial Black" panose="020B0A04020102020204" pitchFamily="34" charset="0"/>
            </a:endParaRP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50"/>
                </a:solidFill>
                <a:effectLst/>
                <a:uLnTx/>
                <a:uFillTx/>
                <a:latin typeface="Calibri" panose="020F0502020204030204"/>
                <a:ea typeface="+mn-ea"/>
                <a:cs typeface="+mn-cs"/>
              </a:rPr>
              <a:t>UNCLASSIFIED//FOR OFFICIAL USE ONLY</a:t>
            </a:r>
            <a:endPar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fld id="{AABC0343-BEA8-49A8-BE01-AF119F0A8AA8}" type="slidenum">
              <a:rPr lang="en-US" smtClean="0"/>
              <a:t>1</a:t>
            </a:fld>
            <a:endParaRPr lang="en-US"/>
          </a:p>
        </p:txBody>
      </p:sp>
    </p:spTree>
    <p:extLst>
      <p:ext uri="{BB962C8B-B14F-4D97-AF65-F5344CB8AC3E}">
        <p14:creationId xmlns:p14="http://schemas.microsoft.com/office/powerpoint/2010/main" val="10484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51294"/>
            <a:ext cx="10515600" cy="1325563"/>
          </a:xfrm>
        </p:spPr>
        <p:txBody>
          <a:bodyPr>
            <a:normAutofit fontScale="90000"/>
          </a:bodyPr>
          <a:lstStyle/>
          <a:p>
            <a:pPr lvl="0">
              <a:lnSpc>
                <a:spcPct val="100000"/>
              </a:lnSpc>
              <a:spcBef>
                <a:spcPts val="0"/>
              </a:spcBef>
              <a:defRPr/>
            </a:pPr>
            <a:r>
              <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rPr>
              <a:t>IMPACT LEVELS EXPLAINED</a:t>
            </a:r>
            <a:br>
              <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rPr>
            </a:br>
            <a:r>
              <a:rPr lang="en-US" i="1" dirty="0">
                <a:solidFill>
                  <a:schemeClr val="bg1">
                    <a:lumMod val="95000"/>
                  </a:schemeClr>
                </a:solidFill>
              </a:rPr>
              <a:t>IL2, IL4, IL5, IL6</a:t>
            </a:r>
            <a:endPar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endParaRPr>
          </a:p>
        </p:txBody>
      </p:sp>
      <p:sp>
        <p:nvSpPr>
          <p:cNvPr id="3" name="Content Placeholder 2"/>
          <p:cNvSpPr>
            <a:spLocks noGrp="1"/>
          </p:cNvSpPr>
          <p:nvPr>
            <p:ph idx="1"/>
          </p:nvPr>
        </p:nvSpPr>
        <p:spPr>
          <a:xfrm>
            <a:off x="838200" y="1994351"/>
            <a:ext cx="10515600" cy="1434649"/>
          </a:xfrm>
        </p:spPr>
        <p:txBody>
          <a:bodyPr>
            <a:noAutofit/>
          </a:bodyPr>
          <a:lstStyle/>
          <a:p>
            <a:pPr marL="0" indent="0" algn="l">
              <a:buNone/>
            </a:pPr>
            <a:r>
              <a:rPr lang="en-US" sz="2000" b="1" dirty="0">
                <a:solidFill>
                  <a:schemeClr val="bg1">
                    <a:lumMod val="95000"/>
                  </a:schemeClr>
                </a:solidFill>
              </a:rPr>
              <a:t>What are Impact Levels?</a:t>
            </a: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5" name="Slide Number Placeholder 4"/>
          <p:cNvSpPr>
            <a:spLocks noGrp="1"/>
          </p:cNvSpPr>
          <p:nvPr>
            <p:ph type="sldNum" sz="quarter" idx="12"/>
          </p:nvPr>
        </p:nvSpPr>
        <p:spPr/>
        <p:txBody>
          <a:bodyPr/>
          <a:lstStyle/>
          <a:p>
            <a:fld id="{AABC0343-BEA8-49A8-BE01-AF119F0A8AA8}" type="slidenum">
              <a:rPr lang="en-US" smtClean="0"/>
              <a:t>10</a:t>
            </a:fld>
            <a:endParaRPr lang="en-US"/>
          </a:p>
        </p:txBody>
      </p:sp>
      <p:sp>
        <p:nvSpPr>
          <p:cNvPr id="6" name="TextBox 5">
            <a:extLst>
              <a:ext uri="{FF2B5EF4-FFF2-40B4-BE49-F238E27FC236}">
                <a16:creationId xmlns:a16="http://schemas.microsoft.com/office/drawing/2014/main" id="{1CA35BAF-06E5-4FA9-B6C7-0403888FCA8B}"/>
              </a:ext>
            </a:extLst>
          </p:cNvPr>
          <p:cNvSpPr txBox="1"/>
          <p:nvPr/>
        </p:nvSpPr>
        <p:spPr>
          <a:xfrm>
            <a:off x="838200" y="2404958"/>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95000"/>
                  </a:schemeClr>
                </a:solidFill>
              </a:rPr>
              <a:t>Standards for categorizing information and information systems provided by </a:t>
            </a:r>
            <a:r>
              <a:rPr lang="en-US" b="1" dirty="0">
                <a:solidFill>
                  <a:schemeClr val="accent4">
                    <a:lumMod val="60000"/>
                    <a:lumOff val="40000"/>
                  </a:schemeClr>
                </a:solidFill>
              </a:rPr>
              <a:t>DISA</a:t>
            </a:r>
            <a:r>
              <a:rPr lang="en-US" dirty="0">
                <a:solidFill>
                  <a:schemeClr val="bg1">
                    <a:lumMod val="95000"/>
                  </a:schemeClr>
                </a:solidFill>
              </a:rPr>
              <a:t> who developed the </a:t>
            </a:r>
            <a:r>
              <a:rPr lang="en-US" b="1" dirty="0">
                <a:solidFill>
                  <a:schemeClr val="accent4">
                    <a:lumMod val="60000"/>
                    <a:lumOff val="40000"/>
                  </a:schemeClr>
                </a:solidFill>
              </a:rPr>
              <a:t>DoD Cloud Computing Security Requirements Guide (SRG)</a:t>
            </a:r>
            <a:r>
              <a:rPr lang="en-US" dirty="0">
                <a:solidFill>
                  <a:schemeClr val="bg1">
                    <a:lumMod val="95000"/>
                  </a:schemeClr>
                </a:solidFill>
              </a:rPr>
              <a:t>. The SRG defines the baseline security requirements for cloud service providers (CSPs) that host DoD information, systems, and applications, and for DoD's use of cloud services. It replaces the DoD Cloud Security Model, and maps to the DoD Risk Management Framework and NIST 800-37/53. </a:t>
            </a:r>
          </a:p>
          <a:p>
            <a:pPr marL="742950" lvl="1" indent="-285750">
              <a:buFont typeface="Arial" panose="020B0604020202020204" pitchFamily="34" charset="0"/>
              <a:buChar char="•"/>
            </a:pPr>
            <a:r>
              <a:rPr lang="en-US" b="1" dirty="0">
                <a:solidFill>
                  <a:schemeClr val="accent4">
                    <a:lumMod val="60000"/>
                    <a:lumOff val="40000"/>
                  </a:schemeClr>
                </a:solidFill>
              </a:rPr>
              <a:t>IL2</a:t>
            </a:r>
            <a:r>
              <a:rPr lang="en-US" dirty="0">
                <a:solidFill>
                  <a:schemeClr val="bg1">
                    <a:lumMod val="95000"/>
                  </a:schemeClr>
                </a:solidFill>
              </a:rPr>
              <a:t> is public information</a:t>
            </a:r>
          </a:p>
          <a:p>
            <a:pPr marL="742950" lvl="1" indent="-285750">
              <a:buFont typeface="Arial" panose="020B0604020202020204" pitchFamily="34" charset="0"/>
              <a:buChar char="•"/>
            </a:pPr>
            <a:r>
              <a:rPr lang="en-US" b="1" dirty="0">
                <a:solidFill>
                  <a:schemeClr val="accent4">
                    <a:lumMod val="60000"/>
                    <a:lumOff val="40000"/>
                  </a:schemeClr>
                </a:solidFill>
              </a:rPr>
              <a:t>IL4</a:t>
            </a:r>
            <a:r>
              <a:rPr lang="en-US" dirty="0">
                <a:solidFill>
                  <a:schemeClr val="bg1">
                    <a:lumMod val="95000"/>
                  </a:schemeClr>
                </a:solidFill>
              </a:rPr>
              <a:t> is PII, PHI, CUI (controlled unclassified information), &amp; HIPAA</a:t>
            </a:r>
          </a:p>
          <a:p>
            <a:pPr marL="742950" lvl="1" indent="-285750">
              <a:buFont typeface="Arial" panose="020B0604020202020204" pitchFamily="34" charset="0"/>
              <a:buChar char="•"/>
            </a:pPr>
            <a:r>
              <a:rPr lang="en-US" b="1" dirty="0">
                <a:solidFill>
                  <a:schemeClr val="accent4">
                    <a:lumMod val="60000"/>
                    <a:lumOff val="40000"/>
                  </a:schemeClr>
                </a:solidFill>
              </a:rPr>
              <a:t>IL5</a:t>
            </a:r>
            <a:r>
              <a:rPr lang="en-US" dirty="0">
                <a:solidFill>
                  <a:schemeClr val="bg1">
                    <a:lumMod val="95000"/>
                  </a:schemeClr>
                </a:solidFill>
              </a:rPr>
              <a:t> is national security information and class </a:t>
            </a:r>
          </a:p>
          <a:p>
            <a:pPr lvl="2"/>
            <a:r>
              <a:rPr lang="en-US" dirty="0">
                <a:solidFill>
                  <a:schemeClr val="bg1">
                    <a:lumMod val="95000"/>
                  </a:schemeClr>
                </a:solidFill>
              </a:rPr>
              <a:t>ex. Source code for a weapons system or anything touching national security</a:t>
            </a:r>
          </a:p>
          <a:p>
            <a:pPr marL="742950" lvl="1" indent="-285750">
              <a:buFont typeface="Arial" panose="020B0604020202020204" pitchFamily="34" charset="0"/>
              <a:buChar char="•"/>
            </a:pPr>
            <a:r>
              <a:rPr lang="en-US" b="1" dirty="0">
                <a:solidFill>
                  <a:schemeClr val="accent4">
                    <a:lumMod val="60000"/>
                    <a:lumOff val="40000"/>
                  </a:schemeClr>
                </a:solidFill>
              </a:rPr>
              <a:t>IL6</a:t>
            </a:r>
            <a:r>
              <a:rPr lang="en-US" dirty="0">
                <a:solidFill>
                  <a:schemeClr val="bg1">
                    <a:lumMod val="95000"/>
                  </a:schemeClr>
                </a:solidFill>
              </a:rPr>
              <a:t> is secret data.</a:t>
            </a:r>
            <a:br>
              <a:rPr lang="en-US" dirty="0">
                <a:solidFill>
                  <a:schemeClr val="bg1">
                    <a:lumMod val="95000"/>
                  </a:schemeClr>
                </a:solidFill>
              </a:rPr>
            </a:br>
            <a:endParaRPr lang="en-US" dirty="0"/>
          </a:p>
        </p:txBody>
      </p:sp>
    </p:spTree>
    <p:extLst>
      <p:ext uri="{BB962C8B-B14F-4D97-AF65-F5344CB8AC3E}">
        <p14:creationId xmlns:p14="http://schemas.microsoft.com/office/powerpoint/2010/main" val="210833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51294"/>
            <a:ext cx="10515600" cy="1325563"/>
          </a:xfrm>
        </p:spPr>
        <p:txBody>
          <a:bodyPr>
            <a:normAutofit fontScale="90000"/>
          </a:bodyPr>
          <a:lstStyle/>
          <a:p>
            <a:pPr lvl="0">
              <a:lnSpc>
                <a:spcPct val="100000"/>
              </a:lnSpc>
              <a:spcBef>
                <a:spcPts val="0"/>
              </a:spcBef>
              <a:defRPr/>
            </a:pPr>
            <a:r>
              <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rPr>
              <a:t>IMPACT LEVELS EXPLAINED</a:t>
            </a:r>
            <a:br>
              <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rPr>
            </a:br>
            <a:r>
              <a:rPr lang="en-US" i="1" dirty="0">
                <a:solidFill>
                  <a:schemeClr val="bg1">
                    <a:lumMod val="95000"/>
                  </a:schemeClr>
                </a:solidFill>
              </a:rPr>
              <a:t>IL2, IL4, IL5, IL6</a:t>
            </a:r>
            <a:endPar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endParaRP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5" name="Slide Number Placeholder 4"/>
          <p:cNvSpPr>
            <a:spLocks noGrp="1"/>
          </p:cNvSpPr>
          <p:nvPr>
            <p:ph type="sldNum" sz="quarter" idx="12"/>
          </p:nvPr>
        </p:nvSpPr>
        <p:spPr/>
        <p:txBody>
          <a:bodyPr/>
          <a:lstStyle/>
          <a:p>
            <a:fld id="{AABC0343-BEA8-49A8-BE01-AF119F0A8AA8}" type="slidenum">
              <a:rPr lang="en-US" smtClean="0"/>
              <a:t>11</a:t>
            </a:fld>
            <a:endParaRPr lang="en-US"/>
          </a:p>
        </p:txBody>
      </p:sp>
      <p:sp>
        <p:nvSpPr>
          <p:cNvPr id="26" name="Content Placeholder 2">
            <a:extLst>
              <a:ext uri="{FF2B5EF4-FFF2-40B4-BE49-F238E27FC236}">
                <a16:creationId xmlns:a16="http://schemas.microsoft.com/office/drawing/2014/main" id="{612790B9-211F-40D5-A386-4AFFBCCD8D1D}"/>
              </a:ext>
            </a:extLst>
          </p:cNvPr>
          <p:cNvSpPr txBox="1">
            <a:spLocks/>
          </p:cNvSpPr>
          <p:nvPr/>
        </p:nvSpPr>
        <p:spPr>
          <a:xfrm>
            <a:off x="838200" y="1905852"/>
            <a:ext cx="10515600" cy="14346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bg1">
                    <a:lumMod val="95000"/>
                  </a:schemeClr>
                </a:solidFill>
              </a:rPr>
              <a:t>Mattermost</a:t>
            </a:r>
            <a:r>
              <a:rPr lang="en-US" sz="1800" b="1" dirty="0">
                <a:solidFill>
                  <a:schemeClr val="bg1">
                    <a:lumMod val="95000"/>
                  </a:schemeClr>
                </a:solidFill>
              </a:rPr>
              <a:t> is approved for IL2, IL4, IL5. </a:t>
            </a:r>
            <a:r>
              <a:rPr lang="en-US" sz="1800" b="1" dirty="0">
                <a:solidFill>
                  <a:srgbClr val="FFC000"/>
                </a:solidFill>
              </a:rPr>
              <a:t>The instance of MM you are on is Impact Level 4 (IL4)</a:t>
            </a:r>
          </a:p>
          <a:p>
            <a:pPr marL="0" indent="0">
              <a:buNone/>
            </a:pPr>
            <a:r>
              <a:rPr lang="en-US" sz="1800" b="1" dirty="0">
                <a:solidFill>
                  <a:schemeClr val="accent1">
                    <a:lumMod val="60000"/>
                    <a:lumOff val="40000"/>
                  </a:schemeClr>
                </a:solidFill>
              </a:rPr>
              <a:t>DoD MM </a:t>
            </a:r>
            <a:r>
              <a:rPr lang="en-US" sz="1800" dirty="0">
                <a:solidFill>
                  <a:schemeClr val="bg1">
                    <a:lumMod val="95000"/>
                  </a:schemeClr>
                </a:solidFill>
              </a:rPr>
              <a:t>allows </a:t>
            </a:r>
            <a:r>
              <a:rPr lang="en-US" sz="1800" b="1" dirty="0">
                <a:solidFill>
                  <a:schemeClr val="accent4">
                    <a:lumMod val="60000"/>
                    <a:lumOff val="40000"/>
                  </a:schemeClr>
                </a:solidFill>
              </a:rPr>
              <a:t>FOUO/PII/CUI/HIPAA </a:t>
            </a:r>
            <a:r>
              <a:rPr lang="en-US" sz="1800" dirty="0">
                <a:solidFill>
                  <a:schemeClr val="bg1">
                    <a:lumMod val="95000"/>
                  </a:schemeClr>
                </a:solidFill>
              </a:rPr>
              <a:t>in Private Teams or Private Channels and direct messages in Public Teams.</a:t>
            </a:r>
          </a:p>
          <a:p>
            <a:r>
              <a:rPr lang="en-US" sz="1800" b="1" dirty="0">
                <a:solidFill>
                  <a:schemeClr val="accent4">
                    <a:lumMod val="60000"/>
                    <a:lumOff val="40000"/>
                  </a:schemeClr>
                </a:solidFill>
              </a:rPr>
              <a:t>Public Teams </a:t>
            </a:r>
            <a:r>
              <a:rPr lang="en-US" sz="1800" dirty="0">
                <a:solidFill>
                  <a:schemeClr val="bg1">
                    <a:lumMod val="95000"/>
                  </a:schemeClr>
                </a:solidFill>
              </a:rPr>
              <a:t>(FOUO only Private Channels, &amp; DMs)</a:t>
            </a:r>
          </a:p>
          <a:p>
            <a:r>
              <a:rPr lang="en-US" sz="1800" b="1" dirty="0">
                <a:solidFill>
                  <a:schemeClr val="accent2">
                    <a:lumMod val="75000"/>
                  </a:schemeClr>
                </a:solidFill>
              </a:rPr>
              <a:t>Private Teams </a:t>
            </a:r>
            <a:r>
              <a:rPr lang="en-US" sz="1800" dirty="0">
                <a:solidFill>
                  <a:schemeClr val="bg1">
                    <a:lumMod val="95000"/>
                  </a:schemeClr>
                </a:solidFill>
              </a:rPr>
              <a:t>(FOUO in Public Channels, Private Channels, &amp; DMs)</a:t>
            </a:r>
          </a:p>
          <a:p>
            <a:endParaRPr lang="en-US" sz="1800" dirty="0">
              <a:solidFill>
                <a:schemeClr val="bg1">
                  <a:lumMod val="95000"/>
                </a:schemeClr>
              </a:solidFill>
            </a:endParaRPr>
          </a:p>
        </p:txBody>
      </p:sp>
      <p:pic>
        <p:nvPicPr>
          <p:cNvPr id="14" name="Picture 13">
            <a:extLst>
              <a:ext uri="{FF2B5EF4-FFF2-40B4-BE49-F238E27FC236}">
                <a16:creationId xmlns:a16="http://schemas.microsoft.com/office/drawing/2014/main" id="{B335ADD7-860A-4394-BC5C-661EB5B7E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158" y="4223829"/>
            <a:ext cx="721029" cy="721029"/>
          </a:xfrm>
          <a:prstGeom prst="rect">
            <a:avLst/>
          </a:prstGeom>
        </p:spPr>
      </p:pic>
      <p:pic>
        <p:nvPicPr>
          <p:cNvPr id="16" name="Picture 15">
            <a:extLst>
              <a:ext uri="{FF2B5EF4-FFF2-40B4-BE49-F238E27FC236}">
                <a16:creationId xmlns:a16="http://schemas.microsoft.com/office/drawing/2014/main" id="{678616D0-9A0F-4AB5-ABC3-F753DB032D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8225" y="3895409"/>
            <a:ext cx="913933" cy="913933"/>
          </a:xfrm>
          <a:prstGeom prst="rect">
            <a:avLst/>
          </a:prstGeom>
        </p:spPr>
      </p:pic>
      <p:sp>
        <p:nvSpPr>
          <p:cNvPr id="17" name="TextBox 16">
            <a:extLst>
              <a:ext uri="{FF2B5EF4-FFF2-40B4-BE49-F238E27FC236}">
                <a16:creationId xmlns:a16="http://schemas.microsoft.com/office/drawing/2014/main" id="{83A83C17-0205-4FFA-99F5-D0E7053F9BE4}"/>
              </a:ext>
            </a:extLst>
          </p:cNvPr>
          <p:cNvSpPr txBox="1"/>
          <p:nvPr/>
        </p:nvSpPr>
        <p:spPr>
          <a:xfrm>
            <a:off x="1659805" y="5000148"/>
            <a:ext cx="2145733" cy="369332"/>
          </a:xfrm>
          <a:prstGeom prst="rect">
            <a:avLst/>
          </a:prstGeom>
          <a:noFill/>
        </p:spPr>
        <p:txBody>
          <a:bodyPr wrap="square" rtlCol="0">
            <a:spAutoFit/>
          </a:bodyPr>
          <a:lstStyle/>
          <a:p>
            <a:pPr algn="ctr"/>
            <a:r>
              <a:rPr lang="en-US" b="1" dirty="0">
                <a:solidFill>
                  <a:schemeClr val="accent4">
                    <a:lumMod val="60000"/>
                    <a:lumOff val="40000"/>
                  </a:schemeClr>
                </a:solidFill>
              </a:rPr>
              <a:t>DoD Server</a:t>
            </a:r>
          </a:p>
        </p:txBody>
      </p:sp>
      <p:sp>
        <p:nvSpPr>
          <p:cNvPr id="18" name="TextBox 17">
            <a:extLst>
              <a:ext uri="{FF2B5EF4-FFF2-40B4-BE49-F238E27FC236}">
                <a16:creationId xmlns:a16="http://schemas.microsoft.com/office/drawing/2014/main" id="{FAAC63D2-D780-4F17-83CC-A33B27AF8922}"/>
              </a:ext>
            </a:extLst>
          </p:cNvPr>
          <p:cNvSpPr txBox="1"/>
          <p:nvPr/>
        </p:nvSpPr>
        <p:spPr>
          <a:xfrm>
            <a:off x="8354284" y="3796360"/>
            <a:ext cx="2145733" cy="276999"/>
          </a:xfrm>
          <a:prstGeom prst="rect">
            <a:avLst/>
          </a:prstGeom>
          <a:noFill/>
        </p:spPr>
        <p:txBody>
          <a:bodyPr wrap="square" rtlCol="0">
            <a:spAutoFit/>
          </a:bodyPr>
          <a:lstStyle/>
          <a:p>
            <a:r>
              <a:rPr lang="en-US" sz="1200" b="1" dirty="0">
                <a:solidFill>
                  <a:schemeClr val="accent4">
                    <a:lumMod val="60000"/>
                    <a:lumOff val="40000"/>
                  </a:schemeClr>
                </a:solidFill>
              </a:rPr>
              <a:t>Public Channel</a:t>
            </a:r>
          </a:p>
        </p:txBody>
      </p:sp>
      <p:sp>
        <p:nvSpPr>
          <p:cNvPr id="20" name="TextBox 19">
            <a:extLst>
              <a:ext uri="{FF2B5EF4-FFF2-40B4-BE49-F238E27FC236}">
                <a16:creationId xmlns:a16="http://schemas.microsoft.com/office/drawing/2014/main" id="{6D5BEB06-8852-4D3A-B143-6BCACBDEC986}"/>
              </a:ext>
            </a:extLst>
          </p:cNvPr>
          <p:cNvSpPr txBox="1"/>
          <p:nvPr/>
        </p:nvSpPr>
        <p:spPr>
          <a:xfrm>
            <a:off x="8367433" y="4352375"/>
            <a:ext cx="2699239" cy="646331"/>
          </a:xfrm>
          <a:prstGeom prst="rect">
            <a:avLst/>
          </a:prstGeom>
          <a:noFill/>
        </p:spPr>
        <p:txBody>
          <a:bodyPr wrap="square" rtlCol="0">
            <a:spAutoFit/>
          </a:bodyPr>
          <a:lstStyle/>
          <a:p>
            <a:r>
              <a:rPr lang="en-US" sz="1200" b="1" dirty="0">
                <a:solidFill>
                  <a:schemeClr val="accent4">
                    <a:lumMod val="60000"/>
                    <a:lumOff val="40000"/>
                  </a:schemeClr>
                </a:solidFill>
              </a:rPr>
              <a:t>Private Channel/Direct Messages</a:t>
            </a:r>
          </a:p>
          <a:p>
            <a:r>
              <a:rPr lang="en-US" sz="1200" b="1" dirty="0">
                <a:solidFill>
                  <a:schemeClr val="accent2">
                    <a:lumMod val="75000"/>
                  </a:schemeClr>
                </a:solidFill>
              </a:rPr>
              <a:t>(FOUO Authorized)</a:t>
            </a:r>
          </a:p>
          <a:p>
            <a:endParaRPr lang="en-US" sz="1200" b="1" dirty="0">
              <a:solidFill>
                <a:schemeClr val="accent4">
                  <a:lumMod val="60000"/>
                  <a:lumOff val="40000"/>
                </a:schemeClr>
              </a:solidFill>
            </a:endParaRPr>
          </a:p>
        </p:txBody>
      </p:sp>
      <p:pic>
        <p:nvPicPr>
          <p:cNvPr id="21" name="Picture 20">
            <a:extLst>
              <a:ext uri="{FF2B5EF4-FFF2-40B4-BE49-F238E27FC236}">
                <a16:creationId xmlns:a16="http://schemas.microsoft.com/office/drawing/2014/main" id="{813941FC-1F5E-4928-9386-AAE140929B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2536" y="3715805"/>
            <a:ext cx="488203" cy="488203"/>
          </a:xfrm>
          <a:prstGeom prst="rect">
            <a:avLst/>
          </a:prstGeom>
        </p:spPr>
      </p:pic>
      <p:pic>
        <p:nvPicPr>
          <p:cNvPr id="22" name="Picture 21">
            <a:extLst>
              <a:ext uri="{FF2B5EF4-FFF2-40B4-BE49-F238E27FC236}">
                <a16:creationId xmlns:a16="http://schemas.microsoft.com/office/drawing/2014/main" id="{E5C940EE-E99D-435B-8028-526F3D305D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5034" y="4275784"/>
            <a:ext cx="574772" cy="574772"/>
          </a:xfrm>
          <a:prstGeom prst="rect">
            <a:avLst/>
          </a:prstGeom>
        </p:spPr>
      </p:pic>
      <p:cxnSp>
        <p:nvCxnSpPr>
          <p:cNvPr id="25" name="Straight Arrow Connector 24">
            <a:extLst>
              <a:ext uri="{FF2B5EF4-FFF2-40B4-BE49-F238E27FC236}">
                <a16:creationId xmlns:a16="http://schemas.microsoft.com/office/drawing/2014/main" id="{1874119E-4908-432F-AF44-68A5ECCC9CF5}"/>
              </a:ext>
            </a:extLst>
          </p:cNvPr>
          <p:cNvCxnSpPr>
            <a:cxnSpLocks/>
          </p:cNvCxnSpPr>
          <p:nvPr/>
        </p:nvCxnSpPr>
        <p:spPr>
          <a:xfrm>
            <a:off x="3499554" y="4756107"/>
            <a:ext cx="2315294" cy="89753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F6243B-81D9-48FD-8AD6-986ABBD7DF0B}"/>
              </a:ext>
            </a:extLst>
          </p:cNvPr>
          <p:cNvCxnSpPr>
            <a:cxnSpLocks/>
            <a:stCxn id="16" idx="3"/>
          </p:cNvCxnSpPr>
          <p:nvPr/>
        </p:nvCxnSpPr>
        <p:spPr>
          <a:xfrm flipV="1">
            <a:off x="6912158" y="3997374"/>
            <a:ext cx="686833" cy="3550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4ECC3C-99FD-41EB-AE0C-9084BF585A88}"/>
              </a:ext>
            </a:extLst>
          </p:cNvPr>
          <p:cNvCxnSpPr>
            <a:cxnSpLocks/>
            <a:stCxn id="16" idx="3"/>
          </p:cNvCxnSpPr>
          <p:nvPr/>
        </p:nvCxnSpPr>
        <p:spPr>
          <a:xfrm>
            <a:off x="6912158" y="4352376"/>
            <a:ext cx="686833" cy="2564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268F7F9-B2BE-4BD1-AAC7-036E686960DB}"/>
              </a:ext>
            </a:extLst>
          </p:cNvPr>
          <p:cNvSpPr txBox="1"/>
          <p:nvPr/>
        </p:nvSpPr>
        <p:spPr>
          <a:xfrm>
            <a:off x="4961044" y="4734691"/>
            <a:ext cx="2977747" cy="461665"/>
          </a:xfrm>
          <a:prstGeom prst="rect">
            <a:avLst/>
          </a:prstGeom>
          <a:noFill/>
        </p:spPr>
        <p:txBody>
          <a:bodyPr wrap="square" rtlCol="0">
            <a:spAutoFit/>
          </a:bodyPr>
          <a:lstStyle/>
          <a:p>
            <a:pPr algn="ctr"/>
            <a:r>
              <a:rPr lang="en-US" sz="1200" b="1" dirty="0">
                <a:solidFill>
                  <a:schemeClr val="accent4">
                    <a:lumMod val="60000"/>
                    <a:lumOff val="40000"/>
                  </a:schemeClr>
                </a:solidFill>
              </a:rPr>
              <a:t>Public Team</a:t>
            </a:r>
          </a:p>
          <a:p>
            <a:pPr algn="ctr"/>
            <a:r>
              <a:rPr lang="en-US" sz="1200" b="1" dirty="0">
                <a:solidFill>
                  <a:schemeClr val="accent4">
                    <a:lumMod val="60000"/>
                    <a:lumOff val="40000"/>
                  </a:schemeClr>
                </a:solidFill>
              </a:rPr>
              <a:t> </a:t>
            </a:r>
          </a:p>
        </p:txBody>
      </p:sp>
      <p:pic>
        <p:nvPicPr>
          <p:cNvPr id="33" name="Picture 32">
            <a:extLst>
              <a:ext uri="{FF2B5EF4-FFF2-40B4-BE49-F238E27FC236}">
                <a16:creationId xmlns:a16="http://schemas.microsoft.com/office/drawing/2014/main" id="{686FCDBF-FABC-494E-895D-5BCD06B598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0647" y="5125316"/>
            <a:ext cx="866100" cy="866100"/>
          </a:xfrm>
          <a:prstGeom prst="rect">
            <a:avLst/>
          </a:prstGeom>
        </p:spPr>
      </p:pic>
      <p:sp>
        <p:nvSpPr>
          <p:cNvPr id="34" name="TextBox 33">
            <a:extLst>
              <a:ext uri="{FF2B5EF4-FFF2-40B4-BE49-F238E27FC236}">
                <a16:creationId xmlns:a16="http://schemas.microsoft.com/office/drawing/2014/main" id="{C4901567-BBA8-4E3E-A4F1-0EE5957C4CD9}"/>
              </a:ext>
            </a:extLst>
          </p:cNvPr>
          <p:cNvSpPr txBox="1"/>
          <p:nvPr/>
        </p:nvSpPr>
        <p:spPr>
          <a:xfrm>
            <a:off x="8421225" y="5103237"/>
            <a:ext cx="2145733" cy="461665"/>
          </a:xfrm>
          <a:prstGeom prst="rect">
            <a:avLst/>
          </a:prstGeom>
          <a:noFill/>
        </p:spPr>
        <p:txBody>
          <a:bodyPr wrap="square" rtlCol="0">
            <a:spAutoFit/>
          </a:bodyPr>
          <a:lstStyle/>
          <a:p>
            <a:r>
              <a:rPr lang="en-US" sz="1200" b="1" dirty="0">
                <a:solidFill>
                  <a:schemeClr val="accent4">
                    <a:lumMod val="60000"/>
                    <a:lumOff val="40000"/>
                  </a:schemeClr>
                </a:solidFill>
              </a:rPr>
              <a:t>Public Channel</a:t>
            </a:r>
          </a:p>
          <a:p>
            <a:r>
              <a:rPr lang="en-US" sz="1200" b="1" dirty="0">
                <a:solidFill>
                  <a:schemeClr val="accent2">
                    <a:lumMod val="75000"/>
                  </a:schemeClr>
                </a:solidFill>
              </a:rPr>
              <a:t>(FOUO Authorized)</a:t>
            </a:r>
          </a:p>
        </p:txBody>
      </p:sp>
      <p:sp>
        <p:nvSpPr>
          <p:cNvPr id="35" name="TextBox 34">
            <a:extLst>
              <a:ext uri="{FF2B5EF4-FFF2-40B4-BE49-F238E27FC236}">
                <a16:creationId xmlns:a16="http://schemas.microsoft.com/office/drawing/2014/main" id="{2429DA5C-0ABF-47A3-909E-D9D182E286B4}"/>
              </a:ext>
            </a:extLst>
          </p:cNvPr>
          <p:cNvSpPr txBox="1"/>
          <p:nvPr/>
        </p:nvSpPr>
        <p:spPr>
          <a:xfrm>
            <a:off x="8373570" y="5774489"/>
            <a:ext cx="2369034" cy="646331"/>
          </a:xfrm>
          <a:prstGeom prst="rect">
            <a:avLst/>
          </a:prstGeom>
          <a:noFill/>
        </p:spPr>
        <p:txBody>
          <a:bodyPr wrap="square" rtlCol="0">
            <a:spAutoFit/>
          </a:bodyPr>
          <a:lstStyle/>
          <a:p>
            <a:r>
              <a:rPr lang="en-US" sz="1200" b="1" dirty="0">
                <a:solidFill>
                  <a:schemeClr val="accent4">
                    <a:lumMod val="60000"/>
                    <a:lumOff val="40000"/>
                  </a:schemeClr>
                </a:solidFill>
              </a:rPr>
              <a:t>Private Channel/Direct Messages</a:t>
            </a:r>
          </a:p>
          <a:p>
            <a:r>
              <a:rPr lang="en-US" sz="1200" b="1" dirty="0">
                <a:solidFill>
                  <a:schemeClr val="accent2">
                    <a:lumMod val="75000"/>
                  </a:schemeClr>
                </a:solidFill>
              </a:rPr>
              <a:t>(FOUO Authorized)</a:t>
            </a:r>
          </a:p>
          <a:p>
            <a:endParaRPr lang="en-US" sz="1200" b="1" dirty="0">
              <a:solidFill>
                <a:schemeClr val="accent4">
                  <a:lumMod val="60000"/>
                  <a:lumOff val="40000"/>
                </a:schemeClr>
              </a:solidFill>
            </a:endParaRPr>
          </a:p>
        </p:txBody>
      </p:sp>
      <p:pic>
        <p:nvPicPr>
          <p:cNvPr id="36" name="Picture 35">
            <a:extLst>
              <a:ext uri="{FF2B5EF4-FFF2-40B4-BE49-F238E27FC236}">
                <a16:creationId xmlns:a16="http://schemas.microsoft.com/office/drawing/2014/main" id="{727722E5-4FA3-425E-81E5-E0D0ED5BEE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3188" y="5057151"/>
            <a:ext cx="489176" cy="489176"/>
          </a:xfrm>
          <a:prstGeom prst="rect">
            <a:avLst/>
          </a:prstGeom>
        </p:spPr>
      </p:pic>
      <p:pic>
        <p:nvPicPr>
          <p:cNvPr id="37" name="Picture 36">
            <a:extLst>
              <a:ext uri="{FF2B5EF4-FFF2-40B4-BE49-F238E27FC236}">
                <a16:creationId xmlns:a16="http://schemas.microsoft.com/office/drawing/2014/main" id="{7086678B-47A1-4A0F-93DD-1C0F9CFEB5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0862" y="5653637"/>
            <a:ext cx="613827" cy="613827"/>
          </a:xfrm>
          <a:prstGeom prst="rect">
            <a:avLst/>
          </a:prstGeom>
        </p:spPr>
      </p:pic>
      <p:sp>
        <p:nvSpPr>
          <p:cNvPr id="38" name="TextBox 37">
            <a:extLst>
              <a:ext uri="{FF2B5EF4-FFF2-40B4-BE49-F238E27FC236}">
                <a16:creationId xmlns:a16="http://schemas.microsoft.com/office/drawing/2014/main" id="{32249CAB-93C5-4564-BC26-201392A688C5}"/>
              </a:ext>
            </a:extLst>
          </p:cNvPr>
          <p:cNvSpPr txBox="1"/>
          <p:nvPr/>
        </p:nvSpPr>
        <p:spPr>
          <a:xfrm>
            <a:off x="4961044" y="5826043"/>
            <a:ext cx="2977747" cy="646331"/>
          </a:xfrm>
          <a:prstGeom prst="rect">
            <a:avLst/>
          </a:prstGeom>
          <a:noFill/>
        </p:spPr>
        <p:txBody>
          <a:bodyPr wrap="square" rtlCol="0">
            <a:spAutoFit/>
          </a:bodyPr>
          <a:lstStyle/>
          <a:p>
            <a:pPr algn="ctr"/>
            <a:r>
              <a:rPr lang="en-US" sz="1200" b="1" dirty="0">
                <a:solidFill>
                  <a:schemeClr val="accent4">
                    <a:lumMod val="60000"/>
                    <a:lumOff val="40000"/>
                  </a:schemeClr>
                </a:solidFill>
              </a:rPr>
              <a:t>Private Team</a:t>
            </a:r>
          </a:p>
          <a:p>
            <a:pPr algn="ctr"/>
            <a:r>
              <a:rPr lang="en-US" sz="1200" b="1" dirty="0">
                <a:solidFill>
                  <a:schemeClr val="accent2">
                    <a:lumMod val="75000"/>
                  </a:schemeClr>
                </a:solidFill>
              </a:rPr>
              <a:t>(FOUO Authorized)</a:t>
            </a:r>
          </a:p>
          <a:p>
            <a:pPr algn="ctr"/>
            <a:endParaRPr lang="en-US" sz="1200" b="1" dirty="0">
              <a:solidFill>
                <a:schemeClr val="accent4">
                  <a:lumMod val="60000"/>
                  <a:lumOff val="40000"/>
                </a:schemeClr>
              </a:solidFill>
            </a:endParaRPr>
          </a:p>
        </p:txBody>
      </p:sp>
      <p:cxnSp>
        <p:nvCxnSpPr>
          <p:cNvPr id="45" name="Straight Arrow Connector 44">
            <a:extLst>
              <a:ext uri="{FF2B5EF4-FFF2-40B4-BE49-F238E27FC236}">
                <a16:creationId xmlns:a16="http://schemas.microsoft.com/office/drawing/2014/main" id="{4FF59CF1-8DDA-4EF6-B1CC-E4CA46CCECC4}"/>
              </a:ext>
            </a:extLst>
          </p:cNvPr>
          <p:cNvCxnSpPr>
            <a:cxnSpLocks/>
          </p:cNvCxnSpPr>
          <p:nvPr/>
        </p:nvCxnSpPr>
        <p:spPr>
          <a:xfrm flipV="1">
            <a:off x="3499554" y="4451931"/>
            <a:ext cx="2315294" cy="6789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2D0CEB-737D-427F-B6E0-DAD086DE51E8}"/>
              </a:ext>
            </a:extLst>
          </p:cNvPr>
          <p:cNvCxnSpPr>
            <a:cxnSpLocks/>
          </p:cNvCxnSpPr>
          <p:nvPr/>
        </p:nvCxnSpPr>
        <p:spPr>
          <a:xfrm flipV="1">
            <a:off x="6942970" y="5409951"/>
            <a:ext cx="684175" cy="2836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0DD766A-436C-4EE9-851C-27AD4921607A}"/>
              </a:ext>
            </a:extLst>
          </p:cNvPr>
          <p:cNvCxnSpPr>
            <a:cxnSpLocks/>
          </p:cNvCxnSpPr>
          <p:nvPr/>
        </p:nvCxnSpPr>
        <p:spPr>
          <a:xfrm>
            <a:off x="6942970" y="5693608"/>
            <a:ext cx="699011" cy="24278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12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animEffect transition="in" filter="fade">
                                      <p:cBhvr>
                                        <p:cTn id="23" dur="500"/>
                                        <p:tgtEl>
                                          <p:spTgt spid="2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xEl>
                                              <p:pRg st="3" end="3"/>
                                            </p:txEl>
                                          </p:spTgt>
                                        </p:tgtEl>
                                        <p:attrNameLst>
                                          <p:attrName>style.visibility</p:attrName>
                                        </p:attrNameLst>
                                      </p:cBhvr>
                                      <p:to>
                                        <p:strVal val="visible"/>
                                      </p:to>
                                    </p:set>
                                    <p:animEffect transition="in" filter="fade">
                                      <p:cBhvr>
                                        <p:cTn id="37" dur="500"/>
                                        <p:tgtEl>
                                          <p:spTgt spid="26">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17" grpId="0"/>
      <p:bldP spid="18" grpId="0"/>
      <p:bldP spid="20" grpId="0"/>
      <p:bldP spid="29" grpId="0"/>
      <p:bldP spid="34" grpId="0"/>
      <p:bldP spid="35"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Admin</a:t>
            </a:r>
            <a:br>
              <a:rPr lang="en-US" dirty="0">
                <a:solidFill>
                  <a:schemeClr val="bg1">
                    <a:lumMod val="95000"/>
                  </a:schemeClr>
                </a:solidFill>
              </a:rPr>
            </a:br>
            <a:r>
              <a:rPr lang="en-US" sz="3600" i="1" dirty="0">
                <a:solidFill>
                  <a:schemeClr val="bg1">
                    <a:lumMod val="95000"/>
                  </a:schemeClr>
                </a:solidFill>
              </a:rPr>
              <a:t>Rights &amp; Permissions</a:t>
            </a:r>
            <a:endParaRPr lang="en-US" i="1" dirty="0">
              <a:solidFill>
                <a:schemeClr val="bg1">
                  <a:lumMod val="95000"/>
                </a:schemeClr>
              </a:solidFill>
            </a:endParaRPr>
          </a:p>
        </p:txBody>
      </p:sp>
      <p:sp>
        <p:nvSpPr>
          <p:cNvPr id="3" name="Content Placeholder 2"/>
          <p:cNvSpPr>
            <a:spLocks noGrp="1"/>
          </p:cNvSpPr>
          <p:nvPr>
            <p:ph idx="1"/>
          </p:nvPr>
        </p:nvSpPr>
        <p:spPr>
          <a:xfrm>
            <a:off x="4919312" y="1760482"/>
            <a:ext cx="10515600" cy="4217958"/>
          </a:xfrm>
        </p:spPr>
        <p:txBody>
          <a:bodyPr>
            <a:noAutofit/>
          </a:bodyPr>
          <a:lstStyle/>
          <a:p>
            <a:pPr marL="0" indent="0">
              <a:buNone/>
            </a:pPr>
            <a:r>
              <a:rPr lang="en-US" sz="2400" dirty="0">
                <a:solidFill>
                  <a:schemeClr val="bg1">
                    <a:lumMod val="95000"/>
                  </a:schemeClr>
                </a:solidFill>
              </a:rPr>
              <a:t>Admin Hierarchy: </a:t>
            </a:r>
          </a:p>
          <a:p>
            <a:pPr marL="457200" lvl="1" indent="0">
              <a:buNone/>
            </a:pPr>
            <a:endParaRPr lang="en-US" sz="2000" dirty="0">
              <a:solidFill>
                <a:schemeClr val="bg1">
                  <a:lumMod val="95000"/>
                </a:schemeClr>
              </a:solidFill>
            </a:endParaRPr>
          </a:p>
          <a:p>
            <a:pPr marL="457200" lvl="1" indent="0">
              <a:buNone/>
            </a:pPr>
            <a:endParaRPr lang="en-US" sz="2000" dirty="0">
              <a:solidFill>
                <a:schemeClr val="bg1">
                  <a:lumMod val="95000"/>
                </a:schemeClr>
              </a:solidFill>
            </a:endParaRPr>
          </a:p>
          <a:p>
            <a:pPr marL="457200" lvl="1" indent="0">
              <a:buNone/>
            </a:pPr>
            <a:endParaRPr lang="en-US" sz="2000" dirty="0">
              <a:solidFill>
                <a:schemeClr val="bg1">
                  <a:lumMod val="95000"/>
                </a:schemeClr>
              </a:solidFill>
            </a:endParaRP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12</a:t>
            </a:fld>
            <a:endParaRPr lang="en-US"/>
          </a:p>
        </p:txBody>
      </p:sp>
      <p:sp>
        <p:nvSpPr>
          <p:cNvPr id="16" name="Rectangle 15">
            <a:extLst>
              <a:ext uri="{FF2B5EF4-FFF2-40B4-BE49-F238E27FC236}">
                <a16:creationId xmlns:a16="http://schemas.microsoft.com/office/drawing/2014/main" id="{2E5BC409-787F-424B-B181-118F520DA21E}"/>
              </a:ext>
            </a:extLst>
          </p:cNvPr>
          <p:cNvSpPr/>
          <p:nvPr/>
        </p:nvSpPr>
        <p:spPr>
          <a:xfrm>
            <a:off x="5993198" y="2386984"/>
            <a:ext cx="3955314" cy="731520"/>
          </a:xfrm>
          <a:prstGeom prst="rect">
            <a:avLst/>
          </a:prstGeom>
          <a:gradFill flip="none" rotWithShape="1">
            <a:gsLst>
              <a:gs pos="45000">
                <a:srgbClr val="F1583F"/>
              </a:gs>
              <a:gs pos="0">
                <a:schemeClr val="bg1">
                  <a:alpha val="0"/>
                </a:schemeClr>
              </a:gs>
              <a:gs pos="100000">
                <a:srgbClr val="EE381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System Admin – DoD P1 (Server Level)</a:t>
            </a:r>
          </a:p>
        </p:txBody>
      </p:sp>
      <p:sp>
        <p:nvSpPr>
          <p:cNvPr id="17" name="Rectangle 16">
            <a:extLst>
              <a:ext uri="{FF2B5EF4-FFF2-40B4-BE49-F238E27FC236}">
                <a16:creationId xmlns:a16="http://schemas.microsoft.com/office/drawing/2014/main" id="{1B7D3B8D-1C3A-49D0-9047-1E08AC60BAA4}"/>
              </a:ext>
            </a:extLst>
          </p:cNvPr>
          <p:cNvSpPr/>
          <p:nvPr/>
        </p:nvSpPr>
        <p:spPr>
          <a:xfrm>
            <a:off x="6499866" y="3205926"/>
            <a:ext cx="3448646" cy="731520"/>
          </a:xfrm>
          <a:prstGeom prst="rect">
            <a:avLst/>
          </a:prstGeom>
          <a:gradFill flip="none" rotWithShape="1">
            <a:gsLst>
              <a:gs pos="0">
                <a:schemeClr val="bg1">
                  <a:alpha val="0"/>
                </a:schemeClr>
              </a:gs>
              <a:gs pos="56000">
                <a:srgbClr val="FBBF28"/>
              </a:gs>
              <a:gs pos="100000">
                <a:srgbClr val="FAB3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Team Admin – Wing (Team Level)</a:t>
            </a:r>
          </a:p>
        </p:txBody>
      </p:sp>
      <p:sp>
        <p:nvSpPr>
          <p:cNvPr id="18" name="Rectangle 17">
            <a:extLst>
              <a:ext uri="{FF2B5EF4-FFF2-40B4-BE49-F238E27FC236}">
                <a16:creationId xmlns:a16="http://schemas.microsoft.com/office/drawing/2014/main" id="{845BA65B-E2CD-469E-94F4-836156799101}"/>
              </a:ext>
            </a:extLst>
          </p:cNvPr>
          <p:cNvSpPr/>
          <p:nvPr/>
        </p:nvSpPr>
        <p:spPr>
          <a:xfrm>
            <a:off x="7067084" y="4024868"/>
            <a:ext cx="2881428" cy="731520"/>
          </a:xfrm>
          <a:prstGeom prst="rect">
            <a:avLst/>
          </a:prstGeom>
          <a:gradFill flip="none" rotWithShape="1">
            <a:gsLst>
              <a:gs pos="52000">
                <a:srgbClr val="9CDD46"/>
              </a:gs>
              <a:gs pos="0">
                <a:schemeClr val="bg1">
                  <a:alpha val="0"/>
                </a:schemeClr>
              </a:gs>
              <a:gs pos="100000">
                <a:srgbClr val="8AD72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Channel Admin – Unit </a:t>
            </a:r>
          </a:p>
          <a:p>
            <a:pPr algn="r"/>
            <a:r>
              <a:rPr lang="en-US" sz="1400" b="1" dirty="0"/>
              <a:t>(Channel Level)</a:t>
            </a:r>
          </a:p>
        </p:txBody>
      </p:sp>
      <p:sp>
        <p:nvSpPr>
          <p:cNvPr id="19" name="Rectangle 18">
            <a:extLst>
              <a:ext uri="{FF2B5EF4-FFF2-40B4-BE49-F238E27FC236}">
                <a16:creationId xmlns:a16="http://schemas.microsoft.com/office/drawing/2014/main" id="{50AD3315-2F2E-4F30-BC17-71E9308F4ABF}"/>
              </a:ext>
            </a:extLst>
          </p:cNvPr>
          <p:cNvSpPr/>
          <p:nvPr/>
        </p:nvSpPr>
        <p:spPr>
          <a:xfrm>
            <a:off x="7634302" y="4843810"/>
            <a:ext cx="2314210" cy="731520"/>
          </a:xfrm>
          <a:prstGeom prst="rect">
            <a:avLst/>
          </a:prstGeom>
          <a:gradFill flip="none" rotWithShape="1">
            <a:gsLst>
              <a:gs pos="53000">
                <a:srgbClr val="2EB1EC"/>
              </a:gs>
              <a:gs pos="0">
                <a:schemeClr val="bg1">
                  <a:alpha val="0"/>
                </a:schemeClr>
              </a:gs>
              <a:gs pos="100000">
                <a:srgbClr val="00A0E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Member – User</a:t>
            </a:r>
          </a:p>
          <a:p>
            <a:pPr algn="r"/>
            <a:r>
              <a:rPr lang="en-US" sz="1400" b="1" dirty="0"/>
              <a:t>(General User)</a:t>
            </a:r>
          </a:p>
        </p:txBody>
      </p:sp>
      <p:sp>
        <p:nvSpPr>
          <p:cNvPr id="20" name="Rectangle 58">
            <a:extLst>
              <a:ext uri="{FF2B5EF4-FFF2-40B4-BE49-F238E27FC236}">
                <a16:creationId xmlns:a16="http://schemas.microsoft.com/office/drawing/2014/main" id="{CFCDE39A-2077-4962-945A-37DD014C51DC}"/>
              </a:ext>
            </a:extLst>
          </p:cNvPr>
          <p:cNvSpPr/>
          <p:nvPr/>
        </p:nvSpPr>
        <p:spPr>
          <a:xfrm>
            <a:off x="5486530" y="2386984"/>
            <a:ext cx="1013336" cy="731520"/>
          </a:xfrm>
          <a:custGeom>
            <a:avLst/>
            <a:gdLst/>
            <a:ahLst/>
            <a:cxnLst/>
            <a:rect l="l" t="t" r="r" b="b"/>
            <a:pathLst>
              <a:path w="1013336" h="731520">
                <a:moveTo>
                  <a:pt x="506668" y="0"/>
                </a:moveTo>
                <a:lnTo>
                  <a:pt x="1013336" y="731520"/>
                </a:lnTo>
                <a:lnTo>
                  <a:pt x="0" y="731520"/>
                </a:lnTo>
                <a:close/>
              </a:path>
            </a:pathLst>
          </a:custGeom>
          <a:solidFill>
            <a:srgbClr val="EE3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59">
            <a:extLst>
              <a:ext uri="{FF2B5EF4-FFF2-40B4-BE49-F238E27FC236}">
                <a16:creationId xmlns:a16="http://schemas.microsoft.com/office/drawing/2014/main" id="{5DAC90FE-E250-46C2-B879-E67F08D889E1}"/>
              </a:ext>
            </a:extLst>
          </p:cNvPr>
          <p:cNvSpPr/>
          <p:nvPr/>
        </p:nvSpPr>
        <p:spPr>
          <a:xfrm>
            <a:off x="4919312" y="3205926"/>
            <a:ext cx="2147772" cy="731520"/>
          </a:xfrm>
          <a:custGeom>
            <a:avLst/>
            <a:gdLst/>
            <a:ahLst/>
            <a:cxnLst/>
            <a:rect l="l" t="t" r="r" b="b"/>
            <a:pathLst>
              <a:path w="2147772" h="731520">
                <a:moveTo>
                  <a:pt x="506668" y="0"/>
                </a:moveTo>
                <a:lnTo>
                  <a:pt x="1641105" y="0"/>
                </a:lnTo>
                <a:lnTo>
                  <a:pt x="2147772" y="731520"/>
                </a:lnTo>
                <a:lnTo>
                  <a:pt x="0" y="7315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60">
            <a:extLst>
              <a:ext uri="{FF2B5EF4-FFF2-40B4-BE49-F238E27FC236}">
                <a16:creationId xmlns:a16="http://schemas.microsoft.com/office/drawing/2014/main" id="{FA048F48-DE69-4326-91E6-2F2B79132D7C}"/>
              </a:ext>
            </a:extLst>
          </p:cNvPr>
          <p:cNvSpPr/>
          <p:nvPr/>
        </p:nvSpPr>
        <p:spPr>
          <a:xfrm>
            <a:off x="4352093" y="4024868"/>
            <a:ext cx="3282210" cy="731520"/>
          </a:xfrm>
          <a:custGeom>
            <a:avLst/>
            <a:gdLst/>
            <a:ahLst/>
            <a:cxnLst/>
            <a:rect l="l" t="t" r="r" b="b"/>
            <a:pathLst>
              <a:path w="3282210" h="731520">
                <a:moveTo>
                  <a:pt x="506668" y="0"/>
                </a:moveTo>
                <a:lnTo>
                  <a:pt x="2775542" y="0"/>
                </a:lnTo>
                <a:lnTo>
                  <a:pt x="3282210" y="731520"/>
                </a:lnTo>
                <a:lnTo>
                  <a:pt x="0" y="731520"/>
                </a:lnTo>
                <a:close/>
              </a:path>
            </a:pathLst>
          </a:custGeom>
          <a:solidFill>
            <a:srgbClr val="8AD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61">
            <a:extLst>
              <a:ext uri="{FF2B5EF4-FFF2-40B4-BE49-F238E27FC236}">
                <a16:creationId xmlns:a16="http://schemas.microsoft.com/office/drawing/2014/main" id="{244891C2-0F66-4AFD-9E4F-A415D1232A6B}"/>
              </a:ext>
            </a:extLst>
          </p:cNvPr>
          <p:cNvSpPr/>
          <p:nvPr/>
        </p:nvSpPr>
        <p:spPr>
          <a:xfrm>
            <a:off x="3784875" y="4843810"/>
            <a:ext cx="4416646" cy="731520"/>
          </a:xfrm>
          <a:custGeom>
            <a:avLst/>
            <a:gdLst/>
            <a:ahLst/>
            <a:cxnLst/>
            <a:rect l="l" t="t" r="r" b="b"/>
            <a:pathLst>
              <a:path w="4416646" h="731520">
                <a:moveTo>
                  <a:pt x="506668" y="0"/>
                </a:moveTo>
                <a:lnTo>
                  <a:pt x="3909978" y="0"/>
                </a:lnTo>
                <a:lnTo>
                  <a:pt x="4416646" y="731520"/>
                </a:lnTo>
                <a:lnTo>
                  <a:pt x="0" y="731520"/>
                </a:lnTo>
                <a:close/>
              </a:path>
            </a:pathLst>
          </a:custGeom>
          <a:solidFill>
            <a:srgbClr val="00A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892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3">
                                            <p:txEl>
                                              <p:pRg st="0" end="0"/>
                                            </p:txEl>
                                          </p:spTgt>
                                        </p:tgtEl>
                                      </p:cBhvr>
                                    </p:animEffect>
                                    <p:set>
                                      <p:cBhvr>
                                        <p:cTn id="49" dur="1" fill="hold">
                                          <p:stCondLst>
                                            <p:cond delay="499"/>
                                          </p:stCondLst>
                                        </p:cTn>
                                        <p:tgtEl>
                                          <p:spTgt spid="3">
                                            <p:txEl>
                                              <p:pRg st="0" end="0"/>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1"/>
                                        </p:tgtEl>
                                      </p:cBhvr>
                                    </p:animEffect>
                                    <p:set>
                                      <p:cBhvr>
                                        <p:cTn id="58" dur="1" fill="hold">
                                          <p:stCondLst>
                                            <p:cond delay="499"/>
                                          </p:stCondLst>
                                        </p:cTn>
                                        <p:tgtEl>
                                          <p:spTgt spid="2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3"/>
                                        </p:tgtEl>
                                      </p:cBhvr>
                                    </p:animEffect>
                                    <p:set>
                                      <p:cBhvr>
                                        <p:cTn id="70" dur="1" fill="hold">
                                          <p:stCondLst>
                                            <p:cond delay="499"/>
                                          </p:stCondLst>
                                        </p:cTn>
                                        <p:tgtEl>
                                          <p:spTgt spid="23"/>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Admin</a:t>
            </a:r>
            <a:br>
              <a:rPr lang="en-US" dirty="0">
                <a:solidFill>
                  <a:schemeClr val="bg1">
                    <a:lumMod val="95000"/>
                  </a:schemeClr>
                </a:solidFill>
              </a:rPr>
            </a:br>
            <a:r>
              <a:rPr lang="en-US" sz="3600" i="1" dirty="0">
                <a:solidFill>
                  <a:schemeClr val="bg1">
                    <a:lumMod val="95000"/>
                  </a:schemeClr>
                </a:solidFill>
              </a:rPr>
              <a:t>Rights &amp; Permissions</a:t>
            </a:r>
            <a:endParaRPr lang="en-US" i="1" dirty="0">
              <a:solidFill>
                <a:schemeClr val="bg1">
                  <a:lumMod val="95000"/>
                </a:schemeClr>
              </a:solidFill>
            </a:endParaRPr>
          </a:p>
        </p:txBody>
      </p:sp>
      <p:sp>
        <p:nvSpPr>
          <p:cNvPr id="3" name="Content Placeholder 2"/>
          <p:cNvSpPr>
            <a:spLocks noGrp="1"/>
          </p:cNvSpPr>
          <p:nvPr>
            <p:ph idx="1"/>
          </p:nvPr>
        </p:nvSpPr>
        <p:spPr>
          <a:xfrm>
            <a:off x="838200" y="2046187"/>
            <a:ext cx="4513446" cy="1686626"/>
          </a:xfrm>
        </p:spPr>
        <p:txBody>
          <a:bodyPr>
            <a:noAutofit/>
          </a:bodyPr>
          <a:lstStyle/>
          <a:p>
            <a:pPr marL="0" marR="0" indent="0">
              <a:lnSpc>
                <a:spcPct val="107000"/>
              </a:lnSpc>
              <a:spcBef>
                <a:spcPts val="0"/>
              </a:spcBef>
              <a:spcAft>
                <a:spcPts val="800"/>
              </a:spcAft>
              <a:buNone/>
            </a:pPr>
            <a:r>
              <a:rPr lang="en-US" sz="1800" b="1" i="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SYSTEM ADMIN:</a:t>
            </a:r>
            <a:endPar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Role: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Platform 1 /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DevSecOps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Admin</a:t>
            </a:r>
          </a:p>
          <a:p>
            <a:pPr marL="0" marR="0" indent="0">
              <a:lnSpc>
                <a:spcPct val="107000"/>
              </a:lnSpc>
              <a:spcBef>
                <a:spcPts val="0"/>
              </a:spcBef>
              <a:spcAft>
                <a:spcPts val="800"/>
              </a:spcAft>
              <a:buNone/>
            </a:pPr>
            <a:r>
              <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Purpose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Liaison between Team Admin to all of Air Force P1 Help Desk; This role is only assigned to P1 Personnel managing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Mattermost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the Enterprise Level. They have all the Full Admin Rights and Permissions.</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13</a:t>
            </a:fld>
            <a:endParaRPr lang="en-US"/>
          </a:p>
        </p:txBody>
      </p:sp>
      <p:sp>
        <p:nvSpPr>
          <p:cNvPr id="7" name="Rectangle 6">
            <a:extLst>
              <a:ext uri="{FF2B5EF4-FFF2-40B4-BE49-F238E27FC236}">
                <a16:creationId xmlns:a16="http://schemas.microsoft.com/office/drawing/2014/main" id="{A4539E5D-9E9D-450C-AC81-F11DEDDE797D}"/>
              </a:ext>
            </a:extLst>
          </p:cNvPr>
          <p:cNvSpPr/>
          <p:nvPr/>
        </p:nvSpPr>
        <p:spPr>
          <a:xfrm>
            <a:off x="7737105" y="2182351"/>
            <a:ext cx="3955314" cy="731520"/>
          </a:xfrm>
          <a:prstGeom prst="rect">
            <a:avLst/>
          </a:prstGeom>
          <a:gradFill flip="none" rotWithShape="1">
            <a:gsLst>
              <a:gs pos="45000">
                <a:srgbClr val="F1583F"/>
              </a:gs>
              <a:gs pos="0">
                <a:schemeClr val="bg1">
                  <a:alpha val="0"/>
                </a:schemeClr>
              </a:gs>
              <a:gs pos="100000">
                <a:srgbClr val="EE381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System Admin – DoD P1 (Server Level)</a:t>
            </a:r>
          </a:p>
        </p:txBody>
      </p:sp>
      <p:sp>
        <p:nvSpPr>
          <p:cNvPr id="8" name="Rectangle 58">
            <a:extLst>
              <a:ext uri="{FF2B5EF4-FFF2-40B4-BE49-F238E27FC236}">
                <a16:creationId xmlns:a16="http://schemas.microsoft.com/office/drawing/2014/main" id="{D545C3DD-85B9-492F-9D6D-16ED52444E4A}"/>
              </a:ext>
            </a:extLst>
          </p:cNvPr>
          <p:cNvSpPr/>
          <p:nvPr/>
        </p:nvSpPr>
        <p:spPr>
          <a:xfrm>
            <a:off x="7230437" y="2182351"/>
            <a:ext cx="1013336" cy="731520"/>
          </a:xfrm>
          <a:custGeom>
            <a:avLst/>
            <a:gdLst/>
            <a:ahLst/>
            <a:cxnLst/>
            <a:rect l="l" t="t" r="r" b="b"/>
            <a:pathLst>
              <a:path w="1013336" h="731520">
                <a:moveTo>
                  <a:pt x="506668" y="0"/>
                </a:moveTo>
                <a:lnTo>
                  <a:pt x="1013336" y="731520"/>
                </a:lnTo>
                <a:lnTo>
                  <a:pt x="0" y="731520"/>
                </a:lnTo>
                <a:close/>
              </a:path>
            </a:pathLst>
          </a:custGeom>
          <a:solidFill>
            <a:srgbClr val="EE3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59">
            <a:extLst>
              <a:ext uri="{FF2B5EF4-FFF2-40B4-BE49-F238E27FC236}">
                <a16:creationId xmlns:a16="http://schemas.microsoft.com/office/drawing/2014/main" id="{618CC523-A174-4A15-B395-2FAF4AA96714}"/>
              </a:ext>
            </a:extLst>
          </p:cNvPr>
          <p:cNvSpPr/>
          <p:nvPr/>
        </p:nvSpPr>
        <p:spPr>
          <a:xfrm>
            <a:off x="6663219" y="3001293"/>
            <a:ext cx="2147772" cy="731520"/>
          </a:xfrm>
          <a:custGeom>
            <a:avLst/>
            <a:gdLst/>
            <a:ahLst/>
            <a:cxnLst/>
            <a:rect l="l" t="t" r="r" b="b"/>
            <a:pathLst>
              <a:path w="2147772" h="731520">
                <a:moveTo>
                  <a:pt x="506668" y="0"/>
                </a:moveTo>
                <a:lnTo>
                  <a:pt x="1641105" y="0"/>
                </a:lnTo>
                <a:lnTo>
                  <a:pt x="2147772" y="731520"/>
                </a:lnTo>
                <a:lnTo>
                  <a:pt x="0" y="7315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60">
            <a:extLst>
              <a:ext uri="{FF2B5EF4-FFF2-40B4-BE49-F238E27FC236}">
                <a16:creationId xmlns:a16="http://schemas.microsoft.com/office/drawing/2014/main" id="{B1682EFA-6B55-4E7F-AAE9-581BFE8767AD}"/>
              </a:ext>
            </a:extLst>
          </p:cNvPr>
          <p:cNvSpPr/>
          <p:nvPr/>
        </p:nvSpPr>
        <p:spPr>
          <a:xfrm>
            <a:off x="6096000" y="3820235"/>
            <a:ext cx="3282210" cy="731520"/>
          </a:xfrm>
          <a:custGeom>
            <a:avLst/>
            <a:gdLst/>
            <a:ahLst/>
            <a:cxnLst/>
            <a:rect l="l" t="t" r="r" b="b"/>
            <a:pathLst>
              <a:path w="3282210" h="731520">
                <a:moveTo>
                  <a:pt x="506668" y="0"/>
                </a:moveTo>
                <a:lnTo>
                  <a:pt x="2775542" y="0"/>
                </a:lnTo>
                <a:lnTo>
                  <a:pt x="3282210" y="731520"/>
                </a:lnTo>
                <a:lnTo>
                  <a:pt x="0" y="731520"/>
                </a:lnTo>
                <a:close/>
              </a:path>
            </a:pathLst>
          </a:custGeom>
          <a:solidFill>
            <a:srgbClr val="8AD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61">
            <a:extLst>
              <a:ext uri="{FF2B5EF4-FFF2-40B4-BE49-F238E27FC236}">
                <a16:creationId xmlns:a16="http://schemas.microsoft.com/office/drawing/2014/main" id="{B8CCA516-4163-487D-98FF-31122C14D21E}"/>
              </a:ext>
            </a:extLst>
          </p:cNvPr>
          <p:cNvSpPr/>
          <p:nvPr/>
        </p:nvSpPr>
        <p:spPr>
          <a:xfrm>
            <a:off x="5528782" y="4639177"/>
            <a:ext cx="4416646" cy="731520"/>
          </a:xfrm>
          <a:custGeom>
            <a:avLst/>
            <a:gdLst/>
            <a:ahLst/>
            <a:cxnLst/>
            <a:rect l="l" t="t" r="r" b="b"/>
            <a:pathLst>
              <a:path w="4416646" h="731520">
                <a:moveTo>
                  <a:pt x="506668" y="0"/>
                </a:moveTo>
                <a:lnTo>
                  <a:pt x="3909978" y="0"/>
                </a:lnTo>
                <a:lnTo>
                  <a:pt x="4416646" y="731520"/>
                </a:lnTo>
                <a:lnTo>
                  <a:pt x="0" y="731520"/>
                </a:lnTo>
                <a:close/>
              </a:path>
            </a:pathLst>
          </a:custGeom>
          <a:solidFill>
            <a:srgbClr val="00A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87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2"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3">
                                            <p:txEl>
                                              <p:pRg st="0" end="0"/>
                                            </p:txEl>
                                          </p:spTgt>
                                        </p:tgtEl>
                                      </p:cBhvr>
                                    </p:animEffect>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7" grpId="1" animBg="1"/>
      <p:bldP spid="7" grpId="2"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Admin</a:t>
            </a:r>
            <a:br>
              <a:rPr lang="en-US" dirty="0">
                <a:solidFill>
                  <a:schemeClr val="bg1">
                    <a:lumMod val="95000"/>
                  </a:schemeClr>
                </a:solidFill>
              </a:rPr>
            </a:br>
            <a:r>
              <a:rPr lang="en-US" sz="3600" i="1" dirty="0">
                <a:solidFill>
                  <a:schemeClr val="bg1">
                    <a:lumMod val="95000"/>
                  </a:schemeClr>
                </a:solidFill>
              </a:rPr>
              <a:t>Rights &amp; Permissions</a:t>
            </a:r>
            <a:endParaRPr lang="en-US" i="1" dirty="0">
              <a:solidFill>
                <a:schemeClr val="bg1">
                  <a:lumMod val="95000"/>
                </a:schemeClr>
              </a:solidFill>
            </a:endParaRPr>
          </a:p>
        </p:txBody>
      </p:sp>
      <p:sp>
        <p:nvSpPr>
          <p:cNvPr id="3" name="Content Placeholder 2"/>
          <p:cNvSpPr>
            <a:spLocks noGrp="1"/>
          </p:cNvSpPr>
          <p:nvPr>
            <p:ph idx="1"/>
          </p:nvPr>
        </p:nvSpPr>
        <p:spPr>
          <a:xfrm>
            <a:off x="838200" y="2046187"/>
            <a:ext cx="4690582" cy="1686626"/>
          </a:xfrm>
        </p:spPr>
        <p:txBody>
          <a:bodyPr>
            <a:noAutofit/>
          </a:bodyPr>
          <a:lstStyle/>
          <a:p>
            <a:pPr marL="0" marR="0" indent="0">
              <a:lnSpc>
                <a:spcPct val="107000"/>
              </a:lnSpc>
              <a:spcBef>
                <a:spcPts val="0"/>
              </a:spcBef>
              <a:spcAft>
                <a:spcPts val="800"/>
              </a:spcAft>
              <a:buNone/>
            </a:pPr>
            <a:r>
              <a:rPr lang="en-US" sz="1200"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TEAM ADMIN:</a:t>
            </a:r>
            <a:endParaRPr lang="en-US" sz="12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Role: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Wing Admin</a:t>
            </a:r>
            <a:b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Purpose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Liaison between Group/Squadron Admins to P1 Help Desk</a:t>
            </a:r>
          </a:p>
          <a:p>
            <a:pPr marL="0" marR="0" indent="0">
              <a:lnSpc>
                <a:spcPct val="107000"/>
              </a:lnSpc>
              <a:spcBef>
                <a:spcPts val="0"/>
              </a:spcBef>
              <a:spcAft>
                <a:spcPts val="800"/>
              </a:spcAft>
              <a:buNone/>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Manage/Moderate the Channel assigned. Assist with Team Onboarding, Subject Matter Expert (SME) on MM, Create/Manage/Archive all Public Channels, funnel issues between team and P1 Help Desk, Train Unit Level Admins (Brief/Hands On-Training)</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14</a:t>
            </a:fld>
            <a:endParaRPr lang="en-US"/>
          </a:p>
        </p:txBody>
      </p:sp>
      <p:sp>
        <p:nvSpPr>
          <p:cNvPr id="8" name="Rectangle 58">
            <a:extLst>
              <a:ext uri="{FF2B5EF4-FFF2-40B4-BE49-F238E27FC236}">
                <a16:creationId xmlns:a16="http://schemas.microsoft.com/office/drawing/2014/main" id="{D545C3DD-85B9-492F-9D6D-16ED52444E4A}"/>
              </a:ext>
            </a:extLst>
          </p:cNvPr>
          <p:cNvSpPr/>
          <p:nvPr/>
        </p:nvSpPr>
        <p:spPr>
          <a:xfrm>
            <a:off x="7230437" y="2182351"/>
            <a:ext cx="1013336" cy="731520"/>
          </a:xfrm>
          <a:custGeom>
            <a:avLst/>
            <a:gdLst/>
            <a:ahLst/>
            <a:cxnLst/>
            <a:rect l="l" t="t" r="r" b="b"/>
            <a:pathLst>
              <a:path w="1013336" h="731520">
                <a:moveTo>
                  <a:pt x="506668" y="0"/>
                </a:moveTo>
                <a:lnTo>
                  <a:pt x="1013336" y="731520"/>
                </a:lnTo>
                <a:lnTo>
                  <a:pt x="0" y="731520"/>
                </a:lnTo>
                <a:close/>
              </a:path>
            </a:pathLst>
          </a:custGeom>
          <a:solidFill>
            <a:srgbClr val="EE3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59">
            <a:extLst>
              <a:ext uri="{FF2B5EF4-FFF2-40B4-BE49-F238E27FC236}">
                <a16:creationId xmlns:a16="http://schemas.microsoft.com/office/drawing/2014/main" id="{618CC523-A174-4A15-B395-2FAF4AA96714}"/>
              </a:ext>
            </a:extLst>
          </p:cNvPr>
          <p:cNvSpPr/>
          <p:nvPr/>
        </p:nvSpPr>
        <p:spPr>
          <a:xfrm>
            <a:off x="6663219" y="3001293"/>
            <a:ext cx="2147772" cy="731520"/>
          </a:xfrm>
          <a:custGeom>
            <a:avLst/>
            <a:gdLst/>
            <a:ahLst/>
            <a:cxnLst/>
            <a:rect l="l" t="t" r="r" b="b"/>
            <a:pathLst>
              <a:path w="2147772" h="731520">
                <a:moveTo>
                  <a:pt x="506668" y="0"/>
                </a:moveTo>
                <a:lnTo>
                  <a:pt x="1641105" y="0"/>
                </a:lnTo>
                <a:lnTo>
                  <a:pt x="2147772" y="731520"/>
                </a:lnTo>
                <a:lnTo>
                  <a:pt x="0" y="7315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60">
            <a:extLst>
              <a:ext uri="{FF2B5EF4-FFF2-40B4-BE49-F238E27FC236}">
                <a16:creationId xmlns:a16="http://schemas.microsoft.com/office/drawing/2014/main" id="{B1682EFA-6B55-4E7F-AAE9-581BFE8767AD}"/>
              </a:ext>
            </a:extLst>
          </p:cNvPr>
          <p:cNvSpPr/>
          <p:nvPr/>
        </p:nvSpPr>
        <p:spPr>
          <a:xfrm>
            <a:off x="6096000" y="3820235"/>
            <a:ext cx="3282210" cy="731520"/>
          </a:xfrm>
          <a:custGeom>
            <a:avLst/>
            <a:gdLst/>
            <a:ahLst/>
            <a:cxnLst/>
            <a:rect l="l" t="t" r="r" b="b"/>
            <a:pathLst>
              <a:path w="3282210" h="731520">
                <a:moveTo>
                  <a:pt x="506668" y="0"/>
                </a:moveTo>
                <a:lnTo>
                  <a:pt x="2775542" y="0"/>
                </a:lnTo>
                <a:lnTo>
                  <a:pt x="3282210" y="731520"/>
                </a:lnTo>
                <a:lnTo>
                  <a:pt x="0" y="731520"/>
                </a:lnTo>
                <a:close/>
              </a:path>
            </a:pathLst>
          </a:custGeom>
          <a:solidFill>
            <a:srgbClr val="8AD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61">
            <a:extLst>
              <a:ext uri="{FF2B5EF4-FFF2-40B4-BE49-F238E27FC236}">
                <a16:creationId xmlns:a16="http://schemas.microsoft.com/office/drawing/2014/main" id="{B8CCA516-4163-487D-98FF-31122C14D21E}"/>
              </a:ext>
            </a:extLst>
          </p:cNvPr>
          <p:cNvSpPr/>
          <p:nvPr/>
        </p:nvSpPr>
        <p:spPr>
          <a:xfrm>
            <a:off x="5528782" y="4639177"/>
            <a:ext cx="4416646" cy="731520"/>
          </a:xfrm>
          <a:custGeom>
            <a:avLst/>
            <a:gdLst/>
            <a:ahLst/>
            <a:cxnLst/>
            <a:rect l="l" t="t" r="r" b="b"/>
            <a:pathLst>
              <a:path w="4416646" h="731520">
                <a:moveTo>
                  <a:pt x="506668" y="0"/>
                </a:moveTo>
                <a:lnTo>
                  <a:pt x="3909978" y="0"/>
                </a:lnTo>
                <a:lnTo>
                  <a:pt x="4416646" y="731520"/>
                </a:lnTo>
                <a:lnTo>
                  <a:pt x="0" y="731520"/>
                </a:lnTo>
                <a:close/>
              </a:path>
            </a:pathLst>
          </a:custGeom>
          <a:solidFill>
            <a:srgbClr val="00A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D0D64DAE-1F1D-4D71-BB08-CC95E2EDDCB7}"/>
              </a:ext>
            </a:extLst>
          </p:cNvPr>
          <p:cNvSpPr/>
          <p:nvPr/>
        </p:nvSpPr>
        <p:spPr>
          <a:xfrm>
            <a:off x="8243773" y="3001293"/>
            <a:ext cx="3448646" cy="731520"/>
          </a:xfrm>
          <a:prstGeom prst="rect">
            <a:avLst/>
          </a:prstGeom>
          <a:gradFill flip="none" rotWithShape="1">
            <a:gsLst>
              <a:gs pos="0">
                <a:schemeClr val="bg1">
                  <a:alpha val="0"/>
                </a:schemeClr>
              </a:gs>
              <a:gs pos="56000">
                <a:srgbClr val="FBBF28"/>
              </a:gs>
              <a:gs pos="100000">
                <a:srgbClr val="FAB3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Team Admin – Wing (Team Level)</a:t>
            </a:r>
          </a:p>
        </p:txBody>
      </p:sp>
      <p:sp>
        <p:nvSpPr>
          <p:cNvPr id="13" name="TextBox 12">
            <a:extLst>
              <a:ext uri="{FF2B5EF4-FFF2-40B4-BE49-F238E27FC236}">
                <a16:creationId xmlns:a16="http://schemas.microsoft.com/office/drawing/2014/main" id="{D75BE892-FBB2-47CA-9A8F-B08247642483}"/>
              </a:ext>
            </a:extLst>
          </p:cNvPr>
          <p:cNvSpPr txBox="1"/>
          <p:nvPr/>
        </p:nvSpPr>
        <p:spPr>
          <a:xfrm>
            <a:off x="1011732" y="3732813"/>
            <a:ext cx="4301413" cy="2059795"/>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Ability to invite user to Team Chat</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Add and remove channel members in the specified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Create/Archive Public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Request Help Desk Ticket for Public Channel set to “Read Only”</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Ability to post in “Read Only”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Ability to Give or Remove “Team Admin Rights” to another member</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Delete another user’s post</a:t>
            </a:r>
          </a:p>
          <a:p>
            <a:pPr marL="342900" marR="0" lvl="0" indent="-342900">
              <a:lnSpc>
                <a:spcPct val="107000"/>
              </a:lnSpc>
              <a:spcBef>
                <a:spcPts val="0"/>
              </a:spcBef>
              <a:spcAft>
                <a:spcPts val="80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Channels</a:t>
            </a:r>
            <a:endParaRPr lang="en-US" sz="1200" dirty="0"/>
          </a:p>
        </p:txBody>
      </p:sp>
    </p:spTree>
    <p:extLst>
      <p:ext uri="{BB962C8B-B14F-4D97-AF65-F5344CB8AC3E}">
        <p14:creationId xmlns:p14="http://schemas.microsoft.com/office/powerpoint/2010/main" val="153594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xEl>
                                              <p:pRg st="1" end="1"/>
                                            </p:txEl>
                                          </p:spTgt>
                                        </p:tgtEl>
                                      </p:cBhvr>
                                    </p:animEffect>
                                    <p:set>
                                      <p:cBhvr>
                                        <p:cTn id="36" dur="1" fill="hold">
                                          <p:stCondLst>
                                            <p:cond delay="499"/>
                                          </p:stCondLst>
                                        </p:cTn>
                                        <p:tgtEl>
                                          <p:spTgt spid="3">
                                            <p:txEl>
                                              <p:pRg st="1" end="1"/>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12" grpId="0" animBg="1"/>
      <p:bldP spid="12" grpId="1" animBg="1"/>
      <p:bldP spid="13" grpId="0"/>
      <p:bldP spid="13"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Admin</a:t>
            </a:r>
            <a:br>
              <a:rPr lang="en-US" dirty="0">
                <a:solidFill>
                  <a:schemeClr val="bg1">
                    <a:lumMod val="95000"/>
                  </a:schemeClr>
                </a:solidFill>
              </a:rPr>
            </a:br>
            <a:r>
              <a:rPr lang="en-US" sz="3600" i="1" dirty="0">
                <a:solidFill>
                  <a:schemeClr val="bg1">
                    <a:lumMod val="95000"/>
                  </a:schemeClr>
                </a:solidFill>
              </a:rPr>
              <a:t>Rights &amp; Permissions</a:t>
            </a:r>
            <a:endParaRPr lang="en-US" i="1" dirty="0">
              <a:solidFill>
                <a:schemeClr val="bg1">
                  <a:lumMod val="95000"/>
                </a:schemeClr>
              </a:solidFill>
            </a:endParaRPr>
          </a:p>
        </p:txBody>
      </p:sp>
      <p:sp>
        <p:nvSpPr>
          <p:cNvPr id="3" name="Content Placeholder 2"/>
          <p:cNvSpPr>
            <a:spLocks noGrp="1"/>
          </p:cNvSpPr>
          <p:nvPr>
            <p:ph idx="1"/>
          </p:nvPr>
        </p:nvSpPr>
        <p:spPr>
          <a:xfrm>
            <a:off x="838200" y="2046187"/>
            <a:ext cx="4690582" cy="1686626"/>
          </a:xfrm>
        </p:spPr>
        <p:txBody>
          <a:bodyPr>
            <a:noAutofit/>
          </a:bodyPr>
          <a:lstStyle/>
          <a:p>
            <a:pPr marL="0" marR="0" indent="0">
              <a:lnSpc>
                <a:spcPct val="107000"/>
              </a:lnSpc>
              <a:spcBef>
                <a:spcPts val="0"/>
              </a:spcBef>
              <a:spcAft>
                <a:spcPts val="800"/>
              </a:spcAft>
              <a:buNone/>
            </a:pPr>
            <a:r>
              <a:rPr lang="en-US" sz="1200"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CHANNEL ADMIN:</a:t>
            </a:r>
            <a:endParaRPr lang="en-US" sz="12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Role: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Group/Squadron/Section Admins</a:t>
            </a:r>
            <a:b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Purpose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Liaison between User &amp; Unit Admin</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15</a:t>
            </a:fld>
            <a:endParaRPr lang="en-US"/>
          </a:p>
        </p:txBody>
      </p:sp>
      <p:sp>
        <p:nvSpPr>
          <p:cNvPr id="8" name="Rectangle 58">
            <a:extLst>
              <a:ext uri="{FF2B5EF4-FFF2-40B4-BE49-F238E27FC236}">
                <a16:creationId xmlns:a16="http://schemas.microsoft.com/office/drawing/2014/main" id="{D545C3DD-85B9-492F-9D6D-16ED52444E4A}"/>
              </a:ext>
            </a:extLst>
          </p:cNvPr>
          <p:cNvSpPr/>
          <p:nvPr/>
        </p:nvSpPr>
        <p:spPr>
          <a:xfrm>
            <a:off x="7230437" y="2182351"/>
            <a:ext cx="1013336" cy="731520"/>
          </a:xfrm>
          <a:custGeom>
            <a:avLst/>
            <a:gdLst/>
            <a:ahLst/>
            <a:cxnLst/>
            <a:rect l="l" t="t" r="r" b="b"/>
            <a:pathLst>
              <a:path w="1013336" h="731520">
                <a:moveTo>
                  <a:pt x="506668" y="0"/>
                </a:moveTo>
                <a:lnTo>
                  <a:pt x="1013336" y="731520"/>
                </a:lnTo>
                <a:lnTo>
                  <a:pt x="0" y="731520"/>
                </a:lnTo>
                <a:close/>
              </a:path>
            </a:pathLst>
          </a:custGeom>
          <a:solidFill>
            <a:srgbClr val="EE3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59">
            <a:extLst>
              <a:ext uri="{FF2B5EF4-FFF2-40B4-BE49-F238E27FC236}">
                <a16:creationId xmlns:a16="http://schemas.microsoft.com/office/drawing/2014/main" id="{618CC523-A174-4A15-B395-2FAF4AA96714}"/>
              </a:ext>
            </a:extLst>
          </p:cNvPr>
          <p:cNvSpPr/>
          <p:nvPr/>
        </p:nvSpPr>
        <p:spPr>
          <a:xfrm>
            <a:off x="6663219" y="3001293"/>
            <a:ext cx="2147772" cy="731520"/>
          </a:xfrm>
          <a:custGeom>
            <a:avLst/>
            <a:gdLst/>
            <a:ahLst/>
            <a:cxnLst/>
            <a:rect l="l" t="t" r="r" b="b"/>
            <a:pathLst>
              <a:path w="2147772" h="731520">
                <a:moveTo>
                  <a:pt x="506668" y="0"/>
                </a:moveTo>
                <a:lnTo>
                  <a:pt x="1641105" y="0"/>
                </a:lnTo>
                <a:lnTo>
                  <a:pt x="2147772" y="731520"/>
                </a:lnTo>
                <a:lnTo>
                  <a:pt x="0" y="7315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60">
            <a:extLst>
              <a:ext uri="{FF2B5EF4-FFF2-40B4-BE49-F238E27FC236}">
                <a16:creationId xmlns:a16="http://schemas.microsoft.com/office/drawing/2014/main" id="{B1682EFA-6B55-4E7F-AAE9-581BFE8767AD}"/>
              </a:ext>
            </a:extLst>
          </p:cNvPr>
          <p:cNvSpPr/>
          <p:nvPr/>
        </p:nvSpPr>
        <p:spPr>
          <a:xfrm>
            <a:off x="6096000" y="3820235"/>
            <a:ext cx="3282210" cy="731520"/>
          </a:xfrm>
          <a:custGeom>
            <a:avLst/>
            <a:gdLst/>
            <a:ahLst/>
            <a:cxnLst/>
            <a:rect l="l" t="t" r="r" b="b"/>
            <a:pathLst>
              <a:path w="3282210" h="731520">
                <a:moveTo>
                  <a:pt x="506668" y="0"/>
                </a:moveTo>
                <a:lnTo>
                  <a:pt x="2775542" y="0"/>
                </a:lnTo>
                <a:lnTo>
                  <a:pt x="3282210" y="731520"/>
                </a:lnTo>
                <a:lnTo>
                  <a:pt x="0" y="731520"/>
                </a:lnTo>
                <a:close/>
              </a:path>
            </a:pathLst>
          </a:custGeom>
          <a:solidFill>
            <a:srgbClr val="8AD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61">
            <a:extLst>
              <a:ext uri="{FF2B5EF4-FFF2-40B4-BE49-F238E27FC236}">
                <a16:creationId xmlns:a16="http://schemas.microsoft.com/office/drawing/2014/main" id="{B8CCA516-4163-487D-98FF-31122C14D21E}"/>
              </a:ext>
            </a:extLst>
          </p:cNvPr>
          <p:cNvSpPr/>
          <p:nvPr/>
        </p:nvSpPr>
        <p:spPr>
          <a:xfrm>
            <a:off x="5528782" y="4639177"/>
            <a:ext cx="4416646" cy="731520"/>
          </a:xfrm>
          <a:custGeom>
            <a:avLst/>
            <a:gdLst/>
            <a:ahLst/>
            <a:cxnLst/>
            <a:rect l="l" t="t" r="r" b="b"/>
            <a:pathLst>
              <a:path w="4416646" h="731520">
                <a:moveTo>
                  <a:pt x="506668" y="0"/>
                </a:moveTo>
                <a:lnTo>
                  <a:pt x="3909978" y="0"/>
                </a:lnTo>
                <a:lnTo>
                  <a:pt x="4416646" y="731520"/>
                </a:lnTo>
                <a:lnTo>
                  <a:pt x="0" y="731520"/>
                </a:lnTo>
                <a:close/>
              </a:path>
            </a:pathLst>
          </a:custGeom>
          <a:solidFill>
            <a:srgbClr val="00A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2">
            <a:extLst>
              <a:ext uri="{FF2B5EF4-FFF2-40B4-BE49-F238E27FC236}">
                <a16:creationId xmlns:a16="http://schemas.microsoft.com/office/drawing/2014/main" id="{D75BE892-FBB2-47CA-9A8F-B08247642483}"/>
              </a:ext>
            </a:extLst>
          </p:cNvPr>
          <p:cNvSpPr txBox="1"/>
          <p:nvPr/>
        </p:nvSpPr>
        <p:spPr>
          <a:xfrm>
            <a:off x="1032784" y="4098495"/>
            <a:ext cx="4301413" cy="1269322"/>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Add and remove channel members in the specified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Ability to post in “Read Only”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Ability to Give or Remove “Channel Admin Rights” to another member</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Delete another user’s post</a:t>
            </a:r>
          </a:p>
          <a:p>
            <a:pPr marL="342900" marR="0" lvl="0" indent="-342900">
              <a:lnSpc>
                <a:spcPct val="107000"/>
              </a:lnSpc>
              <a:spcBef>
                <a:spcPts val="0"/>
              </a:spcBef>
              <a:spcAft>
                <a:spcPts val="80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Channels</a:t>
            </a:r>
            <a:endParaRPr lang="en-US" sz="1200" dirty="0"/>
          </a:p>
        </p:txBody>
      </p:sp>
      <p:sp>
        <p:nvSpPr>
          <p:cNvPr id="14" name="Rectangle 13">
            <a:extLst>
              <a:ext uri="{FF2B5EF4-FFF2-40B4-BE49-F238E27FC236}">
                <a16:creationId xmlns:a16="http://schemas.microsoft.com/office/drawing/2014/main" id="{3747D90C-0EC2-467A-A997-7C8513790646}"/>
              </a:ext>
            </a:extLst>
          </p:cNvPr>
          <p:cNvSpPr/>
          <p:nvPr/>
        </p:nvSpPr>
        <p:spPr>
          <a:xfrm>
            <a:off x="8810991" y="3820235"/>
            <a:ext cx="2881428" cy="731520"/>
          </a:xfrm>
          <a:prstGeom prst="rect">
            <a:avLst/>
          </a:prstGeom>
          <a:gradFill flip="none" rotWithShape="1">
            <a:gsLst>
              <a:gs pos="52000">
                <a:srgbClr val="9CDD46"/>
              </a:gs>
              <a:gs pos="0">
                <a:schemeClr val="bg1">
                  <a:alpha val="0"/>
                </a:schemeClr>
              </a:gs>
              <a:gs pos="100000">
                <a:srgbClr val="8AD72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Channel Admin – Unit </a:t>
            </a:r>
          </a:p>
          <a:p>
            <a:pPr algn="r"/>
            <a:r>
              <a:rPr lang="en-US" sz="1400" b="1" dirty="0"/>
              <a:t>(Channel Level)</a:t>
            </a:r>
          </a:p>
        </p:txBody>
      </p:sp>
      <p:sp>
        <p:nvSpPr>
          <p:cNvPr id="15" name="TextBox 14">
            <a:extLst>
              <a:ext uri="{FF2B5EF4-FFF2-40B4-BE49-F238E27FC236}">
                <a16:creationId xmlns:a16="http://schemas.microsoft.com/office/drawing/2014/main" id="{ECD7F3D6-45F0-42CD-92A9-83882D8E200E}"/>
              </a:ext>
            </a:extLst>
          </p:cNvPr>
          <p:cNvSpPr txBox="1"/>
          <p:nvPr/>
        </p:nvSpPr>
        <p:spPr>
          <a:xfrm>
            <a:off x="838200" y="2814782"/>
            <a:ext cx="4690582" cy="1269322"/>
          </a:xfrm>
          <a:prstGeom prst="rect">
            <a:avLst/>
          </a:prstGeom>
          <a:noFill/>
        </p:spPr>
        <p:txBody>
          <a:bodyPr wrap="square">
            <a:spAutoFit/>
          </a:bodyPr>
          <a:lstStyle/>
          <a:p>
            <a:pPr marL="0" indent="0">
              <a:lnSpc>
                <a:spcPct val="107000"/>
              </a:lnSpc>
              <a:spcBef>
                <a:spcPts val="0"/>
              </a:spcBef>
              <a:spcAft>
                <a:spcPts val="800"/>
              </a:spcAft>
              <a:buNone/>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Further help onboard with Team Onboarding at the lowest level, Subject Matter Expert (SME) on MM, Create/Manage/Archive all Private Channels, funnel issues between Users to Squadron Admin. Identify/train local private channel admins, manage/moderate Private Channel Content, manage table of available private channels and appropriate admin to reach out for access</a:t>
            </a:r>
          </a:p>
        </p:txBody>
      </p:sp>
    </p:spTree>
    <p:extLst>
      <p:ext uri="{BB962C8B-B14F-4D97-AF65-F5344CB8AC3E}">
        <p14:creationId xmlns:p14="http://schemas.microsoft.com/office/powerpoint/2010/main" val="55405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xEl>
                                              <p:pRg st="1" end="1"/>
                                            </p:txEl>
                                          </p:spTgt>
                                        </p:tgtEl>
                                      </p:cBhvr>
                                    </p:animEffect>
                                    <p:set>
                                      <p:cBhvr>
                                        <p:cTn id="36" dur="1" fill="hold">
                                          <p:stCondLst>
                                            <p:cond delay="499"/>
                                          </p:stCondLst>
                                        </p:cTn>
                                        <p:tgtEl>
                                          <p:spTgt spid="3">
                                            <p:txEl>
                                              <p:pRg st="1" end="1"/>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13" grpId="0"/>
      <p:bldP spid="13" grpId="1"/>
      <p:bldP spid="14" grpId="0" animBg="1"/>
      <p:bldP spid="14" grpId="1" animBg="1"/>
      <p:bldP spid="15" grpId="0"/>
      <p:bldP spid="15"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Admin</a:t>
            </a:r>
            <a:br>
              <a:rPr lang="en-US" dirty="0">
                <a:solidFill>
                  <a:schemeClr val="bg1">
                    <a:lumMod val="95000"/>
                  </a:schemeClr>
                </a:solidFill>
              </a:rPr>
            </a:br>
            <a:r>
              <a:rPr lang="en-US" sz="3600" i="1" dirty="0">
                <a:solidFill>
                  <a:schemeClr val="bg1">
                    <a:lumMod val="95000"/>
                  </a:schemeClr>
                </a:solidFill>
              </a:rPr>
              <a:t>Rights &amp; Permissions</a:t>
            </a:r>
            <a:endParaRPr lang="en-US" i="1" dirty="0">
              <a:solidFill>
                <a:schemeClr val="bg1">
                  <a:lumMod val="95000"/>
                </a:schemeClr>
              </a:solidFill>
            </a:endParaRPr>
          </a:p>
        </p:txBody>
      </p:sp>
      <p:sp>
        <p:nvSpPr>
          <p:cNvPr id="3" name="Content Placeholder 2"/>
          <p:cNvSpPr>
            <a:spLocks noGrp="1"/>
          </p:cNvSpPr>
          <p:nvPr>
            <p:ph idx="1"/>
          </p:nvPr>
        </p:nvSpPr>
        <p:spPr>
          <a:xfrm>
            <a:off x="838200" y="2046187"/>
            <a:ext cx="4690582" cy="1686626"/>
          </a:xfrm>
        </p:spPr>
        <p:txBody>
          <a:bodyPr>
            <a:noAutofit/>
          </a:bodyPr>
          <a:lstStyle/>
          <a:p>
            <a:pPr marL="0" marR="0" indent="0">
              <a:lnSpc>
                <a:spcPct val="107000"/>
              </a:lnSpc>
              <a:spcBef>
                <a:spcPts val="0"/>
              </a:spcBef>
              <a:spcAft>
                <a:spcPts val="800"/>
              </a:spcAft>
              <a:buNone/>
            </a:pPr>
            <a:r>
              <a:rPr lang="en-US" sz="1200"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MEMBER:</a:t>
            </a:r>
            <a:endParaRPr lang="en-US" sz="12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Role: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Member</a:t>
            </a:r>
            <a:b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Purpose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General User</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16</a:t>
            </a:fld>
            <a:endParaRPr lang="en-US"/>
          </a:p>
        </p:txBody>
      </p:sp>
      <p:sp>
        <p:nvSpPr>
          <p:cNvPr id="8" name="Rectangle 58">
            <a:extLst>
              <a:ext uri="{FF2B5EF4-FFF2-40B4-BE49-F238E27FC236}">
                <a16:creationId xmlns:a16="http://schemas.microsoft.com/office/drawing/2014/main" id="{D545C3DD-85B9-492F-9D6D-16ED52444E4A}"/>
              </a:ext>
            </a:extLst>
          </p:cNvPr>
          <p:cNvSpPr/>
          <p:nvPr/>
        </p:nvSpPr>
        <p:spPr>
          <a:xfrm>
            <a:off x="7230437" y="2182351"/>
            <a:ext cx="1013336" cy="731520"/>
          </a:xfrm>
          <a:custGeom>
            <a:avLst/>
            <a:gdLst/>
            <a:ahLst/>
            <a:cxnLst/>
            <a:rect l="l" t="t" r="r" b="b"/>
            <a:pathLst>
              <a:path w="1013336" h="731520">
                <a:moveTo>
                  <a:pt x="506668" y="0"/>
                </a:moveTo>
                <a:lnTo>
                  <a:pt x="1013336" y="731520"/>
                </a:lnTo>
                <a:lnTo>
                  <a:pt x="0" y="731520"/>
                </a:lnTo>
                <a:close/>
              </a:path>
            </a:pathLst>
          </a:custGeom>
          <a:solidFill>
            <a:srgbClr val="EE3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59">
            <a:extLst>
              <a:ext uri="{FF2B5EF4-FFF2-40B4-BE49-F238E27FC236}">
                <a16:creationId xmlns:a16="http://schemas.microsoft.com/office/drawing/2014/main" id="{618CC523-A174-4A15-B395-2FAF4AA96714}"/>
              </a:ext>
            </a:extLst>
          </p:cNvPr>
          <p:cNvSpPr/>
          <p:nvPr/>
        </p:nvSpPr>
        <p:spPr>
          <a:xfrm>
            <a:off x="6663219" y="3001293"/>
            <a:ext cx="2147772" cy="731520"/>
          </a:xfrm>
          <a:custGeom>
            <a:avLst/>
            <a:gdLst/>
            <a:ahLst/>
            <a:cxnLst/>
            <a:rect l="l" t="t" r="r" b="b"/>
            <a:pathLst>
              <a:path w="2147772" h="731520">
                <a:moveTo>
                  <a:pt x="506668" y="0"/>
                </a:moveTo>
                <a:lnTo>
                  <a:pt x="1641105" y="0"/>
                </a:lnTo>
                <a:lnTo>
                  <a:pt x="2147772" y="731520"/>
                </a:lnTo>
                <a:lnTo>
                  <a:pt x="0" y="7315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60">
            <a:extLst>
              <a:ext uri="{FF2B5EF4-FFF2-40B4-BE49-F238E27FC236}">
                <a16:creationId xmlns:a16="http://schemas.microsoft.com/office/drawing/2014/main" id="{B1682EFA-6B55-4E7F-AAE9-581BFE8767AD}"/>
              </a:ext>
            </a:extLst>
          </p:cNvPr>
          <p:cNvSpPr/>
          <p:nvPr/>
        </p:nvSpPr>
        <p:spPr>
          <a:xfrm>
            <a:off x="6096000" y="3820235"/>
            <a:ext cx="3282210" cy="731520"/>
          </a:xfrm>
          <a:custGeom>
            <a:avLst/>
            <a:gdLst/>
            <a:ahLst/>
            <a:cxnLst/>
            <a:rect l="l" t="t" r="r" b="b"/>
            <a:pathLst>
              <a:path w="3282210" h="731520">
                <a:moveTo>
                  <a:pt x="506668" y="0"/>
                </a:moveTo>
                <a:lnTo>
                  <a:pt x="2775542" y="0"/>
                </a:lnTo>
                <a:lnTo>
                  <a:pt x="3282210" y="731520"/>
                </a:lnTo>
                <a:lnTo>
                  <a:pt x="0" y="731520"/>
                </a:lnTo>
                <a:close/>
              </a:path>
            </a:pathLst>
          </a:custGeom>
          <a:solidFill>
            <a:srgbClr val="8AD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61">
            <a:extLst>
              <a:ext uri="{FF2B5EF4-FFF2-40B4-BE49-F238E27FC236}">
                <a16:creationId xmlns:a16="http://schemas.microsoft.com/office/drawing/2014/main" id="{B8CCA516-4163-487D-98FF-31122C14D21E}"/>
              </a:ext>
            </a:extLst>
          </p:cNvPr>
          <p:cNvSpPr/>
          <p:nvPr/>
        </p:nvSpPr>
        <p:spPr>
          <a:xfrm>
            <a:off x="5528782" y="4639177"/>
            <a:ext cx="4416646" cy="731520"/>
          </a:xfrm>
          <a:custGeom>
            <a:avLst/>
            <a:gdLst/>
            <a:ahLst/>
            <a:cxnLst/>
            <a:rect l="l" t="t" r="r" b="b"/>
            <a:pathLst>
              <a:path w="4416646" h="731520">
                <a:moveTo>
                  <a:pt x="506668" y="0"/>
                </a:moveTo>
                <a:lnTo>
                  <a:pt x="3909978" y="0"/>
                </a:lnTo>
                <a:lnTo>
                  <a:pt x="4416646" y="731520"/>
                </a:lnTo>
                <a:lnTo>
                  <a:pt x="0" y="731520"/>
                </a:lnTo>
                <a:close/>
              </a:path>
            </a:pathLst>
          </a:custGeom>
          <a:solidFill>
            <a:srgbClr val="00A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2">
            <a:extLst>
              <a:ext uri="{FF2B5EF4-FFF2-40B4-BE49-F238E27FC236}">
                <a16:creationId xmlns:a16="http://schemas.microsoft.com/office/drawing/2014/main" id="{D75BE892-FBB2-47CA-9A8F-B08247642483}"/>
              </a:ext>
            </a:extLst>
          </p:cNvPr>
          <p:cNvSpPr txBox="1"/>
          <p:nvPr/>
        </p:nvSpPr>
        <p:spPr>
          <a:xfrm>
            <a:off x="1004310" y="3367053"/>
            <a:ext cx="4301413" cy="176715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Join/Leave any Public Channel</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Post/Edit your own post in 2-way Public Channels/Private Channels</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Invite Other Users to Channel you are in (Public or Private)</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Launch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Jitsi</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Video Conference</a:t>
            </a:r>
          </a:p>
          <a:p>
            <a:pPr marL="342900" marR="0" lvl="0" indent="-342900">
              <a:lnSpc>
                <a:spcPct val="107000"/>
              </a:lnSpc>
              <a:spcBef>
                <a:spcPts val="0"/>
              </a:spcBef>
              <a:spcAft>
                <a:spcPts val="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Set Notification Preferences</a:t>
            </a:r>
          </a:p>
          <a:p>
            <a:pPr marL="342900" marR="0" lvl="0" indent="-342900">
              <a:lnSpc>
                <a:spcPct val="107000"/>
              </a:lnSpc>
              <a:spcBef>
                <a:spcPts val="0"/>
              </a:spcBef>
              <a:spcAft>
                <a:spcPts val="800"/>
              </a:spcAft>
              <a:buFont typeface="Symbol" panose="05050102010706020507" pitchFamily="18" charset="2"/>
              <a:buChar char=""/>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Automatic Direct Message Replies</a:t>
            </a:r>
          </a:p>
          <a:p>
            <a:pPr marL="342900" marR="0" lvl="0" indent="-342900">
              <a:lnSpc>
                <a:spcPct val="107000"/>
              </a:lnSpc>
              <a:spcBef>
                <a:spcPts val="0"/>
              </a:spcBef>
              <a:spcAft>
                <a:spcPts val="800"/>
              </a:spcAft>
              <a:buFont typeface="Symbol" panose="05050102010706020507" pitchFamily="18" charset="2"/>
              <a:buChar char=""/>
            </a:pPr>
            <a:endParaRPr lang="en-US" sz="1200" dirty="0"/>
          </a:p>
        </p:txBody>
      </p:sp>
      <p:sp>
        <p:nvSpPr>
          <p:cNvPr id="15" name="TextBox 14">
            <a:extLst>
              <a:ext uri="{FF2B5EF4-FFF2-40B4-BE49-F238E27FC236}">
                <a16:creationId xmlns:a16="http://schemas.microsoft.com/office/drawing/2014/main" id="{ECD7F3D6-45F0-42CD-92A9-83882D8E200E}"/>
              </a:ext>
            </a:extLst>
          </p:cNvPr>
          <p:cNvSpPr txBox="1"/>
          <p:nvPr/>
        </p:nvSpPr>
        <p:spPr>
          <a:xfrm>
            <a:off x="838200" y="2814782"/>
            <a:ext cx="4690582" cy="478849"/>
          </a:xfrm>
          <a:prstGeom prst="rect">
            <a:avLst/>
          </a:prstGeom>
          <a:noFill/>
        </p:spPr>
        <p:txBody>
          <a:bodyPr wrap="square">
            <a:spAutoFit/>
          </a:bodyPr>
          <a:lstStyle/>
          <a:p>
            <a:pPr>
              <a:lnSpc>
                <a:spcPct val="107000"/>
              </a:lnSpc>
              <a:spcAft>
                <a:spcPts val="800"/>
              </a:spcAft>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Join Public Channels applicable, follow rules of engagement. Further help onboard with Team Onboarding at the lowest level</a:t>
            </a:r>
          </a:p>
        </p:txBody>
      </p:sp>
      <p:sp>
        <p:nvSpPr>
          <p:cNvPr id="16" name="Rectangle 15">
            <a:extLst>
              <a:ext uri="{FF2B5EF4-FFF2-40B4-BE49-F238E27FC236}">
                <a16:creationId xmlns:a16="http://schemas.microsoft.com/office/drawing/2014/main" id="{B4717B9C-70C3-4CFD-A822-C65E9A2CAF65}"/>
              </a:ext>
            </a:extLst>
          </p:cNvPr>
          <p:cNvSpPr/>
          <p:nvPr/>
        </p:nvSpPr>
        <p:spPr>
          <a:xfrm>
            <a:off x="9384749" y="4639177"/>
            <a:ext cx="2314210" cy="731520"/>
          </a:xfrm>
          <a:prstGeom prst="rect">
            <a:avLst/>
          </a:prstGeom>
          <a:gradFill flip="none" rotWithShape="1">
            <a:gsLst>
              <a:gs pos="53000">
                <a:srgbClr val="2EB1EC"/>
              </a:gs>
              <a:gs pos="0">
                <a:schemeClr val="bg1">
                  <a:alpha val="0"/>
                </a:schemeClr>
              </a:gs>
              <a:gs pos="100000">
                <a:srgbClr val="00A0E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a:t>Member – User</a:t>
            </a:r>
          </a:p>
          <a:p>
            <a:pPr algn="r"/>
            <a:r>
              <a:rPr lang="en-US" sz="1400" b="1" dirty="0"/>
              <a:t>(General User)</a:t>
            </a:r>
          </a:p>
        </p:txBody>
      </p:sp>
    </p:spTree>
    <p:extLst>
      <p:ext uri="{BB962C8B-B14F-4D97-AF65-F5344CB8AC3E}">
        <p14:creationId xmlns:p14="http://schemas.microsoft.com/office/powerpoint/2010/main" val="242424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3">
                                            <p:txEl>
                                              <p:pRg st="0" end="0"/>
                                            </p:txEl>
                                          </p:spTgt>
                                        </p:tgtEl>
                                      </p:cBhvr>
                                    </p:animEffect>
                                    <p:set>
                                      <p:cBhvr>
                                        <p:cTn id="30" dur="1" fill="hold">
                                          <p:stCondLst>
                                            <p:cond delay="499"/>
                                          </p:stCondLst>
                                        </p:cTn>
                                        <p:tgtEl>
                                          <p:spTgt spid="3">
                                            <p:txEl>
                                              <p:pRg st="0" end="0"/>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13" grpId="0"/>
      <p:bldP spid="13" grpId="1"/>
      <p:bldP spid="15" grpId="0"/>
      <p:bldP spid="15" grpId="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Notifications</a:t>
            </a:r>
            <a:br>
              <a:rPr lang="en-US" dirty="0">
                <a:solidFill>
                  <a:schemeClr val="bg1">
                    <a:lumMod val="95000"/>
                  </a:schemeClr>
                </a:solidFill>
              </a:rPr>
            </a:br>
            <a:r>
              <a:rPr lang="en-US" sz="3600" i="1" dirty="0">
                <a:solidFill>
                  <a:schemeClr val="bg1">
                    <a:lumMod val="95000"/>
                  </a:schemeClr>
                </a:solidFill>
              </a:rPr>
              <a:t>Settings</a:t>
            </a:r>
            <a:endParaRPr lang="en-US" i="1" dirty="0">
              <a:solidFill>
                <a:schemeClr val="bg1">
                  <a:lumMod val="95000"/>
                </a:schemeClr>
              </a:solidFill>
            </a:endParaRPr>
          </a:p>
        </p:txBody>
      </p:sp>
      <p:sp>
        <p:nvSpPr>
          <p:cNvPr id="3" name="Content Placeholder 2"/>
          <p:cNvSpPr>
            <a:spLocks noGrp="1"/>
          </p:cNvSpPr>
          <p:nvPr>
            <p:ph idx="1"/>
          </p:nvPr>
        </p:nvSpPr>
        <p:spPr>
          <a:xfrm>
            <a:off x="838200" y="1717217"/>
            <a:ext cx="10515600" cy="1686626"/>
          </a:xfrm>
        </p:spPr>
        <p:txBody>
          <a:bodyPr>
            <a:noAutofit/>
          </a:bodyPr>
          <a:lstStyle/>
          <a:p>
            <a:pPr marL="0" indent="0" algn="l">
              <a:buNone/>
            </a:pPr>
            <a:r>
              <a:rPr lang="en-US" sz="1400" b="0" i="0" dirty="0">
                <a:solidFill>
                  <a:srgbClr val="DDDDDD"/>
                </a:solidFill>
                <a:effectLst/>
                <a:latin typeface="Open Sans" panose="020B0606030504020204" pitchFamily="34" charset="0"/>
              </a:rPr>
              <a:t>There are user account level notification settings and channel notification settings</a:t>
            </a:r>
          </a:p>
          <a:p>
            <a:pPr algn="l"/>
            <a:r>
              <a:rPr lang="en-US" sz="1400" b="1" i="0" dirty="0">
                <a:solidFill>
                  <a:srgbClr val="DDDDDD"/>
                </a:solidFill>
                <a:effectLst/>
                <a:latin typeface="Open Sans" panose="020B0606030504020204" pitchFamily="34" charset="0"/>
              </a:rPr>
              <a:t>User Account Level Notification Settings</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Modify user account settings by clicking the main menu (hamburger) next to your username</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Click "Account Settings“ &gt; Click "Notifications"</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From here you can set notifications (of each type except e-mail, which is not enabled now) to notify you for: All activity, Mentions (when @ </a:t>
            </a:r>
            <a:r>
              <a:rPr lang="en-US" sz="1400" b="0" i="0" dirty="0" err="1">
                <a:solidFill>
                  <a:srgbClr val="DDDDDD"/>
                </a:solidFill>
                <a:effectLst/>
                <a:latin typeface="Open Sans" panose="020B0606030504020204" pitchFamily="34" charset="0"/>
              </a:rPr>
              <a:t>yourusername</a:t>
            </a:r>
            <a:r>
              <a:rPr lang="en-US" sz="1400" b="0" i="0" dirty="0">
                <a:solidFill>
                  <a:srgbClr val="DDDDDD"/>
                </a:solidFill>
                <a:effectLst/>
                <a:latin typeface="Open Sans" panose="020B0606030504020204" pitchFamily="34" charset="0"/>
              </a:rPr>
              <a:t> is used in a post) and Direct Messages, Never</a:t>
            </a:r>
          </a:p>
          <a:p>
            <a:pPr marL="0" indent="0" algn="l">
              <a:buNone/>
            </a:pPr>
            <a:r>
              <a:rPr lang="en-US" sz="1400" b="0" i="0" dirty="0">
                <a:solidFill>
                  <a:srgbClr val="DDDDDD"/>
                </a:solidFill>
                <a:effectLst/>
                <a:latin typeface="Open Sans" panose="020B0606030504020204" pitchFamily="34" charset="0"/>
              </a:rPr>
              <a:t>These settings are your general settings. If you are a member of a channel, you can also silence notifications for specific channels and customize which words will trigger a mention.</a:t>
            </a:r>
          </a:p>
          <a:p>
            <a:pPr algn="l"/>
            <a:r>
              <a:rPr lang="en-US" sz="1400" b="1" i="0" dirty="0">
                <a:solidFill>
                  <a:srgbClr val="DDDDDD"/>
                </a:solidFill>
                <a:effectLst/>
                <a:latin typeface="Open Sans" panose="020B0606030504020204" pitchFamily="34" charset="0"/>
              </a:rPr>
              <a:t>Channel Notification Settings</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MUTE CHANNEL: This means your channel list will not indicate there are unread messages in the channel by changing the channel title to bold (or moving it to the top of your channel list if that is the option you have selected). You will only be notified if you are @ username mentioned</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NOTIFICATION PREFERENCES: From here you can: Mute channel, Ignore @ channel @ all @ here (broadcast messages)</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Edit "Send desktop notifications" settings</a:t>
            </a:r>
          </a:p>
          <a:p>
            <a:pPr algn="l">
              <a:buFont typeface="Arial" panose="020B0604020202020204" pitchFamily="34" charset="0"/>
              <a:buChar char="•"/>
            </a:pPr>
            <a:r>
              <a:rPr lang="en-US" sz="1400" b="0" i="0" dirty="0">
                <a:solidFill>
                  <a:srgbClr val="DDDDDD"/>
                </a:solidFill>
                <a:effectLst/>
                <a:latin typeface="Open Sans" panose="020B0606030504020204" pitchFamily="34" charset="0"/>
              </a:rPr>
              <a:t>Edit "Send mobile push notifications" settings</a:t>
            </a:r>
          </a:p>
          <a:p>
            <a:pPr marL="342900" marR="0" lvl="0" indent="-342900">
              <a:lnSpc>
                <a:spcPct val="107000"/>
              </a:lnSpc>
              <a:spcBef>
                <a:spcPts val="0"/>
              </a:spcBef>
              <a:spcAft>
                <a:spcPts val="800"/>
              </a:spcAft>
              <a:buFont typeface="Symbol" panose="05050102010706020507" pitchFamily="18" charset="2"/>
              <a:buChar char=""/>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17</a:t>
            </a:fld>
            <a:endParaRPr lang="en-US"/>
          </a:p>
        </p:txBody>
      </p:sp>
    </p:spTree>
    <p:extLst>
      <p:ext uri="{BB962C8B-B14F-4D97-AF65-F5344CB8AC3E}">
        <p14:creationId xmlns:p14="http://schemas.microsoft.com/office/powerpoint/2010/main" val="4027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Formatting</a:t>
            </a:r>
            <a:br>
              <a:rPr lang="en-US" b="1" dirty="0">
                <a:solidFill>
                  <a:schemeClr val="accent1">
                    <a:lumMod val="60000"/>
                    <a:lumOff val="40000"/>
                  </a:schemeClr>
                </a:solidFill>
                <a:latin typeface="+mn-lt"/>
              </a:rPr>
            </a:br>
            <a:r>
              <a:rPr lang="en-US" sz="3600" i="1" dirty="0">
                <a:solidFill>
                  <a:schemeClr val="bg1">
                    <a:lumMod val="95000"/>
                  </a:schemeClr>
                </a:solidFill>
              </a:rPr>
              <a:t>Text, Tables, Posts, Emojis</a:t>
            </a:r>
            <a:endParaRPr lang="en-US" i="1" dirty="0">
              <a:solidFill>
                <a:schemeClr val="bg1">
                  <a:lumMod val="95000"/>
                </a:schemeClr>
              </a:solidFill>
            </a:endParaRPr>
          </a:p>
        </p:txBody>
      </p:sp>
      <p:sp>
        <p:nvSpPr>
          <p:cNvPr id="3" name="Content Placeholder 2"/>
          <p:cNvSpPr>
            <a:spLocks noGrp="1"/>
          </p:cNvSpPr>
          <p:nvPr>
            <p:ph idx="1"/>
          </p:nvPr>
        </p:nvSpPr>
        <p:spPr>
          <a:xfrm>
            <a:off x="838200" y="1717217"/>
            <a:ext cx="9303327" cy="1686626"/>
          </a:xfrm>
        </p:spPr>
        <p:txBody>
          <a:bodyPr>
            <a:noAutofit/>
          </a:bodyPr>
          <a:lstStyle/>
          <a:p>
            <a:pPr marL="0" indent="0" algn="l">
              <a:buNone/>
            </a:pPr>
            <a:r>
              <a:rPr lang="en-US" sz="1800" b="0" i="0" dirty="0">
                <a:solidFill>
                  <a:srgbClr val="DDDDDD"/>
                </a:solidFill>
                <a:effectLst/>
                <a:latin typeface="Open Sans" panose="020B0606030504020204" pitchFamily="34" charset="0"/>
              </a:rPr>
              <a:t>Currently, in order to format your post, you need to use a set of inline “code” called </a:t>
            </a:r>
            <a:r>
              <a:rPr lang="en-US" sz="1800" b="1" i="0" dirty="0">
                <a:solidFill>
                  <a:srgbClr val="FFC000"/>
                </a:solidFill>
                <a:effectLst/>
                <a:latin typeface="Open Sans" panose="020B0606030504020204" pitchFamily="34" charset="0"/>
              </a:rPr>
              <a:t>Markdown</a:t>
            </a:r>
            <a:r>
              <a:rPr lang="en-US" sz="1800" b="0" i="0" dirty="0">
                <a:solidFill>
                  <a:srgbClr val="DDDDDD"/>
                </a:solidFill>
                <a:effectLst/>
                <a:latin typeface="Open Sans" panose="020B0606030504020204" pitchFamily="34" charset="0"/>
              </a:rPr>
              <a:t> (a lightweight markup language) </a:t>
            </a:r>
          </a:p>
          <a:p>
            <a:pPr marL="342900" marR="0" lvl="0" indent="-342900">
              <a:lnSpc>
                <a:spcPct val="107000"/>
              </a:lnSpc>
              <a:spcBef>
                <a:spcPts val="0"/>
              </a:spcBef>
              <a:spcAft>
                <a:spcPts val="800"/>
              </a:spcAft>
              <a:buFont typeface="Symbol" panose="05050102010706020507" pitchFamily="18" charset="2"/>
              <a:buChar char=""/>
            </a:pPr>
            <a:r>
              <a:rPr lang="en-US" sz="1800" dirty="0">
                <a:solidFill>
                  <a:schemeClr val="accent4">
                    <a:lumMod val="40000"/>
                    <a:lumOff val="60000"/>
                  </a:schemeClr>
                </a:solidFill>
                <a:latin typeface="Open Sans" panose="020B0606030504020204" pitchFamily="34" charset="0"/>
                <a:ea typeface="Calibri" panose="020F0502020204030204" pitchFamily="34" charset="0"/>
                <a:cs typeface="Times New Roman" panose="02020603050405020304" pitchFamily="18" charset="0"/>
              </a:rPr>
              <a:t>No need to memorize</a:t>
            </a:r>
            <a:r>
              <a:rPr lang="en-US" sz="1800" dirty="0">
                <a:solidFill>
                  <a:srgbClr val="DDDDDD"/>
                </a:solidFill>
                <a:latin typeface="Open Sans" panose="020B060603050402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Symbol" panose="05050102010706020507" pitchFamily="18" charset="2"/>
              <a:buChar char=""/>
            </a:pPr>
            <a:r>
              <a:rPr lang="en-US" sz="1800" dirty="0" err="1">
                <a:solidFill>
                  <a:srgbClr val="DDDDDD"/>
                </a:solidFill>
                <a:latin typeface="Open Sans" panose="020B0606030504020204" pitchFamily="34" charset="0"/>
                <a:ea typeface="Calibri" panose="020F0502020204030204" pitchFamily="34" charset="0"/>
                <a:cs typeface="Times New Roman" panose="02020603050405020304" pitchFamily="18" charset="0"/>
              </a:rPr>
              <a:t>Formating</a:t>
            </a:r>
            <a:r>
              <a:rPr lang="en-US" sz="1800" dirty="0">
                <a:solidFill>
                  <a:srgbClr val="DDDDDD"/>
                </a:solidFill>
                <a:latin typeface="Open Sans" panose="020B0606030504020204" pitchFamily="34" charset="0"/>
                <a:ea typeface="Calibri" panose="020F0502020204030204" pitchFamily="34" charset="0"/>
                <a:cs typeface="Times New Roman" panose="02020603050405020304" pitchFamily="18" charset="0"/>
              </a:rPr>
              <a:t> can be copied in Microsoft Word</a:t>
            </a: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DDDDDD"/>
                </a:solidFill>
                <a:effectLst/>
                <a:latin typeface="Open Sans" panose="020B0606030504020204" pitchFamily="34" charset="0"/>
                <a:ea typeface="Calibri" panose="020F0502020204030204" pitchFamily="34" charset="0"/>
                <a:cs typeface="Times New Roman" panose="02020603050405020304" pitchFamily="18" charset="0"/>
              </a:rPr>
              <a:t>Tables can be copied and pasted from Excel</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18</a:t>
            </a:fld>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7267DCEB-E648-43BA-A62D-B23DB4BAD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76" y="3480685"/>
            <a:ext cx="4295775" cy="203835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03D79923-6BF8-42F8-B2CD-39C5597C0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54158"/>
            <a:ext cx="4651664" cy="2295724"/>
          </a:xfrm>
          <a:prstGeom prst="rect">
            <a:avLst/>
          </a:prstGeom>
        </p:spPr>
      </p:pic>
    </p:spTree>
    <p:extLst>
      <p:ext uri="{BB962C8B-B14F-4D97-AF65-F5344CB8AC3E}">
        <p14:creationId xmlns:p14="http://schemas.microsoft.com/office/powerpoint/2010/main" val="12817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Direct Messaging</a:t>
            </a:r>
            <a:br>
              <a:rPr lang="en-US" b="1" dirty="0">
                <a:solidFill>
                  <a:schemeClr val="accent1">
                    <a:lumMod val="60000"/>
                    <a:lumOff val="40000"/>
                  </a:schemeClr>
                </a:solidFill>
                <a:latin typeface="+mn-lt"/>
              </a:rPr>
            </a:br>
            <a:r>
              <a:rPr lang="en-US" sz="3600" i="1" dirty="0">
                <a:solidFill>
                  <a:schemeClr val="bg1">
                    <a:lumMod val="95000"/>
                  </a:schemeClr>
                </a:solidFill>
              </a:rPr>
              <a:t>Using DMs</a:t>
            </a:r>
            <a:endParaRPr lang="en-US" i="1" dirty="0">
              <a:solidFill>
                <a:schemeClr val="bg1">
                  <a:lumMod val="95000"/>
                </a:schemeClr>
              </a:solidFill>
            </a:endParaRPr>
          </a:p>
        </p:txBody>
      </p:sp>
      <p:sp>
        <p:nvSpPr>
          <p:cNvPr id="3" name="Content Placeholder 2"/>
          <p:cNvSpPr>
            <a:spLocks noGrp="1"/>
          </p:cNvSpPr>
          <p:nvPr>
            <p:ph idx="1"/>
          </p:nvPr>
        </p:nvSpPr>
        <p:spPr>
          <a:xfrm>
            <a:off x="838200" y="1717217"/>
            <a:ext cx="9303327" cy="1686626"/>
          </a:xfrm>
        </p:spPr>
        <p:txBody>
          <a:bodyPr>
            <a:noAutofit/>
          </a:bodyPr>
          <a:lstStyle/>
          <a:p>
            <a:pPr algn="l">
              <a:buFont typeface="Arial" panose="020B0604020202020204" pitchFamily="34" charset="0"/>
              <a:buChar char="•"/>
            </a:pPr>
            <a:r>
              <a:rPr lang="en-US" sz="1600" b="0" i="0" dirty="0">
                <a:solidFill>
                  <a:srgbClr val="DDDDDD"/>
                </a:solidFill>
                <a:effectLst/>
                <a:latin typeface="Open Sans" panose="020B0606030504020204" pitchFamily="34" charset="0"/>
              </a:rPr>
              <a:t>Users can Direct Message anyone on the DoD server (even users not in their Wing/Team)</a:t>
            </a:r>
          </a:p>
          <a:p>
            <a:pPr algn="l">
              <a:buFont typeface="Arial" panose="020B0604020202020204" pitchFamily="34" charset="0"/>
              <a:buChar char="•"/>
            </a:pPr>
            <a:r>
              <a:rPr lang="en-US" sz="1600" b="1" i="0" dirty="0">
                <a:solidFill>
                  <a:schemeClr val="accent4">
                    <a:lumMod val="40000"/>
                    <a:lumOff val="60000"/>
                  </a:schemeClr>
                </a:solidFill>
                <a:effectLst/>
                <a:latin typeface="Open Sans" panose="020B0606030504020204" pitchFamily="34" charset="0"/>
              </a:rPr>
              <a:t>As a default</a:t>
            </a:r>
            <a:r>
              <a:rPr lang="en-US" sz="1600" b="0" i="0" dirty="0">
                <a:solidFill>
                  <a:srgbClr val="DDDDDD"/>
                </a:solidFill>
                <a:effectLst/>
                <a:latin typeface="Open Sans" panose="020B0606030504020204" pitchFamily="34" charset="0"/>
              </a:rPr>
              <a:t>: Direct message conversations automatically close afte</a:t>
            </a:r>
            <a:r>
              <a:rPr lang="en-US" sz="1600" dirty="0">
                <a:solidFill>
                  <a:srgbClr val="DDDDDD"/>
                </a:solidFill>
                <a:latin typeface="Open Sans" panose="020B0606030504020204" pitchFamily="34" charset="0"/>
              </a:rPr>
              <a:t>r 7 days of no new communication unless changed in Sidebar Settings set to never</a:t>
            </a:r>
            <a:endParaRPr lang="en-US" sz="1600" b="0" i="0" dirty="0">
              <a:solidFill>
                <a:srgbClr val="DDDDDD"/>
              </a:solidFill>
              <a:effectLst/>
              <a:latin typeface="Open Sans" panose="020B0606030504020204" pitchFamily="34" charset="0"/>
            </a:endParaRPr>
          </a:p>
          <a:p>
            <a:pPr algn="l">
              <a:buFont typeface="Arial" panose="020B0604020202020204" pitchFamily="34" charset="0"/>
              <a:buChar char="•"/>
            </a:pPr>
            <a:r>
              <a:rPr lang="en-US" sz="1600" b="0" i="0" dirty="0">
                <a:solidFill>
                  <a:srgbClr val="DDDDDD"/>
                </a:solidFill>
                <a:effectLst/>
                <a:latin typeface="Open Sans" panose="020B0606030504020204" pitchFamily="34" charset="0"/>
              </a:rPr>
              <a:t>You + Up to 7 people can be added to DM conversations</a:t>
            </a:r>
          </a:p>
          <a:p>
            <a:pPr lvl="1"/>
            <a:r>
              <a:rPr lang="en-US" sz="1600" b="0" i="0" dirty="0">
                <a:solidFill>
                  <a:srgbClr val="DDDDDD"/>
                </a:solidFill>
                <a:effectLst/>
                <a:latin typeface="Open Sans" panose="020B0606030504020204" pitchFamily="34" charset="0"/>
              </a:rPr>
              <a:t>You will need to know the usernames of the people you want to add</a:t>
            </a:r>
          </a:p>
          <a:p>
            <a:pPr lvl="1"/>
            <a:r>
              <a:rPr lang="en-US" sz="1600" b="0" i="0" dirty="0">
                <a:solidFill>
                  <a:srgbClr val="DDDDDD"/>
                </a:solidFill>
                <a:effectLst/>
                <a:latin typeface="Open Sans" panose="020B0606030504020204" pitchFamily="34" charset="0"/>
              </a:rPr>
              <a:t>Click the + next to "Direct Messages" in the channel list</a:t>
            </a:r>
          </a:p>
          <a:p>
            <a:pPr lvl="1"/>
            <a:r>
              <a:rPr lang="en-US" sz="1600" b="0" i="0" dirty="0">
                <a:solidFill>
                  <a:srgbClr val="DDDDDD"/>
                </a:solidFill>
                <a:effectLst/>
                <a:latin typeface="Open Sans" panose="020B0606030504020204" pitchFamily="34" charset="0"/>
              </a:rPr>
              <a:t>Add all the users you want to include in the conversation and click "go"</a:t>
            </a:r>
          </a:p>
          <a:p>
            <a:pPr lvl="1"/>
            <a:r>
              <a:rPr lang="en-US" sz="1600" b="0" i="0" dirty="0">
                <a:solidFill>
                  <a:srgbClr val="DDDDDD"/>
                </a:solidFill>
                <a:effectLst/>
                <a:latin typeface="Open Sans" panose="020B0606030504020204" pitchFamily="34" charset="0"/>
              </a:rPr>
              <a:t>A new window will open for the conversation</a:t>
            </a:r>
          </a:p>
          <a:p>
            <a:pPr lvl="1"/>
            <a:r>
              <a:rPr lang="en-US" sz="1600" b="0" i="0" dirty="0">
                <a:solidFill>
                  <a:srgbClr val="DDDDDD"/>
                </a:solidFill>
                <a:effectLst/>
                <a:latin typeface="Open Sans" panose="020B0606030504020204" pitchFamily="34" charset="0"/>
              </a:rPr>
              <a:t>When you move away from the conversation, the new conversation will be under "Direct Messages" in your channel list</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19</a:t>
            </a:fld>
            <a:endParaRPr lang="en-US"/>
          </a:p>
        </p:txBody>
      </p:sp>
    </p:spTree>
    <p:extLst>
      <p:ext uri="{BB962C8B-B14F-4D97-AF65-F5344CB8AC3E}">
        <p14:creationId xmlns:p14="http://schemas.microsoft.com/office/powerpoint/2010/main" val="24801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7"/>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General Overview</a:t>
            </a:r>
            <a:br>
              <a:rPr lang="en-US" dirty="0">
                <a:solidFill>
                  <a:schemeClr val="bg1">
                    <a:lumMod val="95000"/>
                  </a:schemeClr>
                </a:solidFill>
              </a:rPr>
            </a:br>
            <a:r>
              <a:rPr lang="en-US" sz="3600" i="1" dirty="0">
                <a:solidFill>
                  <a:schemeClr val="bg1">
                    <a:lumMod val="95000"/>
                  </a:schemeClr>
                </a:solidFill>
              </a:rPr>
              <a:t>Key areas you should know</a:t>
            </a:r>
            <a:endParaRPr lang="en-US" i="1" dirty="0">
              <a:solidFill>
                <a:schemeClr val="bg1">
                  <a:lumMod val="95000"/>
                </a:schemeClr>
              </a:solidFill>
            </a:endParaRPr>
          </a:p>
        </p:txBody>
      </p:sp>
      <p:sp>
        <p:nvSpPr>
          <p:cNvPr id="3" name="Content Placeholder 2"/>
          <p:cNvSpPr>
            <a:spLocks noGrp="1"/>
          </p:cNvSpPr>
          <p:nvPr>
            <p:ph idx="1"/>
          </p:nvPr>
        </p:nvSpPr>
        <p:spPr>
          <a:xfrm>
            <a:off x="838200" y="1561752"/>
            <a:ext cx="10515600" cy="4571762"/>
          </a:xfrm>
        </p:spPr>
        <p:txBody>
          <a:bodyPr>
            <a:noAutofit/>
          </a:bodyPr>
          <a:lstStyle/>
          <a:p>
            <a:r>
              <a:rPr lang="en-US" sz="2200" dirty="0">
                <a:solidFill>
                  <a:schemeClr val="bg1">
                    <a:lumMod val="95000"/>
                  </a:schemeClr>
                </a:solidFill>
              </a:rPr>
              <a:t>What is </a:t>
            </a:r>
            <a:r>
              <a:rPr lang="en-US" sz="2200" dirty="0" err="1">
                <a:solidFill>
                  <a:schemeClr val="bg1">
                    <a:lumMod val="95000"/>
                  </a:schemeClr>
                </a:solidFill>
              </a:rPr>
              <a:t>Mattermost</a:t>
            </a:r>
            <a:r>
              <a:rPr lang="en-US" sz="2200" dirty="0">
                <a:solidFill>
                  <a:schemeClr val="bg1">
                    <a:lumMod val="95000"/>
                  </a:schemeClr>
                </a:solidFill>
              </a:rPr>
              <a:t>?</a:t>
            </a:r>
          </a:p>
          <a:p>
            <a:r>
              <a:rPr lang="en-US" sz="2200" dirty="0">
                <a:solidFill>
                  <a:schemeClr val="bg1">
                    <a:lumMod val="95000"/>
                  </a:schemeClr>
                </a:solidFill>
              </a:rPr>
              <a:t>Profile Setup</a:t>
            </a:r>
          </a:p>
          <a:p>
            <a:r>
              <a:rPr lang="en-US" sz="2200" dirty="0" err="1">
                <a:solidFill>
                  <a:schemeClr val="bg1">
                    <a:lumMod val="95000"/>
                  </a:schemeClr>
                </a:solidFill>
              </a:rPr>
              <a:t>Mattermost</a:t>
            </a:r>
            <a:r>
              <a:rPr lang="en-US" sz="2200" dirty="0">
                <a:solidFill>
                  <a:schemeClr val="bg1">
                    <a:lumMod val="95000"/>
                  </a:schemeClr>
                </a:solidFill>
              </a:rPr>
              <a:t> Organizational Structure</a:t>
            </a:r>
          </a:p>
          <a:p>
            <a:r>
              <a:rPr lang="en-US" sz="2200" dirty="0">
                <a:solidFill>
                  <a:schemeClr val="bg1">
                    <a:lumMod val="95000"/>
                  </a:schemeClr>
                </a:solidFill>
              </a:rPr>
              <a:t>Impact Levels Explained</a:t>
            </a:r>
          </a:p>
          <a:p>
            <a:r>
              <a:rPr lang="en-US" sz="2200" dirty="0">
                <a:solidFill>
                  <a:schemeClr val="bg1">
                    <a:lumMod val="95000"/>
                  </a:schemeClr>
                </a:solidFill>
              </a:rPr>
              <a:t>Admin Roles &amp; Permissions</a:t>
            </a:r>
          </a:p>
          <a:p>
            <a:r>
              <a:rPr lang="en-US" sz="2200" dirty="0">
                <a:solidFill>
                  <a:schemeClr val="bg1">
                    <a:lumMod val="95000"/>
                  </a:schemeClr>
                </a:solidFill>
              </a:rPr>
              <a:t>Notifications</a:t>
            </a:r>
          </a:p>
          <a:p>
            <a:r>
              <a:rPr lang="en-US" sz="2200" dirty="0">
                <a:solidFill>
                  <a:schemeClr val="bg1">
                    <a:lumMod val="95000"/>
                  </a:schemeClr>
                </a:solidFill>
              </a:rPr>
              <a:t>Formatting Posts</a:t>
            </a:r>
          </a:p>
          <a:p>
            <a:r>
              <a:rPr lang="en-US" sz="2200" dirty="0">
                <a:solidFill>
                  <a:schemeClr val="bg1">
                    <a:lumMod val="95000"/>
                  </a:schemeClr>
                </a:solidFill>
              </a:rPr>
              <a:t>Direct Messaging</a:t>
            </a:r>
          </a:p>
          <a:p>
            <a:r>
              <a:rPr lang="en-US" sz="2200" dirty="0">
                <a:solidFill>
                  <a:schemeClr val="bg1">
                    <a:lumMod val="95000"/>
                  </a:schemeClr>
                </a:solidFill>
              </a:rPr>
              <a:t>JITSI – Video Conferencing</a:t>
            </a:r>
          </a:p>
          <a:p>
            <a:r>
              <a:rPr lang="en-US" sz="2200" dirty="0">
                <a:solidFill>
                  <a:schemeClr val="bg1">
                    <a:lumMod val="95000"/>
                  </a:schemeClr>
                </a:solidFill>
              </a:rPr>
              <a:t>Best Use Suggestions &amp; Ideas</a:t>
            </a:r>
          </a:p>
          <a:p>
            <a:endParaRPr lang="en-US" sz="2400" dirty="0">
              <a:solidFill>
                <a:schemeClr val="bg1">
                  <a:lumMod val="95000"/>
                </a:schemeClr>
              </a:solidFill>
            </a:endParaRPr>
          </a:p>
        </p:txBody>
      </p:sp>
      <p:sp>
        <p:nvSpPr>
          <p:cNvPr id="4" name="TextBox 3"/>
          <p:cNvSpPr txBox="1"/>
          <p:nvPr/>
        </p:nvSpPr>
        <p:spPr>
          <a:xfrm>
            <a:off x="0" y="6488668"/>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2</a:t>
            </a:fld>
            <a:endParaRPr lang="en-US"/>
          </a:p>
        </p:txBody>
      </p:sp>
    </p:spTree>
    <p:extLst>
      <p:ext uri="{BB962C8B-B14F-4D97-AF65-F5344CB8AC3E}">
        <p14:creationId xmlns:p14="http://schemas.microsoft.com/office/powerpoint/2010/main" val="85563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54"/>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JITSI</a:t>
            </a:r>
            <a:br>
              <a:rPr lang="en-US" b="1" dirty="0">
                <a:solidFill>
                  <a:schemeClr val="accent1">
                    <a:lumMod val="60000"/>
                    <a:lumOff val="40000"/>
                  </a:schemeClr>
                </a:solidFill>
                <a:latin typeface="+mn-lt"/>
              </a:rPr>
            </a:br>
            <a:r>
              <a:rPr lang="en-US" sz="3600" i="1" dirty="0">
                <a:solidFill>
                  <a:schemeClr val="bg1">
                    <a:lumMod val="95000"/>
                  </a:schemeClr>
                </a:solidFill>
              </a:rPr>
              <a:t>Video Conferencing</a:t>
            </a:r>
            <a:endParaRPr lang="en-US" i="1" dirty="0">
              <a:solidFill>
                <a:schemeClr val="bg1">
                  <a:lumMod val="95000"/>
                </a:schemeClr>
              </a:solidFill>
            </a:endParaRPr>
          </a:p>
        </p:txBody>
      </p:sp>
      <p:sp>
        <p:nvSpPr>
          <p:cNvPr id="3" name="Content Placeholder 2"/>
          <p:cNvSpPr>
            <a:spLocks noGrp="1"/>
          </p:cNvSpPr>
          <p:nvPr>
            <p:ph idx="1"/>
          </p:nvPr>
        </p:nvSpPr>
        <p:spPr>
          <a:xfrm>
            <a:off x="838200" y="1717217"/>
            <a:ext cx="9303327" cy="1686626"/>
          </a:xfrm>
        </p:spPr>
        <p:txBody>
          <a:bodyPr>
            <a:noAutofit/>
          </a:bodyPr>
          <a:lstStyle/>
          <a:p>
            <a:pPr algn="l">
              <a:buFont typeface="Arial" panose="020B0604020202020204" pitchFamily="34" charset="0"/>
              <a:buChar char="•"/>
            </a:pPr>
            <a:r>
              <a:rPr lang="en-US" sz="1800" b="1" i="0" dirty="0">
                <a:solidFill>
                  <a:srgbClr val="FFC000"/>
                </a:solidFill>
                <a:effectLst/>
                <a:latin typeface="Open Sans" panose="020B0606030504020204" pitchFamily="34" charset="0"/>
              </a:rPr>
              <a:t>JITSI</a:t>
            </a:r>
            <a:r>
              <a:rPr lang="en-US" sz="1800" b="0" i="0" dirty="0">
                <a:solidFill>
                  <a:srgbClr val="DDDDDD"/>
                </a:solidFill>
                <a:effectLst/>
                <a:latin typeface="Open Sans" panose="020B0606030504020204" pitchFamily="34" charset="0"/>
              </a:rPr>
              <a:t> is a open source video chat plugin that is similar to ZOOM, but is a fully encrypted, approved for IL4, 100% open source video conferencing solution that you can use all day, every day, for free — with no account needed. It is integrated with </a:t>
            </a:r>
            <a:r>
              <a:rPr lang="en-US" sz="1800" b="0" i="0" dirty="0" err="1">
                <a:solidFill>
                  <a:srgbClr val="DDDDDD"/>
                </a:solidFill>
                <a:effectLst/>
                <a:latin typeface="Open Sans" panose="020B0606030504020204" pitchFamily="34" charset="0"/>
              </a:rPr>
              <a:t>Mattermost</a:t>
            </a:r>
            <a:r>
              <a:rPr lang="en-US" sz="1800" dirty="0">
                <a:solidFill>
                  <a:srgbClr val="DDDDDD"/>
                </a:solidFill>
                <a:latin typeface="Open Sans" panose="020B0606030504020204" pitchFamily="34" charset="0"/>
              </a:rPr>
              <a:t> at the top right corner with the “Video Camera Icon”.</a:t>
            </a:r>
            <a:endParaRPr lang="en-US" sz="1800" b="0" i="0" dirty="0">
              <a:solidFill>
                <a:srgbClr val="DDDDDD"/>
              </a:solidFill>
              <a:effectLst/>
              <a:latin typeface="Open Sans" panose="020B0606030504020204" pitchFamily="34" charset="0"/>
            </a:endParaRPr>
          </a:p>
          <a:p>
            <a:pPr algn="l"/>
            <a:r>
              <a:rPr lang="en-US" sz="1800" b="1" i="0" dirty="0">
                <a:solidFill>
                  <a:srgbClr val="DDDDDD"/>
                </a:solidFill>
                <a:effectLst/>
                <a:latin typeface="Open Sans" panose="020B0606030504020204" pitchFamily="34" charset="0"/>
              </a:rPr>
              <a:t>Features include:</a:t>
            </a:r>
          </a:p>
          <a:p>
            <a:pPr lvl="1"/>
            <a:r>
              <a:rPr lang="en-US" sz="1800" b="0" i="0" dirty="0">
                <a:solidFill>
                  <a:srgbClr val="DDDDDD"/>
                </a:solidFill>
                <a:effectLst/>
                <a:latin typeface="Open Sans" panose="020B0606030504020204" pitchFamily="34" charset="0"/>
              </a:rPr>
              <a:t>Share your desktop, presentations, and more</a:t>
            </a:r>
          </a:p>
          <a:p>
            <a:pPr lvl="1"/>
            <a:r>
              <a:rPr lang="en-US" sz="1800" b="0" i="0" dirty="0">
                <a:solidFill>
                  <a:srgbClr val="DDDDDD"/>
                </a:solidFill>
                <a:effectLst/>
                <a:latin typeface="Open Sans" panose="020B0606030504020204" pitchFamily="34" charset="0"/>
              </a:rPr>
              <a:t>Trade messages and emojis while you video conference, with integrated chat.</a:t>
            </a:r>
          </a:p>
          <a:p>
            <a:pPr algn="l"/>
            <a:r>
              <a:rPr lang="en-US" sz="1800" b="1" i="0" dirty="0">
                <a:solidFill>
                  <a:schemeClr val="accent4">
                    <a:lumMod val="40000"/>
                    <a:lumOff val="60000"/>
                  </a:schemeClr>
                </a:solidFill>
                <a:effectLst/>
                <a:latin typeface="Open Sans" panose="020B0606030504020204" pitchFamily="34" charset="0"/>
              </a:rPr>
              <a:t>Currently</a:t>
            </a:r>
          </a:p>
          <a:p>
            <a:pPr lvl="1"/>
            <a:r>
              <a:rPr lang="en-US" sz="1800" b="1" i="0" dirty="0">
                <a:solidFill>
                  <a:srgbClr val="FFC000"/>
                </a:solidFill>
                <a:effectLst/>
                <a:latin typeface="Open Sans" panose="020B0606030504020204" pitchFamily="34" charset="0"/>
              </a:rPr>
              <a:t>NOTES TO REMEMBER</a:t>
            </a:r>
            <a:r>
              <a:rPr lang="en-US" sz="1800" b="0" i="0" dirty="0">
                <a:solidFill>
                  <a:srgbClr val="DDDDDD"/>
                </a:solidFill>
                <a:effectLst/>
                <a:latin typeface="Open Sans" panose="020B0606030504020204" pitchFamily="34" charset="0"/>
              </a:rPr>
              <a:t>:</a:t>
            </a:r>
          </a:p>
          <a:p>
            <a:pPr lvl="1"/>
            <a:r>
              <a:rPr lang="en-US" sz="1800" b="0" i="0" dirty="0">
                <a:solidFill>
                  <a:srgbClr val="DDDDDD"/>
                </a:solidFill>
                <a:effectLst/>
                <a:latin typeface="Open Sans" panose="020B0606030504020204" pitchFamily="34" charset="0"/>
              </a:rPr>
              <a:t>In order to use JITSI on a mobile device, you must install the app.</a:t>
            </a:r>
          </a:p>
          <a:p>
            <a:pPr lvl="1"/>
            <a:r>
              <a:rPr lang="en-US" sz="1800" b="0" i="0" dirty="0">
                <a:solidFill>
                  <a:srgbClr val="DDDDDD"/>
                </a:solidFill>
                <a:effectLst/>
                <a:latin typeface="Open Sans" panose="020B0606030504020204" pitchFamily="34" charset="0"/>
              </a:rPr>
              <a:t>JITSI Video Conferencing only works on commercial networks (Currently working on getting JITSI Video Conference to work on AF Networks)</a:t>
            </a:r>
          </a:p>
          <a:p>
            <a:pPr lvl="1"/>
            <a:r>
              <a:rPr lang="en-US" sz="1800" b="0" i="0" dirty="0">
                <a:solidFill>
                  <a:srgbClr val="DDDDDD"/>
                </a:solidFill>
                <a:effectLst/>
                <a:latin typeface="Open Sans" panose="020B0606030504020204" pitchFamily="34" charset="0"/>
              </a:rPr>
              <a:t>Supports up to estimated 75-80 people, future updates will expand that to 200.</a:t>
            </a: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20</a:t>
            </a:fld>
            <a:endParaRPr lang="en-US"/>
          </a:p>
        </p:txBody>
      </p:sp>
    </p:spTree>
    <p:extLst>
      <p:ext uri="{BB962C8B-B14F-4D97-AF65-F5344CB8AC3E}">
        <p14:creationId xmlns:p14="http://schemas.microsoft.com/office/powerpoint/2010/main" val="231321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1873896" y="-10996"/>
            <a:ext cx="8444299" cy="892552"/>
          </a:xfrm>
          <a:prstGeom prst="rect">
            <a:avLst/>
          </a:prstGeom>
          <a:noFill/>
          <a:effectLst/>
        </p:spPr>
        <p:txBody>
          <a:bodyPr wrap="none" lIns="91440" tIns="45720" rIns="91440" bIns="45720">
            <a:spAutoFit/>
          </a:bodyPr>
          <a:lstStyle/>
          <a:p>
            <a:pPr lvl="0" algn="ctr"/>
            <a:r>
              <a:rPr lang="en-US" sz="5200" b="1" noProof="0" dirty="0">
                <a:ln w="0"/>
                <a:solidFill>
                  <a:schemeClr val="accent1">
                    <a:lumMod val="60000"/>
                    <a:lumOff val="40000"/>
                  </a:schemeClr>
                </a:solidFill>
                <a:effectLst>
                  <a:outerShdw blurRad="38100" dist="25400" dir="5400000" algn="ctr" rotWithShape="0">
                    <a:srgbClr val="6E747A">
                      <a:alpha val="43000"/>
                    </a:srgbClr>
                  </a:outerShdw>
                </a:effectLst>
              </a:rPr>
              <a:t>BEST USE SUGGESTION/IDEAS</a:t>
            </a:r>
            <a:endParaRPr kumimoji="0" lang="en-US" sz="5200" b="1" i="0" u="none" strike="noStrike" kern="1200" cap="none" spc="0" normalizeH="0" baseline="0" noProof="0" dirty="0">
              <a:ln w="0"/>
              <a:solidFill>
                <a:schemeClr val="accent1">
                  <a:lumMod val="60000"/>
                  <a:lumOff val="40000"/>
                </a:schemeClr>
              </a:solidFill>
              <a:effectLst>
                <a:outerShdw blurRad="38100" dist="25400" dir="5400000" algn="ctr" rotWithShape="0">
                  <a:srgbClr val="6E747A">
                    <a:alpha val="43000"/>
                  </a:srgbClr>
                </a:outerShdw>
              </a:effectLst>
              <a:uLnTx/>
              <a:uFillTx/>
              <a:latin typeface="Calibri" panose="020F0502020204030204"/>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21</a:t>
            </a:fld>
            <a:endParaRPr lang="en-US"/>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pic>
        <p:nvPicPr>
          <p:cNvPr id="7" name="Picture 6" descr="Graphical user interface, text&#10;&#10;Description automatically generated">
            <a:extLst>
              <a:ext uri="{FF2B5EF4-FFF2-40B4-BE49-F238E27FC236}">
                <a16:creationId xmlns:a16="http://schemas.microsoft.com/office/drawing/2014/main" id="{336C840D-B138-46C7-90D7-0AB6050A3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975" y="976480"/>
            <a:ext cx="7541418" cy="4985855"/>
          </a:xfrm>
          <a:prstGeom prst="rect">
            <a:avLst/>
          </a:prstGeom>
        </p:spPr>
      </p:pic>
      <p:sp>
        <p:nvSpPr>
          <p:cNvPr id="39" name="Content Placeholder 2">
            <a:extLst>
              <a:ext uri="{FF2B5EF4-FFF2-40B4-BE49-F238E27FC236}">
                <a16:creationId xmlns:a16="http://schemas.microsoft.com/office/drawing/2014/main" id="{39545D73-1515-4FFF-BD2A-D0B2CF77F8C4}"/>
              </a:ext>
            </a:extLst>
          </p:cNvPr>
          <p:cNvSpPr txBox="1">
            <a:spLocks/>
          </p:cNvSpPr>
          <p:nvPr/>
        </p:nvSpPr>
        <p:spPr>
          <a:xfrm>
            <a:off x="409575" y="1838325"/>
            <a:ext cx="3581400" cy="36526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accent4">
                    <a:lumMod val="60000"/>
                    <a:lumOff val="40000"/>
                  </a:schemeClr>
                </a:solidFill>
              </a:rPr>
              <a:t>PINNED POST </a:t>
            </a:r>
            <a:r>
              <a:rPr lang="en-US" sz="2400" dirty="0">
                <a:solidFill>
                  <a:schemeClr val="bg1">
                    <a:lumMod val="95000"/>
                  </a:schemeClr>
                </a:solidFill>
              </a:rPr>
              <a:t>with key information regarding POCs for certain areas</a:t>
            </a:r>
          </a:p>
          <a:p>
            <a:r>
              <a:rPr lang="en-US" sz="2400" dirty="0">
                <a:solidFill>
                  <a:schemeClr val="bg1">
                    <a:lumMod val="95000"/>
                  </a:schemeClr>
                </a:solidFill>
              </a:rPr>
              <a:t>Helps people quickly reference and locate information they need to reach the right people</a:t>
            </a:r>
          </a:p>
          <a:p>
            <a:endParaRPr lang="en-US" sz="2400" dirty="0">
              <a:solidFill>
                <a:schemeClr val="bg1">
                  <a:lumMod val="95000"/>
                </a:schemeClr>
              </a:solidFill>
            </a:endParaRPr>
          </a:p>
          <a:p>
            <a:pPr marL="0" indent="0">
              <a:buNone/>
            </a:pPr>
            <a:endParaRPr lang="en-US" sz="2400" dirty="0">
              <a:solidFill>
                <a:schemeClr val="bg1">
                  <a:lumMod val="95000"/>
                </a:schemeClr>
              </a:solidFill>
            </a:endParaRPr>
          </a:p>
          <a:p>
            <a:endParaRPr lang="en-US" sz="2400" b="1" dirty="0">
              <a:solidFill>
                <a:schemeClr val="bg1">
                  <a:lumMod val="95000"/>
                </a:schemeClr>
              </a:solidFill>
            </a:endParaRPr>
          </a:p>
        </p:txBody>
      </p:sp>
    </p:spTree>
    <p:extLst>
      <p:ext uri="{BB962C8B-B14F-4D97-AF65-F5344CB8AC3E}">
        <p14:creationId xmlns:p14="http://schemas.microsoft.com/office/powerpoint/2010/main" val="325661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P spid="39"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1873896" y="-10996"/>
            <a:ext cx="8444299" cy="892552"/>
          </a:xfrm>
          <a:prstGeom prst="rect">
            <a:avLst/>
          </a:prstGeom>
          <a:noFill/>
          <a:effectLst/>
        </p:spPr>
        <p:txBody>
          <a:bodyPr wrap="none" lIns="91440" tIns="45720" rIns="91440" bIns="45720">
            <a:spAutoFit/>
          </a:bodyPr>
          <a:lstStyle/>
          <a:p>
            <a:pPr lvl="0" algn="ctr"/>
            <a:r>
              <a:rPr lang="en-US" sz="5200" b="1" noProof="0" dirty="0">
                <a:ln w="0"/>
                <a:solidFill>
                  <a:schemeClr val="accent1">
                    <a:lumMod val="60000"/>
                    <a:lumOff val="40000"/>
                  </a:schemeClr>
                </a:solidFill>
                <a:effectLst>
                  <a:outerShdw blurRad="38100" dist="25400" dir="5400000" algn="ctr" rotWithShape="0">
                    <a:srgbClr val="6E747A">
                      <a:alpha val="43000"/>
                    </a:srgbClr>
                  </a:outerShdw>
                </a:effectLst>
              </a:rPr>
              <a:t>BEST USE SUGGESTION/IDEAS</a:t>
            </a:r>
            <a:endParaRPr kumimoji="0" lang="en-US" sz="5200" b="1" i="0" u="none" strike="noStrike" kern="1200" cap="none" spc="0" normalizeH="0" baseline="0" noProof="0" dirty="0">
              <a:ln w="0"/>
              <a:solidFill>
                <a:schemeClr val="accent1">
                  <a:lumMod val="60000"/>
                  <a:lumOff val="40000"/>
                </a:schemeClr>
              </a:solidFill>
              <a:effectLst>
                <a:outerShdw blurRad="38100" dist="25400" dir="5400000" algn="ctr" rotWithShape="0">
                  <a:srgbClr val="6E747A">
                    <a:alpha val="43000"/>
                  </a:srgbClr>
                </a:outerShdw>
              </a:effectLst>
              <a:uLnTx/>
              <a:uFillTx/>
              <a:latin typeface="Calibri" panose="020F0502020204030204"/>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22</a:t>
            </a:fld>
            <a:endParaRPr lang="en-US"/>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39" name="Content Placeholder 2">
            <a:extLst>
              <a:ext uri="{FF2B5EF4-FFF2-40B4-BE49-F238E27FC236}">
                <a16:creationId xmlns:a16="http://schemas.microsoft.com/office/drawing/2014/main" id="{39545D73-1515-4FFF-BD2A-D0B2CF77F8C4}"/>
              </a:ext>
            </a:extLst>
          </p:cNvPr>
          <p:cNvSpPr txBox="1">
            <a:spLocks/>
          </p:cNvSpPr>
          <p:nvPr/>
        </p:nvSpPr>
        <p:spPr>
          <a:xfrm>
            <a:off x="857250" y="1762769"/>
            <a:ext cx="3581400" cy="36526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accent4">
                    <a:lumMod val="60000"/>
                    <a:lumOff val="40000"/>
                  </a:schemeClr>
                </a:solidFill>
              </a:rPr>
              <a:t>PRIVATE CHANNELS </a:t>
            </a:r>
            <a:r>
              <a:rPr lang="en-US" sz="2400" dirty="0">
                <a:solidFill>
                  <a:schemeClr val="bg1">
                    <a:lumMod val="95000"/>
                  </a:schemeClr>
                </a:solidFill>
              </a:rPr>
              <a:t>that replaces some if not all forms of email or direct communication</a:t>
            </a:r>
          </a:p>
          <a:p>
            <a:r>
              <a:rPr lang="en-US" sz="2400" dirty="0">
                <a:solidFill>
                  <a:schemeClr val="bg1">
                    <a:lumMod val="95000"/>
                  </a:schemeClr>
                </a:solidFill>
              </a:rPr>
              <a:t>Ex. Announcements can contain UTA Bulletins</a:t>
            </a:r>
          </a:p>
          <a:p>
            <a:r>
              <a:rPr lang="en-US" sz="2400" dirty="0">
                <a:solidFill>
                  <a:schemeClr val="bg1">
                    <a:lumMod val="95000"/>
                  </a:schemeClr>
                </a:solidFill>
              </a:rPr>
              <a:t>Create personal drop boxes</a:t>
            </a:r>
          </a:p>
          <a:p>
            <a:endParaRPr lang="en-US" sz="2400" dirty="0">
              <a:solidFill>
                <a:schemeClr val="bg1">
                  <a:lumMod val="95000"/>
                </a:schemeClr>
              </a:solidFill>
            </a:endParaRPr>
          </a:p>
          <a:p>
            <a:endParaRPr lang="en-US" sz="2400" dirty="0">
              <a:solidFill>
                <a:schemeClr val="bg1">
                  <a:lumMod val="95000"/>
                </a:schemeClr>
              </a:solidFill>
            </a:endParaRPr>
          </a:p>
          <a:p>
            <a:endParaRPr lang="en-US" sz="2400" dirty="0">
              <a:solidFill>
                <a:schemeClr val="bg1">
                  <a:lumMod val="95000"/>
                </a:schemeClr>
              </a:solidFill>
            </a:endParaRPr>
          </a:p>
          <a:p>
            <a:pPr marL="0" indent="0">
              <a:buNone/>
            </a:pPr>
            <a:endParaRPr lang="en-US" sz="2400" dirty="0">
              <a:solidFill>
                <a:schemeClr val="bg1">
                  <a:lumMod val="95000"/>
                </a:schemeClr>
              </a:solidFill>
            </a:endParaRPr>
          </a:p>
          <a:p>
            <a:endParaRPr lang="en-US" sz="2400" b="1" dirty="0">
              <a:solidFill>
                <a:schemeClr val="bg1">
                  <a:lumMod val="95000"/>
                </a:schemeClr>
              </a:solidFill>
            </a:endParaRPr>
          </a:p>
        </p:txBody>
      </p:sp>
      <p:pic>
        <p:nvPicPr>
          <p:cNvPr id="4" name="Picture 3" descr="Graphical user interface, application&#10;&#10;Description automatically generated">
            <a:extLst>
              <a:ext uri="{FF2B5EF4-FFF2-40B4-BE49-F238E27FC236}">
                <a16:creationId xmlns:a16="http://schemas.microsoft.com/office/drawing/2014/main" id="{4E42144E-F058-4EAE-82B4-6DE21E8C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93" y="965566"/>
            <a:ext cx="4421431" cy="4996769"/>
          </a:xfrm>
          <a:prstGeom prst="rect">
            <a:avLst/>
          </a:prstGeom>
        </p:spPr>
      </p:pic>
    </p:spTree>
    <p:extLst>
      <p:ext uri="{BB962C8B-B14F-4D97-AF65-F5344CB8AC3E}">
        <p14:creationId xmlns:p14="http://schemas.microsoft.com/office/powerpoint/2010/main" val="5790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1873896" y="-10996"/>
            <a:ext cx="8444299" cy="892552"/>
          </a:xfrm>
          <a:prstGeom prst="rect">
            <a:avLst/>
          </a:prstGeom>
          <a:noFill/>
          <a:effectLst/>
        </p:spPr>
        <p:txBody>
          <a:bodyPr wrap="none" lIns="91440" tIns="45720" rIns="91440" bIns="45720">
            <a:spAutoFit/>
          </a:bodyPr>
          <a:lstStyle/>
          <a:p>
            <a:pPr lvl="0" algn="ctr"/>
            <a:r>
              <a:rPr lang="en-US" sz="5200" b="1" noProof="0" dirty="0">
                <a:ln w="0"/>
                <a:solidFill>
                  <a:schemeClr val="accent1">
                    <a:lumMod val="60000"/>
                    <a:lumOff val="40000"/>
                  </a:schemeClr>
                </a:solidFill>
                <a:effectLst>
                  <a:outerShdw blurRad="38100" dist="25400" dir="5400000" algn="ctr" rotWithShape="0">
                    <a:srgbClr val="6E747A">
                      <a:alpha val="43000"/>
                    </a:srgbClr>
                  </a:outerShdw>
                </a:effectLst>
              </a:rPr>
              <a:t>BEST USE SUGGESTION/IDEAS</a:t>
            </a:r>
            <a:endParaRPr kumimoji="0" lang="en-US" sz="5200" b="1" i="0" u="none" strike="noStrike" kern="1200" cap="none" spc="0" normalizeH="0" baseline="0" noProof="0" dirty="0">
              <a:ln w="0"/>
              <a:solidFill>
                <a:schemeClr val="accent1">
                  <a:lumMod val="60000"/>
                  <a:lumOff val="40000"/>
                </a:schemeClr>
              </a:solidFill>
              <a:effectLst>
                <a:outerShdw blurRad="38100" dist="25400" dir="5400000" algn="ctr" rotWithShape="0">
                  <a:srgbClr val="6E747A">
                    <a:alpha val="43000"/>
                  </a:srgbClr>
                </a:outerShdw>
              </a:effectLst>
              <a:uLnTx/>
              <a:uFillTx/>
              <a:latin typeface="Calibri" panose="020F0502020204030204"/>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23</a:t>
            </a:fld>
            <a:endParaRPr lang="en-US"/>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39" name="Content Placeholder 2">
            <a:extLst>
              <a:ext uri="{FF2B5EF4-FFF2-40B4-BE49-F238E27FC236}">
                <a16:creationId xmlns:a16="http://schemas.microsoft.com/office/drawing/2014/main" id="{39545D73-1515-4FFF-BD2A-D0B2CF77F8C4}"/>
              </a:ext>
            </a:extLst>
          </p:cNvPr>
          <p:cNvSpPr txBox="1">
            <a:spLocks/>
          </p:cNvSpPr>
          <p:nvPr/>
        </p:nvSpPr>
        <p:spPr>
          <a:xfrm>
            <a:off x="857250" y="1762769"/>
            <a:ext cx="3581400" cy="36526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accent4">
                    <a:lumMod val="60000"/>
                    <a:lumOff val="40000"/>
                  </a:schemeClr>
                </a:solidFill>
              </a:rPr>
              <a:t>Keep track </a:t>
            </a:r>
            <a:r>
              <a:rPr lang="en-US" sz="2400" b="1" dirty="0">
                <a:solidFill>
                  <a:schemeClr val="bg1"/>
                </a:solidFill>
              </a:rPr>
              <a:t>of your </a:t>
            </a:r>
            <a:r>
              <a:rPr lang="en-US" sz="2400" b="1" dirty="0">
                <a:solidFill>
                  <a:schemeClr val="accent4">
                    <a:lumMod val="60000"/>
                    <a:lumOff val="40000"/>
                  </a:schemeClr>
                </a:solidFill>
              </a:rPr>
              <a:t>Private Channel Admins</a:t>
            </a:r>
          </a:p>
          <a:p>
            <a:r>
              <a:rPr lang="en-US" sz="2400" dirty="0">
                <a:solidFill>
                  <a:schemeClr val="bg1">
                    <a:lumMod val="95000"/>
                  </a:schemeClr>
                </a:solidFill>
              </a:rPr>
              <a:t>This will help users locate their Local Unit MM Admin quickly for help</a:t>
            </a:r>
          </a:p>
          <a:p>
            <a:pPr marL="0" indent="0">
              <a:buNone/>
            </a:pPr>
            <a:endParaRPr lang="en-US" sz="2400" dirty="0">
              <a:solidFill>
                <a:schemeClr val="bg1">
                  <a:lumMod val="95000"/>
                </a:schemeClr>
              </a:solidFill>
            </a:endParaRPr>
          </a:p>
          <a:p>
            <a:endParaRPr lang="en-US" sz="2400" dirty="0">
              <a:solidFill>
                <a:schemeClr val="bg1">
                  <a:lumMod val="95000"/>
                </a:schemeClr>
              </a:solidFill>
            </a:endParaRPr>
          </a:p>
          <a:p>
            <a:endParaRPr lang="en-US" sz="2400" dirty="0">
              <a:solidFill>
                <a:schemeClr val="bg1">
                  <a:lumMod val="95000"/>
                </a:schemeClr>
              </a:solidFill>
            </a:endParaRPr>
          </a:p>
          <a:p>
            <a:pPr marL="0" indent="0">
              <a:buNone/>
            </a:pPr>
            <a:endParaRPr lang="en-US" sz="2400" dirty="0">
              <a:solidFill>
                <a:schemeClr val="bg1">
                  <a:lumMod val="95000"/>
                </a:schemeClr>
              </a:solidFill>
            </a:endParaRPr>
          </a:p>
          <a:p>
            <a:endParaRPr lang="en-US" sz="2400" b="1" dirty="0">
              <a:solidFill>
                <a:schemeClr val="bg1">
                  <a:lumMod val="95000"/>
                </a:schemeClr>
              </a:solidFill>
            </a:endParaRPr>
          </a:p>
        </p:txBody>
      </p:sp>
      <p:pic>
        <p:nvPicPr>
          <p:cNvPr id="4" name="Picture 3" descr="Table&#10;&#10;Description automatically generated">
            <a:extLst>
              <a:ext uri="{FF2B5EF4-FFF2-40B4-BE49-F238E27FC236}">
                <a16:creationId xmlns:a16="http://schemas.microsoft.com/office/drawing/2014/main" id="{8BB9FA97-2A04-46E2-87DD-17D7F2031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118" y="1366837"/>
            <a:ext cx="6680619" cy="3819525"/>
          </a:xfrm>
          <a:prstGeom prst="rect">
            <a:avLst/>
          </a:prstGeom>
        </p:spPr>
      </p:pic>
    </p:spTree>
    <p:extLst>
      <p:ext uri="{BB962C8B-B14F-4D97-AF65-F5344CB8AC3E}">
        <p14:creationId xmlns:p14="http://schemas.microsoft.com/office/powerpoint/2010/main" val="339145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1873896" y="-10996"/>
            <a:ext cx="8444299" cy="892552"/>
          </a:xfrm>
          <a:prstGeom prst="rect">
            <a:avLst/>
          </a:prstGeom>
          <a:noFill/>
          <a:effectLst/>
        </p:spPr>
        <p:txBody>
          <a:bodyPr wrap="none" lIns="91440" tIns="45720" rIns="91440" bIns="45720">
            <a:spAutoFit/>
          </a:bodyPr>
          <a:lstStyle/>
          <a:p>
            <a:pPr lvl="0" algn="ctr"/>
            <a:r>
              <a:rPr lang="en-US" sz="5200" b="1" noProof="0" dirty="0">
                <a:ln w="0"/>
                <a:solidFill>
                  <a:schemeClr val="accent1">
                    <a:lumMod val="60000"/>
                    <a:lumOff val="40000"/>
                  </a:schemeClr>
                </a:solidFill>
                <a:effectLst>
                  <a:outerShdw blurRad="38100" dist="25400" dir="5400000" algn="ctr" rotWithShape="0">
                    <a:srgbClr val="6E747A">
                      <a:alpha val="43000"/>
                    </a:srgbClr>
                  </a:outerShdw>
                </a:effectLst>
              </a:rPr>
              <a:t>BEST USE SUGGESTION/IDEAS</a:t>
            </a:r>
            <a:endParaRPr kumimoji="0" lang="en-US" sz="5200" b="1" i="0" u="none" strike="noStrike" kern="1200" cap="none" spc="0" normalizeH="0" baseline="0" noProof="0" dirty="0">
              <a:ln w="0"/>
              <a:solidFill>
                <a:schemeClr val="accent1">
                  <a:lumMod val="60000"/>
                  <a:lumOff val="40000"/>
                </a:schemeClr>
              </a:solidFill>
              <a:effectLst>
                <a:outerShdw blurRad="38100" dist="25400" dir="5400000" algn="ctr" rotWithShape="0">
                  <a:srgbClr val="6E747A">
                    <a:alpha val="43000"/>
                  </a:srgbClr>
                </a:outerShdw>
              </a:effectLst>
              <a:uLnTx/>
              <a:uFillTx/>
              <a:latin typeface="Calibri" panose="020F0502020204030204"/>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24</a:t>
            </a:fld>
            <a:endParaRPr lang="en-US"/>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39" name="Content Placeholder 2">
            <a:extLst>
              <a:ext uri="{FF2B5EF4-FFF2-40B4-BE49-F238E27FC236}">
                <a16:creationId xmlns:a16="http://schemas.microsoft.com/office/drawing/2014/main" id="{39545D73-1515-4FFF-BD2A-D0B2CF77F8C4}"/>
              </a:ext>
            </a:extLst>
          </p:cNvPr>
          <p:cNvSpPr txBox="1">
            <a:spLocks/>
          </p:cNvSpPr>
          <p:nvPr/>
        </p:nvSpPr>
        <p:spPr>
          <a:xfrm>
            <a:off x="857250" y="1762769"/>
            <a:ext cx="3581400" cy="36526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accent4">
                    <a:lumMod val="60000"/>
                    <a:lumOff val="40000"/>
                  </a:schemeClr>
                </a:solidFill>
              </a:rPr>
              <a:t>OUT OF OFFICE REPLIES </a:t>
            </a:r>
            <a:r>
              <a:rPr lang="en-US" sz="2400" dirty="0">
                <a:solidFill>
                  <a:schemeClr val="bg1">
                    <a:lumMod val="95000"/>
                  </a:schemeClr>
                </a:solidFill>
              </a:rPr>
              <a:t>If you are unable to respond you can send messages automatically.</a:t>
            </a:r>
          </a:p>
          <a:p>
            <a:pPr marL="0" indent="0">
              <a:buNone/>
            </a:pPr>
            <a:endParaRPr lang="en-US" sz="2400" dirty="0">
              <a:solidFill>
                <a:schemeClr val="bg1">
                  <a:lumMod val="95000"/>
                </a:schemeClr>
              </a:solidFill>
            </a:endParaRPr>
          </a:p>
          <a:p>
            <a:endParaRPr lang="en-US" sz="2400" dirty="0">
              <a:solidFill>
                <a:schemeClr val="bg1">
                  <a:lumMod val="95000"/>
                </a:schemeClr>
              </a:solidFill>
            </a:endParaRPr>
          </a:p>
          <a:p>
            <a:endParaRPr lang="en-US" sz="2400" dirty="0">
              <a:solidFill>
                <a:schemeClr val="bg1">
                  <a:lumMod val="95000"/>
                </a:schemeClr>
              </a:solidFill>
            </a:endParaRPr>
          </a:p>
          <a:p>
            <a:pPr marL="0" indent="0">
              <a:buNone/>
            </a:pPr>
            <a:endParaRPr lang="en-US" sz="2400" dirty="0">
              <a:solidFill>
                <a:schemeClr val="bg1">
                  <a:lumMod val="95000"/>
                </a:schemeClr>
              </a:solidFill>
            </a:endParaRPr>
          </a:p>
          <a:p>
            <a:endParaRPr lang="en-US" sz="2400" b="1" dirty="0">
              <a:solidFill>
                <a:schemeClr val="bg1">
                  <a:lumMod val="95000"/>
                </a:schemeClr>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5C8D1C91-784B-4603-AFA3-4C5FF566A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531" y="1124209"/>
            <a:ext cx="4806115" cy="4715887"/>
          </a:xfrm>
          <a:prstGeom prst="rect">
            <a:avLst/>
          </a:prstGeom>
        </p:spPr>
      </p:pic>
    </p:spTree>
    <p:extLst>
      <p:ext uri="{BB962C8B-B14F-4D97-AF65-F5344CB8AC3E}">
        <p14:creationId xmlns:p14="http://schemas.microsoft.com/office/powerpoint/2010/main" val="12122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2655507" y="1188188"/>
            <a:ext cx="6880986" cy="892552"/>
          </a:xfrm>
          <a:prstGeom prst="rect">
            <a:avLst/>
          </a:prstGeom>
          <a:noFill/>
          <a:effectLst/>
        </p:spPr>
        <p:txBody>
          <a:bodyPr wrap="none" lIns="91440" tIns="45720" rIns="91440" bIns="45720">
            <a:spAutoFit/>
          </a:bodyPr>
          <a:lstStyle/>
          <a:p>
            <a:pPr lvl="0" algn="ctr"/>
            <a:r>
              <a:rPr lang="en-US" sz="5200" b="1" noProof="0" dirty="0">
                <a:ln w="0"/>
                <a:solidFill>
                  <a:schemeClr val="accent1">
                    <a:lumMod val="60000"/>
                    <a:lumOff val="40000"/>
                  </a:schemeClr>
                </a:solidFill>
                <a:effectLst>
                  <a:outerShdw blurRad="38100" dist="25400" dir="5400000" algn="ctr" rotWithShape="0">
                    <a:srgbClr val="6E747A">
                      <a:alpha val="43000"/>
                    </a:srgbClr>
                  </a:outerShdw>
                </a:effectLst>
              </a:rPr>
              <a:t>What we need from you</a:t>
            </a:r>
            <a:endParaRPr kumimoji="0" lang="en-US" sz="5200" b="1" i="0" u="none" strike="noStrike" kern="1200" cap="none" spc="0" normalizeH="0" baseline="0" noProof="0" dirty="0">
              <a:ln w="0"/>
              <a:solidFill>
                <a:schemeClr val="accent1">
                  <a:lumMod val="60000"/>
                  <a:lumOff val="40000"/>
                </a:schemeClr>
              </a:solidFill>
              <a:effectLst>
                <a:outerShdw blurRad="38100" dist="25400" dir="5400000" algn="ctr" rotWithShape="0">
                  <a:srgbClr val="6E747A">
                    <a:alpha val="43000"/>
                  </a:srgbClr>
                </a:outerShdw>
              </a:effectLst>
              <a:uLnTx/>
              <a:uFillTx/>
              <a:latin typeface="Calibri" panose="020F0502020204030204"/>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25</a:t>
            </a:fld>
            <a:endParaRPr lang="en-US"/>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39" name="Content Placeholder 2">
            <a:extLst>
              <a:ext uri="{FF2B5EF4-FFF2-40B4-BE49-F238E27FC236}">
                <a16:creationId xmlns:a16="http://schemas.microsoft.com/office/drawing/2014/main" id="{39545D73-1515-4FFF-BD2A-D0B2CF77F8C4}"/>
              </a:ext>
            </a:extLst>
          </p:cNvPr>
          <p:cNvSpPr txBox="1">
            <a:spLocks/>
          </p:cNvSpPr>
          <p:nvPr/>
        </p:nvSpPr>
        <p:spPr>
          <a:xfrm>
            <a:off x="3717473" y="2832608"/>
            <a:ext cx="5676901" cy="23048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accent4">
                    <a:lumMod val="60000"/>
                    <a:lumOff val="40000"/>
                  </a:schemeClr>
                </a:solidFill>
              </a:rPr>
              <a:t>REGISTER </a:t>
            </a:r>
            <a:r>
              <a:rPr lang="en-US" sz="2400" dirty="0">
                <a:solidFill>
                  <a:schemeClr val="bg1">
                    <a:lumMod val="95000"/>
                  </a:schemeClr>
                </a:solidFill>
              </a:rPr>
              <a:t>Help onboard others</a:t>
            </a:r>
          </a:p>
          <a:p>
            <a:pPr marL="0" indent="0">
              <a:buNone/>
            </a:pPr>
            <a:endParaRPr lang="en-US" sz="2400" dirty="0">
              <a:solidFill>
                <a:schemeClr val="bg1">
                  <a:lumMod val="95000"/>
                </a:schemeClr>
              </a:solidFill>
            </a:endParaRPr>
          </a:p>
          <a:p>
            <a:endParaRPr lang="en-US" sz="2400" dirty="0">
              <a:solidFill>
                <a:schemeClr val="bg1">
                  <a:lumMod val="95000"/>
                </a:schemeClr>
              </a:solidFill>
            </a:endParaRPr>
          </a:p>
          <a:p>
            <a:endParaRPr lang="en-US" sz="2400" dirty="0">
              <a:solidFill>
                <a:schemeClr val="bg1">
                  <a:lumMod val="95000"/>
                </a:schemeClr>
              </a:solidFill>
            </a:endParaRPr>
          </a:p>
          <a:p>
            <a:pPr marL="0" indent="0">
              <a:buNone/>
            </a:pPr>
            <a:endParaRPr lang="en-US" sz="2400" dirty="0">
              <a:solidFill>
                <a:schemeClr val="bg1">
                  <a:lumMod val="95000"/>
                </a:schemeClr>
              </a:solidFill>
            </a:endParaRPr>
          </a:p>
          <a:p>
            <a:endParaRPr lang="en-US" sz="2400" b="1" dirty="0">
              <a:solidFill>
                <a:schemeClr val="bg1">
                  <a:lumMod val="95000"/>
                </a:schemeClr>
              </a:solidFill>
            </a:endParaRPr>
          </a:p>
        </p:txBody>
      </p:sp>
    </p:spTree>
    <p:extLst>
      <p:ext uri="{BB962C8B-B14F-4D97-AF65-F5344CB8AC3E}">
        <p14:creationId xmlns:p14="http://schemas.microsoft.com/office/powerpoint/2010/main" val="28458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9"/>
                                        </p:tgtEl>
                                      </p:cBhvr>
                                    </p:animEffect>
                                    <p:set>
                                      <p:cBhvr>
                                        <p:cTn id="18"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9" grpId="0"/>
      <p:bldP spid="39" grpId="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335454"/>
            <a:ext cx="10515600" cy="1325563"/>
          </a:xfrm>
        </p:spPr>
        <p:txBody>
          <a:bodyPr/>
          <a:lstStyle/>
          <a:p>
            <a:pPr algn="ctr"/>
            <a:r>
              <a:rPr lang="en-US" i="1" dirty="0">
                <a:solidFill>
                  <a:schemeClr val="bg1">
                    <a:lumMod val="95000"/>
                  </a:schemeClr>
                </a:solidFill>
              </a:rPr>
              <a:t>THANK YOU FOR BEING A PART OF</a:t>
            </a:r>
            <a:br>
              <a:rPr lang="en-US" i="1" dirty="0">
                <a:solidFill>
                  <a:schemeClr val="bg1">
                    <a:lumMod val="95000"/>
                  </a:schemeClr>
                </a:solidFill>
              </a:rPr>
            </a:br>
            <a:r>
              <a:rPr lang="en-US" i="1" dirty="0">
                <a:solidFill>
                  <a:schemeClr val="bg1">
                    <a:lumMod val="95000"/>
                  </a:schemeClr>
                </a:solidFill>
              </a:rPr>
              <a:t>THE </a:t>
            </a:r>
            <a:r>
              <a:rPr lang="en-US" b="1" i="1" dirty="0">
                <a:solidFill>
                  <a:srgbClr val="FFC000"/>
                </a:solidFill>
              </a:rPr>
              <a:t>DoD PLATFORM ONE TEAM</a:t>
            </a: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50"/>
                </a:solidFill>
                <a:effectLst/>
                <a:uLnTx/>
                <a:uFillTx/>
                <a:latin typeface="Calibri" panose="020F0502020204030204"/>
                <a:ea typeface="+mn-ea"/>
                <a:cs typeface="+mn-cs"/>
              </a:rPr>
              <a:t>UNCLASSIFIED//FOR OFFICIAL USE ONLY</a:t>
            </a:r>
            <a:endPar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fld id="{AABC0343-BEA8-49A8-BE01-AF119F0A8AA8}" type="slidenum">
              <a:rPr lang="en-US" smtClean="0"/>
              <a:t>26</a:t>
            </a:fld>
            <a:endParaRPr lang="en-US"/>
          </a:p>
        </p:txBody>
      </p:sp>
      <p:pic>
        <p:nvPicPr>
          <p:cNvPr id="9" name="Picture 8">
            <a:extLst>
              <a:ext uri="{FF2B5EF4-FFF2-40B4-BE49-F238E27FC236}">
                <a16:creationId xmlns:a16="http://schemas.microsoft.com/office/drawing/2014/main" id="{22118289-F5F6-4092-9839-193C07A85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8262" y="819795"/>
            <a:ext cx="3375554" cy="2411109"/>
          </a:xfrm>
          <a:prstGeom prst="rect">
            <a:avLst/>
          </a:prstGeom>
        </p:spPr>
      </p:pic>
    </p:spTree>
    <p:extLst>
      <p:ext uri="{BB962C8B-B14F-4D97-AF65-F5344CB8AC3E}">
        <p14:creationId xmlns:p14="http://schemas.microsoft.com/office/powerpoint/2010/main" val="14409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0195"/>
            <a:ext cx="10515600" cy="1325563"/>
          </a:xfrm>
        </p:spPr>
        <p:txBody>
          <a:bodyPr/>
          <a:lstStyle/>
          <a:p>
            <a:r>
              <a:rPr lang="en-US" dirty="0">
                <a:solidFill>
                  <a:schemeClr val="bg1">
                    <a:lumMod val="95000"/>
                  </a:schemeClr>
                </a:solidFill>
              </a:rPr>
              <a:t>WHAT IS </a:t>
            </a:r>
            <a:r>
              <a:rPr lang="en-US" b="1" dirty="0">
                <a:solidFill>
                  <a:schemeClr val="accent5">
                    <a:lumMod val="60000"/>
                    <a:lumOff val="40000"/>
                  </a:schemeClr>
                </a:solidFill>
              </a:rPr>
              <a:t>MATTERMOST? (MM)</a:t>
            </a:r>
            <a:endParaRPr lang="en-US" b="1" i="1" dirty="0">
              <a:solidFill>
                <a:schemeClr val="accent5">
                  <a:lumMod val="60000"/>
                  <a:lumOff val="40000"/>
                </a:schemeClr>
              </a:solidFill>
            </a:endParaRPr>
          </a:p>
        </p:txBody>
      </p:sp>
      <p:sp>
        <p:nvSpPr>
          <p:cNvPr id="3" name="Content Placeholder 2"/>
          <p:cNvSpPr>
            <a:spLocks noGrp="1"/>
          </p:cNvSpPr>
          <p:nvPr>
            <p:ph idx="1"/>
          </p:nvPr>
        </p:nvSpPr>
        <p:spPr>
          <a:xfrm>
            <a:off x="851082" y="2361324"/>
            <a:ext cx="10489835" cy="2135351"/>
          </a:xfrm>
        </p:spPr>
        <p:txBody>
          <a:bodyPr>
            <a:noAutofit/>
          </a:bodyPr>
          <a:lstStyle/>
          <a:p>
            <a:pPr algn="l"/>
            <a:r>
              <a:rPr lang="en-US" sz="2000" dirty="0">
                <a:solidFill>
                  <a:schemeClr val="bg1">
                    <a:lumMod val="95000"/>
                  </a:schemeClr>
                </a:solidFill>
              </a:rPr>
              <a:t>It’s a secure collaboration tool very similar to SLACK, a commercial standard for workplace collaboration. The difference is that </a:t>
            </a:r>
            <a:r>
              <a:rPr lang="en-US" sz="2000" b="1" dirty="0">
                <a:solidFill>
                  <a:schemeClr val="accent5">
                    <a:lumMod val="60000"/>
                    <a:lumOff val="40000"/>
                  </a:schemeClr>
                </a:solidFill>
              </a:rPr>
              <a:t>DoD MM </a:t>
            </a:r>
            <a:r>
              <a:rPr lang="en-US" sz="2000" dirty="0">
                <a:solidFill>
                  <a:schemeClr val="bg1">
                    <a:lumMod val="95000"/>
                  </a:schemeClr>
                </a:solidFill>
              </a:rPr>
              <a:t>allows </a:t>
            </a:r>
            <a:r>
              <a:rPr lang="en-US" sz="2000" b="1" dirty="0">
                <a:solidFill>
                  <a:schemeClr val="accent2">
                    <a:lumMod val="60000"/>
                    <a:lumOff val="40000"/>
                  </a:schemeClr>
                </a:solidFill>
              </a:rPr>
              <a:t>FOUO/PII/CUI/HIPAA</a:t>
            </a:r>
            <a:r>
              <a:rPr lang="en-US" sz="2000" dirty="0">
                <a:solidFill>
                  <a:schemeClr val="bg1">
                    <a:lumMod val="95000"/>
                  </a:schemeClr>
                </a:solidFill>
              </a:rPr>
              <a:t> in </a:t>
            </a:r>
            <a:r>
              <a:rPr lang="en-US" sz="2000" b="1" dirty="0">
                <a:solidFill>
                  <a:srgbClr val="FFC000"/>
                </a:solidFill>
              </a:rPr>
              <a:t>Private Teams </a:t>
            </a:r>
            <a:r>
              <a:rPr lang="en-US" sz="2000" b="1" dirty="0">
                <a:solidFill>
                  <a:schemeClr val="bg1">
                    <a:lumMod val="95000"/>
                  </a:schemeClr>
                </a:solidFill>
              </a:rPr>
              <a:t>or </a:t>
            </a:r>
            <a:r>
              <a:rPr lang="en-US" sz="2000" b="1" dirty="0">
                <a:solidFill>
                  <a:schemeClr val="accent6">
                    <a:lumMod val="60000"/>
                    <a:lumOff val="40000"/>
                  </a:schemeClr>
                </a:solidFill>
              </a:rPr>
              <a:t>Private Channels</a:t>
            </a:r>
            <a:r>
              <a:rPr lang="en-US" sz="2000" dirty="0">
                <a:solidFill>
                  <a:schemeClr val="bg1">
                    <a:lumMod val="95000"/>
                  </a:schemeClr>
                </a:solidFill>
              </a:rPr>
              <a:t> and </a:t>
            </a:r>
            <a:r>
              <a:rPr lang="en-US" sz="2000" b="1" dirty="0">
                <a:solidFill>
                  <a:schemeClr val="accent6">
                    <a:lumMod val="60000"/>
                    <a:lumOff val="40000"/>
                  </a:schemeClr>
                </a:solidFill>
              </a:rPr>
              <a:t>direct messages</a:t>
            </a:r>
            <a:r>
              <a:rPr lang="en-US" sz="2000" dirty="0">
                <a:solidFill>
                  <a:schemeClr val="bg1">
                    <a:lumMod val="95000"/>
                  </a:schemeClr>
                </a:solidFill>
              </a:rPr>
              <a:t> in </a:t>
            </a:r>
            <a:r>
              <a:rPr lang="en-US" sz="2000" b="1" dirty="0">
                <a:solidFill>
                  <a:srgbClr val="FFC000"/>
                </a:solidFill>
              </a:rPr>
              <a:t>Public Teams</a:t>
            </a:r>
            <a:r>
              <a:rPr lang="en-US" sz="2000" dirty="0">
                <a:solidFill>
                  <a:schemeClr val="bg1">
                    <a:lumMod val="95000"/>
                  </a:schemeClr>
                </a:solidFill>
              </a:rPr>
              <a:t>.</a:t>
            </a:r>
          </a:p>
          <a:p>
            <a:pPr algn="l"/>
            <a:endParaRPr lang="en-US" sz="2000" dirty="0">
              <a:solidFill>
                <a:schemeClr val="bg1">
                  <a:lumMod val="95000"/>
                </a:schemeClr>
              </a:solidFill>
            </a:endParaRPr>
          </a:p>
          <a:p>
            <a:pPr marL="0" indent="0" algn="l">
              <a:buNone/>
            </a:pPr>
            <a:endParaRPr lang="en-US" sz="2000" dirty="0">
              <a:solidFill>
                <a:schemeClr val="bg1">
                  <a:lumMod val="95000"/>
                </a:schemeClr>
              </a:solidFill>
            </a:endParaRPr>
          </a:p>
          <a:p>
            <a:r>
              <a:rPr lang="en-US" sz="2000" dirty="0">
                <a:solidFill>
                  <a:schemeClr val="bg1">
                    <a:lumMod val="95000"/>
                  </a:schemeClr>
                </a:solidFill>
              </a:rPr>
              <a:t>Hosted and developed by </a:t>
            </a:r>
            <a:r>
              <a:rPr lang="en-US" sz="2000" b="1" dirty="0">
                <a:solidFill>
                  <a:schemeClr val="accent5">
                    <a:lumMod val="60000"/>
                    <a:lumOff val="40000"/>
                  </a:schemeClr>
                </a:solidFill>
              </a:rPr>
              <a:t>USAF Platform One (P1</a:t>
            </a:r>
            <a:r>
              <a:rPr lang="en-US" sz="2000" dirty="0">
                <a:solidFill>
                  <a:schemeClr val="accent5">
                    <a:lumMod val="60000"/>
                    <a:lumOff val="40000"/>
                  </a:schemeClr>
                </a:solidFill>
              </a:rPr>
              <a:t>) </a:t>
            </a:r>
            <a:r>
              <a:rPr lang="en-US" sz="2000" dirty="0">
                <a:solidFill>
                  <a:schemeClr val="bg1">
                    <a:lumMod val="95000"/>
                  </a:schemeClr>
                </a:solidFill>
              </a:rPr>
              <a:t>an official DoD </a:t>
            </a:r>
            <a:r>
              <a:rPr lang="en-US" sz="2000" dirty="0" err="1">
                <a:solidFill>
                  <a:schemeClr val="bg1">
                    <a:lumMod val="95000"/>
                  </a:schemeClr>
                </a:solidFill>
              </a:rPr>
              <a:t>DevSecOps</a:t>
            </a:r>
            <a:r>
              <a:rPr lang="en-US" sz="2000" dirty="0">
                <a:solidFill>
                  <a:schemeClr val="bg1">
                    <a:lumMod val="95000"/>
                  </a:schemeClr>
                </a:solidFill>
              </a:rPr>
              <a:t> Enterprise Services team for the DoD.</a:t>
            </a:r>
          </a:p>
          <a:p>
            <a:pPr marL="0" indent="0" algn="l">
              <a:buNone/>
            </a:pPr>
            <a:endParaRPr lang="en-US" sz="2000" dirty="0">
              <a:solidFill>
                <a:schemeClr val="bg1">
                  <a:lumMod val="95000"/>
                </a:schemeClr>
              </a:solidFill>
            </a:endParaRP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5" name="Slide Number Placeholder 4"/>
          <p:cNvSpPr>
            <a:spLocks noGrp="1"/>
          </p:cNvSpPr>
          <p:nvPr>
            <p:ph type="sldNum" sz="quarter" idx="12"/>
          </p:nvPr>
        </p:nvSpPr>
        <p:spPr/>
        <p:txBody>
          <a:bodyPr/>
          <a:lstStyle/>
          <a:p>
            <a:fld id="{AABC0343-BEA8-49A8-BE01-AF119F0A8AA8}" type="slidenum">
              <a:rPr lang="en-US" smtClean="0"/>
              <a:t>3</a:t>
            </a:fld>
            <a:endParaRPr lang="en-US"/>
          </a:p>
        </p:txBody>
      </p:sp>
    </p:spTree>
    <p:extLst>
      <p:ext uri="{BB962C8B-B14F-4D97-AF65-F5344CB8AC3E}">
        <p14:creationId xmlns:p14="http://schemas.microsoft.com/office/powerpoint/2010/main" val="39369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3DC0C50-104F-46D3-B430-7EFB3518BF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093" y="2254198"/>
            <a:ext cx="911415" cy="911415"/>
          </a:xfrm>
          <a:prstGeom prst="rect">
            <a:avLst/>
          </a:prstGeom>
        </p:spPr>
      </p:pic>
      <p:sp>
        <p:nvSpPr>
          <p:cNvPr id="2" name="Title 1"/>
          <p:cNvSpPr>
            <a:spLocks noGrp="1"/>
          </p:cNvSpPr>
          <p:nvPr>
            <p:ph type="title"/>
          </p:nvPr>
        </p:nvSpPr>
        <p:spPr>
          <a:xfrm>
            <a:off x="838200" y="467687"/>
            <a:ext cx="10515600" cy="1325563"/>
          </a:xfrm>
        </p:spPr>
        <p:txBody>
          <a:bodyPr/>
          <a:lstStyle/>
          <a:p>
            <a:r>
              <a:rPr lang="en-US" dirty="0">
                <a:solidFill>
                  <a:schemeClr val="bg1">
                    <a:lumMod val="95000"/>
                  </a:schemeClr>
                </a:solidFill>
              </a:rPr>
              <a:t>WHY USE </a:t>
            </a:r>
            <a:r>
              <a:rPr lang="en-US" b="1" dirty="0">
                <a:solidFill>
                  <a:schemeClr val="accent5">
                    <a:lumMod val="60000"/>
                    <a:lumOff val="40000"/>
                  </a:schemeClr>
                </a:solidFill>
              </a:rPr>
              <a:t>MATTERMOST? (MM)</a:t>
            </a:r>
            <a:endParaRPr lang="en-US" b="1" i="1" dirty="0">
              <a:solidFill>
                <a:schemeClr val="accent5">
                  <a:lumMod val="60000"/>
                  <a:lumOff val="40000"/>
                </a:schemeClr>
              </a:solidFill>
            </a:endParaRPr>
          </a:p>
        </p:txBody>
      </p:sp>
      <p:sp>
        <p:nvSpPr>
          <p:cNvPr id="3" name="Content Placeholder 2"/>
          <p:cNvSpPr>
            <a:spLocks noGrp="1"/>
          </p:cNvSpPr>
          <p:nvPr>
            <p:ph idx="1"/>
          </p:nvPr>
        </p:nvSpPr>
        <p:spPr>
          <a:xfrm>
            <a:off x="1011431" y="3285869"/>
            <a:ext cx="5135003" cy="2364941"/>
          </a:xfrm>
        </p:spPr>
        <p:txBody>
          <a:bodyPr>
            <a:noAutofit/>
          </a:bodyPr>
          <a:lstStyle/>
          <a:p>
            <a:pPr marL="0" indent="0" algn="l">
              <a:buNone/>
            </a:pPr>
            <a:endParaRPr lang="en-US" sz="2400" dirty="0">
              <a:solidFill>
                <a:schemeClr val="bg1">
                  <a:lumMod val="95000"/>
                </a:schemeClr>
              </a:solidFill>
            </a:endParaRPr>
          </a:p>
          <a:p>
            <a:pPr marL="0" indent="0" algn="l">
              <a:buNone/>
            </a:pPr>
            <a:r>
              <a:rPr lang="en-US" sz="2400" b="1" dirty="0">
                <a:solidFill>
                  <a:schemeClr val="bg1">
                    <a:lumMod val="95000"/>
                  </a:schemeClr>
                </a:solidFill>
              </a:rPr>
              <a:t>Some of the major benefits include:</a:t>
            </a:r>
          </a:p>
          <a:p>
            <a:pPr lvl="1"/>
            <a:r>
              <a:rPr lang="en-US" sz="2000" dirty="0">
                <a:solidFill>
                  <a:schemeClr val="bg1">
                    <a:lumMod val="95000"/>
                  </a:schemeClr>
                </a:solidFill>
              </a:rPr>
              <a:t>Impact Level 4 (IL4) Approved</a:t>
            </a:r>
          </a:p>
          <a:p>
            <a:pPr lvl="1"/>
            <a:r>
              <a:rPr lang="en-US" sz="2000" dirty="0">
                <a:solidFill>
                  <a:schemeClr val="bg1">
                    <a:lumMod val="95000"/>
                  </a:schemeClr>
                </a:solidFill>
              </a:rPr>
              <a:t>Direct 1:1 and group messaging</a:t>
            </a:r>
          </a:p>
          <a:p>
            <a:pPr lvl="1"/>
            <a:r>
              <a:rPr lang="en-US" sz="2000" dirty="0">
                <a:solidFill>
                  <a:schemeClr val="bg1">
                    <a:lumMod val="95000"/>
                  </a:schemeClr>
                </a:solidFill>
              </a:rPr>
              <a:t>Public Channels / Private Channels</a:t>
            </a:r>
          </a:p>
          <a:p>
            <a:pPr lvl="1"/>
            <a:r>
              <a:rPr lang="en-US" sz="2000" dirty="0">
                <a:solidFill>
                  <a:schemeClr val="bg1">
                    <a:lumMod val="95000"/>
                  </a:schemeClr>
                </a:solidFill>
              </a:rPr>
              <a:t>Reduced email clutter</a:t>
            </a:r>
          </a:p>
          <a:p>
            <a:pPr lvl="1"/>
            <a:r>
              <a:rPr lang="en-US" sz="2000" dirty="0">
                <a:solidFill>
                  <a:schemeClr val="bg1">
                    <a:lumMod val="95000"/>
                  </a:schemeClr>
                </a:solidFill>
              </a:rPr>
              <a:t>Searching across messages and channels</a:t>
            </a:r>
          </a:p>
          <a:p>
            <a:pPr lvl="1"/>
            <a:endParaRPr lang="en-US" sz="2000" dirty="0">
              <a:solidFill>
                <a:schemeClr val="bg1">
                  <a:lumMod val="95000"/>
                </a:schemeClr>
              </a:solidFill>
            </a:endParaRP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5" name="Slide Number Placeholder 4"/>
          <p:cNvSpPr>
            <a:spLocks noGrp="1"/>
          </p:cNvSpPr>
          <p:nvPr>
            <p:ph type="sldNum" sz="quarter" idx="12"/>
          </p:nvPr>
        </p:nvSpPr>
        <p:spPr/>
        <p:txBody>
          <a:bodyPr/>
          <a:lstStyle/>
          <a:p>
            <a:fld id="{AABC0343-BEA8-49A8-BE01-AF119F0A8AA8}" type="slidenum">
              <a:rPr lang="en-US" smtClean="0"/>
              <a:t>4</a:t>
            </a:fld>
            <a:endParaRPr lang="en-US"/>
          </a:p>
        </p:txBody>
      </p:sp>
      <p:sp>
        <p:nvSpPr>
          <p:cNvPr id="6" name="Rectangle 5">
            <a:extLst>
              <a:ext uri="{FF2B5EF4-FFF2-40B4-BE49-F238E27FC236}">
                <a16:creationId xmlns:a16="http://schemas.microsoft.com/office/drawing/2014/main" id="{0A182E04-E9C0-4D0B-99F4-51F08D320252}"/>
              </a:ext>
            </a:extLst>
          </p:cNvPr>
          <p:cNvSpPr/>
          <p:nvPr/>
        </p:nvSpPr>
        <p:spPr>
          <a:xfrm>
            <a:off x="6096000" y="4045105"/>
            <a:ext cx="6096000" cy="1323439"/>
          </a:xfrm>
          <a:prstGeom prst="rect">
            <a:avLst/>
          </a:prstGeom>
        </p:spPr>
        <p:txBody>
          <a:bodyPr>
            <a:spAutoFit/>
          </a:bodyPr>
          <a:lstStyle/>
          <a:p>
            <a:pPr marL="800100" lvl="1" indent="-342900">
              <a:buFont typeface="Arial" panose="020B0604020202020204" pitchFamily="34" charset="0"/>
              <a:buChar char="•"/>
            </a:pPr>
            <a:r>
              <a:rPr lang="en-US" sz="2000" dirty="0">
                <a:solidFill>
                  <a:schemeClr val="bg1">
                    <a:lumMod val="95000"/>
                  </a:schemeClr>
                </a:solidFill>
              </a:rPr>
              <a:t>File attachments/sharing</a:t>
            </a:r>
          </a:p>
          <a:p>
            <a:pPr marL="800100" lvl="1" indent="-342900">
              <a:buFont typeface="Arial" panose="020B0604020202020204" pitchFamily="34" charset="0"/>
              <a:buChar char="•"/>
            </a:pPr>
            <a:r>
              <a:rPr lang="en-US" sz="2000" dirty="0">
                <a:solidFill>
                  <a:schemeClr val="bg1">
                    <a:lumMod val="95000"/>
                  </a:schemeClr>
                </a:solidFill>
              </a:rPr>
              <a:t>JITSI Video Conferencing integrated</a:t>
            </a:r>
          </a:p>
          <a:p>
            <a:pPr marL="800100" lvl="1" indent="-342900">
              <a:buFont typeface="Arial" panose="020B0604020202020204" pitchFamily="34" charset="0"/>
              <a:buChar char="•"/>
            </a:pPr>
            <a:r>
              <a:rPr lang="en-US" sz="2000" dirty="0">
                <a:solidFill>
                  <a:schemeClr val="bg1">
                    <a:lumMod val="95000"/>
                  </a:schemeClr>
                </a:solidFill>
              </a:rPr>
              <a:t>Pinned Posts</a:t>
            </a:r>
          </a:p>
          <a:p>
            <a:pPr marL="800100" lvl="1" indent="-342900">
              <a:buFont typeface="Arial" panose="020B0604020202020204" pitchFamily="34" charset="0"/>
              <a:buChar char="•"/>
            </a:pPr>
            <a:r>
              <a:rPr lang="en-US" sz="2000" dirty="0">
                <a:solidFill>
                  <a:schemeClr val="bg1">
                    <a:lumMod val="95000"/>
                  </a:schemeClr>
                </a:solidFill>
              </a:rPr>
              <a:t>Future Feature Plugins</a:t>
            </a:r>
          </a:p>
        </p:txBody>
      </p:sp>
      <p:pic>
        <p:nvPicPr>
          <p:cNvPr id="8" name="Picture 7">
            <a:extLst>
              <a:ext uri="{FF2B5EF4-FFF2-40B4-BE49-F238E27FC236}">
                <a16:creationId xmlns:a16="http://schemas.microsoft.com/office/drawing/2014/main" id="{C26DD2CF-88F7-445A-9169-306F24EA9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5306" y="1851115"/>
            <a:ext cx="2054356" cy="1496571"/>
          </a:xfrm>
          <a:prstGeom prst="rect">
            <a:avLst/>
          </a:prstGeom>
        </p:spPr>
      </p:pic>
      <p:pic>
        <p:nvPicPr>
          <p:cNvPr id="10" name="Picture 9">
            <a:extLst>
              <a:ext uri="{FF2B5EF4-FFF2-40B4-BE49-F238E27FC236}">
                <a16:creationId xmlns:a16="http://schemas.microsoft.com/office/drawing/2014/main" id="{11180F0E-D513-4698-B7B1-70370D96AF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2533" y="1668469"/>
            <a:ext cx="1559084" cy="1559084"/>
          </a:xfrm>
          <a:prstGeom prst="rect">
            <a:avLst/>
          </a:prstGeom>
        </p:spPr>
      </p:pic>
      <p:pic>
        <p:nvPicPr>
          <p:cNvPr id="12" name="Picture 11">
            <a:extLst>
              <a:ext uri="{FF2B5EF4-FFF2-40B4-BE49-F238E27FC236}">
                <a16:creationId xmlns:a16="http://schemas.microsoft.com/office/drawing/2014/main" id="{51CA601A-5035-4658-8B4D-6908794F68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8595" y="2727653"/>
            <a:ext cx="546152" cy="546152"/>
          </a:xfrm>
          <a:prstGeom prst="rect">
            <a:avLst/>
          </a:prstGeom>
        </p:spPr>
      </p:pic>
      <p:pic>
        <p:nvPicPr>
          <p:cNvPr id="14" name="Picture 13">
            <a:extLst>
              <a:ext uri="{FF2B5EF4-FFF2-40B4-BE49-F238E27FC236}">
                <a16:creationId xmlns:a16="http://schemas.microsoft.com/office/drawing/2014/main" id="{63A94400-D4A0-4BE0-8B71-A931EF9480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0020" y="2509653"/>
            <a:ext cx="1108450" cy="846492"/>
          </a:xfrm>
          <a:prstGeom prst="rect">
            <a:avLst/>
          </a:prstGeom>
        </p:spPr>
      </p:pic>
      <p:sp>
        <p:nvSpPr>
          <p:cNvPr id="17" name="Arrow: Right 16">
            <a:extLst>
              <a:ext uri="{FF2B5EF4-FFF2-40B4-BE49-F238E27FC236}">
                <a16:creationId xmlns:a16="http://schemas.microsoft.com/office/drawing/2014/main" id="{C6B5622A-F9EB-4A2A-8E36-F1AB0B4FD7C3}"/>
              </a:ext>
            </a:extLst>
          </p:cNvPr>
          <p:cNvSpPr/>
          <p:nvPr/>
        </p:nvSpPr>
        <p:spPr>
          <a:xfrm>
            <a:off x="5054781" y="2535152"/>
            <a:ext cx="658396" cy="307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45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1" end="1"/>
                                            </p:txEl>
                                          </p:spTgt>
                                        </p:tgtEl>
                                        <p:attrNameLst>
                                          <p:attrName>style.visibility</p:attrName>
                                        </p:attrNameLst>
                                      </p:cBhvr>
                                      <p:to>
                                        <p:strVal val="visible"/>
                                      </p:to>
                                    </p:set>
                                    <p:animEffect transition="in" filter="fade">
                                      <p:cBhvr>
                                        <p:cTn id="77" dur="500"/>
                                        <p:tgtEl>
                                          <p:spTgt spid="6">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2" end="2"/>
                                            </p:txEl>
                                          </p:spTgt>
                                        </p:tgtEl>
                                        <p:attrNameLst>
                                          <p:attrName>style.visibility</p:attrName>
                                        </p:attrNameLst>
                                      </p:cBhvr>
                                      <p:to>
                                        <p:strVal val="visible"/>
                                      </p:to>
                                    </p:set>
                                    <p:animEffect transition="in" filter="fade">
                                      <p:cBhvr>
                                        <p:cTn id="82" dur="500"/>
                                        <p:tgtEl>
                                          <p:spTgt spid="6">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animEffect transition="in" filter="fade">
                                      <p:cBhvr>
                                        <p:cTn id="8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uiExpand="1" build="p"/>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5" name="Rectangle 4"/>
          <p:cNvSpPr/>
          <p:nvPr/>
        </p:nvSpPr>
        <p:spPr>
          <a:xfrm>
            <a:off x="3051158" y="771308"/>
            <a:ext cx="5780237" cy="1015663"/>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6000" b="1" cap="none" spc="0" dirty="0" err="1">
                <a:ln w="0"/>
                <a:solidFill>
                  <a:schemeClr val="accent5">
                    <a:lumMod val="60000"/>
                    <a:lumOff val="40000"/>
                  </a:schemeClr>
                </a:solidFill>
                <a:effectLst>
                  <a:outerShdw blurRad="38100" dist="25400" dir="5400000" algn="ctr" rotWithShape="0">
                    <a:srgbClr val="6E747A">
                      <a:alpha val="43000"/>
                    </a:srgbClr>
                  </a:outerShdw>
                </a:effectLst>
              </a:rPr>
              <a:t>Mattermost</a:t>
            </a:r>
            <a:r>
              <a:rPr lang="en-US" sz="6000" b="1" cap="none" spc="0" dirty="0">
                <a:ln w="0"/>
                <a:solidFill>
                  <a:schemeClr val="accent5">
                    <a:lumMod val="60000"/>
                    <a:lumOff val="40000"/>
                  </a:schemeClr>
                </a:solidFill>
                <a:effectLst>
                  <a:outerShdw blurRad="38100" dist="25400" dir="5400000" algn="ctr" rotWithShape="0">
                    <a:srgbClr val="6E747A">
                      <a:alpha val="43000"/>
                    </a:srgbClr>
                  </a:outerShdw>
                </a:effectLst>
              </a:rPr>
              <a:t> Links</a:t>
            </a:r>
          </a:p>
        </p:txBody>
      </p:sp>
      <p:sp>
        <p:nvSpPr>
          <p:cNvPr id="6" name="TextBox 5"/>
          <p:cNvSpPr txBox="1"/>
          <p:nvPr/>
        </p:nvSpPr>
        <p:spPr>
          <a:xfrm>
            <a:off x="2978797" y="2703946"/>
            <a:ext cx="5780237" cy="1200329"/>
          </a:xfrm>
          <a:prstGeom prst="rect">
            <a:avLst/>
          </a:prstGeom>
          <a:noFill/>
        </p:spPr>
        <p:txBody>
          <a:bodyPr wrap="square" rtlCol="0">
            <a:spAutoFit/>
          </a:bodyPr>
          <a:lstStyle/>
          <a:p>
            <a:pPr algn="ctr"/>
            <a:r>
              <a:rPr lang="en-US" sz="2400" b="1" dirty="0">
                <a:solidFill>
                  <a:srgbClr val="FFC000"/>
                </a:solidFill>
              </a:rPr>
              <a:t>MATTERMOST SERVER LINK:</a:t>
            </a:r>
          </a:p>
          <a:p>
            <a:pPr algn="ctr"/>
            <a:r>
              <a:rPr lang="en-US" sz="2400" dirty="0">
                <a:solidFill>
                  <a:srgbClr val="A4FFEB"/>
                </a:solidFill>
                <a:latin typeface="Open Sans" panose="020B0606030504020204" pitchFamily="34" charset="0"/>
                <a:hlinkClick r:id="rId2">
                  <a:extLst>
                    <a:ext uri="{A12FA001-AC4F-418D-AE19-62706E023703}">
                      <ahyp:hlinkClr xmlns:ahyp="http://schemas.microsoft.com/office/drawing/2018/hyperlinkcolor" val="tx"/>
                    </a:ext>
                  </a:extLst>
                </a:hlinkClick>
              </a:rPr>
              <a:t>https://chat.il4.dso.mil/</a:t>
            </a:r>
            <a:endParaRPr lang="en-US" sz="2400" dirty="0">
              <a:solidFill>
                <a:srgbClr val="FFC000"/>
              </a:solidFill>
            </a:endParaRPr>
          </a:p>
          <a:p>
            <a:endParaRPr lang="en-US" sz="2400" dirty="0">
              <a:solidFill>
                <a:srgbClr val="FFC000"/>
              </a:solidFill>
            </a:endParaRPr>
          </a:p>
        </p:txBody>
      </p:sp>
      <p:sp>
        <p:nvSpPr>
          <p:cNvPr id="7" name="TextBox 6"/>
          <p:cNvSpPr txBox="1"/>
          <p:nvPr/>
        </p:nvSpPr>
        <p:spPr>
          <a:xfrm>
            <a:off x="4043795" y="6258770"/>
            <a:ext cx="4104409" cy="369332"/>
          </a:xfrm>
          <a:prstGeom prst="rect">
            <a:avLst/>
          </a:prstGeom>
          <a:noFill/>
        </p:spPr>
        <p:txBody>
          <a:bodyPr wrap="square" rtlCol="0">
            <a:spAutoFit/>
          </a:bodyPr>
          <a:lstStyle/>
          <a:p>
            <a:r>
              <a:rPr lang="en-US" dirty="0">
                <a:solidFill>
                  <a:srgbClr val="00B050"/>
                </a:solidFill>
              </a:rPr>
              <a:t>UNCLASSIFIED//FOR OFFICIAL USE ONLY</a:t>
            </a:r>
          </a:p>
        </p:txBody>
      </p:sp>
      <p:sp>
        <p:nvSpPr>
          <p:cNvPr id="2" name="Slide Number Placeholder 1"/>
          <p:cNvSpPr>
            <a:spLocks noGrp="1"/>
          </p:cNvSpPr>
          <p:nvPr>
            <p:ph type="sldNum" sz="quarter" idx="12"/>
          </p:nvPr>
        </p:nvSpPr>
        <p:spPr/>
        <p:txBody>
          <a:bodyPr/>
          <a:lstStyle/>
          <a:p>
            <a:fld id="{AABC0343-BEA8-49A8-BE01-AF119F0A8AA8}" type="slidenum">
              <a:rPr lang="en-US" smtClean="0"/>
              <a:t>5</a:t>
            </a:fld>
            <a:endParaRPr lang="en-US" dirty="0"/>
          </a:p>
        </p:txBody>
      </p:sp>
      <p:sp>
        <p:nvSpPr>
          <p:cNvPr id="3" name="TextBox 2">
            <a:extLst>
              <a:ext uri="{FF2B5EF4-FFF2-40B4-BE49-F238E27FC236}">
                <a16:creationId xmlns:a16="http://schemas.microsoft.com/office/drawing/2014/main" id="{D5DA4102-BBB3-4F0D-B7A6-47A73CFD329F}"/>
              </a:ext>
            </a:extLst>
          </p:cNvPr>
          <p:cNvSpPr txBox="1"/>
          <p:nvPr/>
        </p:nvSpPr>
        <p:spPr>
          <a:xfrm>
            <a:off x="2289771" y="4550608"/>
            <a:ext cx="7612455" cy="646331"/>
          </a:xfrm>
          <a:prstGeom prst="rect">
            <a:avLst/>
          </a:prstGeom>
          <a:noFill/>
        </p:spPr>
        <p:txBody>
          <a:bodyPr wrap="square" rtlCol="0">
            <a:spAutoFit/>
          </a:bodyPr>
          <a:lstStyle/>
          <a:p>
            <a:r>
              <a:rPr lang="en-US" sz="1800" b="1" dirty="0">
                <a:solidFill>
                  <a:srgbClr val="FFC000"/>
                </a:solidFill>
              </a:rPr>
              <a:t>NOTE:</a:t>
            </a:r>
            <a:r>
              <a:rPr lang="en-US" sz="1800" dirty="0">
                <a:solidFill>
                  <a:srgbClr val="FFC000"/>
                </a:solidFill>
              </a:rPr>
              <a:t> </a:t>
            </a:r>
            <a:r>
              <a:rPr lang="en-US" dirty="0">
                <a:solidFill>
                  <a:srgbClr val="F8F8F8"/>
                </a:solidFill>
              </a:rPr>
              <a:t>In order to automatically join your organization’s </a:t>
            </a:r>
            <a:r>
              <a:rPr lang="en-US" dirty="0">
                <a:solidFill>
                  <a:srgbClr val="FFC000"/>
                </a:solidFill>
              </a:rPr>
              <a:t>TEAM CHAT; </a:t>
            </a:r>
            <a:r>
              <a:rPr lang="en-US" dirty="0">
                <a:solidFill>
                  <a:srgbClr val="F8F8F8"/>
                </a:solidFill>
              </a:rPr>
              <a:t>Users need to use the Team Invite Link provided by your organization’s Team Admins</a:t>
            </a:r>
          </a:p>
        </p:txBody>
      </p:sp>
    </p:spTree>
    <p:extLst>
      <p:ext uri="{BB962C8B-B14F-4D97-AF65-F5344CB8AC3E}">
        <p14:creationId xmlns:p14="http://schemas.microsoft.com/office/powerpoint/2010/main" val="118753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7"/>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Profile Setup</a:t>
            </a:r>
            <a:br>
              <a:rPr lang="en-US" dirty="0">
                <a:solidFill>
                  <a:schemeClr val="bg1">
                    <a:lumMod val="95000"/>
                  </a:schemeClr>
                </a:solidFill>
              </a:rPr>
            </a:br>
            <a:r>
              <a:rPr lang="en-US" sz="3600" i="1" dirty="0">
                <a:solidFill>
                  <a:schemeClr val="bg1">
                    <a:lumMod val="95000"/>
                  </a:schemeClr>
                </a:solidFill>
              </a:rPr>
              <a:t>The first few things you should do in MM</a:t>
            </a:r>
            <a:endParaRPr lang="en-US" i="1" dirty="0">
              <a:solidFill>
                <a:schemeClr val="bg1">
                  <a:lumMod val="95000"/>
                </a:schemeClr>
              </a:solidFill>
            </a:endParaRPr>
          </a:p>
        </p:txBody>
      </p:sp>
      <p:sp>
        <p:nvSpPr>
          <p:cNvPr id="3" name="Content Placeholder 2"/>
          <p:cNvSpPr>
            <a:spLocks noGrp="1"/>
          </p:cNvSpPr>
          <p:nvPr>
            <p:ph idx="1"/>
          </p:nvPr>
        </p:nvSpPr>
        <p:spPr>
          <a:xfrm>
            <a:off x="838200" y="1462119"/>
            <a:ext cx="10515600" cy="4386036"/>
          </a:xfrm>
        </p:spPr>
        <p:txBody>
          <a:bodyPr>
            <a:noAutofit/>
          </a:bodyPr>
          <a:lstStyle/>
          <a:p>
            <a:pPr marL="0" indent="0">
              <a:buNone/>
            </a:pPr>
            <a:r>
              <a:rPr lang="en-US" sz="1800" b="1" dirty="0">
                <a:solidFill>
                  <a:schemeClr val="accent4">
                    <a:lumMod val="60000"/>
                    <a:lumOff val="40000"/>
                  </a:schemeClr>
                </a:solidFill>
              </a:rPr>
              <a:t>Ensure your Account Info is entered in your SSO profile.</a:t>
            </a:r>
          </a:p>
          <a:p>
            <a:pPr lvl="1"/>
            <a:r>
              <a:rPr lang="en-US" sz="1800" dirty="0">
                <a:solidFill>
                  <a:schemeClr val="bg1"/>
                </a:solidFill>
              </a:rPr>
              <a:t>Main Account on DoD SSO Server:</a:t>
            </a:r>
            <a:r>
              <a:rPr lang="en-US" sz="1400" b="1" dirty="0">
                <a:solidFill>
                  <a:schemeClr val="accent4">
                    <a:lumMod val="60000"/>
                    <a:lumOff val="40000"/>
                  </a:schemeClr>
                </a:solidFill>
              </a:rPr>
              <a:t>  </a:t>
            </a:r>
            <a:r>
              <a:rPr lang="en-US" sz="1800" dirty="0">
                <a:hlinkClick r:id="rId3"/>
              </a:rPr>
              <a:t>https://login.dso.mil</a:t>
            </a:r>
            <a:endParaRPr lang="en-US" sz="1800" dirty="0"/>
          </a:p>
          <a:p>
            <a:pPr lvl="1"/>
            <a:r>
              <a:rPr lang="en-US" sz="1800" dirty="0">
                <a:solidFill>
                  <a:schemeClr val="bg1"/>
                </a:solidFill>
              </a:rPr>
              <a:t>Change Account Info</a:t>
            </a:r>
          </a:p>
          <a:p>
            <a:pPr lvl="1"/>
            <a:r>
              <a:rPr lang="en-US" sz="1800" dirty="0">
                <a:solidFill>
                  <a:schemeClr val="bg1"/>
                </a:solidFill>
              </a:rPr>
              <a:t>Change Password</a:t>
            </a:r>
          </a:p>
          <a:p>
            <a:pPr lvl="1"/>
            <a:r>
              <a:rPr lang="en-US" sz="1800" dirty="0">
                <a:solidFill>
                  <a:schemeClr val="bg1"/>
                </a:solidFill>
              </a:rPr>
              <a:t>Set up MFA </a:t>
            </a:r>
            <a:endParaRPr lang="en-US" sz="1800" b="1" dirty="0">
              <a:solidFill>
                <a:schemeClr val="accent4">
                  <a:lumMod val="60000"/>
                  <a:lumOff val="40000"/>
                </a:schemeClr>
              </a:solidFill>
            </a:endParaRPr>
          </a:p>
          <a:p>
            <a:pPr marL="0" indent="0">
              <a:buNone/>
            </a:pPr>
            <a:r>
              <a:rPr lang="en-US" sz="1800" b="1" dirty="0">
                <a:solidFill>
                  <a:schemeClr val="accent4">
                    <a:lumMod val="60000"/>
                    <a:lumOff val="40000"/>
                  </a:schemeClr>
                </a:solidFill>
              </a:rPr>
              <a:t>Join Primary Wing/Unit Channels that apply to you:</a:t>
            </a:r>
          </a:p>
          <a:p>
            <a:pPr lvl="1"/>
            <a:r>
              <a:rPr lang="en-US" sz="1800" b="1" dirty="0">
                <a:solidFill>
                  <a:schemeClr val="accent1">
                    <a:lumMod val="60000"/>
                    <a:lumOff val="40000"/>
                  </a:schemeClr>
                </a:solidFill>
              </a:rPr>
              <a:t>Recommended:</a:t>
            </a:r>
            <a:r>
              <a:rPr lang="en-US" sz="1800" dirty="0">
                <a:solidFill>
                  <a:schemeClr val="accent1">
                    <a:lumMod val="60000"/>
                    <a:lumOff val="40000"/>
                  </a:schemeClr>
                </a:solidFill>
              </a:rPr>
              <a:t> </a:t>
            </a:r>
            <a:r>
              <a:rPr lang="en-US" sz="1800" dirty="0">
                <a:solidFill>
                  <a:schemeClr val="bg1">
                    <a:lumMod val="95000"/>
                  </a:schemeClr>
                </a:solidFill>
              </a:rPr>
              <a:t>Applicable Public Channels, Your Unit Public Channel, etc.</a:t>
            </a:r>
          </a:p>
          <a:p>
            <a:pPr lvl="1"/>
            <a:r>
              <a:rPr lang="en-US" sz="1800" dirty="0">
                <a:solidFill>
                  <a:schemeClr val="bg1">
                    <a:lumMod val="95000"/>
                  </a:schemeClr>
                </a:solidFill>
              </a:rPr>
              <a:t>Comment in your Unit Public Channel to request access to Private Channels</a:t>
            </a:r>
          </a:p>
          <a:p>
            <a:pPr lvl="1"/>
            <a:r>
              <a:rPr lang="en-US" sz="1800" dirty="0">
                <a:solidFill>
                  <a:schemeClr val="bg1">
                    <a:lumMod val="95000"/>
                  </a:schemeClr>
                </a:solidFill>
              </a:rPr>
              <a:t>Favorite Channels</a:t>
            </a:r>
          </a:p>
          <a:p>
            <a:pPr marL="0" indent="0">
              <a:buNone/>
            </a:pPr>
            <a:r>
              <a:rPr lang="en-US" sz="1800" b="1" dirty="0">
                <a:solidFill>
                  <a:schemeClr val="accent4">
                    <a:lumMod val="60000"/>
                    <a:lumOff val="40000"/>
                  </a:schemeClr>
                </a:solidFill>
              </a:rPr>
              <a:t>Fill out your Position/Upload Profile Picture:</a:t>
            </a:r>
          </a:p>
          <a:p>
            <a:pPr lvl="1"/>
            <a:r>
              <a:rPr lang="en-US" sz="1800" dirty="0">
                <a:solidFill>
                  <a:schemeClr val="bg1">
                    <a:lumMod val="95000"/>
                  </a:schemeClr>
                </a:solidFill>
              </a:rPr>
              <a:t>Click the menu button next to your name at the top left</a:t>
            </a:r>
          </a:p>
          <a:p>
            <a:pPr lvl="1"/>
            <a:r>
              <a:rPr lang="en-US" sz="1800" dirty="0">
                <a:solidFill>
                  <a:schemeClr val="bg1">
                    <a:lumMod val="95000"/>
                  </a:schemeClr>
                </a:solidFill>
              </a:rPr>
              <a:t>Go to Account Settings &gt; General Settings</a:t>
            </a:r>
          </a:p>
          <a:p>
            <a:pPr lvl="1"/>
            <a:r>
              <a:rPr lang="en-US" sz="1800" dirty="0">
                <a:solidFill>
                  <a:schemeClr val="bg1">
                    <a:lumMod val="95000"/>
                  </a:schemeClr>
                </a:solidFill>
              </a:rPr>
              <a:t>Edit Position</a:t>
            </a:r>
          </a:p>
          <a:p>
            <a:pPr lvl="2"/>
            <a:r>
              <a:rPr lang="en-US" sz="1800" dirty="0">
                <a:solidFill>
                  <a:schemeClr val="bg1">
                    <a:lumMod val="95000"/>
                  </a:schemeClr>
                </a:solidFill>
              </a:rPr>
              <a:t>Fill it with your Unit Information / Position (Ex. 349 LRS / MM Admin)</a:t>
            </a:r>
          </a:p>
          <a:p>
            <a:pPr lvl="1"/>
            <a:r>
              <a:rPr lang="en-US" sz="1800" dirty="0">
                <a:solidFill>
                  <a:schemeClr val="bg1">
                    <a:lumMod val="95000"/>
                  </a:schemeClr>
                </a:solidFill>
              </a:rPr>
              <a:t>Edit Profile Picture &gt; Upload Appropriate Photo/Image</a:t>
            </a:r>
          </a:p>
          <a:p>
            <a:pPr marL="457200" lvl="1" indent="0">
              <a:buNone/>
            </a:pPr>
            <a:endParaRPr lang="en-US" sz="2000" dirty="0">
              <a:solidFill>
                <a:schemeClr val="bg1">
                  <a:lumMod val="95000"/>
                </a:schemeClr>
              </a:solidFill>
            </a:endParaRPr>
          </a:p>
          <a:p>
            <a:pPr lvl="2"/>
            <a:endParaRPr lang="en-US" sz="1600" dirty="0">
              <a:solidFill>
                <a:schemeClr val="bg1">
                  <a:lumMod val="95000"/>
                </a:schemeClr>
              </a:solidFill>
            </a:endParaRP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6</a:t>
            </a:fld>
            <a:endParaRPr lang="en-US"/>
          </a:p>
        </p:txBody>
      </p:sp>
    </p:spTree>
    <p:extLst>
      <p:ext uri="{BB962C8B-B14F-4D97-AF65-F5344CB8AC3E}">
        <p14:creationId xmlns:p14="http://schemas.microsoft.com/office/powerpoint/2010/main" val="33701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7"/>
            <a:ext cx="10515600" cy="1325563"/>
          </a:xfrm>
        </p:spPr>
        <p:txBody>
          <a:bodyPr>
            <a:normAutofit/>
          </a:bodyPr>
          <a:lstStyle/>
          <a:p>
            <a:r>
              <a:rPr lang="en-US" b="1" dirty="0" err="1">
                <a:solidFill>
                  <a:schemeClr val="accent1">
                    <a:lumMod val="60000"/>
                    <a:lumOff val="40000"/>
                  </a:schemeClr>
                </a:solidFill>
                <a:latin typeface="+mn-lt"/>
              </a:rPr>
              <a:t>Mattermost</a:t>
            </a:r>
            <a:r>
              <a:rPr lang="en-US" b="1" dirty="0">
                <a:solidFill>
                  <a:schemeClr val="accent1">
                    <a:lumMod val="60000"/>
                    <a:lumOff val="40000"/>
                  </a:schemeClr>
                </a:solidFill>
                <a:latin typeface="+mn-lt"/>
              </a:rPr>
              <a:t> Profile Setup</a:t>
            </a:r>
            <a:br>
              <a:rPr lang="en-US" dirty="0">
                <a:solidFill>
                  <a:schemeClr val="bg1">
                    <a:lumMod val="95000"/>
                  </a:schemeClr>
                </a:solidFill>
              </a:rPr>
            </a:br>
            <a:r>
              <a:rPr lang="en-US" sz="3600" i="1" dirty="0">
                <a:solidFill>
                  <a:schemeClr val="bg1">
                    <a:lumMod val="95000"/>
                  </a:schemeClr>
                </a:solidFill>
              </a:rPr>
              <a:t>The first few things you should do in MM</a:t>
            </a:r>
            <a:endParaRPr lang="en-US" i="1" dirty="0">
              <a:solidFill>
                <a:schemeClr val="bg1">
                  <a:lumMod val="95000"/>
                </a:schemeClr>
              </a:solidFill>
            </a:endParaRPr>
          </a:p>
        </p:txBody>
      </p:sp>
      <p:sp>
        <p:nvSpPr>
          <p:cNvPr id="3" name="Content Placeholder 2"/>
          <p:cNvSpPr>
            <a:spLocks noGrp="1"/>
          </p:cNvSpPr>
          <p:nvPr>
            <p:ph idx="1"/>
          </p:nvPr>
        </p:nvSpPr>
        <p:spPr>
          <a:xfrm>
            <a:off x="838200" y="1516520"/>
            <a:ext cx="10515600" cy="4926916"/>
          </a:xfrm>
        </p:spPr>
        <p:txBody>
          <a:bodyPr>
            <a:noAutofit/>
          </a:bodyPr>
          <a:lstStyle/>
          <a:p>
            <a:pPr marL="0" indent="0">
              <a:buNone/>
            </a:pPr>
            <a:r>
              <a:rPr lang="en-US" sz="1800" b="1" dirty="0">
                <a:solidFill>
                  <a:schemeClr val="accent4">
                    <a:lumMod val="60000"/>
                    <a:lumOff val="40000"/>
                  </a:schemeClr>
                </a:solidFill>
              </a:rPr>
              <a:t>Adjust Notifications Settings:</a:t>
            </a:r>
          </a:p>
          <a:p>
            <a:pPr lvl="1"/>
            <a:r>
              <a:rPr lang="en-US" sz="1800" b="1" dirty="0">
                <a:solidFill>
                  <a:schemeClr val="accent1">
                    <a:lumMod val="60000"/>
                    <a:lumOff val="40000"/>
                  </a:schemeClr>
                </a:solidFill>
              </a:rPr>
              <a:t>Notifications </a:t>
            </a:r>
            <a:r>
              <a:rPr lang="en-US" sz="1800" dirty="0">
                <a:solidFill>
                  <a:schemeClr val="bg1">
                    <a:lumMod val="95000"/>
                  </a:schemeClr>
                </a:solidFill>
              </a:rPr>
              <a:t>can be modified generally in Account Settings.</a:t>
            </a:r>
          </a:p>
          <a:p>
            <a:pPr lvl="2"/>
            <a:r>
              <a:rPr lang="en-US" sz="1800" dirty="0">
                <a:solidFill>
                  <a:schemeClr val="bg1">
                    <a:lumMod val="95000"/>
                  </a:schemeClr>
                </a:solidFill>
              </a:rPr>
              <a:t>Click Menu Button &gt; Account Settings &gt; Notifications</a:t>
            </a:r>
          </a:p>
          <a:p>
            <a:pPr lvl="2"/>
            <a:r>
              <a:rPr lang="en-US" sz="1800" dirty="0">
                <a:solidFill>
                  <a:schemeClr val="bg1">
                    <a:lumMod val="95000"/>
                  </a:schemeClr>
                </a:solidFill>
              </a:rPr>
              <a:t>Edit any of the possible notification settings such as Desktop, Email, Mobile Push, Words that Trigger, Reply notifications.</a:t>
            </a:r>
          </a:p>
          <a:p>
            <a:pPr lvl="2"/>
            <a:r>
              <a:rPr lang="en-US" sz="1800" b="1" dirty="0">
                <a:solidFill>
                  <a:schemeClr val="accent2">
                    <a:lumMod val="60000"/>
                    <a:lumOff val="40000"/>
                  </a:schemeClr>
                </a:solidFill>
              </a:rPr>
              <a:t>Note:</a:t>
            </a:r>
            <a:r>
              <a:rPr lang="en-US" sz="1800" dirty="0">
                <a:solidFill>
                  <a:schemeClr val="bg1">
                    <a:lumMod val="95000"/>
                  </a:schemeClr>
                </a:solidFill>
              </a:rPr>
              <a:t> Notifications can further be specified in specific channels by:</a:t>
            </a:r>
          </a:p>
          <a:p>
            <a:pPr lvl="3"/>
            <a:r>
              <a:rPr lang="en-US" sz="1600" dirty="0">
                <a:solidFill>
                  <a:schemeClr val="bg1">
                    <a:lumMod val="95000"/>
                  </a:schemeClr>
                </a:solidFill>
              </a:rPr>
              <a:t>Clicking on the Drop Down Arrow on the right of the Channel Name at the top middle</a:t>
            </a:r>
          </a:p>
          <a:p>
            <a:pPr lvl="3"/>
            <a:r>
              <a:rPr lang="en-US" sz="1600" dirty="0">
                <a:solidFill>
                  <a:schemeClr val="bg1">
                    <a:lumMod val="95000"/>
                  </a:schemeClr>
                </a:solidFill>
              </a:rPr>
              <a:t>Click Notification preferences &gt; Edit any of the notification options</a:t>
            </a:r>
          </a:p>
          <a:p>
            <a:pPr lvl="1"/>
            <a:r>
              <a:rPr lang="en-US" sz="1800" b="1" dirty="0">
                <a:solidFill>
                  <a:schemeClr val="accent1">
                    <a:lumMod val="60000"/>
                    <a:lumOff val="40000"/>
                  </a:schemeClr>
                </a:solidFill>
              </a:rPr>
              <a:t>Automatic Direct Message Replies </a:t>
            </a:r>
            <a:r>
              <a:rPr lang="en-US" sz="1800" dirty="0">
                <a:solidFill>
                  <a:schemeClr val="bg1">
                    <a:lumMod val="95000"/>
                  </a:schemeClr>
                </a:solidFill>
              </a:rPr>
              <a:t>can also be enabled for automatic response to Direct Messages</a:t>
            </a:r>
          </a:p>
          <a:p>
            <a:pPr marL="0" indent="0">
              <a:buNone/>
            </a:pPr>
            <a:endParaRPr lang="en-US" sz="1800" dirty="0">
              <a:solidFill>
                <a:schemeClr val="bg1">
                  <a:lumMod val="95000"/>
                </a:schemeClr>
              </a:solidFill>
            </a:endParaRPr>
          </a:p>
          <a:p>
            <a:pPr marL="0" indent="0">
              <a:buNone/>
            </a:pPr>
            <a:r>
              <a:rPr lang="en-US" sz="1800" b="1" dirty="0">
                <a:solidFill>
                  <a:schemeClr val="accent4">
                    <a:lumMod val="60000"/>
                    <a:lumOff val="40000"/>
                  </a:schemeClr>
                </a:solidFill>
              </a:rPr>
              <a:t>Disable System Notifications:</a:t>
            </a:r>
          </a:p>
          <a:p>
            <a:pPr lvl="1"/>
            <a:r>
              <a:rPr lang="en-US" sz="1800" b="1" dirty="0">
                <a:solidFill>
                  <a:schemeClr val="accent1">
                    <a:lumMod val="60000"/>
                    <a:lumOff val="40000"/>
                  </a:schemeClr>
                </a:solidFill>
              </a:rPr>
              <a:t>System Notifications </a:t>
            </a:r>
            <a:r>
              <a:rPr lang="en-US" sz="1800" dirty="0">
                <a:solidFill>
                  <a:schemeClr val="bg1">
                    <a:lumMod val="95000"/>
                  </a:schemeClr>
                </a:solidFill>
              </a:rPr>
              <a:t>can be turned off to remove messages about user’s joining and leaving a channel in Account Settings.</a:t>
            </a:r>
          </a:p>
          <a:p>
            <a:pPr lvl="2"/>
            <a:r>
              <a:rPr lang="en-US" sz="1800" dirty="0">
                <a:solidFill>
                  <a:schemeClr val="bg1">
                    <a:lumMod val="95000"/>
                  </a:schemeClr>
                </a:solidFill>
              </a:rPr>
              <a:t>Click Menu Button &gt; Account Settings &gt; Advanced</a:t>
            </a:r>
          </a:p>
          <a:p>
            <a:pPr lvl="2"/>
            <a:r>
              <a:rPr lang="en-US" sz="1800" dirty="0">
                <a:solidFill>
                  <a:schemeClr val="bg1">
                    <a:lumMod val="95000"/>
                  </a:schemeClr>
                </a:solidFill>
              </a:rPr>
              <a:t>Edit “Enable Join/Leave Messages” &gt; Turn it off</a:t>
            </a:r>
          </a:p>
          <a:p>
            <a:pPr marL="0" indent="0">
              <a:buNone/>
            </a:pPr>
            <a:endParaRPr lang="en-US" sz="1800" dirty="0">
              <a:solidFill>
                <a:schemeClr val="bg1">
                  <a:lumMod val="95000"/>
                </a:schemeClr>
              </a:solidFill>
            </a:endParaRPr>
          </a:p>
        </p:txBody>
      </p:sp>
      <p:sp>
        <p:nvSpPr>
          <p:cNvPr id="4" name="TextBox 3"/>
          <p:cNvSpPr txBox="1"/>
          <p:nvPr/>
        </p:nvSpPr>
        <p:spPr>
          <a:xfrm>
            <a:off x="0" y="6245097"/>
            <a:ext cx="12192000" cy="369332"/>
          </a:xfrm>
          <a:prstGeom prst="rect">
            <a:avLst/>
          </a:prstGeom>
          <a:noFill/>
        </p:spPr>
        <p:txBody>
          <a:bodyPr wrap="square" rtlCol="0">
            <a:spAutoFit/>
          </a:bodyPr>
          <a:lstStyle/>
          <a:p>
            <a:pPr algn="ctr"/>
            <a:r>
              <a:rPr lang="en-US" dirty="0">
                <a:solidFill>
                  <a:srgbClr val="00B050"/>
                </a:solidFill>
              </a:rPr>
              <a:t>UNCLASSIFIED//FOR OFFICIAL USE ONLY</a:t>
            </a:r>
          </a:p>
        </p:txBody>
      </p:sp>
      <p:sp>
        <p:nvSpPr>
          <p:cNvPr id="6" name="Slide Number Placeholder 5"/>
          <p:cNvSpPr>
            <a:spLocks noGrp="1"/>
          </p:cNvSpPr>
          <p:nvPr>
            <p:ph type="sldNum" sz="quarter" idx="12"/>
          </p:nvPr>
        </p:nvSpPr>
        <p:spPr/>
        <p:txBody>
          <a:bodyPr/>
          <a:lstStyle/>
          <a:p>
            <a:fld id="{AABC0343-BEA8-49A8-BE01-AF119F0A8AA8}" type="slidenum">
              <a:rPr lang="en-US" smtClean="0"/>
              <a:t>7</a:t>
            </a:fld>
            <a:endParaRPr lang="en-US"/>
          </a:p>
        </p:txBody>
      </p:sp>
    </p:spTree>
    <p:extLst>
      <p:ext uri="{BB962C8B-B14F-4D97-AF65-F5344CB8AC3E}">
        <p14:creationId xmlns:p14="http://schemas.microsoft.com/office/powerpoint/2010/main" val="27971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DB67192F-7293-40CF-AE13-81A451698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272" y="978765"/>
            <a:ext cx="12192000" cy="5907990"/>
          </a:xfrm>
          <a:prstGeom prst="rect">
            <a:avLst/>
          </a:prstGeom>
        </p:spPr>
      </p:pic>
      <p:pic>
        <p:nvPicPr>
          <p:cNvPr id="26" name="Picture 25" descr="Graphical user interface, text, application&#10;&#10;Description automatically generated">
            <a:extLst>
              <a:ext uri="{FF2B5EF4-FFF2-40B4-BE49-F238E27FC236}">
                <a16:creationId xmlns:a16="http://schemas.microsoft.com/office/drawing/2014/main" id="{5C48C673-750D-4BED-A845-1B10D0024CA6}"/>
              </a:ext>
            </a:extLst>
          </p:cNvPr>
          <p:cNvPicPr>
            <a:picLocks noChangeAspect="1"/>
          </p:cNvPicPr>
          <p:nvPr/>
        </p:nvPicPr>
        <p:blipFill rotWithShape="1">
          <a:blip r:embed="rId4">
            <a:extLst>
              <a:ext uri="{28A0092B-C50C-407E-A947-70E740481C1C}">
                <a14:useLocalDpi xmlns:a14="http://schemas.microsoft.com/office/drawing/2010/main" val="0"/>
              </a:ext>
            </a:extLst>
          </a:blip>
          <a:srcRect t="1" b="28210"/>
          <a:stretch/>
        </p:blipFill>
        <p:spPr>
          <a:xfrm>
            <a:off x="4272392" y="3886483"/>
            <a:ext cx="12192000" cy="2922078"/>
          </a:xfrm>
          <a:prstGeom prst="rect">
            <a:avLst/>
          </a:prstGeom>
        </p:spPr>
      </p:pic>
      <p:cxnSp>
        <p:nvCxnSpPr>
          <p:cNvPr id="41" name="Straight Arrow Connector 40">
            <a:extLst>
              <a:ext uri="{FF2B5EF4-FFF2-40B4-BE49-F238E27FC236}">
                <a16:creationId xmlns:a16="http://schemas.microsoft.com/office/drawing/2014/main" id="{F476DB11-D365-404C-B19A-E008003C4B5C}"/>
              </a:ext>
            </a:extLst>
          </p:cNvPr>
          <p:cNvCxnSpPr>
            <a:cxnSpLocks/>
            <a:stCxn id="11" idx="3"/>
          </p:cNvCxnSpPr>
          <p:nvPr/>
        </p:nvCxnSpPr>
        <p:spPr>
          <a:xfrm flipV="1">
            <a:off x="3023756" y="4298824"/>
            <a:ext cx="1561289" cy="235809"/>
          </a:xfrm>
          <a:prstGeom prst="straightConnector1">
            <a:avLst/>
          </a:prstGeom>
          <a:ln w="63500" cmpd="sng">
            <a:solidFill>
              <a:schemeClr val="bg1"/>
            </a:solidFill>
            <a:tailEnd type="stealth" w="lg" len="med"/>
          </a:ln>
          <a:effectLst>
            <a:glow rad="31750">
              <a:srgbClr val="021826"/>
            </a:glow>
          </a:effectLst>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94311" y="-10996"/>
            <a:ext cx="11203453" cy="892552"/>
          </a:xfrm>
          <a:prstGeom prst="rect">
            <a:avLst/>
          </a:prstGeom>
          <a:noFill/>
          <a:effectLst/>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w="0"/>
                <a:solidFill>
                  <a:srgbClr val="5B9BD5">
                    <a:lumMod val="60000"/>
                    <a:lumOff val="40000"/>
                  </a:srgbClr>
                </a:solidFill>
                <a:effectLst>
                  <a:outerShdw blurRad="38100" dist="25400" dir="5400000" algn="ctr" rotWithShape="0">
                    <a:srgbClr val="6E747A">
                      <a:alpha val="43000"/>
                    </a:srgbClr>
                  </a:outerShdw>
                </a:effectLst>
                <a:uLnTx/>
                <a:uFillTx/>
                <a:latin typeface="Calibri" panose="020F0502020204030204"/>
                <a:ea typeface="+mn-ea"/>
                <a:cs typeface="+mn-cs"/>
              </a:rPr>
              <a:t>UNDERSTANDING MM ORG STRUCTURE</a:t>
            </a:r>
          </a:p>
        </p:txBody>
      </p:sp>
      <p:sp>
        <p:nvSpPr>
          <p:cNvPr id="21" name="Oval 20"/>
          <p:cNvSpPr/>
          <p:nvPr/>
        </p:nvSpPr>
        <p:spPr>
          <a:xfrm>
            <a:off x="3893471" y="1281292"/>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24" name="Oval 23"/>
          <p:cNvSpPr/>
          <p:nvPr/>
        </p:nvSpPr>
        <p:spPr>
          <a:xfrm>
            <a:off x="4585045" y="1394494"/>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25" name="Oval 24"/>
          <p:cNvSpPr/>
          <p:nvPr/>
        </p:nvSpPr>
        <p:spPr>
          <a:xfrm>
            <a:off x="4076351" y="3854870"/>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4</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p:cNvCxnSpPr>
            <a:cxnSpLocks/>
            <a:stCxn id="2" idx="3"/>
          </p:cNvCxnSpPr>
          <p:nvPr/>
        </p:nvCxnSpPr>
        <p:spPr>
          <a:xfrm>
            <a:off x="3023756" y="1264528"/>
            <a:ext cx="1235475" cy="549767"/>
          </a:xfrm>
          <a:prstGeom prst="straightConnector1">
            <a:avLst/>
          </a:prstGeom>
          <a:ln w="63500" cmpd="sng">
            <a:solidFill>
              <a:schemeClr val="bg1"/>
            </a:solidFill>
            <a:tailEnd type="stealth" w="lg" len="med"/>
          </a:ln>
          <a:effectLst>
            <a:glow rad="31750">
              <a:srgbClr val="021826"/>
            </a:glo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8" idx="3"/>
          </p:cNvCxnSpPr>
          <p:nvPr/>
        </p:nvCxnSpPr>
        <p:spPr>
          <a:xfrm flipV="1">
            <a:off x="3023756" y="2040241"/>
            <a:ext cx="1724420" cy="168801"/>
          </a:xfrm>
          <a:prstGeom prst="straightConnector1">
            <a:avLst/>
          </a:prstGeom>
          <a:ln w="63500" cmpd="sng">
            <a:solidFill>
              <a:schemeClr val="bg1"/>
            </a:solidFill>
            <a:tailEnd type="stealth" w="lg" len="med"/>
          </a:ln>
          <a:effectLst>
            <a:glow rad="31750">
              <a:srgbClr val="021826"/>
            </a:glo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10" idx="3"/>
          </p:cNvCxnSpPr>
          <p:nvPr/>
        </p:nvCxnSpPr>
        <p:spPr>
          <a:xfrm flipV="1">
            <a:off x="3023756" y="2635068"/>
            <a:ext cx="1619889" cy="742440"/>
          </a:xfrm>
          <a:prstGeom prst="straightConnector1">
            <a:avLst/>
          </a:prstGeom>
          <a:ln w="63500" cmpd="sng">
            <a:solidFill>
              <a:schemeClr val="bg1"/>
            </a:solidFill>
            <a:tailEnd type="stealth" w="lg" len="med"/>
          </a:ln>
          <a:effectLst>
            <a:glow rad="31750">
              <a:srgbClr val="021826"/>
            </a:glow>
          </a:effectLst>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301338" y="941167"/>
            <a:ext cx="2722418" cy="646722"/>
          </a:xfrm>
          <a:prstGeom prst="roundRect">
            <a:avLst/>
          </a:prstGeom>
          <a:solidFill>
            <a:srgbClr val="16233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Be sure to select your </a:t>
            </a:r>
            <a:r>
              <a:rPr kumimoji="0" lang="en-US" sz="1800" b="1" i="0" u="none" strike="noStrike" kern="1200" cap="none" spc="0" normalizeH="0" baseline="0" noProof="0" dirty="0">
                <a:ln>
                  <a:noFill/>
                </a:ln>
                <a:solidFill>
                  <a:srgbClr val="FFC000">
                    <a:lumMod val="60000"/>
                    <a:lumOff val="40000"/>
                  </a:srgbClr>
                </a:solidFill>
                <a:effectLst/>
                <a:uLnTx/>
                <a:uFillTx/>
                <a:latin typeface="Calibri" panose="020F0502020204030204"/>
                <a:ea typeface="+mn-ea"/>
                <a:cs typeface="+mn-cs"/>
              </a:rPr>
              <a:t>Team Logo</a:t>
            </a:r>
          </a:p>
        </p:txBody>
      </p:sp>
      <p:sp>
        <p:nvSpPr>
          <p:cNvPr id="29" name="Oval 28"/>
          <p:cNvSpPr/>
          <p:nvPr/>
        </p:nvSpPr>
        <p:spPr>
          <a:xfrm>
            <a:off x="105133" y="868267"/>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37" name="Oval 36"/>
          <p:cNvSpPr/>
          <p:nvPr/>
        </p:nvSpPr>
        <p:spPr>
          <a:xfrm>
            <a:off x="4219285" y="5939708"/>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white"/>
                </a:solidFill>
                <a:latin typeface="Calibri" panose="020F0502020204030204"/>
              </a:rPr>
              <a:t>5</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8" name="Straight Arrow Connector 37"/>
          <p:cNvCxnSpPr>
            <a:cxnSpLocks/>
            <a:stCxn id="34" idx="3"/>
          </p:cNvCxnSpPr>
          <p:nvPr/>
        </p:nvCxnSpPr>
        <p:spPr>
          <a:xfrm>
            <a:off x="3023756" y="5468795"/>
            <a:ext cx="1561289" cy="1198528"/>
          </a:xfrm>
          <a:prstGeom prst="straightConnector1">
            <a:avLst/>
          </a:prstGeom>
          <a:ln w="63500" cmpd="sng">
            <a:solidFill>
              <a:schemeClr val="bg1"/>
            </a:solidFill>
            <a:tailEnd type="stealth" w="lg" len="med"/>
          </a:ln>
          <a:effectLst>
            <a:glow rad="31750">
              <a:srgbClr val="021826"/>
            </a:glo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01338" y="5146329"/>
            <a:ext cx="2722418" cy="644931"/>
          </a:xfrm>
          <a:prstGeom prst="roundRect">
            <a:avLst/>
          </a:prstGeom>
          <a:solidFill>
            <a:srgbClr val="16233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60000"/>
                    <a:lumOff val="40000"/>
                  </a:srgbClr>
                </a:solidFill>
                <a:effectLst/>
                <a:uLnTx/>
                <a:uFillTx/>
                <a:latin typeface="Calibri" panose="020F0502020204030204"/>
                <a:ea typeface="+mn-ea"/>
                <a:cs typeface="+mn-cs"/>
              </a:rPr>
              <a:t>Direct Messages</a:t>
            </a: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are at the bottom</a:t>
            </a:r>
          </a:p>
        </p:txBody>
      </p:sp>
      <p:sp>
        <p:nvSpPr>
          <p:cNvPr id="35" name="Oval 34"/>
          <p:cNvSpPr/>
          <p:nvPr/>
        </p:nvSpPr>
        <p:spPr>
          <a:xfrm>
            <a:off x="105133" y="5014249"/>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a:solidFill>
                  <a:prstClr val="white"/>
                </a:solidFill>
                <a:latin typeface="Calibri" panose="020F0502020204030204"/>
              </a:rPr>
              <a:t>5</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BC0343-BEA8-49A8-BE01-AF119F0A8AA8}" type="slidenum">
              <a:rPr kumimoji="0" lang="en-US" sz="14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ADDB4C38-6217-4EDC-A465-C4071DB75062}"/>
              </a:ext>
            </a:extLst>
          </p:cNvPr>
          <p:cNvSpPr/>
          <p:nvPr/>
        </p:nvSpPr>
        <p:spPr>
          <a:xfrm>
            <a:off x="4277885" y="2904758"/>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3</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p:cNvSpPr txBox="1"/>
          <p:nvPr/>
        </p:nvSpPr>
        <p:spPr>
          <a:xfrm>
            <a:off x="-301338" y="6200782"/>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10" name="Rounded Rectangle 9"/>
          <p:cNvSpPr/>
          <p:nvPr/>
        </p:nvSpPr>
        <p:spPr>
          <a:xfrm>
            <a:off x="301338" y="2819378"/>
            <a:ext cx="2722418" cy="1116259"/>
          </a:xfrm>
          <a:prstGeom prst="roundRect">
            <a:avLst/>
          </a:prstGeom>
          <a:solidFill>
            <a:srgbClr val="16233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B9BD5">
                    <a:lumMod val="60000"/>
                    <a:lumOff val="40000"/>
                  </a:srgbClr>
                </a:solidFill>
                <a:effectLst/>
                <a:uLnTx/>
                <a:uFillTx/>
                <a:latin typeface="Calibri" panose="020F0502020204030204"/>
                <a:ea typeface="+mn-ea"/>
                <a:cs typeface="+mn-cs"/>
              </a:rPr>
              <a:t>Public Channels </a:t>
            </a: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are organized in Alphabetical Order, users can join any channel that applies</a:t>
            </a:r>
          </a:p>
        </p:txBody>
      </p:sp>
      <p:sp>
        <p:nvSpPr>
          <p:cNvPr id="8" name="Rounded Rectangle 7"/>
          <p:cNvSpPr/>
          <p:nvPr/>
        </p:nvSpPr>
        <p:spPr>
          <a:xfrm>
            <a:off x="301338" y="1808992"/>
            <a:ext cx="2722418" cy="800100"/>
          </a:xfrm>
          <a:prstGeom prst="roundRect">
            <a:avLst/>
          </a:prstGeom>
          <a:solidFill>
            <a:srgbClr val="16233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lumMod val="60000"/>
                    <a:lumOff val="40000"/>
                  </a:srgbClr>
                </a:solidFill>
                <a:effectLst/>
                <a:uLnTx/>
                <a:uFillTx/>
                <a:latin typeface="Calibri" panose="020F0502020204030204"/>
                <a:ea typeface="+mn-ea"/>
                <a:cs typeface="+mn-cs"/>
              </a:rPr>
              <a:t>New Users automatically </a:t>
            </a: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join the Town Square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Public Channel</a:t>
            </a:r>
          </a:p>
        </p:txBody>
      </p:sp>
      <p:sp>
        <p:nvSpPr>
          <p:cNvPr id="11" name="Rounded Rectangle 10"/>
          <p:cNvSpPr/>
          <p:nvPr/>
        </p:nvSpPr>
        <p:spPr>
          <a:xfrm>
            <a:off x="301338" y="4134583"/>
            <a:ext cx="2722418" cy="800100"/>
          </a:xfrm>
          <a:prstGeom prst="roundRect">
            <a:avLst/>
          </a:prstGeom>
          <a:solidFill>
            <a:srgbClr val="16233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D7D31">
                    <a:lumMod val="60000"/>
                    <a:lumOff val="40000"/>
                  </a:srgbClr>
                </a:solidFill>
                <a:effectLst/>
                <a:uLnTx/>
                <a:uFillTx/>
                <a:latin typeface="Calibri" panose="020F0502020204030204"/>
                <a:ea typeface="+mn-ea"/>
                <a:cs typeface="+mn-cs"/>
              </a:rPr>
              <a:t>Private Channels </a:t>
            </a:r>
            <a:r>
              <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marked with a LOCK can only be joined by invite</a:t>
            </a:r>
          </a:p>
        </p:txBody>
      </p:sp>
      <p:sp>
        <p:nvSpPr>
          <p:cNvPr id="30" name="Oval 29"/>
          <p:cNvSpPr/>
          <p:nvPr/>
        </p:nvSpPr>
        <p:spPr>
          <a:xfrm>
            <a:off x="105133" y="1676911"/>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32" name="Oval 31"/>
          <p:cNvSpPr/>
          <p:nvPr/>
        </p:nvSpPr>
        <p:spPr>
          <a:xfrm>
            <a:off x="105133" y="2725002"/>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3</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32"/>
          <p:cNvSpPr/>
          <p:nvPr/>
        </p:nvSpPr>
        <p:spPr>
          <a:xfrm>
            <a:off x="105133" y="4002503"/>
            <a:ext cx="365760" cy="365760"/>
          </a:xfrm>
          <a:prstGeom prst="ellipse">
            <a:avLst/>
          </a:prstGeom>
          <a:solidFill>
            <a:srgbClr val="16233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Calibri" panose="020F0502020204030204"/>
              </a:rPr>
              <a:t>4</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2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5"/>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4" grpId="0" animBg="1"/>
      <p:bldP spid="24" grpId="1" animBg="1"/>
      <p:bldP spid="25" grpId="0" animBg="1"/>
      <p:bldP spid="25" grpId="1" animBg="1"/>
      <p:bldP spid="2" grpId="0" animBg="1"/>
      <p:bldP spid="29" grpId="0" animBg="1"/>
      <p:bldP spid="37" grpId="0" animBg="1"/>
      <p:bldP spid="34" grpId="0" animBg="1"/>
      <p:bldP spid="35" grpId="0" animBg="1"/>
      <p:bldP spid="42" grpId="0" animBg="1"/>
      <p:bldP spid="42" grpId="1" animBg="1"/>
      <p:bldP spid="10" grpId="0" animBg="1"/>
      <p:bldP spid="8" grpId="0" animBg="1"/>
      <p:bldP spid="11" grpId="0" animBg="1"/>
      <p:bldP spid="30"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18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2333"/>
            <a:ext cx="10515600" cy="1325563"/>
          </a:xfrm>
        </p:spPr>
        <p:txBody>
          <a:bodyPr/>
          <a:lstStyle/>
          <a:p>
            <a:pPr lvl="0" algn="ctr">
              <a:lnSpc>
                <a:spcPct val="100000"/>
              </a:lnSpc>
              <a:spcBef>
                <a:spcPts val="0"/>
              </a:spcBef>
              <a:defRPr/>
            </a:pPr>
            <a:r>
              <a:rPr lang="en-US" b="1" dirty="0">
                <a:ln w="0"/>
                <a:solidFill>
                  <a:srgbClr val="5B9BD5">
                    <a:lumMod val="60000"/>
                    <a:lumOff val="40000"/>
                  </a:srgbClr>
                </a:solidFill>
                <a:effectLst>
                  <a:outerShdw blurRad="38100" dist="25400" dir="5400000" algn="ctr" rotWithShape="0">
                    <a:srgbClr val="6E747A">
                      <a:alpha val="43000"/>
                    </a:srgbClr>
                  </a:outerShdw>
                </a:effectLst>
                <a:latin typeface="Calibri" panose="020F0502020204030204"/>
              </a:rPr>
              <a:t>UNDERSTANDING MM ORG STRUCTURE</a:t>
            </a:r>
          </a:p>
        </p:txBody>
      </p:sp>
      <p:sp>
        <p:nvSpPr>
          <p:cNvPr id="3" name="Content Placeholder 2"/>
          <p:cNvSpPr>
            <a:spLocks noGrp="1"/>
          </p:cNvSpPr>
          <p:nvPr>
            <p:ph idx="1"/>
          </p:nvPr>
        </p:nvSpPr>
        <p:spPr>
          <a:xfrm>
            <a:off x="838200" y="1363439"/>
            <a:ext cx="10515600" cy="1434649"/>
          </a:xfrm>
        </p:spPr>
        <p:txBody>
          <a:bodyPr>
            <a:noAutofit/>
          </a:bodyPr>
          <a:lstStyle/>
          <a:p>
            <a:pPr marL="0" indent="0" algn="l">
              <a:buNone/>
            </a:pPr>
            <a:r>
              <a:rPr lang="en-US" sz="2000" b="1" dirty="0" err="1">
                <a:solidFill>
                  <a:schemeClr val="bg1">
                    <a:lumMod val="95000"/>
                  </a:schemeClr>
                </a:solidFill>
              </a:rPr>
              <a:t>Mattermost</a:t>
            </a:r>
            <a:r>
              <a:rPr lang="en-US" sz="2000" b="1" dirty="0">
                <a:solidFill>
                  <a:schemeClr val="bg1">
                    <a:lumMod val="95000"/>
                  </a:schemeClr>
                </a:solidFill>
              </a:rPr>
              <a:t> is setup in this structure:</a:t>
            </a:r>
          </a:p>
        </p:txBody>
      </p:sp>
      <p:sp>
        <p:nvSpPr>
          <p:cNvPr id="4" name="TextBox 3"/>
          <p:cNvSpPr txBox="1"/>
          <p:nvPr/>
        </p:nvSpPr>
        <p:spPr>
          <a:xfrm>
            <a:off x="0" y="6488668"/>
            <a:ext cx="12192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rPr>
              <a:t>UNCLASSIFIED//FOR OFFICIAL USE ONLY</a:t>
            </a:r>
          </a:p>
        </p:txBody>
      </p:sp>
      <p:sp>
        <p:nvSpPr>
          <p:cNvPr id="5" name="Slide Number Placeholder 4"/>
          <p:cNvSpPr>
            <a:spLocks noGrp="1"/>
          </p:cNvSpPr>
          <p:nvPr>
            <p:ph type="sldNum" sz="quarter" idx="12"/>
          </p:nvPr>
        </p:nvSpPr>
        <p:spPr/>
        <p:txBody>
          <a:bodyPr/>
          <a:lstStyle/>
          <a:p>
            <a:fld id="{AABC0343-BEA8-49A8-BE01-AF119F0A8AA8}" type="slidenum">
              <a:rPr lang="en-US" smtClean="0"/>
              <a:t>9</a:t>
            </a:fld>
            <a:endParaRPr lang="en-US"/>
          </a:p>
        </p:txBody>
      </p:sp>
      <p:sp>
        <p:nvSpPr>
          <p:cNvPr id="6" name="TextBox 5">
            <a:extLst>
              <a:ext uri="{FF2B5EF4-FFF2-40B4-BE49-F238E27FC236}">
                <a16:creationId xmlns:a16="http://schemas.microsoft.com/office/drawing/2014/main" id="{1CA35BAF-06E5-4FA9-B6C7-0403888FCA8B}"/>
              </a:ext>
            </a:extLst>
          </p:cNvPr>
          <p:cNvSpPr txBox="1"/>
          <p:nvPr/>
        </p:nvSpPr>
        <p:spPr>
          <a:xfrm>
            <a:off x="961031" y="4826675"/>
            <a:ext cx="10515600" cy="2031325"/>
          </a:xfrm>
          <a:prstGeom prst="rect">
            <a:avLst/>
          </a:prstGeom>
          <a:noFill/>
        </p:spPr>
        <p:txBody>
          <a:bodyPr wrap="square" rtlCol="0">
            <a:spAutoFit/>
          </a:bodyPr>
          <a:lstStyle/>
          <a:p>
            <a:pPr marL="0" indent="0" algn="l">
              <a:buNone/>
            </a:pPr>
            <a:r>
              <a:rPr lang="en-US" sz="1800" dirty="0">
                <a:solidFill>
                  <a:schemeClr val="bg1">
                    <a:lumMod val="95000"/>
                  </a:schemeClr>
                </a:solidFill>
              </a:rPr>
              <a:t>The DoD is on the same "server", meaning you can contact anyone else with an account.</a:t>
            </a:r>
          </a:p>
          <a:p>
            <a:pPr marL="285750" indent="-285750" algn="l">
              <a:buFont typeface="Arial" panose="020B0604020202020204" pitchFamily="34" charset="0"/>
              <a:buChar char="•"/>
            </a:pPr>
            <a:r>
              <a:rPr lang="en-US" sz="1800" dirty="0">
                <a:solidFill>
                  <a:schemeClr val="bg1">
                    <a:lumMod val="95000"/>
                  </a:schemeClr>
                </a:solidFill>
              </a:rPr>
              <a:t>Teams are created for Wings (equivalent to a Workspace in slack)</a:t>
            </a:r>
          </a:p>
          <a:p>
            <a:pPr marL="285750" indent="-285750" algn="l">
              <a:buFont typeface="Arial" panose="020B0604020202020204" pitchFamily="34" charset="0"/>
              <a:buChar char="•"/>
            </a:pPr>
            <a:r>
              <a:rPr lang="en-US" sz="1800" dirty="0">
                <a:solidFill>
                  <a:schemeClr val="bg1">
                    <a:lumMod val="95000"/>
                  </a:schemeClr>
                </a:solidFill>
              </a:rPr>
              <a:t>Each Team can have many public and private channels (thousands).</a:t>
            </a:r>
          </a:p>
          <a:p>
            <a:pPr marL="285750" indent="-285750" algn="l">
              <a:buFont typeface="Arial" panose="020B0604020202020204" pitchFamily="34" charset="0"/>
              <a:buChar char="•"/>
            </a:pPr>
            <a:r>
              <a:rPr lang="en-US" sz="1800" dirty="0">
                <a:solidFill>
                  <a:schemeClr val="bg1">
                    <a:lumMod val="95000"/>
                  </a:schemeClr>
                </a:solidFill>
              </a:rPr>
              <a:t>Direct messages (DMs) can be sent to an individual or multiple people (up to 8 including yourself).</a:t>
            </a:r>
          </a:p>
          <a:p>
            <a:pPr marL="285750" indent="-285750" algn="l">
              <a:buFont typeface="Arial" panose="020B0604020202020204" pitchFamily="34" charset="0"/>
              <a:buChar char="•"/>
            </a:pPr>
            <a:r>
              <a:rPr lang="en-US" sz="1800" dirty="0">
                <a:solidFill>
                  <a:schemeClr val="bg1">
                    <a:lumMod val="95000"/>
                  </a:schemeClr>
                </a:solidFill>
              </a:rPr>
              <a:t>Impact Level 4 (IL4) approved</a:t>
            </a:r>
          </a:p>
          <a:p>
            <a:pPr algn="l"/>
            <a:br>
              <a:rPr lang="en-US" sz="1800" dirty="0">
                <a:solidFill>
                  <a:schemeClr val="bg1">
                    <a:lumMod val="95000"/>
                  </a:schemeClr>
                </a:solidFill>
              </a:rPr>
            </a:br>
            <a:endParaRPr lang="en-US" dirty="0"/>
          </a:p>
        </p:txBody>
      </p:sp>
      <p:sp>
        <p:nvSpPr>
          <p:cNvPr id="7" name="TextBox 6">
            <a:extLst>
              <a:ext uri="{FF2B5EF4-FFF2-40B4-BE49-F238E27FC236}">
                <a16:creationId xmlns:a16="http://schemas.microsoft.com/office/drawing/2014/main" id="{778869BF-4741-42FC-9BB3-F36A5A478906}"/>
              </a:ext>
            </a:extLst>
          </p:cNvPr>
          <p:cNvSpPr txBox="1"/>
          <p:nvPr/>
        </p:nvSpPr>
        <p:spPr>
          <a:xfrm>
            <a:off x="838200" y="1767183"/>
            <a:ext cx="1154229" cy="369332"/>
          </a:xfrm>
          <a:prstGeom prst="rect">
            <a:avLst/>
          </a:prstGeom>
          <a:noFill/>
        </p:spPr>
        <p:txBody>
          <a:bodyPr wrap="square" rtlCol="0">
            <a:spAutoFit/>
          </a:bodyPr>
          <a:lstStyle/>
          <a:p>
            <a:r>
              <a:rPr lang="en-US" sz="1800" dirty="0">
                <a:solidFill>
                  <a:schemeClr val="bg1">
                    <a:lumMod val="95000"/>
                  </a:schemeClr>
                </a:solidFill>
              </a:rPr>
              <a:t>Servers &gt;</a:t>
            </a:r>
            <a:endParaRPr lang="en-US" dirty="0"/>
          </a:p>
        </p:txBody>
      </p:sp>
      <p:sp>
        <p:nvSpPr>
          <p:cNvPr id="9" name="TextBox 8">
            <a:extLst>
              <a:ext uri="{FF2B5EF4-FFF2-40B4-BE49-F238E27FC236}">
                <a16:creationId xmlns:a16="http://schemas.microsoft.com/office/drawing/2014/main" id="{4BEC4369-20F0-4BB1-BA19-0CCF0DAE07DB}"/>
              </a:ext>
            </a:extLst>
          </p:cNvPr>
          <p:cNvSpPr txBox="1"/>
          <p:nvPr/>
        </p:nvSpPr>
        <p:spPr>
          <a:xfrm>
            <a:off x="1739766" y="1767183"/>
            <a:ext cx="6097604" cy="369332"/>
          </a:xfrm>
          <a:prstGeom prst="rect">
            <a:avLst/>
          </a:prstGeom>
          <a:noFill/>
        </p:spPr>
        <p:txBody>
          <a:bodyPr wrap="square">
            <a:spAutoFit/>
          </a:bodyPr>
          <a:lstStyle/>
          <a:p>
            <a:r>
              <a:rPr lang="en-US" sz="1800" dirty="0">
                <a:solidFill>
                  <a:schemeClr val="bg1">
                    <a:lumMod val="95000"/>
                  </a:schemeClr>
                </a:solidFill>
              </a:rPr>
              <a:t>Teams &gt;</a:t>
            </a:r>
          </a:p>
        </p:txBody>
      </p:sp>
      <p:sp>
        <p:nvSpPr>
          <p:cNvPr id="11" name="TextBox 10">
            <a:extLst>
              <a:ext uri="{FF2B5EF4-FFF2-40B4-BE49-F238E27FC236}">
                <a16:creationId xmlns:a16="http://schemas.microsoft.com/office/drawing/2014/main" id="{AD0DFE11-4B74-4E92-93D8-5920ADE97A5B}"/>
              </a:ext>
            </a:extLst>
          </p:cNvPr>
          <p:cNvSpPr txBox="1"/>
          <p:nvPr/>
        </p:nvSpPr>
        <p:spPr>
          <a:xfrm>
            <a:off x="2557913" y="1764289"/>
            <a:ext cx="6097604" cy="369332"/>
          </a:xfrm>
          <a:prstGeom prst="rect">
            <a:avLst/>
          </a:prstGeom>
          <a:noFill/>
        </p:spPr>
        <p:txBody>
          <a:bodyPr wrap="square">
            <a:spAutoFit/>
          </a:bodyPr>
          <a:lstStyle/>
          <a:p>
            <a:r>
              <a:rPr lang="en-US" sz="1800" dirty="0">
                <a:solidFill>
                  <a:schemeClr val="bg1">
                    <a:lumMod val="95000"/>
                  </a:schemeClr>
                </a:solidFill>
              </a:rPr>
              <a:t>Public Channels &gt;</a:t>
            </a:r>
            <a:endParaRPr lang="en-US" dirty="0"/>
          </a:p>
        </p:txBody>
      </p:sp>
      <p:sp>
        <p:nvSpPr>
          <p:cNvPr id="13" name="TextBox 12">
            <a:extLst>
              <a:ext uri="{FF2B5EF4-FFF2-40B4-BE49-F238E27FC236}">
                <a16:creationId xmlns:a16="http://schemas.microsoft.com/office/drawing/2014/main" id="{102A6E4E-28DE-41CE-AC4A-04C39DE1A262}"/>
              </a:ext>
            </a:extLst>
          </p:cNvPr>
          <p:cNvSpPr txBox="1"/>
          <p:nvPr/>
        </p:nvSpPr>
        <p:spPr>
          <a:xfrm>
            <a:off x="4251960" y="1754033"/>
            <a:ext cx="6097604" cy="369332"/>
          </a:xfrm>
          <a:prstGeom prst="rect">
            <a:avLst/>
          </a:prstGeom>
          <a:noFill/>
        </p:spPr>
        <p:txBody>
          <a:bodyPr wrap="square">
            <a:spAutoFit/>
          </a:bodyPr>
          <a:lstStyle/>
          <a:p>
            <a:r>
              <a:rPr lang="en-US" sz="1800" dirty="0">
                <a:solidFill>
                  <a:schemeClr val="bg1">
                    <a:lumMod val="95000"/>
                  </a:schemeClr>
                </a:solidFill>
              </a:rPr>
              <a:t>Private Channels; Direct Messages. </a:t>
            </a:r>
            <a:endParaRPr lang="en-US" dirty="0"/>
          </a:p>
        </p:txBody>
      </p:sp>
      <p:pic>
        <p:nvPicPr>
          <p:cNvPr id="14" name="Picture 13">
            <a:extLst>
              <a:ext uri="{FF2B5EF4-FFF2-40B4-BE49-F238E27FC236}">
                <a16:creationId xmlns:a16="http://schemas.microsoft.com/office/drawing/2014/main" id="{2219B5ED-FB71-4A2E-87B2-2AF5B0EB20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8095" y="3070211"/>
            <a:ext cx="1018563" cy="1018563"/>
          </a:xfrm>
          <a:prstGeom prst="rect">
            <a:avLst/>
          </a:prstGeom>
        </p:spPr>
      </p:pic>
      <p:pic>
        <p:nvPicPr>
          <p:cNvPr id="17" name="Picture 16">
            <a:extLst>
              <a:ext uri="{FF2B5EF4-FFF2-40B4-BE49-F238E27FC236}">
                <a16:creationId xmlns:a16="http://schemas.microsoft.com/office/drawing/2014/main" id="{344D769E-796D-45DC-B4E6-7F1CB27225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6948" y="2130993"/>
            <a:ext cx="899710" cy="899710"/>
          </a:xfrm>
          <a:prstGeom prst="rect">
            <a:avLst/>
          </a:prstGeom>
        </p:spPr>
      </p:pic>
      <p:pic>
        <p:nvPicPr>
          <p:cNvPr id="19" name="Picture 18">
            <a:extLst>
              <a:ext uri="{FF2B5EF4-FFF2-40B4-BE49-F238E27FC236}">
                <a16:creationId xmlns:a16="http://schemas.microsoft.com/office/drawing/2014/main" id="{DFDAEFE8-5DCE-4614-9170-998E268834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6715" y="3124438"/>
            <a:ext cx="1088929" cy="1088929"/>
          </a:xfrm>
          <a:prstGeom prst="rect">
            <a:avLst/>
          </a:prstGeom>
        </p:spPr>
      </p:pic>
      <p:sp>
        <p:nvSpPr>
          <p:cNvPr id="20" name="TextBox 19">
            <a:extLst>
              <a:ext uri="{FF2B5EF4-FFF2-40B4-BE49-F238E27FC236}">
                <a16:creationId xmlns:a16="http://schemas.microsoft.com/office/drawing/2014/main" id="{BBB1BFB9-FC3C-4303-9325-16931B78C2ED}"/>
              </a:ext>
            </a:extLst>
          </p:cNvPr>
          <p:cNvSpPr txBox="1"/>
          <p:nvPr/>
        </p:nvSpPr>
        <p:spPr>
          <a:xfrm>
            <a:off x="2024509" y="4180344"/>
            <a:ext cx="2145733" cy="646331"/>
          </a:xfrm>
          <a:prstGeom prst="rect">
            <a:avLst/>
          </a:prstGeom>
          <a:noFill/>
        </p:spPr>
        <p:txBody>
          <a:bodyPr wrap="square" rtlCol="0">
            <a:spAutoFit/>
          </a:bodyPr>
          <a:lstStyle/>
          <a:p>
            <a:pPr algn="ctr"/>
            <a:r>
              <a:rPr lang="en-US" b="1" dirty="0">
                <a:solidFill>
                  <a:schemeClr val="accent4">
                    <a:lumMod val="60000"/>
                    <a:lumOff val="40000"/>
                  </a:schemeClr>
                </a:solidFill>
              </a:rPr>
              <a:t>DoD Server</a:t>
            </a:r>
          </a:p>
          <a:p>
            <a:pPr algn="ctr"/>
            <a:r>
              <a:rPr lang="en-US" b="1" dirty="0">
                <a:solidFill>
                  <a:schemeClr val="accent4">
                    <a:lumMod val="60000"/>
                    <a:lumOff val="40000"/>
                  </a:schemeClr>
                </a:solidFill>
              </a:rPr>
              <a:t>All MM Users</a:t>
            </a:r>
          </a:p>
        </p:txBody>
      </p:sp>
      <p:sp>
        <p:nvSpPr>
          <p:cNvPr id="21" name="TextBox 20">
            <a:extLst>
              <a:ext uri="{FF2B5EF4-FFF2-40B4-BE49-F238E27FC236}">
                <a16:creationId xmlns:a16="http://schemas.microsoft.com/office/drawing/2014/main" id="{4768DA37-17B7-45F2-B89F-DDDE1D1C9660}"/>
              </a:ext>
            </a:extLst>
          </p:cNvPr>
          <p:cNvSpPr txBox="1"/>
          <p:nvPr/>
        </p:nvSpPr>
        <p:spPr>
          <a:xfrm>
            <a:off x="7784573" y="3233555"/>
            <a:ext cx="2145733" cy="307777"/>
          </a:xfrm>
          <a:prstGeom prst="rect">
            <a:avLst/>
          </a:prstGeom>
          <a:noFill/>
        </p:spPr>
        <p:txBody>
          <a:bodyPr wrap="square" rtlCol="0">
            <a:spAutoFit/>
          </a:bodyPr>
          <a:lstStyle/>
          <a:p>
            <a:pPr algn="ctr"/>
            <a:r>
              <a:rPr lang="en-US" sz="1400" b="1" dirty="0">
                <a:solidFill>
                  <a:schemeClr val="accent4">
                    <a:lumMod val="60000"/>
                    <a:lumOff val="40000"/>
                  </a:schemeClr>
                </a:solidFill>
              </a:rPr>
              <a:t>Public Channel</a:t>
            </a:r>
          </a:p>
        </p:txBody>
      </p:sp>
      <p:sp>
        <p:nvSpPr>
          <p:cNvPr id="22" name="TextBox 21">
            <a:extLst>
              <a:ext uri="{FF2B5EF4-FFF2-40B4-BE49-F238E27FC236}">
                <a16:creationId xmlns:a16="http://schemas.microsoft.com/office/drawing/2014/main" id="{070B86BB-52DC-478D-86FA-5F3A8050017D}"/>
              </a:ext>
            </a:extLst>
          </p:cNvPr>
          <p:cNvSpPr txBox="1"/>
          <p:nvPr/>
        </p:nvSpPr>
        <p:spPr>
          <a:xfrm>
            <a:off x="5145964" y="2698064"/>
            <a:ext cx="2145733" cy="307777"/>
          </a:xfrm>
          <a:prstGeom prst="rect">
            <a:avLst/>
          </a:prstGeom>
          <a:noFill/>
        </p:spPr>
        <p:txBody>
          <a:bodyPr wrap="square" rtlCol="0">
            <a:spAutoFit/>
          </a:bodyPr>
          <a:lstStyle/>
          <a:p>
            <a:pPr algn="ctr"/>
            <a:r>
              <a:rPr lang="en-US" sz="1400" b="1" dirty="0">
                <a:solidFill>
                  <a:schemeClr val="accent4">
                    <a:lumMod val="60000"/>
                    <a:lumOff val="40000"/>
                  </a:schemeClr>
                </a:solidFill>
              </a:rPr>
              <a:t>Direct Messages</a:t>
            </a:r>
          </a:p>
        </p:txBody>
      </p:sp>
      <p:sp>
        <p:nvSpPr>
          <p:cNvPr id="23" name="TextBox 22">
            <a:extLst>
              <a:ext uri="{FF2B5EF4-FFF2-40B4-BE49-F238E27FC236}">
                <a16:creationId xmlns:a16="http://schemas.microsoft.com/office/drawing/2014/main" id="{5A30C640-1269-4461-BBA8-BDC41A7DFDD7}"/>
              </a:ext>
            </a:extLst>
          </p:cNvPr>
          <p:cNvSpPr txBox="1"/>
          <p:nvPr/>
        </p:nvSpPr>
        <p:spPr>
          <a:xfrm>
            <a:off x="7834551" y="3879703"/>
            <a:ext cx="2145733" cy="307777"/>
          </a:xfrm>
          <a:prstGeom prst="rect">
            <a:avLst/>
          </a:prstGeom>
          <a:noFill/>
        </p:spPr>
        <p:txBody>
          <a:bodyPr wrap="square" rtlCol="0">
            <a:spAutoFit/>
          </a:bodyPr>
          <a:lstStyle/>
          <a:p>
            <a:pPr algn="ctr"/>
            <a:r>
              <a:rPr lang="en-US" sz="1400" b="1" dirty="0">
                <a:solidFill>
                  <a:schemeClr val="accent4">
                    <a:lumMod val="60000"/>
                    <a:lumOff val="40000"/>
                  </a:schemeClr>
                </a:solidFill>
              </a:rPr>
              <a:t>Private Channel</a:t>
            </a:r>
          </a:p>
        </p:txBody>
      </p:sp>
      <p:pic>
        <p:nvPicPr>
          <p:cNvPr id="25" name="Picture 24">
            <a:extLst>
              <a:ext uri="{FF2B5EF4-FFF2-40B4-BE49-F238E27FC236}">
                <a16:creationId xmlns:a16="http://schemas.microsoft.com/office/drawing/2014/main" id="{85EBCF99-1093-4B11-96FE-BA73227CAD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93003" y="3072202"/>
            <a:ext cx="539439" cy="539439"/>
          </a:xfrm>
          <a:prstGeom prst="rect">
            <a:avLst/>
          </a:prstGeom>
        </p:spPr>
      </p:pic>
      <p:pic>
        <p:nvPicPr>
          <p:cNvPr id="27" name="Picture 26">
            <a:extLst>
              <a:ext uri="{FF2B5EF4-FFF2-40B4-BE49-F238E27FC236}">
                <a16:creationId xmlns:a16="http://schemas.microsoft.com/office/drawing/2014/main" id="{40AB0E52-D287-4447-B5E4-DBC815336F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2655" y="3672322"/>
            <a:ext cx="689565" cy="689565"/>
          </a:xfrm>
          <a:prstGeom prst="rect">
            <a:avLst/>
          </a:prstGeom>
        </p:spPr>
      </p:pic>
      <p:pic>
        <p:nvPicPr>
          <p:cNvPr id="33" name="Picture 32">
            <a:extLst>
              <a:ext uri="{FF2B5EF4-FFF2-40B4-BE49-F238E27FC236}">
                <a16:creationId xmlns:a16="http://schemas.microsoft.com/office/drawing/2014/main" id="{D8997449-0001-4824-B7B2-2E64EFC6906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3316" y="2098715"/>
            <a:ext cx="735543" cy="735543"/>
          </a:xfrm>
          <a:prstGeom prst="rect">
            <a:avLst/>
          </a:prstGeom>
        </p:spPr>
      </p:pic>
      <p:cxnSp>
        <p:nvCxnSpPr>
          <p:cNvPr id="35" name="Straight Arrow Connector 34">
            <a:extLst>
              <a:ext uri="{FF2B5EF4-FFF2-40B4-BE49-F238E27FC236}">
                <a16:creationId xmlns:a16="http://schemas.microsoft.com/office/drawing/2014/main" id="{B0ABFF22-11E3-445B-A68B-B67E26F988AB}"/>
              </a:ext>
            </a:extLst>
          </p:cNvPr>
          <p:cNvCxnSpPr/>
          <p:nvPr/>
        </p:nvCxnSpPr>
        <p:spPr>
          <a:xfrm>
            <a:off x="3937379" y="2466486"/>
            <a:ext cx="1535373"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69BAD5C-2622-43A5-AC1F-F13EA3EDF64B}"/>
              </a:ext>
            </a:extLst>
          </p:cNvPr>
          <p:cNvCxnSpPr>
            <a:cxnSpLocks/>
          </p:cNvCxnSpPr>
          <p:nvPr/>
        </p:nvCxnSpPr>
        <p:spPr>
          <a:xfrm>
            <a:off x="3937379" y="2698064"/>
            <a:ext cx="1453965" cy="96660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71A5EE-2C57-4908-B249-DC43060D3555}"/>
              </a:ext>
            </a:extLst>
          </p:cNvPr>
          <p:cNvCxnSpPr>
            <a:cxnSpLocks/>
            <a:stCxn id="19" idx="3"/>
          </p:cNvCxnSpPr>
          <p:nvPr/>
        </p:nvCxnSpPr>
        <p:spPr>
          <a:xfrm flipV="1">
            <a:off x="6695644" y="3359637"/>
            <a:ext cx="748193" cy="3092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E13257-4FEF-4E74-B3DA-6B06E8A92D3B}"/>
              </a:ext>
            </a:extLst>
          </p:cNvPr>
          <p:cNvCxnSpPr>
            <a:cxnSpLocks/>
            <a:stCxn id="19" idx="3"/>
            <a:endCxn id="27" idx="1"/>
          </p:cNvCxnSpPr>
          <p:nvPr/>
        </p:nvCxnSpPr>
        <p:spPr>
          <a:xfrm>
            <a:off x="6695644" y="3668903"/>
            <a:ext cx="807011" cy="3482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9E1D720-EA98-4FE5-848F-A83865D2DE93}"/>
              </a:ext>
            </a:extLst>
          </p:cNvPr>
          <p:cNvSpPr txBox="1"/>
          <p:nvPr/>
        </p:nvSpPr>
        <p:spPr>
          <a:xfrm>
            <a:off x="4729956" y="4074703"/>
            <a:ext cx="2977747" cy="307777"/>
          </a:xfrm>
          <a:prstGeom prst="rect">
            <a:avLst/>
          </a:prstGeom>
          <a:noFill/>
        </p:spPr>
        <p:txBody>
          <a:bodyPr wrap="square" rtlCol="0">
            <a:spAutoFit/>
          </a:bodyPr>
          <a:lstStyle/>
          <a:p>
            <a:pPr algn="ctr"/>
            <a:r>
              <a:rPr lang="en-US" sz="1400" b="1" dirty="0">
                <a:solidFill>
                  <a:schemeClr val="accent4">
                    <a:lumMod val="60000"/>
                    <a:lumOff val="40000"/>
                  </a:schemeClr>
                </a:solidFill>
              </a:rPr>
              <a:t>Team = Wing / Organization</a:t>
            </a:r>
          </a:p>
        </p:txBody>
      </p:sp>
    </p:spTree>
    <p:extLst>
      <p:ext uri="{BB962C8B-B14F-4D97-AF65-F5344CB8AC3E}">
        <p14:creationId xmlns:p14="http://schemas.microsoft.com/office/powerpoint/2010/main" val="40485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par>
                                <p:cTn id="79" presetID="10"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0" end="0"/>
                                            </p:txEl>
                                          </p:spTgt>
                                        </p:tgtEl>
                                        <p:attrNameLst>
                                          <p:attrName>style.visibility</p:attrName>
                                        </p:attrNameLst>
                                      </p:cBhvr>
                                      <p:to>
                                        <p:strVal val="visible"/>
                                      </p:to>
                                    </p:set>
                                    <p:animEffect transition="in" filter="fade">
                                      <p:cBhvr>
                                        <p:cTn id="86" dur="500"/>
                                        <p:tgtEl>
                                          <p:spTgt spid="6">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
                                            <p:txEl>
                                              <p:pRg st="1" end="1"/>
                                            </p:txEl>
                                          </p:spTgt>
                                        </p:tgtEl>
                                        <p:attrNameLst>
                                          <p:attrName>style.visibility</p:attrName>
                                        </p:attrNameLst>
                                      </p:cBhvr>
                                      <p:to>
                                        <p:strVal val="visible"/>
                                      </p:to>
                                    </p:set>
                                    <p:animEffect transition="in" filter="fade">
                                      <p:cBhvr>
                                        <p:cTn id="91" dur="500"/>
                                        <p:tgtEl>
                                          <p:spTgt spid="6">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
                                            <p:txEl>
                                              <p:pRg st="2" end="2"/>
                                            </p:txEl>
                                          </p:spTgt>
                                        </p:tgtEl>
                                        <p:attrNameLst>
                                          <p:attrName>style.visibility</p:attrName>
                                        </p:attrNameLst>
                                      </p:cBhvr>
                                      <p:to>
                                        <p:strVal val="visible"/>
                                      </p:to>
                                    </p:set>
                                    <p:animEffect transition="in" filter="fade">
                                      <p:cBhvr>
                                        <p:cTn id="96" dur="500"/>
                                        <p:tgtEl>
                                          <p:spTgt spid="6">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
                                            <p:txEl>
                                              <p:pRg st="3" end="3"/>
                                            </p:txEl>
                                          </p:spTgt>
                                        </p:tgtEl>
                                        <p:attrNameLst>
                                          <p:attrName>style.visibility</p:attrName>
                                        </p:attrNameLst>
                                      </p:cBhvr>
                                      <p:to>
                                        <p:strVal val="visible"/>
                                      </p:to>
                                    </p:set>
                                    <p:animEffect transition="in" filter="fade">
                                      <p:cBhvr>
                                        <p:cTn id="101" dur="500"/>
                                        <p:tgtEl>
                                          <p:spTgt spid="6">
                                            <p:txEl>
                                              <p:pRg st="3" end="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
                                            <p:txEl>
                                              <p:pRg st="4" end="4"/>
                                            </p:txEl>
                                          </p:spTgt>
                                        </p:tgtEl>
                                        <p:attrNameLst>
                                          <p:attrName>style.visibility</p:attrName>
                                        </p:attrNameLst>
                                      </p:cBhvr>
                                      <p:to>
                                        <p:strVal val="visible"/>
                                      </p:to>
                                    </p:set>
                                    <p:animEffect transition="in" filter="fade">
                                      <p:cBhvr>
                                        <p:cTn id="10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9" grpId="0"/>
      <p:bldP spid="11" grpId="0"/>
      <p:bldP spid="13" grpId="0"/>
      <p:bldP spid="20" grpId="0"/>
      <p:bldP spid="21" grpId="0"/>
      <p:bldP spid="22" grpId="0"/>
      <p:bldP spid="23" grpId="0"/>
      <p:bldP spid="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4CD6486DCF9E4FBC24692BEA180161" ma:contentTypeVersion="10" ma:contentTypeDescription="Create a new document." ma:contentTypeScope="" ma:versionID="c6d9df1f792ccc498b0a353444465d8f">
  <xsd:schema xmlns:xsd="http://www.w3.org/2001/XMLSchema" xmlns:xs="http://www.w3.org/2001/XMLSchema" xmlns:p="http://schemas.microsoft.com/office/2006/metadata/properties" xmlns:ns3="8be4b8f9-d390-4190-8593-6393ac59e1c3" xmlns:ns4="62034107-eaac-462e-a7b2-92285c296526" targetNamespace="http://schemas.microsoft.com/office/2006/metadata/properties" ma:root="true" ma:fieldsID="e285e3b57a36484cd2130df832027872" ns3:_="" ns4:_="">
    <xsd:import namespace="8be4b8f9-d390-4190-8593-6393ac59e1c3"/>
    <xsd:import namespace="62034107-eaac-462e-a7b2-92285c29652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e4b8f9-d390-4190-8593-6393ac59e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034107-eaac-462e-a7b2-92285c29652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B623D1-5987-43C9-BDCB-E42CD351C235}">
  <ds:schemaRefs>
    <ds:schemaRef ds:uri="http://schemas.microsoft.com/sharepoint/v3/contenttype/forms"/>
  </ds:schemaRefs>
</ds:datastoreItem>
</file>

<file path=customXml/itemProps2.xml><?xml version="1.0" encoding="utf-8"?>
<ds:datastoreItem xmlns:ds="http://schemas.openxmlformats.org/officeDocument/2006/customXml" ds:itemID="{8BA223F9-3745-484D-913D-774A237ED436}">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62034107-eaac-462e-a7b2-92285c296526"/>
    <ds:schemaRef ds:uri="http://purl.org/dc/terms/"/>
    <ds:schemaRef ds:uri="http://schemas.openxmlformats.org/package/2006/metadata/core-properties"/>
    <ds:schemaRef ds:uri="8be4b8f9-d390-4190-8593-6393ac59e1c3"/>
    <ds:schemaRef ds:uri="http://www.w3.org/XML/1998/namespace"/>
  </ds:schemaRefs>
</ds:datastoreItem>
</file>

<file path=customXml/itemProps3.xml><?xml version="1.0" encoding="utf-8"?>
<ds:datastoreItem xmlns:ds="http://schemas.openxmlformats.org/officeDocument/2006/customXml" ds:itemID="{D623E1E3-B7AD-4F77-8612-2C1802F72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e4b8f9-d390-4190-8593-6393ac59e1c3"/>
    <ds:schemaRef ds:uri="62034107-eaac-462e-a7b2-92285c2965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4431</TotalTime>
  <Words>2297</Words>
  <Application>Microsoft Office PowerPoint</Application>
  <PresentationFormat>Widescreen</PresentationFormat>
  <Paragraphs>301</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Calibri Light</vt:lpstr>
      <vt:lpstr>Open Sans</vt:lpstr>
      <vt:lpstr>Symbol</vt:lpstr>
      <vt:lpstr>Office Theme</vt:lpstr>
      <vt:lpstr>PLATFORM ONE (P1) MATTERMOST (MM) TRAINING</vt:lpstr>
      <vt:lpstr>Mattermost General Overview Key areas you should know</vt:lpstr>
      <vt:lpstr>WHAT IS MATTERMOST? (MM)</vt:lpstr>
      <vt:lpstr>WHY USE MATTERMOST? (MM)</vt:lpstr>
      <vt:lpstr>PowerPoint Presentation</vt:lpstr>
      <vt:lpstr>Mattermost Profile Setup The first few things you should do in MM</vt:lpstr>
      <vt:lpstr>Mattermost Profile Setup The first few things you should do in MM</vt:lpstr>
      <vt:lpstr>PowerPoint Presentation</vt:lpstr>
      <vt:lpstr>UNDERSTANDING MM ORG STRUCTURE</vt:lpstr>
      <vt:lpstr>IMPACT LEVELS EXPLAINED IL2, IL4, IL5, IL6</vt:lpstr>
      <vt:lpstr>IMPACT LEVELS EXPLAINED IL2, IL4, IL5, IL6</vt:lpstr>
      <vt:lpstr>Mattermost Admin Rights &amp; Permissions</vt:lpstr>
      <vt:lpstr>Mattermost Admin Rights &amp; Permissions</vt:lpstr>
      <vt:lpstr>Mattermost Admin Rights &amp; Permissions</vt:lpstr>
      <vt:lpstr>Mattermost Admin Rights &amp; Permissions</vt:lpstr>
      <vt:lpstr>Mattermost Admin Rights &amp; Permissions</vt:lpstr>
      <vt:lpstr>Mattermost Notifications Settings</vt:lpstr>
      <vt:lpstr>Mattermost Formatting Text, Tables, Posts, Emojis</vt:lpstr>
      <vt:lpstr>Mattermost Direct Messaging Using DMs</vt:lpstr>
      <vt:lpstr>Mattermost JITSI Video Conferencing</vt:lpstr>
      <vt:lpstr>PowerPoint Presentation</vt:lpstr>
      <vt:lpstr>PowerPoint Presentation</vt:lpstr>
      <vt:lpstr>PowerPoint Presentation</vt:lpstr>
      <vt:lpstr>PowerPoint Presentation</vt:lpstr>
      <vt:lpstr>PowerPoint Presentation</vt:lpstr>
      <vt:lpstr>THANK YOU FOR BEING A PART OF THE DoD PLATFORM ONE TEAM</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STOEBNER, MATTHEW A Maj USAF AFMC AFLCMC/WINA</dc:creator>
  <cp:lastModifiedBy>Touacha Her</cp:lastModifiedBy>
  <cp:revision>157</cp:revision>
  <dcterms:created xsi:type="dcterms:W3CDTF">2020-07-23T17:48:17Z</dcterms:created>
  <dcterms:modified xsi:type="dcterms:W3CDTF">2021-01-14T21:22:24Z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0x010100AB4CD6486DCF9E4FBC24692BEA180161</vt:lpwstr>
  </property>
</Properties>
</file>