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78" d="100"/>
          <a:sy n="78" d="100"/>
        </p:scale>
        <p:origin x="54"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4B6550E-80F4-4566-AE61-C67DA78698D1}"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399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4B6550E-80F4-4566-AE61-C67DA78698D1}"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28891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4B6550E-80F4-4566-AE61-C67DA78698D1}"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6790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4B6550E-80F4-4566-AE61-C67DA78698D1}"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23207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B6550E-80F4-4566-AE61-C67DA78698D1}"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27329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44B6550E-80F4-4566-AE61-C67DA78698D1}"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58701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4B6550E-80F4-4566-AE61-C67DA78698D1}" type="datetimeFigureOut">
              <a:rPr lang="en-US" smtClean="0"/>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73521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4B6550E-80F4-4566-AE61-C67DA78698D1}" type="datetimeFigureOut">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30031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6550E-80F4-4566-AE61-C67DA78698D1}" type="datetimeFigureOut">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378818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B6550E-80F4-4566-AE61-C67DA78698D1}"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243174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B6550E-80F4-4566-AE61-C67DA78698D1}"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BDBA5-4F0B-4ED7-8B34-53632E69BCA8}" type="slidenum">
              <a:rPr lang="en-US" smtClean="0"/>
              <a:t>‹#›</a:t>
            </a:fld>
            <a:endParaRPr lang="en-US"/>
          </a:p>
        </p:txBody>
      </p:sp>
    </p:spTree>
    <p:extLst>
      <p:ext uri="{BB962C8B-B14F-4D97-AF65-F5344CB8AC3E}">
        <p14:creationId xmlns:p14="http://schemas.microsoft.com/office/powerpoint/2010/main" val="121137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6550E-80F4-4566-AE61-C67DA78698D1}" type="datetimeFigureOut">
              <a:rPr lang="en-US" smtClean="0"/>
              <a:t>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BDBA5-4F0B-4ED7-8B34-53632E69BCA8}" type="slidenum">
              <a:rPr lang="en-US" smtClean="0"/>
              <a:t>‹#›</a:t>
            </a:fld>
            <a:endParaRPr lang="en-US"/>
          </a:p>
        </p:txBody>
      </p:sp>
    </p:spTree>
    <p:extLst>
      <p:ext uri="{BB962C8B-B14F-4D97-AF65-F5344CB8AC3E}">
        <p14:creationId xmlns:p14="http://schemas.microsoft.com/office/powerpoint/2010/main" val="248400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airmetal/salt-dimensiondata" TargetMode="External"/><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8" Type="http://schemas.openxmlformats.org/officeDocument/2006/relationships/hyperlink" Target="https://docs.saltstack.com/en/latest/topics/beacons/" TargetMode="External"/><Relationship Id="rId13" Type="http://schemas.openxmlformats.org/officeDocument/2006/relationships/hyperlink" Target="https://docs.saltstack.com/en/latest/ref/cli/salt-key.html" TargetMode="External"/><Relationship Id="rId18" Type="http://schemas.openxmlformats.org/officeDocument/2006/relationships/hyperlink" Target="https://docs.saltstack.com/en/latest/ref/cli/salt-cloud.html" TargetMode="External"/><Relationship Id="rId3" Type="http://schemas.openxmlformats.org/officeDocument/2006/relationships/hyperlink" Target="https://docs.saltstack.com/en/latest/topics/pillar/" TargetMode="External"/><Relationship Id="rId21" Type="http://schemas.openxmlformats.org/officeDocument/2006/relationships/hyperlink" Target="https://docs.saltstack.com/en/latest/ref/cli/salt-syndic.html" TargetMode="External"/><Relationship Id="rId7" Type="http://schemas.openxmlformats.org/officeDocument/2006/relationships/hyperlink" Target="https://docs.saltstack.com/en/latest/topics/reactor/" TargetMode="External"/><Relationship Id="rId12" Type="http://schemas.openxmlformats.org/officeDocument/2006/relationships/hyperlink" Target="https://docs.saltstack.com/en/latest/ref/cli/salt-minion.html" TargetMode="External"/><Relationship Id="rId17" Type="http://schemas.openxmlformats.org/officeDocument/2006/relationships/hyperlink" Target="https://docs.saltstack.com/en/latest/ref/cli/salt-call.html" TargetMode="External"/><Relationship Id="rId2" Type="http://schemas.openxmlformats.org/officeDocument/2006/relationships/hyperlink" Target="https://docs.saltstack.com/en/latest/topics/grains/" TargetMode="External"/><Relationship Id="rId16" Type="http://schemas.openxmlformats.org/officeDocument/2006/relationships/hyperlink" Target="https://docs.saltstack.com/en/latest/ref/cli/salt-run.html" TargetMode="External"/><Relationship Id="rId20" Type="http://schemas.openxmlformats.org/officeDocument/2006/relationships/hyperlink" Target="https://docs.saltstack.com/en/latest/ref/cli/salt-cp.html" TargetMode="External"/><Relationship Id="rId1" Type="http://schemas.openxmlformats.org/officeDocument/2006/relationships/slideLayout" Target="../slideLayouts/slideLayout7.xml"/><Relationship Id="rId6" Type="http://schemas.openxmlformats.org/officeDocument/2006/relationships/hyperlink" Target="https://docs.saltstack.com/en/latest/ref/returners/" TargetMode="External"/><Relationship Id="rId11" Type="http://schemas.openxmlformats.org/officeDocument/2006/relationships/hyperlink" Target="https://docs.saltstack.com/en/latest/ref/cli/salt-master.html" TargetMode="External"/><Relationship Id="rId5" Type="http://schemas.openxmlformats.org/officeDocument/2006/relationships/hyperlink" Target="https://docs.saltstack.com/en/latest/ref/runners/" TargetMode="External"/><Relationship Id="rId15" Type="http://schemas.openxmlformats.org/officeDocument/2006/relationships/hyperlink" Target="https://docs.saltstack.com/en/latest/ref/cli/salt-ssh.html" TargetMode="External"/><Relationship Id="rId23" Type="http://schemas.openxmlformats.org/officeDocument/2006/relationships/hyperlink" Target="https://docs.saltstack.com/en/latest/topics/spm/index.html#spm" TargetMode="External"/><Relationship Id="rId10" Type="http://schemas.openxmlformats.org/officeDocument/2006/relationships/hyperlink" Target="https://docs.saltstack.com/en/latest/topics/ssh/" TargetMode="External"/><Relationship Id="rId19" Type="http://schemas.openxmlformats.org/officeDocument/2006/relationships/hyperlink" Target="https://docs.saltstack.com/en/latest/ref/cli/salt-api.html" TargetMode="External"/><Relationship Id="rId4" Type="http://schemas.openxmlformats.org/officeDocument/2006/relationships/hyperlink" Target="https://docs.saltstack.com/en/latest/topics/mine/" TargetMode="External"/><Relationship Id="rId9" Type="http://schemas.openxmlformats.org/officeDocument/2006/relationships/hyperlink" Target="https://docs.saltstack.com/en/latest/topics/cloud/" TargetMode="External"/><Relationship Id="rId14" Type="http://schemas.openxmlformats.org/officeDocument/2006/relationships/hyperlink" Target="https://docs.saltstack.com/en/latest/ref/cli/salt.html" TargetMode="External"/><Relationship Id="rId22" Type="http://schemas.openxmlformats.org/officeDocument/2006/relationships/hyperlink" Target="https://docs.saltstack.com/en/latest/ref/cli/salt-prox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9764" y="765313"/>
            <a:ext cx="11661913" cy="369332"/>
          </a:xfrm>
          <a:prstGeom prst="rect">
            <a:avLst/>
          </a:prstGeom>
        </p:spPr>
        <p:txBody>
          <a:bodyPr wrap="square">
            <a:spAutoFit/>
          </a:bodyPr>
          <a:lstStyle/>
          <a:p>
            <a:pPr algn="ctr"/>
            <a:r>
              <a:rPr lang="en-US" b="0" i="0" dirty="0">
                <a:solidFill>
                  <a:srgbClr val="676767"/>
                </a:solidFill>
                <a:effectLst/>
                <a:latin typeface="Lato"/>
              </a:rPr>
              <a:t>Salt is open source software for modern IT automation. </a:t>
            </a:r>
            <a:endParaRPr lang="en-US" dirty="0"/>
          </a:p>
        </p:txBody>
      </p:sp>
      <p:sp>
        <p:nvSpPr>
          <p:cNvPr id="6" name="AutoShape 2" descr="Image result for saltstack"/>
          <p:cNvSpPr>
            <a:spLocks noChangeAspect="1" noChangeArrowheads="1"/>
          </p:cNvSpPr>
          <p:nvPr/>
        </p:nvSpPr>
        <p:spPr bwMode="auto">
          <a:xfrm flipV="1">
            <a:off x="155575" y="160338"/>
            <a:ext cx="304800" cy="5950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Image result for salt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54" y="-48773"/>
            <a:ext cx="4943892" cy="197762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1017655" y="2742938"/>
            <a:ext cx="2664657" cy="2267630"/>
            <a:chOff x="1017655" y="2742938"/>
            <a:chExt cx="2664657" cy="2267630"/>
          </a:xfrm>
        </p:grpSpPr>
        <p:grpSp>
          <p:nvGrpSpPr>
            <p:cNvPr id="18" name="Group 17"/>
            <p:cNvGrpSpPr/>
            <p:nvPr/>
          </p:nvGrpSpPr>
          <p:grpSpPr>
            <a:xfrm>
              <a:off x="1128867" y="2742938"/>
              <a:ext cx="2239348" cy="1822239"/>
              <a:chOff x="3914291" y="4013253"/>
              <a:chExt cx="2143125" cy="2143125"/>
            </a:xfrm>
          </p:grpSpPr>
          <p:pic>
            <p:nvPicPr>
              <p:cNvPr id="2062" name="Picture 14" descr="Image result for Agent or Agentless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291" y="401325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Xenode Systems Blog: Fedora 21: Instalar Software Básico d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725" y="5377070"/>
                <a:ext cx="377687" cy="377687"/>
              </a:xfrm>
              <a:prstGeom prst="rect">
                <a:avLst/>
              </a:prstGeom>
            </p:spPr>
          </p:pic>
          <p:pic>
            <p:nvPicPr>
              <p:cNvPr id="16" name="Picture 15" descr="Xenode Systems Blog: Fedora 21: Instalar Software Básico d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646" y="5377069"/>
                <a:ext cx="377687" cy="377687"/>
              </a:xfrm>
              <a:prstGeom prst="rect">
                <a:avLst/>
              </a:prstGeom>
            </p:spPr>
          </p:pic>
          <p:cxnSp>
            <p:nvCxnSpPr>
              <p:cNvPr id="14" name="Straight Connector 13"/>
              <p:cNvCxnSpPr/>
              <p:nvPr/>
            </p:nvCxnSpPr>
            <p:spPr>
              <a:xfrm flipV="1">
                <a:off x="4181645" y="5466521"/>
                <a:ext cx="377687" cy="288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181645" y="5466521"/>
                <a:ext cx="377687" cy="288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17655" y="4641236"/>
              <a:ext cx="2664657" cy="369332"/>
            </a:xfrm>
            <a:prstGeom prst="rect">
              <a:avLst/>
            </a:prstGeom>
            <a:noFill/>
          </p:spPr>
          <p:txBody>
            <a:bodyPr wrap="square" rtlCol="0">
              <a:spAutoFit/>
            </a:bodyPr>
            <a:lstStyle/>
            <a:p>
              <a:r>
                <a:rPr lang="en-US" dirty="0">
                  <a:solidFill>
                    <a:schemeClr val="bg1">
                      <a:lumMod val="50000"/>
                    </a:schemeClr>
                  </a:solidFill>
                  <a:latin typeface="Arial Black" panose="020B0A04020102020204" pitchFamily="34" charset="0"/>
                </a:rPr>
                <a:t>Agent or Agentless</a:t>
              </a:r>
            </a:p>
          </p:txBody>
        </p:sp>
      </p:grpSp>
      <p:grpSp>
        <p:nvGrpSpPr>
          <p:cNvPr id="21" name="Group 20"/>
          <p:cNvGrpSpPr/>
          <p:nvPr/>
        </p:nvGrpSpPr>
        <p:grpSpPr>
          <a:xfrm>
            <a:off x="4760638" y="1564535"/>
            <a:ext cx="3190653" cy="1850136"/>
            <a:chOff x="4760638" y="1564535"/>
            <a:chExt cx="3190653" cy="1850136"/>
          </a:xfrm>
        </p:grpSpPr>
        <p:pic>
          <p:nvPicPr>
            <p:cNvPr id="2058" name="Picture 10" descr="Image result for cloud auto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638" y="1564535"/>
              <a:ext cx="3190653" cy="185013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5095920" y="3013852"/>
              <a:ext cx="2664657" cy="369332"/>
            </a:xfrm>
            <a:prstGeom prst="rect">
              <a:avLst/>
            </a:prstGeom>
            <a:noFill/>
          </p:spPr>
          <p:txBody>
            <a:bodyPr wrap="square" rtlCol="0">
              <a:spAutoFit/>
            </a:bodyPr>
            <a:lstStyle/>
            <a:p>
              <a:r>
                <a:rPr lang="en-US" dirty="0">
                  <a:solidFill>
                    <a:schemeClr val="bg1">
                      <a:lumMod val="50000"/>
                    </a:schemeClr>
                  </a:solidFill>
                  <a:latin typeface="Arial Black" panose="020B0A04020102020204" pitchFamily="34" charset="0"/>
                </a:rPr>
                <a:t>Cloud Automation</a:t>
              </a:r>
            </a:p>
          </p:txBody>
        </p:sp>
      </p:grpSp>
      <p:grpSp>
        <p:nvGrpSpPr>
          <p:cNvPr id="22" name="Group 21"/>
          <p:cNvGrpSpPr/>
          <p:nvPr/>
        </p:nvGrpSpPr>
        <p:grpSpPr>
          <a:xfrm>
            <a:off x="4877083" y="3902552"/>
            <a:ext cx="2664657" cy="2600657"/>
            <a:chOff x="4877083" y="3902552"/>
            <a:chExt cx="2664657" cy="2600657"/>
          </a:xfrm>
        </p:grpSpPr>
        <p:pic>
          <p:nvPicPr>
            <p:cNvPr id="7" name="Picture 6" descr="Télécommande Photo stock libre - Public Domain Picture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3515" y="3902552"/>
              <a:ext cx="1746948" cy="2415991"/>
            </a:xfrm>
            <a:prstGeom prst="rect">
              <a:avLst/>
            </a:prstGeom>
          </p:spPr>
        </p:pic>
        <p:sp>
          <p:nvSpPr>
            <p:cNvPr id="29" name="TextBox 28"/>
            <p:cNvSpPr txBox="1"/>
            <p:nvPr/>
          </p:nvSpPr>
          <p:spPr>
            <a:xfrm>
              <a:off x="4877083" y="6133877"/>
              <a:ext cx="2664657" cy="369332"/>
            </a:xfrm>
            <a:prstGeom prst="rect">
              <a:avLst/>
            </a:prstGeom>
            <a:noFill/>
          </p:spPr>
          <p:txBody>
            <a:bodyPr wrap="square" rtlCol="0">
              <a:spAutoFit/>
            </a:bodyPr>
            <a:lstStyle/>
            <a:p>
              <a:r>
                <a:rPr lang="en-US" dirty="0">
                  <a:solidFill>
                    <a:schemeClr val="bg1">
                      <a:lumMod val="50000"/>
                    </a:schemeClr>
                  </a:solidFill>
                  <a:latin typeface="Arial Black" panose="020B0A04020102020204" pitchFamily="34" charset="0"/>
                </a:rPr>
                <a:t>Remote Execution</a:t>
              </a:r>
            </a:p>
          </p:txBody>
        </p:sp>
      </p:grpSp>
      <p:grpSp>
        <p:nvGrpSpPr>
          <p:cNvPr id="23" name="Group 22"/>
          <p:cNvGrpSpPr/>
          <p:nvPr/>
        </p:nvGrpSpPr>
        <p:grpSpPr>
          <a:xfrm>
            <a:off x="9488283" y="3013852"/>
            <a:ext cx="2664657" cy="2002250"/>
            <a:chOff x="9488283" y="3013852"/>
            <a:chExt cx="2664657" cy="2002250"/>
          </a:xfrm>
        </p:grpSpPr>
        <p:pic>
          <p:nvPicPr>
            <p:cNvPr id="2060" name="Picture 12" descr="Image result for configur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8283" y="3013852"/>
              <a:ext cx="1595728" cy="133337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9488283" y="4369771"/>
              <a:ext cx="2664657" cy="646331"/>
            </a:xfrm>
            <a:prstGeom prst="rect">
              <a:avLst/>
            </a:prstGeom>
            <a:noFill/>
          </p:spPr>
          <p:txBody>
            <a:bodyPr wrap="square" rtlCol="0">
              <a:spAutoFit/>
            </a:bodyPr>
            <a:lstStyle/>
            <a:p>
              <a:r>
                <a:rPr lang="en-US" dirty="0">
                  <a:solidFill>
                    <a:schemeClr val="bg1">
                      <a:lumMod val="50000"/>
                    </a:schemeClr>
                  </a:solidFill>
                  <a:latin typeface="Arial Black" panose="020B0A04020102020204" pitchFamily="34" charset="0"/>
                </a:rPr>
                <a:t>Configuration Management</a:t>
              </a:r>
            </a:p>
          </p:txBody>
        </p:sp>
      </p:grpSp>
    </p:spTree>
    <p:extLst>
      <p:ext uri="{BB962C8B-B14F-4D97-AF65-F5344CB8AC3E}">
        <p14:creationId xmlns:p14="http://schemas.microsoft.com/office/powerpoint/2010/main" val="17982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altstack"/>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0022" y="596751"/>
            <a:ext cx="6912561" cy="5460923"/>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Connector 6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a:solidFill>
              <a:srgbClr val="59B4F9"/>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716618" y="516835"/>
            <a:ext cx="3170583"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lumMod val="65000"/>
                    <a:lumOff val="35000"/>
                  </a:schemeClr>
                </a:solidFill>
              </a:rPr>
              <a:t>Server-agent architecture</a:t>
            </a:r>
            <a:r>
              <a:rPr lang="en-US" dirty="0">
                <a:solidFill>
                  <a:schemeClr val="tx1">
                    <a:lumMod val="65000"/>
                    <a:lumOff val="35000"/>
                  </a:schemeClr>
                </a:solidFill>
              </a:rPr>
              <a:t>: server: </a:t>
            </a:r>
            <a:r>
              <a:rPr lang="en-US" b="1" dirty="0">
                <a:solidFill>
                  <a:schemeClr val="tx1">
                    <a:lumMod val="65000"/>
                    <a:lumOff val="35000"/>
                  </a:schemeClr>
                </a:solidFill>
              </a:rPr>
              <a:t>salt master</a:t>
            </a:r>
            <a:r>
              <a:rPr lang="en-US" dirty="0">
                <a:solidFill>
                  <a:schemeClr val="tx1">
                    <a:lumMod val="65000"/>
                    <a:lumOff val="35000"/>
                  </a:schemeClr>
                </a:solidFill>
              </a:rPr>
              <a:t>, agents: </a:t>
            </a:r>
            <a:r>
              <a:rPr lang="en-US" b="1" dirty="0">
                <a:solidFill>
                  <a:schemeClr val="tx1">
                    <a:lumMod val="65000"/>
                    <a:lumOff val="35000"/>
                  </a:schemeClr>
                </a:solidFill>
              </a:rPr>
              <a:t>salt  minions</a:t>
            </a:r>
          </a:p>
          <a:p>
            <a:pPr marL="285750" indent="-285750">
              <a:buFont typeface="Arial" panose="020B0604020202020204" pitchFamily="34" charset="0"/>
              <a:buChar char="•"/>
            </a:pPr>
            <a:endParaRPr lang="en-US" b="1"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Minions receive commands </a:t>
            </a:r>
            <a:r>
              <a:rPr lang="en-US" b="1" dirty="0">
                <a:solidFill>
                  <a:schemeClr val="tx1">
                    <a:lumMod val="65000"/>
                    <a:lumOff val="35000"/>
                  </a:schemeClr>
                </a:solidFill>
              </a:rPr>
              <a:t>simultaneously</a:t>
            </a:r>
            <a:r>
              <a:rPr lang="en-US" dirty="0">
                <a:solidFill>
                  <a:schemeClr val="tx1">
                    <a:lumMod val="65000"/>
                    <a:lumOff val="35000"/>
                  </a:schemeClr>
                </a:solidFill>
              </a:rPr>
              <a:t> from the master to execute locally and report back.</a:t>
            </a:r>
          </a:p>
          <a:p>
            <a:pPr marL="285750" indent="-285750">
              <a:buFont typeface="Arial" panose="020B0604020202020204" pitchFamily="34" charset="0"/>
              <a:buChar char="•"/>
            </a:pPr>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Communication over a </a:t>
            </a:r>
            <a:r>
              <a:rPr lang="en-US" b="1" dirty="0">
                <a:solidFill>
                  <a:schemeClr val="tx1">
                    <a:lumMod val="65000"/>
                    <a:lumOff val="35000"/>
                  </a:schemeClr>
                </a:solidFill>
              </a:rPr>
              <a:t>high-performance</a:t>
            </a:r>
            <a:r>
              <a:rPr lang="en-US" dirty="0">
                <a:solidFill>
                  <a:schemeClr val="tx1">
                    <a:lumMod val="65000"/>
                    <a:lumOff val="35000"/>
                  </a:schemeClr>
                </a:solidFill>
              </a:rPr>
              <a:t> data pipe using: </a:t>
            </a:r>
            <a:r>
              <a:rPr lang="en-US" dirty="0" err="1">
                <a:solidFill>
                  <a:schemeClr val="tx1">
                    <a:lumMod val="65000"/>
                    <a:lumOff val="35000"/>
                  </a:schemeClr>
                </a:solidFill>
              </a:rPr>
              <a:t>ZeroMQ</a:t>
            </a:r>
            <a:r>
              <a:rPr lang="en-US" dirty="0">
                <a:solidFill>
                  <a:schemeClr val="tx1">
                    <a:lumMod val="65000"/>
                    <a:lumOff val="35000"/>
                  </a:schemeClr>
                </a:solidFill>
              </a:rPr>
              <a:t> or raw TCP (Tornado), or SSH</a:t>
            </a:r>
          </a:p>
          <a:p>
            <a:pPr marL="285750" indent="-285750">
              <a:buFont typeface="Arial" panose="020B0604020202020204" pitchFamily="34" charset="0"/>
              <a:buChar char="•"/>
            </a:pPr>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Security using </a:t>
            </a:r>
            <a:r>
              <a:rPr lang="en-US" b="1" dirty="0">
                <a:solidFill>
                  <a:schemeClr val="tx1">
                    <a:lumMod val="65000"/>
                    <a:lumOff val="35000"/>
                  </a:schemeClr>
                </a:solidFill>
              </a:rPr>
              <a:t>PKI </a:t>
            </a:r>
            <a:r>
              <a:rPr lang="en-US" dirty="0">
                <a:solidFill>
                  <a:schemeClr val="tx1">
                    <a:lumMod val="65000"/>
                    <a:lumOff val="35000"/>
                  </a:schemeClr>
                </a:solidFill>
              </a:rPr>
              <a:t>for authentication and </a:t>
            </a:r>
            <a:r>
              <a:rPr lang="en-US" b="1" dirty="0">
                <a:solidFill>
                  <a:schemeClr val="tx1">
                    <a:lumMod val="65000"/>
                    <a:lumOff val="35000"/>
                  </a:schemeClr>
                </a:solidFill>
              </a:rPr>
              <a:t>AES</a:t>
            </a:r>
            <a:r>
              <a:rPr lang="en-US" dirty="0">
                <a:solidFill>
                  <a:schemeClr val="tx1">
                    <a:lumMod val="65000"/>
                    <a:lumOff val="35000"/>
                  </a:schemeClr>
                </a:solidFill>
              </a:rPr>
              <a:t> encryption for payloads.</a:t>
            </a:r>
          </a:p>
          <a:p>
            <a:pPr marL="285750" indent="-285750">
              <a:buFont typeface="Arial" panose="020B0604020202020204" pitchFamily="34" charset="0"/>
              <a:buChar char="•"/>
            </a:pPr>
            <a:endParaRPr lang="en-US" dirty="0">
              <a:solidFill>
                <a:schemeClr val="tx1">
                  <a:lumMod val="65000"/>
                  <a:lumOff val="35000"/>
                </a:schemeClr>
              </a:solidFill>
            </a:endParaRPr>
          </a:p>
          <a:p>
            <a:pPr marL="285750" indent="-285750">
              <a:buFont typeface="Arial" panose="020B0604020202020204" pitchFamily="34" charset="0"/>
              <a:buChar char="•"/>
            </a:pPr>
            <a:r>
              <a:rPr lang="en-US" b="1" dirty="0">
                <a:solidFill>
                  <a:schemeClr val="tx1">
                    <a:lumMod val="65000"/>
                    <a:lumOff val="35000"/>
                  </a:schemeClr>
                </a:solidFill>
              </a:rPr>
              <a:t>State (SLS)</a:t>
            </a:r>
            <a:r>
              <a:rPr lang="en-US" dirty="0">
                <a:solidFill>
                  <a:schemeClr val="tx1">
                    <a:lumMod val="65000"/>
                    <a:lumOff val="35000"/>
                  </a:schemeClr>
                </a:solidFill>
              </a:rPr>
              <a:t> files described  using </a:t>
            </a:r>
            <a:r>
              <a:rPr lang="en-US" b="1" dirty="0">
                <a:solidFill>
                  <a:schemeClr val="tx1">
                    <a:lumMod val="65000"/>
                    <a:lumOff val="35000"/>
                  </a:schemeClr>
                </a:solidFill>
              </a:rPr>
              <a:t>YAML</a:t>
            </a:r>
          </a:p>
          <a:p>
            <a:pPr marL="285750" indent="-285750">
              <a:buFont typeface="Arial" panose="020B0604020202020204" pitchFamily="34" charset="0"/>
              <a:buChar char="•"/>
            </a:pPr>
            <a:endParaRPr lang="en-US" b="1"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Salt uses </a:t>
            </a:r>
            <a:r>
              <a:rPr lang="en-US" b="1" dirty="0">
                <a:solidFill>
                  <a:schemeClr val="tx1">
                    <a:lumMod val="65000"/>
                    <a:lumOff val="35000"/>
                  </a:schemeClr>
                </a:solidFill>
              </a:rPr>
              <a:t>Python</a:t>
            </a:r>
            <a:r>
              <a:rPr lang="en-US" dirty="0">
                <a:solidFill>
                  <a:schemeClr val="tx1">
                    <a:lumMod val="65000"/>
                    <a:lumOff val="35000"/>
                  </a:schemeClr>
                </a:solidFill>
              </a:rPr>
              <a:t> plugins.</a:t>
            </a:r>
          </a:p>
        </p:txBody>
      </p:sp>
    </p:spTree>
    <p:extLst>
      <p:ext uri="{BB962C8B-B14F-4D97-AF65-F5344CB8AC3E}">
        <p14:creationId xmlns:p14="http://schemas.microsoft.com/office/powerpoint/2010/main" val="43198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76631" y="1939723"/>
            <a:ext cx="2288310" cy="30939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9" y="197707"/>
            <a:ext cx="1339593" cy="10716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54709" y="6046771"/>
            <a:ext cx="6052747" cy="369332"/>
          </a:xfrm>
          <a:prstGeom prst="rect">
            <a:avLst/>
          </a:prstGeom>
        </p:spPr>
        <p:txBody>
          <a:bodyPr wrap="none">
            <a:spAutoFit/>
          </a:bodyPr>
          <a:lstStyle/>
          <a:p>
            <a:r>
              <a:rPr lang="en-US" dirty="0">
                <a:latin typeface="Arial Black" panose="020B0A04020102020204" pitchFamily="34" charset="0"/>
                <a:hlinkClick r:id="rId3"/>
              </a:rPr>
              <a:t>https://github.com/airmetal/salt-dimensiondata</a:t>
            </a:r>
            <a:endParaRPr lang="en-US" dirty="0">
              <a:latin typeface="Arial Black" panose="020B0A04020102020204" pitchFamily="34" charset="0"/>
            </a:endParaRPr>
          </a:p>
        </p:txBody>
      </p:sp>
      <p:pic>
        <p:nvPicPr>
          <p:cNvPr id="4" name="Picture 3"/>
          <p:cNvPicPr>
            <a:picLocks noChangeAspect="1"/>
          </p:cNvPicPr>
          <p:nvPr/>
        </p:nvPicPr>
        <p:blipFill>
          <a:blip r:embed="rId4"/>
          <a:stretch>
            <a:fillRect/>
          </a:stretch>
        </p:blipFill>
        <p:spPr>
          <a:xfrm>
            <a:off x="2913939" y="2142342"/>
            <a:ext cx="704850" cy="781050"/>
          </a:xfrm>
          <a:prstGeom prst="rect">
            <a:avLst/>
          </a:prstGeom>
        </p:spPr>
      </p:pic>
      <p:pic>
        <p:nvPicPr>
          <p:cNvPr id="5" name="Picture 4"/>
          <p:cNvPicPr>
            <a:picLocks noChangeAspect="1"/>
          </p:cNvPicPr>
          <p:nvPr/>
        </p:nvPicPr>
        <p:blipFill>
          <a:blip r:embed="rId5"/>
          <a:stretch>
            <a:fillRect/>
          </a:stretch>
        </p:blipFill>
        <p:spPr>
          <a:xfrm>
            <a:off x="1897338" y="3146208"/>
            <a:ext cx="695325" cy="752475"/>
          </a:xfrm>
          <a:prstGeom prst="rect">
            <a:avLst/>
          </a:prstGeom>
        </p:spPr>
      </p:pic>
      <p:pic>
        <p:nvPicPr>
          <p:cNvPr id="6" name="Picture 5"/>
          <p:cNvPicPr>
            <a:picLocks noChangeAspect="1"/>
          </p:cNvPicPr>
          <p:nvPr/>
        </p:nvPicPr>
        <p:blipFill>
          <a:blip r:embed="rId6"/>
          <a:stretch>
            <a:fillRect/>
          </a:stretch>
        </p:blipFill>
        <p:spPr>
          <a:xfrm>
            <a:off x="3014628" y="4058283"/>
            <a:ext cx="604162" cy="636820"/>
          </a:xfrm>
          <a:prstGeom prst="rect">
            <a:avLst/>
          </a:prstGeom>
        </p:spPr>
      </p:pic>
      <p:sp>
        <p:nvSpPr>
          <p:cNvPr id="7" name="TextBox 6"/>
          <p:cNvSpPr txBox="1"/>
          <p:nvPr/>
        </p:nvSpPr>
        <p:spPr>
          <a:xfrm>
            <a:off x="1837745" y="3889006"/>
            <a:ext cx="963827" cy="338554"/>
          </a:xfrm>
          <a:prstGeom prst="rect">
            <a:avLst/>
          </a:prstGeom>
          <a:noFill/>
        </p:spPr>
        <p:txBody>
          <a:bodyPr wrap="square" rtlCol="0">
            <a:spAutoFit/>
          </a:bodyPr>
          <a:lstStyle/>
          <a:p>
            <a:r>
              <a:rPr lang="en-US" sz="1600" dirty="0">
                <a:solidFill>
                  <a:schemeClr val="bg1">
                    <a:lumMod val="50000"/>
                  </a:schemeClr>
                </a:solidFill>
              </a:rPr>
              <a:t>MASTER</a:t>
            </a:r>
          </a:p>
        </p:txBody>
      </p:sp>
      <p:sp>
        <p:nvSpPr>
          <p:cNvPr id="9" name="TextBox 8"/>
          <p:cNvSpPr txBox="1"/>
          <p:nvPr/>
        </p:nvSpPr>
        <p:spPr>
          <a:xfrm>
            <a:off x="2934504" y="4695103"/>
            <a:ext cx="963827" cy="338554"/>
          </a:xfrm>
          <a:prstGeom prst="rect">
            <a:avLst/>
          </a:prstGeom>
          <a:noFill/>
        </p:spPr>
        <p:txBody>
          <a:bodyPr wrap="square" rtlCol="0">
            <a:spAutoFit/>
          </a:bodyPr>
          <a:lstStyle/>
          <a:p>
            <a:r>
              <a:rPr lang="en-US" sz="1600" dirty="0">
                <a:solidFill>
                  <a:schemeClr val="bg1">
                    <a:lumMod val="50000"/>
                  </a:schemeClr>
                </a:solidFill>
              </a:rPr>
              <a:t>CLOUD</a:t>
            </a:r>
          </a:p>
        </p:txBody>
      </p:sp>
      <p:pic>
        <p:nvPicPr>
          <p:cNvPr id="10" name="Picture 9"/>
          <p:cNvPicPr>
            <a:picLocks noChangeAspect="1"/>
          </p:cNvPicPr>
          <p:nvPr/>
        </p:nvPicPr>
        <p:blipFill>
          <a:blip r:embed="rId7"/>
          <a:stretch>
            <a:fillRect/>
          </a:stretch>
        </p:blipFill>
        <p:spPr>
          <a:xfrm>
            <a:off x="4343396" y="2670444"/>
            <a:ext cx="3155841" cy="1704002"/>
          </a:xfrm>
          <a:prstGeom prst="rect">
            <a:avLst/>
          </a:prstGeom>
        </p:spPr>
      </p:pic>
      <p:pic>
        <p:nvPicPr>
          <p:cNvPr id="8" name="Picture 7"/>
          <p:cNvPicPr>
            <a:picLocks noChangeAspect="1"/>
          </p:cNvPicPr>
          <p:nvPr/>
        </p:nvPicPr>
        <p:blipFill>
          <a:blip r:embed="rId8"/>
          <a:stretch>
            <a:fillRect/>
          </a:stretch>
        </p:blipFill>
        <p:spPr>
          <a:xfrm>
            <a:off x="5619036" y="3146208"/>
            <a:ext cx="800100" cy="838200"/>
          </a:xfrm>
          <a:prstGeom prst="rect">
            <a:avLst/>
          </a:prstGeom>
        </p:spPr>
      </p:pic>
      <p:pic>
        <p:nvPicPr>
          <p:cNvPr id="3078" name="Picture 6" descr="Image result for dimension data clou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1477" y="3898683"/>
            <a:ext cx="351052" cy="35105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flipV="1">
            <a:off x="3740336" y="3651155"/>
            <a:ext cx="1775021" cy="723291"/>
          </a:xfrm>
          <a:prstGeom prst="straightConnector1">
            <a:avLst/>
          </a:prstGeom>
          <a:ln>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723627" y="2773824"/>
            <a:ext cx="1742303" cy="494270"/>
          </a:xfrm>
          <a:prstGeom prst="straightConnector1">
            <a:avLst/>
          </a:prstGeom>
          <a:ln>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54898" y="4249735"/>
            <a:ext cx="438184" cy="1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72603" y="2858343"/>
            <a:ext cx="432648" cy="162616"/>
          </a:xfrm>
          <a:prstGeom prst="line">
            <a:avLst/>
          </a:prstGeom>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3627477" y="2142342"/>
            <a:ext cx="2518074" cy="1003866"/>
          </a:xfrm>
          <a:prstGeom prst="arc">
            <a:avLst>
              <a:gd name="adj1" fmla="val 11240279"/>
              <a:gd name="adj2" fmla="val 906666"/>
            </a:avLst>
          </a:prstGeom>
          <a:ln>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Oval 27"/>
          <p:cNvSpPr/>
          <p:nvPr/>
        </p:nvSpPr>
        <p:spPr>
          <a:xfrm>
            <a:off x="4195115" y="3734546"/>
            <a:ext cx="296562" cy="3089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31" name="Oval 30"/>
          <p:cNvSpPr/>
          <p:nvPr/>
        </p:nvSpPr>
        <p:spPr>
          <a:xfrm>
            <a:off x="4281611" y="2572594"/>
            <a:ext cx="296562" cy="3089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32" name="Oval 31"/>
          <p:cNvSpPr/>
          <p:nvPr/>
        </p:nvSpPr>
        <p:spPr>
          <a:xfrm>
            <a:off x="5273073" y="2236698"/>
            <a:ext cx="296562" cy="3089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p>
        </p:txBody>
      </p:sp>
      <p:cxnSp>
        <p:nvCxnSpPr>
          <p:cNvPr id="33" name="Straight Connector 32"/>
          <p:cNvCxnSpPr/>
          <p:nvPr/>
        </p:nvCxnSpPr>
        <p:spPr>
          <a:xfrm flipV="1">
            <a:off x="6394602" y="2858343"/>
            <a:ext cx="1775267" cy="430485"/>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0"/>
          <a:stretch>
            <a:fillRect/>
          </a:stretch>
        </p:blipFill>
        <p:spPr>
          <a:xfrm>
            <a:off x="8274803" y="1993649"/>
            <a:ext cx="2449278" cy="1775727"/>
          </a:xfrm>
          <a:prstGeom prst="rect">
            <a:avLst/>
          </a:prstGeom>
        </p:spPr>
      </p:pic>
      <p:sp>
        <p:nvSpPr>
          <p:cNvPr id="36" name="Oval 35"/>
          <p:cNvSpPr/>
          <p:nvPr/>
        </p:nvSpPr>
        <p:spPr>
          <a:xfrm>
            <a:off x="7403423" y="2610706"/>
            <a:ext cx="296562" cy="3089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34" name="TextBox 33"/>
          <p:cNvSpPr txBox="1"/>
          <p:nvPr/>
        </p:nvSpPr>
        <p:spPr>
          <a:xfrm>
            <a:off x="1728635" y="441156"/>
            <a:ext cx="10496614" cy="584775"/>
          </a:xfrm>
          <a:prstGeom prst="rect">
            <a:avLst/>
          </a:prstGeom>
          <a:noFill/>
        </p:spPr>
        <p:txBody>
          <a:bodyPr wrap="square" rtlCol="0">
            <a:spAutoFit/>
          </a:bodyPr>
          <a:lstStyle/>
          <a:p>
            <a:r>
              <a:rPr lang="en-US" sz="3200" b="1" dirty="0">
                <a:latin typeface="Arial Narrow" panose="020B0606020202030204" pitchFamily="34" charset="0"/>
              </a:rPr>
              <a:t>Salt </a:t>
            </a:r>
            <a:r>
              <a:rPr lang="en-US" sz="3200" dirty="0">
                <a:latin typeface="Arial Narrow" panose="020B0606020202030204" pitchFamily="34" charset="0"/>
              </a:rPr>
              <a:t>deploys 3 nodes in </a:t>
            </a:r>
            <a:r>
              <a:rPr lang="en-US" sz="3200" b="1" dirty="0" err="1">
                <a:latin typeface="Arial Narrow" panose="020B0606020202030204" pitchFamily="34" charset="0"/>
              </a:rPr>
              <a:t>DiData</a:t>
            </a:r>
            <a:r>
              <a:rPr lang="en-US" sz="3200" b="1" dirty="0">
                <a:latin typeface="Arial Narrow" panose="020B0606020202030204" pitchFamily="34" charset="0"/>
              </a:rPr>
              <a:t> Cloud </a:t>
            </a:r>
            <a:r>
              <a:rPr lang="en-US" sz="3200" dirty="0">
                <a:latin typeface="Arial Narrow" panose="020B0606020202030204" pitchFamily="34" charset="0"/>
              </a:rPr>
              <a:t>with Apache HTTP server</a:t>
            </a:r>
          </a:p>
        </p:txBody>
      </p:sp>
      <p:pic>
        <p:nvPicPr>
          <p:cNvPr id="3080" name="Picture 8" descr="Image result for saltstac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635" y="2046187"/>
            <a:ext cx="348426" cy="34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03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1" y="262816"/>
            <a:ext cx="6016488" cy="5016758"/>
          </a:xfrm>
          <a:prstGeom prst="rect">
            <a:avLst/>
          </a:prstGeom>
        </p:spPr>
        <p:txBody>
          <a:bodyPr wrap="square">
            <a:spAutoFit/>
          </a:bodyPr>
          <a:lstStyle/>
          <a:p>
            <a:pPr fontAlgn="base"/>
            <a:r>
              <a:rPr lang="en-US" sz="1600" b="1" i="1" dirty="0">
                <a:solidFill>
                  <a:schemeClr val="tx1">
                    <a:lumMod val="65000"/>
                    <a:lumOff val="35000"/>
                  </a:schemeClr>
                </a:solidFill>
                <a:effectLst/>
                <a:latin typeface="PT Serif"/>
              </a:rPr>
              <a:t>TERMINOLOGY</a:t>
            </a:r>
          </a:p>
          <a:p>
            <a:pPr fontAlgn="base">
              <a:buFont typeface="Arial" panose="020B0604020202020204" pitchFamily="34" charset="0"/>
              <a:buChar char="•"/>
            </a:pPr>
            <a:endParaRPr lang="en-US" sz="1600" b="1" i="1" dirty="0">
              <a:solidFill>
                <a:schemeClr val="tx1">
                  <a:lumMod val="65000"/>
                  <a:lumOff val="35000"/>
                </a:schemeClr>
              </a:solidFill>
              <a:effectLst/>
              <a:latin typeface="PT Serif"/>
            </a:endParaRP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2"/>
              </a:rPr>
              <a:t>grains</a:t>
            </a:r>
            <a:r>
              <a:rPr lang="en-US" sz="1600" b="0" i="0" dirty="0">
                <a:solidFill>
                  <a:schemeClr val="tx1">
                    <a:lumMod val="65000"/>
                    <a:lumOff val="35000"/>
                  </a:schemeClr>
                </a:solidFill>
                <a:effectLst/>
                <a:latin typeface="PT Serif"/>
              </a:rPr>
              <a:t> - static information about minions</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3"/>
              </a:rPr>
              <a:t>pillar</a:t>
            </a:r>
            <a:r>
              <a:rPr lang="en-US" sz="1600" b="0" i="0" dirty="0">
                <a:solidFill>
                  <a:schemeClr val="tx1">
                    <a:lumMod val="65000"/>
                    <a:lumOff val="35000"/>
                  </a:schemeClr>
                </a:solidFill>
                <a:effectLst/>
                <a:latin typeface="PT Serif"/>
              </a:rPr>
              <a:t> - secure user-defined variables stored on master and assigned to minions (equivalent to data bags in Chef or </a:t>
            </a:r>
            <a:r>
              <a:rPr lang="en-US" sz="1600" b="0" i="0" dirty="0" err="1">
                <a:solidFill>
                  <a:schemeClr val="tx1">
                    <a:lumMod val="65000"/>
                    <a:lumOff val="35000"/>
                  </a:schemeClr>
                </a:solidFill>
                <a:effectLst/>
                <a:latin typeface="PT Serif"/>
              </a:rPr>
              <a:t>Hiera</a:t>
            </a:r>
            <a:r>
              <a:rPr lang="en-US" sz="1600" b="0" i="0" dirty="0">
                <a:solidFill>
                  <a:schemeClr val="tx1">
                    <a:lumMod val="65000"/>
                    <a:lumOff val="35000"/>
                  </a:schemeClr>
                </a:solidFill>
                <a:effectLst/>
                <a:latin typeface="PT Serif"/>
              </a:rPr>
              <a:t> in Puppet)</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4"/>
              </a:rPr>
              <a:t>mine</a:t>
            </a:r>
            <a:r>
              <a:rPr lang="en-US" sz="1600" b="0" i="0" dirty="0">
                <a:solidFill>
                  <a:schemeClr val="tx1">
                    <a:lumMod val="65000"/>
                    <a:lumOff val="35000"/>
                  </a:schemeClr>
                </a:solidFill>
                <a:effectLst/>
                <a:latin typeface="PT Serif"/>
              </a:rPr>
              <a:t> - area on the master where result from minion executed commands can be stored, like IP address of a backend webserver used then to configure a load balancer</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5"/>
              </a:rPr>
              <a:t>runners</a:t>
            </a:r>
            <a:r>
              <a:rPr lang="en-US" sz="1600" b="0" i="0" dirty="0">
                <a:solidFill>
                  <a:schemeClr val="tx1">
                    <a:lumMod val="65000"/>
                    <a:lumOff val="35000"/>
                  </a:schemeClr>
                </a:solidFill>
                <a:effectLst/>
                <a:latin typeface="PT Serif"/>
              </a:rPr>
              <a:t> - modules executed on master</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6"/>
              </a:rPr>
              <a:t>returners</a:t>
            </a:r>
            <a:r>
              <a:rPr lang="en-US" sz="1600" b="0" i="0" dirty="0">
                <a:solidFill>
                  <a:schemeClr val="tx1">
                    <a:lumMod val="65000"/>
                    <a:lumOff val="35000"/>
                  </a:schemeClr>
                </a:solidFill>
                <a:effectLst/>
                <a:latin typeface="PT Serif"/>
              </a:rPr>
              <a:t> - inject minion data to another system</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7"/>
              </a:rPr>
              <a:t>reactor</a:t>
            </a:r>
            <a:r>
              <a:rPr lang="en-US" sz="1600" b="0" i="0" dirty="0">
                <a:solidFill>
                  <a:schemeClr val="tx1">
                    <a:lumMod val="65000"/>
                    <a:lumOff val="35000"/>
                  </a:schemeClr>
                </a:solidFill>
                <a:effectLst/>
                <a:latin typeface="PT Serif"/>
              </a:rPr>
              <a:t> -  trigger actions in response to an event. It is a simple interface to watching Salt's event bus for event tags that match a given pattern and then running one or more commands in response.</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8"/>
              </a:rPr>
              <a:t>beacons</a:t>
            </a:r>
            <a:r>
              <a:rPr lang="en-US" sz="1600" b="0" i="0" dirty="0">
                <a:solidFill>
                  <a:schemeClr val="tx1">
                    <a:lumMod val="65000"/>
                    <a:lumOff val="35000"/>
                  </a:schemeClr>
                </a:solidFill>
                <a:effectLst/>
                <a:latin typeface="PT Serif"/>
              </a:rPr>
              <a:t> - little piece of code on the minion that are listening for thing, like server failure or file changes to inform the master. With reactor can be used to do self healing</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9"/>
              </a:rPr>
              <a:t>salt cloud</a:t>
            </a:r>
            <a:r>
              <a:rPr lang="en-US" sz="1600" b="0" i="0" dirty="0">
                <a:solidFill>
                  <a:schemeClr val="tx1">
                    <a:lumMod val="65000"/>
                    <a:lumOff val="35000"/>
                  </a:schemeClr>
                </a:solidFill>
                <a:effectLst/>
                <a:latin typeface="PT Serif"/>
              </a:rPr>
              <a:t> - bootstrap cloud nodes</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0"/>
              </a:rPr>
              <a:t>salt </a:t>
            </a:r>
            <a:r>
              <a:rPr lang="en-US" sz="1600" b="1" i="1" u="none" strike="noStrike" dirty="0" err="1">
                <a:solidFill>
                  <a:schemeClr val="tx1">
                    <a:lumMod val="65000"/>
                    <a:lumOff val="35000"/>
                  </a:schemeClr>
                </a:solidFill>
                <a:effectLst/>
                <a:latin typeface="PT Serif"/>
                <a:hlinkClick r:id="rId10"/>
              </a:rPr>
              <a:t>ssh</a:t>
            </a:r>
            <a:r>
              <a:rPr lang="en-US" sz="1600" b="0" i="0" dirty="0">
                <a:solidFill>
                  <a:schemeClr val="tx1">
                    <a:lumMod val="65000"/>
                    <a:lumOff val="35000"/>
                  </a:schemeClr>
                </a:solidFill>
                <a:effectLst/>
                <a:latin typeface="PT Serif"/>
              </a:rPr>
              <a:t> - run </a:t>
            </a:r>
            <a:r>
              <a:rPr lang="en-US" sz="1600" b="0" i="0" dirty="0" err="1">
                <a:solidFill>
                  <a:schemeClr val="tx1">
                    <a:lumMod val="65000"/>
                    <a:lumOff val="35000"/>
                  </a:schemeClr>
                </a:solidFill>
                <a:effectLst/>
                <a:latin typeface="PT Serif"/>
              </a:rPr>
              <a:t>cmds</a:t>
            </a:r>
            <a:r>
              <a:rPr lang="en-US" sz="1600" b="0" i="0" dirty="0">
                <a:solidFill>
                  <a:schemeClr val="tx1">
                    <a:lumMod val="65000"/>
                    <a:lumOff val="35000"/>
                  </a:schemeClr>
                </a:solidFill>
                <a:effectLst/>
                <a:latin typeface="PT Serif"/>
              </a:rPr>
              <a:t> on systems without minions</a:t>
            </a:r>
          </a:p>
        </p:txBody>
      </p:sp>
      <p:sp>
        <p:nvSpPr>
          <p:cNvPr id="6" name="Rectangle 5"/>
          <p:cNvSpPr/>
          <p:nvPr/>
        </p:nvSpPr>
        <p:spPr>
          <a:xfrm>
            <a:off x="6828184" y="262816"/>
            <a:ext cx="4959624" cy="6709529"/>
          </a:xfrm>
          <a:prstGeom prst="rect">
            <a:avLst/>
          </a:prstGeom>
        </p:spPr>
        <p:txBody>
          <a:bodyPr wrap="square">
            <a:spAutoFit/>
          </a:bodyPr>
          <a:lstStyle/>
          <a:p>
            <a:pPr fontAlgn="base"/>
            <a:r>
              <a:rPr lang="en-US" sz="1600" b="1" i="1" dirty="0">
                <a:solidFill>
                  <a:schemeClr val="tx1">
                    <a:lumMod val="65000"/>
                    <a:lumOff val="35000"/>
                  </a:schemeClr>
                </a:solidFill>
                <a:effectLst/>
                <a:latin typeface="PT Serif"/>
              </a:rPr>
              <a:t>COMMANDS:</a:t>
            </a:r>
          </a:p>
          <a:p>
            <a:pPr fontAlgn="base"/>
            <a:endParaRPr lang="en-US" b="1" i="0" dirty="0">
              <a:solidFill>
                <a:schemeClr val="tx1">
                  <a:lumMod val="65000"/>
                  <a:lumOff val="35000"/>
                </a:schemeClr>
              </a:solidFill>
              <a:effectLst/>
              <a:latin typeface="PT Serif"/>
            </a:endParaRP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1"/>
              </a:rPr>
              <a:t>salt-master</a:t>
            </a:r>
            <a:r>
              <a:rPr lang="en-US" sz="1600" b="0" i="0" dirty="0">
                <a:solidFill>
                  <a:schemeClr val="tx1">
                    <a:lumMod val="65000"/>
                    <a:lumOff val="35000"/>
                  </a:schemeClr>
                </a:solidFill>
                <a:effectLst/>
                <a:latin typeface="PT Serif"/>
              </a:rPr>
              <a:t> - daemon used to control the Salt minions</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2"/>
              </a:rPr>
              <a:t>salt-minion</a:t>
            </a:r>
            <a:r>
              <a:rPr lang="en-US" sz="1600" b="0" i="0" dirty="0">
                <a:solidFill>
                  <a:schemeClr val="tx1">
                    <a:lumMod val="65000"/>
                    <a:lumOff val="35000"/>
                  </a:schemeClr>
                </a:solidFill>
                <a:effectLst/>
                <a:latin typeface="PT Serif"/>
              </a:rPr>
              <a:t> - daemon which receives commands from a Salt master.</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3"/>
              </a:rPr>
              <a:t>salt-key</a:t>
            </a:r>
            <a:r>
              <a:rPr lang="en-US" sz="1600" b="0" i="0" dirty="0">
                <a:solidFill>
                  <a:schemeClr val="tx1">
                    <a:lumMod val="65000"/>
                    <a:lumOff val="35000"/>
                  </a:schemeClr>
                </a:solidFill>
                <a:effectLst/>
                <a:latin typeface="PT Serif"/>
              </a:rPr>
              <a:t> - management of Salt server public keys used for authentication.</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4"/>
              </a:rPr>
              <a:t>salt</a:t>
            </a:r>
            <a:r>
              <a:rPr lang="en-US" sz="1600" b="0" i="0" dirty="0">
                <a:solidFill>
                  <a:schemeClr val="tx1">
                    <a:lumMod val="65000"/>
                    <a:lumOff val="35000"/>
                  </a:schemeClr>
                </a:solidFill>
                <a:effectLst/>
                <a:latin typeface="PT Serif"/>
              </a:rPr>
              <a:t> - main CLI to execute commands across minions in parallel and query them too.</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5"/>
              </a:rPr>
              <a:t>salt-</a:t>
            </a:r>
            <a:r>
              <a:rPr lang="en-US" sz="1600" b="1" i="1" u="none" strike="noStrike" dirty="0" err="1">
                <a:solidFill>
                  <a:schemeClr val="tx1">
                    <a:lumMod val="65000"/>
                    <a:lumOff val="35000"/>
                  </a:schemeClr>
                </a:solidFill>
                <a:effectLst/>
                <a:latin typeface="PT Serif"/>
                <a:hlinkClick r:id="rId15"/>
              </a:rPr>
              <a:t>ssh</a:t>
            </a:r>
            <a:r>
              <a:rPr lang="en-US" sz="1600" b="0" i="0" dirty="0">
                <a:solidFill>
                  <a:schemeClr val="tx1">
                    <a:lumMod val="65000"/>
                    <a:lumOff val="35000"/>
                  </a:schemeClr>
                </a:solidFill>
                <a:effectLst/>
                <a:latin typeface="PT Serif"/>
              </a:rPr>
              <a:t> - allows to control minion using SSH for transport</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6"/>
              </a:rPr>
              <a:t>salt-run</a:t>
            </a:r>
            <a:r>
              <a:rPr lang="en-US" sz="1600" b="0" i="0" dirty="0">
                <a:solidFill>
                  <a:schemeClr val="tx1">
                    <a:lumMod val="65000"/>
                    <a:lumOff val="35000"/>
                  </a:schemeClr>
                </a:solidFill>
                <a:effectLst/>
                <a:latin typeface="PT Serif"/>
              </a:rPr>
              <a:t> - execute a salt runner</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7"/>
              </a:rPr>
              <a:t>salt-call</a:t>
            </a:r>
            <a:r>
              <a:rPr lang="en-US" sz="1600" b="0" i="0" dirty="0">
                <a:solidFill>
                  <a:schemeClr val="tx1">
                    <a:lumMod val="65000"/>
                    <a:lumOff val="35000"/>
                  </a:schemeClr>
                </a:solidFill>
                <a:effectLst/>
                <a:latin typeface="PT Serif"/>
              </a:rPr>
              <a:t> - runs </a:t>
            </a:r>
            <a:r>
              <a:rPr lang="en-US" sz="1600" b="0" i="0" dirty="0" err="1">
                <a:solidFill>
                  <a:schemeClr val="tx1">
                    <a:lumMod val="65000"/>
                    <a:lumOff val="35000"/>
                  </a:schemeClr>
                </a:solidFill>
                <a:effectLst/>
                <a:latin typeface="PT Serif"/>
              </a:rPr>
              <a:t>module.function</a:t>
            </a:r>
            <a:r>
              <a:rPr lang="en-US" sz="1600" b="0" i="0" dirty="0">
                <a:solidFill>
                  <a:schemeClr val="tx1">
                    <a:lumMod val="65000"/>
                    <a:lumOff val="35000"/>
                  </a:schemeClr>
                </a:solidFill>
                <a:effectLst/>
                <a:latin typeface="PT Serif"/>
              </a:rPr>
              <a:t> locally on a minion, use –local if you don’t want to contact your master</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8"/>
              </a:rPr>
              <a:t>salt-cloud</a:t>
            </a:r>
            <a:r>
              <a:rPr lang="en-US" sz="1600" b="0" i="0" dirty="0">
                <a:solidFill>
                  <a:schemeClr val="tx1">
                    <a:lumMod val="65000"/>
                    <a:lumOff val="35000"/>
                  </a:schemeClr>
                </a:solidFill>
                <a:effectLst/>
                <a:latin typeface="PT Serif"/>
              </a:rPr>
              <a:t> - VM </a:t>
            </a:r>
            <a:r>
              <a:rPr lang="en-US" sz="1600" b="0" i="0" dirty="0" err="1">
                <a:solidFill>
                  <a:schemeClr val="tx1">
                    <a:lumMod val="65000"/>
                    <a:lumOff val="35000"/>
                  </a:schemeClr>
                </a:solidFill>
                <a:effectLst/>
                <a:latin typeface="PT Serif"/>
              </a:rPr>
              <a:t>provisionning</a:t>
            </a:r>
            <a:r>
              <a:rPr lang="en-US" sz="1600" b="0" i="0" dirty="0">
                <a:solidFill>
                  <a:schemeClr val="tx1">
                    <a:lumMod val="65000"/>
                    <a:lumOff val="35000"/>
                  </a:schemeClr>
                </a:solidFill>
                <a:effectLst/>
                <a:latin typeface="PT Serif"/>
              </a:rPr>
              <a:t> in the cloud</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19"/>
              </a:rPr>
              <a:t>salt-</a:t>
            </a:r>
            <a:r>
              <a:rPr lang="en-US" sz="1600" b="1" i="1" u="none" strike="noStrike" dirty="0" err="1">
                <a:solidFill>
                  <a:schemeClr val="tx1">
                    <a:lumMod val="65000"/>
                    <a:lumOff val="35000"/>
                  </a:schemeClr>
                </a:solidFill>
                <a:effectLst/>
                <a:latin typeface="PT Serif"/>
                <a:hlinkClick r:id="rId19"/>
              </a:rPr>
              <a:t>api</a:t>
            </a:r>
            <a:r>
              <a:rPr lang="en-US" sz="1600" b="0" i="0" dirty="0">
                <a:solidFill>
                  <a:schemeClr val="tx1">
                    <a:lumMod val="65000"/>
                    <a:lumOff val="35000"/>
                  </a:schemeClr>
                </a:solidFill>
                <a:effectLst/>
                <a:latin typeface="PT Serif"/>
              </a:rPr>
              <a:t> - daemons which offer an API to interact with Salt</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20"/>
              </a:rPr>
              <a:t>salt-</a:t>
            </a:r>
            <a:r>
              <a:rPr lang="en-US" sz="1600" b="1" i="1" u="none" strike="noStrike" dirty="0" err="1">
                <a:solidFill>
                  <a:schemeClr val="tx1">
                    <a:lumMod val="65000"/>
                    <a:lumOff val="35000"/>
                  </a:schemeClr>
                </a:solidFill>
                <a:effectLst/>
                <a:latin typeface="PT Serif"/>
                <a:hlinkClick r:id="rId20"/>
              </a:rPr>
              <a:t>cp</a:t>
            </a:r>
            <a:r>
              <a:rPr lang="en-US" sz="1600" b="0" i="0" dirty="0">
                <a:solidFill>
                  <a:schemeClr val="tx1">
                    <a:lumMod val="65000"/>
                    <a:lumOff val="35000"/>
                  </a:schemeClr>
                </a:solidFill>
                <a:effectLst/>
                <a:latin typeface="PT Serif"/>
              </a:rPr>
              <a:t> - copy a file to a set of systems</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21"/>
              </a:rPr>
              <a:t>salt-syndic</a:t>
            </a:r>
            <a:r>
              <a:rPr lang="en-US" sz="1600" b="0" i="0" dirty="0">
                <a:solidFill>
                  <a:schemeClr val="tx1">
                    <a:lumMod val="65000"/>
                    <a:lumOff val="35000"/>
                  </a:schemeClr>
                </a:solidFill>
                <a:effectLst/>
                <a:latin typeface="PT Serif"/>
              </a:rPr>
              <a:t> - daemon running on a minion that passes through commands from a higher master</a:t>
            </a:r>
          </a:p>
          <a:p>
            <a:pPr fontAlgn="base">
              <a:buFont typeface="Arial" panose="020B0604020202020204" pitchFamily="34" charset="0"/>
              <a:buChar char="•"/>
            </a:pPr>
            <a:r>
              <a:rPr lang="en-US" sz="1600" b="1" i="1" u="none" strike="noStrike" dirty="0">
                <a:solidFill>
                  <a:schemeClr val="tx1">
                    <a:lumMod val="65000"/>
                    <a:lumOff val="35000"/>
                  </a:schemeClr>
                </a:solidFill>
                <a:effectLst/>
                <a:latin typeface="PT Serif"/>
                <a:hlinkClick r:id="rId22"/>
              </a:rPr>
              <a:t>salt-proxy</a:t>
            </a:r>
            <a:r>
              <a:rPr lang="en-US" sz="1600" b="0" i="0" dirty="0">
                <a:solidFill>
                  <a:schemeClr val="tx1">
                    <a:lumMod val="65000"/>
                    <a:lumOff val="35000"/>
                  </a:schemeClr>
                </a:solidFill>
                <a:effectLst/>
                <a:latin typeface="PT Serif"/>
              </a:rPr>
              <a:t> - Receives commands from a master and relay these commands to devices that are unable to run a full minion.</a:t>
            </a:r>
          </a:p>
          <a:p>
            <a:pPr fontAlgn="base">
              <a:buFont typeface="Arial" panose="020B0604020202020204" pitchFamily="34" charset="0"/>
              <a:buChar char="•"/>
            </a:pPr>
            <a:r>
              <a:rPr lang="en-US" sz="1600" b="1" i="1" u="none" strike="noStrike" dirty="0" err="1">
                <a:solidFill>
                  <a:schemeClr val="tx1">
                    <a:lumMod val="65000"/>
                    <a:lumOff val="35000"/>
                  </a:schemeClr>
                </a:solidFill>
                <a:effectLst/>
                <a:latin typeface="PT Serif"/>
                <a:hlinkClick r:id="rId23"/>
              </a:rPr>
              <a:t>spm</a:t>
            </a:r>
            <a:r>
              <a:rPr lang="en-US" sz="1600" b="0" i="0" dirty="0">
                <a:solidFill>
                  <a:schemeClr val="tx1">
                    <a:lumMod val="65000"/>
                    <a:lumOff val="35000"/>
                  </a:schemeClr>
                </a:solidFill>
                <a:effectLst/>
                <a:latin typeface="PT Serif"/>
              </a:rPr>
              <a:t> - frontend command for managing salt packages.</a:t>
            </a:r>
          </a:p>
        </p:txBody>
      </p:sp>
    </p:spTree>
    <p:extLst>
      <p:ext uri="{BB962C8B-B14F-4D97-AF65-F5344CB8AC3E}">
        <p14:creationId xmlns:p14="http://schemas.microsoft.com/office/powerpoint/2010/main" val="2336302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54</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 Black</vt:lpstr>
      <vt:lpstr>Arial Narrow</vt:lpstr>
      <vt:lpstr>Calibri</vt:lpstr>
      <vt:lpstr>Calibri Light</vt:lpstr>
      <vt:lpstr>Lato</vt:lpstr>
      <vt:lpstr>PT Serif</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Das (ITaaS)</dc:creator>
  <cp:lastModifiedBy>Andrew Das (ITaaS)</cp:lastModifiedBy>
  <cp:revision>15</cp:revision>
  <dcterms:created xsi:type="dcterms:W3CDTF">2017-02-06T17:15:42Z</dcterms:created>
  <dcterms:modified xsi:type="dcterms:W3CDTF">2017-02-07T15:22:56Z</dcterms:modified>
</cp:coreProperties>
</file>