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4" r:id="rId9"/>
    <p:sldId id="261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7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5366-0E77-DC4D-88F0-3407133B4625}" type="datetimeFigureOut"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5828-C086-684D-8A66-8CFCA29AF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.android.com/source/code-style.html" TargetMode="External"/><Relationship Id="rId3" Type="http://schemas.openxmlformats.org/officeDocument/2006/relationships/hyperlink" Target="https://google.github.io/styleguide/cppguid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technotes/tools/windows/javadoc.html" TargetMode="External"/><Relationship Id="rId4" Type="http://schemas.openxmlformats.org/officeDocument/2006/relationships/hyperlink" Target="http://checkstyle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articles/java/index-13786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amel_ca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gumingpo@gmail.com</a:t>
            </a:r>
          </a:p>
        </p:txBody>
      </p:sp>
    </p:spTree>
    <p:extLst>
      <p:ext uri="{BB962C8B-B14F-4D97-AF65-F5344CB8AC3E}">
        <p14:creationId xmlns:p14="http://schemas.microsoft.com/office/powerpoint/2010/main" val="7336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93" y="252871"/>
            <a:ext cx="11183471" cy="169695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C++ --- Inline function</a:t>
            </a:r>
            <a:br>
              <a:rPr lang="en-US"/>
            </a:br>
            <a:r>
              <a:rPr lang="en-US"/>
              <a:t>Define functions inline only when they are small, say, 10 lines or fewer.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667435"/>
            <a:ext cx="10681447" cy="4944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Definition:</a:t>
            </a:r>
          </a:p>
          <a:p>
            <a:pPr marL="0" indent="0">
              <a:buNone/>
            </a:pPr>
            <a:r>
              <a:rPr lang="en-US" b="1"/>
              <a:t>Inline functions </a:t>
            </a:r>
            <a:r>
              <a:rPr lang="en-US"/>
              <a:t>You can declare functions in a way that allows the compiler to expand them inline rather than calling them through the usual function call mechanism.</a:t>
            </a:r>
          </a:p>
          <a:p>
            <a:pPr marL="0" indent="0">
              <a:buNone/>
            </a:pPr>
            <a:r>
              <a:rPr lang="en-US" b="1"/>
              <a:t>Pros</a:t>
            </a:r>
            <a:r>
              <a:rPr lang="en-US"/>
              <a:t>: Inlining a function can generate more </a:t>
            </a:r>
            <a:r>
              <a:rPr lang="en-US">
                <a:solidFill>
                  <a:srgbClr val="FF0000"/>
                </a:solidFill>
              </a:rPr>
              <a:t>efficient</a:t>
            </a:r>
            <a:r>
              <a:rPr lang="en-US"/>
              <a:t> object code, as long as the inlined function is small. Feel free to inline accessors and mutators, and other short, performance-critical functions.</a:t>
            </a:r>
          </a:p>
          <a:p>
            <a:pPr marL="0" indent="0">
              <a:buNone/>
            </a:pPr>
            <a:r>
              <a:rPr lang="en-US" b="1"/>
              <a:t>Cons</a:t>
            </a:r>
            <a:r>
              <a:rPr lang="en-US"/>
              <a:t>: Overuse of inlining can actually make programs slower. Depending on a function's size, inlining it can cause the code size to increase or decrease. Inlining a very small accessor function will usually decrease code size while </a:t>
            </a:r>
            <a:r>
              <a:rPr lang="en-US">
                <a:solidFill>
                  <a:srgbClr val="FF0000"/>
                </a:solidFill>
              </a:rPr>
              <a:t>inlining a very large function can dramatically increase code size.</a:t>
            </a:r>
            <a:r>
              <a:rPr lang="en-US"/>
              <a:t> </a:t>
            </a:r>
            <a:r>
              <a:rPr lang="en-US" b="1"/>
              <a:t>On modern processors smaller code usually runs faster due to better use of the instruction cache.</a:t>
            </a:r>
          </a:p>
          <a:p>
            <a:r>
              <a:rPr lang="en-US"/>
              <a:t>A decent rule of thumb is to not inline a function if it is more than 10 lines long. Beware of </a:t>
            </a:r>
            <a:r>
              <a:rPr lang="en-US">
                <a:solidFill>
                  <a:srgbClr val="FF0000"/>
                </a:solidFill>
              </a:rPr>
              <a:t>destructors</a:t>
            </a:r>
            <a:r>
              <a:rPr lang="en-US"/>
              <a:t>, which are often longer than they appear because of implicit member- and base-destructor calls!</a:t>
            </a:r>
          </a:p>
          <a:p>
            <a:r>
              <a:rPr lang="en-US"/>
              <a:t>Another useful rule of thumb: it's typically not cost effective to inline functions with </a:t>
            </a:r>
            <a:r>
              <a:rPr lang="en-US">
                <a:solidFill>
                  <a:srgbClr val="FF0000"/>
                </a:solidFill>
              </a:rPr>
              <a:t>loops or switch statements</a:t>
            </a:r>
            <a:r>
              <a:rPr lang="en-US"/>
              <a:t> (unless, in the common case, the loop or switch statement is never executed).</a:t>
            </a:r>
          </a:p>
          <a:p>
            <a:r>
              <a:rPr lang="en-US"/>
              <a:t>It is important to know that functions are not always inlined even if they are declared as such; for example, </a:t>
            </a:r>
            <a:r>
              <a:rPr lang="en-US">
                <a:solidFill>
                  <a:srgbClr val="FF0000"/>
                </a:solidFill>
              </a:rPr>
              <a:t>virtual and recursive functions are not normally inlined</a:t>
            </a:r>
            <a:r>
              <a:rPr lang="en-US"/>
              <a:t>. Usually recursive functions should not be inline. The main reason for making a virtual function inline is to place its definition in the class, either for convenience or to document its behavior, e.g., for accessors and mutators.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--- scoping internal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All declarations can be given internal linkage by placing them in </a:t>
            </a:r>
            <a:r>
              <a:rPr lang="en-US">
                <a:solidFill>
                  <a:srgbClr val="FF0000"/>
                </a:solidFill>
              </a:rPr>
              <a:t>unnamed namespaces</a:t>
            </a:r>
            <a:r>
              <a:rPr lang="en-US"/>
              <a:t>, and functions and variables can be given internal linkage by declaring them </a:t>
            </a:r>
            <a:r>
              <a:rPr lang="en-US">
                <a:solidFill>
                  <a:srgbClr val="FF0000"/>
                </a:solidFill>
              </a:rPr>
              <a:t>static</a:t>
            </a:r>
            <a:r>
              <a:rPr lang="en-US"/>
              <a:t>. This means that anything you're declaring can't be accessed from another file. If a different file declares something with the same name, then the two entities are completely independent.</a:t>
            </a:r>
          </a:p>
          <a:p>
            <a:endParaRPr lang="en-US"/>
          </a:p>
          <a:p>
            <a:r>
              <a:rPr lang="en-US"/>
              <a:t>Use of internal linkage in .cc files is encouraged for all code that does not need to be referenced elsewhere. Do not use internal linkage in .h files.</a:t>
            </a:r>
          </a:p>
          <a:p>
            <a:pPr marL="457200" lvl="1" indent="0">
              <a:buNone/>
            </a:pPr>
            <a:r>
              <a:rPr lang="en-US"/>
              <a:t>namespace {</a:t>
            </a:r>
          </a:p>
          <a:p>
            <a:pPr marL="457200" lvl="1" indent="0">
              <a:buNone/>
            </a:pPr>
            <a:r>
              <a:rPr lang="en-US"/>
              <a:t>...</a:t>
            </a:r>
          </a:p>
          <a:p>
            <a:pPr marL="457200" lvl="1" indent="0">
              <a:buNone/>
            </a:pPr>
            <a:r>
              <a:rPr lang="en-US"/>
              <a:t>}  //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---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Place a function's variables in the narrowest scope possible, and initialize variables in the declaration.</a:t>
            </a:r>
          </a:p>
          <a:p>
            <a:pPr lvl="1"/>
            <a:r>
              <a:rPr lang="en-US"/>
              <a:t>int j = g();  // Good -- declaration has initialization.</a:t>
            </a:r>
          </a:p>
          <a:p>
            <a:pPr lvl="1"/>
            <a:r>
              <a:rPr lang="en-US"/>
              <a:t>std::vector&lt;int&gt; v = {1, 2};  // Good -- v starts initialized.</a:t>
            </a:r>
          </a:p>
          <a:p>
            <a:r>
              <a:rPr lang="en-US"/>
              <a:t>Variables needed for if, while and for statements should normally be declared within those statements, so that such variables are confined to those scopes. E.g.:</a:t>
            </a:r>
          </a:p>
          <a:p>
            <a:pPr lvl="1"/>
            <a:r>
              <a:rPr lang="en-US"/>
              <a:t>while (const char* p = strchr(str, '/')) str = p + 1;</a:t>
            </a:r>
          </a:p>
          <a:p>
            <a:pPr lvl="1"/>
            <a:r>
              <a:rPr lang="en-US"/>
              <a:t>There is one caveat: if the variable is an object, its constructor is invoked every time it enters scope and is created, and its destructor is invoked every time it goes out of scope. </a:t>
            </a:r>
          </a:p>
          <a:p>
            <a:pPr marL="914400" lvl="2" indent="0">
              <a:buNone/>
            </a:pPr>
            <a:r>
              <a:rPr lang="en-US"/>
              <a:t>Foo f;  // My ctor and dtor get called once each.</a:t>
            </a:r>
          </a:p>
          <a:p>
            <a:pPr marL="914400" lvl="2" indent="0">
              <a:buNone/>
            </a:pPr>
            <a:r>
              <a:rPr lang="de-DE"/>
              <a:t>for (int i = 0; i &lt; 1000000; ++i) {</a:t>
            </a:r>
          </a:p>
          <a:p>
            <a:pPr marL="914400" lvl="2" indent="0">
              <a:buNone/>
            </a:pPr>
            <a:r>
              <a:rPr lang="de-DE"/>
              <a:t>  f.DoSomething(i);</a:t>
            </a:r>
          </a:p>
          <a:p>
            <a:pPr marL="914400" lvl="2" indent="0">
              <a:buNone/>
            </a:pPr>
            <a:r>
              <a:rPr lang="de-DE"/>
              <a:t>}</a:t>
            </a:r>
          </a:p>
          <a:p>
            <a:pPr marL="0" indent="0">
              <a:buNone/>
            </a:pPr>
            <a:r>
              <a:rPr lang="en-US"/>
              <a:t>Objects with static storage duration, including global variables, static variables, static class member variables, and function static variables, must be Plain Old Data (POD): only ints, chars, floats, or pointers, or arrays/structs of POD.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---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Prefer small and focused functions</a:t>
            </a:r>
          </a:p>
          <a:p>
            <a:r>
              <a:rPr lang="en-US"/>
              <a:t>All parameters passed by reference must be labeled const except swap function.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code style </a:t>
            </a:r>
            <a:r>
              <a:rPr lang="en-US">
                <a:hlinkClick r:id="rId2"/>
              </a:rPr>
              <a:t>https://source.android.com/source/code-style.html</a:t>
            </a:r>
            <a:endParaRPr lang="en-US"/>
          </a:p>
          <a:p>
            <a:r>
              <a:rPr lang="en-US"/>
              <a:t>C++ code style </a:t>
            </a:r>
            <a:r>
              <a:rPr lang="en-US">
                <a:hlinkClick r:id="rId3"/>
              </a:rPr>
              <a:t>https://google.github.io/styleguide/cppguide.html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hlinkClick r:id="rId2"/>
              </a:rPr>
              <a:t>How to Write Doc Comments for the Javadoc Tool</a:t>
            </a:r>
            <a:endParaRPr lang="en-US" b="1"/>
          </a:p>
          <a:p>
            <a:r>
              <a:rPr lang="en-US" altLang="zh-CN"/>
              <a:t>Javadoc</a:t>
            </a:r>
            <a:r>
              <a:rPr lang="zh-CN" altLang="en-US"/>
              <a:t> </a:t>
            </a:r>
            <a:r>
              <a:rPr lang="en-US">
                <a:hlinkClick r:id="rId3"/>
              </a:rPr>
              <a:t>http://docs.oracle.com/javase/8/docs/technotes/tools/windows/javadoc.html</a:t>
            </a:r>
            <a:endParaRPr lang="en-US"/>
          </a:p>
          <a:p>
            <a:r>
              <a:rPr lang="en-US" i="1">
                <a:hlinkClick r:id="rId4"/>
              </a:rPr>
              <a:t>http://checkstyle.sourceforge.net/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</a:t>
            </a:r>
            <a:r>
              <a:rPr lang="zh-CN" altLang="en-US"/>
              <a:t> </a:t>
            </a:r>
            <a:r>
              <a:rPr lang="en-US" altLang="zh-CN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java -jar checkstyle-*-all.jar -c /google_checks.xml *.java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231"/>
            <a:ext cx="10515600" cy="41480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Java code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591671"/>
            <a:ext cx="11456894" cy="609151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Save</a:t>
            </a:r>
            <a:r>
              <a:rPr lang="zh-CN" altLang="en-US"/>
              <a:t> </a:t>
            </a: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file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UTF-8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file</a:t>
            </a:r>
            <a:r>
              <a:rPr lang="zh-CN" altLang="en-US"/>
              <a:t> </a:t>
            </a:r>
            <a:r>
              <a:rPr lang="en-US" altLang="zh-CN"/>
              <a:t>structure:</a:t>
            </a:r>
            <a:r>
              <a:rPr lang="en-US"/>
              <a:t> </a:t>
            </a:r>
          </a:p>
          <a:p>
            <a:pPr lvl="1"/>
            <a:r>
              <a:rPr lang="en-US"/>
              <a:t>License</a:t>
            </a:r>
            <a:r>
              <a:rPr lang="zh-CN" altLang="en-US"/>
              <a:t> </a:t>
            </a:r>
            <a:r>
              <a:rPr lang="en-US" altLang="zh-CN"/>
              <a:t>and/or</a:t>
            </a:r>
            <a:r>
              <a:rPr lang="zh-CN" altLang="en-US"/>
              <a:t> </a:t>
            </a:r>
            <a:r>
              <a:rPr lang="en-US"/>
              <a:t>copyright</a:t>
            </a:r>
          </a:p>
          <a:p>
            <a:pPr lvl="1"/>
            <a:r>
              <a:rPr lang="en-US" altLang="zh-CN"/>
              <a:t>package</a:t>
            </a:r>
          </a:p>
          <a:p>
            <a:pPr lvl="1"/>
            <a:r>
              <a:rPr lang="en-US"/>
              <a:t>Import</a:t>
            </a:r>
            <a:r>
              <a:rPr lang="zh-CN" altLang="en-US"/>
              <a:t> </a:t>
            </a:r>
            <a:r>
              <a:rPr lang="en-US" altLang="zh-CN"/>
              <a:t>statements</a:t>
            </a:r>
            <a:r>
              <a:rPr lang="en-US"/>
              <a:t>:</a:t>
            </a:r>
            <a:r>
              <a:rPr lang="it-IT"/>
              <a:t> </a:t>
            </a:r>
          </a:p>
          <a:p>
            <a:pPr lvl="2"/>
            <a:r>
              <a:rPr lang="it-IT" altLang="zh-CN"/>
              <a:t>D</a:t>
            </a:r>
            <a:r>
              <a:rPr lang="en-US" altLang="zh-CN"/>
              <a:t>o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wildchar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import</a:t>
            </a:r>
            <a:r>
              <a:rPr lang="it-IT"/>
              <a:t>,</a:t>
            </a:r>
            <a:r>
              <a:rPr lang="zh-CN" altLang="en-US"/>
              <a:t> </a:t>
            </a:r>
            <a:r>
              <a:rPr lang="en-US" altLang="zh-CN"/>
              <a:t>group</a:t>
            </a:r>
            <a:r>
              <a:rPr lang="zh-CN" altLang="en-US"/>
              <a:t> </a:t>
            </a:r>
            <a:r>
              <a:rPr lang="en-US" altLang="zh-CN"/>
              <a:t>import,</a:t>
            </a:r>
            <a:r>
              <a:rPr lang="zh-CN" altLang="en-US"/>
              <a:t> </a:t>
            </a:r>
            <a:r>
              <a:rPr lang="en-US" altLang="zh-CN"/>
              <a:t>keep</a:t>
            </a:r>
            <a:r>
              <a:rPr lang="zh-CN" altLang="en-US"/>
              <a:t> </a:t>
            </a:r>
            <a:r>
              <a:rPr lang="en-US"/>
              <a:t>Alphabetical </a:t>
            </a:r>
            <a:r>
              <a:rPr lang="en-US" altLang="zh-CN"/>
              <a:t>order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group,</a:t>
            </a:r>
            <a:r>
              <a:rPr lang="zh-CN" altLang="en-US"/>
              <a:t> </a:t>
            </a:r>
            <a:r>
              <a:rPr lang="en-US" altLang="zh-CN"/>
              <a:t>sepearte</a:t>
            </a:r>
            <a:r>
              <a:rPr lang="zh-CN" altLang="en-US"/>
              <a:t> </a:t>
            </a:r>
            <a:r>
              <a:rPr lang="en-US" altLang="zh-CN"/>
              <a:t>group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space</a:t>
            </a:r>
            <a:r>
              <a:rPr lang="zh-CN" altLang="en-US"/>
              <a:t> </a:t>
            </a:r>
            <a:r>
              <a:rPr lang="en-US" altLang="zh-CN"/>
              <a:t>line</a:t>
            </a:r>
            <a:endParaRPr lang="en-US"/>
          </a:p>
          <a:p>
            <a:pPr lvl="1"/>
            <a:r>
              <a:rPr lang="en-US"/>
              <a:t>Clas</a:t>
            </a:r>
            <a:r>
              <a:rPr lang="en-US" altLang="zh-CN"/>
              <a:t>s</a:t>
            </a:r>
            <a:r>
              <a:rPr lang="zh-CN" altLang="en-US"/>
              <a:t> </a:t>
            </a:r>
            <a:r>
              <a:rPr lang="en-US" altLang="zh-CN"/>
              <a:t>declaration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{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if/switch/for/while.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Empty</a:t>
            </a:r>
            <a:r>
              <a:rPr lang="zh-CN" altLang="en-US"/>
              <a:t> </a:t>
            </a:r>
            <a:r>
              <a:rPr lang="en-US" altLang="zh-CN"/>
              <a:t>or</a:t>
            </a:r>
            <a:r>
              <a:rPr lang="zh-CN" altLang="en-US"/>
              <a:t> </a:t>
            </a:r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method,</a:t>
            </a:r>
            <a:r>
              <a:rPr lang="zh-CN" altLang="en-US"/>
              <a:t> </a:t>
            </a:r>
            <a:r>
              <a:rPr lang="en-US" altLang="zh-CN"/>
              <a:t>e.g.</a:t>
            </a:r>
            <a:r>
              <a:rPr lang="zh-CN" altLang="en-US"/>
              <a:t> </a:t>
            </a:r>
            <a:r>
              <a:rPr lang="en-US" altLang="zh-CN"/>
              <a:t>getter/setter,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{}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line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Length:</a:t>
            </a:r>
            <a:r>
              <a:rPr lang="zh-CN" altLang="en-US"/>
              <a:t> </a:t>
            </a:r>
            <a:r>
              <a:rPr lang="en-US" altLang="zh-CN"/>
              <a:t>&lt;</a:t>
            </a:r>
            <a:r>
              <a:rPr lang="zh-CN" altLang="en-US"/>
              <a:t> </a:t>
            </a:r>
            <a:r>
              <a:rPr lang="en-US" altLang="zh-CN"/>
              <a:t>100</a:t>
            </a:r>
            <a:r>
              <a:rPr lang="zh-CN" altLang="en-US"/>
              <a:t> </a:t>
            </a:r>
            <a:r>
              <a:rPr lang="en-US" altLang="zh-CN"/>
              <a:t>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Pacage</a:t>
            </a:r>
            <a:r>
              <a:rPr lang="zh-CN" altLang="en-US"/>
              <a:t> </a:t>
            </a:r>
            <a:r>
              <a:rPr lang="en-US" altLang="zh-CN"/>
              <a:t>name:</a:t>
            </a:r>
            <a:r>
              <a:rPr lang="zh-CN" altLang="en-US"/>
              <a:t> </a:t>
            </a:r>
            <a:r>
              <a:rPr lang="en-US" altLang="zh-CN"/>
              <a:t>lower-case</a:t>
            </a:r>
            <a:r>
              <a:rPr lang="zh-CN" altLang="en-US"/>
              <a:t> </a:t>
            </a:r>
            <a:r>
              <a:rPr lang="en-US" altLang="zh-CN"/>
              <a:t>chracter,</a:t>
            </a:r>
            <a:r>
              <a:rPr lang="zh-CN" altLang="en-US"/>
              <a:t> </a:t>
            </a:r>
            <a:r>
              <a:rPr lang="en-US" altLang="zh-CN"/>
              <a:t>seperated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‘.’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Class</a:t>
            </a:r>
            <a:r>
              <a:rPr lang="zh-CN" altLang="en-US"/>
              <a:t> </a:t>
            </a:r>
            <a:r>
              <a:rPr lang="en-US" altLang="zh-CN"/>
              <a:t>Name:</a:t>
            </a:r>
            <a:r>
              <a:rPr lang="zh-CN" altLang="en-US"/>
              <a:t> </a:t>
            </a:r>
            <a:r>
              <a:rPr lang="en-US" altLang="zh-CN"/>
              <a:t>Camel</a:t>
            </a:r>
            <a:r>
              <a:rPr lang="zh-CN" altLang="en-US"/>
              <a:t> </a:t>
            </a:r>
            <a:r>
              <a:rPr lang="en-US" altLang="zh-CN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Method</a:t>
            </a:r>
            <a:r>
              <a:rPr lang="zh-CN" altLang="en-US"/>
              <a:t> </a:t>
            </a:r>
            <a:r>
              <a:rPr lang="en-US" altLang="zh-CN"/>
              <a:t>Name:</a:t>
            </a:r>
            <a:r>
              <a:rPr lang="zh-CN" altLang="en-US"/>
              <a:t> </a:t>
            </a:r>
            <a:r>
              <a:rPr lang="en-US" altLang="zh-CN"/>
              <a:t>lowerCamelCase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Member</a:t>
            </a:r>
            <a:r>
              <a:rPr lang="zh-CN" altLang="en-US"/>
              <a:t> </a:t>
            </a:r>
            <a:r>
              <a:rPr lang="en-US" altLang="zh-CN"/>
              <a:t>method:</a:t>
            </a:r>
            <a:r>
              <a:rPr lang="zh-CN" altLang="en-US"/>
              <a:t> </a:t>
            </a:r>
            <a:r>
              <a:rPr lang="en-US" altLang="zh-CN"/>
              <a:t>lowerCamelCase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Constant</a:t>
            </a:r>
            <a:r>
              <a:rPr lang="zh-CN" altLang="en-US"/>
              <a:t> </a:t>
            </a:r>
            <a:r>
              <a:rPr lang="en-US" altLang="zh-CN"/>
              <a:t>Name: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capital</a:t>
            </a:r>
            <a:r>
              <a:rPr lang="zh-CN" altLang="en-US"/>
              <a:t> </a:t>
            </a:r>
            <a:r>
              <a:rPr lang="en-US" altLang="zh-CN"/>
              <a:t>case,</a:t>
            </a:r>
            <a:r>
              <a:rPr lang="zh-CN" altLang="en-US"/>
              <a:t> </a:t>
            </a:r>
            <a:r>
              <a:rPr lang="en-US" altLang="zh-CN"/>
              <a:t>spearted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‘_’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/>
              <a:t>@override </a:t>
            </a:r>
            <a:r>
              <a:rPr lang="en-US" altLang="zh-CN"/>
              <a:t>before</a:t>
            </a:r>
            <a:r>
              <a:rPr lang="zh-CN" altLang="en-US"/>
              <a:t> </a:t>
            </a:r>
            <a:r>
              <a:rPr lang="en-US" altLang="zh-CN"/>
              <a:t>method</a:t>
            </a:r>
            <a:r>
              <a:rPr lang="zh-CN" altLang="en-US"/>
              <a:t> </a:t>
            </a:r>
            <a:r>
              <a:rPr lang="en-US" altLang="zh-CN"/>
              <a:t>deriving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parent</a:t>
            </a:r>
            <a:r>
              <a:rPr lang="zh-CN" altLang="en-US"/>
              <a:t> </a:t>
            </a:r>
            <a:r>
              <a:rPr lang="en-US" altLang="zh-CN"/>
              <a:t>class</a:t>
            </a:r>
            <a:r>
              <a:rPr lang="zh-CN" altLang="en-US"/>
              <a:t> </a:t>
            </a:r>
            <a:r>
              <a:rPr lang="en-US" altLang="zh-CN"/>
              <a:t>or</a:t>
            </a:r>
            <a:r>
              <a:rPr lang="zh-CN" altLang="en-US"/>
              <a:t> </a:t>
            </a:r>
            <a:r>
              <a:rPr lang="en-US" altLang="zh-CN"/>
              <a:t>implementing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interface</a:t>
            </a:r>
            <a:r>
              <a:rPr lang="zh-CN" altLang="en-US"/>
              <a:t> </a:t>
            </a:r>
            <a:r>
              <a:rPr lang="en-US" altLang="zh-CN"/>
              <a:t>method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Do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ignore</a:t>
            </a:r>
            <a:r>
              <a:rPr lang="zh-CN" altLang="en-US"/>
              <a:t> </a:t>
            </a:r>
            <a:r>
              <a:rPr lang="en-US" altLang="zh-CN"/>
              <a:t>captured</a:t>
            </a:r>
            <a:r>
              <a:rPr lang="zh-CN" altLang="en-US"/>
              <a:t> </a:t>
            </a:r>
            <a:r>
              <a:rPr lang="en-US" altLang="zh-CN"/>
              <a:t>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Do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finalize()</a:t>
            </a:r>
            <a:r>
              <a:rPr lang="zh-CN" altLang="en-US"/>
              <a:t> </a:t>
            </a:r>
            <a:r>
              <a:rPr lang="en-US" altLang="zh-CN"/>
              <a:t>method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Do not use tab to intent.</a:t>
            </a:r>
            <a:r>
              <a:rPr lang="zh-CN" altLang="en-US"/>
              <a:t> </a:t>
            </a:r>
            <a:r>
              <a:rPr lang="en-US" altLang="zh-CN"/>
              <a:t>Configure</a:t>
            </a:r>
            <a:r>
              <a:rPr lang="zh-CN" altLang="en-US"/>
              <a:t> </a:t>
            </a:r>
            <a:r>
              <a:rPr lang="en-US" altLang="zh-CN"/>
              <a:t>your</a:t>
            </a:r>
            <a:r>
              <a:rPr lang="zh-CN" altLang="en-US"/>
              <a:t> </a:t>
            </a:r>
            <a:r>
              <a:rPr lang="en-US" altLang="zh-CN"/>
              <a:t>editor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replace</a:t>
            </a:r>
            <a:r>
              <a:rPr lang="zh-CN" altLang="en-US"/>
              <a:t> </a:t>
            </a:r>
            <a:r>
              <a:rPr lang="en-US" altLang="zh-CN"/>
              <a:t>tab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r>
              <a:rPr lang="en-US" altLang="zh-CN"/>
              <a:t>spaces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/>
              <a:t>C++ code style ---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/>
              <a:t>a header should have </a:t>
            </a:r>
            <a:r>
              <a:rPr lang="en-US" u="sng">
                <a:solidFill>
                  <a:srgbClr val="FF0000"/>
                </a:solidFill>
              </a:rPr>
              <a:t>header guards </a:t>
            </a:r>
            <a:r>
              <a:rPr lang="en-US" u="sng"/>
              <a:t>and include all other headers it needs</a:t>
            </a:r>
          </a:p>
          <a:p>
            <a:pPr marL="0" indent="0">
              <a:buNone/>
            </a:pPr>
            <a:r>
              <a:rPr lang="en-US" sz="2000"/>
              <a:t>For example, the file foo/src/bar/baz.h in project foo should have the following guard:</a:t>
            </a:r>
          </a:p>
          <a:p>
            <a:pPr marL="0" indent="0">
              <a:buNone/>
            </a:pPr>
            <a:r>
              <a:rPr lang="en-US" sz="1600"/>
              <a:t>#ifndef FOO_BAR_BAZ_H_</a:t>
            </a:r>
          </a:p>
          <a:p>
            <a:pPr marL="0" indent="0">
              <a:buNone/>
            </a:pPr>
            <a:r>
              <a:rPr lang="en-US" sz="1600"/>
              <a:t>#define FOO_BAR_BAZ_H_</a:t>
            </a:r>
          </a:p>
          <a:p>
            <a:pPr marL="0" indent="0">
              <a:buNone/>
            </a:pPr>
            <a:r>
              <a:rPr lang="en-US" sz="1600"/>
              <a:t>...</a:t>
            </a:r>
          </a:p>
          <a:p>
            <a:pPr marL="0" indent="0">
              <a:buNone/>
            </a:pPr>
            <a:r>
              <a:rPr lang="en-US" sz="1600"/>
              <a:t>#endif  // FOO_BAR_BAZ_H_</a:t>
            </a:r>
          </a:p>
          <a:p>
            <a:r>
              <a:rPr lang="en-US" sz="4000" i="1"/>
              <a:t>Head file ordering</a:t>
            </a:r>
          </a:p>
          <a:p>
            <a:pPr lvl="1"/>
            <a:r>
              <a:rPr lang="en-US" sz="2000" i="1"/>
              <a:t>dir2/foo2</a:t>
            </a:r>
            <a:r>
              <a:rPr lang="en-US" sz="2000"/>
              <a:t>.h.</a:t>
            </a:r>
          </a:p>
          <a:p>
            <a:pPr lvl="1"/>
            <a:r>
              <a:rPr lang="en-US" sz="2000"/>
              <a:t>C system files.</a:t>
            </a:r>
          </a:p>
          <a:p>
            <a:pPr lvl="1"/>
            <a:r>
              <a:rPr lang="en-US" sz="2000"/>
              <a:t>C++ system files.</a:t>
            </a:r>
          </a:p>
          <a:p>
            <a:pPr lvl="1"/>
            <a:r>
              <a:rPr lang="en-US" sz="2000"/>
              <a:t>Other libraries' .h files.</a:t>
            </a:r>
          </a:p>
          <a:p>
            <a:pPr lvl="1"/>
            <a:r>
              <a:rPr lang="en-US" sz="2000"/>
              <a:t>Your project's .h files.</a:t>
            </a:r>
          </a:p>
        </p:txBody>
      </p:sp>
    </p:spTree>
    <p:extLst>
      <p:ext uri="{BB962C8B-B14F-4D97-AF65-F5344CB8AC3E}">
        <p14:creationId xmlns:p14="http://schemas.microsoft.com/office/powerpoint/2010/main" val="707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47" y="0"/>
            <a:ext cx="10336306" cy="62995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C++ ---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753035"/>
            <a:ext cx="10950388" cy="5607424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General rules: Names should be descriptive; avoid abbreviation</a:t>
            </a:r>
          </a:p>
          <a:p>
            <a:r>
              <a:rPr lang="en-US"/>
              <a:t>Filename: </a:t>
            </a:r>
          </a:p>
          <a:p>
            <a:pPr lvl="1"/>
            <a:r>
              <a:rPr lang="en-US"/>
              <a:t>Filenames should be all lowercase and can include underscores (_). </a:t>
            </a:r>
          </a:p>
          <a:p>
            <a:pPr lvl="1"/>
            <a:r>
              <a:rPr lang="en-US"/>
              <a:t>Do not use filenames that already exist in /usr/include, such as db.h.</a:t>
            </a:r>
          </a:p>
          <a:p>
            <a:pPr lvl="1"/>
            <a:r>
              <a:rPr lang="en-US"/>
              <a:t>In general, make your filenames very specific. For example, use http_server_logs.h rather than logs.h. </a:t>
            </a:r>
          </a:p>
          <a:p>
            <a:pPr lvl="1"/>
            <a:r>
              <a:rPr lang="en-US"/>
              <a:t>A very common case is to have a pair of files called, e.g., foo_bar.h and foo_bar.cc, defining a class called </a:t>
            </a:r>
            <a:r>
              <a:rPr lang="en-US">
                <a:solidFill>
                  <a:srgbClr val="FF0000"/>
                </a:solidFill>
              </a:rPr>
              <a:t>FooBar</a:t>
            </a:r>
            <a:r>
              <a:rPr lang="en-US"/>
              <a:t>.</a:t>
            </a:r>
          </a:p>
          <a:p>
            <a:r>
              <a:rPr lang="en-US"/>
              <a:t>Type names: Type names start with a capital letter and have a capital letter for each new word, with no underscores: MyExcitingClass, MyExcitingEnum.</a:t>
            </a:r>
          </a:p>
          <a:p>
            <a:r>
              <a:rPr lang="en-US"/>
              <a:t>Variable names:</a:t>
            </a:r>
          </a:p>
          <a:p>
            <a:pPr lvl="1"/>
            <a:r>
              <a:rPr lang="en-US"/>
              <a:t>The names of variables (including function parameters) and data members are all lowercase, with underscores between words. Data members of classes (but not structs) additionally have trailing underscores</a:t>
            </a:r>
          </a:p>
          <a:p>
            <a:pPr lvl="1"/>
            <a:r>
              <a:rPr lang="en-US"/>
              <a:t>Examples:</a:t>
            </a:r>
          </a:p>
          <a:p>
            <a:pPr marL="457200" lvl="1" indent="0">
              <a:buNone/>
            </a:pPr>
            <a:r>
              <a:rPr lang="en-US"/>
              <a:t>string </a:t>
            </a:r>
            <a:r>
              <a:rPr lang="en-US">
                <a:solidFill>
                  <a:srgbClr val="FF0000"/>
                </a:solidFill>
              </a:rPr>
              <a:t>table_name</a:t>
            </a:r>
            <a:r>
              <a:rPr lang="en-US"/>
              <a:t>;  // OK - uses underscore.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class TableInfo {</a:t>
            </a:r>
          </a:p>
          <a:p>
            <a:pPr marL="457200" lvl="1" indent="0">
              <a:buNone/>
            </a:pPr>
            <a:r>
              <a:rPr lang="de-DE"/>
              <a:t>  ...</a:t>
            </a:r>
          </a:p>
          <a:p>
            <a:pPr marL="457200" lvl="1" indent="0">
              <a:buNone/>
            </a:pPr>
            <a:r>
              <a:rPr lang="de-DE"/>
              <a:t> private:</a:t>
            </a:r>
          </a:p>
          <a:p>
            <a:pPr marL="457200" lvl="1" indent="0">
              <a:buNone/>
            </a:pPr>
            <a:r>
              <a:rPr lang="de-DE"/>
              <a:t>  string </a:t>
            </a:r>
            <a:r>
              <a:rPr lang="de-DE">
                <a:solidFill>
                  <a:srgbClr val="FF0000"/>
                </a:solidFill>
              </a:rPr>
              <a:t>table_name_</a:t>
            </a:r>
            <a:r>
              <a:rPr lang="de-DE"/>
              <a:t>;  // OK - underscore at end.</a:t>
            </a:r>
          </a:p>
          <a:p>
            <a:pPr marL="457200" lvl="1" indent="0">
              <a:buNone/>
            </a:pPr>
            <a:r>
              <a:rPr lang="uk-UA"/>
              <a:t>};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struct UrlTableProperties {</a:t>
            </a:r>
          </a:p>
          <a:p>
            <a:pPr marL="457200" lvl="1" indent="0">
              <a:buNone/>
            </a:pPr>
            <a:r>
              <a:rPr lang="en-US"/>
              <a:t>  string name;</a:t>
            </a:r>
          </a:p>
          <a:p>
            <a:pPr marL="457200" lvl="1" indent="0">
              <a:buNone/>
            </a:pPr>
            <a:r>
              <a:rPr lang="en-US"/>
              <a:t>  int num_entries;</a:t>
            </a:r>
          </a:p>
          <a:p>
            <a:pPr marL="457200" lvl="1" indent="0">
              <a:buNone/>
            </a:pPr>
            <a:r>
              <a:rPr lang="uk-UA"/>
              <a:t>};</a:t>
            </a:r>
            <a:endParaRPr lang="en-US"/>
          </a:p>
          <a:p>
            <a:r>
              <a:rPr lang="en-US" b="1"/>
              <a:t>Function Names:</a:t>
            </a:r>
            <a:r>
              <a:rPr lang="en-US"/>
              <a:t>Ordinarily, functions should start with a capital letter and have a capital letter for each new word (a.k.a. "</a:t>
            </a:r>
            <a:r>
              <a:rPr lang="en-US" u="sng">
                <a:hlinkClick r:id="rId2"/>
              </a:rPr>
              <a:t>Camel Case" or "Pascal case").</a:t>
            </a:r>
            <a:r>
              <a:rPr lang="en-US" u="sng"/>
              <a:t> </a:t>
            </a:r>
            <a:r>
              <a:rPr lang="en-US">
                <a:solidFill>
                  <a:srgbClr val="FF0000"/>
                </a:solidFill>
              </a:rPr>
              <a:t>Accessors and mutators (get and set functions) may be named like variables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---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Giving sensible names to types and variables is much better than using obscure names that you must then explain through comments.</a:t>
            </a:r>
          </a:p>
          <a:p>
            <a:r>
              <a:rPr lang="en-US"/>
              <a:t>You can use either the // or the /* */ syntax; however, </a:t>
            </a:r>
            <a:r>
              <a:rPr lang="en-US">
                <a:solidFill>
                  <a:srgbClr val="FF0000"/>
                </a:solidFill>
              </a:rPr>
              <a:t>// is </a:t>
            </a:r>
            <a:r>
              <a:rPr lang="en-US" i="1">
                <a:solidFill>
                  <a:srgbClr val="FF0000"/>
                </a:solidFill>
              </a:rPr>
              <a:t>much</a:t>
            </a:r>
            <a:r>
              <a:rPr lang="en-US">
                <a:solidFill>
                  <a:srgbClr val="FF0000"/>
                </a:solidFill>
              </a:rPr>
              <a:t> more common</a:t>
            </a:r>
            <a:r>
              <a:rPr lang="en-US"/>
              <a:t>. Be consistent with how you comment and what style you use where.</a:t>
            </a:r>
          </a:p>
          <a:p>
            <a:r>
              <a:rPr lang="en-US" b="1"/>
              <a:t>File Comments:</a:t>
            </a:r>
          </a:p>
          <a:p>
            <a:pPr lvl="1"/>
            <a:r>
              <a:rPr lang="en-US"/>
              <a:t>Start each file with </a:t>
            </a:r>
            <a:r>
              <a:rPr lang="en-US">
                <a:solidFill>
                  <a:srgbClr val="FF0000"/>
                </a:solidFill>
              </a:rPr>
              <a:t>license</a:t>
            </a:r>
            <a:r>
              <a:rPr lang="en-US"/>
              <a:t> (for example, Apache 2.0, BSD, LGPL, GPL).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Do not duplicate comments in both the .h and the .cc. </a:t>
            </a:r>
            <a:r>
              <a:rPr lang="en-US"/>
              <a:t>Duplicated comments diverge.</a:t>
            </a:r>
          </a:p>
          <a:p>
            <a:r>
              <a:rPr lang="en-US" b="1"/>
              <a:t>Class Comments: </a:t>
            </a:r>
            <a:r>
              <a:rPr lang="en-US"/>
              <a:t>Every non-obvious class declaration should have an accompanying comment that describes what it is for and how it should be used</a:t>
            </a:r>
          </a:p>
          <a:p>
            <a:r>
              <a:rPr lang="en-US" b="1"/>
              <a:t>Function Comments</a:t>
            </a:r>
          </a:p>
          <a:p>
            <a:pPr lvl="1"/>
            <a:r>
              <a:rPr lang="en-US"/>
              <a:t>Declaration comments describe use of the function (when it is non-obvious); comments at the definition of a function describe operation.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098"/>
          </a:xfrm>
        </p:spPr>
        <p:txBody>
          <a:bodyPr/>
          <a:lstStyle/>
          <a:p>
            <a:pPr algn="ctr"/>
            <a:r>
              <a:rPr lang="en-US"/>
              <a:t>C++ --- Forward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099"/>
            <a:ext cx="10515600" cy="528486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Forward Declarations </a:t>
            </a:r>
            <a:r>
              <a:rPr lang="en-US" sz="3600"/>
              <a:t>A "forward declaration" is a declaration of a class, function, or template without an associated definition.</a:t>
            </a:r>
            <a:endParaRPr lang="en-US" sz="3600" b="1">
              <a:solidFill>
                <a:srgbClr val="FF0000"/>
              </a:solidFill>
            </a:endParaRPr>
          </a:p>
          <a:p>
            <a:pPr lvl="1"/>
            <a:r>
              <a:rPr lang="en-US" sz="1800"/>
              <a:t>Example:</a:t>
            </a:r>
          </a:p>
          <a:p>
            <a:pPr lvl="2"/>
            <a:r>
              <a:rPr lang="en-US" sz="1100"/>
              <a:t>int foo; </a:t>
            </a:r>
            <a:r>
              <a:rPr lang="en-US" sz="1100" i="1"/>
              <a:t>//foo might be defined somewhere in this file</a:t>
            </a:r>
          </a:p>
          <a:p>
            <a:pPr lvl="2"/>
            <a:r>
              <a:rPr lang="en-US" sz="1100" b="1"/>
              <a:t>extern</a:t>
            </a:r>
            <a:r>
              <a:rPr lang="en-US" sz="1100"/>
              <a:t> int bar; </a:t>
            </a:r>
            <a:r>
              <a:rPr lang="en-US" sz="1100" i="1"/>
              <a:t>//bar must be defined in some other file</a:t>
            </a:r>
          </a:p>
          <a:p>
            <a:pPr lvl="2"/>
            <a:r>
              <a:rPr lang="en-US" sz="1100"/>
              <a:t>void printThisInteger(int);</a:t>
            </a:r>
          </a:p>
          <a:p>
            <a:pPr lvl="2"/>
            <a:r>
              <a:rPr lang="en-US" sz="1100"/>
              <a:t>extern void printThisInteger(int);</a:t>
            </a:r>
          </a:p>
          <a:p>
            <a:pPr lvl="2"/>
            <a:r>
              <a:rPr lang="en-US" sz="1100" b="1"/>
              <a:t>class</a:t>
            </a:r>
            <a:r>
              <a:rPr lang="en-US" sz="1100"/>
              <a:t> </a:t>
            </a:r>
            <a:r>
              <a:rPr lang="en-US" sz="1100" b="1"/>
              <a:t>MyClass</a:t>
            </a:r>
            <a:r>
              <a:rPr lang="en-US" sz="1100"/>
              <a:t>;</a:t>
            </a:r>
          </a:p>
          <a:p>
            <a:pPr lvl="2"/>
            <a:r>
              <a:rPr lang="en-US" sz="1100" b="1"/>
              <a:t>struct</a:t>
            </a:r>
            <a:r>
              <a:rPr lang="en-US" sz="1100"/>
              <a:t> MyStruct;</a:t>
            </a:r>
          </a:p>
          <a:p>
            <a:pPr lvl="2"/>
            <a:r>
              <a:rPr lang="en-US" sz="1400" b="1"/>
              <a:t>@class</a:t>
            </a:r>
            <a:r>
              <a:rPr lang="en-US" sz="1400"/>
              <a:t> MyClass;</a:t>
            </a:r>
          </a:p>
          <a:p>
            <a:pPr lvl="2"/>
            <a:r>
              <a:rPr lang="en-US" sz="1400" b="1"/>
              <a:t>@protocol</a:t>
            </a:r>
            <a:r>
              <a:rPr lang="en-US" sz="1400"/>
              <a:t> </a:t>
            </a:r>
            <a:r>
              <a:rPr lang="en-US" sz="1400" b="1"/>
              <a:t>MyProtocol</a:t>
            </a:r>
            <a:r>
              <a:rPr lang="en-US" sz="1400"/>
              <a:t>;</a:t>
            </a:r>
            <a:endParaRPr lang="en-US" sz="1000"/>
          </a:p>
          <a:p>
            <a:pPr lvl="1"/>
            <a:r>
              <a:rPr lang="en-US" sz="1800"/>
              <a:t>In C++, classes can be forward-declared if you only need to use the pointer-to-that-class type. </a:t>
            </a:r>
            <a:r>
              <a:rPr lang="en-US" sz="1800">
                <a:solidFill>
                  <a:srgbClr val="FF0000"/>
                </a:solidFill>
              </a:rPr>
              <a:t>Forward declaration of a class is not sufficient if you need to use the actual class type</a:t>
            </a:r>
            <a:r>
              <a:rPr lang="en-US" sz="1800"/>
              <a:t>, for example, if you have a member whose type is that class directly (not a pointer), or if you need to use it as a base class, or if you need to use the methods of the class in a method.</a:t>
            </a:r>
            <a:endParaRPr lang="en-US" sz="1800" b="1">
              <a:solidFill>
                <a:srgbClr val="FF0000"/>
              </a:solidFill>
            </a:endParaRPr>
          </a:p>
          <a:p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7212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1445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Yu Gothic</vt:lpstr>
      <vt:lpstr>Arial</vt:lpstr>
      <vt:lpstr>Office Theme</vt:lpstr>
      <vt:lpstr>Code style</vt:lpstr>
      <vt:lpstr>Code style</vt:lpstr>
      <vt:lpstr>Java doc</vt:lpstr>
      <vt:lpstr>Check style</vt:lpstr>
      <vt:lpstr>Java code style</vt:lpstr>
      <vt:lpstr>C++ code style --- Header file</vt:lpstr>
      <vt:lpstr>C++ --- Naming</vt:lpstr>
      <vt:lpstr>C++ --- comments</vt:lpstr>
      <vt:lpstr>C++ --- Forward declaration</vt:lpstr>
      <vt:lpstr>C++ --- Inline function Define functions inline only when they are small, say, 10 lines or fewer. </vt:lpstr>
      <vt:lpstr>C++ --- scoping internal linkage</vt:lpstr>
      <vt:lpstr>C++ --- variables</vt:lpstr>
      <vt:lpstr>C++ ---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style</dc:title>
  <dc:creator>Microsoft Office User</dc:creator>
  <cp:lastModifiedBy>Microsoft Office User</cp:lastModifiedBy>
  <cp:revision>177</cp:revision>
  <dcterms:created xsi:type="dcterms:W3CDTF">2016-12-09T10:29:55Z</dcterms:created>
  <dcterms:modified xsi:type="dcterms:W3CDTF">2016-12-17T06:48:26Z</dcterms:modified>
</cp:coreProperties>
</file>