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59" r:id="rId5"/>
    <p:sldId id="288" r:id="rId6"/>
    <p:sldId id="302" r:id="rId7"/>
    <p:sldId id="303" r:id="rId8"/>
    <p:sldId id="304" r:id="rId9"/>
    <p:sldId id="305" r:id="rId10"/>
    <p:sldId id="306" r:id="rId11"/>
    <p:sldId id="318" r:id="rId12"/>
    <p:sldId id="267" r:id="rId13"/>
    <p:sldId id="290" r:id="rId14"/>
    <p:sldId id="307" r:id="rId15"/>
    <p:sldId id="301" r:id="rId16"/>
    <p:sldId id="308" r:id="rId17"/>
    <p:sldId id="319" r:id="rId18"/>
    <p:sldId id="309" r:id="rId19"/>
    <p:sldId id="310" r:id="rId20"/>
    <p:sldId id="315" r:id="rId21"/>
    <p:sldId id="316" r:id="rId22"/>
    <p:sldId id="321" r:id="rId23"/>
    <p:sldId id="311" r:id="rId24"/>
    <p:sldId id="320" r:id="rId25"/>
    <p:sldId id="312" r:id="rId26"/>
    <p:sldId id="313" r:id="rId27"/>
    <p:sldId id="281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79E"/>
    <a:srgbClr val="000000"/>
    <a:srgbClr val="CED3D6"/>
    <a:srgbClr val="979B9D"/>
    <a:srgbClr val="A7CBD5"/>
    <a:srgbClr val="A2D4E2"/>
    <a:srgbClr val="00A4A4"/>
    <a:srgbClr val="6D7BFB"/>
    <a:srgbClr val="3DFDEB"/>
    <a:srgbClr val="9C6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>
        <p:scale>
          <a:sx n="150" d="100"/>
          <a:sy n="150" d="100"/>
        </p:scale>
        <p:origin x="-684" y="7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46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7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76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9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1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71" y="197982"/>
            <a:ext cx="913458" cy="2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0"/>
            <a:ext cx="9274221" cy="51434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252520" cy="183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854"/>
            <a:ext cx="9252520" cy="1636776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3300784"/>
            <a:ext cx="9144000" cy="1833372"/>
          </a:xfrm>
          <a:prstGeom prst="rect">
            <a:avLst/>
          </a:prstGeom>
        </p:spPr>
      </p:pic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4211960" y="3549665"/>
            <a:ext cx="4392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A.I.Roland</a:t>
            </a:r>
            <a:endParaRPr lang="en-US" altLang="zh-CN" sz="16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087724" y="2139702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经验分享</a:t>
            </a: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2087724" y="1491630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ilyUPC" pitchFamily="34" charset="-34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Spring Cloud &amp; SaaS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LilyUPC" pitchFamily="34" charset="-34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-3085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52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83772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2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3101896" cy="277143"/>
          </a:xfrm>
        </p:spPr>
        <p:txBody>
          <a:bodyPr/>
          <a:lstStyle/>
          <a:p>
            <a:r>
              <a:rPr lang="zh-CN" altLang="en-US" dirty="0" smtClean="0"/>
              <a:t>如何定位租户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96208" y="2191639"/>
            <a:ext cx="1551585" cy="3722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数据源识别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" idx="2"/>
            <a:endCxn id="10" idx="0"/>
          </p:cNvCxnSpPr>
          <p:nvPr/>
        </p:nvCxnSpPr>
        <p:spPr>
          <a:xfrm flipH="1">
            <a:off x="1147805" y="2563900"/>
            <a:ext cx="3424196" cy="7078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2"/>
            <a:endCxn id="11" idx="0"/>
          </p:cNvCxnSpPr>
          <p:nvPr/>
        </p:nvCxnSpPr>
        <p:spPr>
          <a:xfrm flipH="1">
            <a:off x="2859902" y="2563900"/>
            <a:ext cx="1712099" cy="7078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12" idx="0"/>
          </p:cNvCxnSpPr>
          <p:nvPr/>
        </p:nvCxnSpPr>
        <p:spPr>
          <a:xfrm flipH="1">
            <a:off x="4571999" y="2563900"/>
            <a:ext cx="2" cy="7078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13" idx="0"/>
          </p:cNvCxnSpPr>
          <p:nvPr/>
        </p:nvCxnSpPr>
        <p:spPr>
          <a:xfrm>
            <a:off x="4572001" y="2563900"/>
            <a:ext cx="1712095" cy="7078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14" idx="0"/>
          </p:cNvCxnSpPr>
          <p:nvPr/>
        </p:nvCxnSpPr>
        <p:spPr>
          <a:xfrm>
            <a:off x="4572001" y="2563900"/>
            <a:ext cx="3424192" cy="7078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3513" y="3271759"/>
            <a:ext cx="1128584" cy="270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2295610" y="3271759"/>
            <a:ext cx="1128584" cy="270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4007707" y="3271759"/>
            <a:ext cx="1128584" cy="270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5719804" y="3271759"/>
            <a:ext cx="1128584" cy="270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4" name="矩形 13"/>
          <p:cNvSpPr/>
          <p:nvPr/>
        </p:nvSpPr>
        <p:spPr>
          <a:xfrm>
            <a:off x="7431901" y="3271759"/>
            <a:ext cx="1128584" cy="270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5" name="矩形 14"/>
          <p:cNvSpPr/>
          <p:nvPr/>
        </p:nvSpPr>
        <p:spPr>
          <a:xfrm>
            <a:off x="3796208" y="1236963"/>
            <a:ext cx="1551585" cy="3722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登录处理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616" y="1236963"/>
            <a:ext cx="1551585" cy="372261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登录请求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48807" y="1236963"/>
            <a:ext cx="1551585" cy="37226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曲线连接符 17"/>
          <p:cNvCxnSpPr>
            <a:stCxn id="15" idx="0"/>
            <a:endCxn id="17" idx="0"/>
          </p:cNvCxnSpPr>
          <p:nvPr/>
        </p:nvCxnSpPr>
        <p:spPr>
          <a:xfrm rot="5400000" flipH="1" flipV="1">
            <a:off x="5948300" y="-139336"/>
            <a:ext cx="12700" cy="27525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2"/>
            <a:endCxn id="15" idx="2"/>
          </p:cNvCxnSpPr>
          <p:nvPr/>
        </p:nvCxnSpPr>
        <p:spPr>
          <a:xfrm rot="5400000">
            <a:off x="5948301" y="232925"/>
            <a:ext cx="12700" cy="27525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170" y="771550"/>
            <a:ext cx="11690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用户名、密码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1858021"/>
            <a:ext cx="206426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、数据源、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513" y="3847823"/>
            <a:ext cx="1128584" cy="27025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租户识别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95610" y="3847823"/>
            <a:ext cx="1128584" cy="27025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租户识别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07707" y="3847823"/>
            <a:ext cx="1128584" cy="27025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租户识别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19804" y="3847823"/>
            <a:ext cx="1128584" cy="27025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租户识别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31901" y="3847823"/>
            <a:ext cx="1128584" cy="27025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租户识别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3513" y="4423887"/>
            <a:ext cx="1128584" cy="27025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28" name="矩形 27"/>
          <p:cNvSpPr/>
          <p:nvPr/>
        </p:nvSpPr>
        <p:spPr>
          <a:xfrm>
            <a:off x="2295610" y="4423887"/>
            <a:ext cx="1128584" cy="27025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29" name="矩形 28"/>
          <p:cNvSpPr/>
          <p:nvPr/>
        </p:nvSpPr>
        <p:spPr>
          <a:xfrm>
            <a:off x="4007707" y="4423887"/>
            <a:ext cx="1128584" cy="27025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30" name="矩形 29"/>
          <p:cNvSpPr/>
          <p:nvPr/>
        </p:nvSpPr>
        <p:spPr>
          <a:xfrm>
            <a:off x="5719804" y="4423887"/>
            <a:ext cx="1128584" cy="27025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31" name="矩形 30"/>
          <p:cNvSpPr/>
          <p:nvPr/>
        </p:nvSpPr>
        <p:spPr>
          <a:xfrm>
            <a:off x="7431901" y="4423887"/>
            <a:ext cx="1128584" cy="27025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cxnSp>
        <p:nvCxnSpPr>
          <p:cNvPr id="32" name="直接箭头连接符 31"/>
          <p:cNvCxnSpPr>
            <a:stCxn id="16" idx="3"/>
            <a:endCxn id="15" idx="1"/>
          </p:cNvCxnSpPr>
          <p:nvPr/>
        </p:nvCxnSpPr>
        <p:spPr>
          <a:xfrm>
            <a:off x="2667201" y="1423094"/>
            <a:ext cx="112900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4" idx="0"/>
          </p:cNvCxnSpPr>
          <p:nvPr/>
        </p:nvCxnSpPr>
        <p:spPr>
          <a:xfrm>
            <a:off x="4572001" y="1609224"/>
            <a:ext cx="0" cy="5824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22" idx="0"/>
          </p:cNvCxnSpPr>
          <p:nvPr/>
        </p:nvCxnSpPr>
        <p:spPr>
          <a:xfrm>
            <a:off x="1147805" y="3542011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27" idx="0"/>
          </p:cNvCxnSpPr>
          <p:nvPr/>
        </p:nvCxnSpPr>
        <p:spPr>
          <a:xfrm>
            <a:off x="1147805" y="4118075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2"/>
            <a:endCxn id="23" idx="0"/>
          </p:cNvCxnSpPr>
          <p:nvPr/>
        </p:nvCxnSpPr>
        <p:spPr>
          <a:xfrm>
            <a:off x="2859902" y="3542011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8" idx="0"/>
          </p:cNvCxnSpPr>
          <p:nvPr/>
        </p:nvCxnSpPr>
        <p:spPr>
          <a:xfrm>
            <a:off x="2859902" y="4118075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2"/>
            <a:endCxn id="24" idx="0"/>
          </p:cNvCxnSpPr>
          <p:nvPr/>
        </p:nvCxnSpPr>
        <p:spPr>
          <a:xfrm>
            <a:off x="4571999" y="3542011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2"/>
            <a:endCxn id="29" idx="0"/>
          </p:cNvCxnSpPr>
          <p:nvPr/>
        </p:nvCxnSpPr>
        <p:spPr>
          <a:xfrm>
            <a:off x="4571999" y="4118075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25" idx="0"/>
          </p:cNvCxnSpPr>
          <p:nvPr/>
        </p:nvCxnSpPr>
        <p:spPr>
          <a:xfrm>
            <a:off x="6284096" y="3542011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6" idx="0"/>
          </p:cNvCxnSpPr>
          <p:nvPr/>
        </p:nvCxnSpPr>
        <p:spPr>
          <a:xfrm>
            <a:off x="7996193" y="3542011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5" idx="2"/>
            <a:endCxn id="30" idx="0"/>
          </p:cNvCxnSpPr>
          <p:nvPr/>
        </p:nvCxnSpPr>
        <p:spPr>
          <a:xfrm>
            <a:off x="6284096" y="4118075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2"/>
            <a:endCxn id="31" idx="0"/>
          </p:cNvCxnSpPr>
          <p:nvPr/>
        </p:nvCxnSpPr>
        <p:spPr>
          <a:xfrm>
            <a:off x="7996193" y="4118075"/>
            <a:ext cx="0" cy="3058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48806" y="2323434"/>
            <a:ext cx="1551585" cy="37226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公共库（或算法）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17" idx="2"/>
            <a:endCxn id="63" idx="0"/>
          </p:cNvCxnSpPr>
          <p:nvPr/>
        </p:nvCxnSpPr>
        <p:spPr>
          <a:xfrm flipH="1">
            <a:off x="7324599" y="1609224"/>
            <a:ext cx="1" cy="7142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独立的数据服务</a:t>
            </a:r>
            <a:endParaRPr lang="zh-CN" altLang="en-US" dirty="0"/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959932" y="2333717"/>
            <a:ext cx="1224136" cy="47606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6728640" y="1460563"/>
            <a:ext cx="1875808" cy="222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数据库集群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1600" y="1269940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</a:p>
        </p:txBody>
      </p:sp>
      <p:sp>
        <p:nvSpPr>
          <p:cNvPr id="32" name="矩形 31"/>
          <p:cNvSpPr/>
          <p:nvPr/>
        </p:nvSpPr>
        <p:spPr>
          <a:xfrm>
            <a:off x="971600" y="1851670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更新数据结构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600" y="3507854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1600" y="2428562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批量执行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35586" y="2931790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09003"/>
            <a:ext cx="605409" cy="605409"/>
          </a:xfrm>
          <a:prstGeom prst="rect">
            <a:avLst/>
          </a:prstGeom>
          <a:solidFill>
            <a:srgbClr val="32879E"/>
          </a:solidFill>
          <a:ln>
            <a:solidFill>
              <a:schemeClr val="bg1">
                <a:lumMod val="75000"/>
              </a:schemeClr>
            </a:solidFill>
          </a:ln>
          <a:extLst/>
        </p:spPr>
      </p:pic>
      <p:pic>
        <p:nvPicPr>
          <p:cNvPr id="44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8" y="2009003"/>
            <a:ext cx="605409" cy="605409"/>
          </a:xfrm>
          <a:prstGeom prst="rect">
            <a:avLst/>
          </a:prstGeom>
          <a:solidFill>
            <a:srgbClr val="32879E"/>
          </a:solidFill>
          <a:ln>
            <a:solidFill>
              <a:schemeClr val="bg1">
                <a:lumMod val="75000"/>
              </a:schemeClr>
            </a:solidFill>
          </a:ln>
          <a:extLst/>
        </p:spPr>
      </p:pic>
      <p:pic>
        <p:nvPicPr>
          <p:cNvPr id="45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58429"/>
            <a:ext cx="605409" cy="605409"/>
          </a:xfrm>
          <a:prstGeom prst="rect">
            <a:avLst/>
          </a:prstGeom>
          <a:solidFill>
            <a:srgbClr val="32879E"/>
          </a:solidFill>
          <a:ln>
            <a:solidFill>
              <a:schemeClr val="bg1">
                <a:lumMod val="75000"/>
              </a:schemeClr>
            </a:solidFill>
          </a:ln>
          <a:extLst/>
        </p:spPr>
      </p:pic>
      <p:pic>
        <p:nvPicPr>
          <p:cNvPr id="46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7" y="2758428"/>
            <a:ext cx="605409" cy="605409"/>
          </a:xfrm>
          <a:prstGeom prst="rect">
            <a:avLst/>
          </a:prstGeom>
          <a:solidFill>
            <a:srgbClr val="32879E"/>
          </a:solidFill>
          <a:ln>
            <a:solidFill>
              <a:schemeClr val="bg1">
                <a:lumMod val="75000"/>
              </a:schemeClr>
            </a:solidFill>
          </a:ln>
          <a:extLst/>
        </p:spPr>
      </p:pic>
      <p:cxnSp>
        <p:nvCxnSpPr>
          <p:cNvPr id="8" name="肘形连接符 7"/>
          <p:cNvCxnSpPr>
            <a:stCxn id="31" idx="3"/>
            <a:endCxn id="32" idx="3"/>
          </p:cNvCxnSpPr>
          <p:nvPr/>
        </p:nvCxnSpPr>
        <p:spPr>
          <a:xfrm>
            <a:off x="2195736" y="1416789"/>
            <a:ext cx="12700" cy="58173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2" idx="3"/>
            <a:endCxn id="37" idx="3"/>
          </p:cNvCxnSpPr>
          <p:nvPr/>
        </p:nvCxnSpPr>
        <p:spPr>
          <a:xfrm>
            <a:off x="2195736" y="1998519"/>
            <a:ext cx="12700" cy="57689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7" idx="3"/>
            <a:endCxn id="34" idx="3"/>
          </p:cNvCxnSpPr>
          <p:nvPr/>
        </p:nvCxnSpPr>
        <p:spPr>
          <a:xfrm>
            <a:off x="2195736" y="2575411"/>
            <a:ext cx="12700" cy="107929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7" idx="3"/>
            <a:endCxn id="202" idx="1"/>
          </p:cNvCxnSpPr>
          <p:nvPr/>
        </p:nvCxnSpPr>
        <p:spPr>
          <a:xfrm flipV="1">
            <a:off x="2195736" y="2571751"/>
            <a:ext cx="1764196" cy="3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2" idx="3"/>
            <a:endCxn id="210" idx="1"/>
          </p:cNvCxnSpPr>
          <p:nvPr/>
        </p:nvCxnSpPr>
        <p:spPr>
          <a:xfrm>
            <a:off x="5184068" y="2571751"/>
            <a:ext cx="1544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55776" y="2313801"/>
            <a:ext cx="11690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（异步、定时任务）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7162" y="2307716"/>
            <a:ext cx="116905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5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10" grpId="0" animBg="1"/>
      <p:bldP spid="31" grpId="0" animBg="1"/>
      <p:bldP spid="32" grpId="0" animBg="1"/>
      <p:bldP spid="34" grpId="0" animBg="1"/>
      <p:bldP spid="37" grpId="0" animBg="1"/>
      <p:bldP spid="38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0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01440" y="1607124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9"/>
          <p:cNvSpPr txBox="1"/>
          <p:nvPr/>
        </p:nvSpPr>
        <p:spPr>
          <a:xfrm>
            <a:off x="4067945" y="3640058"/>
            <a:ext cx="1899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服务的拆分原则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4067944" y="3864323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分层设计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4067945" y="4088588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业务架构设计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4067944" y="4312854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拓扑举例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4204360" y="1930393"/>
            <a:ext cx="725605" cy="617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5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3" grpId="0"/>
      <p:bldP spid="24" grpId="0"/>
      <p:bldP spid="25" grpId="0"/>
      <p:bldP spid="26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62832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微服务的拆分原则</a:t>
            </a:r>
            <a:endParaRPr lang="zh-CN" altLang="en-US" dirty="0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475656" y="2052816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椭圆 22"/>
          <p:cNvSpPr/>
          <p:nvPr/>
        </p:nvSpPr>
        <p:spPr>
          <a:xfrm>
            <a:off x="4341977" y="988993"/>
            <a:ext cx="1798134" cy="1798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2"/>
          <p:cNvSpPr/>
          <p:nvPr/>
        </p:nvSpPr>
        <p:spPr>
          <a:xfrm>
            <a:off x="4401612" y="1049456"/>
            <a:ext cx="1655870" cy="16555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22" idx="16"/>
            <a:endCxn id="42" idx="1"/>
          </p:cNvCxnSpPr>
          <p:nvPr/>
        </p:nvCxnSpPr>
        <p:spPr>
          <a:xfrm flipV="1">
            <a:off x="3014360" y="1834224"/>
            <a:ext cx="1281277" cy="9122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5311" y="2515641"/>
            <a:ext cx="117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95637" y="1650936"/>
            <a:ext cx="1872208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业务功能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>
            <a:stCxn id="22" idx="16"/>
            <a:endCxn id="55" idx="1"/>
          </p:cNvCxnSpPr>
          <p:nvPr/>
        </p:nvCxnSpPr>
        <p:spPr>
          <a:xfrm>
            <a:off x="3014360" y="2746474"/>
            <a:ext cx="1292774" cy="11284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22"/>
          <p:cNvSpPr/>
          <p:nvPr/>
        </p:nvSpPr>
        <p:spPr>
          <a:xfrm>
            <a:off x="4353474" y="3005217"/>
            <a:ext cx="1798134" cy="1798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22"/>
          <p:cNvSpPr/>
          <p:nvPr/>
        </p:nvSpPr>
        <p:spPr>
          <a:xfrm>
            <a:off x="4413109" y="3065680"/>
            <a:ext cx="1655870" cy="16555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745728" y="3065680"/>
            <a:ext cx="422212" cy="421305"/>
            <a:chOff x="2769119" y="1848492"/>
            <a:chExt cx="505142" cy="504056"/>
          </a:xfrm>
        </p:grpSpPr>
        <p:sp>
          <p:nvSpPr>
            <p:cNvPr id="47" name="椭圆 46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8663" y="1908018"/>
              <a:ext cx="485598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918831" y="3640842"/>
            <a:ext cx="421305" cy="421305"/>
            <a:chOff x="2471142" y="2586760"/>
            <a:chExt cx="504056" cy="504056"/>
          </a:xfrm>
        </p:grpSpPr>
        <p:sp>
          <p:nvSpPr>
            <p:cNvPr id="50" name="椭圆 4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71142" y="2653422"/>
              <a:ext cx="485601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779935" y="4218047"/>
            <a:ext cx="421305" cy="421305"/>
            <a:chOff x="2769119" y="3325028"/>
            <a:chExt cx="504056" cy="504056"/>
          </a:xfrm>
        </p:grpSpPr>
        <p:sp>
          <p:nvSpPr>
            <p:cNvPr id="53" name="椭圆 52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9119" y="3378426"/>
              <a:ext cx="485601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307134" y="3667160"/>
            <a:ext cx="187220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62715" y="1028910"/>
            <a:ext cx="422212" cy="421305"/>
            <a:chOff x="2769119" y="1848492"/>
            <a:chExt cx="505142" cy="504056"/>
          </a:xfrm>
        </p:grpSpPr>
        <p:sp>
          <p:nvSpPr>
            <p:cNvPr id="64" name="椭圆 63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88663" y="1908018"/>
              <a:ext cx="485598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935818" y="1604072"/>
            <a:ext cx="421305" cy="421305"/>
            <a:chOff x="2471142" y="2586760"/>
            <a:chExt cx="504056" cy="504056"/>
          </a:xfrm>
        </p:grpSpPr>
        <p:sp>
          <p:nvSpPr>
            <p:cNvPr id="67" name="椭圆 66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71142" y="2653422"/>
              <a:ext cx="485601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96922" y="2181277"/>
            <a:ext cx="421305" cy="421305"/>
            <a:chOff x="2769119" y="3325028"/>
            <a:chExt cx="504056" cy="504056"/>
          </a:xfrm>
        </p:grpSpPr>
        <p:sp>
          <p:nvSpPr>
            <p:cNvPr id="70" name="椭圆 69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69119" y="3378426"/>
              <a:ext cx="485601" cy="36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05313" y="1078664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高内聚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16216" y="1649355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耦合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40136" y="2247681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业务单一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00192" y="3147814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基础组件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511095" y="3718505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性能均衡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35015" y="4316831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资源分配</a:t>
            </a:r>
          </a:p>
        </p:txBody>
      </p:sp>
    </p:spTree>
    <p:extLst>
      <p:ext uri="{BB962C8B-B14F-4D97-AF65-F5344CB8AC3E}">
        <p14:creationId xmlns:p14="http://schemas.microsoft.com/office/powerpoint/2010/main" val="38761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41" grpId="0"/>
      <p:bldP spid="42" grpId="0"/>
      <p:bldP spid="44" grpId="0" animBg="1"/>
      <p:bldP spid="45" grpId="0" animBg="1"/>
      <p:bldP spid="55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62832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分层设计</a:t>
            </a:r>
            <a:endParaRPr lang="zh-CN" altLang="en-US" dirty="0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7744" y="4230472"/>
            <a:ext cx="1953468" cy="501518"/>
            <a:chOff x="2329240" y="5013176"/>
            <a:chExt cx="3064655" cy="626351"/>
          </a:xfrm>
        </p:grpSpPr>
        <p:sp>
          <p:nvSpPr>
            <p:cNvPr id="39" name="矩形 38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2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267744" y="3214215"/>
            <a:ext cx="1953468" cy="501518"/>
            <a:chOff x="2329240" y="5013176"/>
            <a:chExt cx="3064655" cy="626351"/>
          </a:xfrm>
        </p:grpSpPr>
        <p:sp>
          <p:nvSpPr>
            <p:cNvPr id="57" name="矩形 56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6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267744" y="2156774"/>
            <a:ext cx="1953468" cy="501518"/>
            <a:chOff x="2329240" y="5013176"/>
            <a:chExt cx="3064655" cy="626351"/>
          </a:xfrm>
        </p:grpSpPr>
        <p:sp>
          <p:nvSpPr>
            <p:cNvPr id="60" name="矩形 59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9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67744" y="1079293"/>
            <a:ext cx="1953468" cy="501518"/>
            <a:chOff x="2329240" y="5013176"/>
            <a:chExt cx="3064655" cy="626351"/>
          </a:xfrm>
        </p:grpSpPr>
        <p:sp>
          <p:nvSpPr>
            <p:cNvPr id="78" name="矩形 77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12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文本框 13"/>
          <p:cNvSpPr txBox="1"/>
          <p:nvPr/>
        </p:nvSpPr>
        <p:spPr>
          <a:xfrm>
            <a:off x="5004048" y="4021926"/>
            <a:ext cx="16456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多租户数据库设计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15"/>
          <p:cNvSpPr txBox="1"/>
          <p:nvPr/>
        </p:nvSpPr>
        <p:spPr>
          <a:xfrm>
            <a:off x="5004048" y="3013814"/>
            <a:ext cx="16456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业务逻辑处理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16"/>
          <p:cNvSpPr txBox="1"/>
          <p:nvPr/>
        </p:nvSpPr>
        <p:spPr>
          <a:xfrm>
            <a:off x="5004048" y="2073474"/>
            <a:ext cx="164567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</a:p>
        </p:txBody>
      </p:sp>
      <p:sp>
        <p:nvSpPr>
          <p:cNvPr id="83" name="文本框 17"/>
          <p:cNvSpPr txBox="1"/>
          <p:nvPr/>
        </p:nvSpPr>
        <p:spPr>
          <a:xfrm>
            <a:off x="5004048" y="1029970"/>
            <a:ext cx="1645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PC/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</a:p>
        </p:txBody>
      </p:sp>
      <p:sp>
        <p:nvSpPr>
          <p:cNvPr id="84" name="下箭头 83"/>
          <p:cNvSpPr/>
          <p:nvPr/>
        </p:nvSpPr>
        <p:spPr bwMode="auto">
          <a:xfrm>
            <a:off x="3146405" y="1725621"/>
            <a:ext cx="202981" cy="322226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下箭头 84"/>
          <p:cNvSpPr/>
          <p:nvPr/>
        </p:nvSpPr>
        <p:spPr bwMode="auto">
          <a:xfrm>
            <a:off x="3146405" y="2805741"/>
            <a:ext cx="202981" cy="322226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下箭头 85"/>
          <p:cNvSpPr/>
          <p:nvPr/>
        </p:nvSpPr>
        <p:spPr bwMode="auto">
          <a:xfrm>
            <a:off x="3146405" y="3866258"/>
            <a:ext cx="202981" cy="322226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6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业务架构设计</a:t>
            </a:r>
            <a:endParaRPr lang="zh-CN" altLang="en-US" dirty="0"/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851920" y="796416"/>
            <a:ext cx="1224136" cy="29369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851920" y="1419622"/>
            <a:ext cx="1224136" cy="293698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Gateway</a:t>
            </a:r>
          </a:p>
        </p:txBody>
      </p:sp>
      <p:sp>
        <p:nvSpPr>
          <p:cNvPr id="204" name="矩形 203"/>
          <p:cNvSpPr/>
          <p:nvPr/>
        </p:nvSpPr>
        <p:spPr>
          <a:xfrm>
            <a:off x="1619672" y="2191965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业务微服务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5" name="矩形 204"/>
          <p:cNvSpPr/>
          <p:nvPr/>
        </p:nvSpPr>
        <p:spPr>
          <a:xfrm>
            <a:off x="3419872" y="2191965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业务微服务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88024" y="2191965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5940152" y="2191965"/>
            <a:ext cx="1224136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1720" y="3286164"/>
            <a:ext cx="2024608" cy="1373818"/>
            <a:chOff x="2051720" y="3286164"/>
            <a:chExt cx="2024608" cy="1373818"/>
          </a:xfrm>
        </p:grpSpPr>
        <p:sp>
          <p:nvSpPr>
            <p:cNvPr id="210" name="矩形 209"/>
            <p:cNvSpPr/>
            <p:nvPr/>
          </p:nvSpPr>
          <p:spPr>
            <a:xfrm>
              <a:off x="2051720" y="3286164"/>
              <a:ext cx="2024608" cy="13738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通用业务服务池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795886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474" y="3789709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190" y="3795885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" name="矩形 214"/>
          <p:cNvSpPr/>
          <p:nvPr/>
        </p:nvSpPr>
        <p:spPr>
          <a:xfrm>
            <a:off x="4799930" y="3286164"/>
            <a:ext cx="2024608" cy="1373818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基础架构服务池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4988083" y="3791735"/>
            <a:ext cx="360040" cy="734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5500523" y="3789708"/>
            <a:ext cx="360040" cy="734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300192" y="3791735"/>
            <a:ext cx="360040" cy="734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架构组件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836214" y="3920157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肘形连接符 20"/>
          <p:cNvCxnSpPr>
            <a:stCxn id="204" idx="2"/>
            <a:endCxn id="205" idx="2"/>
          </p:cNvCxnSpPr>
          <p:nvPr/>
        </p:nvCxnSpPr>
        <p:spPr>
          <a:xfrm rot="16200000" flipH="1">
            <a:off x="3131840" y="1585563"/>
            <a:ext cx="12700" cy="180020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5" idx="2"/>
            <a:endCxn id="208" idx="2"/>
          </p:cNvCxnSpPr>
          <p:nvPr/>
        </p:nvCxnSpPr>
        <p:spPr>
          <a:xfrm rot="16200000" flipH="1">
            <a:off x="5292080" y="1225523"/>
            <a:ext cx="12700" cy="2520280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31840" y="2705100"/>
            <a:ext cx="0" cy="5810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2" idx="2"/>
            <a:endCxn id="203" idx="0"/>
          </p:cNvCxnSpPr>
          <p:nvPr/>
        </p:nvCxnSpPr>
        <p:spPr>
          <a:xfrm>
            <a:off x="4463988" y="1090114"/>
            <a:ext cx="0" cy="3295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03" idx="2"/>
            <a:endCxn id="204" idx="0"/>
          </p:cNvCxnSpPr>
          <p:nvPr/>
        </p:nvCxnSpPr>
        <p:spPr>
          <a:xfrm rot="5400000">
            <a:off x="3108542" y="836518"/>
            <a:ext cx="478645" cy="223224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03" idx="2"/>
            <a:endCxn id="205" idx="0"/>
          </p:cNvCxnSpPr>
          <p:nvPr/>
        </p:nvCxnSpPr>
        <p:spPr>
          <a:xfrm rot="5400000">
            <a:off x="4008642" y="1736618"/>
            <a:ext cx="478645" cy="43204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03" idx="2"/>
            <a:endCxn id="208" idx="0"/>
          </p:cNvCxnSpPr>
          <p:nvPr/>
        </p:nvCxnSpPr>
        <p:spPr>
          <a:xfrm rot="16200000" flipH="1">
            <a:off x="5268782" y="908526"/>
            <a:ext cx="478645" cy="2088232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24128" y="2705100"/>
            <a:ext cx="0" cy="5810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31840" y="1955800"/>
            <a:ext cx="0" cy="7493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724128" y="1949450"/>
            <a:ext cx="0" cy="7493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1784" y="1008646"/>
            <a:ext cx="24482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产品不是由服务组成的</a:t>
            </a:r>
            <a:endParaRPr lang="en-US" altLang="zh-CN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而是由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组成的</a:t>
            </a:r>
          </a:p>
        </p:txBody>
      </p:sp>
    </p:spTree>
    <p:extLst>
      <p:ext uri="{BB962C8B-B14F-4D97-AF65-F5344CB8AC3E}">
        <p14:creationId xmlns:p14="http://schemas.microsoft.com/office/powerpoint/2010/main" val="27501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  <p:bldP spid="204" grpId="0" animBg="1"/>
      <p:bldP spid="205" grpId="0" animBg="1"/>
      <p:bldP spid="206" grpId="0"/>
      <p:bldP spid="208" grpId="0" animBg="1"/>
      <p:bldP spid="215" grpId="0" animBg="1"/>
      <p:bldP spid="209" grpId="0" animBg="1"/>
      <p:bldP spid="216" grpId="0" animBg="1"/>
      <p:bldP spid="217" grpId="0" animBg="1"/>
      <p:bldP spid="21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/>
        </p:nvSpPr>
        <p:spPr>
          <a:xfrm>
            <a:off x="6948264" y="1851670"/>
            <a:ext cx="1512168" cy="2116832"/>
          </a:xfrm>
          <a:prstGeom prst="rect">
            <a:avLst/>
          </a:prstGeom>
          <a:solidFill>
            <a:schemeClr val="accent5">
              <a:alpha val="5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高可用集群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827584" y="3696994"/>
            <a:ext cx="5256584" cy="1323028"/>
          </a:xfrm>
          <a:prstGeom prst="rect">
            <a:avLst/>
          </a:prstGeom>
          <a:solidFill>
            <a:schemeClr val="accent5">
              <a:alpha val="33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95606" y="2195041"/>
            <a:ext cx="4474918" cy="664741"/>
          </a:xfrm>
          <a:prstGeom prst="rect">
            <a:avLst/>
          </a:prstGeom>
          <a:solidFill>
            <a:srgbClr val="A2D4E2">
              <a:alpha val="4117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en-US" altLang="zh-CN" dirty="0" smtClean="0"/>
              <a:t>Spring Cloud </a:t>
            </a:r>
            <a:r>
              <a:rPr lang="zh-CN" altLang="en-US" dirty="0" smtClean="0"/>
              <a:t>拓扑举例</a:t>
            </a:r>
            <a:endParaRPr lang="zh-CN" altLang="en-US" dirty="0"/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915816" y="771550"/>
            <a:ext cx="936104" cy="29369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LVS</a:t>
            </a:r>
          </a:p>
        </p:txBody>
      </p:sp>
      <p:sp>
        <p:nvSpPr>
          <p:cNvPr id="204" name="矩形 203"/>
          <p:cNvSpPr/>
          <p:nvPr/>
        </p:nvSpPr>
        <p:spPr>
          <a:xfrm>
            <a:off x="1619672" y="2380563"/>
            <a:ext cx="936104" cy="293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</a:p>
        </p:txBody>
      </p:sp>
      <p:sp>
        <p:nvSpPr>
          <p:cNvPr id="205" name="矩形 204"/>
          <p:cNvSpPr/>
          <p:nvPr/>
        </p:nvSpPr>
        <p:spPr>
          <a:xfrm>
            <a:off x="2816188" y="2380563"/>
            <a:ext cx="936104" cy="293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891998" y="2380563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427984" y="2380563"/>
            <a:ext cx="936104" cy="293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</a:p>
        </p:txBody>
      </p:sp>
      <p:sp>
        <p:nvSpPr>
          <p:cNvPr id="28" name="矩形 27"/>
          <p:cNvSpPr/>
          <p:nvPr/>
        </p:nvSpPr>
        <p:spPr>
          <a:xfrm>
            <a:off x="2123728" y="1431597"/>
            <a:ext cx="936104" cy="293698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71918" y="1431597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79912" y="1431597"/>
            <a:ext cx="936104" cy="293698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</p:txBody>
      </p:sp>
      <p:sp>
        <p:nvSpPr>
          <p:cNvPr id="32" name="矩形 31"/>
          <p:cNvSpPr/>
          <p:nvPr/>
        </p:nvSpPr>
        <p:spPr>
          <a:xfrm>
            <a:off x="1043608" y="3841798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3" name="矩形 32"/>
          <p:cNvSpPr/>
          <p:nvPr/>
        </p:nvSpPr>
        <p:spPr>
          <a:xfrm>
            <a:off x="2267744" y="3848149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9992" y="3848149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4048" y="3848149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3608" y="4587974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2267744" y="4594325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9992" y="4594325"/>
            <a:ext cx="53598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4048" y="4594325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91880" y="3847093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91880" y="4593269"/>
            <a:ext cx="936104" cy="293698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202" idx="2"/>
            <a:endCxn id="28" idx="0"/>
          </p:cNvCxnSpPr>
          <p:nvPr/>
        </p:nvCxnSpPr>
        <p:spPr>
          <a:xfrm rot="5400000">
            <a:off x="2804650" y="852378"/>
            <a:ext cx="366349" cy="79208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02" idx="2"/>
            <a:endCxn id="31" idx="0"/>
          </p:cNvCxnSpPr>
          <p:nvPr/>
        </p:nvCxnSpPr>
        <p:spPr>
          <a:xfrm rot="16200000" flipH="1">
            <a:off x="3632742" y="816374"/>
            <a:ext cx="366349" cy="86409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8" idx="2"/>
            <a:endCxn id="204" idx="0"/>
          </p:cNvCxnSpPr>
          <p:nvPr/>
        </p:nvCxnSpPr>
        <p:spPr>
          <a:xfrm rot="5400000">
            <a:off x="2012118" y="1800901"/>
            <a:ext cx="655268" cy="5040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28" idx="2"/>
            <a:endCxn id="205" idx="0"/>
          </p:cNvCxnSpPr>
          <p:nvPr/>
        </p:nvCxnSpPr>
        <p:spPr>
          <a:xfrm rot="16200000" flipH="1">
            <a:off x="2610376" y="1706699"/>
            <a:ext cx="655268" cy="6924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1" idx="2"/>
            <a:endCxn id="205" idx="0"/>
          </p:cNvCxnSpPr>
          <p:nvPr/>
        </p:nvCxnSpPr>
        <p:spPr>
          <a:xfrm rot="5400000">
            <a:off x="3438468" y="1571067"/>
            <a:ext cx="655268" cy="9637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1" idx="2"/>
            <a:endCxn id="208" idx="0"/>
          </p:cNvCxnSpPr>
          <p:nvPr/>
        </p:nvCxnSpPr>
        <p:spPr>
          <a:xfrm rot="16200000" flipH="1">
            <a:off x="4244366" y="1728893"/>
            <a:ext cx="655268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2" idx="2"/>
            <a:endCxn id="36" idx="0"/>
          </p:cNvCxnSpPr>
          <p:nvPr/>
        </p:nvCxnSpPr>
        <p:spPr>
          <a:xfrm>
            <a:off x="1511660" y="4135496"/>
            <a:ext cx="0" cy="4524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3" idx="2"/>
            <a:endCxn id="37" idx="0"/>
          </p:cNvCxnSpPr>
          <p:nvPr/>
        </p:nvCxnSpPr>
        <p:spPr>
          <a:xfrm>
            <a:off x="2735796" y="4141847"/>
            <a:ext cx="0" cy="4524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42" idx="2"/>
            <a:endCxn id="44" idx="0"/>
          </p:cNvCxnSpPr>
          <p:nvPr/>
        </p:nvCxnSpPr>
        <p:spPr>
          <a:xfrm>
            <a:off x="3959932" y="4140791"/>
            <a:ext cx="0" cy="4524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35" idx="2"/>
            <a:endCxn id="40" idx="0"/>
          </p:cNvCxnSpPr>
          <p:nvPr/>
        </p:nvCxnSpPr>
        <p:spPr>
          <a:xfrm>
            <a:off x="5472100" y="4141847"/>
            <a:ext cx="0" cy="45247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79641" y="4249002"/>
            <a:ext cx="664037" cy="230832"/>
          </a:xfrm>
          <a:prstGeom prst="rect">
            <a:avLst/>
          </a:prstGeom>
          <a:solidFill>
            <a:srgbClr val="A7CBD5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11760" y="4258168"/>
            <a:ext cx="664037" cy="230832"/>
          </a:xfrm>
          <a:prstGeom prst="rect">
            <a:avLst/>
          </a:prstGeom>
          <a:solidFill>
            <a:srgbClr val="A7CBD5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9931" y="4258168"/>
            <a:ext cx="664037" cy="230832"/>
          </a:xfrm>
          <a:prstGeom prst="rect">
            <a:avLst/>
          </a:prstGeom>
          <a:solidFill>
            <a:srgbClr val="A7CBD5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32099" y="4258168"/>
            <a:ext cx="664037" cy="230832"/>
          </a:xfrm>
          <a:prstGeom prst="rect">
            <a:avLst/>
          </a:prstGeom>
          <a:solidFill>
            <a:srgbClr val="A7CBD5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15875" y="1347614"/>
            <a:ext cx="664037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（可选）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9" name="肘形连接符 558"/>
          <p:cNvCxnSpPr>
            <a:stCxn id="204" idx="2"/>
            <a:endCxn id="205" idx="2"/>
          </p:cNvCxnSpPr>
          <p:nvPr/>
        </p:nvCxnSpPr>
        <p:spPr>
          <a:xfrm rot="16200000" flipH="1">
            <a:off x="2685982" y="2076003"/>
            <a:ext cx="12700" cy="1196516"/>
          </a:xfrm>
          <a:prstGeom prst="bentConnector3">
            <a:avLst>
              <a:gd name="adj1" fmla="val 26063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肘形连接符 561"/>
          <p:cNvCxnSpPr>
            <a:stCxn id="208" idx="2"/>
            <a:endCxn id="205" idx="2"/>
          </p:cNvCxnSpPr>
          <p:nvPr/>
        </p:nvCxnSpPr>
        <p:spPr>
          <a:xfrm rot="5400000">
            <a:off x="4090138" y="1868363"/>
            <a:ext cx="12700" cy="1611796"/>
          </a:xfrm>
          <a:prstGeom prst="bentConnector3">
            <a:avLst>
              <a:gd name="adj1" fmla="val 26063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肘形连接符 566"/>
          <p:cNvCxnSpPr>
            <a:stCxn id="32" idx="0"/>
            <a:endCxn id="33" idx="0"/>
          </p:cNvCxnSpPr>
          <p:nvPr/>
        </p:nvCxnSpPr>
        <p:spPr>
          <a:xfrm rot="16200000" flipH="1">
            <a:off x="2120552" y="3232905"/>
            <a:ext cx="6351" cy="1224136"/>
          </a:xfrm>
          <a:prstGeom prst="bentConnector3">
            <a:avLst>
              <a:gd name="adj1" fmla="val -47512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肘形连接符 568"/>
          <p:cNvCxnSpPr>
            <a:stCxn id="33" idx="0"/>
            <a:endCxn id="42" idx="0"/>
          </p:cNvCxnSpPr>
          <p:nvPr/>
        </p:nvCxnSpPr>
        <p:spPr>
          <a:xfrm rot="5400000" flipH="1" flipV="1">
            <a:off x="3347336" y="3235553"/>
            <a:ext cx="1056" cy="1224136"/>
          </a:xfrm>
          <a:prstGeom prst="bentConnector3">
            <a:avLst>
              <a:gd name="adj1" fmla="val 2936770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肘形连接符 570"/>
          <p:cNvCxnSpPr>
            <a:stCxn id="42" idx="0"/>
            <a:endCxn id="35" idx="0"/>
          </p:cNvCxnSpPr>
          <p:nvPr/>
        </p:nvCxnSpPr>
        <p:spPr>
          <a:xfrm rot="16200000" flipH="1">
            <a:off x="4715488" y="3091537"/>
            <a:ext cx="1056" cy="1512168"/>
          </a:xfrm>
          <a:prstGeom prst="bentConnector3">
            <a:avLst>
              <a:gd name="adj1" fmla="val -2926770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290590" y="3003798"/>
            <a:ext cx="0" cy="5440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7236296" y="2434394"/>
            <a:ext cx="936104" cy="293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 Server</a:t>
            </a:r>
          </a:p>
        </p:txBody>
      </p:sp>
      <p:sp>
        <p:nvSpPr>
          <p:cNvPr id="164" name="矩形 163"/>
          <p:cNvSpPr/>
          <p:nvPr/>
        </p:nvSpPr>
        <p:spPr>
          <a:xfrm>
            <a:off x="7236296" y="3314764"/>
            <a:ext cx="936104" cy="293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Eureka Server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556266" y="2838545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>
            <a:stCxn id="88" idx="3"/>
          </p:cNvCxnSpPr>
          <p:nvPr/>
        </p:nvCxnSpPr>
        <p:spPr>
          <a:xfrm flipV="1">
            <a:off x="5670524" y="2527411"/>
            <a:ext cx="127774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endCxn id="162" idx="2"/>
          </p:cNvCxnSpPr>
          <p:nvPr/>
        </p:nvCxnSpPr>
        <p:spPr>
          <a:xfrm flipV="1">
            <a:off x="6084168" y="3968502"/>
            <a:ext cx="1620180" cy="6194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3290590" y="3314764"/>
            <a:ext cx="365767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26252" y="2288230"/>
            <a:ext cx="11690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63737" y="4357142"/>
            <a:ext cx="11690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001073" y="3077203"/>
            <a:ext cx="116905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获取服务列表</a:t>
            </a:r>
          </a:p>
        </p:txBody>
      </p:sp>
    </p:spTree>
    <p:extLst>
      <p:ext uri="{BB962C8B-B14F-4D97-AF65-F5344CB8AC3E}">
        <p14:creationId xmlns:p14="http://schemas.microsoft.com/office/powerpoint/2010/main" val="4483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8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54" grpId="0" animBg="1"/>
      <p:bldP spid="88" grpId="0" animBg="1"/>
      <p:bldP spid="202" grpId="0" animBg="1"/>
      <p:bldP spid="204" grpId="0" animBg="1"/>
      <p:bldP spid="205" grpId="0" animBg="1"/>
      <p:bldP spid="206" grpId="0"/>
      <p:bldP spid="208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40" grpId="0" animBg="1"/>
      <p:bldP spid="42" grpId="0" animBg="1"/>
      <p:bldP spid="44" grpId="0" animBg="1"/>
      <p:bldP spid="83" grpId="0" animBg="1"/>
      <p:bldP spid="84" grpId="0" animBg="1"/>
      <p:bldP spid="85" grpId="0" animBg="1"/>
      <p:bldP spid="86" grpId="0" animBg="1"/>
      <p:bldP spid="87" grpId="0"/>
      <p:bldP spid="163" grpId="0" animBg="1"/>
      <p:bldP spid="164" grpId="0" animBg="1"/>
      <p:bldP spid="166" grpId="0"/>
      <p:bldP spid="184" grpId="0"/>
      <p:bldP spid="185" grpId="0"/>
      <p:bldP spid="1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0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实战经验分享</a:t>
            </a:r>
            <a:endParaRPr lang="zh-CN" altLang="en-US" sz="3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01440" y="1607124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9"/>
          <p:cNvSpPr txBox="1"/>
          <p:nvPr/>
        </p:nvSpPr>
        <p:spPr>
          <a:xfrm>
            <a:off x="4040771" y="3640058"/>
            <a:ext cx="1899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配置集中化管理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4040770" y="3864323"/>
            <a:ext cx="14673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前后端如何更好的协作？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4040771" y="4088588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其他细节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195719" y="1834428"/>
            <a:ext cx="752562" cy="74503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3" grpId="0"/>
      <p:bldP spid="24" grpId="0"/>
      <p:bldP spid="25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配置集中化管理</a:t>
            </a:r>
            <a:endParaRPr lang="zh-CN" altLang="en-US" dirty="0"/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672" y="1131590"/>
            <a:ext cx="2520280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Config Server</a:t>
            </a:r>
          </a:p>
        </p:txBody>
      </p:sp>
      <p:sp>
        <p:nvSpPr>
          <p:cNvPr id="15" name="矩形 14"/>
          <p:cNvSpPr/>
          <p:nvPr/>
        </p:nvSpPr>
        <p:spPr>
          <a:xfrm>
            <a:off x="5004048" y="1131590"/>
            <a:ext cx="2520280" cy="335174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/ SVN Repo</a:t>
            </a:r>
          </a:p>
        </p:txBody>
      </p:sp>
      <p:sp>
        <p:nvSpPr>
          <p:cNvPr id="36" name="矩形 35"/>
          <p:cNvSpPr/>
          <p:nvPr/>
        </p:nvSpPr>
        <p:spPr>
          <a:xfrm>
            <a:off x="4644008" y="2283718"/>
            <a:ext cx="3193256" cy="2304256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4048" y="3892760"/>
            <a:ext cx="2520280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app-prod.yml ——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3460712"/>
            <a:ext cx="2520280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app-test.yml ——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4048" y="2995290"/>
            <a:ext cx="2520280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app-dev.yml ——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048" y="2535684"/>
            <a:ext cx="2520280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app.yml —— 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99792" y="2956656"/>
            <a:ext cx="792088" cy="1199270"/>
            <a:chOff x="2051720" y="3460712"/>
            <a:chExt cx="792088" cy="1199270"/>
          </a:xfrm>
        </p:grpSpPr>
        <p:sp>
          <p:nvSpPr>
            <p:cNvPr id="22" name="矩形 21"/>
            <p:cNvSpPr/>
            <p:nvPr/>
          </p:nvSpPr>
          <p:spPr>
            <a:xfrm>
              <a:off x="2051720" y="3460712"/>
              <a:ext cx="792088" cy="11992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795886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圆角矩形标注 4"/>
          <p:cNvSpPr/>
          <p:nvPr/>
        </p:nvSpPr>
        <p:spPr>
          <a:xfrm>
            <a:off x="1112887" y="2939145"/>
            <a:ext cx="1370881" cy="1137064"/>
          </a:xfrm>
          <a:prstGeom prst="wedgeRoundRectCallout">
            <a:avLst>
              <a:gd name="adj1" fmla="val 62779"/>
              <a:gd name="adj2" fmla="val 26495"/>
              <a:gd name="adj3" fmla="val 16667"/>
            </a:avLst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spring:</a:t>
            </a:r>
          </a:p>
          <a:p>
            <a:r>
              <a:rPr lang="en-US" altLang="zh-CN" sz="1050" dirty="0"/>
              <a:t>  application:</a:t>
            </a:r>
          </a:p>
          <a:p>
            <a:r>
              <a:rPr lang="en-US" altLang="zh-CN" sz="1050" dirty="0"/>
              <a:t>    name: app</a:t>
            </a:r>
          </a:p>
          <a:p>
            <a:r>
              <a:rPr lang="en-US" altLang="zh-CN" sz="1050" dirty="0"/>
              <a:t>  cloud:</a:t>
            </a:r>
          </a:p>
          <a:p>
            <a:r>
              <a:rPr lang="en-US" altLang="zh-CN" sz="1050" dirty="0"/>
              <a:t>    config:</a:t>
            </a:r>
          </a:p>
          <a:p>
            <a:r>
              <a:rPr lang="en-US" altLang="zh-CN" sz="1050" dirty="0"/>
              <a:t>      profile: </a:t>
            </a:r>
            <a:r>
              <a:rPr lang="en-US" altLang="zh-CN" sz="1050" dirty="0">
                <a:solidFill>
                  <a:srgbClr val="FFFF00"/>
                </a:solidFill>
              </a:rPr>
              <a:t>dev</a:t>
            </a:r>
            <a:endParaRPr lang="zh-CN" altLang="en-US" sz="1050" dirty="0">
              <a:solidFill>
                <a:srgbClr val="FFFF00"/>
              </a:solidFill>
            </a:endParaRPr>
          </a:p>
        </p:txBody>
      </p:sp>
      <p:cxnSp>
        <p:nvCxnSpPr>
          <p:cNvPr id="7" name="直接连接符 6"/>
          <p:cNvCxnSpPr>
            <a:stCxn id="22" idx="0"/>
          </p:cNvCxnSpPr>
          <p:nvPr/>
        </p:nvCxnSpPr>
        <p:spPr>
          <a:xfrm flipV="1">
            <a:off x="3095836" y="1466764"/>
            <a:ext cx="0" cy="1489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13" idx="3"/>
            <a:endCxn id="15" idx="1"/>
          </p:cNvCxnSpPr>
          <p:nvPr/>
        </p:nvCxnSpPr>
        <p:spPr>
          <a:xfrm>
            <a:off x="4139952" y="1299177"/>
            <a:ext cx="8640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</p:cNvCxnSpPr>
          <p:nvPr/>
        </p:nvCxnSpPr>
        <p:spPr>
          <a:xfrm>
            <a:off x="6264188" y="1466764"/>
            <a:ext cx="0" cy="81695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6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引用配置文件中的属性</a:t>
            </a:r>
            <a:endParaRPr lang="zh-CN" altLang="en-US" dirty="0"/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0332" y="1347614"/>
            <a:ext cx="1191758" cy="792088"/>
            <a:chOff x="1403648" y="1491630"/>
            <a:chExt cx="1425158" cy="792088"/>
          </a:xfrm>
          <a:solidFill>
            <a:schemeClr val="accent4"/>
          </a:solidFill>
        </p:grpSpPr>
        <p:grpSp>
          <p:nvGrpSpPr>
            <p:cNvPr id="10" name="组合 9"/>
            <p:cNvGrpSpPr/>
            <p:nvPr/>
          </p:nvGrpSpPr>
          <p:grpSpPr>
            <a:xfrm>
              <a:off x="1403648" y="1491630"/>
              <a:ext cx="1425158" cy="792088"/>
              <a:chOff x="1763688" y="1203598"/>
              <a:chExt cx="1800200" cy="728721"/>
            </a:xfrm>
            <a:grpFill/>
          </p:grpSpPr>
          <p:sp>
            <p:nvSpPr>
              <p:cNvPr id="4" name="矩形 3"/>
              <p:cNvSpPr/>
              <p:nvPr/>
            </p:nvSpPr>
            <p:spPr>
              <a:xfrm>
                <a:off x="1763688" y="1203598"/>
                <a:ext cx="1800200" cy="7287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763688" y="1419622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439652" y="1524102"/>
              <a:ext cx="1368152" cy="16158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pp-dev.yml</a:t>
              </a:r>
              <a:endPara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1851670"/>
              <a:ext cx="1260140" cy="32316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my: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 test: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abc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0025" y="915566"/>
            <a:ext cx="1712838" cy="792088"/>
            <a:chOff x="1403648" y="1491630"/>
            <a:chExt cx="1425158" cy="792088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648" y="1491630"/>
              <a:ext cx="1425158" cy="792088"/>
              <a:chOff x="1763688" y="1203598"/>
              <a:chExt cx="1800200" cy="7287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763688" y="1203598"/>
                <a:ext cx="1800200" cy="7287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1763688" y="1419622"/>
                <a:ext cx="1800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439652" y="1524102"/>
              <a:ext cx="13681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Test.java</a:t>
              </a:r>
              <a:endPara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7664" y="1851670"/>
              <a:ext cx="1260140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@Value(“${my.test}”)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private String test; 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79912" y="2139702"/>
            <a:ext cx="2232248" cy="2736305"/>
            <a:chOff x="1403648" y="1491630"/>
            <a:chExt cx="1425158" cy="2736305"/>
          </a:xfrm>
          <a:solidFill>
            <a:schemeClr val="accent2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1403648" y="1491630"/>
              <a:ext cx="1425158" cy="2736305"/>
              <a:chOff x="1763688" y="1203598"/>
              <a:chExt cx="1800200" cy="2517400"/>
            </a:xfrm>
            <a:grpFill/>
          </p:grpSpPr>
          <p:sp>
            <p:nvSpPr>
              <p:cNvPr id="42" name="矩形 41"/>
              <p:cNvSpPr/>
              <p:nvPr/>
            </p:nvSpPr>
            <p:spPr>
              <a:xfrm>
                <a:off x="1763688" y="1203598"/>
                <a:ext cx="1800200" cy="2517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1763688" y="1419622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439652" y="1524102"/>
              <a:ext cx="1368152" cy="16158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AppProp.java</a:t>
              </a:r>
              <a:endPara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47664" y="1851670"/>
              <a:ext cx="1260140" cy="226215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@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Component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public class AppProp {</a:t>
              </a:r>
            </a:p>
            <a:p>
              <a:endParaRPr lang="en-US" altLang="zh-CN" sz="105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public static String TEST;</a:t>
              </a:r>
            </a:p>
            <a:p>
              <a:endParaRPr lang="en-US" altLang="zh-CN" sz="1050" dirty="0" smtClean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@PostConstuct</a:t>
              </a:r>
            </a:p>
            <a:p>
              <a:r>
                <a:rPr lang="en-US" altLang="zh-CN" sz="1050" dirty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public void init(){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    TEST = test;</a:t>
              </a:r>
              <a:endParaRPr lang="en-US" altLang="zh-CN" sz="1050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}</a:t>
              </a:r>
            </a:p>
            <a:p>
              <a:endParaRPr lang="en-US" altLang="zh-CN" sz="1050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</a:t>
              </a:r>
              <a:r>
                <a:rPr lang="en-US" altLang="zh-CN" sz="1050" dirty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@Value(“${my.test}”)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    private </a:t>
              </a:r>
              <a:r>
                <a:rPr lang="en-US" altLang="zh-CN" sz="1050" dirty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String test; </a:t>
              </a:r>
            </a:p>
            <a:p>
              <a:endParaRPr lang="en-US" altLang="zh-CN" sz="1050" dirty="0">
                <a:solidFill>
                  <a:schemeClr val="bg1"/>
                </a:solidFill>
                <a:latin typeface="Ebrima" pitchFamily="2" charset="0"/>
                <a:ea typeface="Ebrima" pitchFamily="2" charset="0"/>
                <a:cs typeface="Ebrima" pitchFamily="2" charset="0"/>
              </a:endParaRP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Ebrima" pitchFamily="2" charset="0"/>
                  <a:ea typeface="Ebrima" pitchFamily="2" charset="0"/>
                  <a:cs typeface="Ebrima" pitchFamily="2" charset="0"/>
                </a:rPr>
                <a:t>}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979712" y="1203422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96541" y="3261633"/>
            <a:ext cx="15941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优化模式：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30195" y="1152332"/>
            <a:ext cx="26742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问题：在多处引用时比较繁琐，且修改属性名称后不好维护。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6305303" y="2139702"/>
            <a:ext cx="2659186" cy="27363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注入为静态属性，可全局各处引用；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集中管理，方便维护。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不支持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@RefreshScope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动态更新。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推荐把不常改动，或没有动态更新需求的属性放在这里。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40332" y="2427734"/>
            <a:ext cx="1191758" cy="792088"/>
            <a:chOff x="1403648" y="1491630"/>
            <a:chExt cx="1425158" cy="792088"/>
          </a:xfrm>
          <a:solidFill>
            <a:schemeClr val="accent4"/>
          </a:solidFill>
        </p:grpSpPr>
        <p:grpSp>
          <p:nvGrpSpPr>
            <p:cNvPr id="50" name="组合 49"/>
            <p:cNvGrpSpPr/>
            <p:nvPr/>
          </p:nvGrpSpPr>
          <p:grpSpPr>
            <a:xfrm>
              <a:off x="1403648" y="1491630"/>
              <a:ext cx="1425158" cy="792088"/>
              <a:chOff x="1763688" y="1203598"/>
              <a:chExt cx="1800200" cy="728721"/>
            </a:xfrm>
            <a:grpFill/>
          </p:grpSpPr>
          <p:sp>
            <p:nvSpPr>
              <p:cNvPr id="53" name="矩形 52"/>
              <p:cNvSpPr/>
              <p:nvPr/>
            </p:nvSpPr>
            <p:spPr>
              <a:xfrm>
                <a:off x="1763688" y="1203598"/>
                <a:ext cx="1800200" cy="7287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763688" y="1419622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39652" y="1524102"/>
              <a:ext cx="1368152" cy="16158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app-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test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.yml</a:t>
              </a:r>
              <a:endPara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7664" y="1851670"/>
              <a:ext cx="1260140" cy="32316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my: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 test: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def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9552" y="3579862"/>
            <a:ext cx="1191758" cy="792088"/>
            <a:chOff x="1403648" y="1491630"/>
            <a:chExt cx="1425158" cy="792088"/>
          </a:xfrm>
          <a:solidFill>
            <a:schemeClr val="accent4"/>
          </a:solidFill>
        </p:grpSpPr>
        <p:grpSp>
          <p:nvGrpSpPr>
            <p:cNvPr id="56" name="组合 55"/>
            <p:cNvGrpSpPr/>
            <p:nvPr/>
          </p:nvGrpSpPr>
          <p:grpSpPr>
            <a:xfrm>
              <a:off x="1403648" y="1491630"/>
              <a:ext cx="1425158" cy="792088"/>
              <a:chOff x="1763688" y="1203598"/>
              <a:chExt cx="1800200" cy="728721"/>
            </a:xfrm>
            <a:grpFill/>
          </p:grpSpPr>
          <p:sp>
            <p:nvSpPr>
              <p:cNvPr id="59" name="矩形 58"/>
              <p:cNvSpPr/>
              <p:nvPr/>
            </p:nvSpPr>
            <p:spPr>
              <a:xfrm>
                <a:off x="1763688" y="1203598"/>
                <a:ext cx="1800200" cy="72872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1763688" y="1419622"/>
                <a:ext cx="1800200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1439652" y="1524102"/>
              <a:ext cx="1368152" cy="16158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app-prod.yml</a:t>
              </a:r>
              <a:endPara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47664" y="1851670"/>
              <a:ext cx="1260140" cy="32316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my:</a:t>
              </a:r>
            </a:p>
            <a:p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 test: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ghi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2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文本框 9"/>
          <p:cNvSpPr txBox="1"/>
          <p:nvPr/>
        </p:nvSpPr>
        <p:spPr>
          <a:xfrm>
            <a:off x="971600" y="2982445"/>
            <a:ext cx="237626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漫谈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1702220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1870621" y="2229020"/>
            <a:ext cx="608566" cy="41788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3371707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3597893" y="2233038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5041196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6" name="KSO_Shape"/>
          <p:cNvSpPr>
            <a:spLocks/>
          </p:cNvSpPr>
          <p:nvPr/>
        </p:nvSpPr>
        <p:spPr bwMode="auto">
          <a:xfrm>
            <a:off x="5250847" y="2172795"/>
            <a:ext cx="526068" cy="5208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6638676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6855251" y="2197752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2982601" y="2979698"/>
            <a:ext cx="172358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4708250" y="2982445"/>
            <a:ext cx="161126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实战经验分享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410362" y="2982445"/>
            <a:ext cx="140199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5" grpId="0" animBg="1"/>
      <p:bldP spid="27" grpId="0" animBg="1"/>
      <p:bldP spid="29" grpId="0" animBg="1"/>
      <p:bldP spid="30" grpId="0" animBg="1"/>
      <p:bldP spid="36" grpId="0" animBg="1"/>
      <p:bldP spid="37" grpId="0" animBg="1"/>
      <p:bldP spid="40" grpId="0" animBg="1"/>
      <p:bldP spid="53" grpId="0"/>
      <p:bldP spid="55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前后端</a:t>
            </a:r>
            <a:r>
              <a:rPr lang="zh-CN" altLang="en-US" dirty="0"/>
              <a:t>协作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958205" y="1032259"/>
            <a:ext cx="1538704" cy="1387316"/>
            <a:chOff x="1475656" y="2052816"/>
            <a:chExt cx="1538704" cy="138731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475656" y="2052816"/>
              <a:ext cx="1538704" cy="138731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55311" y="2547619"/>
              <a:ext cx="1179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接口文档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331640" y="968537"/>
            <a:ext cx="1572981" cy="1511290"/>
            <a:chOff x="4304940" y="988993"/>
            <a:chExt cx="1872208" cy="1798781"/>
          </a:xfrm>
        </p:grpSpPr>
        <p:sp>
          <p:nvSpPr>
            <p:cNvPr id="11" name="椭圆 22"/>
            <p:cNvSpPr/>
            <p:nvPr/>
          </p:nvSpPr>
          <p:spPr>
            <a:xfrm>
              <a:off x="4341977" y="988993"/>
              <a:ext cx="1798134" cy="1798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2"/>
            <p:cNvSpPr/>
            <p:nvPr/>
          </p:nvSpPr>
          <p:spPr>
            <a:xfrm>
              <a:off x="4429369" y="1049455"/>
              <a:ext cx="1655870" cy="16555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04940" y="1589322"/>
              <a:ext cx="1872208" cy="4363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33013" y="957494"/>
            <a:ext cx="1605203" cy="1542248"/>
            <a:chOff x="4307134" y="3005217"/>
            <a:chExt cx="1872208" cy="1798781"/>
          </a:xfrm>
        </p:grpSpPr>
        <p:sp>
          <p:nvSpPr>
            <p:cNvPr id="18" name="椭圆 22"/>
            <p:cNvSpPr/>
            <p:nvPr/>
          </p:nvSpPr>
          <p:spPr>
            <a:xfrm>
              <a:off x="4353474" y="3005217"/>
              <a:ext cx="1798134" cy="1798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22"/>
            <p:cNvSpPr/>
            <p:nvPr/>
          </p:nvSpPr>
          <p:spPr>
            <a:xfrm>
              <a:off x="4425509" y="3065680"/>
              <a:ext cx="1655870" cy="16555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07134" y="3629956"/>
              <a:ext cx="1872208" cy="4275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后端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>
            <a:stCxn id="10" idx="7"/>
            <a:endCxn id="11" idx="6"/>
          </p:cNvCxnSpPr>
          <p:nvPr/>
        </p:nvCxnSpPr>
        <p:spPr>
          <a:xfrm flipH="1" flipV="1">
            <a:off x="2873504" y="1724182"/>
            <a:ext cx="1084701" cy="17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16"/>
            <a:endCxn id="18" idx="2"/>
          </p:cNvCxnSpPr>
          <p:nvPr/>
        </p:nvCxnSpPr>
        <p:spPr>
          <a:xfrm>
            <a:off x="5496909" y="1725917"/>
            <a:ext cx="975835" cy="27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019708" y="2956656"/>
            <a:ext cx="1415697" cy="33517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</a:p>
        </p:txBody>
      </p:sp>
      <p:cxnSp>
        <p:nvCxnSpPr>
          <p:cNvPr id="61" name="直接连接符 60"/>
          <p:cNvCxnSpPr>
            <a:endCxn id="57" idx="0"/>
          </p:cNvCxnSpPr>
          <p:nvPr/>
        </p:nvCxnSpPr>
        <p:spPr>
          <a:xfrm>
            <a:off x="4727556" y="2428792"/>
            <a:ext cx="1" cy="527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1547664" y="3507854"/>
            <a:ext cx="7272808" cy="13681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通常使用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swagger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方式中存在的问题：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各类与业务无关的注解大量污染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代码，造成维护困难；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灵活性差，想要给特定人暴露特定接口（比如第三方）比较麻烦；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生产时需要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处理来关闭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swagger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Swagger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有时会与其他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包冲突（比如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springfox-swagger2.6.0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会导致注册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异常）。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en-US" altLang="zh-CN" dirty="0" smtClean="0"/>
              <a:t>Spring Cloud + Swagger</a:t>
            </a:r>
            <a:endParaRPr lang="zh-CN" altLang="en-US" dirty="0"/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981908"/>
            <a:ext cx="1224136" cy="29369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05932" y="1779662"/>
            <a:ext cx="4348429" cy="3157901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1660" y="2062028"/>
            <a:ext cx="1440160" cy="293698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7843" y="3286164"/>
            <a:ext cx="2024608" cy="1373818"/>
            <a:chOff x="2051720" y="3286164"/>
            <a:chExt cx="2024608" cy="1373818"/>
          </a:xfrm>
        </p:grpSpPr>
        <p:sp>
          <p:nvSpPr>
            <p:cNvPr id="11" name="矩形 10"/>
            <p:cNvSpPr/>
            <p:nvPr/>
          </p:nvSpPr>
          <p:spPr>
            <a:xfrm>
              <a:off x="2051720" y="3286164"/>
              <a:ext cx="2024608" cy="13738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服务池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795886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474" y="3789709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190" y="3795885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矩形 28"/>
          <p:cNvSpPr/>
          <p:nvPr/>
        </p:nvSpPr>
        <p:spPr>
          <a:xfrm>
            <a:off x="3959932" y="981908"/>
            <a:ext cx="1224136" cy="293698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1920" y="2062028"/>
            <a:ext cx="1440160" cy="293698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>
            <a:stCxn id="4" idx="2"/>
            <a:endCxn id="5" idx="0"/>
          </p:cNvCxnSpPr>
          <p:nvPr/>
        </p:nvCxnSpPr>
        <p:spPr>
          <a:xfrm>
            <a:off x="2231740" y="1275606"/>
            <a:ext cx="0" cy="78642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2"/>
            <a:endCxn id="30" idx="0"/>
          </p:cNvCxnSpPr>
          <p:nvPr/>
        </p:nvCxnSpPr>
        <p:spPr>
          <a:xfrm>
            <a:off x="4572000" y="1275606"/>
            <a:ext cx="0" cy="78642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68079" y="2638092"/>
            <a:ext cx="1224136" cy="293698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Feign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stCxn id="5" idx="2"/>
            <a:endCxn id="35" idx="1"/>
          </p:cNvCxnSpPr>
          <p:nvPr/>
        </p:nvCxnSpPr>
        <p:spPr>
          <a:xfrm rot="16200000" flipH="1">
            <a:off x="2285302" y="2302163"/>
            <a:ext cx="429215" cy="53633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0" idx="2"/>
            <a:endCxn id="35" idx="3"/>
          </p:cNvCxnSpPr>
          <p:nvPr/>
        </p:nvCxnSpPr>
        <p:spPr>
          <a:xfrm rot="5400000">
            <a:off x="4067501" y="2280441"/>
            <a:ext cx="429215" cy="57978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2"/>
            <a:endCxn id="11" idx="0"/>
          </p:cNvCxnSpPr>
          <p:nvPr/>
        </p:nvCxnSpPr>
        <p:spPr>
          <a:xfrm>
            <a:off x="3380147" y="2931790"/>
            <a:ext cx="0" cy="354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23528" y="1275606"/>
            <a:ext cx="784278" cy="293698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调试数据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5" idx="1"/>
            <a:endCxn id="47" idx="2"/>
          </p:cNvCxnSpPr>
          <p:nvPr/>
        </p:nvCxnSpPr>
        <p:spPr>
          <a:xfrm rot="10800000">
            <a:off x="715668" y="1569305"/>
            <a:ext cx="795993" cy="63957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7" idx="0"/>
            <a:endCxn id="4" idx="1"/>
          </p:cNvCxnSpPr>
          <p:nvPr/>
        </p:nvCxnSpPr>
        <p:spPr>
          <a:xfrm rot="5400000" flipH="1" flipV="1">
            <a:off x="1094245" y="750180"/>
            <a:ext cx="146849" cy="90400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31640" y="4557777"/>
            <a:ext cx="13681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937052"/>
            <a:ext cx="2808312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开发未动，文档先行。正式开发前优先编写独立的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微服务供开发人员参考，让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回归文档本质；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初期，由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微服务直接返回格式化的假数据供前端调试，方便前后端并行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开发；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前后端联调时，前端可继续由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通过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Feign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来调用后端服务查看数据，或直接连后端服务调试真实业务逻辑；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可针对不同第三方的需求，提供不同的对外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微服务让对方调试，灵活暴露接口。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后端服务完全不引入任何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Swagger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代码，保持代码纯净，也避免了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Swagger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冲突，发布生产时直接关掉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Swagger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服务即可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4128" y="3723878"/>
            <a:ext cx="2808312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注意事项：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的接口路径、参数等必须与真正的业务接口保持一致，严格遵守规范，方便前端直连后端时统一修改；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Swagger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微服务中需要有相应的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VO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，这类东西可以编写一次，到处复制。因此并不会增加工作量。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2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4" grpId="0" animBg="1"/>
      <p:bldP spid="5" grpId="0" animBg="1"/>
      <p:bldP spid="29" grpId="0" animBg="1"/>
      <p:bldP spid="30" grpId="0" animBg="1"/>
      <p:bldP spid="35" grpId="0" animBg="1"/>
      <p:bldP spid="47" grpId="0" animBg="1"/>
      <p:bldP spid="55" grpId="0"/>
      <p:bldP spid="58" grpId="0" uiExpand="1" build="p"/>
      <p:bldP spid="5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后端联调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635896" y="1779662"/>
            <a:ext cx="1440160" cy="2016224"/>
            <a:chOff x="2051720" y="3286164"/>
            <a:chExt cx="1440160" cy="2016224"/>
          </a:xfrm>
        </p:grpSpPr>
        <p:sp>
          <p:nvSpPr>
            <p:cNvPr id="210" name="矩形 209"/>
            <p:cNvSpPr/>
            <p:nvPr/>
          </p:nvSpPr>
          <p:spPr>
            <a:xfrm>
              <a:off x="2051720" y="3286164"/>
              <a:ext cx="1440160" cy="20162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本地公共服务器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Eureka Server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Zuul Proxy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Swagger Service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431" y="3795886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347614"/>
            <a:ext cx="407623" cy="52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99121"/>
            <a:ext cx="407623" cy="52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651870"/>
            <a:ext cx="407623" cy="52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8" y="1923678"/>
            <a:ext cx="407623" cy="52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9" y="3075806"/>
            <a:ext cx="407623" cy="52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931530" y="2565468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28384" y="2998283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03648" y="2145368"/>
            <a:ext cx="680042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03648" y="3193157"/>
            <a:ext cx="680042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肘形连接符 44"/>
          <p:cNvCxnSpPr>
            <a:stCxn id="37" idx="3"/>
            <a:endCxn id="38" idx="3"/>
          </p:cNvCxnSpPr>
          <p:nvPr/>
        </p:nvCxnSpPr>
        <p:spPr>
          <a:xfrm>
            <a:off x="2083690" y="2292217"/>
            <a:ext cx="12700" cy="1047789"/>
          </a:xfrm>
          <a:prstGeom prst="bentConnector3">
            <a:avLst>
              <a:gd name="adj1" fmla="val 242607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020272" y="1529314"/>
            <a:ext cx="792088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0" name="矩形 59"/>
          <p:cNvSpPr/>
          <p:nvPr/>
        </p:nvSpPr>
        <p:spPr>
          <a:xfrm>
            <a:off x="7020272" y="2278052"/>
            <a:ext cx="792088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1" name="矩形 60"/>
          <p:cNvSpPr/>
          <p:nvPr/>
        </p:nvSpPr>
        <p:spPr>
          <a:xfrm>
            <a:off x="7020272" y="3790220"/>
            <a:ext cx="792088" cy="2936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cxnSp>
        <p:nvCxnSpPr>
          <p:cNvPr id="64" name="肘形连接符 63"/>
          <p:cNvCxnSpPr>
            <a:stCxn id="59" idx="1"/>
            <a:endCxn id="60" idx="1"/>
          </p:cNvCxnSpPr>
          <p:nvPr/>
        </p:nvCxnSpPr>
        <p:spPr>
          <a:xfrm rot="10800000" flipV="1">
            <a:off x="7020272" y="1676163"/>
            <a:ext cx="12700" cy="74873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0" idx="1"/>
            <a:endCxn id="61" idx="1"/>
          </p:cNvCxnSpPr>
          <p:nvPr/>
        </p:nvCxnSpPr>
        <p:spPr>
          <a:xfrm rot="10800000" flipV="1">
            <a:off x="7020272" y="2424901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10" idx="1"/>
          </p:cNvCxnSpPr>
          <p:nvPr/>
        </p:nvCxnSpPr>
        <p:spPr>
          <a:xfrm flipH="1">
            <a:off x="2398643" y="2787774"/>
            <a:ext cx="12372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10" idx="3"/>
          </p:cNvCxnSpPr>
          <p:nvPr/>
        </p:nvCxnSpPr>
        <p:spPr>
          <a:xfrm>
            <a:off x="5076056" y="2787774"/>
            <a:ext cx="17281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55625" y="2539574"/>
            <a:ext cx="11690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2742" y="2521478"/>
            <a:ext cx="11690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2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59" grpId="0" animBg="1"/>
      <p:bldP spid="60" grpId="0" animBg="1"/>
      <p:bldP spid="61" grpId="0" animBg="1"/>
      <p:bldP spid="79" grpId="0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其他细节</a:t>
            </a:r>
            <a:endParaRPr lang="zh-CN" altLang="en-US" dirty="0"/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6210" y="1275606"/>
            <a:ext cx="2345630" cy="3192123"/>
            <a:chOff x="969441" y="1275606"/>
            <a:chExt cx="1725565" cy="3192123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81499" y="1275606"/>
              <a:ext cx="1620180" cy="3192123"/>
            </a:xfrm>
            <a:custGeom>
              <a:avLst/>
              <a:gdLst/>
              <a:ahLst/>
              <a:cxnLst/>
              <a:rect l="l" t="t" r="r" b="b"/>
              <a:pathLst>
                <a:path w="1620180" h="3192123">
                  <a:moveTo>
                    <a:pt x="175619" y="98"/>
                  </a:moveTo>
                  <a:cubicBezTo>
                    <a:pt x="189197" y="-316"/>
                    <a:pt x="203071" y="565"/>
                    <a:pt x="217047" y="2846"/>
                  </a:cubicBezTo>
                  <a:lnTo>
                    <a:pt x="1498868" y="213511"/>
                  </a:lnTo>
                  <a:cubicBezTo>
                    <a:pt x="1566467" y="224396"/>
                    <a:pt x="1620180" y="281064"/>
                    <a:pt x="1620180" y="346377"/>
                  </a:cubicBezTo>
                  <a:lnTo>
                    <a:pt x="1620180" y="792725"/>
                  </a:lnTo>
                  <a:lnTo>
                    <a:pt x="1620180" y="2187291"/>
                  </a:lnTo>
                  <a:lnTo>
                    <a:pt x="1620180" y="2633639"/>
                  </a:lnTo>
                  <a:cubicBezTo>
                    <a:pt x="1620180" y="2702473"/>
                    <a:pt x="1571582" y="2746975"/>
                    <a:pt x="1519330" y="2763944"/>
                  </a:cubicBezTo>
                  <a:lnTo>
                    <a:pt x="250299" y="3181111"/>
                  </a:lnTo>
                  <a:cubicBezTo>
                    <a:pt x="126428" y="3221771"/>
                    <a:pt x="0" y="3144613"/>
                    <a:pt x="0" y="3035439"/>
                  </a:cubicBezTo>
                  <a:lnTo>
                    <a:pt x="0" y="2589091"/>
                  </a:lnTo>
                  <a:lnTo>
                    <a:pt x="0" y="608633"/>
                  </a:lnTo>
                  <a:lnTo>
                    <a:pt x="0" y="162285"/>
                  </a:lnTo>
                  <a:cubicBezTo>
                    <a:pt x="0" y="69279"/>
                    <a:pt x="80571" y="2991"/>
                    <a:pt x="175619" y="9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981499" y="1678373"/>
              <a:ext cx="333384" cy="457093"/>
            </a:xfrm>
            <a:custGeom>
              <a:avLst/>
              <a:gdLst>
                <a:gd name="T0" fmla="*/ 232 w 913"/>
                <a:gd name="T1" fmla="*/ 1362 h 1362"/>
                <a:gd name="T2" fmla="*/ 0 w 913"/>
                <a:gd name="T3" fmla="*/ 1322 h 1362"/>
                <a:gd name="T4" fmla="*/ 0 w 913"/>
                <a:gd name="T5" fmla="*/ 40 h 1362"/>
                <a:gd name="T6" fmla="*/ 232 w 913"/>
                <a:gd name="T7" fmla="*/ 0 h 1362"/>
                <a:gd name="T8" fmla="*/ 913 w 913"/>
                <a:gd name="T9" fmla="*/ 681 h 1362"/>
                <a:gd name="T10" fmla="*/ 232 w 913"/>
                <a:gd name="T11" fmla="*/ 136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1362">
                  <a:moveTo>
                    <a:pt x="232" y="1362"/>
                  </a:moveTo>
                  <a:cubicBezTo>
                    <a:pt x="150" y="1362"/>
                    <a:pt x="72" y="1348"/>
                    <a:pt x="0" y="1322"/>
                  </a:cubicBezTo>
                  <a:lnTo>
                    <a:pt x="0" y="40"/>
                  </a:lnTo>
                  <a:cubicBezTo>
                    <a:pt x="72" y="14"/>
                    <a:pt x="150" y="0"/>
                    <a:pt x="232" y="0"/>
                  </a:cubicBezTo>
                  <a:cubicBezTo>
                    <a:pt x="608" y="0"/>
                    <a:pt x="913" y="305"/>
                    <a:pt x="913" y="681"/>
                  </a:cubicBezTo>
                  <a:cubicBezTo>
                    <a:pt x="913" y="1057"/>
                    <a:pt x="608" y="1362"/>
                    <a:pt x="232" y="13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14520" y="1783660"/>
              <a:ext cx="22093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600" b="1" spc="-150" dirty="0" smtClean="0"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spc="-1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9441" y="2325363"/>
              <a:ext cx="1725565" cy="125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hystrix: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command: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 default: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   execution: 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     isolation: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       thread: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9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          timeout-in-milliseconds: 15000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4722" y="1750202"/>
              <a:ext cx="1337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单实例超时时间</a:t>
              </a:r>
              <a:endParaRPr lang="zh-CN" altLang="en-US" sz="1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60144" y="1275606"/>
            <a:ext cx="2202376" cy="3192123"/>
            <a:chOff x="2886235" y="1275606"/>
            <a:chExt cx="1620180" cy="3192123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886235" y="1275606"/>
              <a:ext cx="1620180" cy="3192123"/>
            </a:xfrm>
            <a:custGeom>
              <a:avLst/>
              <a:gdLst/>
              <a:ahLst/>
              <a:cxnLst/>
              <a:rect l="l" t="t" r="r" b="b"/>
              <a:pathLst>
                <a:path w="1620180" h="3192123">
                  <a:moveTo>
                    <a:pt x="175619" y="98"/>
                  </a:moveTo>
                  <a:cubicBezTo>
                    <a:pt x="189197" y="-316"/>
                    <a:pt x="203071" y="565"/>
                    <a:pt x="217047" y="2846"/>
                  </a:cubicBezTo>
                  <a:lnTo>
                    <a:pt x="1498868" y="213511"/>
                  </a:lnTo>
                  <a:cubicBezTo>
                    <a:pt x="1566467" y="224396"/>
                    <a:pt x="1620180" y="281064"/>
                    <a:pt x="1620180" y="346377"/>
                  </a:cubicBezTo>
                  <a:lnTo>
                    <a:pt x="1620180" y="792725"/>
                  </a:lnTo>
                  <a:lnTo>
                    <a:pt x="1620180" y="2187291"/>
                  </a:lnTo>
                  <a:lnTo>
                    <a:pt x="1620180" y="2633639"/>
                  </a:lnTo>
                  <a:cubicBezTo>
                    <a:pt x="1620180" y="2702473"/>
                    <a:pt x="1571582" y="2746975"/>
                    <a:pt x="1519330" y="2763944"/>
                  </a:cubicBezTo>
                  <a:lnTo>
                    <a:pt x="250299" y="3181111"/>
                  </a:lnTo>
                  <a:cubicBezTo>
                    <a:pt x="126428" y="3221771"/>
                    <a:pt x="0" y="3144613"/>
                    <a:pt x="0" y="3035439"/>
                  </a:cubicBezTo>
                  <a:lnTo>
                    <a:pt x="0" y="2589091"/>
                  </a:lnTo>
                  <a:lnTo>
                    <a:pt x="0" y="608633"/>
                  </a:lnTo>
                  <a:lnTo>
                    <a:pt x="0" y="162285"/>
                  </a:lnTo>
                  <a:cubicBezTo>
                    <a:pt x="0" y="69279"/>
                    <a:pt x="80571" y="2991"/>
                    <a:pt x="175619" y="9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2886235" y="1678373"/>
              <a:ext cx="333384" cy="457093"/>
            </a:xfrm>
            <a:custGeom>
              <a:avLst/>
              <a:gdLst>
                <a:gd name="T0" fmla="*/ 232 w 913"/>
                <a:gd name="T1" fmla="*/ 1362 h 1362"/>
                <a:gd name="T2" fmla="*/ 0 w 913"/>
                <a:gd name="T3" fmla="*/ 1322 h 1362"/>
                <a:gd name="T4" fmla="*/ 0 w 913"/>
                <a:gd name="T5" fmla="*/ 40 h 1362"/>
                <a:gd name="T6" fmla="*/ 232 w 913"/>
                <a:gd name="T7" fmla="*/ 0 h 1362"/>
                <a:gd name="T8" fmla="*/ 913 w 913"/>
                <a:gd name="T9" fmla="*/ 681 h 1362"/>
                <a:gd name="T10" fmla="*/ 232 w 913"/>
                <a:gd name="T11" fmla="*/ 136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1362">
                  <a:moveTo>
                    <a:pt x="232" y="1362"/>
                  </a:moveTo>
                  <a:cubicBezTo>
                    <a:pt x="150" y="1362"/>
                    <a:pt x="72" y="1348"/>
                    <a:pt x="0" y="1322"/>
                  </a:cubicBezTo>
                  <a:lnTo>
                    <a:pt x="0" y="40"/>
                  </a:lnTo>
                  <a:cubicBezTo>
                    <a:pt x="72" y="14"/>
                    <a:pt x="150" y="0"/>
                    <a:pt x="232" y="0"/>
                  </a:cubicBezTo>
                  <a:cubicBezTo>
                    <a:pt x="608" y="0"/>
                    <a:pt x="913" y="305"/>
                    <a:pt x="913" y="681"/>
                  </a:cubicBezTo>
                  <a:cubicBezTo>
                    <a:pt x="913" y="1057"/>
                    <a:pt x="608" y="1362"/>
                    <a:pt x="232" y="136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19256" y="1783660"/>
              <a:ext cx="22093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600" b="1" spc="-150" dirty="0" smtClean="0"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600" b="1" spc="-1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2557" y="2325363"/>
              <a:ext cx="1583858" cy="92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ribbon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ReadTimeout: 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15000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ConnectTimeout: 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15000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MaxAutoRetries: 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MaxAutoRetriesNextServer: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9065" y="1750202"/>
              <a:ext cx="1337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负载均衡超时重试</a:t>
              </a:r>
              <a:endParaRPr lang="zh-CN" altLang="en-US" sz="1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02072" y="1275606"/>
            <a:ext cx="2202376" cy="3192123"/>
            <a:chOff x="4790971" y="1275606"/>
            <a:chExt cx="1620180" cy="3192123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790971" y="1275606"/>
              <a:ext cx="1620180" cy="3192123"/>
            </a:xfrm>
            <a:custGeom>
              <a:avLst/>
              <a:gdLst/>
              <a:ahLst/>
              <a:cxnLst/>
              <a:rect l="l" t="t" r="r" b="b"/>
              <a:pathLst>
                <a:path w="1620180" h="3192123">
                  <a:moveTo>
                    <a:pt x="175619" y="98"/>
                  </a:moveTo>
                  <a:cubicBezTo>
                    <a:pt x="189197" y="-316"/>
                    <a:pt x="203071" y="565"/>
                    <a:pt x="217047" y="2846"/>
                  </a:cubicBezTo>
                  <a:lnTo>
                    <a:pt x="1498868" y="213511"/>
                  </a:lnTo>
                  <a:cubicBezTo>
                    <a:pt x="1566467" y="224396"/>
                    <a:pt x="1620180" y="281064"/>
                    <a:pt x="1620180" y="346377"/>
                  </a:cubicBezTo>
                  <a:lnTo>
                    <a:pt x="1620180" y="792725"/>
                  </a:lnTo>
                  <a:lnTo>
                    <a:pt x="1620180" y="2187291"/>
                  </a:lnTo>
                  <a:lnTo>
                    <a:pt x="1620180" y="2633639"/>
                  </a:lnTo>
                  <a:cubicBezTo>
                    <a:pt x="1620180" y="2702473"/>
                    <a:pt x="1571582" y="2746975"/>
                    <a:pt x="1519330" y="2763944"/>
                  </a:cubicBezTo>
                  <a:lnTo>
                    <a:pt x="250299" y="3181111"/>
                  </a:lnTo>
                  <a:cubicBezTo>
                    <a:pt x="126428" y="3221771"/>
                    <a:pt x="0" y="3144613"/>
                    <a:pt x="0" y="3035439"/>
                  </a:cubicBezTo>
                  <a:lnTo>
                    <a:pt x="0" y="2589091"/>
                  </a:lnTo>
                  <a:lnTo>
                    <a:pt x="0" y="608633"/>
                  </a:lnTo>
                  <a:lnTo>
                    <a:pt x="0" y="162285"/>
                  </a:lnTo>
                  <a:cubicBezTo>
                    <a:pt x="0" y="69279"/>
                    <a:pt x="80571" y="2991"/>
                    <a:pt x="175619" y="9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4790971" y="1678373"/>
              <a:ext cx="333384" cy="457093"/>
            </a:xfrm>
            <a:custGeom>
              <a:avLst/>
              <a:gdLst>
                <a:gd name="T0" fmla="*/ 232 w 913"/>
                <a:gd name="T1" fmla="*/ 1362 h 1362"/>
                <a:gd name="T2" fmla="*/ 0 w 913"/>
                <a:gd name="T3" fmla="*/ 1322 h 1362"/>
                <a:gd name="T4" fmla="*/ 0 w 913"/>
                <a:gd name="T5" fmla="*/ 40 h 1362"/>
                <a:gd name="T6" fmla="*/ 232 w 913"/>
                <a:gd name="T7" fmla="*/ 0 h 1362"/>
                <a:gd name="T8" fmla="*/ 913 w 913"/>
                <a:gd name="T9" fmla="*/ 681 h 1362"/>
                <a:gd name="T10" fmla="*/ 232 w 913"/>
                <a:gd name="T11" fmla="*/ 136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3" h="1362">
                  <a:moveTo>
                    <a:pt x="232" y="1362"/>
                  </a:moveTo>
                  <a:cubicBezTo>
                    <a:pt x="150" y="1362"/>
                    <a:pt x="72" y="1348"/>
                    <a:pt x="0" y="1322"/>
                  </a:cubicBezTo>
                  <a:lnTo>
                    <a:pt x="0" y="40"/>
                  </a:lnTo>
                  <a:cubicBezTo>
                    <a:pt x="72" y="14"/>
                    <a:pt x="150" y="0"/>
                    <a:pt x="232" y="0"/>
                  </a:cubicBezTo>
                  <a:cubicBezTo>
                    <a:pt x="608" y="0"/>
                    <a:pt x="913" y="305"/>
                    <a:pt x="913" y="681"/>
                  </a:cubicBezTo>
                  <a:cubicBezTo>
                    <a:pt x="913" y="1057"/>
                    <a:pt x="608" y="1362"/>
                    <a:pt x="232" y="136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823992" y="1783660"/>
              <a:ext cx="22093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600" b="1" spc="-150" dirty="0" smtClean="0"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600" b="1" spc="-1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3016" y="2325363"/>
              <a:ext cx="1533372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有些深入配置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YAML</a:t>
              </a: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不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支持，可以使用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来提供：</a:t>
              </a:r>
              <a:endParaRPr lang="en-US" altLang="zh-CN" sz="1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zh-CN" altLang="en-US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启动类上添加注解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@ImportResource(locations={"classpath:spring/spring.xml"})</a:t>
              </a:r>
            </a:p>
            <a:p>
              <a:pPr>
                <a:lnSpc>
                  <a:spcPts val="1300"/>
                </a:lnSpc>
              </a:pPr>
              <a:endParaRPr lang="en-US" altLang="zh-CN" sz="1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注：在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中可直接引用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YAML</a:t>
              </a:r>
              <a:r>
                <a:rPr lang="zh-CN" altLang="en-US" sz="10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配置的属性，无需使用</a:t>
              </a:r>
              <a:r>
                <a:rPr lang="en-US" altLang="zh-CN" sz="10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context:property-placeholder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3801" y="1750202"/>
              <a:ext cx="1337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还想用</a:t>
              </a:r>
              <a:r>
                <a:rPr lang="en-US" altLang="zh-CN" sz="14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1400" b="1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配置？</a:t>
              </a:r>
              <a:endParaRPr lang="zh-CN" altLang="en-US" sz="1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2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5143500"/>
          </a:xfrm>
          <a:prstGeom prst="rect">
            <a:avLst/>
          </a:prstGeom>
        </p:spPr>
      </p:pic>
      <p:sp>
        <p:nvSpPr>
          <p:cNvPr id="12" name="矩形 5"/>
          <p:cNvSpPr/>
          <p:nvPr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2851150" y="2944120"/>
            <a:ext cx="34417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3901440" y="1607124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9"/>
          <p:cNvSpPr txBox="1"/>
          <p:nvPr/>
        </p:nvSpPr>
        <p:spPr>
          <a:xfrm>
            <a:off x="3896755" y="3640058"/>
            <a:ext cx="18993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Cloud + SaaS = ?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3896754" y="3864323"/>
            <a:ext cx="116779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技术并不是全部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4209022" y="1880662"/>
            <a:ext cx="725956" cy="61706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21" grpId="0" animBg="1"/>
      <p:bldP spid="23" grpId="0"/>
      <p:bldP spid="24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en-US" altLang="zh-CN" dirty="0" smtClean="0"/>
              <a:t>Spring Cloud + SaaS = ?</a:t>
            </a:r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6443953" y="987576"/>
            <a:ext cx="1656185" cy="11098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私有云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1208" y="3144981"/>
            <a:ext cx="2024608" cy="1373818"/>
            <a:chOff x="2051720" y="3286164"/>
            <a:chExt cx="2024608" cy="1373818"/>
          </a:xfrm>
        </p:grpSpPr>
        <p:sp>
          <p:nvSpPr>
            <p:cNvPr id="9" name="矩形 8"/>
            <p:cNvSpPr/>
            <p:nvPr/>
          </p:nvSpPr>
          <p:spPr>
            <a:xfrm>
              <a:off x="2051720" y="3286164"/>
              <a:ext cx="2024608" cy="13738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通用业务服务池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795886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474" y="3789709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190" y="3795885"/>
              <a:ext cx="566738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3815916" y="3003798"/>
            <a:ext cx="1512168" cy="1656184"/>
            <a:chOff x="3707904" y="3219822"/>
            <a:chExt cx="1512168" cy="1656184"/>
          </a:xfrm>
        </p:grpSpPr>
        <p:sp>
          <p:nvSpPr>
            <p:cNvPr id="15" name="矩形 14"/>
            <p:cNvSpPr/>
            <p:nvPr/>
          </p:nvSpPr>
          <p:spPr>
            <a:xfrm>
              <a:off x="3707904" y="3219822"/>
              <a:ext cx="1512168" cy="1656184"/>
            </a:xfrm>
            <a:prstGeom prst="rect">
              <a:avLst/>
            </a:prstGeom>
            <a:solidFill>
              <a:schemeClr val="accent5">
                <a:alpha val="58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Eureka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高可用集群</a:t>
              </a:r>
              <a:endPara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95936" y="3790220"/>
              <a:ext cx="936104" cy="293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Eureka Server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5936" y="4294276"/>
              <a:ext cx="936104" cy="293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Eureka Server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7880768" y="3183818"/>
            <a:ext cx="1011712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私有数据库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 descr="C:\Users\effer\Desktop\Database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47" y="3694533"/>
            <a:ext cx="605409" cy="605409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</p:pic>
      <p:sp>
        <p:nvSpPr>
          <p:cNvPr id="24" name="Cloud"/>
          <p:cNvSpPr>
            <a:spLocks noChangeAspect="1" noEditPoints="1" noChangeArrowheads="1"/>
          </p:cNvSpPr>
          <p:nvPr/>
        </p:nvSpPr>
        <p:spPr bwMode="auto">
          <a:xfrm>
            <a:off x="3743907" y="987576"/>
            <a:ext cx="1656185" cy="11098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混合</a:t>
            </a:r>
            <a:r>
              <a:rPr lang="zh-CN" altLang="en-US" dirty="0" smtClean="0">
                <a:solidFill>
                  <a:srgbClr val="C00000"/>
                </a:solidFill>
              </a:rPr>
              <a:t>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Cloud"/>
          <p:cNvSpPr>
            <a:spLocks noChangeAspect="1" noEditPoints="1" noChangeArrowheads="1"/>
          </p:cNvSpPr>
          <p:nvPr/>
        </p:nvSpPr>
        <p:spPr bwMode="auto">
          <a:xfrm>
            <a:off x="1043861" y="987576"/>
            <a:ext cx="1656185" cy="11098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公</a:t>
            </a:r>
            <a:r>
              <a:rPr lang="zh-CN" altLang="en-US" dirty="0" smtClean="0">
                <a:solidFill>
                  <a:schemeClr val="accent1"/>
                </a:solidFill>
              </a:rPr>
              <a:t>有云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00192" y="3183818"/>
            <a:ext cx="1003449" cy="1296144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化业务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肘形连接符 37"/>
          <p:cNvCxnSpPr>
            <a:stCxn id="6" idx="1"/>
            <a:endCxn id="32" idx="0"/>
          </p:cNvCxnSpPr>
          <p:nvPr/>
        </p:nvCxnSpPr>
        <p:spPr>
          <a:xfrm flipH="1">
            <a:off x="6801917" y="2096268"/>
            <a:ext cx="470128" cy="1087550"/>
          </a:xfrm>
          <a:prstGeom prst="bentConnector4">
            <a:avLst>
              <a:gd name="adj1" fmla="val -2114"/>
              <a:gd name="adj2" fmla="val 567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19" idx="0"/>
          </p:cNvCxnSpPr>
          <p:nvPr/>
        </p:nvCxnSpPr>
        <p:spPr>
          <a:xfrm rot="16200000" flipH="1">
            <a:off x="7355621" y="2152814"/>
            <a:ext cx="1116479" cy="945528"/>
          </a:xfrm>
          <a:prstGeom prst="bentConnector3">
            <a:avLst>
              <a:gd name="adj1" fmla="val 5712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907704" y="2096268"/>
            <a:ext cx="0" cy="10487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9" idx="3"/>
            <a:endCxn id="15" idx="1"/>
          </p:cNvCxnSpPr>
          <p:nvPr/>
        </p:nvCxnSpPr>
        <p:spPr>
          <a:xfrm>
            <a:off x="2915816" y="3831890"/>
            <a:ext cx="9001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2" idx="1"/>
            <a:endCxn id="15" idx="3"/>
          </p:cNvCxnSpPr>
          <p:nvPr/>
        </p:nvCxnSpPr>
        <p:spPr>
          <a:xfrm flipH="1">
            <a:off x="5328084" y="3831890"/>
            <a:ext cx="9721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4899" y="3566582"/>
            <a:ext cx="11690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0186" y="3558924"/>
            <a:ext cx="11690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2835424" y="1347614"/>
            <a:ext cx="872480" cy="307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10800000">
            <a:off x="5508103" y="1347611"/>
            <a:ext cx="864095" cy="307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929240" y="2427734"/>
            <a:ext cx="11690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rot="16200000" flipV="1">
            <a:off x="4369301" y="895217"/>
            <a:ext cx="38837" cy="4538365"/>
          </a:xfrm>
          <a:prstGeom prst="bentConnector3">
            <a:avLst>
              <a:gd name="adj1" fmla="val 12004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72" y="3612992"/>
            <a:ext cx="596490" cy="71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2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4" grpId="0" animBg="1"/>
      <p:bldP spid="25" grpId="0" animBg="1"/>
      <p:bldP spid="32" grpId="0" animBg="1"/>
      <p:bldP spid="58" grpId="0"/>
      <p:bldP spid="59" grpId="0"/>
      <p:bldP spid="60" grpId="0" animBg="1"/>
      <p:bldP spid="61" grpId="0" animBg="1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4887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技术并不是全部</a:t>
            </a:r>
            <a:endParaRPr lang="zh-CN" altLang="en-US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1403" y="3654408"/>
            <a:ext cx="1786542" cy="501518"/>
            <a:chOff x="2329240" y="5013176"/>
            <a:chExt cx="3064655" cy="626351"/>
          </a:xfrm>
        </p:grpSpPr>
        <p:sp>
          <p:nvSpPr>
            <p:cNvPr id="6" name="矩形 5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1403" y="2413559"/>
            <a:ext cx="1786542" cy="501518"/>
            <a:chOff x="2329240" y="5013176"/>
            <a:chExt cx="3064655" cy="626351"/>
          </a:xfrm>
        </p:grpSpPr>
        <p:sp>
          <p:nvSpPr>
            <p:cNvPr id="9" name="矩形 8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81403" y="1131590"/>
            <a:ext cx="1786542" cy="501518"/>
            <a:chOff x="2329240" y="5013176"/>
            <a:chExt cx="3064655" cy="626351"/>
          </a:xfrm>
        </p:grpSpPr>
        <p:sp>
          <p:nvSpPr>
            <p:cNvPr id="13" name="矩形 12"/>
            <p:cNvSpPr/>
            <p:nvPr/>
          </p:nvSpPr>
          <p:spPr>
            <a:xfrm>
              <a:off x="2555776" y="5013176"/>
              <a:ext cx="2611582" cy="62635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2"/>
            <p:cNvSpPr txBox="1"/>
            <p:nvPr/>
          </p:nvSpPr>
          <p:spPr>
            <a:xfrm>
              <a:off x="2329240" y="5141685"/>
              <a:ext cx="3064655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下箭头 14"/>
          <p:cNvSpPr/>
          <p:nvPr/>
        </p:nvSpPr>
        <p:spPr bwMode="auto">
          <a:xfrm>
            <a:off x="2946204" y="1707654"/>
            <a:ext cx="185636" cy="576064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2946204" y="3003798"/>
            <a:ext cx="185636" cy="576064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rot="10800000">
            <a:off x="3203849" y="1707654"/>
            <a:ext cx="185636" cy="576064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17"/>
          <p:cNvSpPr/>
          <p:nvPr/>
        </p:nvSpPr>
        <p:spPr bwMode="auto">
          <a:xfrm rot="10800000">
            <a:off x="3203849" y="3003798"/>
            <a:ext cx="185636" cy="576064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538" y="1707654"/>
            <a:ext cx="184666" cy="63861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1538" y="3003798"/>
            <a:ext cx="184666" cy="63861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873" y="1707654"/>
            <a:ext cx="184666" cy="63861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2972523"/>
            <a:ext cx="184666" cy="63861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2994" y="1498014"/>
            <a:ext cx="3629406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重要性：市场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产品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技术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技术是为产品服务的，产品是为市场服务的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技术要稳中求新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实现功能后要多关注用户体验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营销策略、商业模式更为关键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技术人员对产品也应有自己的理解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2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1" grpId="0"/>
      <p:bldP spid="22" grpId="0"/>
      <p:bldP spid="23" grpId="0"/>
      <p:bldP spid="2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08"/>
            <a:ext cx="9144000" cy="1636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144000" cy="1833372"/>
          </a:xfrm>
          <a:prstGeom prst="rect">
            <a:avLst/>
          </a:prstGeom>
        </p:spPr>
      </p:pic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087724" y="2787774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THANKS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51920" y="1397657"/>
            <a:ext cx="343825" cy="309997"/>
            <a:chOff x="4634991" y="2138335"/>
            <a:chExt cx="428348" cy="386204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11159" y="1397657"/>
            <a:ext cx="343825" cy="309997"/>
            <a:chOff x="5076056" y="2138335"/>
            <a:chExt cx="428348" cy="386204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70398" y="1397657"/>
            <a:ext cx="343825" cy="309997"/>
            <a:chOff x="5557128" y="2138335"/>
            <a:chExt cx="428348" cy="386204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29637" y="1397657"/>
            <a:ext cx="343825" cy="309997"/>
            <a:chOff x="6068610" y="2138335"/>
            <a:chExt cx="428348" cy="386204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8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0"/>
            <a:ext cx="9144000" cy="51435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6" name="矩形 5"/>
          <p:cNvSpPr/>
          <p:nvPr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2231740" y="2944120"/>
            <a:ext cx="468052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36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3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漫谈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901440" y="1607124"/>
            <a:ext cx="1341120" cy="12091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4140337" y="1915302"/>
            <a:ext cx="863324" cy="592814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3680731" y="3761290"/>
            <a:ext cx="218741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模式是什么？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80731" y="4002038"/>
            <a:ext cx="204339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模式有哪些特殊性？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606008" y="156135"/>
            <a:ext cx="2741856" cy="277143"/>
          </a:xfrm>
        </p:spPr>
        <p:txBody>
          <a:bodyPr/>
          <a:lstStyle/>
          <a:p>
            <a:r>
              <a:rPr lang="en-US" altLang="zh-CN" dirty="0" smtClean="0"/>
              <a:t>SaaS</a:t>
            </a:r>
            <a:r>
              <a:rPr lang="zh-CN" altLang="en-US" dirty="0" smtClean="0"/>
              <a:t>模式是什么？</a:t>
            </a:r>
            <a:endParaRPr lang="zh-CN" altLang="en-US" dirty="0"/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Cloud"/>
          <p:cNvSpPr>
            <a:spLocks noChangeAspect="1" noEditPoints="1" noChangeArrowheads="1"/>
          </p:cNvSpPr>
          <p:nvPr/>
        </p:nvSpPr>
        <p:spPr bwMode="auto">
          <a:xfrm>
            <a:off x="4860032" y="1362960"/>
            <a:ext cx="2079740" cy="139371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1710" y="957377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传统软件模式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604" y="957375"/>
            <a:ext cx="10081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42" y="3737902"/>
            <a:ext cx="668236" cy="78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25" y="1491630"/>
            <a:ext cx="857305" cy="70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78" y="3555895"/>
            <a:ext cx="930110" cy="110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右箭头 17"/>
          <p:cNvSpPr/>
          <p:nvPr/>
        </p:nvSpPr>
        <p:spPr>
          <a:xfrm rot="5400000">
            <a:off x="2104156" y="2731457"/>
            <a:ext cx="1059239" cy="307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04120" y="2365184"/>
            <a:ext cx="184666" cy="110025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客户现场实施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1620" y="4038433"/>
            <a:ext cx="720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通常部署在局域网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4000" y="1875152"/>
            <a:ext cx="1080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13230"/>
            <a:ext cx="506000" cy="654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60" y="1691357"/>
            <a:ext cx="718354" cy="60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63779" y="1864227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产品在云服务器上</a:t>
            </a: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142" y="3874254"/>
            <a:ext cx="668236" cy="78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右箭头 26"/>
          <p:cNvSpPr/>
          <p:nvPr/>
        </p:nvSpPr>
        <p:spPr>
          <a:xfrm rot="16200000">
            <a:off x="5498088" y="3133165"/>
            <a:ext cx="803628" cy="3077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43699" y="4038433"/>
            <a:ext cx="7200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租户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9033" y="2774001"/>
            <a:ext cx="184666" cy="110025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按需付费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6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8" grpId="0" animBg="1"/>
      <p:bldP spid="19" grpId="0"/>
      <p:bldP spid="20" grpId="0"/>
      <p:bldP spid="22" grpId="0"/>
      <p:bldP spid="25" grpId="0"/>
      <p:bldP spid="27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62832"/>
            <a:ext cx="2741856" cy="277143"/>
          </a:xfrm>
        </p:spPr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 smtClean="0"/>
              <a:t>多租户数据库方案</a:t>
            </a:r>
            <a:endParaRPr lang="zh-CN" altLang="en-US" dirty="0"/>
          </a:p>
        </p:txBody>
      </p:sp>
      <p:sp>
        <p:nvSpPr>
          <p:cNvPr id="38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7403" y="1954735"/>
            <a:ext cx="1541785" cy="43972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独立</a:t>
            </a: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</a:t>
            </a: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899592" y="1602369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b="1" cap="all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完全</a:t>
            </a:r>
            <a:r>
              <a:rPr lang="zh-CN" altLang="en-US" b="1" cap="all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endParaRPr lang="en-US" altLang="zh-CN" b="1" cap="all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17405" y="2394457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五边形 89"/>
          <p:cNvSpPr/>
          <p:nvPr/>
        </p:nvSpPr>
        <p:spPr>
          <a:xfrm>
            <a:off x="917403" y="2394457"/>
            <a:ext cx="770892" cy="28803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994868" y="2466465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>
                <a:solidFill>
                  <a:schemeClr val="bg1"/>
                </a:solidFill>
              </a:rPr>
              <a:t>资源共享度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7405" y="2799179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五边形 92"/>
          <p:cNvSpPr/>
          <p:nvPr/>
        </p:nvSpPr>
        <p:spPr>
          <a:xfrm>
            <a:off x="917404" y="2799179"/>
            <a:ext cx="1008110" cy="28803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94868" y="2871187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复杂</a:t>
            </a:r>
            <a:r>
              <a:rPr lang="zh-CN" altLang="en-US" sz="900" dirty="0">
                <a:solidFill>
                  <a:schemeClr val="bg1"/>
                </a:solidFill>
              </a:rPr>
              <a:t>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7405" y="3186545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五边形 95"/>
          <p:cNvSpPr/>
          <p:nvPr/>
        </p:nvSpPr>
        <p:spPr>
          <a:xfrm>
            <a:off x="917405" y="3186545"/>
            <a:ext cx="2214473" cy="28803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94868" y="3258553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隔离度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17405" y="3579862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五边形 98"/>
          <p:cNvSpPr/>
          <p:nvPr/>
        </p:nvSpPr>
        <p:spPr>
          <a:xfrm>
            <a:off x="917404" y="3579862"/>
            <a:ext cx="2214473" cy="28803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994868" y="3651870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占用成本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25676" y="1954735"/>
            <a:ext cx="1541785" cy="43972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共享数据库</a:t>
            </a: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独立</a:t>
            </a:r>
            <a:r>
              <a:rPr lang="en-US" altLang="zh-CN" sz="1200" b="0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Schema</a:t>
            </a: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3707865" y="1602369"/>
            <a:ext cx="1125050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b="1" cap="all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en-US" altLang="zh-CN" b="1" cap="all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cap="all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cap="all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25678" y="2394457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五边形 103"/>
          <p:cNvSpPr/>
          <p:nvPr/>
        </p:nvSpPr>
        <p:spPr>
          <a:xfrm>
            <a:off x="3725677" y="2394457"/>
            <a:ext cx="990340" cy="28803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803141" y="2466465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>
                <a:solidFill>
                  <a:schemeClr val="bg1"/>
                </a:solidFill>
              </a:rPr>
              <a:t>资源共享度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25678" y="2799179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五边形 106"/>
          <p:cNvSpPr/>
          <p:nvPr/>
        </p:nvSpPr>
        <p:spPr>
          <a:xfrm>
            <a:off x="3725677" y="2799179"/>
            <a:ext cx="990340" cy="28803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03141" y="2871187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复杂</a:t>
            </a:r>
            <a:r>
              <a:rPr lang="zh-CN" altLang="en-US" sz="900" dirty="0">
                <a:solidFill>
                  <a:schemeClr val="bg1"/>
                </a:solidFill>
              </a:rPr>
              <a:t>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725678" y="3186545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五边形 109"/>
          <p:cNvSpPr/>
          <p:nvPr/>
        </p:nvSpPr>
        <p:spPr>
          <a:xfrm>
            <a:off x="3725678" y="3186545"/>
            <a:ext cx="1541783" cy="28803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803141" y="3258553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隔离度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25678" y="3579862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五边形 112"/>
          <p:cNvSpPr/>
          <p:nvPr/>
        </p:nvSpPr>
        <p:spPr>
          <a:xfrm>
            <a:off x="3725678" y="3579862"/>
            <a:ext cx="990338" cy="28803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03141" y="3651870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占用成本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462019" y="1954735"/>
            <a:ext cx="1541785" cy="43972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共享数据库</a:t>
            </a: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共享数据表</a:t>
            </a: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6444208" y="1602369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b="1" cap="all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完全共享</a:t>
            </a:r>
            <a:endParaRPr lang="en-US" altLang="zh-CN" b="1" cap="all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62021" y="2394457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五边形 117"/>
          <p:cNvSpPr/>
          <p:nvPr/>
        </p:nvSpPr>
        <p:spPr>
          <a:xfrm>
            <a:off x="6462019" y="2394457"/>
            <a:ext cx="2214476" cy="28803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6539484" y="2466465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>
                <a:solidFill>
                  <a:schemeClr val="bg1"/>
                </a:solidFill>
              </a:rPr>
              <a:t>资源共享度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62021" y="2799179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五边形 120"/>
          <p:cNvSpPr/>
          <p:nvPr/>
        </p:nvSpPr>
        <p:spPr>
          <a:xfrm>
            <a:off x="6462019" y="2799179"/>
            <a:ext cx="2214475" cy="28803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539484" y="2871187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复杂</a:t>
            </a:r>
            <a:r>
              <a:rPr lang="zh-CN" altLang="en-US" sz="900" dirty="0">
                <a:solidFill>
                  <a:schemeClr val="bg1"/>
                </a:solidFill>
              </a:rPr>
              <a:t>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462021" y="3186545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五边形 123"/>
          <p:cNvSpPr/>
          <p:nvPr/>
        </p:nvSpPr>
        <p:spPr>
          <a:xfrm>
            <a:off x="6462022" y="3186545"/>
            <a:ext cx="713080" cy="28803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539484" y="3258553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隔离度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462021" y="3579862"/>
            <a:ext cx="221447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五边形 126"/>
          <p:cNvSpPr/>
          <p:nvPr/>
        </p:nvSpPr>
        <p:spPr>
          <a:xfrm>
            <a:off x="6462021" y="3579862"/>
            <a:ext cx="713080" cy="28803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539484" y="3651870"/>
            <a:ext cx="640347" cy="201702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zh-CN"/>
            </a:defPPr>
            <a:lvl1pPr>
              <a:spcBef>
                <a:spcPct val="0"/>
              </a:spcBef>
              <a:defRPr b="1" cap="all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占用成本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3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5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3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74" grpId="0" build="p"/>
      <p:bldP spid="89" grpId="0" animBg="1"/>
      <p:bldP spid="90" grpId="0" animBg="1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1" grpId="0" uiExpand="1" build="p"/>
      <p:bldP spid="102" grpId="0" build="p"/>
      <p:bldP spid="103" grpId="0" animBg="1"/>
      <p:bldP spid="104" grpId="0" animBg="1"/>
      <p:bldP spid="105" grpId="0"/>
      <p:bldP spid="106" grpId="0" animBg="1"/>
      <p:bldP spid="107" grpId="0" animBg="1"/>
      <p:bldP spid="108" grpId="0"/>
      <p:bldP spid="109" grpId="0" animBg="1"/>
      <p:bldP spid="110" grpId="0" animBg="1"/>
      <p:bldP spid="111" grpId="0"/>
      <p:bldP spid="112" grpId="0" animBg="1"/>
      <p:bldP spid="113" grpId="0" animBg="1"/>
      <p:bldP spid="114" grpId="0"/>
      <p:bldP spid="115" grpId="0" build="p"/>
      <p:bldP spid="116" grpId="0" build="p"/>
      <p:bldP spid="117" grpId="0" animBg="1"/>
      <p:bldP spid="118" grpId="0" animBg="1"/>
      <p:bldP spid="119" grpId="0"/>
      <p:bldP spid="120" grpId="0" animBg="1"/>
      <p:bldP spid="121" grpId="0" animBg="1"/>
      <p:bldP spid="122" grpId="0"/>
      <p:bldP spid="123" grpId="0" animBg="1"/>
      <p:bldP spid="124" grpId="0" animBg="1"/>
      <p:bldP spid="125" grpId="0"/>
      <p:bldP spid="126" grpId="0" animBg="1"/>
      <p:bldP spid="127" grpId="0" animBg="1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32049" y="2754689"/>
            <a:ext cx="944480" cy="636947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ORCL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7938" y="1649173"/>
            <a:ext cx="1104492" cy="58795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219554" y="4083064"/>
            <a:ext cx="1104492" cy="58795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Schema200</a:t>
            </a:r>
          </a:p>
        </p:txBody>
      </p:sp>
      <p:sp>
        <p:nvSpPr>
          <p:cNvPr id="205" name="矩形 204"/>
          <p:cNvSpPr/>
          <p:nvPr/>
        </p:nvSpPr>
        <p:spPr>
          <a:xfrm>
            <a:off x="3219554" y="2767680"/>
            <a:ext cx="1104492" cy="587951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6" name="肘形连接符 205"/>
          <p:cNvCxnSpPr>
            <a:stCxn id="203" idx="3"/>
            <a:endCxn id="224" idx="1"/>
          </p:cNvCxnSpPr>
          <p:nvPr/>
        </p:nvCxnSpPr>
        <p:spPr>
          <a:xfrm>
            <a:off x="4332430" y="1943149"/>
            <a:ext cx="1719288" cy="322615"/>
          </a:xfrm>
          <a:prstGeom prst="bentConnector3">
            <a:avLst>
              <a:gd name="adj1" fmla="val 4961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205" idx="3"/>
          </p:cNvCxnSpPr>
          <p:nvPr/>
        </p:nvCxnSpPr>
        <p:spPr>
          <a:xfrm flipV="1">
            <a:off x="4324046" y="2668331"/>
            <a:ext cx="1713904" cy="39332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205" idx="3"/>
          </p:cNvCxnSpPr>
          <p:nvPr/>
        </p:nvCxnSpPr>
        <p:spPr>
          <a:xfrm>
            <a:off x="4324046" y="3061656"/>
            <a:ext cx="1710912" cy="32372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051718" y="2539859"/>
            <a:ext cx="1139245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Table1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1" name="肘形连接符 210"/>
          <p:cNvCxnSpPr>
            <a:stCxn id="204" idx="3"/>
            <a:endCxn id="214" idx="1"/>
          </p:cNvCxnSpPr>
          <p:nvPr/>
        </p:nvCxnSpPr>
        <p:spPr>
          <a:xfrm flipV="1">
            <a:off x="4324046" y="4006394"/>
            <a:ext cx="1724028" cy="37064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204" idx="3"/>
            <a:endCxn id="216" idx="1"/>
          </p:cNvCxnSpPr>
          <p:nvPr/>
        </p:nvCxnSpPr>
        <p:spPr>
          <a:xfrm>
            <a:off x="4324046" y="4377040"/>
            <a:ext cx="1724627" cy="43247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6048074" y="3867894"/>
            <a:ext cx="1139245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Table1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48673" y="4671015"/>
            <a:ext cx="114531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Table200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31958" y="3547397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508112" y="3547397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9" name="肘形连接符 218"/>
          <p:cNvCxnSpPr>
            <a:stCxn id="202" idx="3"/>
            <a:endCxn id="203" idx="1"/>
          </p:cNvCxnSpPr>
          <p:nvPr/>
        </p:nvCxnSpPr>
        <p:spPr>
          <a:xfrm flipV="1">
            <a:off x="1376529" y="1943149"/>
            <a:ext cx="1851409" cy="1130014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202" idx="3"/>
          </p:cNvCxnSpPr>
          <p:nvPr/>
        </p:nvCxnSpPr>
        <p:spPr>
          <a:xfrm>
            <a:off x="1376529" y="3073163"/>
            <a:ext cx="1843025" cy="1286900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59"/>
          <p:cNvSpPr txBox="1"/>
          <p:nvPr/>
        </p:nvSpPr>
        <p:spPr>
          <a:xfrm>
            <a:off x="6051718" y="3270398"/>
            <a:ext cx="1139245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Table200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2" name="TextBox 58"/>
          <p:cNvSpPr txBox="1"/>
          <p:nvPr/>
        </p:nvSpPr>
        <p:spPr>
          <a:xfrm>
            <a:off x="6045041" y="1275606"/>
            <a:ext cx="1139245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Table1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4" name="TextBox 59"/>
          <p:cNvSpPr txBox="1"/>
          <p:nvPr/>
        </p:nvSpPr>
        <p:spPr>
          <a:xfrm>
            <a:off x="6051718" y="2127264"/>
            <a:ext cx="1139245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Table200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5" name="肘形连接符 224"/>
          <p:cNvCxnSpPr>
            <a:stCxn id="203" idx="3"/>
            <a:endCxn id="222" idx="1"/>
          </p:cNvCxnSpPr>
          <p:nvPr/>
        </p:nvCxnSpPr>
        <p:spPr>
          <a:xfrm flipV="1">
            <a:off x="4332430" y="1414106"/>
            <a:ext cx="1712611" cy="52904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02" idx="3"/>
            <a:endCxn id="205" idx="1"/>
          </p:cNvCxnSpPr>
          <p:nvPr/>
        </p:nvCxnSpPr>
        <p:spPr>
          <a:xfrm flipV="1">
            <a:off x="1376529" y="3061656"/>
            <a:ext cx="1843025" cy="115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6166135" y="1603272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171139" y="2813640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196254" y="4204535"/>
            <a:ext cx="400110" cy="4098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TextBox 59"/>
          <p:cNvSpPr txBox="1"/>
          <p:nvPr/>
        </p:nvSpPr>
        <p:spPr>
          <a:xfrm>
            <a:off x="6768753" y="1696621"/>
            <a:ext cx="2051719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Views, Sequences .……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91" name="TextBox 59"/>
          <p:cNvSpPr txBox="1"/>
          <p:nvPr/>
        </p:nvSpPr>
        <p:spPr>
          <a:xfrm>
            <a:off x="6763682" y="2879965"/>
            <a:ext cx="2051719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Sequences .……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TextBox 59"/>
          <p:cNvSpPr txBox="1"/>
          <p:nvPr/>
        </p:nvSpPr>
        <p:spPr>
          <a:xfrm>
            <a:off x="6768752" y="4238967"/>
            <a:ext cx="2051719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Views, Sequences .……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95" name="矩形 294"/>
          <p:cNvSpPr/>
          <p:nvPr/>
        </p:nvSpPr>
        <p:spPr bwMode="auto">
          <a:xfrm>
            <a:off x="467544" y="622130"/>
            <a:ext cx="4416079" cy="8695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数据库中的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，为数据库对象的集合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中，一个用户一般对应一个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97777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3" grpId="0" animBg="1"/>
      <p:bldP spid="204" grpId="0" animBg="1"/>
      <p:bldP spid="205" grpId="0" animBg="1"/>
      <p:bldP spid="209" grpId="0" animBg="1"/>
      <p:bldP spid="214" grpId="0" animBg="1"/>
      <p:bldP spid="216" grpId="0" animBg="1"/>
      <p:bldP spid="217" grpId="0"/>
      <p:bldP spid="218" grpId="0"/>
      <p:bldP spid="221" grpId="0" animBg="1"/>
      <p:bldP spid="222" grpId="0" animBg="1"/>
      <p:bldP spid="224" grpId="0" animBg="1"/>
      <p:bldP spid="282" grpId="0"/>
      <p:bldP spid="285" grpId="0"/>
      <p:bldP spid="286" grpId="0"/>
      <p:bldP spid="290" grpId="0" animBg="1"/>
      <p:bldP spid="291" grpId="0" animBg="1"/>
      <p:bldP spid="292" grpId="0" animBg="1"/>
      <p:bldP spid="2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2741856" cy="27714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中的</a:t>
            </a:r>
            <a:r>
              <a:rPr lang="en-US" altLang="zh-CN" dirty="0"/>
              <a:t>Schema</a:t>
            </a:r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467544" y="694138"/>
            <a:ext cx="8280920" cy="8695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来说，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的下级，而是等同于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 test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 database test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的数据库层级对应如下：</a:t>
            </a:r>
          </a:p>
        </p:txBody>
      </p:sp>
      <p:sp>
        <p:nvSpPr>
          <p:cNvPr id="32" name="矩形 31"/>
          <p:cNvSpPr/>
          <p:nvPr/>
        </p:nvSpPr>
        <p:spPr>
          <a:xfrm>
            <a:off x="1835695" y="1779662"/>
            <a:ext cx="1668709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35694" y="3039802"/>
            <a:ext cx="166870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/Schema</a:t>
            </a:r>
          </a:p>
        </p:txBody>
      </p:sp>
      <p:sp>
        <p:nvSpPr>
          <p:cNvPr id="34" name="矩形 33"/>
          <p:cNvSpPr/>
          <p:nvPr/>
        </p:nvSpPr>
        <p:spPr>
          <a:xfrm>
            <a:off x="1837814" y="4299942"/>
            <a:ext cx="1668709" cy="57606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</p:txBody>
      </p:sp>
      <p:sp>
        <p:nvSpPr>
          <p:cNvPr id="35" name="矩形 34"/>
          <p:cNvSpPr/>
          <p:nvPr/>
        </p:nvSpPr>
        <p:spPr>
          <a:xfrm>
            <a:off x="5567586" y="1779662"/>
            <a:ext cx="1668709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7586" y="3039802"/>
            <a:ext cx="166870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Database/Schema</a:t>
            </a:r>
          </a:p>
        </p:txBody>
      </p:sp>
      <p:sp>
        <p:nvSpPr>
          <p:cNvPr id="37" name="矩形 36"/>
          <p:cNvSpPr/>
          <p:nvPr/>
        </p:nvSpPr>
        <p:spPr>
          <a:xfrm>
            <a:off x="5567587" y="4299942"/>
            <a:ext cx="1668709" cy="57606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</p:txBody>
      </p:sp>
      <p:cxnSp>
        <p:nvCxnSpPr>
          <p:cNvPr id="38" name="直接箭头连接符 37"/>
          <p:cNvCxnSpPr>
            <a:stCxn id="32" idx="3"/>
            <a:endCxn id="35" idx="1"/>
          </p:cNvCxnSpPr>
          <p:nvPr/>
        </p:nvCxnSpPr>
        <p:spPr>
          <a:xfrm>
            <a:off x="3504404" y="2067694"/>
            <a:ext cx="2063182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6" idx="1"/>
          </p:cNvCxnSpPr>
          <p:nvPr/>
        </p:nvCxnSpPr>
        <p:spPr>
          <a:xfrm>
            <a:off x="3504403" y="3327834"/>
            <a:ext cx="2063183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3"/>
            <a:endCxn id="37" idx="1"/>
          </p:cNvCxnSpPr>
          <p:nvPr/>
        </p:nvCxnSpPr>
        <p:spPr>
          <a:xfrm>
            <a:off x="3506523" y="4587974"/>
            <a:ext cx="2061064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2"/>
            <a:endCxn id="33" idx="0"/>
          </p:cNvCxnSpPr>
          <p:nvPr/>
        </p:nvCxnSpPr>
        <p:spPr>
          <a:xfrm flipH="1">
            <a:off x="2670049" y="2355726"/>
            <a:ext cx="1" cy="684076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2"/>
            <a:endCxn id="34" idx="0"/>
          </p:cNvCxnSpPr>
          <p:nvPr/>
        </p:nvCxnSpPr>
        <p:spPr>
          <a:xfrm>
            <a:off x="2670049" y="3615866"/>
            <a:ext cx="2120" cy="684076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5" idx="2"/>
            <a:endCxn id="36" idx="0"/>
          </p:cNvCxnSpPr>
          <p:nvPr/>
        </p:nvCxnSpPr>
        <p:spPr>
          <a:xfrm>
            <a:off x="6401941" y="2355726"/>
            <a:ext cx="0" cy="684076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2"/>
            <a:endCxn id="37" idx="0"/>
          </p:cNvCxnSpPr>
          <p:nvPr/>
        </p:nvCxnSpPr>
        <p:spPr>
          <a:xfrm>
            <a:off x="6401941" y="3615866"/>
            <a:ext cx="1" cy="684076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3101896" cy="277143"/>
          </a:xfrm>
        </p:spPr>
        <p:txBody>
          <a:bodyPr/>
          <a:lstStyle/>
          <a:p>
            <a:r>
              <a:rPr lang="zh-CN" altLang="en-US" dirty="0"/>
              <a:t>独立</a:t>
            </a:r>
            <a:r>
              <a:rPr lang="en-US" altLang="zh-CN" dirty="0"/>
              <a:t>Schema</a:t>
            </a:r>
            <a:r>
              <a:rPr lang="zh-CN" altLang="en-US" dirty="0"/>
              <a:t>模式的优点和问题</a:t>
            </a:r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7544" y="915566"/>
            <a:ext cx="342924" cy="3429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971600" y="915566"/>
            <a:ext cx="6281814" cy="3429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模式的优点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7544" y="3048372"/>
            <a:ext cx="342924" cy="3429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971600" y="3048372"/>
            <a:ext cx="6281814" cy="3429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模式存在的问题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71600" y="987574"/>
            <a:ext cx="8064896" cy="19442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高独立性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：每个租户都拥有自己的库，与其他租户是隔离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高可扩展性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：可以方便的进行横向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扩展和数据迁移；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业务开发简单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：开发时只需要考虑单租户的业务逻辑即可，通过切换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来达到多租户的效果，联查的表更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定制化服务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：用户可以定制个性化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不影响其他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租户；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71600" y="3219822"/>
            <a:ext cx="8064896" cy="14401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数据库越来越多怎么办？假设有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万个租户，就有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万个库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，单个服务器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肯定无法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承受。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如此多的数据库，如何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进行表的更新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与维护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lvl="0" indent="-1778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租户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的数据都隔离开了，进行整体数据分析的时候怎么办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56608"/>
            <a:ext cx="3101896" cy="277143"/>
          </a:xfrm>
        </p:spPr>
        <p:txBody>
          <a:bodyPr/>
          <a:lstStyle/>
          <a:p>
            <a:r>
              <a:rPr lang="zh-CN" altLang="en-US" dirty="0" smtClean="0"/>
              <a:t>分布式多租户数据库</a:t>
            </a:r>
            <a:r>
              <a:rPr lang="zh-CN" altLang="en-US" dirty="0"/>
              <a:t>集群</a:t>
            </a:r>
          </a:p>
        </p:txBody>
      </p:sp>
      <p:sp>
        <p:nvSpPr>
          <p:cNvPr id="525" name="KSO_Shape"/>
          <p:cNvSpPr>
            <a:spLocks/>
          </p:cNvSpPr>
          <p:nvPr/>
        </p:nvSpPr>
        <p:spPr bwMode="auto">
          <a:xfrm>
            <a:off x="264319" y="199473"/>
            <a:ext cx="279778" cy="19211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02" y="2211710"/>
            <a:ext cx="784437" cy="7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826215" y="915566"/>
            <a:ext cx="1491570" cy="46308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万租户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42" y="2211710"/>
            <a:ext cx="784437" cy="7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82" y="2211710"/>
            <a:ext cx="784437" cy="7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262" y="2211710"/>
            <a:ext cx="784437" cy="7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effer\Desktop\Database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522" y="2211710"/>
            <a:ext cx="784437" cy="7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>
            <a:stCxn id="11" idx="2"/>
            <a:endCxn id="10" idx="0"/>
          </p:cNvCxnSpPr>
          <p:nvPr/>
        </p:nvCxnSpPr>
        <p:spPr>
          <a:xfrm flipH="1">
            <a:off x="1262521" y="1378652"/>
            <a:ext cx="3309479" cy="83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2" idx="0"/>
          </p:cNvCxnSpPr>
          <p:nvPr/>
        </p:nvCxnSpPr>
        <p:spPr>
          <a:xfrm flipH="1">
            <a:off x="2917261" y="1378652"/>
            <a:ext cx="1654739" cy="83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3" idx="0"/>
          </p:cNvCxnSpPr>
          <p:nvPr/>
        </p:nvCxnSpPr>
        <p:spPr>
          <a:xfrm>
            <a:off x="4572000" y="1378652"/>
            <a:ext cx="1" cy="83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5" idx="0"/>
          </p:cNvCxnSpPr>
          <p:nvPr/>
        </p:nvCxnSpPr>
        <p:spPr>
          <a:xfrm>
            <a:off x="4572000" y="1378652"/>
            <a:ext cx="1654741" cy="83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4" idx="0"/>
          </p:cNvCxnSpPr>
          <p:nvPr/>
        </p:nvCxnSpPr>
        <p:spPr>
          <a:xfrm>
            <a:off x="4572000" y="1378652"/>
            <a:ext cx="3309481" cy="833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50907" y="3147814"/>
            <a:ext cx="927712" cy="1333368"/>
            <a:chOff x="893428" y="4653135"/>
            <a:chExt cx="1192241" cy="1713566"/>
          </a:xfrm>
          <a:solidFill>
            <a:srgbClr val="32879E"/>
          </a:solidFill>
        </p:grpSpPr>
        <p:sp>
          <p:nvSpPr>
            <p:cNvPr id="28" name="矩形 27"/>
            <p:cNvSpPr/>
            <p:nvPr/>
          </p:nvSpPr>
          <p:spPr>
            <a:xfrm>
              <a:off x="929376" y="4653135"/>
              <a:ext cx="1120345" cy="432049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万租户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93428" y="5301208"/>
              <a:ext cx="1192241" cy="106549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63" y="5340706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  <p:pic>
          <p:nvPicPr>
            <p:cNvPr id="31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40" y="5748211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</p:grpSp>
      <p:grpSp>
        <p:nvGrpSpPr>
          <p:cNvPr id="32" name="组合 31"/>
          <p:cNvGrpSpPr/>
          <p:nvPr/>
        </p:nvGrpSpPr>
        <p:grpSpPr>
          <a:xfrm>
            <a:off x="2429526" y="3147814"/>
            <a:ext cx="927712" cy="1333368"/>
            <a:chOff x="893428" y="4653135"/>
            <a:chExt cx="1192241" cy="1713566"/>
          </a:xfrm>
          <a:solidFill>
            <a:srgbClr val="32879E"/>
          </a:solidFill>
        </p:grpSpPr>
        <p:sp>
          <p:nvSpPr>
            <p:cNvPr id="33" name="矩形 32"/>
            <p:cNvSpPr/>
            <p:nvPr/>
          </p:nvSpPr>
          <p:spPr>
            <a:xfrm>
              <a:off x="929376" y="4653135"/>
              <a:ext cx="1120345" cy="432049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万租户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3428" y="5301208"/>
              <a:ext cx="1192241" cy="106549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63" y="5340706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  <p:pic>
          <p:nvPicPr>
            <p:cNvPr id="36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40" y="5748211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</p:grpSp>
      <p:grpSp>
        <p:nvGrpSpPr>
          <p:cNvPr id="37" name="组合 36"/>
          <p:cNvGrpSpPr/>
          <p:nvPr/>
        </p:nvGrpSpPr>
        <p:grpSpPr>
          <a:xfrm>
            <a:off x="4108145" y="3147814"/>
            <a:ext cx="927712" cy="1333368"/>
            <a:chOff x="893428" y="4653135"/>
            <a:chExt cx="1192241" cy="1713566"/>
          </a:xfrm>
          <a:solidFill>
            <a:srgbClr val="32879E"/>
          </a:solidFill>
        </p:grpSpPr>
        <p:sp>
          <p:nvSpPr>
            <p:cNvPr id="38" name="矩形 37"/>
            <p:cNvSpPr/>
            <p:nvPr/>
          </p:nvSpPr>
          <p:spPr>
            <a:xfrm>
              <a:off x="929376" y="4653135"/>
              <a:ext cx="1120345" cy="432049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万租户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3428" y="5301208"/>
              <a:ext cx="1192241" cy="106549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63" y="5340706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  <p:pic>
          <p:nvPicPr>
            <p:cNvPr id="41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40" y="5748211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</p:grpSp>
      <p:grpSp>
        <p:nvGrpSpPr>
          <p:cNvPr id="42" name="组合 41"/>
          <p:cNvGrpSpPr/>
          <p:nvPr/>
        </p:nvGrpSpPr>
        <p:grpSpPr>
          <a:xfrm>
            <a:off x="5786764" y="3147814"/>
            <a:ext cx="927712" cy="1333368"/>
            <a:chOff x="893428" y="4653135"/>
            <a:chExt cx="1192241" cy="1713566"/>
          </a:xfrm>
          <a:solidFill>
            <a:srgbClr val="32879E"/>
          </a:solidFill>
        </p:grpSpPr>
        <p:sp>
          <p:nvSpPr>
            <p:cNvPr id="43" name="矩形 42"/>
            <p:cNvSpPr/>
            <p:nvPr/>
          </p:nvSpPr>
          <p:spPr>
            <a:xfrm>
              <a:off x="929376" y="4653135"/>
              <a:ext cx="1120345" cy="432049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万租户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93428" y="5301208"/>
              <a:ext cx="1192241" cy="106549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5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63" y="5340706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  <p:pic>
          <p:nvPicPr>
            <p:cNvPr id="46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40" y="5748211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</p:grpSp>
      <p:grpSp>
        <p:nvGrpSpPr>
          <p:cNvPr id="47" name="组合 46"/>
          <p:cNvGrpSpPr/>
          <p:nvPr/>
        </p:nvGrpSpPr>
        <p:grpSpPr>
          <a:xfrm>
            <a:off x="7465383" y="3147814"/>
            <a:ext cx="927712" cy="1333368"/>
            <a:chOff x="893428" y="4653135"/>
            <a:chExt cx="1192241" cy="1713566"/>
          </a:xfrm>
          <a:solidFill>
            <a:srgbClr val="32879E"/>
          </a:solidFill>
        </p:grpSpPr>
        <p:sp>
          <p:nvSpPr>
            <p:cNvPr id="48" name="矩形 47"/>
            <p:cNvSpPr/>
            <p:nvPr/>
          </p:nvSpPr>
          <p:spPr>
            <a:xfrm>
              <a:off x="929376" y="4653135"/>
              <a:ext cx="1120345" cy="432049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万租户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93428" y="5301208"/>
              <a:ext cx="1192241" cy="106549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0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63" y="5340706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  <p:pic>
          <p:nvPicPr>
            <p:cNvPr id="51" name="Picture 2" descr="C:\Users\effer\Desktop\Database 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40" y="5748211"/>
              <a:ext cx="504056" cy="504056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xtLst/>
          </p:spPr>
        </p:pic>
      </p:grpSp>
    </p:spTree>
    <p:extLst>
      <p:ext uri="{BB962C8B-B14F-4D97-AF65-F5344CB8AC3E}">
        <p14:creationId xmlns:p14="http://schemas.microsoft.com/office/powerpoint/2010/main" val="17243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张英磊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75000"/>
              <a:lumOff val="25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11054</TotalTime>
  <Words>1503</Words>
  <Application>Microsoft Office PowerPoint</Application>
  <PresentationFormat>全屏显示(16:9)</PresentationFormat>
  <Paragraphs>414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张英磊</vt:lpstr>
      <vt:lpstr>PowerPoint 演示文稿</vt:lpstr>
      <vt:lpstr>PowerPoint 演示文稿</vt:lpstr>
      <vt:lpstr>PowerPoint 演示文稿</vt:lpstr>
      <vt:lpstr>SaaS模式是什么？</vt:lpstr>
      <vt:lpstr>SaaS多租户数据库方案</vt:lpstr>
      <vt:lpstr>什么是Schema？</vt:lpstr>
      <vt:lpstr>MySQL中的Schema</vt:lpstr>
      <vt:lpstr>独立Schema模式的优点和问题</vt:lpstr>
      <vt:lpstr>分布式多租户数据库集群</vt:lpstr>
      <vt:lpstr>如何定位租户Schema？</vt:lpstr>
      <vt:lpstr>独立的数据服务</vt:lpstr>
      <vt:lpstr>PowerPoint 演示文稿</vt:lpstr>
      <vt:lpstr>微服务的拆分原则</vt:lpstr>
      <vt:lpstr>分层设计</vt:lpstr>
      <vt:lpstr>业务架构设计</vt:lpstr>
      <vt:lpstr>Spring Cloud 拓扑举例</vt:lpstr>
      <vt:lpstr>PowerPoint 演示文稿</vt:lpstr>
      <vt:lpstr>配置集中化管理</vt:lpstr>
      <vt:lpstr>引用配置文件中的属性</vt:lpstr>
      <vt:lpstr>前后端协作</vt:lpstr>
      <vt:lpstr>Spring Cloud + Swagger</vt:lpstr>
      <vt:lpstr>前后端联调</vt:lpstr>
      <vt:lpstr>其他细节</vt:lpstr>
      <vt:lpstr>PowerPoint 演示文稿</vt:lpstr>
      <vt:lpstr>Spring Cloud + SaaS = ?</vt:lpstr>
      <vt:lpstr>技术并不是全部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&amp; SaaS 实战经验分享</dc:title>
  <dc:creator>Adam Roland</dc:creator>
  <cp:lastModifiedBy>Adam Roland</cp:lastModifiedBy>
  <cp:revision>457</cp:revision>
  <dcterms:created xsi:type="dcterms:W3CDTF">2015-04-24T01:01:13Z</dcterms:created>
  <dcterms:modified xsi:type="dcterms:W3CDTF">2017-08-25T08:58:57Z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