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adZAcoI9zwMnRylZ9xm9bP0zp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0C7F2E-9F77-4E71-AC80-8D543162C373}">
  <a:tblStyle styleId="{5B0C7F2E-9F77-4E71-AC80-8D543162C373}" styleName="Table_0">
    <a:wholeTbl>
      <a:tcTxStyle>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944e8cd1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1944e8cd1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0162F"/>
              </a:buClr>
              <a:buSzPts val="1100"/>
              <a:buFont typeface="Arial"/>
              <a:buNone/>
            </a:pPr>
            <a:r>
              <a:rPr b="0" i="0" lang="en-US">
                <a:solidFill>
                  <a:srgbClr val="10162F"/>
                </a:solidFill>
                <a:latin typeface="Arial"/>
                <a:ea typeface="Arial"/>
                <a:cs typeface="Arial"/>
                <a:sym typeface="Arial"/>
              </a:rPr>
              <a:t>To better understand this, you can think of comparing non-semantic HTML to going into a store with no signs on the aisles. Since the aisles aren’t labeled, you don’t know what products are in those aisles. However, stores that do have signs for each aisle make it a lot easier to find the items you need, just like Semantic 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9"/>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0"/>
              </a:spcBef>
              <a:spcAft>
                <a:spcPts val="0"/>
              </a:spcAft>
              <a:buClr>
                <a:schemeClr val="dk1"/>
              </a:buClr>
              <a:buSzPts val="1400"/>
              <a:buChar char="○"/>
              <a:defRPr/>
            </a:lvl2pPr>
            <a:lvl3pPr indent="-317500" lvl="2" marL="1371600" algn="l">
              <a:lnSpc>
                <a:spcPct val="115000"/>
              </a:lnSpc>
              <a:spcBef>
                <a:spcPts val="0"/>
              </a:spcBef>
              <a:spcAft>
                <a:spcPts val="0"/>
              </a:spcAft>
              <a:buClr>
                <a:schemeClr val="dk1"/>
              </a:buClr>
              <a:buSzPts val="1400"/>
              <a:buChar char="■"/>
              <a:defRPr/>
            </a:lvl3pPr>
            <a:lvl4pPr indent="-317500" lvl="3" marL="1828800" algn="l">
              <a:lnSpc>
                <a:spcPct val="115000"/>
              </a:lnSpc>
              <a:spcBef>
                <a:spcPts val="0"/>
              </a:spcBef>
              <a:spcAft>
                <a:spcPts val="0"/>
              </a:spcAft>
              <a:buClr>
                <a:schemeClr val="dk1"/>
              </a:buClr>
              <a:buSzPts val="1400"/>
              <a:buChar char="●"/>
              <a:defRPr/>
            </a:lvl4pPr>
            <a:lvl5pPr indent="-317500" lvl="4" marL="2286000" algn="l">
              <a:lnSpc>
                <a:spcPct val="115000"/>
              </a:lnSpc>
              <a:spcBef>
                <a:spcPts val="0"/>
              </a:spcBef>
              <a:spcAft>
                <a:spcPts val="0"/>
              </a:spcAft>
              <a:buClr>
                <a:schemeClr val="dk1"/>
              </a:buClr>
              <a:buSzPts val="1400"/>
              <a:buChar char="○"/>
              <a:defRPr/>
            </a:lvl5pPr>
            <a:lvl6pPr indent="-317500" lvl="5" marL="2743200" algn="l">
              <a:lnSpc>
                <a:spcPct val="115000"/>
              </a:lnSpc>
              <a:spcBef>
                <a:spcPts val="0"/>
              </a:spcBef>
              <a:spcAft>
                <a:spcPts val="0"/>
              </a:spcAft>
              <a:buClr>
                <a:schemeClr val="dk1"/>
              </a:buClr>
              <a:buSzPts val="1400"/>
              <a:buChar char="■"/>
              <a:defRPr/>
            </a:lvl6pPr>
            <a:lvl7pPr indent="-317500" lvl="6" marL="3200400" algn="l">
              <a:lnSpc>
                <a:spcPct val="115000"/>
              </a:lnSpc>
              <a:spcBef>
                <a:spcPts val="0"/>
              </a:spcBef>
              <a:spcAft>
                <a:spcPts val="0"/>
              </a:spcAft>
              <a:buClr>
                <a:schemeClr val="dk1"/>
              </a:buClr>
              <a:buSzPts val="1400"/>
              <a:buChar char="●"/>
              <a:defRPr/>
            </a:lvl7pPr>
            <a:lvl8pPr indent="-317500" lvl="7" marL="3657600" algn="l">
              <a:lnSpc>
                <a:spcPct val="115000"/>
              </a:lnSpc>
              <a:spcBef>
                <a:spcPts val="0"/>
              </a:spcBef>
              <a:spcAft>
                <a:spcPts val="0"/>
              </a:spcAft>
              <a:buClr>
                <a:schemeClr val="dk1"/>
              </a:buClr>
              <a:buSzPts val="1400"/>
              <a:buChar char="○"/>
              <a:defRPr/>
            </a:lvl8pPr>
            <a:lvl9pPr indent="-317500" lvl="8" marL="4114800" algn="l">
              <a:lnSpc>
                <a:spcPct val="115000"/>
              </a:lnSpc>
              <a:spcBef>
                <a:spcPts val="0"/>
              </a:spcBef>
              <a:spcAft>
                <a:spcPts val="0"/>
              </a:spcAft>
              <a:buClr>
                <a:schemeClr val="dk1"/>
              </a:buClr>
              <a:buSzPts val="1400"/>
              <a:buChar char="■"/>
              <a:defRPr/>
            </a:lvl9pPr>
          </a:lstStyle>
          <a:p/>
        </p:txBody>
      </p:sp>
      <p:sp>
        <p:nvSpPr>
          <p:cNvPr id="18" name="Google Shape;18;p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5183188" y="987425"/>
            <a:ext cx="6172200" cy="4873625"/>
          </a:xfrm>
          <a:prstGeom prst="rect">
            <a:avLst/>
          </a:prstGeom>
          <a:noFill/>
          <a:ln>
            <a:noFill/>
          </a:ln>
        </p:spPr>
      </p:sp>
      <p:sp>
        <p:nvSpPr>
          <p:cNvPr id="72" name="Google Shape;72;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1" y="1112315"/>
            <a:ext cx="12192000" cy="644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93" name="Google Shape;93;p1"/>
          <p:cNvSpPr txBox="1"/>
          <p:nvPr/>
        </p:nvSpPr>
        <p:spPr>
          <a:xfrm>
            <a:off x="369720" y="1755254"/>
            <a:ext cx="9468634" cy="705798"/>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rgbClr val="284265"/>
                </a:solidFill>
                <a:latin typeface="Roboto"/>
                <a:ea typeface="Roboto"/>
                <a:cs typeface="Roboto"/>
                <a:sym typeface="Roboto"/>
              </a:rPr>
              <a:t>Project Proposal</a:t>
            </a:r>
            <a:endParaRPr b="1" i="0" sz="6600" u="none" cap="none" strike="noStrike">
              <a:solidFill>
                <a:srgbClr val="E51A4F"/>
              </a:solidFill>
              <a:latin typeface="Roboto"/>
              <a:ea typeface="Roboto"/>
              <a:cs typeface="Roboto"/>
              <a:sym typeface="Roboto"/>
            </a:endParaRPr>
          </a:p>
        </p:txBody>
      </p:sp>
      <p:sp>
        <p:nvSpPr>
          <p:cNvPr id="94" name="Google Shape;94;p1"/>
          <p:cNvSpPr/>
          <p:nvPr/>
        </p:nvSpPr>
        <p:spPr>
          <a:xfrm>
            <a:off x="-1" y="5555621"/>
            <a:ext cx="12192000" cy="644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95" name="Google Shape;95;p1"/>
          <p:cNvSpPr txBox="1"/>
          <p:nvPr/>
        </p:nvSpPr>
        <p:spPr>
          <a:xfrm>
            <a:off x="369720" y="3072845"/>
            <a:ext cx="4188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Roboto"/>
                <a:ea typeface="Roboto"/>
                <a:cs typeface="Roboto"/>
                <a:sym typeface="Roboto"/>
              </a:rPr>
              <a:t>Title: TaNBAyan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Roboto"/>
                <a:ea typeface="Roboto"/>
                <a:cs typeface="Roboto"/>
                <a:sym typeface="Roboto"/>
              </a:rPr>
              <a:t>Airon Alonso</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9504947" y="624607"/>
            <a:ext cx="26870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Roboto"/>
                <a:ea typeface="Roboto"/>
                <a:cs typeface="Roboto"/>
                <a:sym typeface="Roboto"/>
              </a:rPr>
              <a:t>Mini Project no. 1</a:t>
            </a:r>
            <a:endParaRPr b="0" i="0" sz="1400" u="none" cap="none" strike="noStrike">
              <a:solidFill>
                <a:srgbClr val="000000"/>
              </a:solidFill>
              <a:latin typeface="Arial"/>
              <a:ea typeface="Arial"/>
              <a:cs typeface="Arial"/>
              <a:sym typeface="Arial"/>
            </a:endParaRPr>
          </a:p>
        </p:txBody>
      </p:sp>
      <p:pic>
        <p:nvPicPr>
          <p:cNvPr id="97" name="Google Shape;97;p1"/>
          <p:cNvPicPr preferRelativeResize="0"/>
          <p:nvPr/>
        </p:nvPicPr>
        <p:blipFill rotWithShape="1">
          <a:blip r:embed="rId3">
            <a:alphaModFix/>
          </a:blip>
          <a:srcRect b="0" l="0" r="0" t="0"/>
          <a:stretch/>
        </p:blipFill>
        <p:spPr>
          <a:xfrm>
            <a:off x="-1" y="155622"/>
            <a:ext cx="1857634" cy="8383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0" y="1292267"/>
            <a:ext cx="12192000" cy="645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103" name="Google Shape;103;p2"/>
          <p:cNvSpPr txBox="1"/>
          <p:nvPr>
            <p:ph type="title"/>
          </p:nvPr>
        </p:nvSpPr>
        <p:spPr>
          <a:xfrm>
            <a:off x="450331" y="1742374"/>
            <a:ext cx="49584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Roboto"/>
              <a:buNone/>
            </a:pPr>
            <a:r>
              <a:rPr b="1" lang="en-US" sz="2800">
                <a:latin typeface="Roboto"/>
                <a:ea typeface="Roboto"/>
                <a:cs typeface="Roboto"/>
                <a:sym typeface="Roboto"/>
              </a:rPr>
              <a:t>Project Description</a:t>
            </a:r>
            <a:endParaRPr/>
          </a:p>
        </p:txBody>
      </p:sp>
      <p:sp>
        <p:nvSpPr>
          <p:cNvPr id="104" name="Google Shape;104;p2"/>
          <p:cNvSpPr txBox="1"/>
          <p:nvPr/>
        </p:nvSpPr>
        <p:spPr>
          <a:xfrm>
            <a:off x="450331" y="2361290"/>
            <a:ext cx="4188600" cy="923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Roboto"/>
                <a:ea typeface="Roboto"/>
                <a:cs typeface="Roboto"/>
                <a:sym typeface="Roboto"/>
              </a:rPr>
              <a:t>Briefly introduce the project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Roboto"/>
                <a:ea typeface="Roboto"/>
                <a:cs typeface="Roboto"/>
                <a:sym typeface="Roboto"/>
              </a:rPr>
              <a:t>Who is the target end user?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Roboto"/>
                <a:ea typeface="Roboto"/>
                <a:cs typeface="Roboto"/>
                <a:sym typeface="Roboto"/>
              </a:rPr>
              <a:t>What are the objectives?</a:t>
            </a:r>
            <a:endParaRPr b="0" i="0" sz="1400" u="none" cap="none" strike="noStrike">
              <a:solidFill>
                <a:srgbClr val="000000"/>
              </a:solidFill>
              <a:latin typeface="Arial"/>
              <a:ea typeface="Arial"/>
              <a:cs typeface="Arial"/>
              <a:sym typeface="Arial"/>
            </a:endParaRPr>
          </a:p>
        </p:txBody>
      </p:sp>
      <p:pic>
        <p:nvPicPr>
          <p:cNvPr id="105" name="Google Shape;105;p2"/>
          <p:cNvPicPr preferRelativeResize="0"/>
          <p:nvPr/>
        </p:nvPicPr>
        <p:blipFill rotWithShape="1">
          <a:blip r:embed="rId3">
            <a:alphaModFix/>
          </a:blip>
          <a:srcRect b="0" l="0" r="0" t="0"/>
          <a:stretch/>
        </p:blipFill>
        <p:spPr>
          <a:xfrm>
            <a:off x="0" y="409767"/>
            <a:ext cx="1857634" cy="8383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nvSpPr>
        <p:spPr>
          <a:xfrm>
            <a:off x="0" y="1292267"/>
            <a:ext cx="12192000" cy="645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111" name="Google Shape;111;p3"/>
          <p:cNvSpPr txBox="1"/>
          <p:nvPr>
            <p:ph type="title"/>
          </p:nvPr>
        </p:nvSpPr>
        <p:spPr>
          <a:xfrm>
            <a:off x="450331" y="1742374"/>
            <a:ext cx="49584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Roboto"/>
              <a:buNone/>
            </a:pPr>
            <a:r>
              <a:rPr b="1" lang="en-US" sz="2800">
                <a:latin typeface="Roboto"/>
                <a:ea typeface="Roboto"/>
                <a:cs typeface="Roboto"/>
                <a:sym typeface="Roboto"/>
              </a:rPr>
              <a:t>Project Description</a:t>
            </a:r>
            <a:endParaRPr/>
          </a:p>
        </p:txBody>
      </p:sp>
      <p:sp>
        <p:nvSpPr>
          <p:cNvPr id="112" name="Google Shape;112;p3"/>
          <p:cNvSpPr txBox="1"/>
          <p:nvPr/>
        </p:nvSpPr>
        <p:spPr>
          <a:xfrm>
            <a:off x="450325" y="2361300"/>
            <a:ext cx="11206500" cy="3923700"/>
          </a:xfrm>
          <a:prstGeom prst="rect">
            <a:avLst/>
          </a:prstGeom>
          <a:noFill/>
          <a:ln>
            <a:noFill/>
          </a:ln>
        </p:spPr>
        <p:txBody>
          <a:bodyPr anchorCtr="0" anchor="t" bIns="45700" lIns="91425" spcFirstLastPara="1" rIns="91425" wrap="square" tIns="45700">
            <a:normAutofit/>
          </a:bodyPr>
          <a:lstStyle/>
          <a:p>
            <a:pPr indent="457200" lvl="0" marL="0" marR="0" rtl="0" algn="l">
              <a:lnSpc>
                <a:spcPct val="115000"/>
              </a:lnSpc>
              <a:spcBef>
                <a:spcPts val="1200"/>
              </a:spcBef>
              <a:spcAft>
                <a:spcPts val="0"/>
              </a:spcAft>
              <a:buClr>
                <a:schemeClr val="dk1"/>
              </a:buClr>
              <a:buSzPts val="1100"/>
              <a:buFont typeface="Arial"/>
              <a:buNone/>
            </a:pPr>
            <a:r>
              <a:rPr b="0" i="0" lang="en-US" sz="2400" u="none" cap="none" strike="noStrike">
                <a:solidFill>
                  <a:schemeClr val="dk1"/>
                </a:solidFill>
                <a:latin typeface="Roboto"/>
                <a:ea typeface="Roboto"/>
                <a:cs typeface="Roboto"/>
                <a:sym typeface="Roboto"/>
              </a:rPr>
              <a:t>Maybe you’re wondering why is it called TaNBAyan? The name TaNBAyan is inspired from the Filipino word “tambayan” which means to hangout with people you have the same interest, for that reason, this tambayan will focus on NBA (National Basketball Association). Based on the idea of the title, the main goal of this project is to have an interactive website wherein NBA fans will have the chance to connect and interact  with each other. Therefore, this site will provide a section where they have access to games, schedule, and other NBA related stuff.</a:t>
            </a:r>
            <a:endParaRPr b="0" i="0" sz="2400" u="none" cap="none" strike="noStrike">
              <a:solidFill>
                <a:schemeClr val="dk1"/>
              </a:solidFill>
              <a:latin typeface="Roboto"/>
              <a:ea typeface="Roboto"/>
              <a:cs typeface="Roboto"/>
              <a:sym typeface="Roboto"/>
            </a:endParaRPr>
          </a:p>
          <a:p>
            <a:pPr indent="0" lvl="0" marL="457200" marR="0" rtl="0" algn="l">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Roboto"/>
              <a:ea typeface="Roboto"/>
              <a:cs typeface="Roboto"/>
              <a:sym typeface="Roboto"/>
            </a:endParaRPr>
          </a:p>
        </p:txBody>
      </p:sp>
      <p:pic>
        <p:nvPicPr>
          <p:cNvPr id="113" name="Google Shape;113;p3"/>
          <p:cNvPicPr preferRelativeResize="0"/>
          <p:nvPr/>
        </p:nvPicPr>
        <p:blipFill rotWithShape="1">
          <a:blip r:embed="rId3">
            <a:alphaModFix/>
          </a:blip>
          <a:srcRect b="0" l="0" r="0" t="0"/>
          <a:stretch/>
        </p:blipFill>
        <p:spPr>
          <a:xfrm>
            <a:off x="0" y="409767"/>
            <a:ext cx="1857634" cy="8383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0" y="1292267"/>
            <a:ext cx="12192000" cy="645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119" name="Google Shape;119;p4"/>
          <p:cNvSpPr txBox="1"/>
          <p:nvPr>
            <p:ph type="title"/>
          </p:nvPr>
        </p:nvSpPr>
        <p:spPr>
          <a:xfrm>
            <a:off x="450331" y="1742374"/>
            <a:ext cx="49584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Roboto"/>
              <a:buNone/>
            </a:pPr>
            <a:r>
              <a:rPr b="1" lang="en-US" sz="2800">
                <a:latin typeface="Roboto"/>
                <a:ea typeface="Roboto"/>
                <a:cs typeface="Roboto"/>
                <a:sym typeface="Roboto"/>
              </a:rPr>
              <a:t>Project Description</a:t>
            </a:r>
            <a:endParaRPr/>
          </a:p>
        </p:txBody>
      </p:sp>
      <p:sp>
        <p:nvSpPr>
          <p:cNvPr id="120" name="Google Shape;120;p4"/>
          <p:cNvSpPr txBox="1"/>
          <p:nvPr/>
        </p:nvSpPr>
        <p:spPr>
          <a:xfrm>
            <a:off x="450325" y="2361325"/>
            <a:ext cx="11170800" cy="1890000"/>
          </a:xfrm>
          <a:prstGeom prst="rect">
            <a:avLst/>
          </a:prstGeom>
          <a:noFill/>
          <a:ln>
            <a:noFill/>
          </a:ln>
        </p:spPr>
        <p:txBody>
          <a:bodyPr anchorCtr="0" anchor="t" bIns="45700" lIns="91425" spcFirstLastPara="1" rIns="91425" wrap="square" tIns="45700">
            <a:spAutoFit/>
          </a:bodyPr>
          <a:lstStyle/>
          <a:p>
            <a:pPr indent="457200" lvl="0" marL="0" marR="0" rtl="0" algn="l">
              <a:lnSpc>
                <a:spcPct val="115000"/>
              </a:lnSpc>
              <a:spcBef>
                <a:spcPts val="1200"/>
              </a:spcBef>
              <a:spcAft>
                <a:spcPts val="0"/>
              </a:spcAft>
              <a:buClr>
                <a:schemeClr val="dk1"/>
              </a:buClr>
              <a:buSzPts val="1100"/>
              <a:buFont typeface="Arial"/>
              <a:buNone/>
            </a:pPr>
            <a:r>
              <a:rPr b="0" i="0" lang="en-US" sz="2400" u="none" cap="none" strike="noStrike">
                <a:solidFill>
                  <a:schemeClr val="dk1"/>
                </a:solidFill>
                <a:latin typeface="Roboto"/>
                <a:ea typeface="Roboto"/>
                <a:cs typeface="Roboto"/>
                <a:sym typeface="Roboto"/>
              </a:rPr>
              <a:t>According to </a:t>
            </a:r>
            <a:r>
              <a:rPr b="0" i="0" lang="en-US" sz="2400" u="none" cap="none" strike="noStrike">
                <a:solidFill>
                  <a:schemeClr val="dk1"/>
                </a:solidFill>
                <a:highlight>
                  <a:srgbClr val="FFFFFF"/>
                </a:highlight>
                <a:latin typeface="Roboto"/>
                <a:ea typeface="Roboto"/>
                <a:cs typeface="Roboto"/>
                <a:sym typeface="Roboto"/>
              </a:rPr>
              <a:t>research done by Statista in the US, ages 18 to 44 have higher interest in NBA. Therefore this project targets the aforementioned age and anyone who has access to the internet. </a:t>
            </a:r>
            <a:endParaRPr b="0" i="0" sz="2400" u="none" cap="none" strike="noStrike">
              <a:solidFill>
                <a:schemeClr val="dk1"/>
              </a:solidFill>
              <a:highlight>
                <a:srgbClr val="FFFFFF"/>
              </a:highlight>
              <a:latin typeface="Roboto"/>
              <a:ea typeface="Roboto"/>
              <a:cs typeface="Roboto"/>
              <a:sym typeface="Roboto"/>
            </a:endParaRPr>
          </a:p>
          <a:p>
            <a:pPr indent="0" lvl="0" marL="457200" marR="0" rtl="0" algn="l">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Roboto"/>
              <a:ea typeface="Roboto"/>
              <a:cs typeface="Roboto"/>
              <a:sym typeface="Roboto"/>
            </a:endParaRPr>
          </a:p>
        </p:txBody>
      </p:sp>
      <p:pic>
        <p:nvPicPr>
          <p:cNvPr id="121" name="Google Shape;121;p4"/>
          <p:cNvPicPr preferRelativeResize="0"/>
          <p:nvPr/>
        </p:nvPicPr>
        <p:blipFill rotWithShape="1">
          <a:blip r:embed="rId3">
            <a:alphaModFix/>
          </a:blip>
          <a:srcRect b="0" l="0" r="0" t="0"/>
          <a:stretch/>
        </p:blipFill>
        <p:spPr>
          <a:xfrm>
            <a:off x="0" y="409767"/>
            <a:ext cx="1857634" cy="838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0" y="1292267"/>
            <a:ext cx="12192000" cy="645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127" name="Google Shape;127;p5"/>
          <p:cNvSpPr txBox="1"/>
          <p:nvPr>
            <p:ph type="title"/>
          </p:nvPr>
        </p:nvSpPr>
        <p:spPr>
          <a:xfrm>
            <a:off x="450331" y="1742374"/>
            <a:ext cx="49584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Roboto"/>
              <a:buNone/>
            </a:pPr>
            <a:r>
              <a:rPr b="1" lang="en-US" sz="2800">
                <a:latin typeface="Roboto"/>
                <a:ea typeface="Roboto"/>
                <a:cs typeface="Roboto"/>
                <a:sym typeface="Roboto"/>
              </a:rPr>
              <a:t>Project Description</a:t>
            </a:r>
            <a:endParaRPr/>
          </a:p>
        </p:txBody>
      </p:sp>
      <p:sp>
        <p:nvSpPr>
          <p:cNvPr id="128" name="Google Shape;128;p5"/>
          <p:cNvSpPr txBox="1"/>
          <p:nvPr/>
        </p:nvSpPr>
        <p:spPr>
          <a:xfrm>
            <a:off x="450315" y="2361300"/>
            <a:ext cx="11134800" cy="1311300"/>
          </a:xfrm>
          <a:prstGeom prst="rect">
            <a:avLst/>
          </a:prstGeom>
          <a:noFill/>
          <a:ln>
            <a:noFill/>
          </a:ln>
        </p:spPr>
        <p:txBody>
          <a:bodyPr anchorCtr="0" anchor="t" bIns="45700" lIns="91425" spcFirstLastPara="1" rIns="91425" wrap="square" tIns="45700">
            <a:spAutoFit/>
          </a:bodyPr>
          <a:lstStyle/>
          <a:p>
            <a:pPr indent="457200" lvl="0" marL="0" marR="0" rtl="0" algn="l">
              <a:lnSpc>
                <a:spcPct val="115000"/>
              </a:lnSpc>
              <a:spcBef>
                <a:spcPts val="1200"/>
              </a:spcBef>
              <a:spcAft>
                <a:spcPts val="1200"/>
              </a:spcAft>
              <a:buClr>
                <a:srgbClr val="000000"/>
              </a:buClr>
              <a:buSzPts val="2400"/>
              <a:buFont typeface="Arial"/>
              <a:buNone/>
            </a:pPr>
            <a:r>
              <a:rPr b="0" i="0" lang="en-US" sz="2400" u="none" cap="none" strike="noStrike">
                <a:solidFill>
                  <a:schemeClr val="dk1"/>
                </a:solidFill>
                <a:highlight>
                  <a:srgbClr val="FFFFFF"/>
                </a:highlight>
                <a:latin typeface="Roboto"/>
                <a:ea typeface="Roboto"/>
                <a:cs typeface="Roboto"/>
                <a:sym typeface="Roboto"/>
              </a:rPr>
              <a:t>This project aims to help NBA fans to have easier access to the game schedules, game highlights, NBA store. In addition, it will provide a section where they can interact with other users. </a:t>
            </a:r>
            <a:endParaRPr b="0" i="0" sz="2400" u="none" cap="none" strike="noStrike">
              <a:solidFill>
                <a:schemeClr val="dk1"/>
              </a:solidFill>
              <a:latin typeface="Roboto"/>
              <a:ea typeface="Roboto"/>
              <a:cs typeface="Roboto"/>
              <a:sym typeface="Roboto"/>
            </a:endParaRPr>
          </a:p>
        </p:txBody>
      </p:sp>
      <p:pic>
        <p:nvPicPr>
          <p:cNvPr id="129" name="Google Shape;129;p5"/>
          <p:cNvPicPr preferRelativeResize="0"/>
          <p:nvPr/>
        </p:nvPicPr>
        <p:blipFill rotWithShape="1">
          <a:blip r:embed="rId3">
            <a:alphaModFix/>
          </a:blip>
          <a:srcRect b="0" l="0" r="0" t="0"/>
          <a:stretch/>
        </p:blipFill>
        <p:spPr>
          <a:xfrm>
            <a:off x="0" y="409767"/>
            <a:ext cx="1857634" cy="838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p:nvPr/>
        </p:nvSpPr>
        <p:spPr>
          <a:xfrm>
            <a:off x="0" y="1292267"/>
            <a:ext cx="12192000" cy="644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sp>
        <p:nvSpPr>
          <p:cNvPr id="135" name="Google Shape;135;p6"/>
          <p:cNvSpPr txBox="1"/>
          <p:nvPr>
            <p:ph type="title"/>
          </p:nvPr>
        </p:nvSpPr>
        <p:spPr>
          <a:xfrm>
            <a:off x="313165" y="1699559"/>
            <a:ext cx="6257917" cy="7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Roboto"/>
              <a:buNone/>
            </a:pPr>
            <a:r>
              <a:rPr b="1" lang="en-US" sz="2800">
                <a:latin typeface="Roboto"/>
                <a:ea typeface="Roboto"/>
                <a:cs typeface="Roboto"/>
                <a:sym typeface="Roboto"/>
              </a:rPr>
              <a:t>Define Deliverables and Goals</a:t>
            </a:r>
            <a:endParaRPr/>
          </a:p>
        </p:txBody>
      </p:sp>
      <p:sp>
        <p:nvSpPr>
          <p:cNvPr id="136" name="Google Shape;136;p6"/>
          <p:cNvSpPr txBox="1"/>
          <p:nvPr/>
        </p:nvSpPr>
        <p:spPr>
          <a:xfrm>
            <a:off x="313165" y="2318475"/>
            <a:ext cx="7092106"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Roboto"/>
                <a:ea typeface="Roboto"/>
                <a:cs typeface="Roboto"/>
                <a:sym typeface="Roboto"/>
              </a:rPr>
              <a:t>Present the project timeline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Roboto"/>
                <a:ea typeface="Roboto"/>
                <a:cs typeface="Roboto"/>
                <a:sym typeface="Roboto"/>
              </a:rPr>
              <a:t>Set goals that align with the deliverables you’re producing</a:t>
            </a:r>
            <a:endParaRPr b="0" i="0" sz="1400" u="none" cap="none" strike="noStrike">
              <a:solidFill>
                <a:srgbClr val="000000"/>
              </a:solidFill>
              <a:latin typeface="Arial"/>
              <a:ea typeface="Arial"/>
              <a:cs typeface="Arial"/>
              <a:sym typeface="Arial"/>
            </a:endParaRPr>
          </a:p>
        </p:txBody>
      </p:sp>
      <p:pic>
        <p:nvPicPr>
          <p:cNvPr id="137" name="Google Shape;137;p6"/>
          <p:cNvPicPr preferRelativeResize="0"/>
          <p:nvPr/>
        </p:nvPicPr>
        <p:blipFill rotWithShape="1">
          <a:blip r:embed="rId3">
            <a:alphaModFix/>
          </a:blip>
          <a:srcRect b="0" l="0" r="0" t="0"/>
          <a:stretch/>
        </p:blipFill>
        <p:spPr>
          <a:xfrm>
            <a:off x="0" y="409767"/>
            <a:ext cx="1857634" cy="8383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944e8cd1f_0_0"/>
          <p:cNvSpPr/>
          <p:nvPr/>
        </p:nvSpPr>
        <p:spPr>
          <a:xfrm>
            <a:off x="0" y="1292267"/>
            <a:ext cx="12192000" cy="64500"/>
          </a:xfrm>
          <a:prstGeom prst="rect">
            <a:avLst/>
          </a:prstGeom>
          <a:solidFill>
            <a:srgbClr val="E51A4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284265"/>
              </a:solidFill>
              <a:highlight>
                <a:srgbClr val="E51A4F"/>
              </a:highlight>
              <a:latin typeface="Arial"/>
              <a:ea typeface="Arial"/>
              <a:cs typeface="Arial"/>
              <a:sym typeface="Arial"/>
            </a:endParaRPr>
          </a:p>
        </p:txBody>
      </p:sp>
      <p:pic>
        <p:nvPicPr>
          <p:cNvPr id="143" name="Google Shape;143;g11944e8cd1f_0_0"/>
          <p:cNvPicPr preferRelativeResize="0"/>
          <p:nvPr/>
        </p:nvPicPr>
        <p:blipFill rotWithShape="1">
          <a:blip r:embed="rId3">
            <a:alphaModFix/>
          </a:blip>
          <a:srcRect b="0" l="0" r="0" t="0"/>
          <a:stretch/>
        </p:blipFill>
        <p:spPr>
          <a:xfrm>
            <a:off x="0" y="409767"/>
            <a:ext cx="1857634" cy="838317"/>
          </a:xfrm>
          <a:prstGeom prst="rect">
            <a:avLst/>
          </a:prstGeom>
          <a:noFill/>
          <a:ln>
            <a:noFill/>
          </a:ln>
        </p:spPr>
      </p:pic>
      <p:graphicFrame>
        <p:nvGraphicFramePr>
          <p:cNvPr id="144" name="Google Shape;144;g11944e8cd1f_0_0"/>
          <p:cNvGraphicFramePr/>
          <p:nvPr/>
        </p:nvGraphicFramePr>
        <p:xfrm>
          <a:off x="709363" y="1687913"/>
          <a:ext cx="3000000" cy="3000000"/>
        </p:xfrm>
        <a:graphic>
          <a:graphicData uri="http://schemas.openxmlformats.org/drawingml/2006/table">
            <a:tbl>
              <a:tblPr>
                <a:noFill/>
                <a:tableStyleId>{5B0C7F2E-9F77-4E71-AC80-8D543162C373}</a:tableStyleId>
              </a:tblPr>
              <a:tblGrid>
                <a:gridCol w="4743175"/>
                <a:gridCol w="2924075"/>
                <a:gridCol w="3106000"/>
              </a:tblGrid>
              <a:tr h="484400">
                <a:tc>
                  <a:txBody>
                    <a:bodyPr/>
                    <a:lstStyle/>
                    <a:p>
                      <a:pPr indent="0" lvl="0" marL="0" rtl="0" algn="l">
                        <a:spcBef>
                          <a:spcPts val="0"/>
                        </a:spcBef>
                        <a:spcAft>
                          <a:spcPts val="0"/>
                        </a:spcAft>
                        <a:buNone/>
                      </a:pPr>
                      <a:r>
                        <a:rPr b="1" lang="en-US" sz="2000">
                          <a:highlight>
                            <a:srgbClr val="FFFFFF"/>
                          </a:highlight>
                          <a:latin typeface="Times New Roman"/>
                          <a:ea typeface="Times New Roman"/>
                          <a:cs typeface="Times New Roman"/>
                          <a:sym typeface="Times New Roman"/>
                        </a:rPr>
                        <a:t>Deliverable and Goals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2000">
                          <a:highlight>
                            <a:srgbClr val="FFFFFF"/>
                          </a:highlight>
                          <a:latin typeface="Times New Roman"/>
                          <a:ea typeface="Times New Roman"/>
                          <a:cs typeface="Times New Roman"/>
                          <a:sym typeface="Times New Roman"/>
                        </a:rPr>
                        <a:t>Number of days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2115914" rtl="0" algn="l">
                        <a:spcBef>
                          <a:spcPts val="0"/>
                        </a:spcBef>
                        <a:spcAft>
                          <a:spcPts val="0"/>
                        </a:spcAft>
                        <a:buNone/>
                      </a:pPr>
                      <a:r>
                        <a:rPr b="1" lang="en-US" sz="2000">
                          <a:highlight>
                            <a:srgbClr val="FFFFFF"/>
                          </a:highlight>
                          <a:latin typeface="Times New Roman"/>
                          <a:ea typeface="Times New Roman"/>
                          <a:cs typeface="Times New Roman"/>
                          <a:sym typeface="Times New Roman"/>
                        </a:rPr>
                        <a:t>Process</a:t>
                      </a:r>
                      <a:endParaRPr sz="2000">
                        <a:highlight>
                          <a:srgbClr val="FFFFFF"/>
                        </a:highlight>
                        <a:latin typeface="Times New Roman"/>
                        <a:ea typeface="Times New Roman"/>
                        <a:cs typeface="Times New Roman"/>
                        <a:sym typeface="Times New Roman"/>
                      </a:endParaRPr>
                    </a:p>
                  </a:txBody>
                  <a:tcPr marT="63500" marB="63500" marR="63500" marL="63500"/>
                </a:tc>
              </a:tr>
              <a:tr h="485900">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Gathering ideas and conceptualization</a:t>
                      </a:r>
                      <a:endParaRPr b="1" sz="2000">
                        <a:highlight>
                          <a:srgbClr val="FFFFFF"/>
                        </a:highlight>
                        <a:latin typeface="Times New Roman"/>
                        <a:ea typeface="Times New Roman"/>
                        <a:cs typeface="Times New Roman"/>
                        <a:sym typeface="Times New Roman"/>
                      </a:endParaRPr>
                    </a:p>
                  </a:txBody>
                  <a:tcPr marT="63500" marB="63500" marR="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4 days</a:t>
                      </a:r>
                      <a:endParaRPr b="1" sz="2000">
                        <a:highlight>
                          <a:srgbClr val="FFFFFF"/>
                        </a:highlight>
                        <a:latin typeface="Times New Roman"/>
                        <a:ea typeface="Times New Roman"/>
                        <a:cs typeface="Times New Roman"/>
                        <a:sym typeface="Times New Roman"/>
                      </a:endParaRPr>
                    </a:p>
                  </a:txBody>
                  <a:tcPr marT="63500" marB="63500" marR="70415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84400">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Create a layout from scratch</a:t>
                      </a:r>
                      <a:endParaRPr sz="2000">
                        <a:highlight>
                          <a:srgbClr val="FFFFFF"/>
                        </a:highlight>
                        <a:latin typeface="Times New Roman"/>
                        <a:ea typeface="Times New Roman"/>
                        <a:cs typeface="Times New Roman"/>
                        <a:sym typeface="Times New Roman"/>
                      </a:endParaRPr>
                    </a:p>
                  </a:txBody>
                  <a:tcPr marT="63500" marB="63500" marR="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2 days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84400">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Writing Project Proposal</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2 days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65525">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First draft of Home page</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4 days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84400">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First draft of Register Form</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1 day</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48025">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Create the other sections of the project</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5 days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48025">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Testing the responsiveness of the webpages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1 day</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r h="484400">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Correction and tweaks</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1 day</a:t>
                      </a:r>
                      <a:endParaRPr sz="2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highlight>
                            <a:srgbClr val="FFFFFF"/>
                          </a:highlight>
                          <a:latin typeface="Times New Roman"/>
                          <a:ea typeface="Times New Roman"/>
                          <a:cs typeface="Times New Roman"/>
                          <a:sym typeface="Times New Roman"/>
                        </a:rPr>
                        <a:t>In house</a:t>
                      </a:r>
                      <a:endParaRPr sz="2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45" name="Google Shape;145;g11944e8cd1f_0_0"/>
          <p:cNvSpPr txBox="1"/>
          <p:nvPr>
            <p:ph type="title"/>
          </p:nvPr>
        </p:nvSpPr>
        <p:spPr>
          <a:xfrm>
            <a:off x="709375" y="6124801"/>
            <a:ext cx="6804900" cy="5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US" sz="2000">
                <a:highlight>
                  <a:srgbClr val="FFFFFF"/>
                </a:highlight>
                <a:latin typeface="Times New Roman"/>
                <a:ea typeface="Times New Roman"/>
                <a:cs typeface="Times New Roman"/>
                <a:sym typeface="Times New Roman"/>
              </a:rPr>
              <a:t>This project will run from March 7, 2022 to March 20, 2022</a:t>
            </a:r>
            <a:endParaRPr b="1" i="1"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7"/>
          <p:cNvPicPr preferRelativeResize="0"/>
          <p:nvPr/>
        </p:nvPicPr>
        <p:blipFill rotWithShape="1">
          <a:blip r:embed="rId3">
            <a:alphaModFix/>
          </a:blip>
          <a:srcRect b="0" l="0" r="0" t="0"/>
          <a:stretch/>
        </p:blipFill>
        <p:spPr>
          <a:xfrm>
            <a:off x="-1717890" y="1"/>
            <a:ext cx="15627779" cy="6858001"/>
          </a:xfrm>
          <a:prstGeom prst="rect">
            <a:avLst/>
          </a:prstGeom>
          <a:noFill/>
          <a:ln>
            <a:noFill/>
          </a:ln>
        </p:spPr>
      </p:pic>
      <p:sp>
        <p:nvSpPr>
          <p:cNvPr id="151" name="Google Shape;151;p7"/>
          <p:cNvSpPr txBox="1"/>
          <p:nvPr>
            <p:ph type="ctrTitle"/>
          </p:nvPr>
        </p:nvSpPr>
        <p:spPr>
          <a:xfrm>
            <a:off x="415600" y="992767"/>
            <a:ext cx="11360800" cy="17392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Clr>
                <a:srgbClr val="284265"/>
              </a:buClr>
              <a:buSzPts val="5200"/>
              <a:buFont typeface="Nunito"/>
              <a:buNone/>
            </a:pPr>
            <a:r>
              <a:rPr b="1" lang="en-US">
                <a:solidFill>
                  <a:srgbClr val="284265"/>
                </a:solidFill>
                <a:latin typeface="Nunito"/>
                <a:ea typeface="Nunito"/>
                <a:cs typeface="Nunito"/>
                <a:sym typeface="Nunito"/>
              </a:rPr>
              <a:t> </a:t>
            </a:r>
            <a:endParaRPr b="1">
              <a:solidFill>
                <a:srgbClr val="284265"/>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