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6" r:id="rId6"/>
    <p:sldId id="267" r:id="rId7"/>
    <p:sldId id="268" r:id="rId8"/>
    <p:sldId id="261" r:id="rId9"/>
    <p:sldId id="262"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B8778AA-904E-4BFD-979E-E2A3638DA8E3}">
          <p14:sldIdLst>
            <p14:sldId id="256"/>
            <p14:sldId id="257"/>
            <p14:sldId id="258"/>
            <p14:sldId id="260"/>
            <p14:sldId id="266"/>
          </p14:sldIdLst>
        </p14:section>
        <p14:section name="Untitled Section" id="{2BD26C5A-653B-42AD-80F0-F9506B6E432A}">
          <p14:sldIdLst>
            <p14:sldId id="267"/>
            <p14:sldId id="268"/>
            <p14:sldId id="261"/>
            <p14:sldId id="262"/>
            <p14:sldId id="26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B-HUB-1010" initials="L" lastIdx="1" clrIdx="0">
    <p:extLst>
      <p:ext uri="{19B8F6BF-5375-455C-9EA6-DF929625EA0E}">
        <p15:presenceInfo xmlns:p15="http://schemas.microsoft.com/office/powerpoint/2012/main" userId="S-1-5-21-1004336348-583907252-839522115-91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110" d="100"/>
          <a:sy n="110" d="100"/>
        </p:scale>
        <p:origin x="164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12-17T14:28:30.096" idx="1">
    <p:pos x="10" y="10"/>
    <p:text/>
    <p:extLst>
      <p:ext uri="{C676402C-5697-4E1C-873F-D02D1690AC5C}">
        <p15:threadingInfo xmlns:p15="http://schemas.microsoft.com/office/powerpoint/2012/main" timeZoneBias="4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946DAF46-6C47-4B1F-B7D3-E56946BB23B2}" type="datetimeFigureOut">
              <a:rPr lang="en-US" smtClean="0"/>
              <a:t>12/17/2015</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8B126CF2-5ACE-4A4E-8398-8787A24D25B7}" type="slidenum">
              <a:rPr lang="en-US" smtClean="0"/>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6DAF46-6C47-4B1F-B7D3-E56946BB23B2}" type="datetimeFigureOut">
              <a:rPr lang="en-US" smtClean="0"/>
              <a:t>12/17/2015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126CF2-5ACE-4A4E-8398-8787A24D25B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6DAF46-6C47-4B1F-B7D3-E56946BB23B2}" type="datetimeFigureOut">
              <a:rPr lang="en-US" smtClean="0"/>
              <a:t>12/17/2015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126CF2-5ACE-4A4E-8398-8787A24D25B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6DAF46-6C47-4B1F-B7D3-E56946BB23B2}" type="datetimeFigureOut">
              <a:rPr lang="en-US" smtClean="0"/>
              <a:t>12/17/2015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126CF2-5ACE-4A4E-8398-8787A24D25B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946DAF46-6C47-4B1F-B7D3-E56946BB23B2}" type="datetimeFigureOut">
              <a:rPr lang="en-US" smtClean="0"/>
              <a:t>12/17/2015</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126CF2-5ACE-4A4E-8398-8787A24D25B7}" type="slidenum">
              <a:rPr lang="en-US" smtClean="0"/>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46DAF46-6C47-4B1F-B7D3-E56946BB23B2}" type="datetimeFigureOut">
              <a:rPr lang="en-US" smtClean="0"/>
              <a:t>12/17/2015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126CF2-5ACE-4A4E-8398-8787A24D25B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46DAF46-6C47-4B1F-B7D3-E56946BB23B2}" type="datetimeFigureOut">
              <a:rPr lang="en-US" smtClean="0"/>
              <a:t>12/17/2015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126CF2-5ACE-4A4E-8398-8787A24D25B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6DAF46-6C47-4B1F-B7D3-E56946BB23B2}" type="datetimeFigureOut">
              <a:rPr lang="en-US" smtClean="0"/>
              <a:t>12/17/2015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126CF2-5ACE-4A4E-8398-8787A24D25B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946DAF46-6C47-4B1F-B7D3-E56946BB23B2}" type="datetimeFigureOut">
              <a:rPr lang="en-US" smtClean="0"/>
              <a:t>12/17/2015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126CF2-5ACE-4A4E-8398-8787A24D25B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46DAF46-6C47-4B1F-B7D3-E56946BB23B2}" type="datetimeFigureOut">
              <a:rPr lang="en-US" smtClean="0"/>
              <a:t>12/17/2015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126CF2-5ACE-4A4E-8398-8787A24D25B7}" type="slidenum">
              <a:rPr lang="en-US" smtClean="0"/>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946DAF46-6C47-4B1F-B7D3-E56946BB23B2}" type="datetimeFigureOut">
              <a:rPr lang="en-US" smtClean="0"/>
              <a:t>12/17/2015</a:t>
            </a:fld>
            <a:endParaRPr lang="en-US"/>
          </a:p>
        </p:txBody>
      </p:sp>
      <p:sp>
        <p:nvSpPr>
          <p:cNvPr id="7" name="Slide Number Placeholder 6"/>
          <p:cNvSpPr>
            <a:spLocks noGrp="1"/>
          </p:cNvSpPr>
          <p:nvPr>
            <p:ph type="sldNum" sz="quarter" idx="12"/>
          </p:nvPr>
        </p:nvSpPr>
        <p:spPr/>
        <p:txBody>
          <a:bodyPr/>
          <a:lstStyle/>
          <a:p>
            <a:fld id="{8B126CF2-5ACE-4A4E-8398-8787A24D25B7}" type="slidenum">
              <a:rPr lang="en-US" smtClean="0"/>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946DAF46-6C47-4B1F-B7D3-E56946BB23B2}" type="datetimeFigureOut">
              <a:rPr lang="en-US" smtClean="0"/>
              <a:t>12/17/2015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8B126CF2-5ACE-4A4E-8398-8787A24D25B7}" type="slidenum">
              <a:rPr lang="en-US" smtClean="0"/>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Alex </a:t>
            </a:r>
            <a:r>
              <a:rPr lang="en-US" dirty="0" err="1" smtClean="0"/>
              <a:t>HosteTler</a:t>
            </a:r>
            <a:r>
              <a:rPr lang="en-US" dirty="0" smtClean="0"/>
              <a:t> &amp; Dennis Hoang</a:t>
            </a:r>
            <a:endParaRPr lang="en-US" dirty="0"/>
          </a:p>
        </p:txBody>
      </p:sp>
      <p:sp>
        <p:nvSpPr>
          <p:cNvPr id="2" name="Title 1"/>
          <p:cNvSpPr>
            <a:spLocks noGrp="1"/>
          </p:cNvSpPr>
          <p:nvPr>
            <p:ph type="ctrTitle"/>
          </p:nvPr>
        </p:nvSpPr>
        <p:spPr/>
        <p:txBody>
          <a:bodyPr/>
          <a:lstStyle/>
          <a:p>
            <a:r>
              <a:rPr lang="en-US" b="1" dirty="0" smtClean="0"/>
              <a:t>CPU PERFORMANCE</a:t>
            </a:r>
            <a:endParaRPr lang="en-US" b="1" dirty="0"/>
          </a:p>
        </p:txBody>
      </p:sp>
    </p:spTree>
    <p:extLst>
      <p:ext uri="{BB962C8B-B14F-4D97-AF65-F5344CB8AC3E}">
        <p14:creationId xmlns:p14="http://schemas.microsoft.com/office/powerpoint/2010/main" val="3004356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Rate</a:t>
            </a:r>
            <a:endParaRPr lang="en-US" dirty="0"/>
          </a:p>
        </p:txBody>
      </p:sp>
      <p:sp>
        <p:nvSpPr>
          <p:cNvPr id="3" name="Content Placeholder 2"/>
          <p:cNvSpPr>
            <a:spLocks noGrp="1"/>
          </p:cNvSpPr>
          <p:nvPr>
            <p:ph idx="1"/>
          </p:nvPr>
        </p:nvSpPr>
        <p:spPr/>
        <p:txBody>
          <a:bodyPr/>
          <a:lstStyle/>
          <a:p>
            <a:pPr>
              <a:lnSpc>
                <a:spcPct val="200000"/>
              </a:lnSpc>
            </a:pPr>
            <a:r>
              <a:rPr lang="en-US" sz="3200" dirty="0" smtClean="0"/>
              <a:t>Linear Regression </a:t>
            </a:r>
          </a:p>
          <a:p>
            <a:pPr lvl="1">
              <a:lnSpc>
                <a:spcPct val="200000"/>
              </a:lnSpc>
            </a:pPr>
            <a:r>
              <a:rPr lang="en-US" dirty="0" smtClean="0"/>
              <a:t>Averaged to be 26% error rate</a:t>
            </a:r>
          </a:p>
        </p:txBody>
      </p:sp>
    </p:spTree>
    <p:extLst>
      <p:ext uri="{BB962C8B-B14F-4D97-AF65-F5344CB8AC3E}">
        <p14:creationId xmlns:p14="http://schemas.microsoft.com/office/powerpoint/2010/main" val="1277035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Our Goal</a:t>
            </a:r>
            <a:endParaRPr lang="en-US" b="1" dirty="0"/>
          </a:p>
        </p:txBody>
      </p:sp>
      <p:sp>
        <p:nvSpPr>
          <p:cNvPr id="3" name="Content Placeholder 2"/>
          <p:cNvSpPr>
            <a:spLocks noGrp="1"/>
          </p:cNvSpPr>
          <p:nvPr>
            <p:ph idx="1"/>
          </p:nvPr>
        </p:nvSpPr>
        <p:spPr/>
        <p:txBody>
          <a:bodyPr/>
          <a:lstStyle/>
          <a:p>
            <a:r>
              <a:rPr lang="en-US" dirty="0" smtClean="0"/>
              <a:t>Create </a:t>
            </a:r>
            <a:r>
              <a:rPr lang="en-US" dirty="0"/>
              <a:t>a prediction algorithm that </a:t>
            </a:r>
            <a:r>
              <a:rPr lang="en-US" dirty="0" smtClean="0"/>
              <a:t>estimates CPU </a:t>
            </a:r>
            <a:r>
              <a:rPr lang="en-US" dirty="0" smtClean="0"/>
              <a:t>Performance </a:t>
            </a:r>
            <a:r>
              <a:rPr lang="en-US" dirty="0" smtClean="0"/>
              <a:t>based on its </a:t>
            </a:r>
            <a:r>
              <a:rPr lang="en-US" dirty="0" smtClean="0"/>
              <a:t>Specifications</a:t>
            </a:r>
          </a:p>
          <a:p>
            <a:pPr lvl="1">
              <a:lnSpc>
                <a:spcPct val="200000"/>
              </a:lnSpc>
            </a:pPr>
            <a:r>
              <a:rPr lang="en-US" dirty="0" smtClean="0"/>
              <a:t>The </a:t>
            </a:r>
            <a:r>
              <a:rPr lang="en-US" dirty="0"/>
              <a:t>inputs range from various benchmark </a:t>
            </a:r>
            <a:r>
              <a:rPr lang="en-US" dirty="0" smtClean="0"/>
              <a:t>scores</a:t>
            </a:r>
          </a:p>
          <a:p>
            <a:pPr lvl="1">
              <a:lnSpc>
                <a:spcPct val="200000"/>
              </a:lnSpc>
            </a:pPr>
            <a:r>
              <a:rPr lang="en-US" dirty="0"/>
              <a:t>W</a:t>
            </a:r>
            <a:r>
              <a:rPr lang="en-US" dirty="0" smtClean="0"/>
              <a:t>hich </a:t>
            </a:r>
            <a:r>
              <a:rPr lang="en-US" dirty="0"/>
              <a:t>input parameters </a:t>
            </a:r>
            <a:r>
              <a:rPr lang="en-US" dirty="0" smtClean="0"/>
              <a:t>has the </a:t>
            </a:r>
            <a:r>
              <a:rPr lang="en-US" dirty="0"/>
              <a:t>largest </a:t>
            </a:r>
            <a:r>
              <a:rPr lang="en-US" dirty="0" smtClean="0"/>
              <a:t>impact?</a:t>
            </a:r>
            <a:endParaRPr lang="en-US" dirty="0" smtClean="0"/>
          </a:p>
          <a:p>
            <a:pPr lvl="1">
              <a:lnSpc>
                <a:spcPct val="200000"/>
              </a:lnSpc>
            </a:pPr>
            <a:r>
              <a:rPr lang="en-US" dirty="0" smtClean="0"/>
              <a:t> </a:t>
            </a:r>
            <a:r>
              <a:rPr lang="en-US" dirty="0"/>
              <a:t>How user benefit from the </a:t>
            </a:r>
            <a:r>
              <a:rPr lang="en-US" dirty="0" smtClean="0"/>
              <a:t>this prediction? </a:t>
            </a:r>
            <a:endParaRPr lang="en-US" dirty="0" smtClean="0"/>
          </a:p>
          <a:p>
            <a:pPr lvl="1">
              <a:lnSpc>
                <a:spcPct val="200000"/>
              </a:lnSpc>
            </a:pPr>
            <a:r>
              <a:rPr lang="en-US" dirty="0" smtClean="0"/>
              <a:t>And </a:t>
            </a:r>
            <a:r>
              <a:rPr lang="en-US" dirty="0"/>
              <a:t>does our method answer everything correctly?</a:t>
            </a:r>
          </a:p>
          <a:p>
            <a:pPr lvl="1">
              <a:lnSpc>
                <a:spcPct val="200000"/>
              </a:lnSpc>
            </a:pPr>
            <a:endParaRPr lang="en-US" dirty="0"/>
          </a:p>
        </p:txBody>
      </p:sp>
    </p:spTree>
    <p:extLst>
      <p:ext uri="{BB962C8B-B14F-4D97-AF65-F5344CB8AC3E}">
        <p14:creationId xmlns:p14="http://schemas.microsoft.com/office/powerpoint/2010/main" val="2450148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Measurements</a:t>
            </a:r>
            <a:endParaRPr lang="en-US" dirty="0"/>
          </a:p>
        </p:txBody>
      </p:sp>
      <p:sp>
        <p:nvSpPr>
          <p:cNvPr id="3" name="Content Placeholder 2"/>
          <p:cNvSpPr>
            <a:spLocks noGrp="1"/>
          </p:cNvSpPr>
          <p:nvPr>
            <p:ph idx="1"/>
          </p:nvPr>
        </p:nvSpPr>
        <p:spPr/>
        <p:txBody>
          <a:bodyPr>
            <a:normAutofit/>
          </a:bodyPr>
          <a:lstStyle/>
          <a:p>
            <a:r>
              <a:rPr lang="en-US" dirty="0" smtClean="0"/>
              <a:t>Data Size: 209</a:t>
            </a:r>
          </a:p>
          <a:p>
            <a:r>
              <a:rPr lang="en-US" dirty="0" smtClean="0"/>
              <a:t>Data Consists of:</a:t>
            </a:r>
          </a:p>
          <a:p>
            <a:pPr lvl="1">
              <a:lnSpc>
                <a:spcPct val="200000"/>
              </a:lnSpc>
            </a:pPr>
            <a:r>
              <a:rPr lang="en-US" i="1" dirty="0"/>
              <a:t>MYCT: machine cycle time in nanoseconds (</a:t>
            </a:r>
            <a:r>
              <a:rPr lang="en-US" i="1" dirty="0" smtClean="0"/>
              <a:t>integer)</a:t>
            </a:r>
            <a:endParaRPr lang="en-US" dirty="0"/>
          </a:p>
          <a:p>
            <a:pPr lvl="1">
              <a:lnSpc>
                <a:spcPct val="200000"/>
              </a:lnSpc>
            </a:pPr>
            <a:r>
              <a:rPr lang="en-US" i="1" dirty="0" smtClean="0"/>
              <a:t>MMIN</a:t>
            </a:r>
            <a:r>
              <a:rPr lang="en-US" i="1" dirty="0"/>
              <a:t>: minimum main memory in kilobytes (</a:t>
            </a:r>
            <a:r>
              <a:rPr lang="en-US" i="1" dirty="0" smtClean="0"/>
              <a:t>integer)</a:t>
            </a:r>
            <a:endParaRPr lang="en-US" dirty="0"/>
          </a:p>
          <a:p>
            <a:pPr lvl="1">
              <a:lnSpc>
                <a:spcPct val="200000"/>
              </a:lnSpc>
            </a:pPr>
            <a:r>
              <a:rPr lang="en-US" i="1" dirty="0" smtClean="0"/>
              <a:t>MMAX</a:t>
            </a:r>
            <a:r>
              <a:rPr lang="en-US" i="1" dirty="0"/>
              <a:t>: maximum main memory in kilobytes (</a:t>
            </a:r>
            <a:r>
              <a:rPr lang="en-US" i="1" dirty="0" smtClean="0"/>
              <a:t>integer)</a:t>
            </a:r>
            <a:endParaRPr lang="en-US" dirty="0"/>
          </a:p>
          <a:p>
            <a:pPr lvl="1">
              <a:lnSpc>
                <a:spcPct val="200000"/>
              </a:lnSpc>
            </a:pPr>
            <a:r>
              <a:rPr lang="en-US" i="1" dirty="0" smtClean="0"/>
              <a:t>CHMIN</a:t>
            </a:r>
            <a:r>
              <a:rPr lang="en-US" i="1" dirty="0"/>
              <a:t>: minimum channels in units (</a:t>
            </a:r>
            <a:r>
              <a:rPr lang="en-US" i="1" dirty="0" smtClean="0"/>
              <a:t>integer)</a:t>
            </a:r>
            <a:endParaRPr lang="en-US" dirty="0"/>
          </a:p>
          <a:p>
            <a:pPr lvl="1">
              <a:lnSpc>
                <a:spcPct val="200000"/>
              </a:lnSpc>
            </a:pPr>
            <a:r>
              <a:rPr lang="en-US" i="1" dirty="0" smtClean="0"/>
              <a:t>CHMAX</a:t>
            </a:r>
            <a:r>
              <a:rPr lang="en-US" i="1" dirty="0"/>
              <a:t>: maximum </a:t>
            </a:r>
            <a:r>
              <a:rPr lang="en-US" i="1" dirty="0" smtClean="0"/>
              <a:t>channels </a:t>
            </a:r>
            <a:r>
              <a:rPr lang="en-US" i="1" dirty="0"/>
              <a:t>in units (</a:t>
            </a:r>
            <a:r>
              <a:rPr lang="en-US" i="1" dirty="0" smtClean="0"/>
              <a:t>integer)</a:t>
            </a:r>
          </a:p>
        </p:txBody>
      </p:sp>
    </p:spTree>
    <p:extLst>
      <p:ext uri="{BB962C8B-B14F-4D97-AF65-F5344CB8AC3E}">
        <p14:creationId xmlns:p14="http://schemas.microsoft.com/office/powerpoint/2010/main" val="2982542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a:t>
            </a:r>
            <a:endParaRPr lang="en-US" dirty="0"/>
          </a:p>
        </p:txBody>
      </p:sp>
      <p:sp>
        <p:nvSpPr>
          <p:cNvPr id="3" name="Content Placeholder 2"/>
          <p:cNvSpPr>
            <a:spLocks noGrp="1"/>
          </p:cNvSpPr>
          <p:nvPr>
            <p:ph idx="1"/>
          </p:nvPr>
        </p:nvSpPr>
        <p:spPr/>
        <p:txBody>
          <a:bodyPr/>
          <a:lstStyle/>
          <a:p>
            <a:r>
              <a:rPr lang="en-US" dirty="0"/>
              <a:t>A statistical method to help compare modeling relationship between variables. </a:t>
            </a:r>
            <a:endParaRPr lang="en-US" dirty="0" smtClean="0"/>
          </a:p>
          <a:p>
            <a:r>
              <a:rPr lang="en-US" dirty="0"/>
              <a:t>Due to certain parameters that are given, we have a dependent variable </a:t>
            </a:r>
            <a:r>
              <a:rPr lang="en-US" dirty="0" err="1" smtClean="0"/>
              <a:t>y</a:t>
            </a:r>
            <a:r>
              <a:rPr lang="en-US" sz="1800" dirty="0" err="1" smtClean="0"/>
              <a:t>i</a:t>
            </a:r>
            <a:r>
              <a:rPr lang="en-US" dirty="0" smtClean="0"/>
              <a:t> </a:t>
            </a:r>
            <a:r>
              <a:rPr lang="en-US" dirty="0"/>
              <a:t>and independent </a:t>
            </a:r>
            <a:r>
              <a:rPr lang="en-US" dirty="0" smtClean="0"/>
              <a:t>variables </a:t>
            </a:r>
            <a:r>
              <a:rPr lang="en-US" dirty="0" err="1" smtClean="0"/>
              <a:t>X</a:t>
            </a:r>
            <a:r>
              <a:rPr lang="en-US" sz="1800" dirty="0" err="1" smtClean="0"/>
              <a:t>ip</a:t>
            </a:r>
            <a:r>
              <a:rPr lang="en-US" dirty="0" smtClean="0"/>
              <a:t>. </a:t>
            </a:r>
            <a:endParaRPr lang="en-US" dirty="0" smtClean="0"/>
          </a:p>
          <a:p>
            <a:endParaRPr lang="en-US" dirty="0"/>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447800" y="4343400"/>
            <a:ext cx="5943600" cy="1143000"/>
          </a:xfrm>
          <a:prstGeom prst="rect">
            <a:avLst/>
          </a:prstGeom>
        </p:spPr>
      </p:pic>
    </p:spTree>
    <p:extLst>
      <p:ext uri="{BB962C8B-B14F-4D97-AF65-F5344CB8AC3E}">
        <p14:creationId xmlns:p14="http://schemas.microsoft.com/office/powerpoint/2010/main" val="3792975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X </a:t>
            </a:r>
            <a:r>
              <a:rPr lang="en-US" dirty="0" smtClean="0"/>
              <a:t>is our CPU </a:t>
            </a:r>
            <a:r>
              <a:rPr lang="en-US" dirty="0" smtClean="0"/>
              <a:t>specifications </a:t>
            </a:r>
          </a:p>
          <a:p>
            <a:pPr lvl="1"/>
            <a:r>
              <a:rPr lang="en-US" dirty="0" smtClean="0"/>
              <a:t>Only </a:t>
            </a:r>
            <a:r>
              <a:rPr lang="en-US" dirty="0"/>
              <a:t>integer-based </a:t>
            </a:r>
            <a:r>
              <a:rPr lang="en-US" dirty="0" smtClean="0"/>
              <a:t>features (continuous)</a:t>
            </a:r>
            <a:endParaRPr lang="en-US" dirty="0" smtClean="0"/>
          </a:p>
          <a:p>
            <a:pPr lvl="1"/>
            <a:r>
              <a:rPr lang="en-US" dirty="0" smtClean="0"/>
              <a:t>Data </a:t>
            </a:r>
            <a:r>
              <a:rPr lang="en-US" dirty="0" smtClean="0"/>
              <a:t>Parameters including measured performance</a:t>
            </a:r>
            <a:endParaRPr lang="en-US" dirty="0" smtClean="0"/>
          </a:p>
          <a:p>
            <a:pPr marL="114300" indent="0">
              <a:buNone/>
            </a:pPr>
            <a:endParaRPr lang="en-US" dirty="0" smtClean="0"/>
          </a:p>
          <a:p>
            <a:r>
              <a:rPr lang="en-US" dirty="0" smtClean="0"/>
              <a:t>Y is </a:t>
            </a:r>
            <a:r>
              <a:rPr lang="en-US" dirty="0"/>
              <a:t>our “</a:t>
            </a:r>
            <a:r>
              <a:rPr lang="en-US" dirty="0" smtClean="0"/>
              <a:t>Published </a:t>
            </a:r>
            <a:r>
              <a:rPr lang="en-US" dirty="0"/>
              <a:t>Relative Performance” which is also known as the Benchmark Scores. </a:t>
            </a:r>
            <a:endParaRPr lang="en-US" dirty="0" smtClean="0"/>
          </a:p>
          <a:p>
            <a:endParaRPr lang="en-US" dirty="0"/>
          </a:p>
          <a:p>
            <a:r>
              <a:rPr lang="en-US" dirty="0" smtClean="0"/>
              <a:t>Mean Normalization</a:t>
            </a:r>
          </a:p>
          <a:p>
            <a:endParaRPr lang="en-US" dirty="0" smtClean="0"/>
          </a:p>
          <a:p>
            <a:r>
              <a:rPr lang="en-US" dirty="0" smtClean="0"/>
              <a:t>Gradient Descent </a:t>
            </a:r>
          </a:p>
          <a:p>
            <a:pPr lvl="1"/>
            <a:r>
              <a:rPr lang="en-US" dirty="0"/>
              <a:t>help minimize the functions to which parameters have been set</a:t>
            </a:r>
          </a:p>
          <a:p>
            <a:endParaRPr lang="en-US" dirty="0"/>
          </a:p>
        </p:txBody>
      </p:sp>
    </p:spTree>
    <p:extLst>
      <p:ext uri="{BB962C8B-B14F-4D97-AF65-F5344CB8AC3E}">
        <p14:creationId xmlns:p14="http://schemas.microsoft.com/office/powerpoint/2010/main" val="1018404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 Pt.2</a:t>
            </a:r>
            <a:endParaRPr lang="en-US" dirty="0"/>
          </a:p>
        </p:txBody>
      </p:sp>
      <p:sp>
        <p:nvSpPr>
          <p:cNvPr id="6" name="Content Placeholder 5"/>
          <p:cNvSpPr>
            <a:spLocks noGrp="1"/>
          </p:cNvSpPr>
          <p:nvPr>
            <p:ph idx="1"/>
          </p:nvPr>
        </p:nvSpPr>
        <p:spPr/>
        <p:txBody>
          <a:bodyPr/>
          <a:lstStyle/>
          <a:p>
            <a:r>
              <a:rPr lang="en-US" dirty="0" smtClean="0"/>
              <a:t>Cost Function</a:t>
            </a:r>
          </a:p>
          <a:p>
            <a:endParaRPr lang="en-US" dirty="0"/>
          </a:p>
        </p:txBody>
      </p:sp>
      <p:pic>
        <p:nvPicPr>
          <p:cNvPr id="7" name="Content Placeholder 3"/>
          <p:cNvPicPr>
            <a:picLocks/>
          </p:cNvPicPr>
          <p:nvPr/>
        </p:nvPicPr>
        <p:blipFill>
          <a:blip r:embed="rId2">
            <a:extLst>
              <a:ext uri="{28A0092B-C50C-407E-A947-70E740481C1C}">
                <a14:useLocalDpi xmlns:a14="http://schemas.microsoft.com/office/drawing/2010/main" val="0"/>
              </a:ext>
            </a:extLst>
          </a:blip>
          <a:stretch>
            <a:fillRect/>
          </a:stretch>
        </p:blipFill>
        <p:spPr>
          <a:xfrm>
            <a:off x="2718139" y="2819400"/>
            <a:ext cx="3676650" cy="3142456"/>
          </a:xfrm>
          <a:prstGeom prst="rect">
            <a:avLst/>
          </a:prstGeom>
        </p:spPr>
      </p:pic>
    </p:spTree>
    <p:extLst>
      <p:ext uri="{BB962C8B-B14F-4D97-AF65-F5344CB8AC3E}">
        <p14:creationId xmlns:p14="http://schemas.microsoft.com/office/powerpoint/2010/main" val="4161417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 PT.3</a:t>
            </a:r>
            <a:endParaRPr lang="en-US" dirty="0"/>
          </a:p>
        </p:txBody>
      </p:sp>
      <p:sp>
        <p:nvSpPr>
          <p:cNvPr id="3" name="Content Placeholder 2"/>
          <p:cNvSpPr>
            <a:spLocks noGrp="1"/>
          </p:cNvSpPr>
          <p:nvPr>
            <p:ph idx="1"/>
          </p:nvPr>
        </p:nvSpPr>
        <p:spPr/>
        <p:txBody>
          <a:bodyPr/>
          <a:lstStyle/>
          <a:p>
            <a:r>
              <a:rPr lang="en-US" dirty="0" smtClean="0"/>
              <a:t>Our Features</a:t>
            </a:r>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03530" y="2170793"/>
            <a:ext cx="2914015" cy="2194560"/>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6172200" y="2182767"/>
            <a:ext cx="2765425" cy="2189480"/>
          </a:xfrm>
          <a:prstGeom prst="rect">
            <a:avLst/>
          </a:prstGeom>
        </p:spPr>
      </p:pic>
      <p:pic>
        <p:nvPicPr>
          <p:cNvPr id="6" name="Picture 5"/>
          <p:cNvPicPr/>
          <p:nvPr/>
        </p:nvPicPr>
        <p:blipFill>
          <a:blip r:embed="rId4">
            <a:extLst>
              <a:ext uri="{28A0092B-C50C-407E-A947-70E740481C1C}">
                <a14:useLocalDpi xmlns:a14="http://schemas.microsoft.com/office/drawing/2010/main" val="0"/>
              </a:ext>
            </a:extLst>
          </a:blip>
          <a:stretch>
            <a:fillRect/>
          </a:stretch>
        </p:blipFill>
        <p:spPr>
          <a:xfrm>
            <a:off x="3276600" y="2170793"/>
            <a:ext cx="2836545" cy="2212340"/>
          </a:xfrm>
          <a:prstGeom prst="rect">
            <a:avLst/>
          </a:prstGeom>
        </p:spPr>
      </p:pic>
      <p:pic>
        <p:nvPicPr>
          <p:cNvPr id="7" name="Picture 6"/>
          <p:cNvPicPr/>
          <p:nvPr/>
        </p:nvPicPr>
        <p:blipFill>
          <a:blip r:embed="rId5">
            <a:extLst>
              <a:ext uri="{28A0092B-C50C-407E-A947-70E740481C1C}">
                <a14:useLocalDpi xmlns:a14="http://schemas.microsoft.com/office/drawing/2010/main" val="0"/>
              </a:ext>
            </a:extLst>
          </a:blip>
          <a:stretch>
            <a:fillRect/>
          </a:stretch>
        </p:blipFill>
        <p:spPr>
          <a:xfrm>
            <a:off x="1447800" y="4421142"/>
            <a:ext cx="2844800" cy="2209165"/>
          </a:xfrm>
          <a:prstGeom prst="rect">
            <a:avLst/>
          </a:prstGeom>
        </p:spPr>
      </p:pic>
      <p:pic>
        <p:nvPicPr>
          <p:cNvPr id="8" name="Picture 7"/>
          <p:cNvPicPr/>
          <p:nvPr/>
        </p:nvPicPr>
        <p:blipFill>
          <a:blip r:embed="rId6">
            <a:extLst>
              <a:ext uri="{28A0092B-C50C-407E-A947-70E740481C1C}">
                <a14:useLocalDpi xmlns:a14="http://schemas.microsoft.com/office/drawing/2010/main" val="0"/>
              </a:ext>
            </a:extLst>
          </a:blip>
          <a:stretch>
            <a:fillRect/>
          </a:stretch>
        </p:blipFill>
        <p:spPr>
          <a:xfrm>
            <a:off x="4694872" y="4421142"/>
            <a:ext cx="2775585" cy="2212340"/>
          </a:xfrm>
          <a:prstGeom prst="rect">
            <a:avLst/>
          </a:prstGeom>
        </p:spPr>
      </p:pic>
    </p:spTree>
    <p:extLst>
      <p:ext uri="{BB962C8B-B14F-4D97-AF65-F5344CB8AC3E}">
        <p14:creationId xmlns:p14="http://schemas.microsoft.com/office/powerpoint/2010/main" val="4146106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 Results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04690949"/>
              </p:ext>
            </p:extLst>
          </p:nvPr>
        </p:nvGraphicFramePr>
        <p:xfrm>
          <a:off x="304800" y="1828800"/>
          <a:ext cx="8534400" cy="4114798"/>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gridCol w="838200"/>
                <a:gridCol w="1295400"/>
              </a:tblGrid>
              <a:tr h="1104223">
                <a:tc>
                  <a:txBody>
                    <a:bodyPr/>
                    <a:lstStyle/>
                    <a:p>
                      <a:pPr algn="l" fontAlgn="b"/>
                      <a:r>
                        <a:rPr lang="en-US" sz="1400" b="0" i="0" u="none" strike="noStrike" dirty="0">
                          <a:solidFill>
                            <a:srgbClr val="000000"/>
                          </a:solidFill>
                          <a:effectLst/>
                          <a:latin typeface="Calibri"/>
                        </a:rPr>
                        <a:t>Machine cycle time in nanoseconds</a:t>
                      </a:r>
                    </a:p>
                  </a:txBody>
                  <a:tcPr marL="9525" marR="9525" marT="9525" marB="0" anchor="b"/>
                </a:tc>
                <a:tc>
                  <a:txBody>
                    <a:bodyPr/>
                    <a:lstStyle/>
                    <a:p>
                      <a:pPr algn="l" fontAlgn="b"/>
                      <a:r>
                        <a:rPr lang="en-US" sz="1400" b="0" i="0" u="none" strike="noStrike" dirty="0">
                          <a:solidFill>
                            <a:srgbClr val="000000"/>
                          </a:solidFill>
                          <a:effectLst/>
                          <a:latin typeface="Calibri"/>
                        </a:rPr>
                        <a:t>Minimum Main memory in Kilobytes</a:t>
                      </a:r>
                    </a:p>
                  </a:txBody>
                  <a:tcPr marL="9525" marR="9525" marT="9525" marB="0" anchor="b"/>
                </a:tc>
                <a:tc>
                  <a:txBody>
                    <a:bodyPr/>
                    <a:lstStyle/>
                    <a:p>
                      <a:pPr algn="l" fontAlgn="b"/>
                      <a:r>
                        <a:rPr lang="en-US" sz="1400" b="0" i="0" u="none" strike="noStrike" dirty="0">
                          <a:solidFill>
                            <a:srgbClr val="000000"/>
                          </a:solidFill>
                          <a:effectLst/>
                          <a:latin typeface="Calibri"/>
                        </a:rPr>
                        <a:t>Maximum main memory in kilobytes</a:t>
                      </a:r>
                    </a:p>
                  </a:txBody>
                  <a:tcPr marL="9525" marR="9525" marT="9525" marB="0" anchor="b"/>
                </a:tc>
                <a:tc>
                  <a:txBody>
                    <a:bodyPr/>
                    <a:lstStyle/>
                    <a:p>
                      <a:pPr algn="l" fontAlgn="b"/>
                      <a:r>
                        <a:rPr lang="en-US" sz="1400" b="0" i="0" u="none" strike="noStrike" dirty="0">
                          <a:solidFill>
                            <a:srgbClr val="000000"/>
                          </a:solidFill>
                          <a:effectLst/>
                          <a:latin typeface="Calibri"/>
                        </a:rPr>
                        <a:t>Minimum Channels in units</a:t>
                      </a:r>
                    </a:p>
                  </a:txBody>
                  <a:tcPr marL="9525" marR="9525" marT="9525" marB="0" anchor="b"/>
                </a:tc>
                <a:tc>
                  <a:txBody>
                    <a:bodyPr/>
                    <a:lstStyle/>
                    <a:p>
                      <a:pPr algn="l" fontAlgn="b"/>
                      <a:r>
                        <a:rPr lang="en-US" sz="1400" b="0" i="0" u="none" strike="noStrike" dirty="0">
                          <a:solidFill>
                            <a:srgbClr val="000000"/>
                          </a:solidFill>
                          <a:effectLst/>
                          <a:latin typeface="Calibri"/>
                        </a:rPr>
                        <a:t>Maximum channels in units</a:t>
                      </a:r>
                    </a:p>
                  </a:txBody>
                  <a:tcPr marL="9525" marR="9525" marT="9525" marB="0" anchor="b"/>
                </a:tc>
                <a:tc>
                  <a:txBody>
                    <a:bodyPr/>
                    <a:lstStyle/>
                    <a:p>
                      <a:pPr algn="l" fontAlgn="b"/>
                      <a:r>
                        <a:rPr lang="en-US" sz="1400" b="0" i="0" u="none" strike="noStrike" dirty="0">
                          <a:solidFill>
                            <a:srgbClr val="000000"/>
                          </a:solidFill>
                          <a:effectLst/>
                          <a:latin typeface="Calibri"/>
                        </a:rPr>
                        <a:t>Published Relative performance</a:t>
                      </a:r>
                    </a:p>
                  </a:txBody>
                  <a:tcPr marL="9525" marR="9525" marT="9525" marB="0" anchor="b"/>
                </a:tc>
                <a:tc>
                  <a:txBody>
                    <a:bodyPr/>
                    <a:lstStyle/>
                    <a:p>
                      <a:pPr algn="l" fontAlgn="b"/>
                      <a:r>
                        <a:rPr lang="en-US" sz="1400" b="0" i="0" u="none" strike="noStrike" dirty="0">
                          <a:solidFill>
                            <a:srgbClr val="000000"/>
                          </a:solidFill>
                          <a:effectLst/>
                          <a:latin typeface="Calibri"/>
                        </a:rPr>
                        <a:t> </a:t>
                      </a:r>
                      <a:r>
                        <a:rPr lang="en-US" sz="1400" b="0" i="0" u="none" strike="noStrike" dirty="0" smtClean="0">
                          <a:solidFill>
                            <a:srgbClr val="000000"/>
                          </a:solidFill>
                          <a:effectLst/>
                          <a:latin typeface="Calibri"/>
                        </a:rPr>
                        <a:t>Studies estimated </a:t>
                      </a:r>
                      <a:r>
                        <a:rPr lang="en-US" sz="1400" b="0" i="0" u="none" strike="noStrike" dirty="0">
                          <a:solidFill>
                            <a:srgbClr val="000000"/>
                          </a:solidFill>
                          <a:effectLst/>
                          <a:latin typeface="Calibri"/>
                        </a:rPr>
                        <a:t>relative performance </a:t>
                      </a:r>
                    </a:p>
                  </a:txBody>
                  <a:tcPr marL="9525" marR="9525" marT="9525" marB="0" anchor="b"/>
                </a:tc>
                <a:tc>
                  <a:txBody>
                    <a:bodyPr/>
                    <a:lstStyle/>
                    <a:p>
                      <a:pPr algn="r" fontAlgn="b"/>
                      <a:r>
                        <a:rPr lang="en-US" sz="1400" b="0" i="0" u="none" strike="noStrike" dirty="0" smtClean="0">
                          <a:solidFill>
                            <a:srgbClr val="000000"/>
                          </a:solidFill>
                          <a:effectLst/>
                          <a:latin typeface="Calibri"/>
                        </a:rPr>
                        <a:t>Our </a:t>
                      </a:r>
                      <a:r>
                        <a:rPr lang="en-US" sz="1400" b="0" i="0" u="none" strike="noStrike" dirty="0">
                          <a:solidFill>
                            <a:srgbClr val="000000"/>
                          </a:solidFill>
                          <a:effectLst/>
                          <a:latin typeface="Calibri"/>
                        </a:rPr>
                        <a:t>relative performance</a:t>
                      </a:r>
                    </a:p>
                  </a:txBody>
                  <a:tcPr marL="9525" marR="9525" marT="9525" marB="0" anchor="b"/>
                </a:tc>
              </a:tr>
              <a:tr h="602115">
                <a:tc>
                  <a:txBody>
                    <a:bodyPr/>
                    <a:lstStyle/>
                    <a:p>
                      <a:pPr algn="r" fontAlgn="b"/>
                      <a:r>
                        <a:rPr lang="en-US" sz="2400" b="0" i="0" u="none" strike="noStrike" dirty="0">
                          <a:solidFill>
                            <a:srgbClr val="000000"/>
                          </a:solidFill>
                          <a:effectLst/>
                          <a:latin typeface="Calibri"/>
                        </a:rPr>
                        <a:t>112</a:t>
                      </a:r>
                    </a:p>
                  </a:txBody>
                  <a:tcPr marL="9525" marR="9525" marT="9525" marB="0" anchor="b"/>
                </a:tc>
                <a:tc>
                  <a:txBody>
                    <a:bodyPr/>
                    <a:lstStyle/>
                    <a:p>
                      <a:pPr algn="r" fontAlgn="b"/>
                      <a:r>
                        <a:rPr lang="en-US" sz="2400" b="0" i="0" u="none" strike="noStrike" dirty="0">
                          <a:solidFill>
                            <a:srgbClr val="000000"/>
                          </a:solidFill>
                          <a:effectLst/>
                          <a:latin typeface="Calibri"/>
                        </a:rPr>
                        <a:t>1000</a:t>
                      </a:r>
                    </a:p>
                  </a:txBody>
                  <a:tcPr marL="9525" marR="9525" marT="9525" marB="0" anchor="b"/>
                </a:tc>
                <a:tc>
                  <a:txBody>
                    <a:bodyPr/>
                    <a:lstStyle/>
                    <a:p>
                      <a:pPr algn="r" fontAlgn="b"/>
                      <a:r>
                        <a:rPr lang="en-US" sz="2400" b="0" i="0" u="none" strike="noStrike">
                          <a:solidFill>
                            <a:srgbClr val="000000"/>
                          </a:solidFill>
                          <a:effectLst/>
                          <a:latin typeface="Calibri"/>
                        </a:rPr>
                        <a:t>1000</a:t>
                      </a:r>
                    </a:p>
                  </a:txBody>
                  <a:tcPr marL="9525" marR="9525" marT="9525" marB="0" anchor="b"/>
                </a:tc>
                <a:tc>
                  <a:txBody>
                    <a:bodyPr/>
                    <a:lstStyle/>
                    <a:p>
                      <a:pPr algn="r" fontAlgn="b"/>
                      <a:r>
                        <a:rPr lang="en-US" sz="2400" b="0" i="0" u="none" strike="noStrike">
                          <a:solidFill>
                            <a:srgbClr val="000000"/>
                          </a:solidFill>
                          <a:effectLst/>
                          <a:latin typeface="Calibri"/>
                        </a:rPr>
                        <a:t>1</a:t>
                      </a:r>
                    </a:p>
                  </a:txBody>
                  <a:tcPr marL="9525" marR="9525" marT="9525" marB="0" anchor="b"/>
                </a:tc>
                <a:tc>
                  <a:txBody>
                    <a:bodyPr/>
                    <a:lstStyle/>
                    <a:p>
                      <a:pPr algn="r" fontAlgn="b"/>
                      <a:r>
                        <a:rPr lang="en-US" sz="2400" b="0" i="0" u="none" strike="noStrike">
                          <a:solidFill>
                            <a:srgbClr val="000000"/>
                          </a:solidFill>
                          <a:effectLst/>
                          <a:latin typeface="Calibri"/>
                        </a:rPr>
                        <a:t>4</a:t>
                      </a:r>
                    </a:p>
                  </a:txBody>
                  <a:tcPr marL="9525" marR="9525" marT="9525" marB="0" anchor="b"/>
                </a:tc>
                <a:tc>
                  <a:txBody>
                    <a:bodyPr/>
                    <a:lstStyle/>
                    <a:p>
                      <a:pPr algn="r" fontAlgn="b"/>
                      <a:r>
                        <a:rPr lang="en-US" sz="2400" b="0" i="0" u="none" strike="noStrike">
                          <a:solidFill>
                            <a:srgbClr val="000000"/>
                          </a:solidFill>
                          <a:effectLst/>
                          <a:latin typeface="Calibri"/>
                        </a:rPr>
                        <a:t>8</a:t>
                      </a:r>
                    </a:p>
                  </a:txBody>
                  <a:tcPr marL="9525" marR="9525" marT="9525" marB="0" anchor="b"/>
                </a:tc>
                <a:tc>
                  <a:txBody>
                    <a:bodyPr/>
                    <a:lstStyle/>
                    <a:p>
                      <a:pPr algn="r" fontAlgn="b"/>
                      <a:r>
                        <a:rPr lang="en-US" sz="2400" b="0" i="0" u="none" strike="noStrike">
                          <a:solidFill>
                            <a:srgbClr val="000000"/>
                          </a:solidFill>
                          <a:effectLst/>
                          <a:latin typeface="Calibri"/>
                        </a:rPr>
                        <a:t>19</a:t>
                      </a:r>
                    </a:p>
                  </a:txBody>
                  <a:tcPr marL="9525" marR="9525" marT="9525" marB="0" anchor="b"/>
                </a:tc>
                <a:tc>
                  <a:txBody>
                    <a:bodyPr/>
                    <a:lstStyle/>
                    <a:p>
                      <a:pPr algn="r" fontAlgn="b"/>
                      <a:r>
                        <a:rPr lang="en-US" sz="2400" b="0" i="0" u="none" strike="noStrike">
                          <a:solidFill>
                            <a:srgbClr val="000000"/>
                          </a:solidFill>
                          <a:effectLst/>
                          <a:latin typeface="Calibri"/>
                        </a:rPr>
                        <a:t>5.4337</a:t>
                      </a:r>
                    </a:p>
                  </a:txBody>
                  <a:tcPr marL="9525" marR="9525" marT="9525" marB="0" anchor="b"/>
                </a:tc>
              </a:tr>
              <a:tr h="602115">
                <a:tc>
                  <a:txBody>
                    <a:bodyPr/>
                    <a:lstStyle/>
                    <a:p>
                      <a:pPr algn="r" fontAlgn="b"/>
                      <a:r>
                        <a:rPr lang="en-US" sz="2400" b="0" i="0" u="none" strike="noStrike">
                          <a:solidFill>
                            <a:srgbClr val="000000"/>
                          </a:solidFill>
                          <a:effectLst/>
                          <a:latin typeface="Calibri"/>
                        </a:rPr>
                        <a:t>220</a:t>
                      </a:r>
                    </a:p>
                  </a:txBody>
                  <a:tcPr marL="9525" marR="9525" marT="9525" marB="0" anchor="b"/>
                </a:tc>
                <a:tc>
                  <a:txBody>
                    <a:bodyPr/>
                    <a:lstStyle/>
                    <a:p>
                      <a:pPr algn="r" fontAlgn="b"/>
                      <a:r>
                        <a:rPr lang="en-US" sz="2400" b="0" i="0" u="none" strike="noStrike" dirty="0">
                          <a:solidFill>
                            <a:srgbClr val="000000"/>
                          </a:solidFill>
                          <a:effectLst/>
                          <a:latin typeface="Calibri"/>
                        </a:rPr>
                        <a:t>1000</a:t>
                      </a:r>
                    </a:p>
                  </a:txBody>
                  <a:tcPr marL="9525" marR="9525" marT="9525" marB="0" anchor="b"/>
                </a:tc>
                <a:tc>
                  <a:txBody>
                    <a:bodyPr/>
                    <a:lstStyle/>
                    <a:p>
                      <a:pPr algn="r" fontAlgn="b"/>
                      <a:r>
                        <a:rPr lang="en-US" sz="2400" b="0" i="0" u="none" strike="noStrike" dirty="0">
                          <a:solidFill>
                            <a:srgbClr val="000000"/>
                          </a:solidFill>
                          <a:effectLst/>
                          <a:latin typeface="Calibri"/>
                        </a:rPr>
                        <a:t>8000</a:t>
                      </a:r>
                    </a:p>
                  </a:txBody>
                  <a:tcPr marL="9525" marR="9525" marT="9525" marB="0" anchor="b"/>
                </a:tc>
                <a:tc>
                  <a:txBody>
                    <a:bodyPr/>
                    <a:lstStyle/>
                    <a:p>
                      <a:pPr algn="r" fontAlgn="b"/>
                      <a:r>
                        <a:rPr lang="en-US" sz="2400" b="0" i="0" u="none" strike="noStrike">
                          <a:solidFill>
                            <a:srgbClr val="000000"/>
                          </a:solidFill>
                          <a:effectLst/>
                          <a:latin typeface="Calibri"/>
                        </a:rPr>
                        <a:t>1</a:t>
                      </a:r>
                    </a:p>
                  </a:txBody>
                  <a:tcPr marL="9525" marR="9525" marT="9525" marB="0" anchor="b"/>
                </a:tc>
                <a:tc>
                  <a:txBody>
                    <a:bodyPr/>
                    <a:lstStyle/>
                    <a:p>
                      <a:pPr algn="r" fontAlgn="b"/>
                      <a:r>
                        <a:rPr lang="en-US" sz="2400" b="0" i="0" u="none" strike="noStrike">
                          <a:solidFill>
                            <a:srgbClr val="000000"/>
                          </a:solidFill>
                          <a:effectLst/>
                          <a:latin typeface="Calibri"/>
                        </a:rPr>
                        <a:t>2</a:t>
                      </a:r>
                    </a:p>
                  </a:txBody>
                  <a:tcPr marL="9525" marR="9525" marT="9525" marB="0" anchor="b"/>
                </a:tc>
                <a:tc>
                  <a:txBody>
                    <a:bodyPr/>
                    <a:lstStyle/>
                    <a:p>
                      <a:pPr algn="r" fontAlgn="b"/>
                      <a:r>
                        <a:rPr lang="en-US" sz="2400" b="0" i="0" u="none" strike="noStrike" dirty="0">
                          <a:solidFill>
                            <a:srgbClr val="000000"/>
                          </a:solidFill>
                          <a:effectLst/>
                          <a:latin typeface="Calibri"/>
                        </a:rPr>
                        <a:t>71</a:t>
                      </a:r>
                    </a:p>
                  </a:txBody>
                  <a:tcPr marL="9525" marR="9525" marT="9525" marB="0" anchor="b"/>
                </a:tc>
                <a:tc>
                  <a:txBody>
                    <a:bodyPr/>
                    <a:lstStyle/>
                    <a:p>
                      <a:pPr algn="r" fontAlgn="b"/>
                      <a:r>
                        <a:rPr lang="en-US" sz="2400" b="0" i="0" u="none" strike="noStrike">
                          <a:solidFill>
                            <a:srgbClr val="000000"/>
                          </a:solidFill>
                          <a:effectLst/>
                          <a:latin typeface="Calibri"/>
                        </a:rPr>
                        <a:t>42</a:t>
                      </a:r>
                    </a:p>
                  </a:txBody>
                  <a:tcPr marL="9525" marR="9525" marT="9525" marB="0" anchor="b"/>
                </a:tc>
                <a:tc>
                  <a:txBody>
                    <a:bodyPr/>
                    <a:lstStyle/>
                    <a:p>
                      <a:pPr algn="r" fontAlgn="b"/>
                      <a:r>
                        <a:rPr lang="en-US" sz="2400" b="0" i="0" u="none" strike="noStrike">
                          <a:solidFill>
                            <a:srgbClr val="000000"/>
                          </a:solidFill>
                          <a:effectLst/>
                          <a:latin typeface="Calibri"/>
                        </a:rPr>
                        <a:t>41.8306</a:t>
                      </a:r>
                    </a:p>
                  </a:txBody>
                  <a:tcPr marL="9525" marR="9525" marT="9525" marB="0" anchor="b"/>
                </a:tc>
              </a:tr>
              <a:tr h="602115">
                <a:tc>
                  <a:txBody>
                    <a:bodyPr/>
                    <a:lstStyle/>
                    <a:p>
                      <a:pPr algn="r" fontAlgn="b"/>
                      <a:r>
                        <a:rPr lang="en-US" sz="2400" b="0" i="0" u="none" strike="noStrike">
                          <a:solidFill>
                            <a:srgbClr val="000000"/>
                          </a:solidFill>
                          <a:effectLst/>
                          <a:latin typeface="Calibri"/>
                        </a:rPr>
                        <a:t>25</a:t>
                      </a:r>
                    </a:p>
                  </a:txBody>
                  <a:tcPr marL="9525" marR="9525" marT="9525" marB="0" anchor="b"/>
                </a:tc>
                <a:tc>
                  <a:txBody>
                    <a:bodyPr/>
                    <a:lstStyle/>
                    <a:p>
                      <a:pPr algn="r" fontAlgn="b"/>
                      <a:r>
                        <a:rPr lang="en-US" sz="2400" b="0" i="0" u="none" strike="noStrike">
                          <a:solidFill>
                            <a:srgbClr val="000000"/>
                          </a:solidFill>
                          <a:effectLst/>
                          <a:latin typeface="Calibri"/>
                        </a:rPr>
                        <a:t>2000</a:t>
                      </a:r>
                    </a:p>
                  </a:txBody>
                  <a:tcPr marL="9525" marR="9525" marT="9525" marB="0" anchor="b"/>
                </a:tc>
                <a:tc>
                  <a:txBody>
                    <a:bodyPr/>
                    <a:lstStyle/>
                    <a:p>
                      <a:pPr algn="r" fontAlgn="b"/>
                      <a:r>
                        <a:rPr lang="en-US" sz="2400" b="0" i="0" u="none" strike="noStrike" dirty="0">
                          <a:solidFill>
                            <a:srgbClr val="000000"/>
                          </a:solidFill>
                          <a:effectLst/>
                          <a:latin typeface="Calibri"/>
                        </a:rPr>
                        <a:t>12000</a:t>
                      </a:r>
                    </a:p>
                  </a:txBody>
                  <a:tcPr marL="9525" marR="9525" marT="9525" marB="0" anchor="b"/>
                </a:tc>
                <a:tc>
                  <a:txBody>
                    <a:bodyPr/>
                    <a:lstStyle/>
                    <a:p>
                      <a:pPr algn="r" fontAlgn="b"/>
                      <a:r>
                        <a:rPr lang="en-US" sz="2400" b="0" i="0" u="none" strike="noStrike" dirty="0">
                          <a:solidFill>
                            <a:srgbClr val="000000"/>
                          </a:solidFill>
                          <a:effectLst/>
                          <a:latin typeface="Calibri"/>
                        </a:rPr>
                        <a:t>3</a:t>
                      </a:r>
                    </a:p>
                  </a:txBody>
                  <a:tcPr marL="9525" marR="9525" marT="9525" marB="0" anchor="b"/>
                </a:tc>
                <a:tc>
                  <a:txBody>
                    <a:bodyPr/>
                    <a:lstStyle/>
                    <a:p>
                      <a:pPr algn="r" fontAlgn="b"/>
                      <a:r>
                        <a:rPr lang="en-US" sz="2400" b="0" i="0" u="none" strike="noStrike">
                          <a:solidFill>
                            <a:srgbClr val="000000"/>
                          </a:solidFill>
                          <a:effectLst/>
                          <a:latin typeface="Calibri"/>
                        </a:rPr>
                        <a:t>5</a:t>
                      </a:r>
                    </a:p>
                  </a:txBody>
                  <a:tcPr marL="9525" marR="9525" marT="9525" marB="0" anchor="b"/>
                </a:tc>
                <a:tc>
                  <a:txBody>
                    <a:bodyPr/>
                    <a:lstStyle/>
                    <a:p>
                      <a:pPr algn="r" fontAlgn="b"/>
                      <a:r>
                        <a:rPr lang="en-US" sz="2400" b="0" i="0" u="none" strike="noStrike">
                          <a:solidFill>
                            <a:srgbClr val="000000"/>
                          </a:solidFill>
                          <a:effectLst/>
                          <a:latin typeface="Calibri"/>
                        </a:rPr>
                        <a:t>66</a:t>
                      </a:r>
                    </a:p>
                  </a:txBody>
                  <a:tcPr marL="9525" marR="9525" marT="9525" marB="0" anchor="b"/>
                </a:tc>
                <a:tc>
                  <a:txBody>
                    <a:bodyPr/>
                    <a:lstStyle/>
                    <a:p>
                      <a:pPr algn="r" fontAlgn="b"/>
                      <a:r>
                        <a:rPr lang="en-US" sz="2400" b="0" i="0" u="none" strike="noStrike">
                          <a:solidFill>
                            <a:srgbClr val="000000"/>
                          </a:solidFill>
                          <a:effectLst/>
                          <a:latin typeface="Calibri"/>
                        </a:rPr>
                        <a:t>65</a:t>
                      </a:r>
                    </a:p>
                  </a:txBody>
                  <a:tcPr marL="9525" marR="9525" marT="9525" marB="0" anchor="b"/>
                </a:tc>
                <a:tc>
                  <a:txBody>
                    <a:bodyPr/>
                    <a:lstStyle/>
                    <a:p>
                      <a:pPr algn="r" fontAlgn="b"/>
                      <a:r>
                        <a:rPr lang="en-US" sz="2400" b="0" i="0" u="none" strike="noStrike">
                          <a:solidFill>
                            <a:srgbClr val="000000"/>
                          </a:solidFill>
                          <a:effectLst/>
                          <a:latin typeface="Calibri"/>
                        </a:rPr>
                        <a:t>63.4134</a:t>
                      </a:r>
                    </a:p>
                  </a:txBody>
                  <a:tcPr marL="9525" marR="9525" marT="9525" marB="0" anchor="b"/>
                </a:tc>
              </a:tr>
              <a:tr h="602115">
                <a:tc>
                  <a:txBody>
                    <a:bodyPr/>
                    <a:lstStyle/>
                    <a:p>
                      <a:pPr algn="r" fontAlgn="b"/>
                      <a:r>
                        <a:rPr lang="en-US" sz="2400" b="0" i="0" u="none" strike="noStrike">
                          <a:solidFill>
                            <a:srgbClr val="000000"/>
                          </a:solidFill>
                          <a:effectLst/>
                          <a:latin typeface="Calibri"/>
                        </a:rPr>
                        <a:t>75</a:t>
                      </a:r>
                    </a:p>
                  </a:txBody>
                  <a:tcPr marL="9525" marR="9525" marT="9525" marB="0" anchor="b"/>
                </a:tc>
                <a:tc>
                  <a:txBody>
                    <a:bodyPr/>
                    <a:lstStyle/>
                    <a:p>
                      <a:pPr algn="r" fontAlgn="b"/>
                      <a:r>
                        <a:rPr lang="en-US" sz="2400" b="0" i="0" u="none" strike="noStrike">
                          <a:solidFill>
                            <a:srgbClr val="000000"/>
                          </a:solidFill>
                          <a:effectLst/>
                          <a:latin typeface="Calibri"/>
                        </a:rPr>
                        <a:t>2000</a:t>
                      </a:r>
                    </a:p>
                  </a:txBody>
                  <a:tcPr marL="9525" marR="9525" marT="9525" marB="0" anchor="b"/>
                </a:tc>
                <a:tc>
                  <a:txBody>
                    <a:bodyPr/>
                    <a:lstStyle/>
                    <a:p>
                      <a:pPr algn="r" fontAlgn="b"/>
                      <a:r>
                        <a:rPr lang="en-US" sz="2400" b="0" i="0" u="none" strike="noStrike">
                          <a:solidFill>
                            <a:srgbClr val="000000"/>
                          </a:solidFill>
                          <a:effectLst/>
                          <a:latin typeface="Calibri"/>
                        </a:rPr>
                        <a:t>8000</a:t>
                      </a:r>
                    </a:p>
                  </a:txBody>
                  <a:tcPr marL="9525" marR="9525" marT="9525" marB="0" anchor="b"/>
                </a:tc>
                <a:tc>
                  <a:txBody>
                    <a:bodyPr/>
                    <a:lstStyle/>
                    <a:p>
                      <a:pPr algn="r" fontAlgn="b"/>
                      <a:r>
                        <a:rPr lang="en-US" sz="2400" b="0" i="0" u="none" strike="noStrike" dirty="0">
                          <a:solidFill>
                            <a:srgbClr val="000000"/>
                          </a:solidFill>
                          <a:effectLst/>
                          <a:latin typeface="Calibri"/>
                        </a:rPr>
                        <a:t>1</a:t>
                      </a:r>
                    </a:p>
                  </a:txBody>
                  <a:tcPr marL="9525" marR="9525" marT="9525" marB="0" anchor="b"/>
                </a:tc>
                <a:tc>
                  <a:txBody>
                    <a:bodyPr/>
                    <a:lstStyle/>
                    <a:p>
                      <a:pPr algn="r" fontAlgn="b"/>
                      <a:r>
                        <a:rPr lang="en-US" sz="2400" b="0" i="0" u="none" strike="noStrike" dirty="0">
                          <a:solidFill>
                            <a:srgbClr val="000000"/>
                          </a:solidFill>
                          <a:effectLst/>
                          <a:latin typeface="Calibri"/>
                        </a:rPr>
                        <a:t>38</a:t>
                      </a:r>
                    </a:p>
                  </a:txBody>
                  <a:tcPr marL="9525" marR="9525" marT="9525" marB="0" anchor="b"/>
                </a:tc>
                <a:tc>
                  <a:txBody>
                    <a:bodyPr/>
                    <a:lstStyle/>
                    <a:p>
                      <a:pPr algn="r" fontAlgn="b"/>
                      <a:r>
                        <a:rPr lang="en-US" sz="2400" b="0" i="0" u="none" strike="noStrike">
                          <a:solidFill>
                            <a:srgbClr val="000000"/>
                          </a:solidFill>
                          <a:effectLst/>
                          <a:latin typeface="Calibri"/>
                        </a:rPr>
                        <a:t>144</a:t>
                      </a:r>
                    </a:p>
                  </a:txBody>
                  <a:tcPr marL="9525" marR="9525" marT="9525" marB="0" anchor="b"/>
                </a:tc>
                <a:tc>
                  <a:txBody>
                    <a:bodyPr/>
                    <a:lstStyle/>
                    <a:p>
                      <a:pPr algn="r" fontAlgn="b"/>
                      <a:r>
                        <a:rPr lang="en-US" sz="2400" b="0" i="0" u="none" strike="noStrike" dirty="0">
                          <a:solidFill>
                            <a:srgbClr val="000000"/>
                          </a:solidFill>
                          <a:effectLst/>
                          <a:latin typeface="Calibri"/>
                        </a:rPr>
                        <a:t>75</a:t>
                      </a:r>
                    </a:p>
                  </a:txBody>
                  <a:tcPr marL="9525" marR="9525" marT="9525" marB="0" anchor="b"/>
                </a:tc>
                <a:tc>
                  <a:txBody>
                    <a:bodyPr/>
                    <a:lstStyle/>
                    <a:p>
                      <a:pPr algn="r" fontAlgn="b"/>
                      <a:r>
                        <a:rPr lang="en-US" sz="2400" b="0" i="0" u="none" strike="noStrike">
                          <a:solidFill>
                            <a:srgbClr val="000000"/>
                          </a:solidFill>
                          <a:effectLst/>
                          <a:latin typeface="Calibri"/>
                        </a:rPr>
                        <a:t>90.6324</a:t>
                      </a:r>
                    </a:p>
                  </a:txBody>
                  <a:tcPr marL="9525" marR="9525" marT="9525" marB="0" anchor="b"/>
                </a:tc>
              </a:tr>
              <a:tr h="602115">
                <a:tc>
                  <a:txBody>
                    <a:bodyPr/>
                    <a:lstStyle/>
                    <a:p>
                      <a:pPr algn="r" fontAlgn="b"/>
                      <a:r>
                        <a:rPr lang="en-US" sz="2400" b="0" i="0" u="none" strike="noStrike">
                          <a:solidFill>
                            <a:srgbClr val="000000"/>
                          </a:solidFill>
                          <a:effectLst/>
                          <a:latin typeface="Calibri"/>
                        </a:rPr>
                        <a:t>60</a:t>
                      </a:r>
                    </a:p>
                  </a:txBody>
                  <a:tcPr marL="9525" marR="9525" marT="9525" marB="0" anchor="b"/>
                </a:tc>
                <a:tc>
                  <a:txBody>
                    <a:bodyPr/>
                    <a:lstStyle/>
                    <a:p>
                      <a:pPr algn="r" fontAlgn="b"/>
                      <a:r>
                        <a:rPr lang="en-US" sz="2400" b="0" i="0" u="none" strike="noStrike">
                          <a:solidFill>
                            <a:srgbClr val="000000"/>
                          </a:solidFill>
                          <a:effectLst/>
                          <a:latin typeface="Calibri"/>
                        </a:rPr>
                        <a:t>4000</a:t>
                      </a:r>
                    </a:p>
                  </a:txBody>
                  <a:tcPr marL="9525" marR="9525" marT="9525" marB="0" anchor="b"/>
                </a:tc>
                <a:tc>
                  <a:txBody>
                    <a:bodyPr/>
                    <a:lstStyle/>
                    <a:p>
                      <a:pPr algn="r" fontAlgn="b"/>
                      <a:r>
                        <a:rPr lang="en-US" sz="2400" b="0" i="0" u="none" strike="noStrike">
                          <a:solidFill>
                            <a:srgbClr val="000000"/>
                          </a:solidFill>
                          <a:effectLst/>
                          <a:latin typeface="Calibri"/>
                        </a:rPr>
                        <a:t>16000</a:t>
                      </a:r>
                    </a:p>
                  </a:txBody>
                  <a:tcPr marL="9525" marR="9525" marT="9525" marB="0" anchor="b"/>
                </a:tc>
                <a:tc>
                  <a:txBody>
                    <a:bodyPr/>
                    <a:lstStyle/>
                    <a:p>
                      <a:pPr algn="r" fontAlgn="b"/>
                      <a:r>
                        <a:rPr lang="en-US" sz="2400" b="0" i="0" u="none" strike="noStrike">
                          <a:solidFill>
                            <a:srgbClr val="000000"/>
                          </a:solidFill>
                          <a:effectLst/>
                          <a:latin typeface="Calibri"/>
                        </a:rPr>
                        <a:t>1</a:t>
                      </a:r>
                    </a:p>
                  </a:txBody>
                  <a:tcPr marL="9525" marR="9525" marT="9525" marB="0" anchor="b"/>
                </a:tc>
                <a:tc>
                  <a:txBody>
                    <a:bodyPr/>
                    <a:lstStyle/>
                    <a:p>
                      <a:pPr algn="r" fontAlgn="b"/>
                      <a:r>
                        <a:rPr lang="en-US" sz="2400" b="0" i="0" u="none" strike="noStrike" dirty="0">
                          <a:solidFill>
                            <a:srgbClr val="000000"/>
                          </a:solidFill>
                          <a:effectLst/>
                          <a:latin typeface="Calibri"/>
                        </a:rPr>
                        <a:t>6</a:t>
                      </a:r>
                    </a:p>
                  </a:txBody>
                  <a:tcPr marL="9525" marR="9525" marT="9525" marB="0" anchor="b"/>
                </a:tc>
                <a:tc>
                  <a:txBody>
                    <a:bodyPr/>
                    <a:lstStyle/>
                    <a:p>
                      <a:pPr algn="r" fontAlgn="b"/>
                      <a:r>
                        <a:rPr lang="en-US" sz="2400" b="0" i="0" u="none" strike="noStrike" dirty="0">
                          <a:solidFill>
                            <a:srgbClr val="000000"/>
                          </a:solidFill>
                          <a:effectLst/>
                          <a:latin typeface="Calibri"/>
                        </a:rPr>
                        <a:t>86</a:t>
                      </a:r>
                    </a:p>
                  </a:txBody>
                  <a:tcPr marL="9525" marR="9525" marT="9525" marB="0" anchor="b"/>
                </a:tc>
                <a:tc>
                  <a:txBody>
                    <a:bodyPr/>
                    <a:lstStyle/>
                    <a:p>
                      <a:pPr algn="r" fontAlgn="b"/>
                      <a:r>
                        <a:rPr lang="en-US" sz="2400" b="0" i="0" u="none" strike="noStrike" dirty="0">
                          <a:solidFill>
                            <a:srgbClr val="000000"/>
                          </a:solidFill>
                          <a:effectLst/>
                          <a:latin typeface="Calibri"/>
                        </a:rPr>
                        <a:t>95</a:t>
                      </a:r>
                    </a:p>
                  </a:txBody>
                  <a:tcPr marL="9525" marR="9525" marT="9525" marB="0" anchor="b"/>
                </a:tc>
                <a:tc>
                  <a:txBody>
                    <a:bodyPr/>
                    <a:lstStyle/>
                    <a:p>
                      <a:pPr algn="r" fontAlgn="b"/>
                      <a:r>
                        <a:rPr lang="en-US" sz="2400" b="0" i="0" u="none" strike="noStrike" dirty="0">
                          <a:solidFill>
                            <a:srgbClr val="000000"/>
                          </a:solidFill>
                          <a:effectLst/>
                          <a:latin typeface="Calibri"/>
                        </a:rPr>
                        <a:t>84.62</a:t>
                      </a:r>
                    </a:p>
                  </a:txBody>
                  <a:tcPr marL="9525" marR="9525" marT="9525" marB="0" anchor="b"/>
                </a:tc>
              </a:tr>
            </a:tbl>
          </a:graphicData>
        </a:graphic>
      </p:graphicFrame>
    </p:spTree>
    <p:extLst>
      <p:ext uri="{BB962C8B-B14F-4D97-AF65-F5344CB8AC3E}">
        <p14:creationId xmlns:p14="http://schemas.microsoft.com/office/powerpoint/2010/main" val="604372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Networks</a:t>
            </a:r>
            <a:endParaRPr lang="en-US" dirty="0"/>
          </a:p>
        </p:txBody>
      </p:sp>
      <p:sp>
        <p:nvSpPr>
          <p:cNvPr id="3" name="Content Placeholder 2"/>
          <p:cNvSpPr>
            <a:spLocks noGrp="1"/>
          </p:cNvSpPr>
          <p:nvPr>
            <p:ph idx="1"/>
          </p:nvPr>
        </p:nvSpPr>
        <p:spPr/>
        <p:txBody>
          <a:bodyPr/>
          <a:lstStyle/>
          <a:p>
            <a:r>
              <a:rPr lang="en-US" dirty="0" smtClean="0"/>
              <a:t>Contains 3 Types of Layers</a:t>
            </a:r>
          </a:p>
          <a:p>
            <a:pPr lvl="1"/>
            <a:r>
              <a:rPr lang="en-US" dirty="0" smtClean="0"/>
              <a:t>Input Layer</a:t>
            </a:r>
          </a:p>
          <a:p>
            <a:pPr lvl="1"/>
            <a:r>
              <a:rPr lang="en-US" dirty="0" smtClean="0"/>
              <a:t>Hidden Layers</a:t>
            </a:r>
          </a:p>
          <a:p>
            <a:pPr lvl="1"/>
            <a:r>
              <a:rPr lang="en-US" dirty="0" smtClean="0"/>
              <a:t>Output Layer</a:t>
            </a:r>
          </a:p>
          <a:p>
            <a:pPr marL="411480" lvl="1" indent="0">
              <a:buNone/>
            </a:pPr>
            <a:r>
              <a:rPr lang="en-US" dirty="0" smtClean="0"/>
              <a:t>Caution: having too much hidden layers can cause overfitting</a:t>
            </a:r>
          </a:p>
          <a:p>
            <a:pPr marL="411480" lvl="1" indent="0">
              <a:buNone/>
            </a:pPr>
            <a:endParaRPr lang="en-US" dirty="0"/>
          </a:p>
          <a:p>
            <a:pPr lvl="1"/>
            <a:r>
              <a:rPr lang="en-US" dirty="0" smtClean="0"/>
              <a:t>we </a:t>
            </a:r>
            <a:r>
              <a:rPr lang="en-US" dirty="0"/>
              <a:t>can figure out the weight of our input and output neurons that we will then train in the neural network. In order to train the neural network we must figure out the error rate.  If the error rate is greater than 10% we must re-train and put more weight until it has less than 10% error rate.</a:t>
            </a:r>
            <a:endParaRPr lang="en-US" dirty="0"/>
          </a:p>
        </p:txBody>
      </p:sp>
    </p:spTree>
    <p:extLst>
      <p:ext uri="{BB962C8B-B14F-4D97-AF65-F5344CB8AC3E}">
        <p14:creationId xmlns:p14="http://schemas.microsoft.com/office/powerpoint/2010/main" val="36168372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1166</TotalTime>
  <Words>375</Words>
  <Application>Microsoft Office PowerPoint</Application>
  <PresentationFormat>On-screen Show (4:3)</PresentationFormat>
  <Paragraphs>94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Book Antiqua</vt:lpstr>
      <vt:lpstr>Calibri</vt:lpstr>
      <vt:lpstr>Century Gothic</vt:lpstr>
      <vt:lpstr>Apothecary</vt:lpstr>
      <vt:lpstr>CPU PERFORMANCE</vt:lpstr>
      <vt:lpstr>Our Goal</vt:lpstr>
      <vt:lpstr>Measurements</vt:lpstr>
      <vt:lpstr>Linear Regression</vt:lpstr>
      <vt:lpstr>Linear Regression</vt:lpstr>
      <vt:lpstr>Linear Regression Pt.2</vt:lpstr>
      <vt:lpstr>LINEAR REGRESSION PT.3</vt:lpstr>
      <vt:lpstr>Linear Regression Results</vt:lpstr>
      <vt:lpstr>Neural Networks</vt:lpstr>
      <vt:lpstr>Error Rate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CPU PERFORMANCE</dc:title>
  <dc:creator>dnhoang1122</dc:creator>
  <cp:lastModifiedBy>LIB-HUB-1010</cp:lastModifiedBy>
  <cp:revision>28</cp:revision>
  <dcterms:created xsi:type="dcterms:W3CDTF">2015-12-17T03:57:16Z</dcterms:created>
  <dcterms:modified xsi:type="dcterms:W3CDTF">2015-12-17T23:28:06Z</dcterms:modified>
</cp:coreProperties>
</file>