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b5f5e2d0e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b5f5e2d0e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b5f5e2d0e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b5f5e2d0e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b5f5e2d0e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b5f5e2d0e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b5f5e2d0e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b5f5e2d0e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b5f5e2d0e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b5f5e2d0e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b5f5e2d0e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b5f5e2d0e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b5f5e2d0e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b5f5e2d0e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b5f5e2d0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b5f5e2d0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b5f5e2d0e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b5f5e2d0e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b5f5e2d0e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b5f5e2d0e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b5f5e2d0e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b5f5e2d0e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b5f5e2d0e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b5f5e2d0e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b5f5e2d0e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b5f5e2d0e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b5f5e2d0e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b5f5e2d0e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b5f5e2d0e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b5f5e2d0e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schools.com" TargetMode="External"/><Relationship Id="rId4" Type="http://schemas.openxmlformats.org/officeDocument/2006/relationships/hyperlink" Target="https://stackoverflow.com" TargetMode="External"/><Relationship Id="rId5" Type="http://schemas.openxmlformats.org/officeDocument/2006/relationships/hyperlink" Target="https://www.geeksforgeeks.org/django-tutorial/" TargetMode="External"/><Relationship Id="rId6" Type="http://schemas.openxmlformats.org/officeDocument/2006/relationships/hyperlink" Target="https://www.javatpoint.com/django-tutori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942375" y="2124000"/>
            <a:ext cx="7801500" cy="971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2000"/>
          </a:p>
          <a:p>
            <a:pPr indent="0" lvl="0" marL="0" rtl="0" algn="ctr">
              <a:spcBef>
                <a:spcPts val="0"/>
              </a:spcBef>
              <a:spcAft>
                <a:spcPts val="0"/>
              </a:spcAft>
              <a:buNone/>
            </a:pPr>
            <a:r>
              <a:rPr lang="en-GB" sz="2000"/>
              <a:t>Bachelor Thesis Project(BTP)</a:t>
            </a:r>
            <a:endParaRPr sz="2000"/>
          </a:p>
          <a:p>
            <a:pPr indent="0" lvl="0" marL="0" rtl="0" algn="ctr">
              <a:spcBef>
                <a:spcPts val="0"/>
              </a:spcBef>
              <a:spcAft>
                <a:spcPts val="0"/>
              </a:spcAft>
              <a:buNone/>
            </a:pPr>
            <a:r>
              <a:rPr lang="en-GB" sz="2000"/>
              <a:t>Spring Semester - 2023</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p:txBody>
      </p:sp>
      <p:pic>
        <p:nvPicPr>
          <p:cNvPr id="135" name="Google Shape;135;p13"/>
          <p:cNvPicPr preferRelativeResize="0"/>
          <p:nvPr/>
        </p:nvPicPr>
        <p:blipFill>
          <a:blip r:embed="rId3">
            <a:alphaModFix/>
          </a:blip>
          <a:stretch>
            <a:fillRect/>
          </a:stretch>
        </p:blipFill>
        <p:spPr>
          <a:xfrm>
            <a:off x="3768625" y="92925"/>
            <a:ext cx="2149000" cy="2031075"/>
          </a:xfrm>
          <a:prstGeom prst="rect">
            <a:avLst/>
          </a:prstGeom>
          <a:noFill/>
          <a:ln>
            <a:noFill/>
          </a:ln>
        </p:spPr>
      </p:pic>
      <p:sp>
        <p:nvSpPr>
          <p:cNvPr id="136" name="Google Shape;136;p13"/>
          <p:cNvSpPr txBox="1"/>
          <p:nvPr/>
        </p:nvSpPr>
        <p:spPr>
          <a:xfrm>
            <a:off x="2918625" y="3291550"/>
            <a:ext cx="3849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latin typeface="Lato"/>
                <a:ea typeface="Lato"/>
                <a:cs typeface="Lato"/>
                <a:sym typeface="Lato"/>
              </a:rPr>
              <a:t>Surisetti Sai Komal</a:t>
            </a:r>
            <a:endParaRPr>
              <a:solidFill>
                <a:schemeClr val="lt1"/>
              </a:solidFill>
              <a:latin typeface="Lato"/>
              <a:ea typeface="Lato"/>
              <a:cs typeface="Lato"/>
              <a:sym typeface="Lato"/>
            </a:endParaRPr>
          </a:p>
          <a:p>
            <a:pPr indent="0" lvl="0" marL="0" rtl="0" algn="ctr">
              <a:spcBef>
                <a:spcPts val="0"/>
              </a:spcBef>
              <a:spcAft>
                <a:spcPts val="0"/>
              </a:spcAft>
              <a:buNone/>
            </a:pPr>
            <a:r>
              <a:rPr lang="en-GB">
                <a:solidFill>
                  <a:schemeClr val="lt1"/>
                </a:solidFill>
                <a:latin typeface="Lato"/>
                <a:ea typeface="Lato"/>
                <a:cs typeface="Lato"/>
                <a:sym typeface="Lato"/>
              </a:rPr>
              <a:t>1903136</a:t>
            </a:r>
            <a:endParaRPr>
              <a:solidFill>
                <a:schemeClr val="lt1"/>
              </a:solidFill>
              <a:latin typeface="Lato"/>
              <a:ea typeface="Lato"/>
              <a:cs typeface="Lato"/>
              <a:sym typeface="Lato"/>
            </a:endParaRPr>
          </a:p>
          <a:p>
            <a:pPr indent="0" lvl="0" marL="0" rtl="0" algn="ctr">
              <a:spcBef>
                <a:spcPts val="0"/>
              </a:spcBef>
              <a:spcAft>
                <a:spcPts val="0"/>
              </a:spcAft>
              <a:buNone/>
            </a:pPr>
            <a:r>
              <a:t/>
            </a:r>
            <a:endParaRPr>
              <a:solidFill>
                <a:schemeClr val="lt1"/>
              </a:solidFill>
              <a:latin typeface="Lato"/>
              <a:ea typeface="Lato"/>
              <a:cs typeface="Lato"/>
              <a:sym typeface="Lato"/>
            </a:endParaRPr>
          </a:p>
          <a:p>
            <a:pPr indent="0" lvl="0" marL="0" rtl="0" algn="ctr">
              <a:spcBef>
                <a:spcPts val="0"/>
              </a:spcBef>
              <a:spcAft>
                <a:spcPts val="0"/>
              </a:spcAft>
              <a:buNone/>
            </a:pPr>
            <a:r>
              <a:rPr lang="en-GB">
                <a:solidFill>
                  <a:schemeClr val="lt1"/>
                </a:solidFill>
                <a:latin typeface="Lato"/>
                <a:ea typeface="Lato"/>
                <a:cs typeface="Lato"/>
                <a:sym typeface="Lato"/>
              </a:rPr>
              <a:t>Songa Yaniv Nishanth</a:t>
            </a:r>
            <a:endParaRPr>
              <a:solidFill>
                <a:schemeClr val="lt1"/>
              </a:solidFill>
              <a:latin typeface="Lato"/>
              <a:ea typeface="Lato"/>
              <a:cs typeface="Lato"/>
              <a:sym typeface="Lato"/>
            </a:endParaRPr>
          </a:p>
          <a:p>
            <a:pPr indent="0" lvl="0" marL="0" rtl="0" algn="ctr">
              <a:spcBef>
                <a:spcPts val="0"/>
              </a:spcBef>
              <a:spcAft>
                <a:spcPts val="0"/>
              </a:spcAft>
              <a:buNone/>
            </a:pPr>
            <a:r>
              <a:rPr lang="en-GB">
                <a:solidFill>
                  <a:schemeClr val="lt1"/>
                </a:solidFill>
                <a:latin typeface="Lato"/>
                <a:ea typeface="Lato"/>
                <a:cs typeface="Lato"/>
                <a:sym typeface="Lato"/>
              </a:rPr>
              <a:t>1903135</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DATABASE STORAGE</a:t>
            </a:r>
            <a:endParaRPr/>
          </a:p>
        </p:txBody>
      </p:sp>
      <p:sp>
        <p:nvSpPr>
          <p:cNvPr id="192" name="Google Shape;192;p22"/>
          <p:cNvSpPr txBox="1"/>
          <p:nvPr>
            <p:ph idx="1" type="body"/>
          </p:nvPr>
        </p:nvSpPr>
        <p:spPr>
          <a:xfrm>
            <a:off x="1297500" y="3208675"/>
            <a:ext cx="7038900" cy="12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is how the data is stored in the database. The parking number is unique for all. The user enters the registration number, name, contact number, date and in-time. The slot ID is the slot number which the user has selected in the parking map. The admin enters the outgoing time of the vehicle. </a:t>
            </a:r>
            <a:endParaRPr/>
          </a:p>
        </p:txBody>
      </p:sp>
      <p:pic>
        <p:nvPicPr>
          <p:cNvPr id="193" name="Google Shape;193;p22"/>
          <p:cNvPicPr preferRelativeResize="0"/>
          <p:nvPr/>
        </p:nvPicPr>
        <p:blipFill>
          <a:blip r:embed="rId3">
            <a:alphaModFix/>
          </a:blip>
          <a:stretch>
            <a:fillRect/>
          </a:stretch>
        </p:blipFill>
        <p:spPr>
          <a:xfrm>
            <a:off x="152400" y="1460250"/>
            <a:ext cx="8839199" cy="157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CASE DIAGRAM - ADMIN</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1297500" y="1062025"/>
            <a:ext cx="7168598" cy="3909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CASE DIAGRAM - USER</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4"/>
          <p:cNvPicPr preferRelativeResize="0"/>
          <p:nvPr/>
        </p:nvPicPr>
        <p:blipFill>
          <a:blip r:embed="rId3">
            <a:alphaModFix/>
          </a:blip>
          <a:stretch>
            <a:fillRect/>
          </a:stretch>
        </p:blipFill>
        <p:spPr>
          <a:xfrm>
            <a:off x="1297500" y="1024375"/>
            <a:ext cx="7108350" cy="397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ER DIAGRAM</a:t>
            </a:r>
            <a:endParaRPr/>
          </a:p>
        </p:txBody>
      </p:sp>
      <p:pic>
        <p:nvPicPr>
          <p:cNvPr id="213" name="Google Shape;213;p25"/>
          <p:cNvPicPr preferRelativeResize="0"/>
          <p:nvPr/>
        </p:nvPicPr>
        <p:blipFill>
          <a:blip r:embed="rId3">
            <a:alphaModFix/>
          </a:blip>
          <a:stretch>
            <a:fillRect/>
          </a:stretch>
        </p:blipFill>
        <p:spPr>
          <a:xfrm>
            <a:off x="1226375" y="1155925"/>
            <a:ext cx="6120851" cy="373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The Vehicle Parking Management System is a reliable and efficient solution for managing company visitor parking. With its user-friendly interface and backend technologies such as Python Django and Sqlite database, the system streamlines the parking process, making it easier for visitors to register their vehicles and for the company to manage parking slots. Overall, the system improves the efficiency and accuracy of company visitor parking management.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lt1"/>
              </a:buClr>
              <a:buSzPts val="1800"/>
              <a:buFont typeface="Calibri"/>
              <a:buChar char="●"/>
            </a:pPr>
            <a:r>
              <a:rPr lang="en-GB" sz="1800" u="sng">
                <a:latin typeface="Calibri"/>
                <a:ea typeface="Calibri"/>
                <a:cs typeface="Calibri"/>
                <a:sym typeface="Calibri"/>
                <a:hlinkClick r:id="rId3"/>
              </a:rPr>
              <a:t>https://www.w3schools.com</a:t>
            </a:r>
            <a:endParaRPr sz="1800">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GB" sz="1800" u="sng">
                <a:latin typeface="Calibri"/>
                <a:ea typeface="Calibri"/>
                <a:cs typeface="Calibri"/>
                <a:sym typeface="Calibri"/>
                <a:hlinkClick r:id="rId4"/>
              </a:rPr>
              <a:t>https://stackoverflow.com</a:t>
            </a:r>
            <a:endParaRPr sz="1800">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GB" sz="1800" u="sng">
                <a:latin typeface="Calibri"/>
                <a:ea typeface="Calibri"/>
                <a:cs typeface="Calibri"/>
                <a:sym typeface="Calibri"/>
                <a:hlinkClick r:id="rId5"/>
              </a:rPr>
              <a:t>https://www.geeksforgeeks.org/django-tutorial/</a:t>
            </a:r>
            <a:endParaRPr sz="1800">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GB" sz="1800" u="sng">
                <a:latin typeface="Calibri"/>
                <a:ea typeface="Calibri"/>
                <a:cs typeface="Calibri"/>
                <a:sym typeface="Calibri"/>
                <a:hlinkClick r:id="rId6"/>
              </a:rPr>
              <a:t>https://www.javatpoint.com/django-tutorial/</a:t>
            </a:r>
            <a:endParaRPr sz="1800">
              <a:latin typeface="Calibri"/>
              <a:ea typeface="Calibri"/>
              <a:cs typeface="Calibri"/>
              <a:sym typeface="Calibri"/>
            </a:endParaRPr>
          </a:p>
          <a:p>
            <a:pPr indent="-342900" lvl="0" marL="457200" rtl="0" algn="l">
              <a:lnSpc>
                <a:spcPct val="100000"/>
              </a:lnSpc>
              <a:spcBef>
                <a:spcPts val="0"/>
              </a:spcBef>
              <a:spcAft>
                <a:spcPts val="0"/>
              </a:spcAft>
              <a:buClr>
                <a:schemeClr val="lt1"/>
              </a:buClr>
              <a:buSzPts val="1800"/>
              <a:buFont typeface="Calibri"/>
              <a:buChar char="●"/>
            </a:pPr>
            <a:r>
              <a:rPr lang="en-GB" sz="1800" u="sng">
                <a:latin typeface="Calibri"/>
                <a:ea typeface="Calibri"/>
                <a:cs typeface="Calibri"/>
                <a:sym typeface="Calibri"/>
              </a:rPr>
              <a:t>https://www.sqlitetutorial.net</a:t>
            </a:r>
            <a:endParaRPr sz="1800" u="sng">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nvSpPr>
        <p:spPr>
          <a:xfrm>
            <a:off x="1378350" y="2094600"/>
            <a:ext cx="63873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5000">
                <a:solidFill>
                  <a:schemeClr val="lt1"/>
                </a:solidFill>
                <a:latin typeface="Montserrat"/>
                <a:ea typeface="Montserrat"/>
                <a:cs typeface="Montserrat"/>
                <a:sym typeface="Montserrat"/>
              </a:rPr>
              <a:t>THANK YOU</a:t>
            </a:r>
            <a:endParaRPr sz="50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a:t>VEHICLE PARKING MANAGEMENT SYSTEM</a:t>
            </a:r>
            <a:endParaRPr b="1"/>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t>INDEX</a:t>
            </a:r>
            <a:endParaRPr b="1" sz="1500"/>
          </a:p>
          <a:p>
            <a:pPr indent="-311150" lvl="0" marL="457200" rtl="0" algn="l">
              <a:spcBef>
                <a:spcPts val="1200"/>
              </a:spcBef>
              <a:spcAft>
                <a:spcPts val="0"/>
              </a:spcAft>
              <a:buSzPts val="1300"/>
              <a:buChar char="●"/>
            </a:pPr>
            <a:r>
              <a:rPr lang="en-GB"/>
              <a:t>Abstract</a:t>
            </a:r>
            <a:endParaRPr/>
          </a:p>
          <a:p>
            <a:pPr indent="-311150" lvl="0" marL="457200" rtl="0" algn="l">
              <a:spcBef>
                <a:spcPts val="0"/>
              </a:spcBef>
              <a:spcAft>
                <a:spcPts val="0"/>
              </a:spcAft>
              <a:buSzPts val="1300"/>
              <a:buChar char="●"/>
            </a:pPr>
            <a:r>
              <a:rPr lang="en-GB"/>
              <a:t>Introduction</a:t>
            </a:r>
            <a:endParaRPr/>
          </a:p>
          <a:p>
            <a:pPr indent="-311150" lvl="0" marL="457200" rtl="0" algn="l">
              <a:spcBef>
                <a:spcPts val="0"/>
              </a:spcBef>
              <a:spcAft>
                <a:spcPts val="0"/>
              </a:spcAft>
              <a:buSzPts val="1300"/>
              <a:buChar char="●"/>
            </a:pPr>
            <a:r>
              <a:rPr lang="en-GB"/>
              <a:t>Software Used</a:t>
            </a:r>
            <a:endParaRPr/>
          </a:p>
          <a:p>
            <a:pPr indent="-311150" lvl="0" marL="457200" rtl="0" algn="l">
              <a:spcBef>
                <a:spcPts val="0"/>
              </a:spcBef>
              <a:spcAft>
                <a:spcPts val="0"/>
              </a:spcAft>
              <a:buSzPts val="1300"/>
              <a:buChar char="●"/>
            </a:pPr>
            <a:r>
              <a:rPr lang="en-GB"/>
              <a:t>Previous System</a:t>
            </a:r>
            <a:endParaRPr/>
          </a:p>
          <a:p>
            <a:pPr indent="-311150" lvl="0" marL="457200" rtl="0" algn="l">
              <a:spcBef>
                <a:spcPts val="0"/>
              </a:spcBef>
              <a:spcAft>
                <a:spcPts val="0"/>
              </a:spcAft>
              <a:buSzPts val="1300"/>
              <a:buChar char="●"/>
            </a:pPr>
            <a:r>
              <a:rPr lang="en-GB"/>
              <a:t>Added Features</a:t>
            </a:r>
            <a:endParaRPr/>
          </a:p>
          <a:p>
            <a:pPr indent="-311150" lvl="0" marL="457200" rtl="0" algn="l">
              <a:spcBef>
                <a:spcPts val="0"/>
              </a:spcBef>
              <a:spcAft>
                <a:spcPts val="0"/>
              </a:spcAft>
              <a:buSzPts val="1300"/>
              <a:buChar char="●"/>
            </a:pPr>
            <a:r>
              <a:rPr lang="en-GB"/>
              <a:t>Modules</a:t>
            </a:r>
            <a:endParaRPr/>
          </a:p>
          <a:p>
            <a:pPr indent="-311150" lvl="0" marL="457200" rtl="0" algn="l">
              <a:spcBef>
                <a:spcPts val="0"/>
              </a:spcBef>
              <a:spcAft>
                <a:spcPts val="0"/>
              </a:spcAft>
              <a:buSzPts val="1300"/>
              <a:buChar char="●"/>
            </a:pPr>
            <a:r>
              <a:rPr lang="en-GB"/>
              <a:t>Use Case Diagram</a:t>
            </a:r>
            <a:endParaRPr/>
          </a:p>
          <a:p>
            <a:pPr indent="-311150" lvl="0" marL="457200" rtl="0" algn="l">
              <a:spcBef>
                <a:spcPts val="0"/>
              </a:spcBef>
              <a:spcAft>
                <a:spcPts val="0"/>
              </a:spcAft>
              <a:buSzPts val="1300"/>
              <a:buChar char="●"/>
            </a:pPr>
            <a:r>
              <a:rPr lang="en-GB"/>
              <a:t>ER Diagram</a:t>
            </a:r>
            <a:endParaRPr/>
          </a:p>
          <a:p>
            <a:pPr indent="-311150" lvl="0" marL="457200" rtl="0" algn="l">
              <a:spcBef>
                <a:spcPts val="0"/>
              </a:spcBef>
              <a:spcAft>
                <a:spcPts val="0"/>
              </a:spcAft>
              <a:buSzPts val="1300"/>
              <a:buChar char="●"/>
            </a:pPr>
            <a:r>
              <a:rPr lang="en-GB"/>
              <a:t>Conclusion</a:t>
            </a:r>
            <a:endParaRPr/>
          </a:p>
          <a:p>
            <a:pPr indent="-311150" lvl="0" marL="457200" rtl="0" algn="l">
              <a:spcBef>
                <a:spcPts val="0"/>
              </a:spcBef>
              <a:spcAft>
                <a:spcPts val="0"/>
              </a:spcAft>
              <a:buSzPts val="1300"/>
              <a:buChar char="●"/>
            </a:pPr>
            <a:r>
              <a:rPr lang="en-GB"/>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800"/>
              <a:t>Vehicle Parking Management System maintains a good record of vehicles check-in and check-out time. It enables time management and control of vehicles by using parking number. The system tracks the entry and exit of vehicles, maintain a listing of vehicle within the parking lot, and determine the parking and it will also determine the cost of parking of vehicle.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0" lvl="0" marL="0" rtl="0" algn="l">
              <a:lnSpc>
                <a:spcPct val="100000"/>
              </a:lnSpc>
              <a:spcBef>
                <a:spcPts val="0"/>
              </a:spcBef>
              <a:spcAft>
                <a:spcPts val="0"/>
              </a:spcAft>
              <a:buNone/>
            </a:pPr>
            <a:r>
              <a:rPr lang="en-GB" sz="2000"/>
              <a:t>There is always a need of a system that will provide a way to effectively control records &amp; track vehicle parking traffic. The purpose of developing vehicle parking management system is to automate the traditional way of booking a parking spot. Another purpose for developing this application is to generate the receipt automatically.</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rPr lang="en-GB" sz="2000"/>
              <a:t>Vehicle Parking Management system(Drive</a:t>
            </a:r>
            <a:r>
              <a:rPr i="1" lang="en-GB" sz="2000"/>
              <a:t>IN</a:t>
            </a:r>
            <a:r>
              <a:rPr lang="en-GB" sz="2000"/>
              <a:t>) is a web-based system that will manage the records of the incoming and outgoing vehicles in a parking lot. It is  easy for </a:t>
            </a:r>
            <a:r>
              <a:rPr i="1" lang="en-GB" sz="2000"/>
              <a:t>Admin</a:t>
            </a:r>
            <a:r>
              <a:rPr lang="en-GB" sz="2000"/>
              <a:t> to retrieve the data if the vehicle has been visited, through the parking number. </a:t>
            </a:r>
            <a:r>
              <a:rPr i="1" lang="en-GB" sz="2000"/>
              <a:t>Users</a:t>
            </a:r>
            <a:r>
              <a:rPr lang="en-GB" sz="2000"/>
              <a:t> can book their desired slot and view it any time they need, also through the parking number.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 USED</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a:t>Frontend Tools</a:t>
            </a:r>
            <a:endParaRPr b="1"/>
          </a:p>
          <a:p>
            <a:pPr indent="-304958" lvl="0" marL="457200" rtl="0" algn="l">
              <a:spcBef>
                <a:spcPts val="1200"/>
              </a:spcBef>
              <a:spcAft>
                <a:spcPts val="0"/>
              </a:spcAft>
              <a:buSzPct val="100000"/>
              <a:buChar char="●"/>
            </a:pPr>
            <a:r>
              <a:rPr lang="en-GB"/>
              <a:t>HTML</a:t>
            </a:r>
            <a:endParaRPr/>
          </a:p>
          <a:p>
            <a:pPr indent="-304958" lvl="0" marL="457200" rtl="0" algn="l">
              <a:spcBef>
                <a:spcPts val="0"/>
              </a:spcBef>
              <a:spcAft>
                <a:spcPts val="0"/>
              </a:spcAft>
              <a:buSzPct val="100000"/>
              <a:buChar char="●"/>
            </a:pPr>
            <a:r>
              <a:rPr lang="en-GB"/>
              <a:t>CSS</a:t>
            </a:r>
            <a:endParaRPr/>
          </a:p>
          <a:p>
            <a:pPr indent="-304958" lvl="0" marL="457200" rtl="0" algn="l">
              <a:spcBef>
                <a:spcPts val="0"/>
              </a:spcBef>
              <a:spcAft>
                <a:spcPts val="0"/>
              </a:spcAft>
              <a:buSzPct val="100000"/>
              <a:buChar char="●"/>
            </a:pPr>
            <a:r>
              <a:rPr lang="en-GB"/>
              <a:t>Javascript</a:t>
            </a:r>
            <a:endParaRPr/>
          </a:p>
          <a:p>
            <a:pPr indent="-304958" lvl="0" marL="457200" rtl="0" algn="l">
              <a:spcBef>
                <a:spcPts val="0"/>
              </a:spcBef>
              <a:spcAft>
                <a:spcPts val="0"/>
              </a:spcAft>
              <a:buSzPct val="100000"/>
              <a:buChar char="●"/>
            </a:pPr>
            <a:r>
              <a:rPr lang="en-GB"/>
              <a:t>Bootstrap - Framework</a:t>
            </a:r>
            <a:endParaRPr/>
          </a:p>
          <a:p>
            <a:pPr indent="0" lvl="0" marL="0" rtl="0" algn="l">
              <a:spcBef>
                <a:spcPts val="1200"/>
              </a:spcBef>
              <a:spcAft>
                <a:spcPts val="0"/>
              </a:spcAft>
              <a:buNone/>
            </a:pPr>
            <a:r>
              <a:rPr b="1" lang="en-GB"/>
              <a:t>Backend Tools</a:t>
            </a:r>
            <a:endParaRPr b="1"/>
          </a:p>
          <a:p>
            <a:pPr indent="-304958" lvl="0" marL="457200" rtl="0" algn="l">
              <a:spcBef>
                <a:spcPts val="1200"/>
              </a:spcBef>
              <a:spcAft>
                <a:spcPts val="0"/>
              </a:spcAft>
              <a:buSzPct val="100000"/>
              <a:buChar char="●"/>
            </a:pPr>
            <a:r>
              <a:rPr lang="en-GB"/>
              <a:t>Django</a:t>
            </a:r>
            <a:endParaRPr/>
          </a:p>
          <a:p>
            <a:pPr indent="-304958" lvl="0" marL="457200" rtl="0" algn="l">
              <a:spcBef>
                <a:spcPts val="0"/>
              </a:spcBef>
              <a:spcAft>
                <a:spcPts val="0"/>
              </a:spcAft>
              <a:buSzPct val="100000"/>
              <a:buChar char="●"/>
            </a:pPr>
            <a:r>
              <a:rPr lang="en-GB"/>
              <a:t>SQLite - Database</a:t>
            </a:r>
            <a:endParaRPr/>
          </a:p>
          <a:p>
            <a:pPr indent="0" lvl="0" marL="0" rtl="0" algn="l">
              <a:spcBef>
                <a:spcPts val="1200"/>
              </a:spcBef>
              <a:spcAft>
                <a:spcPts val="0"/>
              </a:spcAft>
              <a:buNone/>
            </a:pPr>
            <a:r>
              <a:rPr b="1" lang="en-GB"/>
              <a:t>Others</a:t>
            </a:r>
            <a:endParaRPr b="1"/>
          </a:p>
          <a:p>
            <a:pPr indent="-304958" lvl="0" marL="457200" rtl="0" algn="l">
              <a:spcBef>
                <a:spcPts val="1200"/>
              </a:spcBef>
              <a:spcAft>
                <a:spcPts val="0"/>
              </a:spcAft>
              <a:buSzPct val="100000"/>
              <a:buChar char="●"/>
            </a:pPr>
            <a:r>
              <a:rPr lang="en-GB"/>
              <a:t>VS Code - Text Editor</a:t>
            </a:r>
            <a:endParaRPr/>
          </a:p>
          <a:p>
            <a:pPr indent="-304958" lvl="0" marL="457200" rtl="0" algn="l">
              <a:spcBef>
                <a:spcPts val="0"/>
              </a:spcBef>
              <a:spcAft>
                <a:spcPts val="0"/>
              </a:spcAft>
              <a:buSzPct val="100000"/>
              <a:buChar char="●"/>
            </a:pPr>
            <a:r>
              <a:rPr lang="en-GB"/>
              <a:t>Any browser for viewing the webpage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PREVIOUS SYSTEM</a:t>
            </a:r>
            <a:endParaRPr/>
          </a:p>
        </p:txBody>
      </p:sp>
      <p:sp>
        <p:nvSpPr>
          <p:cNvPr id="166" name="Google Shape;166;p18"/>
          <p:cNvSpPr txBox="1"/>
          <p:nvPr>
            <p:ph idx="1" type="body"/>
          </p:nvPr>
        </p:nvSpPr>
        <p:spPr>
          <a:xfrm>
            <a:off x="1297500" y="1567550"/>
            <a:ext cx="7038900" cy="332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previous system contained and managed entry and exit of vehicles. But it only had admin access and no user authentication. There was no Parking Map and no way to book a slot. We mentioned in the future scope that new features would be added to make the system more useful and accessible to users too.</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n-GB" sz="2200">
                <a:latin typeface="Montserrat"/>
                <a:ea typeface="Montserrat"/>
                <a:cs typeface="Montserrat"/>
                <a:sym typeface="Montserrat"/>
              </a:rPr>
              <a:t>ADDED FEATURES</a:t>
            </a:r>
            <a:endParaRPr sz="2200">
              <a:latin typeface="Montserrat"/>
              <a:ea typeface="Montserrat"/>
              <a:cs typeface="Montserrat"/>
              <a:sym typeface="Montserrat"/>
            </a:endParaRPr>
          </a:p>
          <a:p>
            <a:pPr indent="0" lvl="0" marL="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rPr lang="en-GB"/>
              <a:t>We have added the following features to the better and updated system:</a:t>
            </a:r>
            <a:endParaRPr/>
          </a:p>
          <a:p>
            <a:pPr indent="-311150" lvl="0" marL="457200" rtl="0" algn="l">
              <a:spcBef>
                <a:spcPts val="1200"/>
              </a:spcBef>
              <a:spcAft>
                <a:spcPts val="0"/>
              </a:spcAft>
              <a:buSzPts val="1300"/>
              <a:buChar char="●"/>
            </a:pPr>
            <a:r>
              <a:rPr lang="en-GB"/>
              <a:t>User access.</a:t>
            </a:r>
            <a:endParaRPr/>
          </a:p>
          <a:p>
            <a:pPr indent="-311150" lvl="0" marL="457200" rtl="0" algn="l">
              <a:spcBef>
                <a:spcPts val="0"/>
              </a:spcBef>
              <a:spcAft>
                <a:spcPts val="0"/>
              </a:spcAft>
              <a:buSzPts val="1300"/>
              <a:buChar char="●"/>
            </a:pPr>
            <a:r>
              <a:rPr lang="en-GB"/>
              <a:t>Parking Map and slot booking. </a:t>
            </a:r>
            <a:endParaRPr/>
          </a:p>
          <a:p>
            <a:pPr indent="-311150" lvl="0" marL="457200" rtl="0" algn="l">
              <a:spcBef>
                <a:spcPts val="0"/>
              </a:spcBef>
              <a:spcAft>
                <a:spcPts val="0"/>
              </a:spcAft>
              <a:buSzPts val="1300"/>
              <a:buChar char="●"/>
            </a:pPr>
            <a:r>
              <a:rPr lang="en-GB"/>
              <a:t>URL to view booked slot anytime.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There are different modules that are visible depending on admin or user.</a:t>
            </a:r>
            <a:endParaRPr/>
          </a:p>
          <a:p>
            <a:pPr indent="0" lvl="0" marL="0" rtl="0" algn="l">
              <a:spcBef>
                <a:spcPts val="1200"/>
              </a:spcBef>
              <a:spcAft>
                <a:spcPts val="0"/>
              </a:spcAft>
              <a:buNone/>
            </a:pPr>
            <a:r>
              <a:rPr b="1" lang="en-GB"/>
              <a:t>Admin Modules:</a:t>
            </a:r>
            <a:endParaRPr b="1"/>
          </a:p>
          <a:p>
            <a:pPr indent="-311150" lvl="0" marL="457200" rtl="0" algn="l">
              <a:spcBef>
                <a:spcPts val="1200"/>
              </a:spcBef>
              <a:spcAft>
                <a:spcPts val="0"/>
              </a:spcAft>
              <a:buSzPts val="1300"/>
              <a:buChar char="●"/>
            </a:pPr>
            <a:r>
              <a:rPr lang="en-GB"/>
              <a:t>Dashboard</a:t>
            </a:r>
            <a:endParaRPr/>
          </a:p>
          <a:p>
            <a:pPr indent="-311150" lvl="0" marL="457200" rtl="0" algn="l">
              <a:spcBef>
                <a:spcPts val="0"/>
              </a:spcBef>
              <a:spcAft>
                <a:spcPts val="0"/>
              </a:spcAft>
              <a:buSzPts val="1300"/>
              <a:buChar char="●"/>
            </a:pPr>
            <a:r>
              <a:rPr lang="en-GB"/>
              <a:t>Add Vehicle</a:t>
            </a:r>
            <a:endParaRPr/>
          </a:p>
          <a:p>
            <a:pPr indent="-311150" lvl="0" marL="457200" rtl="0" algn="l">
              <a:spcBef>
                <a:spcPts val="0"/>
              </a:spcBef>
              <a:spcAft>
                <a:spcPts val="0"/>
              </a:spcAft>
              <a:buSzPts val="1300"/>
              <a:buChar char="●"/>
            </a:pPr>
            <a:r>
              <a:rPr lang="en-GB"/>
              <a:t>Manage Incoming Vehicle</a:t>
            </a:r>
            <a:endParaRPr/>
          </a:p>
          <a:p>
            <a:pPr indent="-311150" lvl="0" marL="457200" rtl="0" algn="l">
              <a:spcBef>
                <a:spcPts val="0"/>
              </a:spcBef>
              <a:spcAft>
                <a:spcPts val="0"/>
              </a:spcAft>
              <a:buSzPts val="1300"/>
              <a:buChar char="●"/>
            </a:pPr>
            <a:r>
              <a:rPr lang="en-GB"/>
              <a:t>Manage Outgoing Vehicle</a:t>
            </a:r>
            <a:endParaRPr/>
          </a:p>
          <a:p>
            <a:pPr indent="-311150" lvl="0" marL="457200" rtl="0" algn="l">
              <a:spcBef>
                <a:spcPts val="0"/>
              </a:spcBef>
              <a:spcAft>
                <a:spcPts val="0"/>
              </a:spcAft>
              <a:buSzPts val="1300"/>
              <a:buChar char="●"/>
            </a:pPr>
            <a:r>
              <a:rPr lang="en-GB"/>
              <a:t>Search</a:t>
            </a:r>
            <a:endParaRPr/>
          </a:p>
          <a:p>
            <a:pPr indent="0" lvl="0" marL="0" rtl="0" algn="l">
              <a:spcBef>
                <a:spcPts val="1200"/>
              </a:spcBef>
              <a:spcAft>
                <a:spcPts val="0"/>
              </a:spcAft>
              <a:buNone/>
            </a:pPr>
            <a:r>
              <a:rPr b="1" lang="en-GB"/>
              <a:t>User Modules:</a:t>
            </a:r>
            <a:endParaRPr/>
          </a:p>
          <a:p>
            <a:pPr indent="-311150" lvl="0" marL="457200" rtl="0" algn="l">
              <a:spcBef>
                <a:spcPts val="1200"/>
              </a:spcBef>
              <a:spcAft>
                <a:spcPts val="0"/>
              </a:spcAft>
              <a:buSzPts val="1300"/>
              <a:buChar char="●"/>
            </a:pPr>
            <a:r>
              <a:rPr lang="en-GB"/>
              <a:t>Add Vehicle</a:t>
            </a:r>
            <a:endParaRPr/>
          </a:p>
          <a:p>
            <a:pPr indent="-311150" lvl="0" marL="457200" rtl="0" algn="l">
              <a:spcBef>
                <a:spcPts val="0"/>
              </a:spcBef>
              <a:spcAft>
                <a:spcPts val="0"/>
              </a:spcAft>
              <a:buSzPts val="1300"/>
              <a:buChar char="●"/>
            </a:pPr>
            <a:r>
              <a:rPr lang="en-GB"/>
              <a:t>In Status</a:t>
            </a:r>
            <a:endParaRPr/>
          </a:p>
          <a:p>
            <a:pPr indent="-311150" lvl="0" marL="457200" rtl="0" algn="l">
              <a:spcBef>
                <a:spcPts val="0"/>
              </a:spcBef>
              <a:spcAft>
                <a:spcPts val="0"/>
              </a:spcAft>
              <a:buSzPts val="1300"/>
              <a:buChar char="●"/>
            </a:pPr>
            <a:r>
              <a:rPr lang="en-GB"/>
              <a:t>Out Status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PARKING MAP</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0"/>
          <p:cNvPicPr preferRelativeResize="0"/>
          <p:nvPr/>
        </p:nvPicPr>
        <p:blipFill>
          <a:blip r:embed="rId3">
            <a:alphaModFix/>
          </a:blip>
          <a:stretch>
            <a:fillRect/>
          </a:stretch>
        </p:blipFill>
        <p:spPr>
          <a:xfrm>
            <a:off x="941525" y="1423575"/>
            <a:ext cx="7690301" cy="313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SLOT BOOKED MAP (URL)</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1021750" y="1518225"/>
            <a:ext cx="7590400" cy="296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