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9" r:id="rId4"/>
    <p:sldId id="260" r:id="rId5"/>
    <p:sldId id="261" r:id="rId6"/>
    <p:sldId id="266" r:id="rId7"/>
    <p:sldId id="265" r:id="rId8"/>
    <p:sldId id="271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8820"/>
    <a:srgbClr val="5B6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7FBA6-1717-5BDC-D2B1-5BC1BA753D27}" v="4" dt="2019-04-01T04:55:49.997"/>
    <p1510:client id="{8547F9E5-0704-4F44-8CB5-EB13F515B85F}" v="133" dt="2019-04-01T05:26:28.590"/>
    <p1510:client id="{5A589B66-8742-44D3-D613-54BE8DB3AF3B}" v="611" dt="2019-04-01T05:56:31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5F0F7-793C-A141-80A9-8ED2AF214A85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FDA1A-2B4F-E64B-B204-80259062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5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This presentation in mandatory for all of the team,</a:t>
            </a:r>
            <a:r>
              <a:rPr lang="en-US" baseline="0"/>
              <a:t> No presentation = 0% (Project)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/>
              <a:t>The presentation length should be EXACTLY 150 seconds (2.5 minutes)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Please do not change the fonts!</a:t>
            </a:r>
            <a:endParaRPr lang="en-US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/>
              <a:t>Presentation time: April 1</a:t>
            </a:r>
            <a:r>
              <a:rPr lang="en-US" baseline="30000"/>
              <a:t>st</a:t>
            </a:r>
            <a:r>
              <a:rPr lang="en-US"/>
              <a:t> </a:t>
            </a:r>
            <a:r>
              <a:rPr lang="en-US" baseline="0"/>
              <a:t>, from 2:00 to 3:15pm, BI 587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6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8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3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5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3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0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71F7-B3AF-F943-9B91-E5D49969FB87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F7B2-E94F-5D49-B27C-D56479E7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1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3542"/>
            <a:ext cx="9144000" cy="3832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9269" y="1426232"/>
            <a:ext cx="7486771" cy="161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>
                <a:solidFill>
                  <a:schemeClr val="bg1"/>
                </a:solidFill>
                <a:latin typeface="Futura Condensed"/>
              </a:rPr>
              <a:t>Implementation and comparison of gender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3300">
                <a:solidFill>
                  <a:schemeClr val="bg1"/>
                </a:solidFill>
                <a:latin typeface="Futura Condensed"/>
              </a:rPr>
              <a:t>classification models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133" y="3045081"/>
            <a:ext cx="74867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i="1">
                <a:solidFill>
                  <a:schemeClr val="bg1">
                    <a:lumMod val="95000"/>
                  </a:schemeClr>
                </a:solidFill>
                <a:latin typeface="Gill Sans Light"/>
                <a:cs typeface="Gill Sans Light"/>
              </a:rPr>
              <a:t>Dataset: IMDB-WIKI face images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4435" y="4222361"/>
            <a:ext cx="25178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solidFill>
                  <a:srgbClr val="5B6E1A"/>
                </a:solidFill>
                <a:latin typeface="Gill Sans Light"/>
                <a:cs typeface="Gill Sans Light"/>
              </a:rPr>
              <a:t>Team Members: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961" y="4728877"/>
            <a:ext cx="296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Savith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Jayasekera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Gill Sans Light"/>
              <a:cs typeface="Gill Sans Light"/>
            </a:endParaRPr>
          </a:p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Oscar Chen</a:t>
            </a:r>
          </a:p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Prince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Okoli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887824"/>
            <a:ext cx="9144000" cy="66840"/>
          </a:xfrm>
          <a:prstGeom prst="rect">
            <a:avLst/>
          </a:prstGeom>
          <a:solidFill>
            <a:srgbClr val="5B6E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F92915B-72ED-704A-839B-1E66DDFDA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391" y="5695027"/>
            <a:ext cx="1335256" cy="9956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804665-93B3-CF4D-B99E-BA20613A0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449" y="5994079"/>
            <a:ext cx="1335256" cy="7408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06BFA2-4F81-084A-B0AB-9DA6CE255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315" y="5610715"/>
            <a:ext cx="669624" cy="7408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0A4327-D2BD-D940-82E0-FA7946C3B9E8}"/>
              </a:ext>
            </a:extLst>
          </p:cNvPr>
          <p:cNvSpPr txBox="1"/>
          <p:nvPr/>
        </p:nvSpPr>
        <p:spPr>
          <a:xfrm>
            <a:off x="5740400" y="6390449"/>
            <a:ext cx="220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Futura Medium" panose="020B0602020204020303" pitchFamily="34" charset="-79"/>
                <a:cs typeface="Futura Medium" panose="020B0602020204020303" pitchFamily="34" charset="-79"/>
              </a:rPr>
              <a:t>ENSF 619.25</a:t>
            </a:r>
          </a:p>
          <a:p>
            <a:pPr algn="ctr"/>
            <a:r>
              <a:rPr lang="en-US" sz="1000">
                <a:latin typeface="Futura Medium" panose="020B0602020204020303" pitchFamily="34" charset="-79"/>
                <a:cs typeface="Futura Medium" panose="020B0602020204020303" pitchFamily="34" charset="-79"/>
              </a:rPr>
              <a:t>Machine Learning-Winter 2019</a:t>
            </a:r>
          </a:p>
        </p:txBody>
      </p:sp>
    </p:spTree>
    <p:extLst>
      <p:ext uri="{BB962C8B-B14F-4D97-AF65-F5344CB8AC3E}">
        <p14:creationId xmlns:p14="http://schemas.microsoft.com/office/powerpoint/2010/main" val="261323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9269" y="323382"/>
            <a:ext cx="7486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>
                <a:solidFill>
                  <a:schemeClr val="bg1">
                    <a:lumMod val="95000"/>
                  </a:schemeClr>
                </a:solidFill>
                <a:latin typeface="Futura Condensed"/>
                <a:cs typeface="Futura Condensed"/>
              </a:rPr>
              <a:t>Results and Conclusion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6782" y="1359480"/>
            <a:ext cx="8255511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>
                <a:latin typeface="Gill Sans Light"/>
                <a:cs typeface="Gill Sans Light"/>
              </a:rPr>
              <a:t>Final Results</a:t>
            </a:r>
          </a:p>
          <a:p>
            <a:endParaRPr lang="en-US"/>
          </a:p>
          <a:p>
            <a:pPr>
              <a:buClr>
                <a:srgbClr val="5B6E1A"/>
              </a:buClr>
              <a:buSzPct val="80000"/>
            </a:pPr>
            <a:endParaRPr lang="en-US"/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r>
              <a:rPr lang="en-US" sz="2400">
                <a:latin typeface="Gill Sans Light"/>
                <a:cs typeface="Gill Sans Light"/>
              </a:rPr>
              <a:t>CNN performes much better with room to improve.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r>
              <a:rPr lang="en-US" sz="2400">
                <a:latin typeface="Gill Sans Light"/>
                <a:cs typeface="Gill Sans Light"/>
              </a:rPr>
              <a:t>Most models performed better on male than female due to sample bias.</a:t>
            </a:r>
            <a:endParaRPr lang="en-US" sz="3000" dirty="0">
              <a:latin typeface="Gill Sans Light"/>
              <a:cs typeface="Gill Sans Light"/>
            </a:endParaRP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r>
              <a:rPr lang="en-US" sz="2400">
                <a:latin typeface="Gill Sans Light"/>
                <a:cs typeface="Gill Sans Light"/>
              </a:rPr>
              <a:t>CNN training requires large dataset than traditional methods and can take much longer.</a:t>
            </a:r>
            <a:endParaRPr lang="en-US" sz="2400" dirty="0">
              <a:latin typeface="Gill Sans Light"/>
              <a:cs typeface="Gill Sans Light"/>
            </a:endParaRPr>
          </a:p>
          <a:p>
            <a:pPr marL="288925"/>
            <a:endParaRPr lang="en-US" sz="3000">
              <a:latin typeface="Gill Sans Light"/>
            </a:endParaRPr>
          </a:p>
          <a:p>
            <a:endParaRPr lang="en-US"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095DC6-A03B-D540-B294-F68360A99AC3}"/>
              </a:ext>
            </a:extLst>
          </p:cNvPr>
          <p:cNvGrpSpPr/>
          <p:nvPr/>
        </p:nvGrpSpPr>
        <p:grpSpPr>
          <a:xfrm>
            <a:off x="6363300" y="6077430"/>
            <a:ext cx="2697664" cy="786739"/>
            <a:chOff x="6363300" y="6077430"/>
            <a:chExt cx="2697664" cy="78673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E9D253-EB84-8E49-B0E9-51458F0BE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300" y="6366016"/>
              <a:ext cx="596751" cy="4449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CDAD5B0-98DF-0041-91EC-61FE21EB9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2216" y="6376624"/>
              <a:ext cx="878748" cy="48754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2604BE-F0BD-8E47-8EED-915259910994}"/>
                </a:ext>
              </a:extLst>
            </p:cNvPr>
            <p:cNvGrpSpPr/>
            <p:nvPr/>
          </p:nvGrpSpPr>
          <p:grpSpPr>
            <a:xfrm>
              <a:off x="6761709" y="6077430"/>
              <a:ext cx="1694331" cy="781264"/>
              <a:chOff x="4827494" y="4888006"/>
              <a:chExt cx="1761566" cy="73419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C8CB266-89DA-654E-8D5E-444E7E44E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8426" y="488800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D4D94D-E917-034F-BDEE-2637274FA25B}"/>
                  </a:ext>
                </a:extLst>
              </p:cNvPr>
              <p:cNvSpPr txBox="1"/>
              <p:nvPr/>
            </p:nvSpPr>
            <p:spPr>
              <a:xfrm>
                <a:off x="4827494" y="5345206"/>
                <a:ext cx="1761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ENSF 619.25</a:t>
                </a:r>
              </a:p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Machine Learning-Winter 2019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629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9269" y="323382"/>
            <a:ext cx="7486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>
                <a:solidFill>
                  <a:schemeClr val="bg1">
                    <a:lumMod val="95000"/>
                  </a:schemeClr>
                </a:solidFill>
                <a:latin typeface="Futura Condensed"/>
                <a:cs typeface="Futura Condensed"/>
              </a:rPr>
              <a:t>Motivation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224" y="1770637"/>
            <a:ext cx="7850992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latin typeface="Gill Sans Light"/>
                <a:cs typeface="Gill Sans Light"/>
              </a:rPr>
              <a:t>Why the need for the comparison?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r>
              <a:rPr lang="en-US" sz="3000" dirty="0">
                <a:latin typeface="Gill Sans Light"/>
                <a:cs typeface="Gill Sans Light"/>
              </a:rPr>
              <a:t>How good is SVM for image classification?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r>
              <a:rPr lang="en-US" sz="3000" dirty="0">
                <a:latin typeface="Gill Sans Light"/>
                <a:cs typeface="Gill Sans Light"/>
              </a:rPr>
              <a:t>How about Convolutional Neural Networks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endParaRPr lang="en-US" sz="3000" dirty="0">
              <a:latin typeface="Gill Sans Light"/>
              <a:cs typeface="Gill Sans Light"/>
            </a:endParaRPr>
          </a:p>
          <a:p>
            <a:pPr marL="288925">
              <a:buClr>
                <a:srgbClr val="5B6E1A"/>
              </a:buClr>
              <a:buSzPct val="80000"/>
            </a:pPr>
            <a:endParaRPr lang="en-US" sz="3000" dirty="0">
              <a:latin typeface="Gill Sans Light"/>
              <a:cs typeface="Gill Sans Light"/>
            </a:endParaRP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4FE4E0-3816-2547-9605-F3C28DA5D9D0}"/>
              </a:ext>
            </a:extLst>
          </p:cNvPr>
          <p:cNvGrpSpPr/>
          <p:nvPr/>
        </p:nvGrpSpPr>
        <p:grpSpPr>
          <a:xfrm>
            <a:off x="6363300" y="6077430"/>
            <a:ext cx="2697664" cy="786739"/>
            <a:chOff x="6363300" y="6077430"/>
            <a:chExt cx="2697664" cy="78673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300" y="6366016"/>
              <a:ext cx="596751" cy="44497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09AC26-90F4-2A4D-9FD5-1AE4B1CD3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2216" y="6376624"/>
              <a:ext cx="878748" cy="48754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0183E4-6DCF-7049-A99C-67E5D77FCDF1}"/>
                </a:ext>
              </a:extLst>
            </p:cNvPr>
            <p:cNvGrpSpPr/>
            <p:nvPr/>
          </p:nvGrpSpPr>
          <p:grpSpPr>
            <a:xfrm>
              <a:off x="6761709" y="6077430"/>
              <a:ext cx="1694331" cy="781264"/>
              <a:chOff x="4827494" y="4888006"/>
              <a:chExt cx="1761566" cy="73419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5922E35-5485-7440-A948-F6010C63B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8426" y="488800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91400B-94D8-A740-899D-5E8EA987B5CE}"/>
                  </a:ext>
                </a:extLst>
              </p:cNvPr>
              <p:cNvSpPr txBox="1"/>
              <p:nvPr/>
            </p:nvSpPr>
            <p:spPr>
              <a:xfrm>
                <a:off x="4827494" y="5345206"/>
                <a:ext cx="1761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ENSF 619.25</a:t>
                </a:r>
              </a:p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Machine Learning-Winter 2019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4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9269" y="323382"/>
            <a:ext cx="7486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>
                <a:solidFill>
                  <a:schemeClr val="bg1">
                    <a:lumMod val="95000"/>
                  </a:schemeClr>
                </a:solidFill>
                <a:latin typeface="Futura Condensed"/>
                <a:cs typeface="Futura Condensed"/>
              </a:rPr>
              <a:t>Methodology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6782" y="1359480"/>
            <a:ext cx="7850992" cy="4985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>
                <a:latin typeface="Gill Sans Light"/>
                <a:cs typeface="Gill Sans Light"/>
              </a:rPr>
              <a:t>Methodology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,monospace"/>
              <a:buChar char="o"/>
            </a:pPr>
            <a:r>
              <a:rPr lang="en-US" sz="3000">
                <a:latin typeface="Gill Sans Light"/>
                <a:cs typeface="Calibri"/>
              </a:rPr>
              <a:t>How good is SVM for image classification?</a:t>
            </a:r>
          </a:p>
          <a:p>
            <a:pPr marL="1203325" lvl="1" indent="-457200">
              <a:buClr>
                <a:srgbClr val="5B6E1A"/>
              </a:buClr>
              <a:buSzPct val="80000"/>
              <a:buFont typeface="Courier New,monospace"/>
              <a:buChar char="o"/>
            </a:pPr>
            <a:r>
              <a:rPr lang="en-US" sz="3000">
                <a:latin typeface="Gill Sans Light"/>
                <a:cs typeface="Calibri"/>
              </a:rPr>
              <a:t>Radial basis function kernel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,monospace"/>
              <a:buChar char="o"/>
            </a:pPr>
            <a:r>
              <a:rPr lang="en-US" sz="3000">
                <a:latin typeface="Gill Sans Light"/>
                <a:cs typeface="Calibri"/>
              </a:rPr>
              <a:t>Convolutional Neural Network (CNN):</a:t>
            </a:r>
          </a:p>
          <a:p>
            <a:pPr marL="1203325" lvl="1" indent="-457200">
              <a:buClr>
                <a:srgbClr val="5B6E1A"/>
              </a:buClr>
              <a:buSzPct val="80000"/>
              <a:buFont typeface="Courier New,monospace"/>
              <a:buChar char="o"/>
            </a:pPr>
            <a:r>
              <a:rPr lang="en-US" sz="3000">
                <a:latin typeface="Gill Sans Light"/>
                <a:cs typeface="Calibri"/>
              </a:rPr>
              <a:t>Trial and error on small datasets</a:t>
            </a:r>
          </a:p>
          <a:p>
            <a:pPr marL="1203325" lvl="1" indent="-457200">
              <a:buClr>
                <a:srgbClr val="5B6E1A"/>
              </a:buClr>
              <a:buSzPct val="80000"/>
              <a:buFont typeface="Courier New,monospace"/>
              <a:buChar char="o"/>
            </a:pPr>
            <a:r>
              <a:rPr lang="en-US" sz="3000">
                <a:latin typeface="Gill Sans Light"/>
                <a:cs typeface="Calibri"/>
              </a:rPr>
              <a:t>Simple architecture</a:t>
            </a:r>
          </a:p>
          <a:p>
            <a:pPr marL="1203325" lvl="1" indent="-457200">
              <a:buClr>
                <a:srgbClr val="5B6E1A"/>
              </a:buClr>
              <a:buSzPct val="80000"/>
              <a:buFont typeface="Courier New,monospace"/>
              <a:buChar char="o"/>
            </a:pPr>
            <a:r>
              <a:rPr lang="en-US" sz="3000">
                <a:latin typeface="Gill Sans Light"/>
                <a:cs typeface="Calibri"/>
              </a:rPr>
              <a:t>More complex architecture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endParaRPr lang="en-US" sz="3000">
              <a:latin typeface="Gill Sans Light"/>
              <a:cs typeface="Calibri"/>
            </a:endParaRP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endParaRPr lang="en-US" sz="3000">
              <a:latin typeface="Gill Sans Light"/>
              <a:cs typeface="Calibri"/>
            </a:endParaRPr>
          </a:p>
          <a:p>
            <a:pPr marL="288925">
              <a:buClr>
                <a:srgbClr val="5B6E1A"/>
              </a:buClr>
              <a:buSzPct val="80000"/>
            </a:pPr>
            <a:endParaRPr lang="en-US" sz="3000">
              <a:latin typeface="Gill Sans Light"/>
              <a:cs typeface="Calibri"/>
            </a:endParaRPr>
          </a:p>
          <a:p>
            <a:pPr>
              <a:buClr>
                <a:srgbClr val="5B6E1A"/>
              </a:buClr>
              <a:buSzPct val="80000"/>
            </a:pPr>
            <a:endParaRPr lang="en-US">
              <a:latin typeface="Calibri"/>
              <a:cs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B01C40-F983-0942-B809-8C991B9CBAA2}"/>
              </a:ext>
            </a:extLst>
          </p:cNvPr>
          <p:cNvGrpSpPr/>
          <p:nvPr/>
        </p:nvGrpSpPr>
        <p:grpSpPr>
          <a:xfrm>
            <a:off x="6363300" y="6077430"/>
            <a:ext cx="2697664" cy="786739"/>
            <a:chOff x="6363300" y="6077430"/>
            <a:chExt cx="2697664" cy="78673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E37F144-306F-4C45-8CF2-61D9CAA27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300" y="6366016"/>
              <a:ext cx="596751" cy="4449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6D8395-B388-AB42-9BD8-054D59D88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2216" y="6376624"/>
              <a:ext cx="878748" cy="487545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3E4775A-E358-1C47-BDE3-F2F919119337}"/>
                </a:ext>
              </a:extLst>
            </p:cNvPr>
            <p:cNvGrpSpPr/>
            <p:nvPr/>
          </p:nvGrpSpPr>
          <p:grpSpPr>
            <a:xfrm>
              <a:off x="6761709" y="6077430"/>
              <a:ext cx="1694331" cy="781264"/>
              <a:chOff x="4827494" y="4888006"/>
              <a:chExt cx="1761566" cy="734199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0D8D493-FEF4-DB40-B8F7-93832F417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8426" y="488800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D7BF48-B37D-794E-8145-682CA0B53FAA}"/>
                  </a:ext>
                </a:extLst>
              </p:cNvPr>
              <p:cNvSpPr txBox="1"/>
              <p:nvPr/>
            </p:nvSpPr>
            <p:spPr>
              <a:xfrm>
                <a:off x="4827494" y="5345206"/>
                <a:ext cx="1761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ENSF 619.25</a:t>
                </a:r>
              </a:p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Machine Learning-Winter 2019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076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9269" y="323382"/>
            <a:ext cx="7486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>
                <a:solidFill>
                  <a:schemeClr val="bg1">
                    <a:lumMod val="95000"/>
                  </a:schemeClr>
                </a:solidFill>
                <a:latin typeface="Futura Condensed"/>
                <a:cs typeface="Futura Condensed"/>
              </a:rPr>
              <a:t>Preprocessing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6782" y="1359480"/>
            <a:ext cx="7850992" cy="40626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3000">
              <a:latin typeface="Gill Sans Light"/>
              <a:cs typeface="Gill Sans Light"/>
            </a:endParaRPr>
          </a:p>
          <a:p>
            <a:pPr marL="746125" indent="-457200">
              <a:buClr>
                <a:srgbClr val="5B6E1A"/>
              </a:buClr>
              <a:buSzPct val="80000"/>
              <a:buFont typeface="Courier New,monospace"/>
              <a:buChar char="o"/>
            </a:pPr>
            <a:r>
              <a:rPr lang="en-US" sz="3000">
                <a:latin typeface="Gill Sans Light"/>
                <a:cs typeface="Gill Sans Light"/>
              </a:rPr>
              <a:t>Preprocessing: parse Matlab database to Pandas dataframe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,monospace"/>
              <a:buChar char="o"/>
            </a:pPr>
            <a:r>
              <a:rPr lang="en-US" sz="3000">
                <a:latin typeface="Gill Sans Light"/>
                <a:cs typeface="Gill Sans Light"/>
              </a:rPr>
              <a:t>Produce smaller datasets for early trials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,monospace"/>
              <a:buChar char="o"/>
            </a:pPr>
            <a:r>
              <a:rPr lang="en-US" sz="3000">
                <a:latin typeface="Gill Sans Light"/>
                <a:cs typeface="Gill Sans Light"/>
              </a:rPr>
              <a:t>OpenCV: tensorize images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,monospace"/>
              <a:buChar char="o"/>
            </a:pPr>
            <a:r>
              <a:rPr lang="en-US" sz="3000">
                <a:latin typeface="Gill Sans Light"/>
                <a:cs typeface="Gill Sans Light"/>
              </a:rPr>
              <a:t>Tensorflow: create data generators for batch streaming</a:t>
            </a:r>
            <a:endParaRPr lang="en-US">
              <a:cs typeface="Calibri"/>
            </a:endParaRPr>
          </a:p>
          <a:p>
            <a:pPr marL="288925">
              <a:buClr>
                <a:srgbClr val="5B6E1A"/>
              </a:buClr>
              <a:buSzPct val="80000"/>
            </a:pPr>
            <a:endParaRPr lang="en-US" sz="3000">
              <a:latin typeface="Gill Sans Light"/>
              <a:cs typeface="Gill Sans Light"/>
            </a:endParaRPr>
          </a:p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E4B59A-0270-DA46-A964-9FBC8D515A5F}"/>
              </a:ext>
            </a:extLst>
          </p:cNvPr>
          <p:cNvGrpSpPr/>
          <p:nvPr/>
        </p:nvGrpSpPr>
        <p:grpSpPr>
          <a:xfrm>
            <a:off x="6363300" y="6077430"/>
            <a:ext cx="2697664" cy="786739"/>
            <a:chOff x="6363300" y="6077430"/>
            <a:chExt cx="2697664" cy="78673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D4141E-A7E2-874D-A287-9DF8B9383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300" y="6366016"/>
              <a:ext cx="596751" cy="4449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F87273-3A8E-4242-9B89-917049ECC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2216" y="6376624"/>
              <a:ext cx="878748" cy="48754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EB4EAB-8AF7-554A-AA8E-FA736F6E1E2C}"/>
                </a:ext>
              </a:extLst>
            </p:cNvPr>
            <p:cNvGrpSpPr/>
            <p:nvPr/>
          </p:nvGrpSpPr>
          <p:grpSpPr>
            <a:xfrm>
              <a:off x="6761709" y="6077430"/>
              <a:ext cx="1694331" cy="781264"/>
              <a:chOff x="4827494" y="4888006"/>
              <a:chExt cx="1761566" cy="73419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8880049-2E5D-CE45-A1AD-CD26F77AA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8426" y="488800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A4F37F-75EA-9B48-826C-1D516C36C6F9}"/>
                  </a:ext>
                </a:extLst>
              </p:cNvPr>
              <p:cNvSpPr txBox="1"/>
              <p:nvPr/>
            </p:nvSpPr>
            <p:spPr>
              <a:xfrm>
                <a:off x="4827494" y="5345206"/>
                <a:ext cx="1761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ENSF 619.25</a:t>
                </a:r>
              </a:p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Machine Learning-Winter 2019</a:t>
                </a:r>
              </a:p>
            </p:txBody>
          </p:sp>
        </p:grpSp>
      </p:grp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73D195-4515-4BD4-B77F-27B9052F6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881" y="4534511"/>
            <a:ext cx="3251200" cy="20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9269" y="323382"/>
            <a:ext cx="7486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>
                <a:solidFill>
                  <a:schemeClr val="bg1">
                    <a:lumMod val="95000"/>
                  </a:schemeClr>
                </a:solidFill>
                <a:latin typeface="Futura Condensed"/>
                <a:cs typeface="Futura Condensed"/>
              </a:rPr>
              <a:t>Learning experiment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6782" y="1359480"/>
            <a:ext cx="7850992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>
                <a:latin typeface="Gill Sans Light"/>
                <a:cs typeface="Gill Sans Light"/>
              </a:rPr>
              <a:t>Deep learning – Simple CNN on 1-5% data sets</a:t>
            </a:r>
          </a:p>
          <a:p>
            <a:pPr marL="288925">
              <a:buClr>
                <a:srgbClr val="5B6E1A"/>
              </a:buClr>
              <a:buSzPct val="80000"/>
            </a:pPr>
            <a:endParaRPr lang="en-US" sz="3000">
              <a:latin typeface="Gill Sans Light"/>
              <a:cs typeface="Gill Sans Light"/>
            </a:endParaRPr>
          </a:p>
          <a:p>
            <a:endParaRPr lang="en-US" sz="3000">
              <a:latin typeface="Gill Sans Light"/>
              <a:cs typeface="Gill Sans Light"/>
            </a:endParaRPr>
          </a:p>
          <a:p>
            <a:pPr marL="288925"/>
            <a:endParaRPr lang="en-US" sz="3000">
              <a:latin typeface="Gill Sans Light"/>
              <a:cs typeface="Gill Sans Light"/>
            </a:endParaRPr>
          </a:p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095DC6-A03B-D540-B294-F68360A99AC3}"/>
              </a:ext>
            </a:extLst>
          </p:cNvPr>
          <p:cNvGrpSpPr/>
          <p:nvPr/>
        </p:nvGrpSpPr>
        <p:grpSpPr>
          <a:xfrm>
            <a:off x="6363300" y="6077430"/>
            <a:ext cx="2697664" cy="786739"/>
            <a:chOff x="6363300" y="6077430"/>
            <a:chExt cx="2697664" cy="78673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E9D253-EB84-8E49-B0E9-51458F0BE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300" y="6366016"/>
              <a:ext cx="596751" cy="4449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CDAD5B0-98DF-0041-91EC-61FE21EB9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2216" y="6376624"/>
              <a:ext cx="878748" cy="48754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2604BE-F0BD-8E47-8EED-915259910994}"/>
                </a:ext>
              </a:extLst>
            </p:cNvPr>
            <p:cNvGrpSpPr/>
            <p:nvPr/>
          </p:nvGrpSpPr>
          <p:grpSpPr>
            <a:xfrm>
              <a:off x="6761709" y="6077430"/>
              <a:ext cx="1694331" cy="781264"/>
              <a:chOff x="4827494" y="4888006"/>
              <a:chExt cx="1761566" cy="73419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C8CB266-89DA-654E-8D5E-444E7E44E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8426" y="488800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D4D94D-E917-034F-BDEE-2637274FA25B}"/>
                  </a:ext>
                </a:extLst>
              </p:cNvPr>
              <p:cNvSpPr txBox="1"/>
              <p:nvPr/>
            </p:nvSpPr>
            <p:spPr>
              <a:xfrm>
                <a:off x="4827494" y="5345206"/>
                <a:ext cx="1761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ENSF 619.25</a:t>
                </a:r>
              </a:p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Machine Learning-Winter 2019</a:t>
                </a:r>
              </a:p>
            </p:txBody>
          </p:sp>
        </p:grpSp>
      </p:grpSp>
      <p:pic>
        <p:nvPicPr>
          <p:cNvPr id="8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3F9A2E8B-5805-43F6-90A1-105F449B0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86" y="1946111"/>
            <a:ext cx="3476977" cy="2326077"/>
          </a:xfrm>
          <a:prstGeom prst="rect">
            <a:avLst/>
          </a:prstGeom>
        </p:spPr>
      </p:pic>
      <p:pic>
        <p:nvPicPr>
          <p:cNvPr id="17" name="Picture 18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763C730-4584-4A6E-84BE-DEA24526E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327" y="4224583"/>
            <a:ext cx="3298237" cy="2275279"/>
          </a:xfrm>
          <a:prstGeom prst="rect">
            <a:avLst/>
          </a:prstGeom>
        </p:spPr>
      </p:pic>
      <p:pic>
        <p:nvPicPr>
          <p:cNvPr id="2" name="Picture 2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B45341EC-3384-44C8-A003-3ABB4BBB5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436" y="2503534"/>
            <a:ext cx="4474162" cy="25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9269" y="323382"/>
            <a:ext cx="7486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>
                <a:solidFill>
                  <a:schemeClr val="bg1">
                    <a:lumMod val="95000"/>
                  </a:schemeClr>
                </a:solidFill>
                <a:latin typeface="Futura Condensed"/>
                <a:cs typeface="Futura Condensed"/>
              </a:rPr>
              <a:t>Learning experiment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6782" y="1359480"/>
            <a:ext cx="8424843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>
                <a:latin typeface="Gill Sans Light"/>
                <a:cs typeface="Gill Sans Light"/>
              </a:rPr>
              <a:t>Deep learning: More complex CNNs on 10% datasets</a:t>
            </a:r>
            <a:endParaRPr lang="en-US"/>
          </a:p>
          <a:p>
            <a:pPr marL="288925"/>
            <a:endParaRPr lang="en-US" sz="3000">
              <a:latin typeface="Gill Sans Light"/>
              <a:cs typeface="Gill Sans Light"/>
            </a:endParaRPr>
          </a:p>
          <a:p>
            <a:endParaRPr lang="en-US" sz="3000">
              <a:latin typeface="Gill Sans Light"/>
              <a:cs typeface="Gill Sans Light"/>
            </a:endParaRPr>
          </a:p>
          <a:p>
            <a:pPr marL="288925"/>
            <a:endParaRPr lang="en-US" sz="3000">
              <a:latin typeface="Gill Sans Light"/>
              <a:cs typeface="Gill Sans Light"/>
            </a:endParaRPr>
          </a:p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095DC6-A03B-D540-B294-F68360A99AC3}"/>
              </a:ext>
            </a:extLst>
          </p:cNvPr>
          <p:cNvGrpSpPr/>
          <p:nvPr/>
        </p:nvGrpSpPr>
        <p:grpSpPr>
          <a:xfrm>
            <a:off x="6363300" y="6077430"/>
            <a:ext cx="2697664" cy="786739"/>
            <a:chOff x="6363300" y="6077430"/>
            <a:chExt cx="2697664" cy="78673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E9D253-EB84-8E49-B0E9-51458F0BE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300" y="6366016"/>
              <a:ext cx="596751" cy="4449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CDAD5B0-98DF-0041-91EC-61FE21EB9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2216" y="6376624"/>
              <a:ext cx="878748" cy="48754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2604BE-F0BD-8E47-8EED-915259910994}"/>
                </a:ext>
              </a:extLst>
            </p:cNvPr>
            <p:cNvGrpSpPr/>
            <p:nvPr/>
          </p:nvGrpSpPr>
          <p:grpSpPr>
            <a:xfrm>
              <a:off x="6761709" y="6077430"/>
              <a:ext cx="1694331" cy="781264"/>
              <a:chOff x="4827494" y="4888006"/>
              <a:chExt cx="1761566" cy="73419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C8CB266-89DA-654E-8D5E-444E7E44E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8426" y="488800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D4D94D-E917-034F-BDEE-2637274FA25B}"/>
                  </a:ext>
                </a:extLst>
              </p:cNvPr>
              <p:cNvSpPr txBox="1"/>
              <p:nvPr/>
            </p:nvSpPr>
            <p:spPr>
              <a:xfrm>
                <a:off x="4827494" y="5345206"/>
                <a:ext cx="1761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ENSF 619.25</a:t>
                </a:r>
              </a:p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Machine Learning-Winter 2019</a:t>
                </a:r>
              </a:p>
            </p:txBody>
          </p:sp>
        </p:grpSp>
      </p:grpSp>
      <p:pic>
        <p:nvPicPr>
          <p:cNvPr id="20" name="Picture 2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732A956-D84C-4725-AC78-034C89BB3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98" y="1950156"/>
            <a:ext cx="3476978" cy="2336800"/>
          </a:xfrm>
          <a:prstGeom prst="rect">
            <a:avLst/>
          </a:prstGeom>
        </p:spPr>
      </p:pic>
      <p:pic>
        <p:nvPicPr>
          <p:cNvPr id="22" name="Picture 22" descr="A close up of a map&#10;&#10;Description generated with high confidence">
            <a:extLst>
              <a:ext uri="{FF2B5EF4-FFF2-40B4-BE49-F238E27FC236}">
                <a16:creationId xmlns:a16="http://schemas.microsoft.com/office/drawing/2014/main" id="{C91A4FE3-830A-4524-84CA-E43F0CE60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4288604"/>
            <a:ext cx="3439347" cy="2307162"/>
          </a:xfrm>
          <a:prstGeom prst="rect">
            <a:avLst/>
          </a:prstGeom>
        </p:spPr>
      </p:pic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FF52E11-F040-4305-A6C7-86405F26A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9438" y="2465583"/>
            <a:ext cx="4784605" cy="29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7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9269" y="323382"/>
            <a:ext cx="7486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>
                <a:solidFill>
                  <a:schemeClr val="bg1">
                    <a:lumMod val="95000"/>
                  </a:schemeClr>
                </a:solidFill>
                <a:latin typeface="Futura Condensed"/>
                <a:cs typeface="Futura Condensed"/>
              </a:rPr>
              <a:t>Learning experiment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6782" y="1359480"/>
            <a:ext cx="7850992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3000">
              <a:latin typeface="Gill Sans Light"/>
              <a:cs typeface="Gill Sans Light"/>
            </a:endParaRPr>
          </a:p>
          <a:p>
            <a:r>
              <a:rPr lang="en-US" sz="3000">
                <a:latin typeface="Gill Sans Light"/>
                <a:cs typeface="Gill Sans Light"/>
              </a:rPr>
              <a:t>Traditional machine learning:</a:t>
            </a:r>
            <a:endParaRPr lang="en-US">
              <a:cs typeface="Calibri"/>
            </a:endParaRPr>
          </a:p>
          <a:p>
            <a:pPr>
              <a:buClr>
                <a:srgbClr val="5B6E1A"/>
              </a:buClr>
              <a:buSzPct val="80000"/>
            </a:pPr>
            <a:endParaRPr lang="en-US" sz="3000" dirty="0">
              <a:latin typeface="Gill Sans Light"/>
              <a:cs typeface="Gill Sans Light"/>
            </a:endParaRP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r>
              <a:rPr lang="en-US" sz="3000">
                <a:latin typeface="Gill Sans Light"/>
                <a:cs typeface="Gill Sans Light"/>
              </a:rPr>
              <a:t>Support Vector Machine (SVM)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r>
              <a:rPr lang="en-US" sz="3000">
                <a:latin typeface="Gill Sans Light"/>
                <a:cs typeface="Gill Sans Light"/>
              </a:rPr>
              <a:t>Binary Logistic regression (Logit)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r>
              <a:rPr lang="en-US" sz="3000">
                <a:latin typeface="Gill Sans Light"/>
                <a:cs typeface="Gill Sans Light"/>
              </a:rPr>
              <a:t>Linear discriminant analysis (LDA)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endParaRPr lang="en-US" sz="3000">
              <a:latin typeface="Gill Sans Light"/>
              <a:cs typeface="Gill Sans Light"/>
            </a:endParaRPr>
          </a:p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095DC6-A03B-D540-B294-F68360A99AC3}"/>
              </a:ext>
            </a:extLst>
          </p:cNvPr>
          <p:cNvGrpSpPr/>
          <p:nvPr/>
        </p:nvGrpSpPr>
        <p:grpSpPr>
          <a:xfrm>
            <a:off x="6363300" y="6077430"/>
            <a:ext cx="2697664" cy="786739"/>
            <a:chOff x="6363300" y="6077430"/>
            <a:chExt cx="2697664" cy="78673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E9D253-EB84-8E49-B0E9-51458F0BE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300" y="6366016"/>
              <a:ext cx="596751" cy="4449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CDAD5B0-98DF-0041-91EC-61FE21EB9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2216" y="6376624"/>
              <a:ext cx="878748" cy="48754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2604BE-F0BD-8E47-8EED-915259910994}"/>
                </a:ext>
              </a:extLst>
            </p:cNvPr>
            <p:cNvGrpSpPr/>
            <p:nvPr/>
          </p:nvGrpSpPr>
          <p:grpSpPr>
            <a:xfrm>
              <a:off x="6761709" y="6077430"/>
              <a:ext cx="1694331" cy="781264"/>
              <a:chOff x="4827494" y="4888006"/>
              <a:chExt cx="1761566" cy="73419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C8CB266-89DA-654E-8D5E-444E7E44E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8426" y="488800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D4D94D-E917-034F-BDEE-2637274FA25B}"/>
                  </a:ext>
                </a:extLst>
              </p:cNvPr>
              <p:cNvSpPr txBox="1"/>
              <p:nvPr/>
            </p:nvSpPr>
            <p:spPr>
              <a:xfrm>
                <a:off x="4827494" y="5345206"/>
                <a:ext cx="1761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ENSF 619.25</a:t>
                </a:r>
              </a:p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Machine Learning-Winter 2019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541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9269" y="323382"/>
            <a:ext cx="7486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>
                <a:solidFill>
                  <a:schemeClr val="bg1">
                    <a:lumMod val="95000"/>
                  </a:schemeClr>
                </a:solidFill>
                <a:latin typeface="Futura Condensed"/>
                <a:cs typeface="Futura Condensed"/>
              </a:rPr>
              <a:t>Learning experiment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095DC6-A03B-D540-B294-F68360A99AC3}"/>
              </a:ext>
            </a:extLst>
          </p:cNvPr>
          <p:cNvGrpSpPr/>
          <p:nvPr/>
        </p:nvGrpSpPr>
        <p:grpSpPr>
          <a:xfrm>
            <a:off x="6363300" y="6077430"/>
            <a:ext cx="2697664" cy="786739"/>
            <a:chOff x="6363300" y="6077430"/>
            <a:chExt cx="2697664" cy="78673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E9D253-EB84-8E49-B0E9-51458F0BE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300" y="6366016"/>
              <a:ext cx="596751" cy="4449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CDAD5B0-98DF-0041-91EC-61FE21EB9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2216" y="6376624"/>
              <a:ext cx="878748" cy="48754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2604BE-F0BD-8E47-8EED-915259910994}"/>
                </a:ext>
              </a:extLst>
            </p:cNvPr>
            <p:cNvGrpSpPr/>
            <p:nvPr/>
          </p:nvGrpSpPr>
          <p:grpSpPr>
            <a:xfrm>
              <a:off x="6761709" y="6077430"/>
              <a:ext cx="1694331" cy="781264"/>
              <a:chOff x="4827494" y="4888006"/>
              <a:chExt cx="1761566" cy="73419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C8CB266-89DA-654E-8D5E-444E7E44E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8426" y="488800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D4D94D-E917-034F-BDEE-2637274FA25B}"/>
                  </a:ext>
                </a:extLst>
              </p:cNvPr>
              <p:cNvSpPr txBox="1"/>
              <p:nvPr/>
            </p:nvSpPr>
            <p:spPr>
              <a:xfrm>
                <a:off x="4827494" y="5345206"/>
                <a:ext cx="1761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ENSF 619.25</a:t>
                </a:r>
              </a:p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Machine Learning-Winter 2019</a:t>
                </a: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C2749EA-D554-44C4-BA97-A68EB68FB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252251"/>
            <a:ext cx="2646832" cy="23534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5A3EBD-F9E2-41AB-8A48-AA2FBD75A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332" y="2244552"/>
            <a:ext cx="2644818" cy="2368895"/>
          </a:xfrm>
          <a:prstGeom prst="rect">
            <a:avLst/>
          </a:prstGeom>
        </p:spPr>
      </p:pic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B8A9D66A-B9FB-4099-BFC0-F08B20991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9014" y="2241425"/>
            <a:ext cx="2637253" cy="23563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1C2C09-0AB5-4AF1-9626-80B0DC942A2D}"/>
              </a:ext>
            </a:extLst>
          </p:cNvPr>
          <p:cNvSpPr txBox="1"/>
          <p:nvPr/>
        </p:nvSpPr>
        <p:spPr>
          <a:xfrm>
            <a:off x="1247506" y="4611280"/>
            <a:ext cx="106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LDA: 66%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30324-FDF1-42E9-A4C9-652A7F222976}"/>
              </a:ext>
            </a:extLst>
          </p:cNvPr>
          <p:cNvSpPr txBox="1"/>
          <p:nvPr/>
        </p:nvSpPr>
        <p:spPr>
          <a:xfrm>
            <a:off x="4133075" y="463950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SVM: 66%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7DA46-5334-4028-90FD-665B4D4250B4}"/>
              </a:ext>
            </a:extLst>
          </p:cNvPr>
          <p:cNvSpPr txBox="1"/>
          <p:nvPr/>
        </p:nvSpPr>
        <p:spPr>
          <a:xfrm>
            <a:off x="6869074" y="4639503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Logit: 69%</a:t>
            </a:r>
          </a:p>
        </p:txBody>
      </p:sp>
    </p:spTree>
    <p:extLst>
      <p:ext uri="{BB962C8B-B14F-4D97-AF65-F5344CB8AC3E}">
        <p14:creationId xmlns:p14="http://schemas.microsoft.com/office/powerpoint/2010/main" val="30621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4E8F-2C22-418E-8646-AEEF42B1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FA1932F-F9A3-43F9-B7A7-7CADF25DF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785" y="2262041"/>
            <a:ext cx="379095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F89F9-4743-40AE-8A0C-7A591F331128}"/>
              </a:ext>
            </a:extLst>
          </p:cNvPr>
          <p:cNvSpPr txBox="1"/>
          <p:nvPr/>
        </p:nvSpPr>
        <p:spPr>
          <a:xfrm>
            <a:off x="1779882" y="5589881"/>
            <a:ext cx="269616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CNN after 10 epochs: 75%</a:t>
            </a:r>
          </a:p>
          <a:p>
            <a:r>
              <a:rPr lang="en-US"/>
              <a:t>(still improving)</a:t>
            </a:r>
          </a:p>
        </p:txBody>
      </p:sp>
      <p:pic>
        <p:nvPicPr>
          <p:cNvPr id="7" name="Picture 7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6A6E344-EB1A-440C-ACB8-0831395D4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52" y="1839582"/>
            <a:ext cx="3081866" cy="2031131"/>
          </a:xfrm>
          <a:prstGeom prst="rect">
            <a:avLst/>
          </a:prstGeom>
        </p:spPr>
      </p:pic>
      <p:pic>
        <p:nvPicPr>
          <p:cNvPr id="9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5FA839C0-5222-41A8-BC37-6CB91A2D4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585" y="3995591"/>
            <a:ext cx="2837274" cy="19242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9551C6-066D-4F80-8A33-6370AAC859C6}"/>
              </a:ext>
            </a:extLst>
          </p:cNvPr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2724F-5283-4D5E-A5AE-8F856D80CA47}"/>
              </a:ext>
            </a:extLst>
          </p:cNvPr>
          <p:cNvSpPr txBox="1"/>
          <p:nvPr/>
        </p:nvSpPr>
        <p:spPr>
          <a:xfrm>
            <a:off x="969269" y="323382"/>
            <a:ext cx="7486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>
                <a:solidFill>
                  <a:schemeClr val="bg1">
                    <a:lumMod val="95000"/>
                  </a:schemeClr>
                </a:solidFill>
                <a:latin typeface="Futura Condensed"/>
                <a:cs typeface="Futura Condensed"/>
              </a:rPr>
              <a:t>Learning experiment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D89F0F-5CFB-4471-993B-B5F870974743}"/>
              </a:ext>
            </a:extLst>
          </p:cNvPr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7EE9E-CCA0-4BB3-8700-0B7C63A0BCE3}"/>
              </a:ext>
            </a:extLst>
          </p:cNvPr>
          <p:cNvGrpSpPr/>
          <p:nvPr/>
        </p:nvGrpSpPr>
        <p:grpSpPr>
          <a:xfrm>
            <a:off x="6363300" y="6077430"/>
            <a:ext cx="2697664" cy="786739"/>
            <a:chOff x="6363300" y="6077430"/>
            <a:chExt cx="2697664" cy="78673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0D494A1-A82C-4689-9317-5127F2A6E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3300" y="6366016"/>
              <a:ext cx="596751" cy="4449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A433FB0-604C-4D6C-BBEE-A7B854A37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2216" y="6376624"/>
              <a:ext cx="878748" cy="487545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65D2749-2769-406B-A571-DECD2583F999}"/>
                </a:ext>
              </a:extLst>
            </p:cNvPr>
            <p:cNvGrpSpPr/>
            <p:nvPr/>
          </p:nvGrpSpPr>
          <p:grpSpPr>
            <a:xfrm>
              <a:off x="6761712" y="6077430"/>
              <a:ext cx="1694332" cy="781264"/>
              <a:chOff x="4827494" y="4888006"/>
              <a:chExt cx="1761566" cy="73419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1BEFEB5-2F99-4DBE-A6F4-79642CC97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8426" y="488800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B95936-0D41-4107-8C76-9C6F84CB7D4B}"/>
                  </a:ext>
                </a:extLst>
              </p:cNvPr>
              <p:cNvSpPr txBox="1"/>
              <p:nvPr/>
            </p:nvSpPr>
            <p:spPr>
              <a:xfrm>
                <a:off x="4827494" y="5345206"/>
                <a:ext cx="1761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ENSF 619.25</a:t>
                </a:r>
              </a:p>
              <a:p>
                <a:pPr algn="ctr"/>
                <a:r>
                  <a:rPr lang="en-US" sz="60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Machine Learning-Winter 2019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665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Macintosh PowerPoint</Application>
  <PresentationFormat>On-screen Show (4:3)</PresentationFormat>
  <Paragraphs>90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Courier New,monospace</vt:lpstr>
      <vt:lpstr>Futura Condensed</vt:lpstr>
      <vt:lpstr>Futura Medium</vt:lpstr>
      <vt:lpstr>Gill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Okoli</dc:creator>
  <cp:lastModifiedBy>Oscar Chen</cp:lastModifiedBy>
  <cp:revision>253</cp:revision>
  <dcterms:created xsi:type="dcterms:W3CDTF">2019-04-01T05:13:40Z</dcterms:created>
  <dcterms:modified xsi:type="dcterms:W3CDTF">2019-04-01T05:58:58Z</dcterms:modified>
</cp:coreProperties>
</file>