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435" r:id="rId4"/>
    <p:sldId id="259" r:id="rId5"/>
    <p:sldId id="475" r:id="rId6"/>
    <p:sldId id="477" r:id="rId7"/>
    <p:sldId id="478" r:id="rId8"/>
    <p:sldId id="482" r:id="rId9"/>
    <p:sldId id="483" r:id="rId10"/>
    <p:sldId id="489" r:id="rId11"/>
    <p:sldId id="442" r:id="rId12"/>
    <p:sldId id="443" r:id="rId13"/>
    <p:sldId id="499" r:id="rId14"/>
    <p:sldId id="444" r:id="rId15"/>
    <p:sldId id="331" r:id="rId16"/>
    <p:sldId id="311" r:id="rId17"/>
    <p:sldId id="322" r:id="rId18"/>
    <p:sldId id="490" r:id="rId19"/>
    <p:sldId id="33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376" r:id="rId29"/>
    <p:sldId id="488" r:id="rId3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DEF"/>
    <a:srgbClr val="FFFFBB"/>
    <a:srgbClr val="33CCFF"/>
    <a:srgbClr val="558ED5"/>
    <a:srgbClr val="EAF832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2" autoAdjust="0"/>
    <p:restoredTop sz="47921" autoAdjust="0"/>
  </p:normalViewPr>
  <p:slideViewPr>
    <p:cSldViewPr>
      <p:cViewPr varScale="1">
        <p:scale>
          <a:sx n="43" d="100"/>
          <a:sy n="43" d="100"/>
        </p:scale>
        <p:origin x="-199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62"/>
    </p:cViewPr>
  </p:sorterViewPr>
  <p:notesViewPr>
    <p:cSldViewPr>
      <p:cViewPr varScale="1">
        <p:scale>
          <a:sx n="70" d="100"/>
          <a:sy n="70" d="100"/>
        </p:scale>
        <p:origin x="-2808" y="-77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4552" cy="499824"/>
          </a:xfrm>
          <a:prstGeom prst="rect">
            <a:avLst/>
          </a:prstGeom>
        </p:spPr>
        <p:txBody>
          <a:bodyPr vert="horz" lIns="96330" tIns="48165" rIns="96330" bIns="4816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2"/>
            <a:ext cx="2974552" cy="499824"/>
          </a:xfrm>
          <a:prstGeom prst="rect">
            <a:avLst/>
          </a:prstGeom>
        </p:spPr>
        <p:txBody>
          <a:bodyPr vert="horz" lIns="96330" tIns="48165" rIns="96330" bIns="48165" rtlCol="0"/>
          <a:lstStyle>
            <a:lvl1pPr algn="r">
              <a:defRPr sz="1300"/>
            </a:lvl1pPr>
          </a:lstStyle>
          <a:p>
            <a:fld id="{02EBC4A3-14BF-4993-B5D8-55EAD21E5BD7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50888"/>
            <a:ext cx="4997450" cy="3748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0" tIns="48165" rIns="96330" bIns="481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5"/>
            <a:ext cx="5491480" cy="4498420"/>
          </a:xfrm>
          <a:prstGeom prst="rect">
            <a:avLst/>
          </a:prstGeom>
        </p:spPr>
        <p:txBody>
          <a:bodyPr vert="horz" lIns="96330" tIns="48165" rIns="96330" bIns="481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3"/>
            <a:ext cx="2974552" cy="499824"/>
          </a:xfrm>
          <a:prstGeom prst="rect">
            <a:avLst/>
          </a:prstGeom>
        </p:spPr>
        <p:txBody>
          <a:bodyPr vert="horz" lIns="96330" tIns="48165" rIns="96330" bIns="4816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3"/>
            <a:ext cx="2974552" cy="499824"/>
          </a:xfrm>
          <a:prstGeom prst="rect">
            <a:avLst/>
          </a:prstGeom>
        </p:spPr>
        <p:txBody>
          <a:bodyPr vert="horz" lIns="96330" tIns="48165" rIns="96330" bIns="48165" rtlCol="0" anchor="b"/>
          <a:lstStyle>
            <a:lvl1pPr algn="r">
              <a:defRPr sz="1300"/>
            </a:lvl1pPr>
          </a:lstStyle>
          <a:p>
            <a:fld id="{CC220FD6-5090-4B4D-875A-D5C50A8B4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루핑팀의</a:t>
            </a:r>
            <a:r>
              <a:rPr lang="ko-KR" altLang="en-US" dirty="0" smtClean="0"/>
              <a:t> 발표를 맡은 </a:t>
            </a:r>
            <a:r>
              <a:rPr lang="ko-KR" altLang="en-US" dirty="0" err="1" smtClean="0"/>
              <a:t>ㅇㅇㅇ입니다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벤치마킹 결과</a:t>
            </a:r>
            <a:r>
              <a:rPr lang="ko-KR" altLang="en-US" baseline="0" dirty="0" smtClean="0"/>
              <a:t> 소통은</a:t>
            </a:r>
            <a:endParaRPr lang="en-US" altLang="ko-KR" dirty="0" smtClean="0"/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개인 이용 서비스인 기본 서비스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가족과 공유할 수 있는 특화서비스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&lt;A&gt;App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의 전용 부가서비스를 제공합니다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1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정의서를</a:t>
            </a:r>
            <a:r>
              <a:rPr lang="ko-KR" altLang="en-US" dirty="0" smtClean="0"/>
              <a:t> 토대로 다음과 같은 </a:t>
            </a:r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다이어그램을 도출하였습니다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18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비즈니스 모델을 클래스로 구조화한 다이어그램 입니다</a:t>
            </a:r>
            <a:r>
              <a:rPr lang="en-US" altLang="ko-KR" dirty="0" smtClean="0"/>
              <a:t>.</a:t>
            </a:r>
          </a:p>
          <a:p>
            <a:pPr latinLnBrk="1"/>
            <a:r>
              <a:rPr lang="en-US" altLang="ko-KR" dirty="0" smtClean="0"/>
              <a:t>&lt;A&gt;</a:t>
            </a:r>
          </a:p>
          <a:p>
            <a:pPr latinLnBrk="1"/>
            <a:r>
              <a:rPr lang="ko-KR" altLang="en-US" dirty="0" smtClean="0"/>
              <a:t>각 클래스를 연관된 기능에 따라 분류하였습니다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4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169">
              <a:defRPr/>
            </a:pPr>
            <a:r>
              <a:rPr lang="ko-KR" altLang="en-US" dirty="0" smtClean="0"/>
              <a:t>분석단계 다이어그램을 </a:t>
            </a:r>
            <a:r>
              <a:rPr lang="ko-KR" altLang="ko-KR" dirty="0" smtClean="0"/>
              <a:t>토대로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프로그램에서 실제 사용될 데이터를 저장할</a:t>
            </a:r>
            <a:r>
              <a:rPr lang="en-US" altLang="ko-KR" dirty="0" smtClean="0"/>
              <a:t> DB </a:t>
            </a:r>
            <a:r>
              <a:rPr lang="ko-KR" altLang="ko-KR" dirty="0" smtClean="0"/>
              <a:t>스키마를 다음과 같이 </a:t>
            </a:r>
            <a:r>
              <a:rPr lang="ko-KR" altLang="en-US" dirty="0" smtClean="0"/>
              <a:t>설계하여</a:t>
            </a:r>
            <a:endParaRPr lang="en-US" altLang="ko-KR" dirty="0" smtClean="0"/>
          </a:p>
          <a:p>
            <a:pPr defTabSz="963169">
              <a:defRPr/>
            </a:pPr>
            <a:r>
              <a:rPr lang="en-US" altLang="ko-KR" dirty="0" smtClean="0"/>
              <a:t>&lt;A&gt;</a:t>
            </a:r>
          </a:p>
          <a:p>
            <a:pPr defTabSz="963169">
              <a:defRPr/>
            </a:pPr>
            <a:r>
              <a:rPr lang="ko-KR" altLang="en-US" dirty="0" smtClean="0"/>
              <a:t>기능에 따라 분류하였습니다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홈 서비스를 기준으로 클래스 모델링을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빈 클래스를 바탕으로</a:t>
            </a:r>
            <a:endParaRPr lang="en-US" altLang="ko-KR" dirty="0" smtClean="0"/>
          </a:p>
          <a:p>
            <a:r>
              <a:rPr lang="en-US" altLang="ko-KR" dirty="0" smtClean="0"/>
              <a:t>&lt;A&gt; </a:t>
            </a:r>
            <a:r>
              <a:rPr lang="ko-KR" altLang="en-US" dirty="0" smtClean="0"/>
              <a:t>테이블을 설계하였으며</a:t>
            </a:r>
            <a:endParaRPr lang="en-US" altLang="ko-KR" dirty="0" smtClean="0"/>
          </a:p>
          <a:p>
            <a:r>
              <a:rPr lang="en-US" altLang="ko-KR" dirty="0" smtClean="0"/>
              <a:t>&lt;A&gt; DB</a:t>
            </a:r>
            <a:r>
              <a:rPr lang="ko-KR" altLang="en-US" dirty="0" smtClean="0"/>
              <a:t> 데이터를 담기 위한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클래스와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접근하는 클래스인 </a:t>
            </a:r>
            <a:r>
              <a:rPr lang="en-US" altLang="ko-KR" baseline="0" dirty="0" smtClean="0"/>
              <a:t>DAO </a:t>
            </a:r>
            <a:r>
              <a:rPr lang="ko-KR" altLang="en-US" baseline="0" dirty="0" smtClean="0"/>
              <a:t>클래스를 설계하였습니다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소통에는 웹 클라이언트와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클라이언트가 존재합니다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98">
              <a:defRPr/>
            </a:pPr>
            <a:r>
              <a:rPr lang="en-US" altLang="ko-KR" dirty="0" smtClean="0"/>
              <a:t>&lt;A&gt;</a:t>
            </a:r>
          </a:p>
          <a:p>
            <a:pPr defTabSz="963298">
              <a:defRPr/>
            </a:pPr>
            <a:r>
              <a:rPr lang="ko-KR" altLang="en-US" baseline="0" dirty="0" smtClean="0"/>
              <a:t>두 클라이언트는 서버와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통신을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서버는 </a:t>
            </a:r>
            <a:r>
              <a:rPr lang="en-US" altLang="ko-KR" baseline="0" dirty="0" smtClean="0"/>
              <a:t>DBMS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TCP/IP </a:t>
            </a:r>
            <a:r>
              <a:rPr lang="ko-KR" altLang="en-US" baseline="0" dirty="0" smtClean="0"/>
              <a:t>통신을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88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</a:p>
          <a:p>
            <a:r>
              <a:rPr lang="ko-KR" altLang="en-US" dirty="0" smtClean="0"/>
              <a:t>웹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클라이언트가 서버에 </a:t>
            </a:r>
            <a:r>
              <a:rPr lang="ko-KR" altLang="en-US" baseline="0" dirty="0" err="1" smtClean="0"/>
              <a:t>메인화면을</a:t>
            </a:r>
            <a:r>
              <a:rPr lang="ko-KR" altLang="en-US" baseline="0" dirty="0" smtClean="0"/>
              <a:t> 요청하였을 때 서버로부터 제공받게 되는 화면입니다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&lt;A - </a:t>
            </a:r>
            <a:r>
              <a:rPr lang="ko-KR" altLang="en-US" baseline="0" dirty="0" smtClean="0"/>
              <a:t>화면</a:t>
            </a:r>
            <a:r>
              <a:rPr lang="en-US" altLang="ko-KR" baseline="0" dirty="0" smtClean="0"/>
              <a:t>&gt;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다음은 </a:t>
            </a:r>
            <a:r>
              <a:rPr lang="ko-KR" altLang="en-US" baseline="0" dirty="0" err="1" smtClean="0"/>
              <a:t>모바일</a:t>
            </a:r>
            <a:r>
              <a:rPr lang="ko-KR" altLang="en-US" baseline="0" dirty="0" smtClean="0"/>
              <a:t> 클라이언트의 </a:t>
            </a:r>
            <a:r>
              <a:rPr lang="ko-KR" altLang="en-US" baseline="0" dirty="0" err="1" smtClean="0"/>
              <a:t>메인화면입니다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&lt;A&gt;</a:t>
            </a:r>
          </a:p>
          <a:p>
            <a:r>
              <a:rPr lang="ko-KR" altLang="en-US" baseline="0" dirty="0" smtClean="0"/>
              <a:t>클라이언트의 동일한 요청이 다른 화면으로 제공되는 것을 확인할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00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결론적으로 서로 다른 두 클라이언트의 요청은 하나의 서버에서 관리하며 서버는 각각에 대한 응답을 다르게 보내게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5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다음과 같은 순서로 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4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서비스의 시퀀스 다이어그램을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5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300" dirty="0"/>
              <a:t>&lt;A&gt;</a:t>
            </a:r>
            <a:r>
              <a:rPr lang="ko-KR" altLang="en-US" sz="1300" dirty="0"/>
              <a:t>스케줄 </a:t>
            </a:r>
            <a:r>
              <a:rPr lang="ko-KR" altLang="en-US" sz="1300" dirty="0" err="1"/>
              <a:t>매칭이란</a:t>
            </a:r>
            <a:r>
              <a:rPr lang="ko-KR" altLang="en-US" sz="1300" dirty="0"/>
              <a:t> 가족들의 일정들을 조사하여 모든 가족이 함께할 수 있는 시간을 구해주는 서비스입니다</a:t>
            </a:r>
            <a:r>
              <a:rPr lang="en-US" altLang="ko-KR" sz="1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 err="1"/>
              <a:t>스케쥴</a:t>
            </a:r>
            <a:r>
              <a:rPr lang="ko-KR" altLang="en-US" sz="1300" dirty="0"/>
              <a:t> 매칭하다 시퀀스 다이어그램의 전체적인 흐름입니다</a:t>
            </a:r>
            <a:r>
              <a:rPr lang="en-US" altLang="ko-KR" sz="1300" dirty="0"/>
              <a:t>. &lt;A&gt;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300" dirty="0"/>
              <a:t>사용자가 가족 </a:t>
            </a:r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매칭을</a:t>
            </a:r>
            <a:r>
              <a:rPr lang="ko-KR" altLang="en-US" sz="1300" dirty="0"/>
              <a:t> 요청하면 </a:t>
            </a:r>
            <a:r>
              <a:rPr lang="ko-KR" altLang="en-US" sz="1300" dirty="0" err="1"/>
              <a:t>서블릿에서</a:t>
            </a:r>
            <a:r>
              <a:rPr lang="ko-KR" altLang="en-US" sz="1300" dirty="0"/>
              <a:t> 서비스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호출합니다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7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109" fontAlgn="base">
              <a:defRPr/>
            </a:pPr>
            <a:r>
              <a:rPr lang="en-US" altLang="ko-KR" sz="1300" dirty="0"/>
              <a:t>&lt;a&gt;</a:t>
            </a:r>
            <a:r>
              <a:rPr lang="ko-KR" altLang="en-US" sz="1300" dirty="0"/>
              <a:t>서비스 </a:t>
            </a:r>
            <a:r>
              <a:rPr lang="ko-KR" altLang="en-US" sz="1300" dirty="0" err="1"/>
              <a:t>메소드</a:t>
            </a:r>
            <a:r>
              <a:rPr lang="ko-KR" altLang="en-US" sz="1300" dirty="0"/>
              <a:t> 내부에서 </a:t>
            </a:r>
            <a:r>
              <a:rPr lang="en-US" altLang="ko-KR" sz="1300" dirty="0" err="1"/>
              <a:t>doPost</a:t>
            </a:r>
            <a:r>
              <a:rPr lang="en-US" altLang="ko-KR" sz="1300" dirty="0"/>
              <a:t>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호출한 후 </a:t>
            </a:r>
            <a:r>
              <a:rPr lang="en-US" altLang="ko-KR" sz="1300" dirty="0" err="1"/>
              <a:t>doPost</a:t>
            </a:r>
            <a:r>
              <a:rPr lang="en-US" altLang="ko-KR" sz="1300" dirty="0"/>
              <a:t> </a:t>
            </a:r>
            <a:r>
              <a:rPr lang="ko-KR" altLang="en-US" sz="1300" dirty="0"/>
              <a:t>내부에서 </a:t>
            </a:r>
            <a:r>
              <a:rPr lang="ko-KR" altLang="en-US" sz="1300" dirty="0" err="1"/>
              <a:t>매칭</a:t>
            </a:r>
            <a:r>
              <a:rPr lang="ko-KR" altLang="en-US" sz="1300" dirty="0"/>
              <a:t> 매니저를 생성하면서</a:t>
            </a:r>
            <a:endParaRPr lang="en-US" altLang="ko-KR" sz="1300" dirty="0"/>
          </a:p>
          <a:p>
            <a:pPr defTabSz="914109" fontAlgn="base">
              <a:defRPr/>
            </a:pPr>
            <a:r>
              <a:rPr lang="en-US" altLang="ko-KR" sz="1300" dirty="0"/>
              <a:t>&lt;a&gt;2</a:t>
            </a:r>
            <a:r>
              <a:rPr lang="ko-KR" altLang="en-US" sz="1300" dirty="0"/>
              <a:t>개의 </a:t>
            </a:r>
            <a:r>
              <a:rPr lang="en-US" altLang="ko-KR" sz="1300" dirty="0"/>
              <a:t>DAO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생성하고 초기화 합니다</a:t>
            </a:r>
            <a:r>
              <a:rPr lang="en-US" altLang="ko-KR" sz="1300" dirty="0"/>
              <a:t>.</a:t>
            </a:r>
          </a:p>
          <a:p>
            <a:pPr defTabSz="914109" fontAlgn="base">
              <a:defRPr/>
            </a:pPr>
            <a:r>
              <a:rPr lang="en-US" altLang="ko-KR" sz="1300" dirty="0"/>
              <a:t>&lt;a&gt;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01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1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88"/>
            <a:r>
              <a:rPr lang="ko-KR" altLang="en-US" sz="1300" dirty="0"/>
              <a:t>위와 같은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호출하여 </a:t>
            </a:r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매칭을</a:t>
            </a:r>
            <a:r>
              <a:rPr lang="ko-KR" altLang="en-US" sz="1300" dirty="0"/>
              <a:t> 위해 개인 일정과 가족 일정 정보를 가져옵니다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2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88"/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매칭에</a:t>
            </a:r>
            <a:r>
              <a:rPr lang="ko-KR" altLang="en-US" sz="1300" dirty="0"/>
              <a:t> 필요한 정보만 가져오는 </a:t>
            </a:r>
            <a:r>
              <a:rPr lang="ko-KR" altLang="en-US" sz="1300" dirty="0" err="1"/>
              <a:t>메소드를</a:t>
            </a:r>
            <a:r>
              <a:rPr lang="ko-KR" altLang="en-US" sz="1300" dirty="0"/>
              <a:t> 호출하여 정보를 가공하고</a:t>
            </a:r>
            <a:endParaRPr lang="en-US" altLang="ko-KR" sz="1300" dirty="0"/>
          </a:p>
          <a:p>
            <a:pPr defTabSz="963288"/>
            <a:r>
              <a:rPr lang="en-US" altLang="ko-KR" sz="1300" dirty="0"/>
              <a:t>&lt;A&gt;</a:t>
            </a:r>
          </a:p>
          <a:p>
            <a:pPr defTabSz="963288"/>
            <a:r>
              <a:rPr lang="ko-KR" altLang="en-US" sz="1300" dirty="0"/>
              <a:t>가공된 정보를 통해서 가족들이 함께 할 수 있는 시간을 계산해줍니다</a:t>
            </a:r>
            <a:r>
              <a:rPr lang="en-US" altLang="ko-KR" sz="1300" dirty="0"/>
              <a:t>.</a:t>
            </a:r>
          </a:p>
          <a:p>
            <a:pPr defTabSz="963288"/>
            <a:endParaRPr lang="en-US" altLang="ko-KR" sz="1300" dirty="0"/>
          </a:p>
          <a:p>
            <a:pPr defTabSz="963288"/>
            <a:r>
              <a:rPr lang="ko-KR" altLang="en-US" sz="1300" dirty="0"/>
              <a:t>이렇게 </a:t>
            </a:r>
            <a:r>
              <a:rPr lang="ko-KR" altLang="en-US" sz="1300" dirty="0" err="1"/>
              <a:t>스케쥴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매칭의</a:t>
            </a:r>
            <a:r>
              <a:rPr lang="ko-KR" altLang="en-US" sz="1300" dirty="0"/>
              <a:t> 시퀀스다이어그램이 마무리가 됩니다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7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이것으로 저의 발표를 마치고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팀원이 이어서 영상 시현을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01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2"/>
            <a:r>
              <a:rPr lang="ko-KR" altLang="en-US" dirty="0" smtClean="0"/>
              <a:t>먼저 팀 소개를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팀명인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Rooping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en-US" altLang="ko-KR" dirty="0" smtClean="0"/>
              <a:t>&lt;A&gt;</a:t>
            </a:r>
            <a:r>
              <a:rPr lang="ko-KR" altLang="en-US" dirty="0" smtClean="0"/>
              <a:t>관계를 의미하는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과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반복을 의미하는 </a:t>
            </a:r>
            <a:r>
              <a:rPr lang="en-US" altLang="ko-KR" baseline="0" dirty="0" smtClean="0"/>
              <a:t>looping</a:t>
            </a:r>
            <a:r>
              <a:rPr lang="ko-KR" altLang="en-US" baseline="0" dirty="0" smtClean="0"/>
              <a:t>이라는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단어의  합성어로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&lt;A&gt;</a:t>
            </a:r>
            <a:r>
              <a:rPr lang="ko-KR" altLang="en-US" baseline="0" dirty="0" smtClean="0"/>
              <a:t>가족 관계의 개선을 위해 끊임 없이 노력한다는 의미를 가지고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042">
              <a:defRPr/>
            </a:pPr>
            <a:r>
              <a:rPr lang="ko-KR" altLang="en-US" dirty="0" smtClean="0"/>
              <a:t>저희 프로그램 소통은</a:t>
            </a:r>
            <a:endParaRPr lang="en-US" altLang="ko-KR" dirty="0" smtClean="0"/>
          </a:p>
          <a:p>
            <a:pPr defTabSz="963042">
              <a:defRPr/>
            </a:pPr>
            <a:r>
              <a:rPr lang="en-US" altLang="ko-KR" dirty="0" smtClean="0"/>
              <a:t>&lt;A&gt;So, </a:t>
            </a:r>
            <a:r>
              <a:rPr lang="ko-KR" altLang="en-US" dirty="0" smtClean="0"/>
              <a:t>가족이라서</a:t>
            </a:r>
            <a:r>
              <a:rPr lang="en-US" altLang="ko-KR" dirty="0" smtClean="0"/>
              <a:t>, </a:t>
            </a:r>
          </a:p>
          <a:p>
            <a:pPr defTabSz="963042">
              <a:defRPr/>
            </a:pPr>
            <a:r>
              <a:rPr lang="en-US" altLang="ko-KR" dirty="0" smtClean="0"/>
              <a:t>&lt;A&gt;</a:t>
            </a:r>
            <a:r>
              <a:rPr lang="ko-KR" altLang="en-US" dirty="0" smtClean="0"/>
              <a:t>通 통한다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의 의미입니다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0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042">
              <a:defRPr/>
            </a:pPr>
            <a:r>
              <a:rPr lang="ko-KR" altLang="en-US" baseline="0" dirty="0" smtClean="0"/>
              <a:t>컴퓨터와 핸드폰 사용으로 </a:t>
            </a:r>
            <a:r>
              <a:rPr lang="ko-KR" altLang="en-US" baseline="0" dirty="0" smtClean="0"/>
              <a:t>부모와 자녀간에 생긴 </a:t>
            </a:r>
            <a:r>
              <a:rPr lang="ko-KR" altLang="en-US" baseline="0" dirty="0" smtClean="0"/>
              <a:t>장벽을 </a:t>
            </a:r>
            <a:endParaRPr lang="en-US" altLang="ko-KR" baseline="0" dirty="0" smtClean="0"/>
          </a:p>
          <a:p>
            <a:pPr defTabSz="963042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소통이라는 프로그램을 </a:t>
            </a:r>
            <a:endParaRPr lang="en-US" altLang="ko-KR" baseline="0" dirty="0" smtClean="0"/>
          </a:p>
          <a:p>
            <a:pPr defTabSz="963042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통해 해소하고</a:t>
            </a:r>
          </a:p>
          <a:p>
            <a:pPr defTabSz="963042">
              <a:defRPr/>
            </a:pPr>
            <a:r>
              <a:rPr lang="en-US" altLang="ko-KR" baseline="0" dirty="0" smtClean="0"/>
              <a:t>&lt;a&gt; </a:t>
            </a:r>
            <a:r>
              <a:rPr lang="ko-KR" altLang="en-US" baseline="0" dirty="0" smtClean="0"/>
              <a:t>가족 간의 원활한 소통을 이루고자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2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결과 </a:t>
            </a:r>
            <a:endParaRPr lang="en-US" altLang="ko-KR" dirty="0" smtClean="0"/>
          </a:p>
          <a:p>
            <a:r>
              <a:rPr lang="ko-KR" altLang="en-US" dirty="0" smtClean="0"/>
              <a:t>가족이 함께 이야기 할 수 있는 가족 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소통 프로그램이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1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0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소통은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카테고리로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를 분류한 후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프로그램을 벤치마킹 하여 </a:t>
            </a:r>
            <a:endParaRPr lang="en-US" altLang="ko-KR" dirty="0" smtClean="0"/>
          </a:p>
          <a:p>
            <a:pPr latinLnBrk="1"/>
            <a:r>
              <a:rPr lang="en-US" altLang="ko-KR" dirty="0" smtClean="0"/>
              <a:t>&lt;A&gt;</a:t>
            </a:r>
          </a:p>
          <a:p>
            <a:pPr latinLnBrk="1"/>
            <a:r>
              <a:rPr lang="ko-KR" altLang="en-US" dirty="0" smtClean="0"/>
              <a:t>위와 같은 서비스를 도출하였습니다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0FD6-5090-4B4D-875A-D5C50A8B40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1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5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5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9005-37C9-4421-B8AC-E77944FF9A12}" type="datetimeFigureOut">
              <a:rPr lang="ko-KR" altLang="en-US" smtClean="0"/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9865-18B0-4968-8475-601BB9BEC3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90252" y="214186"/>
            <a:ext cx="1178338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72"/>
            <a:ext cx="1992782" cy="8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300">
          <a:solidFill>
            <a:schemeClr val="tx1"/>
          </a:solidFill>
          <a:latin typeface="서울남산체 B" pitchFamily="18" charset="-127"/>
          <a:ea typeface="서울남산체 B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t="18984" b="30091"/>
          <a:stretch/>
        </p:blipFill>
        <p:spPr>
          <a:xfrm>
            <a:off x="3595458" y="5589891"/>
            <a:ext cx="1984654" cy="901838"/>
          </a:xfrm>
          <a:prstGeom prst="rect">
            <a:avLst/>
          </a:prstGeom>
          <a:effectLst/>
        </p:spPr>
      </p:pic>
      <p:sp>
        <p:nvSpPr>
          <p:cNvPr id="4" name="타원 3"/>
          <p:cNvSpPr/>
          <p:nvPr/>
        </p:nvSpPr>
        <p:spPr>
          <a:xfrm>
            <a:off x="2004006" y="2564904"/>
            <a:ext cx="822036" cy="82203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타원 6"/>
          <p:cNvSpPr/>
          <p:nvPr/>
        </p:nvSpPr>
        <p:spPr>
          <a:xfrm>
            <a:off x="787439" y="1653182"/>
            <a:ext cx="1025878" cy="102587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28263" y="1478658"/>
            <a:ext cx="2310382" cy="231038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02306" y="1683650"/>
            <a:ext cx="2762295" cy="186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500" spc="-300" dirty="0" smtClean="0">
                <a:latin typeface="서울한강체 M" pitchFamily="18" charset="-127"/>
                <a:ea typeface="서울한강체 M" pitchFamily="18" charset="-127"/>
              </a:rPr>
              <a:t>소통</a:t>
            </a:r>
            <a:endParaRPr lang="ko-KR" altLang="en-US" sz="115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3568" y="2536171"/>
            <a:ext cx="4302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278" y="1828285"/>
            <a:ext cx="36969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spc="-300" dirty="0" smtClean="0">
                <a:latin typeface="서울한강체 M" pitchFamily="18" charset="-127"/>
                <a:ea typeface="서울한강체 M" pitchFamily="18" charset="-127"/>
              </a:rPr>
              <a:t>가족이라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0008" y="2614674"/>
            <a:ext cx="281359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latin typeface="서울한강체 M" pitchFamily="18" charset="-127"/>
                <a:ea typeface="서울한강체 M" pitchFamily="18" charset="-127"/>
              </a:rPr>
              <a:t>통하는 이야기</a:t>
            </a:r>
            <a:endParaRPr lang="ko-KR" altLang="en-US" sz="4000" spc="-300" dirty="0">
              <a:latin typeface="서울한강체 M" pitchFamily="18" charset="-127"/>
              <a:ea typeface="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2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타원 99"/>
          <p:cNvSpPr/>
          <p:nvPr/>
        </p:nvSpPr>
        <p:spPr>
          <a:xfrm>
            <a:off x="1043496" y="4626926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43496" y="3212976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3496" y="1844824"/>
            <a:ext cx="1296172" cy="117833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3" y="64737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요구사항 정의서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1751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-윤고딕330" pitchFamily="18" charset="-127"/>
                <a:ea typeface="-윤고딕330" pitchFamily="18" charset="-127"/>
              </a:rPr>
              <a:t>기본 서비스</a:t>
            </a:r>
            <a:endParaRPr lang="ko-KR" altLang="en-US" sz="24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579576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smtClean="0">
                <a:latin typeface="-윤고딕330" pitchFamily="18" charset="-127"/>
                <a:ea typeface="-윤고딕330" pitchFamily="18" charset="-127"/>
              </a:rPr>
              <a:t>특화 서비스</a:t>
            </a:r>
            <a:endParaRPr lang="ko-KR" altLang="en-US" sz="24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98398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-윤고딕330" pitchFamily="18" charset="-127"/>
                <a:ea typeface="-윤고딕330" pitchFamily="18" charset="-127"/>
              </a:rPr>
              <a:t>부</a:t>
            </a:r>
            <a:r>
              <a:rPr lang="ko-KR" altLang="en-US" sz="2400" spc="-300" dirty="0">
                <a:latin typeface="-윤고딕330" pitchFamily="18" charset="-127"/>
                <a:ea typeface="-윤고딕330" pitchFamily="18" charset="-127"/>
              </a:rPr>
              <a:t>가</a:t>
            </a:r>
            <a:r>
              <a:rPr lang="ko-KR" altLang="en-US" sz="2400" spc="-300" dirty="0" smtClean="0">
                <a:latin typeface="-윤고딕330" pitchFamily="18" charset="-127"/>
                <a:ea typeface="-윤고딕330" pitchFamily="18" charset="-127"/>
              </a:rPr>
              <a:t> 서비스</a:t>
            </a:r>
            <a:endParaRPr lang="ko-KR" altLang="en-US" sz="2400" spc="-3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452292" y="2780928"/>
            <a:ext cx="1296172" cy="1178338"/>
            <a:chOff x="7292258" y="2739911"/>
            <a:chExt cx="1296172" cy="1178338"/>
          </a:xfrm>
        </p:grpSpPr>
        <p:sp>
          <p:nvSpPr>
            <p:cNvPr id="9" name="타원 8"/>
            <p:cNvSpPr/>
            <p:nvPr/>
          </p:nvSpPr>
          <p:spPr>
            <a:xfrm>
              <a:off x="7292258" y="2739911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6264" y="3009856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ko-KR" sz="2800" kern="1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30242" y="2780928"/>
            <a:ext cx="1467068" cy="1178338"/>
            <a:chOff x="7464851" y="4096660"/>
            <a:chExt cx="1467068" cy="1178338"/>
          </a:xfrm>
        </p:grpSpPr>
        <p:sp>
          <p:nvSpPr>
            <p:cNvPr id="12" name="타원 11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4851" y="4413911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다이어리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02513" y="4501275"/>
            <a:ext cx="1341982" cy="1178338"/>
            <a:chOff x="7251173" y="5347006"/>
            <a:chExt cx="1341982" cy="1178338"/>
          </a:xfrm>
        </p:grpSpPr>
        <p:sp>
          <p:nvSpPr>
            <p:cNvPr id="15" name="타원 14"/>
            <p:cNvSpPr/>
            <p:nvPr/>
          </p:nvSpPr>
          <p:spPr>
            <a:xfrm>
              <a:off x="7251173" y="5347006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4934" y="5459121"/>
              <a:ext cx="12282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사랑의 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우체통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0573" y="4501275"/>
            <a:ext cx="1444626" cy="1178338"/>
            <a:chOff x="908566" y="5347006"/>
            <a:chExt cx="1444626" cy="1178338"/>
          </a:xfrm>
        </p:grpSpPr>
        <p:sp>
          <p:nvSpPr>
            <p:cNvPr id="18" name="타원 17"/>
            <p:cNvSpPr/>
            <p:nvPr/>
          </p:nvSpPr>
          <p:spPr>
            <a:xfrm>
              <a:off x="908566" y="5347006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8566" y="5620621"/>
              <a:ext cx="144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kern="100" spc="-300" dirty="0">
                  <a:latin typeface="-윤고딕330" pitchFamily="18" charset="-127"/>
                  <a:ea typeface="-윤고딕330" pitchFamily="18" charset="-127"/>
                </a:rPr>
                <a:t>Wish List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75415" y="2780928"/>
            <a:ext cx="1296172" cy="1178338"/>
            <a:chOff x="621570" y="4096660"/>
            <a:chExt cx="1296172" cy="1178338"/>
          </a:xfrm>
        </p:grpSpPr>
        <p:sp>
          <p:nvSpPr>
            <p:cNvPr id="21" name="타원 20"/>
            <p:cNvSpPr/>
            <p:nvPr/>
          </p:nvSpPr>
          <p:spPr>
            <a:xfrm>
              <a:off x="621570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422" y="4449877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프로필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431057" y="1242420"/>
            <a:ext cx="1467068" cy="1178338"/>
            <a:chOff x="1016700" y="1556792"/>
            <a:chExt cx="1467068" cy="1178338"/>
          </a:xfrm>
        </p:grpSpPr>
        <p:sp>
          <p:nvSpPr>
            <p:cNvPr id="24" name="타원 23"/>
            <p:cNvSpPr/>
            <p:nvPr/>
          </p:nvSpPr>
          <p:spPr>
            <a:xfrm>
              <a:off x="1165017" y="1556792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6700" y="1884351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회원가입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914095" y="1265797"/>
            <a:ext cx="1296172" cy="1178338"/>
            <a:chOff x="546718" y="2827528"/>
            <a:chExt cx="1296172" cy="1178338"/>
          </a:xfrm>
        </p:grpSpPr>
        <p:sp>
          <p:nvSpPr>
            <p:cNvPr id="27" name="타원 26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70" y="3115686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로그인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633324" y="2204864"/>
            <a:ext cx="1467068" cy="1178338"/>
            <a:chOff x="7464851" y="4096660"/>
            <a:chExt cx="1467068" cy="1178338"/>
          </a:xfrm>
        </p:grpSpPr>
        <p:sp>
          <p:nvSpPr>
            <p:cNvPr id="59" name="타원 58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64851" y="4208775"/>
              <a:ext cx="14670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저녁메뉴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공유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867905" y="2246013"/>
            <a:ext cx="1548822" cy="1178338"/>
            <a:chOff x="467543" y="4096660"/>
            <a:chExt cx="1548822" cy="1178338"/>
          </a:xfrm>
        </p:grpSpPr>
        <p:sp>
          <p:nvSpPr>
            <p:cNvPr id="62" name="타원 61"/>
            <p:cNvSpPr/>
            <p:nvPr/>
          </p:nvSpPr>
          <p:spPr>
            <a:xfrm>
              <a:off x="621570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7543" y="4383070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이모티콘</a:t>
              </a:r>
              <a:r>
                <a:rPr lang="en-US" altLang="ko-KR" sz="2800" kern="100" spc="-300" dirty="0"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994230" y="3908594"/>
            <a:ext cx="1296172" cy="1178338"/>
            <a:chOff x="6643957" y="1583405"/>
            <a:chExt cx="1296172" cy="1178338"/>
          </a:xfrm>
        </p:grpSpPr>
        <p:sp>
          <p:nvSpPr>
            <p:cNvPr id="65" name="타원 64"/>
            <p:cNvSpPr/>
            <p:nvPr/>
          </p:nvSpPr>
          <p:spPr>
            <a:xfrm>
              <a:off x="6643957" y="1583405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66" y="1910964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미션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986130" y="3947995"/>
            <a:ext cx="1296172" cy="1178338"/>
            <a:chOff x="7550299" y="4096660"/>
            <a:chExt cx="1296172" cy="1178338"/>
          </a:xfrm>
        </p:grpSpPr>
        <p:sp>
          <p:nvSpPr>
            <p:cNvPr id="68" name="타원 67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25151" y="4424219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스티커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18773" y="3932508"/>
            <a:ext cx="1296172" cy="1178338"/>
            <a:chOff x="7292258" y="2739911"/>
            <a:chExt cx="1296172" cy="1178338"/>
          </a:xfrm>
        </p:grpSpPr>
        <p:sp>
          <p:nvSpPr>
            <p:cNvPr id="71" name="타원 70"/>
            <p:cNvSpPr/>
            <p:nvPr/>
          </p:nvSpPr>
          <p:spPr>
            <a:xfrm>
              <a:off x="7292258" y="2739911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27410" y="3067470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추억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86130" y="2204864"/>
            <a:ext cx="1296172" cy="1178338"/>
            <a:chOff x="546718" y="2827528"/>
            <a:chExt cx="1296172" cy="1178338"/>
          </a:xfrm>
        </p:grpSpPr>
        <p:sp>
          <p:nvSpPr>
            <p:cNvPr id="77" name="타원 76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4797" y="3135886"/>
              <a:ext cx="1059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-윤고딕330" pitchFamily="18" charset="-127"/>
                  <a:ea typeface="-윤고딕330" pitchFamily="18" charset="-127"/>
                </a:rPr>
                <a:t>이야기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178262" y="656940"/>
            <a:ext cx="1560781" cy="1178338"/>
            <a:chOff x="2251143" y="4915768"/>
            <a:chExt cx="1560781" cy="1178338"/>
          </a:xfrm>
        </p:grpSpPr>
        <p:sp>
          <p:nvSpPr>
            <p:cNvPr id="80" name="타원 79"/>
            <p:cNvSpPr/>
            <p:nvPr/>
          </p:nvSpPr>
          <p:spPr>
            <a:xfrm>
              <a:off x="2251143" y="4915768"/>
              <a:ext cx="1560781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16754" y="5243327"/>
              <a:ext cx="776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latin typeface="-윤고딕330" pitchFamily="18" charset="-127"/>
                  <a:ea typeface="-윤고딕330" pitchFamily="18" charset="-127"/>
                </a:rPr>
                <a:t>Web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325042" y="666486"/>
            <a:ext cx="1560781" cy="1178338"/>
            <a:chOff x="2251143" y="4915768"/>
            <a:chExt cx="1560781" cy="1178338"/>
          </a:xfrm>
        </p:grpSpPr>
        <p:sp>
          <p:nvSpPr>
            <p:cNvPr id="83" name="타원 82"/>
            <p:cNvSpPr/>
            <p:nvPr/>
          </p:nvSpPr>
          <p:spPr>
            <a:xfrm>
              <a:off x="2251143" y="4915768"/>
              <a:ext cx="1560781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tx2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16754" y="524332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latin typeface="-윤고딕330" pitchFamily="18" charset="-127"/>
                  <a:ea typeface="-윤고딕330" pitchFamily="18" charset="-127"/>
                </a:rPr>
                <a:t>App</a:t>
              </a:r>
              <a:endParaRPr lang="ko-KR" altLang="en-US" sz="2800" spc="-3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201004" y="2246013"/>
            <a:ext cx="1467068" cy="1178338"/>
            <a:chOff x="7543946" y="4137809"/>
            <a:chExt cx="1467068" cy="1178338"/>
          </a:xfrm>
        </p:grpSpPr>
        <p:sp>
          <p:nvSpPr>
            <p:cNvPr id="86" name="타원 85"/>
            <p:cNvSpPr/>
            <p:nvPr/>
          </p:nvSpPr>
          <p:spPr>
            <a:xfrm>
              <a:off x="7629395" y="4137809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43946" y="4192762"/>
              <a:ext cx="14670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데이터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2800" kern="100" spc="-300" dirty="0" smtClean="0">
                  <a:latin typeface="-윤고딕330" pitchFamily="18" charset="-127"/>
                  <a:ea typeface="-윤고딕330" pitchFamily="18" charset="-127"/>
                </a:rPr>
                <a:t>다운로</a:t>
              </a:r>
              <a:r>
                <a:rPr lang="ko-KR" altLang="en-US" sz="2800" kern="100" spc="-300" dirty="0">
                  <a:latin typeface="-윤고딕330" pitchFamily="18" charset="-127"/>
                  <a:ea typeface="-윤고딕330" pitchFamily="18" charset="-127"/>
                </a:rPr>
                <a:t>드</a:t>
              </a:r>
              <a:endParaRPr lang="ko-KR" altLang="ko-KR" sz="2800" kern="100" spc="-300" dirty="0">
                <a:latin typeface="-윤고딕330" pitchFamily="18" charset="-127"/>
                <a:ea typeface="-윤고딕330" pitchFamily="18" charset="-127"/>
                <a:cs typeface="Times New Roman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01004" y="3996438"/>
            <a:ext cx="1296172" cy="1178338"/>
            <a:chOff x="546718" y="2827528"/>
            <a:chExt cx="1296172" cy="1178338"/>
          </a:xfrm>
        </p:grpSpPr>
        <p:sp>
          <p:nvSpPr>
            <p:cNvPr id="89" name="타원 88"/>
            <p:cNvSpPr/>
            <p:nvPr/>
          </p:nvSpPr>
          <p:spPr>
            <a:xfrm>
              <a:off x="546718" y="2827528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4669" y="2948064"/>
              <a:ext cx="12282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데이터 </a:t>
              </a:r>
              <a:endParaRPr lang="en-US" altLang="ko-KR" sz="2800" kern="100" spc="-300" dirty="0" smtClean="0"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ko-KR" sz="2800" kern="100" spc="-300" dirty="0" smtClean="0">
                  <a:latin typeface="-윤고딕330" pitchFamily="18" charset="-127"/>
                  <a:ea typeface="-윤고딕330" pitchFamily="18" charset="-127"/>
                </a:rPr>
                <a:t>백업 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599237" y="3677463"/>
            <a:ext cx="1467068" cy="1178338"/>
            <a:chOff x="7464851" y="4096660"/>
            <a:chExt cx="1467068" cy="1178338"/>
          </a:xfrm>
        </p:grpSpPr>
        <p:sp>
          <p:nvSpPr>
            <p:cNvPr id="92" name="타원 91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64851" y="4376996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잠금화면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599237" y="2119084"/>
            <a:ext cx="1296172" cy="1178338"/>
            <a:chOff x="7550299" y="4096660"/>
            <a:chExt cx="1296172" cy="1178338"/>
          </a:xfrm>
        </p:grpSpPr>
        <p:sp>
          <p:nvSpPr>
            <p:cNvPr id="95" name="타원 94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785451" y="4424219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>
                  <a:latin typeface="-윤고딕330" pitchFamily="18" charset="-127"/>
                  <a:ea typeface="-윤고딕330" pitchFamily="18" charset="-127"/>
                </a:rPr>
                <a:t>콕콕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599237" y="5235842"/>
            <a:ext cx="1467068" cy="1178338"/>
            <a:chOff x="7464851" y="4096660"/>
            <a:chExt cx="1467068" cy="1178338"/>
          </a:xfrm>
        </p:grpSpPr>
        <p:sp>
          <p:nvSpPr>
            <p:cNvPr id="98" name="타원 97"/>
            <p:cNvSpPr/>
            <p:nvPr/>
          </p:nvSpPr>
          <p:spPr>
            <a:xfrm>
              <a:off x="7550299" y="4096660"/>
              <a:ext cx="1296172" cy="1178338"/>
            </a:xfrm>
            <a:prstGeom prst="ellipse">
              <a:avLst/>
            </a:prstGeom>
            <a:gradFill flip="none" rotWithShape="1">
              <a:gsLst>
                <a:gs pos="72000">
                  <a:schemeClr val="bg1"/>
                </a:gs>
                <a:gs pos="76312">
                  <a:srgbClr val="FAFBFE"/>
                </a:gs>
                <a:gs pos="6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64851" y="4376996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800" kern="100" spc="-300" dirty="0" err="1">
                  <a:latin typeface="-윤고딕330" pitchFamily="18" charset="-127"/>
                  <a:ea typeface="-윤고딕330" pitchFamily="18" charset="-127"/>
                </a:rPr>
                <a:t>심플퀴즈</a:t>
              </a:r>
              <a:endParaRPr lang="ko-KR" altLang="en-US" sz="2800" spc="-300" dirty="0">
                <a:latin typeface="서울한강체 EB" pitchFamily="18" charset="-127"/>
                <a:ea typeface="서울한강체 E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200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36" grpId="0" animBg="1"/>
      <p:bldP spid="36" grpId="1" animBg="1"/>
      <p:bldP spid="35" grpId="0" animBg="1"/>
      <p:bldP spid="35" grpId="1" animBg="1"/>
      <p:bldP spid="3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3" y="647371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유즈케이스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다이어그램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900113" y="1010493"/>
            <a:ext cx="6911975" cy="5730875"/>
            <a:chOff x="567" y="789"/>
            <a:chExt cx="4354" cy="3610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67" y="789"/>
              <a:ext cx="4354" cy="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20" y="1250"/>
              <a:ext cx="101" cy="10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71" y="1357"/>
              <a:ext cx="0" cy="107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914" y="1395"/>
              <a:ext cx="120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895" y="1464"/>
              <a:ext cx="76" cy="114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71" y="1464"/>
              <a:ext cx="82" cy="114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826" y="1609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사용자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3419" y="915"/>
              <a:ext cx="644" cy="272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503" y="96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회원가입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1602" y="2278"/>
              <a:ext cx="751" cy="272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793" y="2338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로그인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2839" y="1496"/>
              <a:ext cx="6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2979" y="1553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가족홈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66" name="Oval 18"/>
            <p:cNvSpPr>
              <a:spLocks noChangeArrowheads="1"/>
            </p:cNvSpPr>
            <p:nvPr/>
          </p:nvSpPr>
          <p:spPr bwMode="auto">
            <a:xfrm>
              <a:off x="2763" y="2026"/>
              <a:ext cx="820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2845" y="2076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가족이야기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2889" y="3036"/>
              <a:ext cx="5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3049" y="3084"/>
              <a:ext cx="2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앨범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1" name="Oval 22"/>
            <p:cNvSpPr>
              <a:spLocks noChangeArrowheads="1"/>
            </p:cNvSpPr>
            <p:nvPr/>
          </p:nvSpPr>
          <p:spPr bwMode="auto">
            <a:xfrm>
              <a:off x="4000" y="2531"/>
              <a:ext cx="732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4120" y="2606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소망상자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3949" y="3061"/>
              <a:ext cx="839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4194" y="3109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우체통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2738" y="2531"/>
              <a:ext cx="87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043" y="2570"/>
              <a:ext cx="2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일정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924" y="1496"/>
              <a:ext cx="858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8" name="Rectangle 29"/>
            <p:cNvSpPr>
              <a:spLocks noChangeArrowheads="1"/>
            </p:cNvSpPr>
            <p:nvPr/>
          </p:nvSpPr>
          <p:spPr bwMode="auto">
            <a:xfrm>
              <a:off x="4158" y="1548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이웃홈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79" name="Oval 30"/>
            <p:cNvSpPr>
              <a:spLocks noChangeArrowheads="1"/>
            </p:cNvSpPr>
            <p:nvPr/>
          </p:nvSpPr>
          <p:spPr bwMode="auto">
            <a:xfrm>
              <a:off x="3949" y="2026"/>
              <a:ext cx="821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4031" y="2083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이웃이야기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81" name="Oval 32"/>
            <p:cNvSpPr>
              <a:spLocks noChangeArrowheads="1"/>
            </p:cNvSpPr>
            <p:nvPr/>
          </p:nvSpPr>
          <p:spPr bwMode="auto">
            <a:xfrm>
              <a:off x="933" y="3774"/>
              <a:ext cx="101" cy="10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983" y="3881"/>
              <a:ext cx="0" cy="108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927" y="3919"/>
              <a:ext cx="120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 flipH="1">
              <a:off x="908" y="3989"/>
              <a:ext cx="75" cy="113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983" y="3989"/>
              <a:ext cx="83" cy="113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725" y="4134"/>
              <a:ext cx="6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가족관리자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 flipV="1">
              <a:off x="971" y="1748"/>
              <a:ext cx="12" cy="202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920" y="1748"/>
              <a:ext cx="101" cy="127"/>
            </a:xfrm>
            <a:custGeom>
              <a:avLst/>
              <a:gdLst>
                <a:gd name="T0" fmla="*/ 101 w 101"/>
                <a:gd name="T1" fmla="*/ 127 h 127"/>
                <a:gd name="T2" fmla="*/ 51 w 101"/>
                <a:gd name="T3" fmla="*/ 0 h 127"/>
                <a:gd name="T4" fmla="*/ 0 w 101"/>
                <a:gd name="T5" fmla="*/ 127 h 127"/>
                <a:gd name="T6" fmla="*/ 101 w 101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27">
                  <a:moveTo>
                    <a:pt x="101" y="127"/>
                  </a:moveTo>
                  <a:lnTo>
                    <a:pt x="51" y="0"/>
                  </a:lnTo>
                  <a:lnTo>
                    <a:pt x="0" y="127"/>
                  </a:lnTo>
                  <a:lnTo>
                    <a:pt x="101" y="127"/>
                  </a:lnTo>
                  <a:close/>
                </a:path>
              </a:pathLst>
            </a:custGeom>
            <a:solidFill>
              <a:srgbClr val="FFFFFF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3369" y="3869"/>
              <a:ext cx="687" cy="271"/>
            </a:xfrm>
            <a:prstGeom prst="ellipse">
              <a:avLst/>
            </a:prstGeom>
            <a:solidFill>
              <a:srgbClr val="FFFFB9"/>
            </a:solidFill>
            <a:ln w="6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3512" y="3921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홈관리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91" name="Line 42"/>
            <p:cNvSpPr>
              <a:spLocks noChangeShapeType="1"/>
            </p:cNvSpPr>
            <p:nvPr/>
          </p:nvSpPr>
          <p:spPr bwMode="auto">
            <a:xfrm>
              <a:off x="1154" y="1660"/>
              <a:ext cx="675" cy="618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 flipV="1">
              <a:off x="1154" y="1105"/>
              <a:ext cx="2265" cy="359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 flipV="1">
              <a:off x="1280" y="4008"/>
              <a:ext cx="2089" cy="12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1955" y="1622"/>
              <a:ext cx="884" cy="656"/>
            </a:xfrm>
            <a:custGeom>
              <a:avLst/>
              <a:gdLst>
                <a:gd name="T0" fmla="*/ 884 w 884"/>
                <a:gd name="T1" fmla="*/ 6 h 656"/>
                <a:gd name="T2" fmla="*/ 0 w 884"/>
                <a:gd name="T3" fmla="*/ 0 h 656"/>
                <a:gd name="T4" fmla="*/ 19 w 884"/>
                <a:gd name="T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4" h="656">
                  <a:moveTo>
                    <a:pt x="884" y="6"/>
                  </a:moveTo>
                  <a:lnTo>
                    <a:pt x="0" y="0"/>
                  </a:lnTo>
                  <a:lnTo>
                    <a:pt x="19" y="656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1949" y="2215"/>
              <a:ext cx="44" cy="63"/>
            </a:xfrm>
            <a:custGeom>
              <a:avLst/>
              <a:gdLst>
                <a:gd name="T0" fmla="*/ 0 w 44"/>
                <a:gd name="T1" fmla="*/ 0 h 63"/>
                <a:gd name="T2" fmla="*/ 25 w 44"/>
                <a:gd name="T3" fmla="*/ 63 h 63"/>
                <a:gd name="T4" fmla="*/ 44 w 44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0" y="0"/>
                  </a:moveTo>
                  <a:lnTo>
                    <a:pt x="25" y="63"/>
                  </a:lnTo>
                  <a:lnTo>
                    <a:pt x="44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1905" y="157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2233" y="2127"/>
              <a:ext cx="530" cy="151"/>
            </a:xfrm>
            <a:custGeom>
              <a:avLst/>
              <a:gdLst>
                <a:gd name="T0" fmla="*/ 530 w 530"/>
                <a:gd name="T1" fmla="*/ 13 h 151"/>
                <a:gd name="T2" fmla="*/ 278 w 530"/>
                <a:gd name="T3" fmla="*/ 0 h 151"/>
                <a:gd name="T4" fmla="*/ 0 w 530"/>
                <a:gd name="T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0" h="151">
                  <a:moveTo>
                    <a:pt x="530" y="13"/>
                  </a:moveTo>
                  <a:lnTo>
                    <a:pt x="278" y="0"/>
                  </a:lnTo>
                  <a:lnTo>
                    <a:pt x="0" y="151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2233" y="2228"/>
              <a:ext cx="63" cy="50"/>
            </a:xfrm>
            <a:custGeom>
              <a:avLst/>
              <a:gdLst>
                <a:gd name="T0" fmla="*/ 38 w 63"/>
                <a:gd name="T1" fmla="*/ 0 h 50"/>
                <a:gd name="T2" fmla="*/ 0 w 63"/>
                <a:gd name="T3" fmla="*/ 50 h 50"/>
                <a:gd name="T4" fmla="*/ 63 w 63"/>
                <a:gd name="T5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0">
                  <a:moveTo>
                    <a:pt x="38" y="0"/>
                  </a:moveTo>
                  <a:lnTo>
                    <a:pt x="0" y="50"/>
                  </a:lnTo>
                  <a:lnTo>
                    <a:pt x="63" y="44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9" name="Rectangle 50"/>
            <p:cNvSpPr>
              <a:spLocks noChangeArrowheads="1"/>
            </p:cNvSpPr>
            <p:nvPr/>
          </p:nvSpPr>
          <p:spPr bwMode="auto">
            <a:xfrm>
              <a:off x="2365" y="2241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2271" y="2556"/>
              <a:ext cx="467" cy="126"/>
            </a:xfrm>
            <a:custGeom>
              <a:avLst/>
              <a:gdLst>
                <a:gd name="T0" fmla="*/ 467 w 467"/>
                <a:gd name="T1" fmla="*/ 120 h 126"/>
                <a:gd name="T2" fmla="*/ 265 w 467"/>
                <a:gd name="T3" fmla="*/ 126 h 126"/>
                <a:gd name="T4" fmla="*/ 0 w 467"/>
                <a:gd name="T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126">
                  <a:moveTo>
                    <a:pt x="467" y="120"/>
                  </a:moveTo>
                  <a:lnTo>
                    <a:pt x="265" y="126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2271" y="2556"/>
              <a:ext cx="63" cy="51"/>
            </a:xfrm>
            <a:custGeom>
              <a:avLst/>
              <a:gdLst>
                <a:gd name="T0" fmla="*/ 63 w 63"/>
                <a:gd name="T1" fmla="*/ 0 h 51"/>
                <a:gd name="T2" fmla="*/ 0 w 63"/>
                <a:gd name="T3" fmla="*/ 0 h 51"/>
                <a:gd name="T4" fmla="*/ 44 w 6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1">
                  <a:moveTo>
                    <a:pt x="63" y="0"/>
                  </a:moveTo>
                  <a:lnTo>
                    <a:pt x="0" y="0"/>
                  </a:lnTo>
                  <a:lnTo>
                    <a:pt x="44" y="51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2227" y="280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2359" y="2379"/>
              <a:ext cx="2000" cy="152"/>
            </a:xfrm>
            <a:custGeom>
              <a:avLst/>
              <a:gdLst>
                <a:gd name="T0" fmla="*/ 2000 w 2000"/>
                <a:gd name="T1" fmla="*/ 152 h 152"/>
                <a:gd name="T2" fmla="*/ 1994 w 2000"/>
                <a:gd name="T3" fmla="*/ 0 h 152"/>
                <a:gd name="T4" fmla="*/ 0 w 2000"/>
                <a:gd name="T5" fmla="*/ 3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" h="152">
                  <a:moveTo>
                    <a:pt x="2000" y="152"/>
                  </a:moveTo>
                  <a:lnTo>
                    <a:pt x="1994" y="0"/>
                  </a:lnTo>
                  <a:lnTo>
                    <a:pt x="0" y="32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2359" y="2386"/>
              <a:ext cx="63" cy="50"/>
            </a:xfrm>
            <a:custGeom>
              <a:avLst/>
              <a:gdLst>
                <a:gd name="T0" fmla="*/ 63 w 63"/>
                <a:gd name="T1" fmla="*/ 0 h 50"/>
                <a:gd name="T2" fmla="*/ 0 w 63"/>
                <a:gd name="T3" fmla="*/ 25 h 50"/>
                <a:gd name="T4" fmla="*/ 63 w 63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50">
                  <a:moveTo>
                    <a:pt x="63" y="0"/>
                  </a:moveTo>
                  <a:lnTo>
                    <a:pt x="0" y="25"/>
                  </a:lnTo>
                  <a:lnTo>
                    <a:pt x="63" y="5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5" name="Rectangle 56"/>
            <p:cNvSpPr>
              <a:spLocks noChangeArrowheads="1"/>
            </p:cNvSpPr>
            <p:nvPr/>
          </p:nvSpPr>
          <p:spPr bwMode="auto">
            <a:xfrm>
              <a:off x="4120" y="251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2037" y="2556"/>
              <a:ext cx="1155" cy="480"/>
            </a:xfrm>
            <a:custGeom>
              <a:avLst/>
              <a:gdLst>
                <a:gd name="T0" fmla="*/ 1155 w 1155"/>
                <a:gd name="T1" fmla="*/ 480 h 480"/>
                <a:gd name="T2" fmla="*/ 1155 w 1155"/>
                <a:gd name="T3" fmla="*/ 404 h 480"/>
                <a:gd name="T4" fmla="*/ 171 w 1155"/>
                <a:gd name="T5" fmla="*/ 404 h 480"/>
                <a:gd name="T6" fmla="*/ 0 w 1155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5" h="480">
                  <a:moveTo>
                    <a:pt x="1155" y="480"/>
                  </a:moveTo>
                  <a:lnTo>
                    <a:pt x="1155" y="404"/>
                  </a:lnTo>
                  <a:lnTo>
                    <a:pt x="171" y="404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2037" y="2556"/>
              <a:ext cx="44" cy="63"/>
            </a:xfrm>
            <a:custGeom>
              <a:avLst/>
              <a:gdLst>
                <a:gd name="T0" fmla="*/ 44 w 44"/>
                <a:gd name="T1" fmla="*/ 44 h 63"/>
                <a:gd name="T2" fmla="*/ 0 w 44"/>
                <a:gd name="T3" fmla="*/ 0 h 63"/>
                <a:gd name="T4" fmla="*/ 0 w 44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44" y="44"/>
                  </a:moveTo>
                  <a:lnTo>
                    <a:pt x="0" y="0"/>
                  </a:lnTo>
                  <a:lnTo>
                    <a:pt x="0" y="63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466" y="3099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1980" y="2556"/>
              <a:ext cx="2398" cy="1086"/>
            </a:xfrm>
            <a:custGeom>
              <a:avLst/>
              <a:gdLst>
                <a:gd name="T0" fmla="*/ 2392 w 2398"/>
                <a:gd name="T1" fmla="*/ 783 h 1086"/>
                <a:gd name="T2" fmla="*/ 2398 w 2398"/>
                <a:gd name="T3" fmla="*/ 1060 h 1086"/>
                <a:gd name="T4" fmla="*/ 26 w 2398"/>
                <a:gd name="T5" fmla="*/ 1086 h 1086"/>
                <a:gd name="T6" fmla="*/ 0 w 2398"/>
                <a:gd name="T7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8" h="1086">
                  <a:moveTo>
                    <a:pt x="2392" y="783"/>
                  </a:moveTo>
                  <a:lnTo>
                    <a:pt x="2398" y="1060"/>
                  </a:lnTo>
                  <a:lnTo>
                    <a:pt x="26" y="1086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962" y="2556"/>
              <a:ext cx="44" cy="63"/>
            </a:xfrm>
            <a:custGeom>
              <a:avLst/>
              <a:gdLst>
                <a:gd name="T0" fmla="*/ 44 w 44"/>
                <a:gd name="T1" fmla="*/ 63 h 63"/>
                <a:gd name="T2" fmla="*/ 18 w 44"/>
                <a:gd name="T3" fmla="*/ 0 h 63"/>
                <a:gd name="T4" fmla="*/ 0 w 44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3">
                  <a:moveTo>
                    <a:pt x="44" y="63"/>
                  </a:moveTo>
                  <a:lnTo>
                    <a:pt x="18" y="0"/>
                  </a:lnTo>
                  <a:lnTo>
                    <a:pt x="0" y="63"/>
                  </a:lnTo>
                </a:path>
              </a:pathLst>
            </a:cu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959" y="3762"/>
              <a:ext cx="3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-윤고딕330" pitchFamily="18" charset="-127"/>
                  <a:ea typeface="-윤고딕330" pitchFamily="18" charset="-127"/>
                  <a:cs typeface="굴림" pitchFamily="50" charset="-127"/>
                </a:rPr>
                <a:t>&lt;&lt;extend&gt;&gt;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-윤고딕330" pitchFamily="18" charset="-127"/>
                <a:ea typeface="-윤고딕330" pitchFamily="18" charset="-127"/>
                <a:cs typeface="굴림" pitchFamily="50" charset="-127"/>
              </a:endParaRPr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3533" y="1635"/>
              <a:ext cx="391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3590" y="2165"/>
              <a:ext cx="359" cy="0"/>
            </a:xfrm>
            <a:prstGeom prst="line">
              <a:avLst/>
            </a:prstGeom>
            <a:noFill/>
            <a:ln w="6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8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408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3" y="647371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분석단계 다이어그램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531709"/>
            <a:ext cx="4139952" cy="3217133"/>
          </a:xfrm>
          <a:prstGeom prst="rect">
            <a:avLst/>
          </a:prstGeom>
          <a:solidFill>
            <a:schemeClr val="accent5">
              <a:lumMod val="75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Schedule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3531710"/>
            <a:ext cx="1728192" cy="3217132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Wish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3531710"/>
            <a:ext cx="3240360" cy="3217131"/>
          </a:xfrm>
          <a:prstGeom prst="rect">
            <a:avLst/>
          </a:prstGeom>
          <a:solidFill>
            <a:srgbClr val="F1ADE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Diary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6010" y="1280573"/>
            <a:ext cx="3084297" cy="2217008"/>
          </a:xfrm>
          <a:prstGeom prst="rect">
            <a:avLst/>
          </a:prstGeom>
          <a:solidFill>
            <a:srgbClr val="EAF832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Sotong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2240" y="1268760"/>
            <a:ext cx="2376264" cy="2228821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Letter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3917" y="1268760"/>
            <a:ext cx="1440160" cy="2228821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Story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957" y="1268760"/>
            <a:ext cx="2109027" cy="2228821"/>
          </a:xfrm>
          <a:prstGeom prst="rect">
            <a:avLst/>
          </a:prstGeom>
          <a:solidFill>
            <a:srgbClr val="FF9F9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Home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37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9366" y="1170542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2801597"/>
            <a:ext cx="441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smtClean="0">
                <a:latin typeface="서울한강체 EB" pitchFamily="18" charset="-127"/>
                <a:ea typeface="서울한강체 EB" pitchFamily="18" charset="-127"/>
              </a:rPr>
              <a:t>설계 및 구현</a:t>
            </a:r>
            <a:endParaRPr lang="ko-KR" altLang="en-US" sz="66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19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5" y="1484784"/>
            <a:ext cx="895009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647371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DB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스키마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 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267208"/>
            <a:ext cx="3779912" cy="2665847"/>
          </a:xfrm>
          <a:prstGeom prst="rect">
            <a:avLst/>
          </a:prstGeom>
          <a:solidFill>
            <a:srgbClr val="FF9F9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Home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2896" y="1267208"/>
            <a:ext cx="3505408" cy="2665847"/>
          </a:xfrm>
          <a:prstGeom prst="rect">
            <a:avLst/>
          </a:prstGeom>
          <a:solidFill>
            <a:srgbClr val="EAF832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Sotong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267208"/>
            <a:ext cx="1763688" cy="2665847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Story&amp;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Letter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933056"/>
            <a:ext cx="4499992" cy="2924944"/>
          </a:xfrm>
          <a:prstGeom prst="rect">
            <a:avLst/>
          </a:prstGeom>
          <a:solidFill>
            <a:schemeClr val="accent5">
              <a:lumMod val="75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Schedule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3933055"/>
            <a:ext cx="2199392" cy="2924945"/>
          </a:xfrm>
          <a:prstGeom prst="rect">
            <a:avLst/>
          </a:prstGeom>
          <a:solidFill>
            <a:schemeClr val="accent1">
              <a:lumMod val="50000"/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Wish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4248" y="3940883"/>
            <a:ext cx="2339752" cy="2917117"/>
          </a:xfrm>
          <a:prstGeom prst="rect">
            <a:avLst/>
          </a:prstGeom>
          <a:solidFill>
            <a:srgbClr val="F1ADEF">
              <a:alpha val="1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-윤고딕330" pitchFamily="18" charset="-127"/>
                <a:ea typeface="-윤고딕330" pitchFamily="18" charset="-127"/>
              </a:rPr>
              <a:t>Diary</a:t>
            </a:r>
            <a:endParaRPr lang="ko-KR" altLang="en-US" sz="4000" dirty="0">
              <a:solidFill>
                <a:schemeClr val="tx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472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69" y="1340768"/>
            <a:ext cx="6323360" cy="522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r="3155" b="5318"/>
          <a:stretch/>
        </p:blipFill>
        <p:spPr bwMode="auto">
          <a:xfrm>
            <a:off x="-22959" y="1558338"/>
            <a:ext cx="9196564" cy="49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3" y="647371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서비스 분류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홈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" y="1195207"/>
            <a:ext cx="8986802" cy="54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92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647371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</a:p>
        </p:txBody>
      </p:sp>
      <p:pic>
        <p:nvPicPr>
          <p:cNvPr id="1026" name="Picture 2" descr="C:\Users\JavaPro\Desktop\pt자료\website%20ho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41" y="533038"/>
            <a:ext cx="2191467" cy="23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0457" y="1610314"/>
            <a:ext cx="2682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 smtClean="0">
                <a:latin typeface="-윤고딕330" pitchFamily="18" charset="-127"/>
                <a:ea typeface="-윤고딕330" pitchFamily="18" charset="-127"/>
              </a:rPr>
              <a:t>Sotong</a:t>
            </a:r>
            <a:r>
              <a:rPr lang="en-US" altLang="ko-KR" sz="3200" spc="-150" dirty="0" smtClean="0">
                <a:latin typeface="-윤고딕330" pitchFamily="18" charset="-127"/>
                <a:ea typeface="-윤고딕330" pitchFamily="18" charset="-127"/>
              </a:rPr>
              <a:t> Server </a:t>
            </a:r>
            <a:endParaRPr lang="ko-KR" altLang="en-US" sz="3200" spc="-15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5495" y="2920292"/>
            <a:ext cx="2153317" cy="2703742"/>
            <a:chOff x="2199576" y="3584092"/>
            <a:chExt cx="2153317" cy="2703742"/>
          </a:xfrm>
        </p:grpSpPr>
        <p:pic>
          <p:nvPicPr>
            <p:cNvPr id="1035" name="Picture 11" descr="C:\Users\JavaPro\Desktop\pt자료\chrome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576" y="3584092"/>
              <a:ext cx="1728025" cy="172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351704" y="5426060"/>
              <a:ext cx="200118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 smtClean="0">
                  <a:latin typeface="-윤고딕330" pitchFamily="18" charset="-127"/>
                  <a:ea typeface="-윤고딕330" pitchFamily="18" charset="-127"/>
                </a:rPr>
                <a:t>Web Client</a:t>
              </a:r>
            </a:p>
            <a:p>
              <a:pPr algn="r"/>
              <a:r>
                <a:rPr lang="en-US" altLang="ko-KR" spc="-150" dirty="0" smtClean="0">
                  <a:latin typeface="-윤고딕330" pitchFamily="18" charset="-127"/>
                  <a:ea typeface="-윤고딕330" pitchFamily="18" charset="-127"/>
                </a:rPr>
                <a:t>&lt;</a:t>
              </a:r>
              <a:r>
                <a:rPr lang="ko-KR" altLang="en-US" spc="-150" dirty="0" smtClean="0">
                  <a:latin typeface="-윤고딕330" pitchFamily="18" charset="-127"/>
                  <a:ea typeface="-윤고딕330" pitchFamily="18" charset="-127"/>
                </a:rPr>
                <a:t>크롬</a:t>
              </a:r>
              <a:r>
                <a:rPr lang="en-US" altLang="ko-KR" spc="-150" dirty="0" smtClean="0">
                  <a:latin typeface="-윤고딕330" pitchFamily="18" charset="-127"/>
                  <a:ea typeface="-윤고딕330" pitchFamily="18" charset="-127"/>
                </a:rPr>
                <a:t>, IE&gt;</a:t>
              </a:r>
              <a:endParaRPr lang="ko-KR" altLang="en-US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0064" y="2486084"/>
            <a:ext cx="2321469" cy="4307585"/>
            <a:chOff x="5691036" y="3283363"/>
            <a:chExt cx="2321469" cy="4307585"/>
          </a:xfrm>
        </p:grpSpPr>
        <p:pic>
          <p:nvPicPr>
            <p:cNvPr id="1034" name="Picture 10" descr="C:\Users\JavaPro\Desktop\pt자료\Android Smartphone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3783" r="27194"/>
            <a:stretch/>
          </p:blipFill>
          <p:spPr bwMode="auto">
            <a:xfrm>
              <a:off x="5916190" y="3283363"/>
              <a:ext cx="1415851" cy="2836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691036" y="6021288"/>
              <a:ext cx="23214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 smtClean="0">
                  <a:latin typeface="-윤고딕330" pitchFamily="18" charset="-127"/>
                  <a:ea typeface="-윤고딕330" pitchFamily="18" charset="-127"/>
                </a:rPr>
                <a:t>Mobile Client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Android Platform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16) Galaxy S3, Note2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18) Galaxy Note3</a:t>
              </a:r>
            </a:p>
            <a:p>
              <a:r>
                <a:rPr lang="en-US" altLang="ko-KR" sz="1600" spc="-150" dirty="0" smtClean="0">
                  <a:latin typeface="-윤고딕330" pitchFamily="18" charset="-127"/>
                  <a:ea typeface="-윤고딕330" pitchFamily="18" charset="-127"/>
                </a:rPr>
                <a:t>(API 20) LG G2</a:t>
              </a:r>
              <a:endParaRPr lang="ko-KR" altLang="en-US" sz="1600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79" y="2857465"/>
            <a:ext cx="1853681" cy="18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488682" y="3447217"/>
            <a:ext cx="565531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91980" y="2943161"/>
            <a:ext cx="2412267" cy="2247949"/>
            <a:chOff x="4391980" y="2943161"/>
            <a:chExt cx="2412267" cy="2247949"/>
          </a:xfrm>
        </p:grpSpPr>
        <p:sp>
          <p:nvSpPr>
            <p:cNvPr id="4" name="TextBox 3"/>
            <p:cNvSpPr txBox="1"/>
            <p:nvPr/>
          </p:nvSpPr>
          <p:spPr>
            <a:xfrm>
              <a:off x="4391980" y="4144670"/>
              <a:ext cx="241226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Web Application</a:t>
              </a:r>
            </a:p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Server</a:t>
              </a:r>
            </a:p>
            <a:p>
              <a:pPr algn="ctr"/>
              <a:r>
                <a:rPr lang="en-US" altLang="ko-KR" sz="1400" dirty="0">
                  <a:latin typeface="-윤고딕330" pitchFamily="18" charset="-127"/>
                  <a:ea typeface="-윤고딕330" pitchFamily="18" charset="-127"/>
                </a:rPr>
                <a:t>	</a:t>
              </a:r>
              <a:r>
                <a:rPr lang="en-US" altLang="ko-KR" sz="1400" dirty="0" smtClean="0">
                  <a:latin typeface="-윤고딕330" pitchFamily="18" charset="-127"/>
                  <a:ea typeface="-윤고딕330" pitchFamily="18" charset="-127"/>
                </a:rPr>
                <a:t>&lt;</a:t>
              </a:r>
              <a:r>
                <a:rPr lang="en-US" altLang="ko-KR" sz="1400" dirty="0" err="1" smtClean="0">
                  <a:latin typeface="-윤고딕330" pitchFamily="18" charset="-127"/>
                  <a:ea typeface="-윤고딕330" pitchFamily="18" charset="-127"/>
                </a:rPr>
                <a:t>Sotong</a:t>
              </a:r>
              <a:r>
                <a:rPr lang="en-US" altLang="ko-KR" sz="1400" dirty="0" smtClean="0">
                  <a:latin typeface="-윤고딕330" pitchFamily="18" charset="-127"/>
                  <a:ea typeface="-윤고딕330" pitchFamily="18" charset="-127"/>
                </a:rPr>
                <a:t> Server&gt;</a:t>
              </a:r>
              <a:endParaRPr lang="ko-KR" altLang="en-US" sz="1400" dirty="0">
                <a:latin typeface="-윤고딕330" pitchFamily="18" charset="-127"/>
                <a:ea typeface="-윤고딕33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004050" y="2943161"/>
              <a:ext cx="1008110" cy="1008110"/>
              <a:chOff x="5004050" y="2943161"/>
              <a:chExt cx="1008110" cy="100811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5004050" y="2943161"/>
                <a:ext cx="1008110" cy="1008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68" y="3122754"/>
                <a:ext cx="672074" cy="672074"/>
              </a:xfrm>
              <a:prstGeom prst="rect">
                <a:avLst/>
              </a:prstGeom>
            </p:spPr>
          </p:pic>
        </p:grpSp>
      </p:grpSp>
      <p:cxnSp>
        <p:nvCxnSpPr>
          <p:cNvPr id="12" name="직선 연결선 11"/>
          <p:cNvCxnSpPr/>
          <p:nvPr/>
        </p:nvCxnSpPr>
        <p:spPr>
          <a:xfrm>
            <a:off x="3491880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96987" y="1893548"/>
            <a:ext cx="109169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20505" y="5122333"/>
            <a:ext cx="109169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47614" y="1485026"/>
            <a:ext cx="1540493" cy="1316344"/>
            <a:chOff x="838458" y="1485026"/>
            <a:chExt cx="1540493" cy="1316344"/>
          </a:xfrm>
        </p:grpSpPr>
        <p:pic>
          <p:nvPicPr>
            <p:cNvPr id="33" name="Picture 11" descr="C:\Users\JavaPro\Desktop\pt자료\chrome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69" y="1485026"/>
              <a:ext cx="873082" cy="87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838458" y="2339705"/>
              <a:ext cx="1480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Web Client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5008" y="4412837"/>
            <a:ext cx="1720343" cy="1824475"/>
            <a:chOff x="735008" y="4412837"/>
            <a:chExt cx="1720343" cy="1824475"/>
          </a:xfrm>
        </p:grpSpPr>
        <p:pic>
          <p:nvPicPr>
            <p:cNvPr id="36" name="Picture 10" descr="C:\Users\JavaPro\Desktop\pt자료\Android Smartphone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3783" r="27194"/>
            <a:stretch/>
          </p:blipFill>
          <p:spPr bwMode="auto">
            <a:xfrm>
              <a:off x="1187624" y="4412837"/>
              <a:ext cx="636490" cy="127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735008" y="5775647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Mobile Client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69894" y="2943161"/>
            <a:ext cx="2068974" cy="1700508"/>
            <a:chOff x="6969894" y="2943161"/>
            <a:chExt cx="2068974" cy="1700508"/>
          </a:xfrm>
        </p:grpSpPr>
        <p:sp>
          <p:nvSpPr>
            <p:cNvPr id="17" name="타원 16"/>
            <p:cNvSpPr/>
            <p:nvPr/>
          </p:nvSpPr>
          <p:spPr>
            <a:xfrm>
              <a:off x="7500326" y="2943161"/>
              <a:ext cx="1008110" cy="1008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381" y="3068320"/>
              <a:ext cx="762000" cy="762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969894" y="4182004"/>
              <a:ext cx="206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-윤고딕330" pitchFamily="18" charset="-127"/>
                  <a:ea typeface="-윤고딕330" pitchFamily="18" charset="-127"/>
                </a:rPr>
                <a:t>DBMS</a:t>
              </a:r>
              <a:endParaRPr lang="ko-KR" altLang="en-US" sz="2400" spc="-15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017582" cy="10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220072" y="5151824"/>
            <a:ext cx="392392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</p:cNvCxnSpPr>
          <p:nvPr/>
        </p:nvCxnSpPr>
        <p:spPr>
          <a:xfrm>
            <a:off x="5220072" y="1887408"/>
            <a:ext cx="3923928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웹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&amp;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앱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메인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cxnSp>
        <p:nvCxnSpPr>
          <p:cNvPr id="7" name="직선 연결선 6"/>
          <p:cNvCxnSpPr>
            <a:endCxn id="26" idx="2"/>
          </p:cNvCxnSpPr>
          <p:nvPr/>
        </p:nvCxnSpPr>
        <p:spPr>
          <a:xfrm flipV="1">
            <a:off x="1115616" y="1891124"/>
            <a:ext cx="2952328" cy="242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32" idx="2"/>
          </p:cNvCxnSpPr>
          <p:nvPr/>
        </p:nvCxnSpPr>
        <p:spPr>
          <a:xfrm>
            <a:off x="1080120" y="5122333"/>
            <a:ext cx="2987824" cy="4379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067944" y="131134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08" y="1512548"/>
            <a:ext cx="762000" cy="76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8" y="4720373"/>
            <a:ext cx="803920" cy="80392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067944" y="1315060"/>
            <a:ext cx="1152128" cy="11521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067944" y="1315060"/>
            <a:ext cx="1152128" cy="115212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058559" y="4546269"/>
            <a:ext cx="1152128" cy="11521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7944" y="4550648"/>
            <a:ext cx="1152128" cy="115212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3447217"/>
            <a:ext cx="1097853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7853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92" y="4714408"/>
            <a:ext cx="874832" cy="87483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4067944" y="4541728"/>
            <a:ext cx="1152128" cy="115212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6"/>
          <a:stretch/>
        </p:blipFill>
        <p:spPr bwMode="auto">
          <a:xfrm>
            <a:off x="837365" y="1229652"/>
            <a:ext cx="7257481" cy="472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31" y="1058298"/>
            <a:ext cx="2850031" cy="5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2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4" grpId="1" animBg="1"/>
      <p:bldP spid="26" grpId="0" animBg="1"/>
      <p:bldP spid="31" grpId="0" animBg="1"/>
      <p:bldP spid="31" grpId="1" animBg="1"/>
      <p:bldP spid="32" grpId="0" animBg="1"/>
      <p:bldP spid="32" grpId="1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619672" y="3447217"/>
            <a:ext cx="349188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3" y="647371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 서버와 클라이언트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1562" y="4239305"/>
            <a:ext cx="21427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-윤고딕330" pitchFamily="18" charset="-127"/>
                <a:ea typeface="-윤고딕330" pitchFamily="18" charset="-127"/>
              </a:rPr>
              <a:t>Web Application</a:t>
            </a:r>
          </a:p>
          <a:p>
            <a:pPr algn="ctr"/>
            <a:r>
              <a:rPr lang="en-US" altLang="ko-KR" sz="2400" spc="-150" dirty="0" smtClean="0">
                <a:latin typeface="-윤고딕330" pitchFamily="18" charset="-127"/>
                <a:ea typeface="-윤고딕330" pitchFamily="18" charset="-127"/>
              </a:rPr>
              <a:t>Server</a:t>
            </a:r>
          </a:p>
          <a:p>
            <a:pPr algn="r"/>
            <a:r>
              <a:rPr lang="en-US" altLang="ko-KR" spc="-150" dirty="0" smtClean="0">
                <a:latin typeface="-윤고딕330" pitchFamily="18" charset="-127"/>
                <a:ea typeface="-윤고딕330" pitchFamily="18" charset="-127"/>
              </a:rPr>
              <a:t>&lt;</a:t>
            </a:r>
            <a:r>
              <a:rPr lang="en-US" altLang="ko-KR" spc="-150" dirty="0" err="1" smtClean="0">
                <a:latin typeface="-윤고딕330" pitchFamily="18" charset="-127"/>
                <a:ea typeface="-윤고딕330" pitchFamily="18" charset="-127"/>
              </a:rPr>
              <a:t>Sotong</a:t>
            </a:r>
            <a:r>
              <a:rPr lang="en-US" altLang="ko-KR" spc="-150" dirty="0" smtClean="0">
                <a:latin typeface="-윤고딕330" pitchFamily="18" charset="-127"/>
                <a:ea typeface="-윤고딕330" pitchFamily="18" charset="-127"/>
              </a:rPr>
              <a:t> Server&gt;</a:t>
            </a:r>
            <a:endParaRPr lang="en-US" altLang="ko-KR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678109" y="2799143"/>
            <a:ext cx="1296146" cy="129614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33" y="3026742"/>
            <a:ext cx="864098" cy="86409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619672" y="1881973"/>
            <a:ext cx="0" cy="324036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36512" y="1893548"/>
            <a:ext cx="1656184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36512" y="5122333"/>
            <a:ext cx="1656184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77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271730" y="309404"/>
            <a:ext cx="987902" cy="98790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461" y="620688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latin typeface="서울한강체 EB" pitchFamily="18" charset="-127"/>
                <a:ea typeface="서울한강체 EB" pitchFamily="18" charset="-127"/>
              </a:rPr>
              <a:t>목차</a:t>
            </a:r>
            <a:endParaRPr lang="ko-KR" altLang="en-US" sz="36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544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개요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99580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분석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31616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설계</a:t>
            </a:r>
            <a:endParaRPr lang="en-US" altLang="ko-KR" sz="3600" dirty="0" smtClean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구현</a:t>
            </a:r>
            <a:endParaRPr lang="ko-KR" altLang="en-US" sz="36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24517" y="1859196"/>
            <a:ext cx="1725658" cy="172565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시현</a:t>
            </a:r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5750" y="3789040"/>
            <a:ext cx="1813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벤치마킹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요구사항 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정의서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err="1" smtClean="0">
                <a:latin typeface="-윤고딕360" pitchFamily="18" charset="-127"/>
                <a:ea typeface="-윤고딕360" pitchFamily="18" charset="-127"/>
              </a:rPr>
              <a:t>유즈케이스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 모델링</a:t>
            </a:r>
            <a:endParaRPr lang="ko-KR" altLang="en-US" sz="2000" spc="-300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7786" y="3789040"/>
            <a:ext cx="1813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300" dirty="0">
                <a:latin typeface="-윤고딕360" pitchFamily="18" charset="-127"/>
                <a:ea typeface="-윤고딕360" pitchFamily="18" charset="-127"/>
              </a:rPr>
              <a:t>DB </a:t>
            </a: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스키마 설계</a:t>
            </a:r>
            <a:endParaRPr lang="en-US" altLang="ko-KR" sz="2000" spc="-300" dirty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latin typeface="-윤고딕360" pitchFamily="18" charset="-127"/>
                <a:ea typeface="-윤고딕360" pitchFamily="18" charset="-127"/>
              </a:rPr>
              <a:t>클래스 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모델링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300" dirty="0" smtClean="0">
                <a:latin typeface="-윤고딕360" pitchFamily="18" charset="-127"/>
                <a:ea typeface="-윤고딕360" pitchFamily="18" charset="-127"/>
              </a:rPr>
              <a:t>UI 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설계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시퀀스 다이어그램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065" y="3789040"/>
            <a:ext cx="1864613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 err="1" smtClean="0">
                <a:latin typeface="-윤고딕360" pitchFamily="18" charset="-127"/>
                <a:ea typeface="-윤고딕360" pitchFamily="18" charset="-127"/>
              </a:rPr>
              <a:t>루핑</a:t>
            </a: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 팀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및 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smtClean="0">
                <a:latin typeface="-윤고딕360" pitchFamily="18" charset="-127"/>
                <a:ea typeface="-윤고딕360" pitchFamily="18" charset="-127"/>
              </a:rPr>
              <a:t>소통 프로그램 소개</a:t>
            </a:r>
            <a:endParaRPr lang="en-US" altLang="ko-KR" sz="2000" spc="-300" dirty="0" smtClean="0"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22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475656" y="1916832"/>
            <a:ext cx="2330466" cy="233046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53904" y="2801597"/>
            <a:ext cx="46955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 smtClean="0">
                <a:latin typeface="서울한강체 EB" pitchFamily="18" charset="-127"/>
                <a:ea typeface="서울한강체 EB" pitchFamily="18" charset="-127"/>
              </a:rPr>
              <a:t>시퀀스 다이어그램</a:t>
            </a:r>
            <a:endParaRPr lang="en-US" altLang="ko-KR" sz="4800" dirty="0" smtClean="0">
              <a:latin typeface="서울한강체 EB" pitchFamily="18" charset="-127"/>
              <a:ea typeface="서울한강체 EB" pitchFamily="18" charset="-127"/>
            </a:endParaRPr>
          </a:p>
          <a:p>
            <a:pPr algn="ctr"/>
            <a:r>
              <a:rPr lang="en-US" altLang="ko-KR" sz="3200" dirty="0" smtClean="0">
                <a:latin typeface="서울한강체 EB" pitchFamily="18" charset="-127"/>
                <a:ea typeface="서울한강체 EB" pitchFamily="18" charset="-127"/>
              </a:rPr>
              <a:t>- </a:t>
            </a:r>
            <a:r>
              <a:rPr lang="ko-KR" altLang="en-US" sz="3200" dirty="0" smtClean="0">
                <a:latin typeface="서울한강체 EB" pitchFamily="18" charset="-127"/>
                <a:ea typeface="서울한강체 EB" pitchFamily="18" charset="-127"/>
              </a:rPr>
              <a:t>스케줄 </a:t>
            </a:r>
            <a:r>
              <a:rPr lang="ko-KR" altLang="en-US" sz="3200" dirty="0" err="1" smtClean="0">
                <a:latin typeface="서울한강체 EB" pitchFamily="18" charset="-127"/>
                <a:ea typeface="서울한강체 EB" pitchFamily="18" charset="-127"/>
              </a:rPr>
              <a:t>매칭</a:t>
            </a:r>
            <a:endParaRPr lang="ko-KR" altLang="en-US" sz="32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25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6" t="5914" r="24145" b="38777"/>
          <a:stretch/>
        </p:blipFill>
        <p:spPr bwMode="auto">
          <a:xfrm>
            <a:off x="179512" y="1412776"/>
            <a:ext cx="876378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 rot="16200000">
            <a:off x="8198186" y="2302657"/>
            <a:ext cx="360040" cy="884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7727" r="38266" b="56717"/>
          <a:stretch/>
        </p:blipFill>
        <p:spPr bwMode="auto">
          <a:xfrm>
            <a:off x="2627783" y="758465"/>
            <a:ext cx="3888434" cy="3314976"/>
          </a:xfrm>
          <a:prstGeom prst="rect">
            <a:avLst/>
          </a:prstGeom>
          <a:noFill/>
          <a:ln w="19050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24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1184621"/>
            <a:ext cx="9144000" cy="57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77697" y="1423323"/>
            <a:ext cx="1584176" cy="5760640"/>
            <a:chOff x="2114997" y="1628800"/>
            <a:chExt cx="1584176" cy="5760640"/>
          </a:xfrm>
        </p:grpSpPr>
        <p:sp>
          <p:nvSpPr>
            <p:cNvPr id="2" name="직사각형 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WebContainer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665008" y="1423323"/>
            <a:ext cx="1584176" cy="5760640"/>
            <a:chOff x="2114997" y="1628800"/>
            <a:chExt cx="1584176" cy="5760640"/>
          </a:xfrm>
        </p:grpSpPr>
        <p:sp>
          <p:nvSpPr>
            <p:cNvPr id="9" name="직사각형 8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GenericServlet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7452320" y="1423323"/>
            <a:ext cx="1584176" cy="5760640"/>
            <a:chOff x="2114997" y="1628800"/>
            <a:chExt cx="1584176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2114997" y="1628800"/>
              <a:ext cx="158417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HttpServlet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>
              <a:off x="2907085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42514" y="1423323"/>
            <a:ext cx="432048" cy="6072823"/>
            <a:chOff x="894829" y="1398150"/>
            <a:chExt cx="432048" cy="6072823"/>
          </a:xfrm>
        </p:grpSpPr>
        <p:grpSp>
          <p:nvGrpSpPr>
            <p:cNvPr id="33" name="그룹 32"/>
            <p:cNvGrpSpPr/>
            <p:nvPr/>
          </p:nvGrpSpPr>
          <p:grpSpPr>
            <a:xfrm>
              <a:off x="894829" y="1398150"/>
              <a:ext cx="432048" cy="888247"/>
              <a:chOff x="894829" y="1398150"/>
              <a:chExt cx="432048" cy="88824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971600" y="1398150"/>
                <a:ext cx="288032" cy="335460"/>
              </a:xfrm>
              <a:prstGeom prst="ellipse">
                <a:avLst/>
              </a:prstGeom>
              <a:solidFill>
                <a:srgbClr val="FFFFB9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115616" y="1733694"/>
                <a:ext cx="0" cy="298193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976363" y="1994173"/>
                <a:ext cx="139253" cy="292224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115616" y="1988840"/>
                <a:ext cx="144016" cy="297557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894829" y="1827163"/>
                <a:ext cx="432048" cy="0"/>
              </a:xfrm>
              <a:prstGeom prst="line">
                <a:avLst/>
              </a:prstGeom>
              <a:ln w="158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/>
            <p:cNvCxnSpPr/>
            <p:nvPr/>
          </p:nvCxnSpPr>
          <p:spPr>
            <a:xfrm>
              <a:off x="1110853" y="2286397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>
            <a:off x="467544" y="3282928"/>
            <a:ext cx="220224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4689" y="2865398"/>
            <a:ext cx="36452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가족 </a:t>
            </a:r>
            <a:r>
              <a:rPr lang="ko-KR" altLang="en-US" sz="2000" b="1" smtClean="0">
                <a:solidFill>
                  <a:schemeClr val="tx1"/>
                </a:solidFill>
              </a:rPr>
              <a:t>스케줄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</a:t>
            </a:r>
            <a:r>
              <a:rPr lang="ko-KR" altLang="en-US" sz="2000" b="1" dirty="0" err="1">
                <a:solidFill>
                  <a:schemeClr val="tx1"/>
                </a:solidFill>
              </a:rPr>
              <a:t>칭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요청한다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669487" y="4109614"/>
            <a:ext cx="271560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385088" y="3633772"/>
            <a:ext cx="144016" cy="2603540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41276" y="5341480"/>
            <a:ext cx="26311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83568" y="4813476"/>
            <a:ext cx="840941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72400" y="5245524"/>
            <a:ext cx="144016" cy="864096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316416" y="5893596"/>
            <a:ext cx="9809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91680" y="3633306"/>
            <a:ext cx="76628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Service(request: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3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7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41696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877861" y="14356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ScheduleViewDAO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991853" y="3684947"/>
            <a:ext cx="23560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7837" y="3240360"/>
            <a:ext cx="144016" cy="43651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3" y="3312368"/>
            <a:ext cx="808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95801" y="3650222"/>
            <a:ext cx="144016" cy="320777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8016" y="2852936"/>
            <a:ext cx="897385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doPost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(request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response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24428" y="3312368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539817" y="4092456"/>
            <a:ext cx="175226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73002" y="4038167"/>
            <a:ext cx="144016" cy="1983121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73370" y="3645024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452320" y="1435623"/>
            <a:ext cx="1582592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5517018" y="4635417"/>
            <a:ext cx="25736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171608" y="458112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572000" y="4215837"/>
            <a:ext cx="46805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5517018" y="5525880"/>
            <a:ext cx="25736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171608" y="5471591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548186" y="5066356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539817" y="6525344"/>
            <a:ext cx="571270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024190" y="6093296"/>
            <a:ext cx="17796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30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4" grpId="0" animBg="1"/>
      <p:bldP spid="46" grpId="0" animBg="1"/>
      <p:bldP spid="48" grpId="0" animBg="1"/>
      <p:bldP spid="51" grpId="0" animBg="1"/>
      <p:bldP spid="52" grpId="0" animBg="1"/>
      <p:bldP spid="87" grpId="0" animBg="1"/>
      <p:bldP spid="88" grpId="0" animBg="1"/>
      <p:bldP spid="91" grpId="0" animBg="1"/>
      <p:bldP spid="92" grpId="0" animBg="1"/>
      <p:bldP spid="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68089" y="1423323"/>
            <a:ext cx="1975719" cy="5772940"/>
            <a:chOff x="920869" y="1628800"/>
            <a:chExt cx="1975719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97571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817208" y="2204864"/>
              <a:ext cx="19513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1711933" y="3240360"/>
            <a:ext cx="144016" cy="227687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3" y="3312368"/>
            <a:ext cx="17079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3024" y="2792777"/>
            <a:ext cx="17146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&lt;&lt;create&gt;&gt;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012556" y="1423323"/>
            <a:ext cx="1582592" cy="5760640"/>
            <a:chOff x="2116580" y="1628800"/>
            <a:chExt cx="1582592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2116580" y="1628800"/>
              <a:ext cx="1582592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DBConnection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Module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907876" y="2204864"/>
              <a:ext cx="0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1861706" y="4059353"/>
            <a:ext cx="47985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731844" y="399515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095114" y="3639773"/>
            <a:ext cx="46805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DBConnectionModule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getInstance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861706" y="4941168"/>
            <a:ext cx="4870138" cy="299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731844" y="4892606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843808" y="4540103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Connection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getConn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87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87" grpId="0" animBg="1"/>
      <p:bldP spid="88" grpId="0" animBg="1"/>
      <p:bldP spid="91" grpId="0" animBg="1"/>
      <p:bldP spid="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31057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078644" y="14233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991853" y="2964867"/>
            <a:ext cx="235601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7837" y="2520280"/>
            <a:ext cx="144016" cy="4365104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85161" y="2914492"/>
            <a:ext cx="154656" cy="397089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60783" y="2276872"/>
            <a:ext cx="7584823" cy="61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requestScheduleMatching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          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573874" y="3593660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80779" y="4647362"/>
            <a:ext cx="144016" cy="470329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8736" y="3309108"/>
            <a:ext cx="41028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yearCheck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(year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308304" y="1423323"/>
            <a:ext cx="1726608" cy="5760640"/>
            <a:chOff x="1972564" y="1628800"/>
            <a:chExt cx="1726608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1972564" y="1628800"/>
              <a:ext cx="1726608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835868" y="2204864"/>
              <a:ext cx="72008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>
            <a:off x="3539817" y="4751695"/>
            <a:ext cx="1977201" cy="6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457170" y="3553053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537851" y="4002111"/>
            <a:ext cx="7848872" cy="575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selectAllFamilyScheduleByDate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3546504" y="6093296"/>
            <a:ext cx="45538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159336" y="6021288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56750" y="338530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68434" y="338530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537851" y="5392276"/>
            <a:ext cx="7848872" cy="575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 :=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selectFamilyScheduleByDate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	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homeCode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String, year : String, month : String)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539924" y="664964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951608" y="664964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32539" y="6377509"/>
            <a:ext cx="2702373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300" dirty="0" smtClean="0">
                <a:latin typeface="-윤고딕330" pitchFamily="18" charset="-127"/>
                <a:ea typeface="-윤고딕330" pitchFamily="18" charset="-127"/>
              </a:rPr>
              <a:t>일정 정보를 가져오는 </a:t>
            </a:r>
            <a:r>
              <a:rPr lang="ko-KR" altLang="en-US" sz="2000" spc="-300" dirty="0" err="1" smtClean="0">
                <a:latin typeface="-윤고딕330" pitchFamily="18" charset="-127"/>
                <a:ea typeface="-윤고딕330" pitchFamily="18" charset="-127"/>
              </a:rPr>
              <a:t>메소드</a:t>
            </a:r>
            <a:endParaRPr lang="ko-KR" altLang="en-US" sz="2000" spc="-3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11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1" grpId="0" animBg="1"/>
      <p:bldP spid="52" grpId="0" animBg="1"/>
      <p:bldP spid="87" grpId="0" animBg="1"/>
      <p:bldP spid="88" grpId="0" animBg="1"/>
      <p:bldP spid="91" grpId="0" animBg="1"/>
      <p:bldP spid="39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3" y="1423323"/>
            <a:ext cx="1831703" cy="5772940"/>
            <a:chOff x="920869" y="1628800"/>
            <a:chExt cx="1831703" cy="5772940"/>
          </a:xfrm>
        </p:grpSpPr>
        <p:sp>
          <p:nvSpPr>
            <p:cNvPr id="2" name="직사각형 1"/>
            <p:cNvSpPr/>
            <p:nvPr/>
          </p:nvSpPr>
          <p:spPr>
            <a:xfrm>
              <a:off x="920869" y="1628800"/>
              <a:ext cx="1831703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MatchingServlet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>
              <a:off x="1836721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931057" y="1423323"/>
            <a:ext cx="1052226" cy="5772940"/>
            <a:chOff x="1877975" y="1628800"/>
            <a:chExt cx="1052226" cy="5772940"/>
          </a:xfrm>
        </p:grpSpPr>
        <p:sp>
          <p:nvSpPr>
            <p:cNvPr id="9" name="직사각형 8"/>
            <p:cNvSpPr/>
            <p:nvPr/>
          </p:nvSpPr>
          <p:spPr>
            <a:xfrm>
              <a:off x="1877975" y="1628800"/>
              <a:ext cx="1052226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400" b="1" u="sng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9" idx="2"/>
            </p:cNvCxnSpPr>
            <p:nvPr/>
          </p:nvCxnSpPr>
          <p:spPr>
            <a:xfrm>
              <a:off x="2404088" y="2204864"/>
              <a:ext cx="0" cy="51968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5078644" y="1423323"/>
            <a:ext cx="1134299" cy="5760640"/>
            <a:chOff x="1682950" y="1628800"/>
            <a:chExt cx="1134299" cy="5760640"/>
          </a:xfrm>
        </p:grpSpPr>
        <p:sp>
          <p:nvSpPr>
            <p:cNvPr id="12" name="직사각형 11"/>
            <p:cNvSpPr/>
            <p:nvPr/>
          </p:nvSpPr>
          <p:spPr>
            <a:xfrm>
              <a:off x="1682950" y="1628800"/>
              <a:ext cx="1134299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smtClean="0">
                  <a:solidFill>
                    <a:schemeClr val="tx1"/>
                  </a:solidFill>
                </a:rPr>
                <a:t>Schedule</a:t>
              </a: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2"/>
            </p:cNvCxnSpPr>
            <p:nvPr/>
          </p:nvCxnSpPr>
          <p:spPr>
            <a:xfrm flipH="1">
              <a:off x="2250099" y="2204864"/>
              <a:ext cx="1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847837" y="2007006"/>
            <a:ext cx="144016" cy="4850993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69910" y="2004636"/>
            <a:ext cx="160059" cy="4736732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569586" y="3176377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156883" y="2420888"/>
            <a:ext cx="4873405" cy="49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cutTimeInSchedule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(schedule: String[][])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308304" y="1423323"/>
            <a:ext cx="1726608" cy="5760640"/>
            <a:chOff x="1972564" y="1628800"/>
            <a:chExt cx="1726608" cy="5760640"/>
          </a:xfrm>
        </p:grpSpPr>
        <p:sp>
          <p:nvSpPr>
            <p:cNvPr id="54" name="직사각형 53"/>
            <p:cNvSpPr/>
            <p:nvPr/>
          </p:nvSpPr>
          <p:spPr>
            <a:xfrm>
              <a:off x="1972564" y="1628800"/>
              <a:ext cx="1726608" cy="57606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FamilySchedule</a:t>
              </a:r>
              <a:endParaRPr lang="en-US" altLang="ko-KR" sz="1600" b="1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u="sng" dirty="0" err="1" smtClean="0">
                  <a:solidFill>
                    <a:schemeClr val="tx1"/>
                  </a:solidFill>
                </a:rPr>
                <a:t>ViewDAO</a:t>
              </a:r>
              <a:endParaRPr lang="ko-KR" altLang="en-US" sz="14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2"/>
            </p:cNvCxnSpPr>
            <p:nvPr/>
          </p:nvCxnSpPr>
          <p:spPr>
            <a:xfrm>
              <a:off x="2835868" y="2204864"/>
              <a:ext cx="72008" cy="5184576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3452882" y="3135770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64146" y="1997017"/>
            <a:ext cx="1" cy="117936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573874" y="4145600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8736" y="3861048"/>
            <a:ext cx="41028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cutTimeInSchedule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(schedule: String[][])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57170" y="4104993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556750" y="3937248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968434" y="3937248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574666" y="5984689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-2408" y="5196407"/>
            <a:ext cx="9049474" cy="53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String[][]:=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checkIsSchedule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checkSchedule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[] :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schedule:String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[][],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year : String, month : String,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currentTotalDays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57962" y="5944082"/>
            <a:ext cx="144016" cy="365238"/>
          </a:xfrm>
          <a:prstGeom prst="rect">
            <a:avLst/>
          </a:prstGeom>
          <a:solidFill>
            <a:srgbClr val="FFFFB9"/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557542" y="5776337"/>
            <a:ext cx="409409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3969226" y="5776337"/>
            <a:ext cx="1" cy="20835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2" y="647371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시퀀스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– </a:t>
            </a:r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스케쥴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매칭하다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22330" y="5984689"/>
            <a:ext cx="45125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300" dirty="0" smtClean="0">
                <a:latin typeface="-윤고딕330" pitchFamily="18" charset="-127"/>
                <a:ea typeface="-윤고딕330" pitchFamily="18" charset="-127"/>
              </a:rPr>
              <a:t>가족이 함께할 수 있는 시간을  계산하는  </a:t>
            </a:r>
            <a:r>
              <a:rPr lang="ko-KR" altLang="en-US" sz="2000" spc="-300" dirty="0" err="1" smtClean="0">
                <a:latin typeface="-윤고딕330" pitchFamily="18" charset="-127"/>
                <a:ea typeface="-윤고딕330" pitchFamily="18" charset="-127"/>
              </a:rPr>
              <a:t>메소드</a:t>
            </a:r>
            <a:endParaRPr lang="ko-KR" altLang="en-US" sz="2000" spc="-3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86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7" grpId="0" animBg="1"/>
      <p:bldP spid="33" grpId="0" animBg="1"/>
      <p:bldP spid="36" grpId="0" animBg="1"/>
      <p:bldP spid="43" grpId="0" animBg="1"/>
      <p:bldP spid="46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9366" y="1170542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6647" y="2801597"/>
            <a:ext cx="1624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latin typeface="서울한강체 EB" pitchFamily="18" charset="-127"/>
                <a:ea typeface="서울한강체 EB" pitchFamily="18" charset="-127"/>
              </a:rPr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1098611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3302" y="882510"/>
            <a:ext cx="4346690" cy="4346690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rgbClr val="F1ADEF">
                  <a:lumMod val="9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3156298"/>
            <a:ext cx="51860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spc="-300" dirty="0" smtClean="0">
                <a:latin typeface="-윤고딕320" pitchFamily="18" charset="-127"/>
                <a:ea typeface="-윤고딕320" pitchFamily="18" charset="-127"/>
              </a:rPr>
              <a:t>감사합니다</a:t>
            </a:r>
            <a:endParaRPr lang="ko-KR" altLang="en-US" sz="8800" spc="-300" dirty="0"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12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759733" y="3097086"/>
            <a:ext cx="894468" cy="89446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29366" y="620688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5037" y="2251743"/>
            <a:ext cx="16995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 smtClean="0">
                <a:latin typeface="서울한강체 EB" pitchFamily="18" charset="-127"/>
                <a:ea typeface="서울한강체 EB" pitchFamily="18" charset="-127"/>
              </a:rPr>
              <a:t>개요</a:t>
            </a:r>
            <a:endParaRPr lang="ko-KR" altLang="en-US" sz="66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184" y="3284984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latin typeface="서울한강체 M" pitchFamily="18" charset="-127"/>
                <a:ea typeface="서울한강체 M" pitchFamily="18" charset="-127"/>
              </a:rPr>
              <a:t>루핑</a:t>
            </a:r>
            <a:r>
              <a:rPr lang="ko-KR" altLang="en-US" sz="3200" spc="-300" dirty="0" smtClean="0">
                <a:latin typeface="서울한강체 M" pitchFamily="18" charset="-127"/>
                <a:ea typeface="서울한강체 M" pitchFamily="18" charset="-127"/>
              </a:rPr>
              <a:t> 팀</a:t>
            </a:r>
            <a:endParaRPr lang="ko-KR" altLang="en-US" sz="32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184" y="3815250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서울한강체 M" pitchFamily="18" charset="-127"/>
                <a:ea typeface="서울한강체 M" pitchFamily="18" charset="-127"/>
              </a:rPr>
              <a:t>및 소통 프로그램 소개</a:t>
            </a:r>
            <a:endParaRPr lang="ko-KR" altLang="en-US" sz="3200" spc="-300" dirty="0">
              <a:latin typeface="서울한강체 M" pitchFamily="18" charset="-127"/>
              <a:ea typeface="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57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ar\Desktop\발표자료\발표아이콘\Contact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3" y="1628800"/>
            <a:ext cx="1674912" cy="1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tar\Desktop\발표자료\발표아이콘\Contact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" y="3587243"/>
            <a:ext cx="1674912" cy="1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형 화살표 3"/>
          <p:cNvSpPr/>
          <p:nvPr/>
        </p:nvSpPr>
        <p:spPr>
          <a:xfrm>
            <a:off x="6228184" y="2267000"/>
            <a:ext cx="2304256" cy="2304256"/>
          </a:xfrm>
          <a:prstGeom prst="circularArrow">
            <a:avLst>
              <a:gd name="adj1" fmla="val 10415"/>
              <a:gd name="adj2" fmla="val 1142319"/>
              <a:gd name="adj3" fmla="val 20457682"/>
              <a:gd name="adj4" fmla="val 11136446"/>
              <a:gd name="adj5" fmla="val 97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 화살표 6"/>
          <p:cNvSpPr/>
          <p:nvPr/>
        </p:nvSpPr>
        <p:spPr>
          <a:xfrm rot="10800000">
            <a:off x="6228184" y="2267000"/>
            <a:ext cx="2304256" cy="2304256"/>
          </a:xfrm>
          <a:prstGeom prst="circularArrow">
            <a:avLst>
              <a:gd name="adj1" fmla="val 10415"/>
              <a:gd name="adj2" fmla="val 1142319"/>
              <a:gd name="adj3" fmla="val 20457682"/>
              <a:gd name="adj4" fmla="val 11136446"/>
              <a:gd name="adj5" fmla="val 97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818" y="5665628"/>
            <a:ext cx="283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블랙B" pitchFamily="18" charset="-127"/>
                <a:ea typeface="a블랙B" pitchFamily="18" charset="-127"/>
              </a:rPr>
              <a:t>Relationship</a:t>
            </a:r>
            <a:endParaRPr lang="ko-KR" altLang="en-US" sz="3200" dirty="0">
              <a:latin typeface="a블랙B" pitchFamily="18" charset="-127"/>
              <a:ea typeface="a블랙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117" y="5665627"/>
            <a:ext cx="184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블랙B" pitchFamily="18" charset="-127"/>
                <a:ea typeface="a블랙B" pitchFamily="18" charset="-127"/>
              </a:rPr>
              <a:t>Looping</a:t>
            </a:r>
            <a:endParaRPr lang="ko-KR" altLang="en-US" sz="3200" dirty="0">
              <a:latin typeface="a블랙B" pitchFamily="18" charset="-127"/>
              <a:ea typeface="a블랙B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89" y="1536868"/>
            <a:ext cx="6174804" cy="48444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647371"/>
            <a:ext cx="1837362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팀소개</a:t>
            </a:r>
            <a:r>
              <a:rPr lang="ko-KR" altLang="en-US" sz="2800" spc="-300" dirty="0">
                <a:latin typeface="서울한강체 EB" pitchFamily="18" charset="-127"/>
                <a:ea typeface="서울한강체 EB" pitchFamily="18" charset="-127"/>
              </a:rPr>
              <a:t> </a:t>
            </a:r>
            <a:r>
              <a:rPr lang="en-US" altLang="ko-KR" sz="2800" spc="-300" dirty="0">
                <a:latin typeface="서울한강체 EB" pitchFamily="18" charset="-127"/>
                <a:ea typeface="서울한강체 EB" pitchFamily="18" charset="-127"/>
              </a:rPr>
              <a:t>- </a:t>
            </a:r>
            <a:r>
              <a:rPr lang="ko-KR" altLang="en-US" sz="2800" spc="-300" dirty="0" err="1">
                <a:latin typeface="서울한강체 EB" pitchFamily="18" charset="-127"/>
                <a:ea typeface="서울한강체 EB" pitchFamily="18" charset="-127"/>
              </a:rPr>
              <a:t>루핑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676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5" grpId="0"/>
      <p:bldP spid="5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4443654" y="3933056"/>
            <a:ext cx="1640514" cy="164051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43654" y="2132856"/>
            <a:ext cx="1640514" cy="1640514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6">
                  <a:lumMod val="64000"/>
                  <a:lumOff val="36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2425128"/>
            <a:ext cx="2428362" cy="24283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2820108"/>
            <a:ext cx="2140330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800" spc="-300" dirty="0" smtClean="0">
                <a:latin typeface="서울한강체 M" pitchFamily="18" charset="-127"/>
                <a:ea typeface="서울한강체 M" pitchFamily="18" charset="-127"/>
              </a:rPr>
              <a:t>소통</a:t>
            </a:r>
            <a:endParaRPr lang="ko-KR" altLang="en-US" sz="88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87824" y="3639309"/>
            <a:ext cx="11000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1302" y="2233907"/>
            <a:ext cx="147508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spc="-300" dirty="0" smtClean="0">
                <a:latin typeface="서울한강체 M" pitchFamily="18" charset="-127"/>
                <a:ea typeface="서울한강체 M" pitchFamily="18" charset="-127"/>
              </a:rPr>
              <a:t>So,</a:t>
            </a:r>
            <a:endParaRPr lang="en-US" altLang="ko-KR" sz="80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2476228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pc="-300" dirty="0" smtClean="0">
                <a:latin typeface="서울한강체 M" pitchFamily="18" charset="-127"/>
                <a:ea typeface="서울한강체 M" pitchFamily="18" charset="-127"/>
              </a:rPr>
              <a:t>가족이라서</a:t>
            </a:r>
            <a:endParaRPr lang="en-US" altLang="ko-KR" sz="36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253551"/>
            <a:ext cx="2170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통</a:t>
            </a:r>
            <a:r>
              <a:rPr lang="en-US" altLang="ko-KR" sz="4000" spc="-300" dirty="0">
                <a:latin typeface="서울한강체 M" pitchFamily="18" charset="-127"/>
                <a:ea typeface="서울한강체 M" pitchFamily="18" charset="-127"/>
              </a:rPr>
              <a:t>(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通</a:t>
            </a:r>
            <a:r>
              <a:rPr lang="en-US" altLang="ko-KR" sz="4000" spc="-300" dirty="0">
                <a:latin typeface="서울한강체 M" pitchFamily="18" charset="-127"/>
                <a:ea typeface="서울한강체 M" pitchFamily="18" charset="-127"/>
              </a:rPr>
              <a:t>)</a:t>
            </a:r>
            <a:r>
              <a:rPr lang="ko-KR" altLang="en-US" sz="4000" spc="-300" dirty="0">
                <a:latin typeface="서울한강체 M" pitchFamily="18" charset="-127"/>
                <a:ea typeface="서울한강체 M" pitchFamily="18" charset="-127"/>
              </a:rPr>
              <a:t>한다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016" y="3995221"/>
            <a:ext cx="111120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0" spc="-300" dirty="0" smtClean="0">
                <a:latin typeface="서울한강체 M" pitchFamily="18" charset="-127"/>
                <a:ea typeface="서울한강체 M" pitchFamily="18" charset="-127"/>
              </a:rPr>
              <a:t>通</a:t>
            </a:r>
            <a:endParaRPr lang="en-US" altLang="ko-KR" sz="8000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3" y="64737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루핑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프로젝트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‘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’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8" y="3397351"/>
            <a:ext cx="1721869" cy="1721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92" y="1844824"/>
            <a:ext cx="1296144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5736" y="5413575"/>
            <a:ext cx="493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latin typeface="-윤고딕330" pitchFamily="18" charset="-127"/>
                <a:ea typeface="-윤고딕330" pitchFamily="18" charset="-127"/>
              </a:rPr>
              <a:t>가족 간 원활한 </a:t>
            </a:r>
            <a:r>
              <a:rPr lang="ko-KR" altLang="en-US" sz="4800" spc="-3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소통</a:t>
            </a:r>
            <a:endParaRPr lang="ko-KR" altLang="en-US" sz="4800" spc="-300" dirty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05262"/>
            <a:ext cx="2747386" cy="1152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89239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3" y="647371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주제선정 이유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4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16016" y="2615952"/>
            <a:ext cx="3333328" cy="3333328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17" y="3408040"/>
            <a:ext cx="1749152" cy="1749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492896"/>
            <a:ext cx="383790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spc="-300" dirty="0" smtClean="0">
                <a:latin typeface="서울한강체 M" pitchFamily="18" charset="-127"/>
                <a:ea typeface="서울한강체 M" pitchFamily="18" charset="-127"/>
              </a:rPr>
              <a:t>가족이 함께 </a:t>
            </a:r>
            <a:endParaRPr lang="en-US" altLang="ko-KR" sz="4400" spc="-300" dirty="0" smtClean="0">
              <a:latin typeface="서울한강체 M" pitchFamily="18" charset="-127"/>
              <a:ea typeface="서울한강체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spc="-300" dirty="0" smtClean="0">
                <a:latin typeface="서울한강체 M" pitchFamily="18" charset="-127"/>
                <a:ea typeface="서울한강체 M" pitchFamily="18" charset="-127"/>
              </a:rPr>
              <a:t>이야기 할 수 있는</a:t>
            </a:r>
            <a:endParaRPr lang="en-US" altLang="ko-KR" sz="4400" spc="-300" dirty="0" smtClean="0">
              <a:latin typeface="서울한강체 M" pitchFamily="18" charset="-127"/>
              <a:ea typeface="서울한강체 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atin typeface="서울한강체 M" pitchFamily="18" charset="-127"/>
                <a:ea typeface="서울한강체 M" pitchFamily="18" charset="-127"/>
              </a:rPr>
              <a:t>가족 </a:t>
            </a:r>
            <a:r>
              <a:rPr lang="en-US" altLang="ko-KR" sz="4400" b="1" spc="-300" dirty="0" smtClean="0">
                <a:latin typeface="서울한강체 M" pitchFamily="18" charset="-127"/>
                <a:ea typeface="서울한강체 M" pitchFamily="18" charset="-127"/>
              </a:rPr>
              <a:t>SNS</a:t>
            </a:r>
            <a:endParaRPr lang="ko-KR" altLang="en-US" sz="4400" b="1" spc="-300" dirty="0">
              <a:latin typeface="서울한강체 M" pitchFamily="18" charset="-127"/>
              <a:ea typeface="서울한강체 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93" y="2682710"/>
            <a:ext cx="7620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3" y="64737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서울한강체 EB" pitchFamily="18" charset="-127"/>
                <a:ea typeface="서울한강체 EB" pitchFamily="18" charset="-127"/>
              </a:rPr>
              <a:t>루핑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 프로젝트 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: ‘</a:t>
            </a:r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소통</a:t>
            </a:r>
            <a:r>
              <a:rPr lang="en-US" altLang="ko-KR" sz="2800" spc="-300" dirty="0" smtClean="0">
                <a:latin typeface="서울한강체 EB" pitchFamily="18" charset="-127"/>
                <a:ea typeface="서울한강체 EB" pitchFamily="18" charset="-127"/>
              </a:rPr>
              <a:t>’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07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9366" y="1170542"/>
            <a:ext cx="3194562" cy="3194562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05808" y="2801597"/>
            <a:ext cx="16658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 smtClean="0">
                <a:latin typeface="서울한강체 EB" pitchFamily="18" charset="-127"/>
                <a:ea typeface="서울한강체 EB" pitchFamily="18" charset="-127"/>
              </a:rPr>
              <a:t>분석</a:t>
            </a:r>
            <a:endParaRPr lang="ko-KR" altLang="en-US" sz="6600" dirty="0">
              <a:latin typeface="서울한강체 EB" pitchFamily="18" charset="-127"/>
              <a:ea typeface="서울한강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34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/>
          <p:cNvSpPr/>
          <p:nvPr/>
        </p:nvSpPr>
        <p:spPr>
          <a:xfrm>
            <a:off x="323528" y="3610688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3528" y="5038128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3528" y="2138114"/>
            <a:ext cx="882076" cy="882076"/>
          </a:xfrm>
          <a:prstGeom prst="ellipse">
            <a:avLst/>
          </a:prstGeom>
          <a:gradFill flip="none" rotWithShape="1">
            <a:gsLst>
              <a:gs pos="72000">
                <a:schemeClr val="bg1"/>
              </a:gs>
              <a:gs pos="76312">
                <a:srgbClr val="FAFBFE"/>
              </a:gs>
              <a:gs pos="6000">
                <a:schemeClr val="tx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3" y="64737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서울한강체 EB" pitchFamily="18" charset="-127"/>
                <a:ea typeface="서울한강체 EB" pitchFamily="18" charset="-127"/>
              </a:rPr>
              <a:t>벤치마킹</a:t>
            </a:r>
            <a:endParaRPr lang="ko-KR" altLang="en-US" sz="2800" spc="-300" dirty="0">
              <a:latin typeface="서울한강체 EB" pitchFamily="18" charset="-127"/>
              <a:ea typeface="서울한강체 E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760" y="1052736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atin typeface="-윤고딕330" pitchFamily="18" charset="-127"/>
                <a:ea typeface="-윤고딕330" pitchFamily="18" charset="-127"/>
              </a:rPr>
              <a:t>SNS</a:t>
            </a:r>
            <a:endParaRPr lang="ko-KR" altLang="en-US" sz="4400" spc="-15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6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38" y="2132856"/>
            <a:ext cx="1080000" cy="1080000"/>
          </a:xfr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14" y="2132856"/>
            <a:ext cx="1080000" cy="108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9822" y="247373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폐쇄</a:t>
            </a:r>
            <a:r>
              <a:rPr lang="ko-KR" altLang="en-US" sz="2800" spc="-300" dirty="0">
                <a:latin typeface="-윤고딕330" pitchFamily="18" charset="-127"/>
                <a:ea typeface="-윤고딕330" pitchFamily="18" charset="-127"/>
              </a:rPr>
              <a:t>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9822" y="3913892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latin typeface="-윤고딕330" pitchFamily="18" charset="-127"/>
                <a:ea typeface="-윤고딕330" pitchFamily="18" charset="-127"/>
              </a:rPr>
              <a:t>포탈형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822" y="5354052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-윤고딕330" pitchFamily="18" charset="-127"/>
                <a:ea typeface="-윤고딕330" pitchFamily="18" charset="-127"/>
              </a:rPr>
              <a:t>가족대상</a:t>
            </a:r>
            <a:endParaRPr lang="ko-KR" altLang="en-US" sz="2800" spc="-3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44" name="그림 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2" y="3635502"/>
            <a:ext cx="1080000" cy="1080000"/>
          </a:xfrm>
          <a:prstGeom prst="rect">
            <a:avLst/>
          </a:prstGeom>
        </p:spPr>
      </p:pic>
      <p:pic>
        <p:nvPicPr>
          <p:cNvPr id="45" name="내용 개체 틀 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58" y="3635502"/>
            <a:ext cx="1080000" cy="10800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26" y="3635502"/>
            <a:ext cx="1080000" cy="10800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40" y="5075662"/>
            <a:ext cx="1080000" cy="10800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72" y="5092862"/>
            <a:ext cx="1080000" cy="10800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63" y="5075662"/>
            <a:ext cx="1080000" cy="10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5645" y="2381859"/>
            <a:ext cx="96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커플릿</a:t>
            </a:r>
            <a:endParaRPr lang="en-US" altLang="ko-KR" sz="2400" b="1" spc="-150" dirty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비트윈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5187" y="3764577"/>
            <a:ext cx="2524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구글플러스</a:t>
            </a:r>
            <a:endParaRPr lang="en-US" altLang="ko-KR" sz="2200" b="1" spc="-150" dirty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싸이월드</a:t>
            </a:r>
            <a:endParaRPr lang="en-US" altLang="ko-KR" sz="2200" b="1" spc="-150" dirty="0" smtClean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200" b="1" spc="-150" dirty="0" err="1" smtClean="0">
                <a:latin typeface="-윤고딕330" pitchFamily="18" charset="-127"/>
                <a:ea typeface="-윤고딕330" pitchFamily="18" charset="-127"/>
              </a:rPr>
              <a:t>페이스북</a:t>
            </a:r>
            <a:endParaRPr lang="en-US" altLang="ko-KR" sz="22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9327" y="5249532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홈</a:t>
            </a:r>
            <a:endParaRPr lang="en-US" altLang="ko-KR" sz="2400" b="1" spc="-150" dirty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다이어리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400" b="1" spc="-150" dirty="0" smtClean="0">
                <a:latin typeface="-윤고딕330" pitchFamily="18" charset="-127"/>
                <a:ea typeface="-윤고딕330" pitchFamily="18" charset="-127"/>
              </a:rPr>
              <a:t>패밀리 </a:t>
            </a:r>
            <a:r>
              <a:rPr lang="ko-KR" altLang="en-US" sz="2400" b="1" spc="-150" dirty="0" err="1" smtClean="0">
                <a:latin typeface="-윤고딕330" pitchFamily="18" charset="-127"/>
                <a:ea typeface="-윤고딕330" pitchFamily="18" charset="-127"/>
              </a:rPr>
              <a:t>리프</a:t>
            </a:r>
            <a:endParaRPr lang="en-US" altLang="ko-KR" sz="2400" b="1" spc="-150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4285" y="2520079"/>
            <a:ext cx="3922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일정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글쓰기</a:t>
            </a:r>
            <a:r>
              <a:rPr lang="en-US" altLang="ko-KR" sz="2000" spc="-150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위시리스트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우체통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24285" y="3873242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공개범위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설정 글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작성</a:t>
            </a:r>
            <a:r>
              <a:rPr lang="en-US" altLang="ko-KR" sz="2000" spc="-150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스티커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err="1">
                <a:latin typeface="-윤고딕330" pitchFamily="18" charset="-127"/>
                <a:ea typeface="-윤고딕330" pitchFamily="18" charset="-127"/>
              </a:rPr>
              <a:t>포도알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endParaRPr lang="en-US" altLang="ko-KR" sz="2000" spc="-150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커플다이어리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심볼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 err="1">
                <a:latin typeface="-윤고딕330" pitchFamily="18" charset="-127"/>
                <a:ea typeface="-윤고딕330" pitchFamily="18" charset="-127"/>
              </a:rPr>
              <a:t>쿡찔러보기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24285" y="5292496"/>
            <a:ext cx="3768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가족간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일정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사진</a:t>
            </a:r>
            <a:r>
              <a:rPr lang="en-US" altLang="ko-KR" sz="2000" spc="-150" dirty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글 공유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spc="-150" dirty="0" smtClean="0">
                <a:latin typeface="-윤고딕330" pitchFamily="18" charset="-127"/>
                <a:ea typeface="-윤고딕330" pitchFamily="18" charset="-127"/>
              </a:rPr>
              <a:t>이웃가족과 </a:t>
            </a:r>
            <a:r>
              <a:rPr lang="ko-KR" altLang="en-US" sz="2000" spc="-150" dirty="0">
                <a:latin typeface="-윤고딕330" pitchFamily="18" charset="-127"/>
                <a:ea typeface="-윤고딕330" pitchFamily="18" charset="-127"/>
              </a:rPr>
              <a:t>이야기 및 사진 공유</a:t>
            </a:r>
            <a:endParaRPr lang="en-US" altLang="ko-KR" sz="2000" spc="-15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77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2" grpId="0"/>
      <p:bldP spid="53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975</Words>
  <Application>Microsoft Office PowerPoint</Application>
  <PresentationFormat>화면 슬라이드 쇼(4:3)</PresentationFormat>
  <Paragraphs>300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가족이라서 통한다 - 소통</dc:title>
  <dc:creator>장한별</dc:creator>
  <cp:lastModifiedBy>장한별</cp:lastModifiedBy>
  <cp:revision>224</cp:revision>
  <cp:lastPrinted>2015-08-15T08:07:21Z</cp:lastPrinted>
  <dcterms:created xsi:type="dcterms:W3CDTF">2015-08-11T10:32:20Z</dcterms:created>
  <dcterms:modified xsi:type="dcterms:W3CDTF">2015-08-16T14:55:50Z</dcterms:modified>
</cp:coreProperties>
</file>