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bold"/>
        <a:ea typeface="Gobold"/>
        <a:cs typeface="Gobold"/>
        <a:sym typeface="Go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obold"/>
          <a:ea typeface="Gobold"/>
          <a:cs typeface="Go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obold"/>
          <a:ea typeface="Gobold"/>
          <a:cs typeface="Go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570139" y="3142430"/>
            <a:ext cx="4573862" cy="3715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Shape 16"/>
          <p:cNvSpPr/>
          <p:nvPr>
            <p:ph type="title"/>
          </p:nvPr>
        </p:nvSpPr>
        <p:spPr>
          <a:xfrm>
            <a:off x="336333" y="405932"/>
            <a:ext cx="5243780" cy="30542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>
                <a:ln w="9525">
                  <a:solidFill>
                    <a:srgbClr val="30BBC3">
                      <a:alpha val="0"/>
                    </a:srgbClr>
                  </a:solidFill>
                </a:ln>
              </a:defRPr>
            </a:lvl1pPr>
          </a:lstStyle>
          <a:p>
            <a:pPr/>
            <a:r>
              <a:t>FORMALMINTADSTORE.TISTORY.COM</a:t>
            </a:r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323528" y="3775628"/>
            <a:ext cx="5266921" cy="310573"/>
          </a:xfrm>
          <a:prstGeom prst="rect">
            <a:avLst/>
          </a:prstGeom>
        </p:spPr>
        <p:txBody>
          <a:bodyPr anchor="ctr"/>
          <a:lstStyle>
            <a:lvl1pPr marL="0" indent="0" algn="just">
              <a:lnSpc>
                <a:spcPct val="90000"/>
              </a:lnSpc>
              <a:buSzTx/>
              <a:buFontTx/>
              <a:buNone/>
              <a:defRPr sz="1200">
                <a:ln w="9525">
                  <a:solidFill>
                    <a:srgbClr val="30BBC3">
                      <a:alpha val="0"/>
                    </a:srgbClr>
                  </a:solidFill>
                </a:ln>
              </a:defRPr>
            </a:lvl1pPr>
          </a:lstStyle>
          <a:p>
            <a:pPr/>
            <a:r>
              <a:t>TEMPLATE TITLE TYPE 1</a:t>
            </a:r>
          </a:p>
        </p:txBody>
      </p:sp>
      <p:sp>
        <p:nvSpPr>
          <p:cNvPr id="18" name="Shape 18"/>
          <p:cNvSpPr/>
          <p:nvPr/>
        </p:nvSpPr>
        <p:spPr>
          <a:xfrm>
            <a:off x="-1" y="3577573"/>
            <a:ext cx="6218618" cy="1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9"/>
          <p:cNvSpPr/>
          <p:nvPr/>
        </p:nvSpPr>
        <p:spPr>
          <a:xfrm flipH="1" rot="5400000">
            <a:off x="220218" y="405934"/>
            <a:ext cx="1433771" cy="143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Shape 20"/>
          <p:cNvSpPr/>
          <p:nvPr/>
        </p:nvSpPr>
        <p:spPr>
          <a:xfrm flipH="1" rot="5400000">
            <a:off x="6442944" y="4086536"/>
            <a:ext cx="1564852" cy="2198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6712010" y="5185650"/>
            <a:ext cx="1560119" cy="1"/>
          </a:xfrm>
          <a:prstGeom prst="line">
            <a:avLst/>
          </a:prstGeom>
          <a:ln w="22225" cap="sq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Shape 22"/>
          <p:cNvSpPr/>
          <p:nvPr/>
        </p:nvSpPr>
        <p:spPr>
          <a:xfrm>
            <a:off x="6712010" y="5693650"/>
            <a:ext cx="1560119" cy="1"/>
          </a:xfrm>
          <a:prstGeom prst="line">
            <a:avLst/>
          </a:prstGeom>
          <a:ln w="22225" cap="sq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Shape 23"/>
          <p:cNvSpPr/>
          <p:nvPr/>
        </p:nvSpPr>
        <p:spPr>
          <a:xfrm>
            <a:off x="6712010" y="6201650"/>
            <a:ext cx="1560119" cy="1"/>
          </a:xfrm>
          <a:prstGeom prst="line">
            <a:avLst/>
          </a:prstGeom>
          <a:ln w="22225" cap="sq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hape 24"/>
          <p:cNvSpPr/>
          <p:nvPr/>
        </p:nvSpPr>
        <p:spPr>
          <a:xfrm>
            <a:off x="6712010" y="6709650"/>
            <a:ext cx="1560119" cy="1"/>
          </a:xfrm>
          <a:prstGeom prst="line">
            <a:avLst/>
          </a:prstGeom>
          <a:ln w="22225" cap="sq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제목 슬라이드"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5400000">
            <a:off x="6618513" y="5701186"/>
            <a:ext cx="1156815" cy="1156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6372199" y="4086199"/>
            <a:ext cx="2771801" cy="277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336333" y="405932"/>
            <a:ext cx="5243780" cy="30542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>
                <a:ln w="9525">
                  <a:solidFill>
                    <a:srgbClr val="30BBC3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FORMALMINTADSTORE.TISTORY.COM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323528" y="3775628"/>
            <a:ext cx="5266921" cy="310573"/>
          </a:xfrm>
          <a:prstGeom prst="rect">
            <a:avLst/>
          </a:prstGeom>
        </p:spPr>
        <p:txBody>
          <a:bodyPr anchor="ctr"/>
          <a:lstStyle>
            <a:lvl1pPr marL="0" indent="0" algn="just">
              <a:lnSpc>
                <a:spcPct val="90000"/>
              </a:lnSpc>
              <a:buSzTx/>
              <a:buFontTx/>
              <a:buNone/>
              <a:defRPr sz="1200">
                <a:ln w="9525">
                  <a:solidFill>
                    <a:srgbClr val="30BBC3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TEMPLATE TITLE TYPE 1</a:t>
            </a:r>
          </a:p>
        </p:txBody>
      </p:sp>
      <p:sp>
        <p:nvSpPr>
          <p:cNvPr id="36" name="Shape 36"/>
          <p:cNvSpPr/>
          <p:nvPr/>
        </p:nvSpPr>
        <p:spPr>
          <a:xfrm>
            <a:off x="-1" y="3577573"/>
            <a:ext cx="5590451" cy="1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37"/>
          <p:cNvSpPr/>
          <p:nvPr/>
        </p:nvSpPr>
        <p:spPr>
          <a:xfrm flipH="1" rot="5400000">
            <a:off x="220218" y="405934"/>
            <a:ext cx="1433771" cy="1433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6806634" y="6325353"/>
            <a:ext cx="2176003" cy="1"/>
          </a:xfrm>
          <a:prstGeom prst="line">
            <a:avLst/>
          </a:prstGeom>
          <a:ln w="22225" cap="sq">
            <a:solidFill>
              <a:srgbClr val="FFFFFF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>
            <p:ph type="body" sz="quarter" idx="13"/>
          </p:nvPr>
        </p:nvSpPr>
        <p:spPr>
          <a:xfrm>
            <a:off x="6806634" y="5875020"/>
            <a:ext cx="2175442" cy="400369"/>
          </a:xfrm>
          <a:prstGeom prst="rect">
            <a:avLst/>
          </a:prstGeom>
        </p:spPr>
        <p:txBody>
          <a:bodyPr anchor="ctr"/>
          <a:lstStyle/>
          <a:p>
            <a:pPr marL="0" indent="0" algn="just">
              <a:lnSpc>
                <a:spcPct val="90000"/>
              </a:lnSpc>
              <a:buSzTx/>
              <a:buFontTx/>
              <a:buNone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200">
                <a:solidFill>
                  <a:srgbClr val="5D5D5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</a:t>
            </a:r>
          </a:p>
        </p:txBody>
      </p:sp>
      <p:sp>
        <p:nvSpPr>
          <p:cNvPr id="48" name="Shape 4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마스터 텍스트 스타일을 편집합니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1329773" y="-8362"/>
            <a:ext cx="7814227" cy="6866360"/>
          </a:xfrm>
          <a:prstGeom prst="rect">
            <a:avLst/>
          </a:prstGeom>
          <a:solidFill>
            <a:srgbClr val="FFFFFF">
              <a:alpha val="2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pc="-5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/>
        </p:nvSpPr>
        <p:spPr>
          <a:xfrm>
            <a:off x="-4" y="-8361"/>
            <a:ext cx="1329778" cy="686636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 rot="10800000">
            <a:off x="-3" y="-8361"/>
            <a:ext cx="1329778" cy="2233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12832"/>
                </a:lnTo>
                <a:lnTo>
                  <a:pt x="21600" y="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3414" y="104775"/>
            <a:ext cx="1040061" cy="1135356"/>
          </a:xfrm>
          <a:prstGeom prst="rect">
            <a:avLst/>
          </a:prstGeom>
          <a:ln w="50800" cap="sq">
            <a:solidFill>
              <a:srgbClr val="FFFFFF"/>
            </a:solidFill>
            <a:miter lim="800000"/>
          </a:ln>
        </p:spPr>
        <p:txBody>
          <a:bodyPr anchor="ctr"/>
          <a:lstStyle>
            <a:lvl1pPr marL="0" indent="0" algn="just"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  <a:lvl2pPr marL="552450" indent="-95250" algn="just">
              <a:buFontTx/>
              <a:defRPr sz="1000">
                <a:solidFill>
                  <a:srgbClr val="FFFFFF"/>
                </a:solidFill>
              </a:defRPr>
            </a:lvl2pPr>
            <a:lvl3pPr marL="1028700" indent="-114300" algn="just">
              <a:buFontTx/>
              <a:defRPr sz="1000">
                <a:solidFill>
                  <a:srgbClr val="FFFFFF"/>
                </a:solidFill>
              </a:defRPr>
            </a:lvl3pPr>
          </a:lstStyle>
          <a:p>
            <a:pPr/>
            <a:r>
              <a:t>FORMAL</a:t>
            </a:r>
          </a:p>
          <a:p>
            <a:pPr lvl="1"/>
            <a:r>
              <a:t>MINT</a:t>
            </a:r>
          </a:p>
          <a:p>
            <a:pPr lvl="2"/>
            <a:r>
              <a:t>ADSTORE</a:t>
            </a:r>
          </a:p>
        </p:txBody>
      </p:sp>
      <p:sp>
        <p:nvSpPr>
          <p:cNvPr id="60" name="Shape 60"/>
          <p:cNvSpPr/>
          <p:nvPr/>
        </p:nvSpPr>
        <p:spPr>
          <a:xfrm flipH="1" rot="10800000">
            <a:off x="937965" y="72146"/>
            <a:ext cx="235224" cy="235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Shape 61"/>
          <p:cNvSpPr/>
          <p:nvPr>
            <p:ph type="title"/>
          </p:nvPr>
        </p:nvSpPr>
        <p:spPr>
          <a:xfrm>
            <a:off x="1509802" y="180975"/>
            <a:ext cx="5366455" cy="546771"/>
          </a:xfrm>
          <a:prstGeom prst="rect">
            <a:avLst/>
          </a:prstGeom>
        </p:spPr>
        <p:txBody>
          <a:bodyPr/>
          <a:lstStyle>
            <a:lvl1pPr algn="l">
              <a:defRPr spc="-50" sz="2800">
                <a:ln w="9525">
                  <a:solidFill>
                    <a:srgbClr val="30BBC3">
                      <a:alpha val="0"/>
                    </a:srgbClr>
                  </a:solidFill>
                </a:ln>
              </a:defRPr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62" name="Shape 62"/>
          <p:cNvSpPr/>
          <p:nvPr/>
        </p:nvSpPr>
        <p:spPr>
          <a:xfrm>
            <a:off x="1306538" y="878239"/>
            <a:ext cx="7837463" cy="1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3"/>
          </p:nvPr>
        </p:nvSpPr>
        <p:spPr>
          <a:xfrm>
            <a:off x="1498644" y="914715"/>
            <a:ext cx="7645356" cy="267909"/>
          </a:xfrm>
          <a:prstGeom prst="rect">
            <a:avLst/>
          </a:prstGeom>
        </p:spPr>
        <p:txBody>
          <a:bodyPr anchor="ctr"/>
          <a:lstStyle/>
          <a:p>
            <a:pPr marL="0" indent="0" defTabSz="804672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pc="-88" sz="1232">
                <a:ln w="7376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</a:defRPr>
            </a:pP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814235" y="507813"/>
            <a:ext cx="301908" cy="3073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제목 및 내용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329773" y="-8362"/>
            <a:ext cx="7814227" cy="6866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pc="-50">
                <a:solidFill>
                  <a:srgbClr val="FFFFFF"/>
                </a:solidFill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1331639" y="0"/>
            <a:ext cx="7812362" cy="1240131"/>
          </a:xfrm>
          <a:prstGeom prst="rect">
            <a:avLst/>
          </a:prstGeom>
          <a:solidFill>
            <a:srgbClr val="414141">
              <a:alpha val="61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spcBef>
                <a:spcPts val="1000"/>
              </a:spcBef>
              <a:defRPr b="1" spc="-50" sz="1400">
                <a:ln w="9525"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-4" y="-8361"/>
            <a:ext cx="1329778" cy="6866360"/>
          </a:xfrm>
          <a:prstGeom prst="rect">
            <a:avLst/>
          </a:prstGeom>
          <a:solidFill>
            <a:srgbClr val="FFFFFF">
              <a:alpha val="89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Shape 74"/>
          <p:cNvSpPr/>
          <p:nvPr/>
        </p:nvSpPr>
        <p:spPr>
          <a:xfrm rot="10800000">
            <a:off x="-3" y="-8361"/>
            <a:ext cx="1329778" cy="2233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12832"/>
                </a:lnTo>
                <a:lnTo>
                  <a:pt x="21600" y="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93414" y="104775"/>
            <a:ext cx="1040061" cy="1135356"/>
          </a:xfrm>
          <a:prstGeom prst="rect">
            <a:avLst/>
          </a:prstGeom>
          <a:ln w="50800" cap="sq">
            <a:solidFill>
              <a:srgbClr val="FFFFFF"/>
            </a:solidFill>
            <a:miter lim="800000"/>
          </a:ln>
        </p:spPr>
        <p:txBody>
          <a:bodyPr anchor="ctr"/>
          <a:lstStyle>
            <a:lvl1pPr marL="0" indent="0" algn="just"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  <a:lvl2pPr marL="552450" indent="-95250" algn="just">
              <a:buFontTx/>
              <a:defRPr sz="1000">
                <a:solidFill>
                  <a:srgbClr val="FFFFFF"/>
                </a:solidFill>
              </a:defRPr>
            </a:lvl2pPr>
            <a:lvl3pPr marL="1028700" indent="-114300" algn="just">
              <a:buFontTx/>
              <a:defRPr sz="1000">
                <a:solidFill>
                  <a:srgbClr val="FFFFFF"/>
                </a:solidFill>
              </a:defRPr>
            </a:lvl3pPr>
          </a:lstStyle>
          <a:p>
            <a:pPr/>
            <a:r>
              <a:t>FORMAL</a:t>
            </a:r>
          </a:p>
          <a:p>
            <a:pPr lvl="1"/>
            <a:r>
              <a:t>MINT</a:t>
            </a:r>
          </a:p>
          <a:p>
            <a:pPr lvl="2"/>
            <a:r>
              <a:t>ADSTORE</a:t>
            </a:r>
          </a:p>
        </p:txBody>
      </p:sp>
      <p:sp>
        <p:nvSpPr>
          <p:cNvPr id="76" name="Shape 76"/>
          <p:cNvSpPr/>
          <p:nvPr/>
        </p:nvSpPr>
        <p:spPr>
          <a:xfrm flipH="1" rot="10800000">
            <a:off x="937965" y="72146"/>
            <a:ext cx="235224" cy="235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Shape 77"/>
          <p:cNvSpPr/>
          <p:nvPr>
            <p:ph type="title"/>
          </p:nvPr>
        </p:nvSpPr>
        <p:spPr>
          <a:xfrm>
            <a:off x="1509802" y="180975"/>
            <a:ext cx="5366455" cy="546771"/>
          </a:xfrm>
          <a:prstGeom prst="rect">
            <a:avLst/>
          </a:prstGeom>
        </p:spPr>
        <p:txBody>
          <a:bodyPr/>
          <a:lstStyle>
            <a:lvl1pPr algn="l">
              <a:defRPr spc="-50" sz="2800">
                <a:ln w="9525"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</a:defRPr>
            </a:lvl1pPr>
          </a:lstStyle>
          <a:p>
            <a:pPr/>
            <a:r>
              <a:t>마스터 제목 스타일 편집</a:t>
            </a:r>
          </a:p>
        </p:txBody>
      </p:sp>
      <p:sp>
        <p:nvSpPr>
          <p:cNvPr id="78" name="Shape 78"/>
          <p:cNvSpPr/>
          <p:nvPr/>
        </p:nvSpPr>
        <p:spPr>
          <a:xfrm>
            <a:off x="1306538" y="878239"/>
            <a:ext cx="7837463" cy="1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3"/>
          </p:nvPr>
        </p:nvSpPr>
        <p:spPr>
          <a:xfrm>
            <a:off x="1498644" y="914715"/>
            <a:ext cx="7645356" cy="267909"/>
          </a:xfrm>
          <a:prstGeom prst="rect">
            <a:avLst/>
          </a:prstGeom>
        </p:spPr>
        <p:txBody>
          <a:bodyPr anchor="ctr"/>
          <a:lstStyle/>
          <a:p>
            <a:pPr marL="0" indent="0" defTabSz="804672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pc="-88" sz="1232">
                <a:ln w="7376">
                  <a:solidFill>
                    <a:srgbClr val="30BBC3">
                      <a:alpha val="0"/>
                    </a:srgbClr>
                  </a:solidFill>
                </a:ln>
                <a:solidFill>
                  <a:srgbClr val="EEF6EB"/>
                </a:solidFill>
              </a:defRPr>
            </a:pP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8814235" y="507813"/>
            <a:ext cx="301908" cy="3073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400">
                <a:solidFill>
                  <a:srgbClr val="EEF6E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329773" y="-8362"/>
            <a:ext cx="7814227" cy="6866360"/>
          </a:xfrm>
          <a:prstGeom prst="rect">
            <a:avLst/>
          </a:prstGeom>
          <a:solidFill>
            <a:srgbClr val="FFFFFF">
              <a:alpha val="2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pc="-50">
                <a:solidFill>
                  <a:srgbClr val="FFFFFF"/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-4" y="-8361"/>
            <a:ext cx="1329778" cy="6866360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Shape 89"/>
          <p:cNvSpPr/>
          <p:nvPr/>
        </p:nvSpPr>
        <p:spPr>
          <a:xfrm rot="10800000">
            <a:off x="-3" y="-8361"/>
            <a:ext cx="1329778" cy="22333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12832"/>
                </a:lnTo>
                <a:lnTo>
                  <a:pt x="21600" y="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3414" y="104775"/>
            <a:ext cx="1040061" cy="1135356"/>
          </a:xfrm>
          <a:prstGeom prst="rect">
            <a:avLst/>
          </a:prstGeom>
          <a:ln w="50800" cap="sq">
            <a:solidFill>
              <a:srgbClr val="FFFFFF"/>
            </a:solidFill>
            <a:miter lim="800000"/>
          </a:ln>
        </p:spPr>
        <p:txBody>
          <a:bodyPr anchor="ctr"/>
          <a:lstStyle>
            <a:lvl1pPr marL="0" indent="0" algn="just"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  <a:lvl2pPr marL="552450" indent="-95250" algn="just">
              <a:buFontTx/>
              <a:defRPr sz="1000">
                <a:solidFill>
                  <a:srgbClr val="FFFFFF"/>
                </a:solidFill>
              </a:defRPr>
            </a:lvl2pPr>
            <a:lvl3pPr marL="1028700" indent="-114300" algn="just">
              <a:buFontTx/>
              <a:defRPr sz="1000">
                <a:solidFill>
                  <a:srgbClr val="FFFFFF"/>
                </a:solidFill>
              </a:defRPr>
            </a:lvl3pPr>
            <a:lvl4pPr marL="1498600" indent="-127000" algn="just">
              <a:buFontTx/>
              <a:defRPr sz="1000">
                <a:solidFill>
                  <a:srgbClr val="FFFFFF"/>
                </a:solidFill>
              </a:defRPr>
            </a:lvl4pPr>
            <a:lvl5pPr marL="1955800" indent="-127000" algn="just">
              <a:buFontTx/>
              <a:defRPr sz="1000">
                <a:solidFill>
                  <a:srgbClr val="FFFFFF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1" name="Shape 91"/>
          <p:cNvSpPr/>
          <p:nvPr/>
        </p:nvSpPr>
        <p:spPr>
          <a:xfrm flipH="1" rot="10800000">
            <a:off x="937965" y="72147"/>
            <a:ext cx="235224" cy="235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Shape 92"/>
          <p:cNvSpPr/>
          <p:nvPr>
            <p:ph type="title"/>
          </p:nvPr>
        </p:nvSpPr>
        <p:spPr>
          <a:xfrm>
            <a:off x="1509802" y="180975"/>
            <a:ext cx="5366455" cy="546771"/>
          </a:xfrm>
          <a:prstGeom prst="rect">
            <a:avLst/>
          </a:prstGeom>
        </p:spPr>
        <p:txBody>
          <a:bodyPr/>
          <a:lstStyle>
            <a:lvl1pPr algn="l">
              <a:defRPr spc="-50" sz="2800">
                <a:ln w="9525">
                  <a:solidFill>
                    <a:srgbClr val="30BBC3">
                      <a:alpha val="0"/>
                    </a:srgbClr>
                  </a:solidFill>
                </a:ln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93" name="Shape 93"/>
          <p:cNvSpPr/>
          <p:nvPr/>
        </p:nvSpPr>
        <p:spPr>
          <a:xfrm>
            <a:off x="1306537" y="878239"/>
            <a:ext cx="7837463" cy="1"/>
          </a:xfrm>
          <a:prstGeom prst="line">
            <a:avLst/>
          </a:prstGeom>
          <a:ln w="22225" cap="sq">
            <a:solidFill>
              <a:srgbClr val="30BBC3"/>
            </a:solidFill>
            <a:bevel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498644" y="914715"/>
            <a:ext cx="7645356" cy="267909"/>
          </a:xfrm>
          <a:prstGeom prst="rect">
            <a:avLst/>
          </a:prstGeom>
        </p:spPr>
        <p:txBody>
          <a:bodyPr anchor="ctr"/>
          <a:lstStyle/>
          <a:p>
            <a:pPr marL="0" indent="0" defTabSz="804672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pc="-88" sz="1232">
                <a:ln w="7376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</a:defRPr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8814235" y="507813"/>
            <a:ext cx="301908" cy="3073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81664" y="-1"/>
            <a:ext cx="5062337" cy="68972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 flipH="1" rot="5400000">
            <a:off x="-1102111" y="1066428"/>
            <a:ext cx="6250204" cy="4117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9894"/>
                </a:moveTo>
                <a:lnTo>
                  <a:pt x="21600" y="0"/>
                </a:lnTo>
                <a:lnTo>
                  <a:pt x="14229" y="0"/>
                </a:lnTo>
                <a:lnTo>
                  <a:pt x="0" y="21600"/>
                </a:lnTo>
                <a:lnTo>
                  <a:pt x="7371" y="21600"/>
                </a:lnTo>
                <a:lnTo>
                  <a:pt x="15082" y="9894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153444" y="523506"/>
            <a:ext cx="3553335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INDEX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656601" y="1292537"/>
            <a:ext cx="4087367" cy="5327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마스터 텍스트 스타일을 편집합니</a:t>
            </a:r>
          </a:p>
        </p:txBody>
      </p:sp>
      <p:sp>
        <p:nvSpPr>
          <p:cNvPr id="6" name="Shape 6"/>
          <p:cNvSpPr/>
          <p:nvPr/>
        </p:nvSpPr>
        <p:spPr>
          <a:xfrm flipH="1" rot="5400000">
            <a:off x="153443" y="523505"/>
            <a:ext cx="529232" cy="529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hape 7"/>
          <p:cNvSpPr/>
          <p:nvPr/>
        </p:nvSpPr>
        <p:spPr>
          <a:xfrm flipH="1" rot="16200000">
            <a:off x="3132185" y="5908521"/>
            <a:ext cx="949133" cy="949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3584527" y="2789316"/>
            <a:ext cx="408237" cy="431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2800">
                <a:solidFill>
                  <a:srgbClr val="30BB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just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1pPr>
      <a:lvl2pPr marL="0" marR="0" indent="0" algn="just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2pPr>
      <a:lvl3pPr marL="0" marR="0" indent="0" algn="just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3pPr>
      <a:lvl4pPr marL="0" marR="0" indent="0" algn="just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4pPr>
      <a:lvl5pPr marL="0" marR="0" indent="0" algn="just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5pPr>
      <a:lvl6pPr marL="0" marR="0" indent="0" algn="just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6pPr>
      <a:lvl7pPr marL="0" marR="0" indent="0" algn="just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7pPr>
      <a:lvl8pPr marL="0" marR="0" indent="0" algn="just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8pPr>
      <a:lvl9pPr marL="0" marR="0" indent="0" algn="just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9pPr>
    </p:titleStyle>
    <p:bodyStyle>
      <a:lvl1pPr marL="228600" marR="0" indent="-228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▪"/>
        <a:tabLst/>
        <a:defRPr b="0" baseline="0" cap="none" i="0" spc="0" strike="noStrike" sz="24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1pPr>
      <a:lvl2pPr marL="685800" marR="0" indent="-2286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2pPr>
      <a:lvl3pPr marL="1188719" marR="0" indent="-274319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3pPr>
      <a:lvl4pPr marL="1676400" marR="0" indent="-3048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4pPr>
      <a:lvl5pPr marL="2133600" marR="0" indent="-3048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5pPr>
      <a:lvl6pPr marL="2590800" marR="0" indent="-3048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6pPr>
      <a:lvl7pPr marL="3048000" marR="0" indent="-3048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7pPr>
      <a:lvl8pPr marL="3505200" marR="0" indent="-3048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8pPr>
      <a:lvl9pPr marL="3962400" marR="0" indent="-304800" algn="l" defTabSz="914400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 typeface="Wingdings"/>
        <a:buChar char="•"/>
        <a:tabLst/>
        <a:defRPr b="0" baseline="0" cap="none" i="0" spc="0" strike="noStrike" sz="2400" u="none">
          <a:ln>
            <a:noFill/>
          </a:ln>
          <a:solidFill>
            <a:srgbClr val="5D5D5D"/>
          </a:solidFill>
          <a:uFillTx/>
          <a:latin typeface="Gobold"/>
          <a:ea typeface="Gobold"/>
          <a:cs typeface="Gobold"/>
          <a:sym typeface="Go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obol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obol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obol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obol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obol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obol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obol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obol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o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ctrTitle"/>
          </p:nvPr>
        </p:nvSpPr>
        <p:spPr>
          <a:xfrm>
            <a:off x="272833" y="405932"/>
            <a:ext cx="6254919" cy="3397715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n w="9524">
                  <a:solidFill>
                    <a:srgbClr val="30BBC3">
                      <a:alpha val="0"/>
                    </a:srgbClr>
                  </a:solidFill>
                </a:ln>
              </a:defRPr>
            </a:pPr>
            <a:r>
              <a:rPr b="1" sz="7100">
                <a:ln w="12523">
                  <a:solidFill>
                    <a:srgbClr val="901201"/>
                  </a:solidFill>
                </a:ln>
                <a:solidFill>
                  <a:srgbClr val="901201"/>
                </a:solidFill>
              </a:rPr>
              <a:t>Silver Keeper</a:t>
            </a:r>
            <a:br/>
            <a:r>
              <a:rPr sz="2000">
                <a:ln w="3527">
                  <a:solidFill>
                    <a:srgbClr val="30BBC3">
                      <a:alpha val="0"/>
                    </a:srgbClr>
                  </a:solidFill>
                </a:ln>
              </a:rPr>
              <a:t> “독</a:t>
            </a:r>
            <a:r>
              <a:rPr sz="2000">
                <a:ln w="7937">
                  <a:solidFill>
                    <a:srgbClr val="30BBC3">
                      <a:alpha val="0"/>
                    </a:srgbClr>
                  </a:solidFill>
                </a:ln>
              </a:rPr>
              <a:t>거노인의 고독사 방지를 위한 모니터링 솔루션”</a:t>
            </a:r>
          </a:p>
        </p:txBody>
      </p:sp>
      <p:sp>
        <p:nvSpPr>
          <p:cNvPr id="105" name="Shape 105"/>
          <p:cNvSpPr/>
          <p:nvPr/>
        </p:nvSpPr>
        <p:spPr>
          <a:xfrm>
            <a:off x="7028043" y="4691672"/>
            <a:ext cx="92805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백태영</a:t>
            </a:r>
          </a:p>
        </p:txBody>
      </p:sp>
      <p:sp>
        <p:nvSpPr>
          <p:cNvPr id="106" name="Shape 106"/>
          <p:cNvSpPr/>
          <p:nvPr/>
        </p:nvSpPr>
        <p:spPr>
          <a:xfrm>
            <a:off x="7028043" y="5199672"/>
            <a:ext cx="92805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차민광</a:t>
            </a:r>
          </a:p>
        </p:txBody>
      </p:sp>
      <p:sp>
        <p:nvSpPr>
          <p:cNvPr id="107" name="Shape 107"/>
          <p:cNvSpPr/>
          <p:nvPr/>
        </p:nvSpPr>
        <p:spPr>
          <a:xfrm>
            <a:off x="7028043" y="5707672"/>
            <a:ext cx="92805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김현진</a:t>
            </a:r>
          </a:p>
        </p:txBody>
      </p:sp>
      <p:sp>
        <p:nvSpPr>
          <p:cNvPr id="108" name="Shape 108"/>
          <p:cNvSpPr/>
          <p:nvPr/>
        </p:nvSpPr>
        <p:spPr>
          <a:xfrm>
            <a:off x="7028043" y="6210487"/>
            <a:ext cx="92805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최유니</a:t>
            </a:r>
          </a:p>
        </p:txBody>
      </p:sp>
      <p:pic>
        <p:nvPicPr>
          <p:cNvPr id="109" name="coup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0264" y="4153576"/>
            <a:ext cx="2064177" cy="2064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grandparen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298" y="4231101"/>
            <a:ext cx="1909099" cy="1909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214" name="Shape 214"/>
          <p:cNvSpPr/>
          <p:nvPr>
            <p:ph type="title"/>
          </p:nvPr>
        </p:nvSpPr>
        <p:spPr>
          <a:xfrm>
            <a:off x="1498644" y="129497"/>
            <a:ext cx="6978413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 Diagram - 키퍼가 정보확인</a:t>
            </a:r>
          </a:p>
        </p:txBody>
      </p:sp>
      <p:sp>
        <p:nvSpPr>
          <p:cNvPr id="215" name="Shape 21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프로그램의 기능에 대한 Usecase Diagram</a:t>
            </a:r>
          </a:p>
        </p:txBody>
      </p:sp>
      <p:grpSp>
        <p:nvGrpSpPr>
          <p:cNvPr id="219" name="Group 219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216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0" name="Shape 220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222" name="Shape 222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3" name="image7.jpg"/>
          <p:cNvPicPr>
            <a:picLocks noChangeAspect="0"/>
          </p:cNvPicPr>
          <p:nvPr/>
        </p:nvPicPr>
        <p:blipFill>
          <a:blip r:embed="rId5">
            <a:extLst/>
          </a:blip>
          <a:srcRect l="2015" t="0" r="0" b="0"/>
          <a:stretch>
            <a:fillRect/>
          </a:stretch>
        </p:blipFill>
        <p:spPr>
          <a:xfrm>
            <a:off x="1369513" y="1878409"/>
            <a:ext cx="8060914" cy="3985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226" name="Shape 226"/>
          <p:cNvSpPr/>
          <p:nvPr>
            <p:ph type="title"/>
          </p:nvPr>
        </p:nvSpPr>
        <p:spPr>
          <a:xfrm>
            <a:off x="1498644" y="129497"/>
            <a:ext cx="5761247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 Diagram - 데이터 저장</a:t>
            </a:r>
          </a:p>
        </p:txBody>
      </p:sp>
      <p:sp>
        <p:nvSpPr>
          <p:cNvPr id="227" name="Shape 22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프로그램의 기능에 대한 Usecase Diagram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228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2" name="Shape 232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234" name="Shape 234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5" name="image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6837" y="1717675"/>
            <a:ext cx="8122524" cy="4351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238" name="Shape 238"/>
          <p:cNvSpPr/>
          <p:nvPr>
            <p:ph type="title"/>
          </p:nvPr>
        </p:nvSpPr>
        <p:spPr>
          <a:xfrm>
            <a:off x="1498644" y="129497"/>
            <a:ext cx="5761247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 Diagram - 데이터 검색</a:t>
            </a:r>
          </a:p>
        </p:txBody>
      </p:sp>
      <p:sp>
        <p:nvSpPr>
          <p:cNvPr id="239" name="Shape 239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프로그램의 기능에 대한 Usecase Diagram</a:t>
            </a:r>
          </a:p>
        </p:txBody>
      </p:sp>
      <p:grpSp>
        <p:nvGrpSpPr>
          <p:cNvPr id="243" name="Group 243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240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1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2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4" name="Shape 244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246" name="Shape 246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7" name="image9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8646" y="1207987"/>
            <a:ext cx="7814227" cy="5915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250" name="Shape 250"/>
          <p:cNvSpPr/>
          <p:nvPr>
            <p:ph type="title"/>
          </p:nvPr>
        </p:nvSpPr>
        <p:spPr>
          <a:xfrm>
            <a:off x="1498644" y="129497"/>
            <a:ext cx="536645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Data Map - 실버의 정보 확인</a:t>
            </a:r>
          </a:p>
        </p:txBody>
      </p:sp>
      <p:sp>
        <p:nvSpPr>
          <p:cNvPr id="251" name="Shape 25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Usecase에 대해 필요한 Data Map</a:t>
            </a:r>
          </a:p>
        </p:txBody>
      </p:sp>
      <p:grpSp>
        <p:nvGrpSpPr>
          <p:cNvPr id="255" name="Group 255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252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3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4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6" name="Shape 256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Shape 257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258" name="Shape 258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59" name="Table 259"/>
          <p:cNvGraphicFramePr/>
          <p:nvPr/>
        </p:nvGraphicFramePr>
        <p:xfrm>
          <a:off x="1571437" y="1962150"/>
          <a:ext cx="7343599" cy="37231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44326"/>
                <a:gridCol w="1182774"/>
                <a:gridCol w="892882"/>
                <a:gridCol w="3810913"/>
              </a:tblGrid>
              <a:tr h="756485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정보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확인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756485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정보를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확인한다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733010"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Data Name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자료형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크기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733010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heartRate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심박수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33010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walkCount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걸음수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262" name="Shape 262"/>
          <p:cNvSpPr/>
          <p:nvPr>
            <p:ph type="title"/>
          </p:nvPr>
        </p:nvSpPr>
        <p:spPr>
          <a:xfrm>
            <a:off x="1498644" y="129497"/>
            <a:ext cx="6146711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Data Map - 미밴드 생체 정보 수집</a:t>
            </a:r>
          </a:p>
        </p:txBody>
      </p:sp>
      <p:sp>
        <p:nvSpPr>
          <p:cNvPr id="263" name="Shape 26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Usecase에 대해 필요한 Data Map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264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6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8" name="Shape 268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9" name="Shape 269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270" name="Shape 270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71" name="Table 271"/>
          <p:cNvGraphicFramePr/>
          <p:nvPr/>
        </p:nvGraphicFramePr>
        <p:xfrm>
          <a:off x="1691155" y="2057400"/>
          <a:ext cx="7269859" cy="39164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40455"/>
                <a:gridCol w="1161358"/>
                <a:gridCol w="884287"/>
                <a:gridCol w="3774230"/>
              </a:tblGrid>
              <a:tr h="745362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샤오미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미밴드의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생체정보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수집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745362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샤오미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미밴드가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생체정보를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수집한다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721031"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Data Name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자료형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크기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745362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heartRate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심박수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45362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walkCount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걸음수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274" name="Shape 274"/>
          <p:cNvSpPr/>
          <p:nvPr>
            <p:ph type="title"/>
          </p:nvPr>
        </p:nvSpPr>
        <p:spPr>
          <a:xfrm>
            <a:off x="1498644" y="129497"/>
            <a:ext cx="536645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Data Map - 귀가 확인</a:t>
            </a:r>
          </a:p>
        </p:txBody>
      </p:sp>
      <p:sp>
        <p:nvSpPr>
          <p:cNvPr id="275" name="Shape 27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Usecase에 대해 필요한 Data Map</a:t>
            </a:r>
          </a:p>
        </p:txBody>
      </p:sp>
      <p:grpSp>
        <p:nvGrpSpPr>
          <p:cNvPr id="279" name="Group 279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276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0" name="Shape 280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282" name="Shape 282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83" name="Table 283"/>
          <p:cNvGraphicFramePr/>
          <p:nvPr/>
        </p:nvGraphicFramePr>
        <p:xfrm>
          <a:off x="1888954" y="2159000"/>
          <a:ext cx="6874261" cy="39897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25561"/>
                <a:gridCol w="1123922"/>
                <a:gridCol w="1103172"/>
                <a:gridCol w="2812078"/>
              </a:tblGrid>
              <a:tr h="645427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귀가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확인</a:t>
                      </a:r>
                      <a: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645427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귀가를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확인한다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888097"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Data 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자료형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크기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1033949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homeComing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귀가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여부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286" name="Shape 286"/>
          <p:cNvSpPr/>
          <p:nvPr>
            <p:ph type="title"/>
          </p:nvPr>
        </p:nvSpPr>
        <p:spPr>
          <a:xfrm>
            <a:off x="1498644" y="129497"/>
            <a:ext cx="536645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Data Map - 문제발생 시 처리</a:t>
            </a:r>
          </a:p>
        </p:txBody>
      </p:sp>
      <p:sp>
        <p:nvSpPr>
          <p:cNvPr id="287" name="Shape 28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Usecase에 대해 필요한 Data Map</a:t>
            </a:r>
          </a:p>
        </p:txBody>
      </p:sp>
      <p:grpSp>
        <p:nvGrpSpPr>
          <p:cNvPr id="291" name="Group 291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288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9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0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2" name="Shape 292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294" name="Shape 294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295" name="Table 295"/>
          <p:cNvGraphicFramePr/>
          <p:nvPr/>
        </p:nvGraphicFramePr>
        <p:xfrm>
          <a:off x="1447846" y="2349500"/>
          <a:ext cx="7654881" cy="503595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909760"/>
                <a:gridCol w="1227053"/>
                <a:gridCol w="1463838"/>
                <a:gridCol w="3044701"/>
              </a:tblGrid>
              <a:tr h="201295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문제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발생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처리</a:t>
                      </a:r>
                      <a: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201295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실버에게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문제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발생시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처리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과정을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설명한다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201295"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Data Name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자료형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크기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AverHeartRate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double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평균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심박수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heartRate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심박수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01295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streamRequest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키퍼의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영상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열람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확인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여부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298" name="Shape 298"/>
          <p:cNvSpPr/>
          <p:nvPr>
            <p:ph type="title"/>
          </p:nvPr>
        </p:nvSpPr>
        <p:spPr>
          <a:xfrm>
            <a:off x="1498644" y="129497"/>
            <a:ext cx="536645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Data Map - 키퍼가 정보 확인</a:t>
            </a:r>
          </a:p>
        </p:txBody>
      </p:sp>
      <p:sp>
        <p:nvSpPr>
          <p:cNvPr id="299" name="Shape 299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Usecase에 대해 필요한 Data Map</a:t>
            </a:r>
          </a:p>
        </p:txBody>
      </p:sp>
      <p:grpSp>
        <p:nvGrpSpPr>
          <p:cNvPr id="303" name="Group 303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300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2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4" name="Shape 304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306" name="Shape 306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07" name="Table 307"/>
          <p:cNvGraphicFramePr/>
          <p:nvPr/>
        </p:nvGraphicFramePr>
        <p:xfrm>
          <a:off x="1575541" y="1562100"/>
          <a:ext cx="7501087" cy="54234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99122"/>
                <a:gridCol w="1161593"/>
                <a:gridCol w="876930"/>
                <a:gridCol w="3553914"/>
              </a:tblGrid>
              <a:tr h="595982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키퍼의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정보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확인</a:t>
                      </a:r>
                      <a:r>
                        <a:t> 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595982">
                <a:tc gridSpan="2"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키버가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정보를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확인한다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641629"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Data Name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자료형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크기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641629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heartRate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심박수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41629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walkCount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걸음수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903605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accidentOccer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문제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발생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여부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903605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streamRequest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키퍼의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영상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열람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확인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여부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310" name="Shape 310"/>
          <p:cNvSpPr/>
          <p:nvPr>
            <p:ph type="title"/>
          </p:nvPr>
        </p:nvSpPr>
        <p:spPr>
          <a:xfrm>
            <a:off x="1498644" y="129497"/>
            <a:ext cx="536645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Data Map - 데이터 저장/검색</a:t>
            </a:r>
          </a:p>
        </p:txBody>
      </p:sp>
      <p:sp>
        <p:nvSpPr>
          <p:cNvPr id="311" name="Shape 31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Usecase에 대해 필요한 Data Map</a:t>
            </a:r>
          </a:p>
        </p:txBody>
      </p:sp>
      <p:grpSp>
        <p:nvGrpSpPr>
          <p:cNvPr id="315" name="Group 315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312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4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6" name="Shape 316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318" name="Shape 318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319" name="Table 319"/>
          <p:cNvGraphicFramePr/>
          <p:nvPr/>
        </p:nvGraphicFramePr>
        <p:xfrm>
          <a:off x="2003310" y="1943415"/>
          <a:ext cx="7869213" cy="40000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799619"/>
                <a:gridCol w="1173695"/>
                <a:gridCol w="1070744"/>
                <a:gridCol w="2591963"/>
              </a:tblGrid>
              <a:tr h="433710">
                <a:tc gridSpan="2">
                  <a:txBody>
                    <a:bodyPr/>
                    <a:lstStyle/>
                    <a:p>
                      <a:pPr algn="just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just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DB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데이터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저장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/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검색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433710">
                <a:tc gridSpan="2">
                  <a:txBody>
                    <a:bodyPr/>
                    <a:lstStyle/>
                    <a:p>
                      <a:pPr algn="just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use case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just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DB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에서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데이터를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저장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/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검색한다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446456">
                <a:tc>
                  <a:txBody>
                    <a:bodyPr/>
                    <a:lstStyle/>
                    <a:p>
                      <a:pPr algn="just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Data Name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자료형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크기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설명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DDDDDD"/>
                    </a:solidFill>
                  </a:tcPr>
                </a:tc>
              </a:tr>
              <a:tr h="446456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heartRate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심박수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46456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walkCount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걸음수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33710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silverID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식별번호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46456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keeperID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키퍼의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식별번호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903605"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homeComing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508000">
                        <a:lnSpc>
                          <a:spcPct val="160000"/>
                        </a:lnSpc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실버의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귀가</a:t>
                      </a:r>
                      <a:r>
                        <a:t> </a:t>
                      </a:r>
                      <a:r>
                        <a:rPr>
                          <a:latin typeface="함초롬바탕"/>
                          <a:ea typeface="함초롬바탕"/>
                          <a:cs typeface="함초롬바탕"/>
                          <a:sym typeface="함초롬바탕"/>
                        </a:rPr>
                        <a:t>여부</a:t>
                      </a:r>
                    </a:p>
                  </a:txBody>
                  <a:tcPr marL="50800" marR="50800" marT="50800" marB="50800" anchor="ctr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322" name="Shape 322"/>
          <p:cNvSpPr/>
          <p:nvPr>
            <p:ph type="title"/>
          </p:nvPr>
        </p:nvSpPr>
        <p:spPr>
          <a:xfrm>
            <a:off x="1498644" y="129497"/>
            <a:ext cx="536645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E-R Diagram</a:t>
            </a:r>
          </a:p>
        </p:txBody>
      </p:sp>
      <p:sp>
        <p:nvSpPr>
          <p:cNvPr id="323" name="Shape 32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데이터 베이스에 사용될 E-R Diagram</a:t>
            </a:r>
          </a:p>
        </p:txBody>
      </p:sp>
      <p:grpSp>
        <p:nvGrpSpPr>
          <p:cNvPr id="327" name="Group 327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324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5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6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8" name="Shape 328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330" name="Shape 330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3">
            <a:lumOff val="1764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43741" y="6460975"/>
            <a:ext cx="2772076" cy="25654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0" dir="2700000">
              <a:srgbClr val="000000">
                <a:alpha val="5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just">
              <a:defRPr sz="1100">
                <a:ln w="9525">
                  <a:solidFill>
                    <a:srgbClr val="30BBC3">
                      <a:alpha val="0"/>
                    </a:srgbClr>
                  </a:solidFill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ADSTORE.TISTORY.COM</a:t>
            </a:r>
          </a:p>
        </p:txBody>
      </p:sp>
      <p:sp>
        <p:nvSpPr>
          <p:cNvPr id="113" name="Shape 113"/>
          <p:cNvSpPr/>
          <p:nvPr>
            <p:ph type="title"/>
          </p:nvPr>
        </p:nvSpPr>
        <p:spPr>
          <a:xfrm>
            <a:off x="153444" y="523507"/>
            <a:ext cx="3553335" cy="1325563"/>
          </a:xfrm>
          <a:prstGeom prst="rect">
            <a:avLst/>
          </a:prstGeom>
        </p:spPr>
        <p:txBody>
          <a:bodyPr/>
          <a:lstStyle/>
          <a:p>
            <a:pPr/>
            <a:r>
              <a:t>IND</a:t>
            </a:r>
            <a:r>
              <a:rPr>
                <a:solidFill>
                  <a:srgbClr val="FFFFFF"/>
                </a:solidFill>
              </a:rPr>
              <a:t>EX</a:t>
            </a:r>
          </a:p>
        </p:txBody>
      </p:sp>
      <p:sp>
        <p:nvSpPr>
          <p:cNvPr id="114" name="Shape 114"/>
          <p:cNvSpPr/>
          <p:nvPr>
            <p:ph type="body" sz="half" idx="1"/>
          </p:nvPr>
        </p:nvSpPr>
        <p:spPr>
          <a:xfrm>
            <a:off x="4424374" y="1394137"/>
            <a:ext cx="4087367" cy="53279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defRPr b="1" sz="2300"/>
            </a:pPr>
            <a:r>
              <a:t>프로그램 소개</a:t>
            </a:r>
          </a:p>
          <a:p>
            <a:pPr>
              <a:lnSpc>
                <a:spcPct val="200000"/>
              </a:lnSpc>
              <a:defRPr b="1" sz="2300"/>
            </a:pPr>
            <a:r>
              <a:t>U</a:t>
            </a:r>
            <a:r>
              <a:rPr>
                <a:latin typeface="나눔바른고딕"/>
                <a:ea typeface="나눔바른고딕"/>
                <a:cs typeface="나눔바른고딕"/>
                <a:sym typeface="나눔바른고딕"/>
              </a:rPr>
              <a:t>secase</a:t>
            </a:r>
            <a:r>
              <a:t> Diagram</a:t>
            </a:r>
          </a:p>
          <a:p>
            <a:pPr>
              <a:lnSpc>
                <a:spcPct val="200000"/>
              </a:lnSpc>
              <a:defRPr b="1" sz="2300"/>
            </a:pPr>
            <a:r>
              <a:t>Data</a:t>
            </a:r>
            <a:r>
              <a:t> Map</a:t>
            </a:r>
          </a:p>
          <a:p>
            <a:pPr>
              <a:lnSpc>
                <a:spcPct val="200000"/>
              </a:lnSpc>
              <a:defRPr b="1" sz="2300"/>
            </a:pPr>
            <a:r>
              <a:t>E-R</a:t>
            </a:r>
            <a:r>
              <a:t> Diagram</a:t>
            </a:r>
          </a:p>
          <a:p>
            <a:pPr>
              <a:lnSpc>
                <a:spcPct val="200000"/>
              </a:lnSpc>
              <a:defRPr b="1" sz="2300"/>
            </a:pPr>
            <a:r>
              <a:t>QnA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4086993" y="3644899"/>
            <a:ext cx="5076057" cy="3124821"/>
            <a:chOff x="0" y="0"/>
            <a:chExt cx="5076056" cy="3124820"/>
          </a:xfrm>
        </p:grpSpPr>
        <p:sp>
          <p:nvSpPr>
            <p:cNvPr id="115" name="Shape 115"/>
            <p:cNvSpPr/>
            <p:nvPr/>
          </p:nvSpPr>
          <p:spPr>
            <a:xfrm>
              <a:off x="-1" y="1562409"/>
              <a:ext cx="5076058" cy="1"/>
            </a:xfrm>
            <a:prstGeom prst="line">
              <a:avLst/>
            </a:prstGeom>
            <a:noFill/>
            <a:ln w="15875" cap="sq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-1" y="-1"/>
              <a:ext cx="5076058" cy="1"/>
            </a:xfrm>
            <a:prstGeom prst="line">
              <a:avLst/>
            </a:prstGeom>
            <a:noFill/>
            <a:ln w="15875" cap="sq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-1" y="781204"/>
              <a:ext cx="5076058" cy="1"/>
            </a:xfrm>
            <a:prstGeom prst="line">
              <a:avLst/>
            </a:prstGeom>
            <a:noFill/>
            <a:ln w="15875" cap="sq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-1" y="2343614"/>
              <a:ext cx="5076058" cy="1"/>
            </a:xfrm>
            <a:prstGeom prst="line">
              <a:avLst/>
            </a:prstGeom>
            <a:noFill/>
            <a:ln w="15875" cap="sq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-1" y="3124819"/>
              <a:ext cx="5076058" cy="1"/>
            </a:xfrm>
            <a:prstGeom prst="line">
              <a:avLst/>
            </a:prstGeom>
            <a:noFill/>
            <a:ln w="15875" cap="sq">
              <a:solidFill>
                <a:srgbClr val="D9D9D9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1" name="Shape 121"/>
          <p:cNvSpPr/>
          <p:nvPr/>
        </p:nvSpPr>
        <p:spPr>
          <a:xfrm>
            <a:off x="4086993" y="2794000"/>
            <a:ext cx="5076057" cy="0"/>
          </a:xfrm>
          <a:prstGeom prst="line">
            <a:avLst/>
          </a:prstGeom>
          <a:ln w="15875" cap="sq">
            <a:solidFill>
              <a:srgbClr val="D9D9D9"/>
            </a:solidFill>
            <a:bevel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333" name="Shape 333"/>
          <p:cNvSpPr/>
          <p:nvPr>
            <p:ph type="title"/>
          </p:nvPr>
        </p:nvSpPr>
        <p:spPr>
          <a:xfrm>
            <a:off x="1498644" y="129497"/>
            <a:ext cx="536645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QnA</a:t>
            </a:r>
          </a:p>
        </p:txBody>
      </p:sp>
      <p:sp>
        <p:nvSpPr>
          <p:cNvPr id="334" name="Shape 334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궁금한 점 물어보세요</a:t>
            </a:r>
          </a:p>
        </p:txBody>
      </p:sp>
      <p:grpSp>
        <p:nvGrpSpPr>
          <p:cNvPr id="338" name="Group 338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335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6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7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9" name="Shape 339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0" name="Shape 340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5. QnA</a:t>
            </a:r>
          </a:p>
        </p:txBody>
      </p:sp>
      <p:sp>
        <p:nvSpPr>
          <p:cNvPr id="341" name="Shape 341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44" name="Group 344"/>
          <p:cNvGrpSpPr/>
          <p:nvPr/>
        </p:nvGrpSpPr>
        <p:grpSpPr>
          <a:xfrm>
            <a:off x="3254375" y="1954534"/>
            <a:ext cx="3941788" cy="3941789"/>
            <a:chOff x="0" y="0"/>
            <a:chExt cx="3941787" cy="3941787"/>
          </a:xfrm>
        </p:grpSpPr>
        <p:pic>
          <p:nvPicPr>
            <p:cNvPr id="342" name="question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941788" cy="39417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3" name="question (1)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79143" y="767526"/>
              <a:ext cx="2383500" cy="2383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124" name="Shape 124"/>
          <p:cNvSpPr/>
          <p:nvPr>
            <p:ph type="title"/>
          </p:nvPr>
        </p:nvSpPr>
        <p:spPr>
          <a:xfrm>
            <a:off x="1498644" y="129497"/>
            <a:ext cx="536645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 소개</a:t>
            </a:r>
          </a:p>
        </p:txBody>
      </p:sp>
      <p:sp>
        <p:nvSpPr>
          <p:cNvPr id="125" name="Shape 12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SIlver Keeper 프로그램 간단한 소개</a:t>
            </a:r>
          </a:p>
        </p:txBody>
      </p:sp>
      <p:grpSp>
        <p:nvGrpSpPr>
          <p:cNvPr id="129" name="Group 129"/>
          <p:cNvGrpSpPr/>
          <p:nvPr/>
        </p:nvGrpSpPr>
        <p:grpSpPr>
          <a:xfrm>
            <a:off x="179511" y="5796415"/>
            <a:ext cx="217191" cy="864096"/>
            <a:chOff x="0" y="0"/>
            <a:chExt cx="217189" cy="864094"/>
          </a:xfrm>
        </p:grpSpPr>
        <p:pic>
          <p:nvPicPr>
            <p:cNvPr id="126" name="image3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image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" name="image5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0" name="Shape 130"/>
          <p:cNvSpPr/>
          <p:nvPr/>
        </p:nvSpPr>
        <p:spPr>
          <a:xfrm>
            <a:off x="-4" y="5796414"/>
            <a:ext cx="93420" cy="872946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132" name="Shape 132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3" name="coupl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83380" y="1429938"/>
            <a:ext cx="2577561" cy="2577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ndparent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92937" y="1429938"/>
            <a:ext cx="2577560" cy="257756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2462596" y="1687830"/>
            <a:ext cx="1038242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700">
                <a:solidFill>
                  <a:srgbClr val="FFFFFF"/>
                </a:solidFill>
              </a:defRPr>
            </a:lvl1pPr>
          </a:lstStyle>
          <a:p>
            <a:pPr/>
            <a:r>
              <a:t>Silver</a:t>
            </a:r>
          </a:p>
        </p:txBody>
      </p:sp>
      <p:sp>
        <p:nvSpPr>
          <p:cNvPr id="136" name="Shape 136"/>
          <p:cNvSpPr/>
          <p:nvPr/>
        </p:nvSpPr>
        <p:spPr>
          <a:xfrm>
            <a:off x="7038839" y="1687830"/>
            <a:ext cx="1266787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700">
                <a:solidFill>
                  <a:srgbClr val="FFFFFF"/>
                </a:solidFill>
              </a:defRPr>
            </a:lvl1pPr>
          </a:lstStyle>
          <a:p>
            <a:pPr/>
            <a:r>
              <a:t>Keeper</a:t>
            </a:r>
          </a:p>
        </p:txBody>
      </p:sp>
      <p:pic>
        <p:nvPicPr>
          <p:cNvPr id="137" name="mobile-phon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44076" y="1841545"/>
            <a:ext cx="1754492" cy="175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cctv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99127" y="4548228"/>
            <a:ext cx="1754491" cy="1754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smartwatch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096909" y="4548228"/>
            <a:ext cx="1754491" cy="1754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xfrm>
            <a:off x="1498644" y="129497"/>
            <a:ext cx="6243004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 Diagram - 전체 시스템</a:t>
            </a:r>
          </a:p>
        </p:txBody>
      </p:sp>
      <p:sp>
        <p:nvSpPr>
          <p:cNvPr id="143" name="Shape 14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프로그램의 기능에 대한 Usecase Diagram</a:t>
            </a:r>
          </a:p>
        </p:txBody>
      </p:sp>
      <p:grpSp>
        <p:nvGrpSpPr>
          <p:cNvPr id="147" name="Group 147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144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Shape 148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150" name="Shape 150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1" name="image1.jpg" descr="C:\Users\차민광01027370165\AppData\Local\Microsoft\Windows\INetCache\Content.Word\전체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7620" y="1137240"/>
            <a:ext cx="7947404" cy="5940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154" name="Shape 154"/>
          <p:cNvSpPr/>
          <p:nvPr>
            <p:ph type="title"/>
          </p:nvPr>
        </p:nvSpPr>
        <p:spPr>
          <a:xfrm>
            <a:off x="1498644" y="129497"/>
            <a:ext cx="6464559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 Diagram - 실버의 정보확인</a:t>
            </a:r>
          </a:p>
        </p:txBody>
      </p:sp>
      <p:sp>
        <p:nvSpPr>
          <p:cNvPr id="155" name="Shape 155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프로그램의 기능에 대한 Usecase Diagram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156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Shape 160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162" name="Shape 162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3" name="image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2026" y="2363687"/>
            <a:ext cx="7769721" cy="3516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166" name="Shape 166"/>
          <p:cNvSpPr/>
          <p:nvPr>
            <p:ph type="title"/>
          </p:nvPr>
        </p:nvSpPr>
        <p:spPr>
          <a:xfrm>
            <a:off x="1498644" y="129497"/>
            <a:ext cx="764535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 Diagram - 미밴드 생체 정보 수집</a:t>
            </a:r>
          </a:p>
        </p:txBody>
      </p:sp>
      <p:sp>
        <p:nvSpPr>
          <p:cNvPr id="167" name="Shape 167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프로그램의 기능에 대한 Usecase Diagram</a:t>
            </a:r>
          </a:p>
        </p:txBody>
      </p:sp>
      <p:grpSp>
        <p:nvGrpSpPr>
          <p:cNvPr id="171" name="Group 171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168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2" name="Shape 172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174" name="Shape 174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5" name="image3.jpg" descr="C:\Users\차민광01027370165\AppData\Local\Microsoft\Windows\INetCache\Content.Word\2.샤오미 미밴드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8646" y="1346200"/>
            <a:ext cx="8250812" cy="5601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xfrm>
            <a:off x="1498644" y="129497"/>
            <a:ext cx="7042260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 Diagram - 영상 스트리밍</a:t>
            </a:r>
          </a:p>
        </p:txBody>
      </p:sp>
      <p:sp>
        <p:nvSpPr>
          <p:cNvPr id="179" name="Shape 179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프로그램의 기능에 대한 Usecase Diagram</a:t>
            </a:r>
          </a:p>
        </p:txBody>
      </p:sp>
      <p:grpSp>
        <p:nvGrpSpPr>
          <p:cNvPr id="183" name="Group 183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180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4" name="Shape 184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186" name="Shape 186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7" name="image4.jpg"/>
          <p:cNvPicPr>
            <a:picLocks noChangeAspect="0"/>
          </p:cNvPicPr>
          <p:nvPr/>
        </p:nvPicPr>
        <p:blipFill>
          <a:blip r:embed="rId5">
            <a:extLst/>
          </a:blip>
          <a:srcRect l="3940" t="0" r="0" b="0"/>
          <a:stretch>
            <a:fillRect/>
          </a:stretch>
        </p:blipFill>
        <p:spPr>
          <a:xfrm>
            <a:off x="1397046" y="2043456"/>
            <a:ext cx="8290790" cy="4051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190" name="Shape 190"/>
          <p:cNvSpPr/>
          <p:nvPr>
            <p:ph type="title"/>
          </p:nvPr>
        </p:nvSpPr>
        <p:spPr>
          <a:xfrm>
            <a:off x="1498644" y="129497"/>
            <a:ext cx="5724526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 Diagram - 귀가확인</a:t>
            </a:r>
          </a:p>
        </p:txBody>
      </p:sp>
      <p:sp>
        <p:nvSpPr>
          <p:cNvPr id="191" name="Shape 19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프로그램의 기능에 대한 Usecase Diagram</a:t>
            </a:r>
          </a:p>
        </p:txBody>
      </p:sp>
      <p:grpSp>
        <p:nvGrpSpPr>
          <p:cNvPr id="195" name="Group 195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192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6" name="Shape 196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198" name="Shape 198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9" name="image5.jpg"/>
          <p:cNvPicPr>
            <a:picLocks noChangeAspect="1"/>
          </p:cNvPicPr>
          <p:nvPr/>
        </p:nvPicPr>
        <p:blipFill>
          <a:blip r:embed="rId5">
            <a:extLst/>
          </a:blip>
          <a:srcRect l="3544" t="0" r="0" b="5804"/>
          <a:stretch>
            <a:fillRect/>
          </a:stretch>
        </p:blipFill>
        <p:spPr>
          <a:xfrm>
            <a:off x="1498646" y="1255575"/>
            <a:ext cx="8260939" cy="5141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sz="quarter" idx="1"/>
          </p:nvPr>
        </p:nvSpPr>
        <p:spPr>
          <a:xfrm>
            <a:off x="93414" y="104775"/>
            <a:ext cx="1040060" cy="1135356"/>
          </a:xfrm>
          <a:prstGeom prst="rect">
            <a:avLst/>
          </a:prstGeom>
        </p:spPr>
        <p:txBody>
          <a:bodyPr/>
          <a:lstStyle/>
          <a:p>
            <a:pPr>
              <a:defRPr b="1" sz="1500"/>
            </a:pPr>
            <a:r>
              <a:t>Silver</a:t>
            </a:r>
          </a:p>
          <a:p>
            <a:pPr>
              <a:defRPr b="1" sz="1500"/>
            </a:pPr>
            <a:r>
              <a:t>Keeper</a:t>
            </a:r>
          </a:p>
        </p:txBody>
      </p:sp>
      <p:sp>
        <p:nvSpPr>
          <p:cNvPr id="202" name="Shape 202"/>
          <p:cNvSpPr/>
          <p:nvPr>
            <p:ph type="title"/>
          </p:nvPr>
        </p:nvSpPr>
        <p:spPr>
          <a:xfrm>
            <a:off x="1498644" y="129497"/>
            <a:ext cx="6793221" cy="712268"/>
          </a:xfrm>
          <a:prstGeom prst="rect">
            <a:avLst/>
          </a:prstGeom>
        </p:spPr>
        <p:txBody>
          <a:bodyPr/>
          <a:lstStyle>
            <a:lvl1pPr>
              <a:defRPr b="1" spc="-100" sz="3200"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Usecase Diagram - 문제발생 시 처리</a:t>
            </a:r>
          </a:p>
        </p:txBody>
      </p:sp>
      <p:grpSp>
        <p:nvGrpSpPr>
          <p:cNvPr id="206" name="Group 206"/>
          <p:cNvGrpSpPr/>
          <p:nvPr/>
        </p:nvGrpSpPr>
        <p:grpSpPr>
          <a:xfrm>
            <a:off x="179511" y="5796415"/>
            <a:ext cx="217191" cy="864096"/>
            <a:chOff x="0" y="0"/>
            <a:chExt cx="217189" cy="864095"/>
          </a:xfrm>
        </p:grpSpPr>
        <p:pic>
          <p:nvPicPr>
            <p:cNvPr id="203" name="image3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image4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23452"/>
              <a:ext cx="217190" cy="2171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image5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46904"/>
              <a:ext cx="217190" cy="21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Shape 207"/>
          <p:cNvSpPr/>
          <p:nvPr/>
        </p:nvSpPr>
        <p:spPr>
          <a:xfrm>
            <a:off x="-4" y="5796414"/>
            <a:ext cx="93420" cy="872945"/>
          </a:xfrm>
          <a:prstGeom prst="rect">
            <a:avLst/>
          </a:prstGeom>
          <a:solidFill>
            <a:srgbClr val="5D5D5D">
              <a:alpha val="64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95503" y="4041812"/>
            <a:ext cx="1269872" cy="15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1. 프로그램 소개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0BCC3"/>
                </a:solidFill>
              </a:defRPr>
            </a:pPr>
            <a:r>
              <a:t>2. Usecase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3. Data Map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4. E-R Diagram</a:t>
            </a:r>
          </a:p>
          <a:p>
            <a:pPr>
              <a:lnSpc>
                <a:spcPct val="135000"/>
              </a:lnSpc>
              <a:spcBef>
                <a:spcPts val="1000"/>
              </a:spcBef>
              <a:defRPr sz="1000">
                <a:solidFill>
                  <a:srgbClr val="535353"/>
                </a:solidFill>
              </a:defRPr>
            </a:pPr>
            <a:r>
              <a:t>5. QnA</a:t>
            </a:r>
          </a:p>
        </p:txBody>
      </p:sp>
      <p:sp>
        <p:nvSpPr>
          <p:cNvPr id="209" name="Shape 209"/>
          <p:cNvSpPr/>
          <p:nvPr/>
        </p:nvSpPr>
        <p:spPr>
          <a:xfrm>
            <a:off x="-4" y="4005236"/>
            <a:ext cx="93420" cy="1791177"/>
          </a:xfrm>
          <a:prstGeom prst="rect">
            <a:avLst/>
          </a:prstGeom>
          <a:solidFill>
            <a:srgbClr val="30BBC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0" name="image6.jpg"/>
          <p:cNvPicPr>
            <a:picLocks noChangeAspect="1"/>
          </p:cNvPicPr>
          <p:nvPr/>
        </p:nvPicPr>
        <p:blipFill>
          <a:blip r:embed="rId5">
            <a:extLst/>
          </a:blip>
          <a:srcRect l="0" t="0" r="3660" b="4898"/>
          <a:stretch>
            <a:fillRect/>
          </a:stretch>
        </p:blipFill>
        <p:spPr>
          <a:xfrm>
            <a:off x="1498646" y="999954"/>
            <a:ext cx="7453305" cy="5974149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713231">
              <a:lnSpc>
                <a:spcPct val="90000"/>
              </a:lnSpc>
              <a:spcBef>
                <a:spcPts val="700"/>
              </a:spcBef>
              <a:buSzTx/>
              <a:buFontTx/>
              <a:buNone/>
              <a:defRPr b="1" spc="-78" sz="1092">
                <a:ln w="5795">
                  <a:solidFill>
                    <a:srgbClr val="30BBC3">
                      <a:alpha val="0"/>
                    </a:srgbClr>
                  </a:solidFill>
                </a:ln>
                <a:solidFill>
                  <a:srgbClr val="1D9D9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lvl1pPr>
          </a:lstStyle>
          <a:p>
            <a:pPr/>
            <a:r>
              <a:t>프로그램의 기능에 대한 Usecase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414141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obold"/>
            <a:ea typeface="Gobold"/>
            <a:cs typeface="Gobold"/>
            <a:sym typeface="Go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obold"/>
            <a:ea typeface="Gobold"/>
            <a:cs typeface="Gobold"/>
            <a:sym typeface="Go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obold"/>
            <a:ea typeface="Gobold"/>
            <a:cs typeface="Gobold"/>
            <a:sym typeface="Go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obold"/>
            <a:ea typeface="Gobold"/>
            <a:cs typeface="Gobold"/>
            <a:sym typeface="Go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