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8"/>
  </p:notesMasterIdLst>
  <p:sldIdLst>
    <p:sldId id="258" r:id="rId2"/>
    <p:sldId id="270" r:id="rId3"/>
    <p:sldId id="271" r:id="rId4"/>
    <p:sldId id="272" r:id="rId5"/>
    <p:sldId id="273" r:id="rId6"/>
    <p:sldId id="274" r:id="rId7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8173C2F-18E1-4BB3-AD71-73991B1AC87D}">
  <a:tblStyle styleId="{D8173C2F-18E1-4BB3-AD71-73991B1AC87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62" y="-365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228600" algn="l" rtl="0">
              <a:spcBef>
                <a:spcPts val="0"/>
              </a:spcBef>
              <a:buNone/>
              <a:defRPr sz="16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457200" algn="l" rtl="0">
              <a:spcBef>
                <a:spcPts val="0"/>
              </a:spcBef>
              <a:buNone/>
              <a:defRPr sz="16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85800" algn="l" rtl="0">
              <a:spcBef>
                <a:spcPts val="0"/>
              </a:spcBef>
              <a:buNone/>
              <a:defRPr sz="16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14400" algn="l" rtl="0">
              <a:spcBef>
                <a:spcPts val="0"/>
              </a:spcBef>
              <a:buNone/>
              <a:defRPr sz="16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1143000" algn="l" rtl="0">
              <a:spcBef>
                <a:spcPts val="0"/>
              </a:spcBef>
              <a:buNone/>
              <a:defRPr sz="16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1371600" algn="l" rtl="0">
              <a:spcBef>
                <a:spcPts val="0"/>
              </a:spcBef>
              <a:buNone/>
              <a:defRPr sz="16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1600200" algn="l" rtl="0">
              <a:spcBef>
                <a:spcPts val="0"/>
              </a:spcBef>
              <a:buNone/>
              <a:defRPr sz="16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1828800" algn="l" rtl="0">
              <a:spcBef>
                <a:spcPts val="0"/>
              </a:spcBef>
              <a:buNone/>
              <a:defRPr sz="16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891233" y="-11893"/>
            <a:ext cx="11113565" cy="9765491"/>
          </a:xfrm>
          <a:prstGeom prst="rect">
            <a:avLst/>
          </a:prstGeom>
          <a:solidFill>
            <a:srgbClr val="FFFFFF">
              <a:alpha val="27843"/>
            </a:srgbClr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-5" y="-11891"/>
            <a:ext cx="1891237" cy="976549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 rot="10800000">
            <a:off x="-3" y="-11891"/>
            <a:ext cx="1891238" cy="31763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71288"/>
                </a:lnTo>
                <a:lnTo>
                  <a:pt x="120000" y="0"/>
                </a:lnTo>
                <a:close/>
              </a:path>
            </a:pathLst>
          </a:custGeom>
          <a:solidFill>
            <a:srgbClr val="30BBC3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32856" y="149013"/>
            <a:ext cx="1479198" cy="1614728"/>
          </a:xfrm>
          <a:prstGeom prst="rect">
            <a:avLst/>
          </a:prstGeom>
          <a:noFill/>
          <a:ln w="63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0550" marR="0" lvl="1" indent="-4445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74419" marR="0" lvl="2" indent="-71119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9400" marR="0" lvl="3" indent="-889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06600" marR="0" lvl="4" indent="-889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17800" marR="0" lvl="5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75000" marR="0" lvl="6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32200" marR="0" lvl="7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89400" marR="0" lvl="8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 flipH="1">
            <a:off x="1333994" y="102608"/>
            <a:ext cx="334539" cy="3345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30BBC3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147275" y="257386"/>
            <a:ext cx="7632290" cy="777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38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1858186" y="1249051"/>
            <a:ext cx="11146612" cy="0"/>
          </a:xfrm>
          <a:prstGeom prst="straightConnector1">
            <a:avLst/>
          </a:prstGeom>
          <a:noFill/>
          <a:ln w="25400" cap="sq" cmpd="sng">
            <a:solidFill>
              <a:srgbClr val="30BBC3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2131405" y="1300929"/>
            <a:ext cx="10873394" cy="381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23850" marR="0" lvl="0" indent="-1079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1050" marR="0" lvl="1" indent="-1079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3019" marR="0" lvl="2" indent="-172719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03400" marR="0" lvl="3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60600" marR="0" lvl="4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17800" marR="0" lvl="5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75000" marR="0" lvl="6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32200" marR="0" lvl="7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89400" marR="0" lvl="8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2568159" y="736052"/>
            <a:ext cx="397022" cy="409448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BC3"/>
              </a:buClr>
              <a:buSzPct val="25000"/>
              <a:buFont typeface="Arial"/>
              <a:buNone/>
            </a:pPr>
            <a:fld id="{00000000-1234-1234-1234-123412341234}" type="slidenum">
              <a:rPr lang="ko" sz="1800" b="0" i="0" u="none" strike="noStrike" cap="none">
                <a:solidFill>
                  <a:srgbClr val="30BBC3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0BBC3"/>
                </a:buClr>
                <a:buSzPct val="25000"/>
                <a:buFont typeface="Arial"/>
                <a:buNone/>
              </a:pPr>
              <a:t>‹#›</a:t>
            </a:fld>
            <a:endParaRPr lang="ko" sz="1800" b="0" i="0" u="none" strike="noStrike" cap="none">
              <a:solidFill>
                <a:srgbClr val="30BBC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bg>
      <p:bgPr>
        <a:solidFill>
          <a:srgbClr val="41414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rot="5400000" flipH="1">
            <a:off x="9412997" y="8108352"/>
            <a:ext cx="1645248" cy="16452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30BBC3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9062684" y="5811483"/>
            <a:ext cx="3942115" cy="39421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30BBC3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78339" y="577325"/>
            <a:ext cx="7457820" cy="4343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60129" y="5369782"/>
            <a:ext cx="7490733" cy="4417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9144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3716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8288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17800" marR="0" lvl="5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75000" marR="0" lvl="6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32200" marR="0" lvl="7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89400" marR="0" lvl="8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4" name="Shape 54"/>
          <p:cNvCxnSpPr/>
          <p:nvPr/>
        </p:nvCxnSpPr>
        <p:spPr>
          <a:xfrm>
            <a:off x="0" y="5088103"/>
            <a:ext cx="7950862" cy="0"/>
          </a:xfrm>
          <a:prstGeom prst="straightConnector1">
            <a:avLst/>
          </a:prstGeom>
          <a:noFill/>
          <a:ln w="25400" cap="sq" cmpd="sng">
            <a:solidFill>
              <a:srgbClr val="30BBC3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55" name="Shape 55"/>
          <p:cNvSpPr/>
          <p:nvPr/>
        </p:nvSpPr>
        <p:spPr>
          <a:xfrm rot="5400000" flipH="1">
            <a:off x="313198" y="577328"/>
            <a:ext cx="2039140" cy="20391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30BBC3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Shape 56"/>
          <p:cNvCxnSpPr/>
          <p:nvPr/>
        </p:nvCxnSpPr>
        <p:spPr>
          <a:xfrm>
            <a:off x="9680546" y="8996057"/>
            <a:ext cx="3094758" cy="0"/>
          </a:xfrm>
          <a:prstGeom prst="straightConnector1">
            <a:avLst/>
          </a:prstGeom>
          <a:noFill/>
          <a:ln w="25400" cap="sq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9680546" y="8355584"/>
            <a:ext cx="3093962" cy="569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23850" marR="0" lvl="0" indent="-1079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1050" marR="0" lvl="1" indent="-1079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3019" marR="0" lvl="2" indent="-172719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03400" marR="0" lvl="3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60600" marR="0" lvl="4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17800" marR="0" lvl="5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75000" marR="0" lvl="6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32200" marR="0" lvl="7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89400" marR="0" lvl="8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285653" y="8779792"/>
            <a:ext cx="3034454" cy="520700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25000"/>
              <a:buFont typeface="Arial"/>
              <a:buNone/>
            </a:pPr>
            <a:fld id="{00000000-1234-1234-1234-123412341234}" type="slidenum">
              <a:rPr lang="ko" sz="16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5D5D"/>
                </a:buClr>
                <a:buSzPct val="25000"/>
                <a:buFont typeface="Arial"/>
                <a:buNone/>
              </a:pPr>
              <a:t>‹#›</a:t>
            </a:fld>
            <a:endParaRPr lang="ko" sz="1600" b="0" i="0" u="none" strike="noStrike" cap="none">
              <a:solidFill>
                <a:srgbClr val="5D5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bg>
      <p:bgPr>
        <a:solidFill>
          <a:srgbClr val="40404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891233" y="-11893"/>
            <a:ext cx="11113565" cy="9765491"/>
          </a:xfrm>
          <a:prstGeom prst="rect">
            <a:avLst/>
          </a:prstGeom>
          <a:solidFill>
            <a:srgbClr val="FFFFFF">
              <a:alpha val="4705"/>
            </a:srgbClr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893886" y="0"/>
            <a:ext cx="11110914" cy="1763743"/>
          </a:xfrm>
          <a:prstGeom prst="rect">
            <a:avLst/>
          </a:prstGeom>
          <a:solidFill>
            <a:srgbClr val="414141">
              <a:alpha val="60784"/>
            </a:srgbClr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F6EB"/>
              </a:buClr>
              <a:buFont typeface="Arial"/>
              <a:buNone/>
            </a:pPr>
            <a:endParaRPr sz="1800" b="1" i="0" u="none" strike="noStrike" cap="none">
              <a:solidFill>
                <a:srgbClr val="EEF6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-5" y="-11891"/>
            <a:ext cx="1891237" cy="9765491"/>
          </a:xfrm>
          <a:prstGeom prst="rect">
            <a:avLst/>
          </a:prstGeom>
          <a:solidFill>
            <a:srgbClr val="FFFFFF">
              <a:alpha val="88627"/>
            </a:srgbClr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 rot="10800000">
            <a:off x="-3" y="-11891"/>
            <a:ext cx="1891238" cy="31763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0" y="71288"/>
                </a:lnTo>
                <a:lnTo>
                  <a:pt x="120000" y="0"/>
                </a:lnTo>
                <a:close/>
              </a:path>
            </a:pathLst>
          </a:custGeom>
          <a:solidFill>
            <a:srgbClr val="30BBC3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32856" y="149013"/>
            <a:ext cx="1479198" cy="1614728"/>
          </a:xfrm>
          <a:prstGeom prst="rect">
            <a:avLst/>
          </a:prstGeom>
          <a:noFill/>
          <a:ln w="63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0550" marR="0" lvl="1" indent="-4445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74419" marR="0" lvl="2" indent="-71119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9400" marR="0" lvl="3" indent="-889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06600" marR="0" lvl="4" indent="-889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17800" marR="0" lvl="5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75000" marR="0" lvl="6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32200" marR="0" lvl="7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89400" marR="0" lvl="8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 rot="10800000" flipH="1">
            <a:off x="1333994" y="102608"/>
            <a:ext cx="334539" cy="3345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30BBC3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147275" y="257386"/>
            <a:ext cx="7632290" cy="777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F6EB"/>
              </a:buClr>
              <a:buFont typeface="Arial"/>
              <a:buNone/>
              <a:defRPr sz="3800" b="0" i="0" u="none" strike="noStrike" cap="none">
                <a:solidFill>
                  <a:srgbClr val="EEF6E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1858186" y="1249051"/>
            <a:ext cx="11146612" cy="0"/>
          </a:xfrm>
          <a:prstGeom prst="straightConnector1">
            <a:avLst/>
          </a:prstGeom>
          <a:noFill/>
          <a:ln w="25400" cap="sq" cmpd="sng">
            <a:solidFill>
              <a:srgbClr val="30BBC3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2131405" y="1300929"/>
            <a:ext cx="10873394" cy="381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23850" marR="0" lvl="0" indent="-1079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1050" marR="0" lvl="1" indent="-1079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3019" marR="0" lvl="2" indent="-172719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03400" marR="0" lvl="3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60600" marR="0" lvl="4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17800" marR="0" lvl="5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75000" marR="0" lvl="6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32200" marR="0" lvl="7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89400" marR="0" lvl="8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2568159" y="736052"/>
            <a:ext cx="397022" cy="409448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6EB"/>
              </a:buClr>
              <a:buSzPct val="25000"/>
              <a:buFont typeface="Arial"/>
              <a:buNone/>
            </a:pPr>
            <a:fld id="{00000000-1234-1234-1234-123412341234}" type="slidenum">
              <a:rPr lang="ko" sz="1800" b="0" i="0" u="none" strike="noStrike" cap="none">
                <a:solidFill>
                  <a:srgbClr val="EEF6EB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F6EB"/>
                </a:buClr>
                <a:buSzPct val="25000"/>
                <a:buFont typeface="Arial"/>
                <a:buNone/>
              </a:pPr>
              <a:t>‹#›</a:t>
            </a:fld>
            <a:endParaRPr lang="ko" sz="1800" b="0" i="0" u="none" strike="noStrike" cap="none">
              <a:solidFill>
                <a:srgbClr val="EEF6E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805032" y="0"/>
            <a:ext cx="7199767" cy="9809469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 rot="5400000" flipH="1">
            <a:off x="-1567447" y="1516697"/>
            <a:ext cx="8889178" cy="58557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4966"/>
                </a:moveTo>
                <a:lnTo>
                  <a:pt x="120000" y="0"/>
                </a:lnTo>
                <a:lnTo>
                  <a:pt x="79050" y="0"/>
                </a:lnTo>
                <a:lnTo>
                  <a:pt x="0" y="120000"/>
                </a:lnTo>
                <a:lnTo>
                  <a:pt x="40950" y="120000"/>
                </a:lnTo>
                <a:lnTo>
                  <a:pt x="83788" y="54966"/>
                </a:lnTo>
                <a:close/>
              </a:path>
            </a:pathLst>
          </a:custGeom>
          <a:solidFill>
            <a:srgbClr val="30BBC3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18232" y="744543"/>
            <a:ext cx="5053630" cy="18852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Font typeface="Arial"/>
              <a:buNone/>
              <a:defRPr sz="8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622721" y="1838275"/>
            <a:ext cx="5813144" cy="7577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323850" marR="0" lvl="0" indent="-1079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1050" marR="0" lvl="1" indent="-1079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3019" marR="0" lvl="2" indent="-172719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03400" marR="0" lvl="3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60600" marR="0" lvl="4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17800" marR="0" lvl="5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75000" marR="0" lvl="6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32200" marR="0" lvl="7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89400" marR="0" lvl="8" indent="-215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Noto Sans Symbols"/>
              <a:buChar char="●"/>
              <a:defRPr sz="3400" b="0" i="0" u="none" strike="noStrike" cap="none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218231" y="744541"/>
            <a:ext cx="752683" cy="7526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30BBC3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rot="-5400000" flipH="1">
            <a:off x="4454663" y="8403230"/>
            <a:ext cx="1349878" cy="1350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30BBC3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5129098" y="3981985"/>
            <a:ext cx="549499" cy="584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BC3"/>
              </a:buClr>
              <a:buSzPct val="25000"/>
              <a:buFont typeface="Arial"/>
              <a:buNone/>
            </a:pPr>
            <a:fld id="{00000000-1234-1234-1234-123412341234}" type="slidenum">
              <a:rPr lang="ko" sz="3800" b="0" i="0" u="none" strike="noStrike" cap="none">
                <a:solidFill>
                  <a:srgbClr val="30BBC3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0BBC3"/>
                </a:buClr>
                <a:buSzPct val="25000"/>
                <a:buFont typeface="Arial"/>
                <a:buNone/>
              </a:pPr>
              <a:t>‹#›</a:t>
            </a:fld>
            <a:endParaRPr lang="ko" sz="3800" b="0" i="0" u="none" strike="noStrike" cap="none">
              <a:solidFill>
                <a:srgbClr val="30BBC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2856" y="149013"/>
            <a:ext cx="1479195" cy="1614728"/>
          </a:xfrm>
          <a:prstGeom prst="rect">
            <a:avLst/>
          </a:prstGeom>
          <a:noFill/>
          <a:ln w="63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ko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Silver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ko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Keeper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131405" y="184172"/>
            <a:ext cx="8878938" cy="1013003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25000"/>
              <a:buFont typeface="Arial"/>
              <a:buNone/>
            </a:pPr>
            <a:r>
              <a:rPr lang="en-US" altLang="ko" sz="4400" b="1" dirty="0" smtClean="0">
                <a:latin typeface="Malgun Gothic"/>
                <a:ea typeface="Malgun Gothic"/>
                <a:cs typeface="Malgun Gothic"/>
                <a:sym typeface="Malgun Gothic"/>
              </a:rPr>
              <a:t>‘Silver Keeper’ </a:t>
            </a:r>
            <a:r>
              <a:rPr lang="ko-KR" altLang="en-US" sz="4400" b="1" dirty="0" smtClean="0"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endParaRPr lang="ko" sz="4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0" name="Shape 100"/>
          <p:cNvGrpSpPr/>
          <p:nvPr/>
        </p:nvGrpSpPr>
        <p:grpSpPr>
          <a:xfrm>
            <a:off x="255305" y="8243789"/>
            <a:ext cx="308894" cy="1228937"/>
            <a:chOff x="0" y="0"/>
            <a:chExt cx="308893" cy="1228936"/>
          </a:xfrm>
        </p:grpSpPr>
        <p:pic>
          <p:nvPicPr>
            <p:cNvPr id="101" name="Shape 1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308893" cy="308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Shape 1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460020"/>
              <a:ext cx="308893" cy="308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920041"/>
              <a:ext cx="308893" cy="3088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Shape 104"/>
          <p:cNvSpPr/>
          <p:nvPr/>
        </p:nvSpPr>
        <p:spPr>
          <a:xfrm>
            <a:off x="-5" y="8243789"/>
            <a:ext cx="132862" cy="1241522"/>
          </a:xfrm>
          <a:prstGeom prst="rect">
            <a:avLst/>
          </a:prstGeom>
          <a:solidFill>
            <a:srgbClr val="5D5D5D">
              <a:alpha val="63921"/>
            </a:srgbClr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59625" y="5748350"/>
            <a:ext cx="1995600" cy="2786100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50BCC3"/>
              </a:buClr>
              <a:buFont typeface="Arial"/>
              <a:buNone/>
            </a:pPr>
            <a:endParaRPr lang="ko" dirty="0">
              <a:solidFill>
                <a:srgbClr val="53535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-5" y="5696335"/>
            <a:ext cx="132862" cy="2547451"/>
          </a:xfrm>
          <a:prstGeom prst="rect">
            <a:avLst/>
          </a:prstGeom>
          <a:solidFill>
            <a:srgbClr val="30BBC3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9912" y="1636440"/>
            <a:ext cx="1058517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latin typeface="+mn-ea"/>
                <a:ea typeface="+mn-ea"/>
              </a:rPr>
              <a:t>최근 들어 증가하고 있는 독거노인의 </a:t>
            </a:r>
            <a:r>
              <a:rPr lang="ko-KR" altLang="en-US" sz="3200" dirty="0" err="1" smtClean="0">
                <a:latin typeface="+mn-ea"/>
                <a:ea typeface="+mn-ea"/>
              </a:rPr>
              <a:t>고독사</a:t>
            </a:r>
            <a:r>
              <a:rPr lang="ko-KR" altLang="en-US" sz="3200" dirty="0" smtClean="0">
                <a:latin typeface="+mn-ea"/>
                <a:ea typeface="+mn-ea"/>
              </a:rPr>
              <a:t> 예방을 위해 고안</a:t>
            </a:r>
            <a:endParaRPr lang="en-US" altLang="ko-KR" sz="3200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3200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latin typeface="+mn-ea"/>
                <a:ea typeface="+mn-ea"/>
              </a:rPr>
              <a:t>크게 어플리케이션</a:t>
            </a:r>
            <a:r>
              <a:rPr lang="en-US" altLang="ko-KR" sz="3200" dirty="0" smtClean="0">
                <a:latin typeface="+mn-ea"/>
                <a:ea typeface="+mn-ea"/>
              </a:rPr>
              <a:t>, </a:t>
            </a:r>
            <a:r>
              <a:rPr lang="ko-KR" altLang="en-US" sz="3200" dirty="0" smtClean="0">
                <a:latin typeface="+mn-ea"/>
                <a:ea typeface="+mn-ea"/>
              </a:rPr>
              <a:t>서버</a:t>
            </a:r>
            <a:r>
              <a:rPr lang="en-US" altLang="ko-KR" sz="3200" dirty="0" smtClean="0">
                <a:latin typeface="+mn-ea"/>
                <a:ea typeface="+mn-ea"/>
              </a:rPr>
              <a:t>, </a:t>
            </a:r>
            <a:r>
              <a:rPr lang="ko-KR" altLang="en-US" sz="3200" dirty="0" err="1" smtClean="0">
                <a:latin typeface="+mn-ea"/>
                <a:ea typeface="+mn-ea"/>
              </a:rPr>
              <a:t>라즈베리파이로</a:t>
            </a:r>
            <a:r>
              <a:rPr lang="ko-KR" altLang="en-US" sz="3200" dirty="0" smtClean="0">
                <a:latin typeface="+mn-ea"/>
                <a:ea typeface="+mn-ea"/>
              </a:rPr>
              <a:t> 나뉨</a:t>
            </a:r>
            <a:endParaRPr lang="en-US" altLang="ko-KR" sz="3200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3200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latin typeface="+mn-ea"/>
                <a:ea typeface="+mn-ea"/>
              </a:rPr>
              <a:t>독거노인의 손목에 차여진 </a:t>
            </a:r>
            <a:r>
              <a:rPr lang="en-US" altLang="ko-KR" sz="3200" dirty="0" smtClean="0">
                <a:latin typeface="+mn-ea"/>
                <a:ea typeface="+mn-ea"/>
              </a:rPr>
              <a:t>‘</a:t>
            </a:r>
            <a:r>
              <a:rPr lang="ko-KR" altLang="en-US" sz="3200" dirty="0" err="1" smtClean="0">
                <a:latin typeface="+mn-ea"/>
                <a:ea typeface="+mn-ea"/>
              </a:rPr>
              <a:t>샤오미</a:t>
            </a:r>
            <a:r>
              <a:rPr lang="ko-KR" altLang="en-US" sz="3200" dirty="0" smtClean="0">
                <a:latin typeface="+mn-ea"/>
                <a:ea typeface="+mn-ea"/>
              </a:rPr>
              <a:t> </a:t>
            </a:r>
            <a:r>
              <a:rPr lang="ko-KR" altLang="en-US" sz="3200" dirty="0" err="1" smtClean="0">
                <a:latin typeface="+mn-ea"/>
                <a:ea typeface="+mn-ea"/>
              </a:rPr>
              <a:t>미밴드</a:t>
            </a:r>
            <a:r>
              <a:rPr lang="en-US" altLang="ko-KR" sz="3200" dirty="0" smtClean="0">
                <a:latin typeface="+mn-ea"/>
                <a:ea typeface="+mn-ea"/>
              </a:rPr>
              <a:t>’</a:t>
            </a:r>
            <a:r>
              <a:rPr lang="ko-KR" altLang="en-US" sz="3200" dirty="0" smtClean="0">
                <a:latin typeface="+mn-ea"/>
                <a:ea typeface="+mn-ea"/>
              </a:rPr>
              <a:t>를 이용해 생체정보를 수집하고 그에 따라 위험상태를 파악함</a:t>
            </a:r>
            <a:endParaRPr lang="en-US" altLang="ko-KR" sz="3200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3200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latin typeface="+mn-ea"/>
                <a:ea typeface="+mn-ea"/>
              </a:rPr>
              <a:t>독거노인이 위험하다는 것을 서버에서 파악하면 </a:t>
            </a:r>
            <a:r>
              <a:rPr lang="ko-KR" altLang="en-US" sz="3200" dirty="0" err="1" smtClean="0">
                <a:latin typeface="+mn-ea"/>
                <a:ea typeface="+mn-ea"/>
              </a:rPr>
              <a:t>라즈베리파이에</a:t>
            </a:r>
            <a:r>
              <a:rPr lang="ko-KR" altLang="en-US" sz="3200" dirty="0" smtClean="0">
                <a:latin typeface="+mn-ea"/>
                <a:ea typeface="+mn-ea"/>
              </a:rPr>
              <a:t> 영상 </a:t>
            </a:r>
            <a:r>
              <a:rPr lang="ko-KR" altLang="en-US" sz="3200" dirty="0" err="1" smtClean="0">
                <a:latin typeface="+mn-ea"/>
                <a:ea typeface="+mn-ea"/>
              </a:rPr>
              <a:t>스트리밍을</a:t>
            </a:r>
            <a:r>
              <a:rPr lang="ko-KR" altLang="en-US" sz="3200" dirty="0" smtClean="0">
                <a:latin typeface="+mn-ea"/>
                <a:ea typeface="+mn-ea"/>
              </a:rPr>
              <a:t> 요청</a:t>
            </a:r>
            <a:r>
              <a:rPr lang="en-US" altLang="ko-KR" sz="3200" dirty="0" smtClean="0">
                <a:latin typeface="+mn-ea"/>
                <a:ea typeface="+mn-ea"/>
              </a:rPr>
              <a:t>, </a:t>
            </a:r>
            <a:r>
              <a:rPr lang="ko-KR" altLang="en-US" sz="3200" dirty="0" smtClean="0">
                <a:latin typeface="+mn-ea"/>
                <a:ea typeface="+mn-ea"/>
              </a:rPr>
              <a:t>보호자의 </a:t>
            </a:r>
            <a:r>
              <a:rPr lang="ko-KR" altLang="en-US" sz="3200" dirty="0" err="1" smtClean="0">
                <a:latin typeface="+mn-ea"/>
                <a:ea typeface="+mn-ea"/>
              </a:rPr>
              <a:t>앱으로</a:t>
            </a:r>
            <a:r>
              <a:rPr lang="ko-KR" altLang="en-US" sz="3200" dirty="0" smtClean="0">
                <a:latin typeface="+mn-ea"/>
                <a:ea typeface="+mn-ea"/>
              </a:rPr>
              <a:t> 연결</a:t>
            </a:r>
            <a:endParaRPr lang="en-US" altLang="ko-KR" sz="3200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3200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latin typeface="+mn-ea"/>
                <a:ea typeface="+mn-ea"/>
              </a:rPr>
              <a:t>편의상 독거노인을 </a:t>
            </a:r>
            <a:r>
              <a:rPr lang="ko-KR" altLang="en-US" sz="3200" dirty="0" err="1" smtClean="0">
                <a:latin typeface="+mn-ea"/>
                <a:ea typeface="+mn-ea"/>
              </a:rPr>
              <a:t>실버</a:t>
            </a:r>
            <a:r>
              <a:rPr lang="en-US" altLang="ko-KR" sz="3200" dirty="0" smtClean="0">
                <a:latin typeface="+mn-ea"/>
                <a:ea typeface="+mn-ea"/>
              </a:rPr>
              <a:t>, </a:t>
            </a:r>
            <a:r>
              <a:rPr lang="ko-KR" altLang="en-US" sz="3200" dirty="0" smtClean="0">
                <a:latin typeface="+mn-ea"/>
                <a:ea typeface="+mn-ea"/>
              </a:rPr>
              <a:t>보호자를 키퍼라고 칭한다</a:t>
            </a:r>
            <a:r>
              <a:rPr lang="en-US" altLang="ko-KR" sz="3200" dirty="0" smtClean="0">
                <a:latin typeface="+mn-ea"/>
                <a:ea typeface="+mn-ea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 w="63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ko" sz="30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Silver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ko" sz="30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Keeper</a:t>
            </a:r>
            <a:endParaRPr lang="ko"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147275" y="257386"/>
            <a:ext cx="7632290" cy="777629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25000"/>
              <a:buFont typeface="Arial"/>
              <a:buNone/>
            </a:pPr>
            <a:r>
              <a:rPr lang="ko-KR" altLang="en-US" sz="4400" b="1" smtClean="0">
                <a:latin typeface="Malgun Gothic"/>
                <a:ea typeface="Malgun Gothic"/>
                <a:cs typeface="Malgun Gothic"/>
                <a:sym typeface="Malgun Gothic"/>
              </a:rPr>
              <a:t>실버</a:t>
            </a:r>
            <a:r>
              <a:rPr lang="en-US" altLang="ko-KR" sz="4400" b="1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4400" b="1" smtClean="0">
                <a:latin typeface="Malgun Gothic"/>
                <a:ea typeface="Malgun Gothic"/>
                <a:cs typeface="Malgun Gothic"/>
                <a:sym typeface="Malgun Gothic"/>
              </a:rPr>
              <a:t>보호대상</a:t>
            </a:r>
            <a:r>
              <a:rPr lang="en-US" altLang="ko-KR" sz="4400" b="1" smtClean="0"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4400" b="1" smtClean="0">
                <a:latin typeface="Malgun Gothic"/>
                <a:ea typeface="Malgun Gothic"/>
                <a:cs typeface="Malgun Gothic"/>
                <a:sym typeface="Malgun Gothic"/>
              </a:rPr>
              <a:t>인증 과정</a:t>
            </a:r>
            <a:endParaRPr lang="ko" sz="4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idx="2"/>
          </p:nvPr>
        </p:nvSpPr>
        <p:spPr>
          <a:xfrm>
            <a:off x="1821880" y="988369"/>
            <a:ext cx="11182919" cy="8765232"/>
          </a:xfrm>
        </p:spPr>
        <p:txBody>
          <a:bodyPr/>
          <a:lstStyle/>
          <a:p>
            <a:pPr>
              <a:buNone/>
            </a:pPr>
            <a:endParaRPr lang="en-US" altLang="ko-KR" sz="2400" dirty="0" smtClean="0">
              <a:latin typeface="+mn-ea"/>
              <a:ea typeface="+mn-ea"/>
            </a:endParaRPr>
          </a:p>
          <a:p>
            <a:endParaRPr lang="ko-KR" altLang="en-US" dirty="0"/>
          </a:p>
        </p:txBody>
      </p:sp>
      <p:grpSp>
        <p:nvGrpSpPr>
          <p:cNvPr id="2" name="Shape 100"/>
          <p:cNvGrpSpPr/>
          <p:nvPr/>
        </p:nvGrpSpPr>
        <p:grpSpPr>
          <a:xfrm>
            <a:off x="255305" y="8243789"/>
            <a:ext cx="308894" cy="1228937"/>
            <a:chOff x="0" y="0"/>
            <a:chExt cx="308893" cy="1228936"/>
          </a:xfrm>
        </p:grpSpPr>
        <p:pic>
          <p:nvPicPr>
            <p:cNvPr id="101" name="Shape 1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308893" cy="308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Shape 1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460020"/>
              <a:ext cx="308893" cy="308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920041"/>
              <a:ext cx="308893" cy="3088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Shape 104"/>
          <p:cNvSpPr/>
          <p:nvPr/>
        </p:nvSpPr>
        <p:spPr>
          <a:xfrm>
            <a:off x="-5" y="8243789"/>
            <a:ext cx="132862" cy="1241522"/>
          </a:xfrm>
          <a:prstGeom prst="rect">
            <a:avLst/>
          </a:prstGeom>
          <a:solidFill>
            <a:srgbClr val="5D5D5D">
              <a:alpha val="63921"/>
            </a:srgbClr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59625" y="5748350"/>
            <a:ext cx="1995600" cy="2786100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50BCC3"/>
              </a:buClr>
              <a:buFont typeface="Arial"/>
              <a:buNone/>
            </a:pPr>
            <a:endParaRPr lang="ko" dirty="0">
              <a:solidFill>
                <a:srgbClr val="53535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-5" y="5696335"/>
            <a:ext cx="132862" cy="2547451"/>
          </a:xfrm>
          <a:prstGeom prst="rect">
            <a:avLst/>
          </a:prstGeom>
          <a:solidFill>
            <a:srgbClr val="30BBC3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9912" y="1420416"/>
            <a:ext cx="10585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altLang="ko-KR" sz="3200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ko-KR" altLang="en-US" sz="3200" dirty="0">
              <a:latin typeface="+mn-ea"/>
              <a:ea typeface="+mn-ea"/>
            </a:endParaRPr>
          </a:p>
        </p:txBody>
      </p:sp>
      <p:pic>
        <p:nvPicPr>
          <p:cNvPr id="17" name="그림 16" descr="Screenshot_20170529-23385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889" y="1276402"/>
            <a:ext cx="2376263" cy="4162342"/>
          </a:xfrm>
          <a:prstGeom prst="rect">
            <a:avLst/>
          </a:prstGeom>
        </p:spPr>
      </p:pic>
      <p:pic>
        <p:nvPicPr>
          <p:cNvPr id="18" name="그림 17" descr="Screenshot_20170530-00252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4208" y="1276400"/>
            <a:ext cx="2308757" cy="4104456"/>
          </a:xfrm>
          <a:prstGeom prst="rect">
            <a:avLst/>
          </a:prstGeom>
        </p:spPr>
      </p:pic>
      <p:pic>
        <p:nvPicPr>
          <p:cNvPr id="19" name="그림 18" descr="Screenshot_20170530-00252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2520" y="1276400"/>
            <a:ext cx="2308757" cy="4104456"/>
          </a:xfrm>
          <a:prstGeom prst="rect">
            <a:avLst/>
          </a:prstGeom>
        </p:spPr>
      </p:pic>
      <p:pic>
        <p:nvPicPr>
          <p:cNvPr id="20" name="그림 19" descr="Screenshot_20170530-002536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2839" y="1276401"/>
            <a:ext cx="2308755" cy="4104455"/>
          </a:xfrm>
          <a:prstGeom prst="rect">
            <a:avLst/>
          </a:prstGeom>
        </p:spPr>
      </p:pic>
      <p:pic>
        <p:nvPicPr>
          <p:cNvPr id="21" name="그림 20" descr="Screenshot_20170530-002544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2000" y="5529131"/>
            <a:ext cx="2376264" cy="4224469"/>
          </a:xfrm>
          <a:prstGeom prst="rect">
            <a:avLst/>
          </a:prstGeom>
        </p:spPr>
      </p:pic>
      <p:pic>
        <p:nvPicPr>
          <p:cNvPr id="22" name="그림 21" descr="Screenshot_20170530-002547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4328" y="5529134"/>
            <a:ext cx="2376263" cy="4224466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4342160" y="3004592"/>
            <a:ext cx="4320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7150472" y="3004592"/>
            <a:ext cx="4320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10030792" y="3004592"/>
            <a:ext cx="4320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2325936" y="7541096"/>
            <a:ext cx="4023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5422280" y="7541096"/>
            <a:ext cx="3600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590632" y="5812904"/>
            <a:ext cx="4032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dirty="0" err="1" smtClean="0">
                <a:latin typeface="+mn-ea"/>
                <a:ea typeface="+mn-ea"/>
              </a:rPr>
              <a:t>실버가</a:t>
            </a:r>
            <a:r>
              <a:rPr lang="ko-KR" altLang="en-US" sz="2800" dirty="0" smtClean="0">
                <a:latin typeface="+mn-ea"/>
                <a:ea typeface="+mn-ea"/>
              </a:rPr>
              <a:t> </a:t>
            </a:r>
            <a:r>
              <a:rPr lang="ko-KR" altLang="en-US" sz="2800" dirty="0" err="1" smtClean="0">
                <a:latin typeface="+mn-ea"/>
                <a:ea typeface="+mn-ea"/>
              </a:rPr>
              <a:t>실버의</a:t>
            </a:r>
            <a:r>
              <a:rPr lang="ko-KR" altLang="en-US" sz="2800" dirty="0" smtClean="0">
                <a:latin typeface="+mn-ea"/>
                <a:ea typeface="+mn-ea"/>
              </a:rPr>
              <a:t> 상태를 어플리케이션으로 확인할 수 있도록 어플리케이션을 등록하는 초기 인증 과정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2856" y="149013"/>
            <a:ext cx="1479195" cy="1614728"/>
          </a:xfrm>
          <a:prstGeom prst="rect">
            <a:avLst/>
          </a:prstGeom>
          <a:noFill/>
          <a:ln w="63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ko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Silver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ko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Keeper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131405" y="184172"/>
            <a:ext cx="8878938" cy="1013003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25000"/>
              <a:buFont typeface="Arial"/>
              <a:buNone/>
            </a:pPr>
            <a:r>
              <a:rPr lang="ko-KR" altLang="en-US" sz="4400" b="1" dirty="0" smtClean="0">
                <a:latin typeface="Malgun Gothic"/>
                <a:ea typeface="Malgun Gothic"/>
                <a:cs typeface="Malgun Gothic"/>
                <a:sym typeface="Malgun Gothic"/>
              </a:rPr>
              <a:t>키퍼</a:t>
            </a:r>
            <a:r>
              <a:rPr lang="en-US" altLang="ko-KR" sz="4400" b="1" dirty="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4400" b="1" dirty="0" smtClean="0">
                <a:latin typeface="Malgun Gothic"/>
                <a:ea typeface="Malgun Gothic"/>
                <a:cs typeface="Malgun Gothic"/>
                <a:sym typeface="Malgun Gothic"/>
              </a:rPr>
              <a:t>보호자</a:t>
            </a:r>
            <a:r>
              <a:rPr lang="en-US" altLang="ko-KR" sz="4400" b="1" dirty="0" smtClean="0"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4400" b="1" dirty="0" smtClean="0">
                <a:latin typeface="Malgun Gothic"/>
                <a:ea typeface="Malgun Gothic"/>
                <a:cs typeface="Malgun Gothic"/>
                <a:sym typeface="Malgun Gothic"/>
              </a:rPr>
              <a:t>인증 과정</a:t>
            </a:r>
            <a:endParaRPr lang="ko" sz="4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Shape 100"/>
          <p:cNvGrpSpPr/>
          <p:nvPr/>
        </p:nvGrpSpPr>
        <p:grpSpPr>
          <a:xfrm>
            <a:off x="255305" y="8243789"/>
            <a:ext cx="308894" cy="1228937"/>
            <a:chOff x="0" y="0"/>
            <a:chExt cx="308893" cy="1228936"/>
          </a:xfrm>
        </p:grpSpPr>
        <p:pic>
          <p:nvPicPr>
            <p:cNvPr id="101" name="Shape 1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308893" cy="308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Shape 1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460020"/>
              <a:ext cx="308893" cy="308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920041"/>
              <a:ext cx="308893" cy="3088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Shape 104"/>
          <p:cNvSpPr/>
          <p:nvPr/>
        </p:nvSpPr>
        <p:spPr>
          <a:xfrm>
            <a:off x="-5" y="8243789"/>
            <a:ext cx="132862" cy="1241522"/>
          </a:xfrm>
          <a:prstGeom prst="rect">
            <a:avLst/>
          </a:prstGeom>
          <a:solidFill>
            <a:srgbClr val="5D5D5D">
              <a:alpha val="63921"/>
            </a:srgbClr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59625" y="5748350"/>
            <a:ext cx="1995600" cy="2786100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50BCC3"/>
              </a:buClr>
              <a:buFont typeface="Arial"/>
              <a:buNone/>
            </a:pPr>
            <a:endParaRPr lang="ko" dirty="0">
              <a:solidFill>
                <a:srgbClr val="53535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-5" y="5696335"/>
            <a:ext cx="132862" cy="2547451"/>
          </a:xfrm>
          <a:prstGeom prst="rect">
            <a:avLst/>
          </a:prstGeom>
          <a:solidFill>
            <a:srgbClr val="30BBC3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1920" y="1348408"/>
            <a:ext cx="10585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altLang="ko-KR" sz="3200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ko-KR" altLang="en-US" sz="3200" dirty="0">
              <a:latin typeface="+mn-ea"/>
              <a:ea typeface="+mn-ea"/>
            </a:endParaRPr>
          </a:p>
        </p:txBody>
      </p:sp>
      <p:pic>
        <p:nvPicPr>
          <p:cNvPr id="12" name="그림 11" descr="Screenshot_20170529-23385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5896" y="2572544"/>
            <a:ext cx="3262040" cy="5799182"/>
          </a:xfrm>
          <a:prstGeom prst="rect">
            <a:avLst/>
          </a:prstGeom>
        </p:spPr>
      </p:pic>
      <p:pic>
        <p:nvPicPr>
          <p:cNvPr id="14" name="그림 13" descr="Screenshot_20170529-23385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0312" y="2572544"/>
            <a:ext cx="3240360" cy="5760640"/>
          </a:xfrm>
          <a:prstGeom prst="rect">
            <a:avLst/>
          </a:prstGeom>
        </p:spPr>
      </p:pic>
      <p:pic>
        <p:nvPicPr>
          <p:cNvPr id="15" name="그림 14" descr="Screenshot_20170529-2339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6736" y="2572544"/>
            <a:ext cx="3232472" cy="5746617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5278264" y="5164832"/>
            <a:ext cx="5040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9022680" y="5236840"/>
            <a:ext cx="5040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65896" y="1276400"/>
            <a:ext cx="108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latin typeface="+mn-ea"/>
                <a:ea typeface="+mn-ea"/>
              </a:rPr>
              <a:t>키퍼가 연결된 </a:t>
            </a:r>
            <a:r>
              <a:rPr lang="ko-KR" altLang="en-US" sz="2800" dirty="0" err="1" smtClean="0">
                <a:latin typeface="+mn-ea"/>
                <a:ea typeface="+mn-ea"/>
              </a:rPr>
              <a:t>실버의</a:t>
            </a:r>
            <a:r>
              <a:rPr lang="ko-KR" altLang="en-US" sz="2800" dirty="0" smtClean="0">
                <a:latin typeface="+mn-ea"/>
                <a:ea typeface="+mn-ea"/>
              </a:rPr>
              <a:t> 생체정보를 어플리케이션을 통해 볼 수 있도록 하는 어플리케이션의 초기 인증 과정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2856" y="149013"/>
            <a:ext cx="1479195" cy="1614728"/>
          </a:xfrm>
          <a:prstGeom prst="rect">
            <a:avLst/>
          </a:prstGeom>
          <a:noFill/>
          <a:ln w="63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ko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Silver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ko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Keeper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131405" y="184172"/>
            <a:ext cx="8878938" cy="1013003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25000"/>
              <a:buFont typeface="Arial"/>
              <a:buNone/>
            </a:pPr>
            <a:r>
              <a:rPr lang="ko-KR" altLang="en-US" sz="4400" b="1" dirty="0" err="1" smtClean="0">
                <a:latin typeface="Malgun Gothic"/>
                <a:ea typeface="Malgun Gothic"/>
                <a:cs typeface="Malgun Gothic"/>
                <a:sym typeface="Malgun Gothic"/>
              </a:rPr>
              <a:t>실버의</a:t>
            </a:r>
            <a:r>
              <a:rPr lang="ko-KR" altLang="en-US" sz="4400" b="1" dirty="0" smtClean="0">
                <a:latin typeface="Malgun Gothic"/>
                <a:ea typeface="Malgun Gothic"/>
                <a:cs typeface="Malgun Gothic"/>
                <a:sym typeface="Malgun Gothic"/>
              </a:rPr>
              <a:t> 데이터 확인 과정</a:t>
            </a:r>
            <a:endParaRPr lang="ko" sz="4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Shape 100"/>
          <p:cNvGrpSpPr/>
          <p:nvPr/>
        </p:nvGrpSpPr>
        <p:grpSpPr>
          <a:xfrm>
            <a:off x="255305" y="8243789"/>
            <a:ext cx="308894" cy="1228937"/>
            <a:chOff x="0" y="0"/>
            <a:chExt cx="308893" cy="1228936"/>
          </a:xfrm>
        </p:grpSpPr>
        <p:pic>
          <p:nvPicPr>
            <p:cNvPr id="101" name="Shape 1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308893" cy="308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Shape 1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460020"/>
              <a:ext cx="308893" cy="308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920041"/>
              <a:ext cx="308893" cy="3088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Shape 104"/>
          <p:cNvSpPr/>
          <p:nvPr/>
        </p:nvSpPr>
        <p:spPr>
          <a:xfrm>
            <a:off x="-5" y="8243789"/>
            <a:ext cx="132862" cy="1241522"/>
          </a:xfrm>
          <a:prstGeom prst="rect">
            <a:avLst/>
          </a:prstGeom>
          <a:solidFill>
            <a:srgbClr val="5D5D5D">
              <a:alpha val="63921"/>
            </a:srgbClr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59625" y="5748350"/>
            <a:ext cx="1995600" cy="2786100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50BCC3"/>
              </a:buClr>
              <a:buFont typeface="Arial"/>
              <a:buNone/>
            </a:pPr>
            <a:endParaRPr lang="ko" dirty="0">
              <a:solidFill>
                <a:srgbClr val="53535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-5" y="5696335"/>
            <a:ext cx="132862" cy="2547451"/>
          </a:xfrm>
          <a:prstGeom prst="rect">
            <a:avLst/>
          </a:prstGeom>
          <a:solidFill>
            <a:srgbClr val="30BBC3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1920" y="1420416"/>
            <a:ext cx="10585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3200" dirty="0" err="1" smtClean="0">
                <a:latin typeface="+mn-ea"/>
                <a:ea typeface="+mn-ea"/>
              </a:rPr>
              <a:t>샤오미</a:t>
            </a:r>
            <a:r>
              <a:rPr lang="ko-KR" altLang="en-US" sz="3200" dirty="0" smtClean="0">
                <a:latin typeface="+mn-ea"/>
                <a:ea typeface="+mn-ea"/>
              </a:rPr>
              <a:t> </a:t>
            </a:r>
            <a:r>
              <a:rPr lang="ko-KR" altLang="en-US" sz="3200" dirty="0" err="1" smtClean="0">
                <a:latin typeface="+mn-ea"/>
                <a:ea typeface="+mn-ea"/>
              </a:rPr>
              <a:t>미밴드에서</a:t>
            </a:r>
            <a:r>
              <a:rPr lang="ko-KR" altLang="en-US" sz="3200" dirty="0" smtClean="0">
                <a:latin typeface="+mn-ea"/>
                <a:ea typeface="+mn-ea"/>
              </a:rPr>
              <a:t> 보내온 </a:t>
            </a:r>
            <a:r>
              <a:rPr lang="ko-KR" altLang="en-US" sz="3200" dirty="0" err="1" smtClean="0">
                <a:latin typeface="+mn-ea"/>
                <a:ea typeface="+mn-ea"/>
              </a:rPr>
              <a:t>실버의</a:t>
            </a:r>
            <a:r>
              <a:rPr lang="ko-KR" altLang="en-US" sz="3200" dirty="0" smtClean="0">
                <a:latin typeface="+mn-ea"/>
                <a:ea typeface="+mn-ea"/>
              </a:rPr>
              <a:t> </a:t>
            </a:r>
            <a:r>
              <a:rPr lang="ko-KR" altLang="en-US" sz="3200" dirty="0" err="1" smtClean="0">
                <a:latin typeface="+mn-ea"/>
                <a:ea typeface="+mn-ea"/>
              </a:rPr>
              <a:t>심박수</a:t>
            </a:r>
            <a:r>
              <a:rPr lang="en-US" altLang="ko-KR" sz="3200" dirty="0" smtClean="0">
                <a:latin typeface="+mn-ea"/>
                <a:ea typeface="+mn-ea"/>
              </a:rPr>
              <a:t>, </a:t>
            </a:r>
            <a:r>
              <a:rPr lang="ko-KR" altLang="en-US" sz="3200" dirty="0" err="1" smtClean="0">
                <a:latin typeface="+mn-ea"/>
                <a:ea typeface="+mn-ea"/>
              </a:rPr>
              <a:t>걸음수</a:t>
            </a:r>
            <a:r>
              <a:rPr lang="ko-KR" altLang="en-US" sz="3200" dirty="0" smtClean="0">
                <a:latin typeface="+mn-ea"/>
                <a:ea typeface="+mn-ea"/>
              </a:rPr>
              <a:t> 등의 데이터를 어플리케이션을 통해 확인하는 과정</a:t>
            </a:r>
            <a:endParaRPr lang="en-US" altLang="ko-KR" sz="3200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ko-KR" altLang="en-US" sz="3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2856" y="149013"/>
            <a:ext cx="1479195" cy="1614728"/>
          </a:xfrm>
          <a:prstGeom prst="rect">
            <a:avLst/>
          </a:prstGeom>
          <a:noFill/>
          <a:ln w="63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ko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Silver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ko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Keeper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131405" y="184172"/>
            <a:ext cx="8878938" cy="1013003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25000"/>
              <a:buFont typeface="Arial"/>
              <a:buNone/>
            </a:pPr>
            <a:r>
              <a:rPr lang="ko-KR" altLang="en-US" sz="4400" b="1" dirty="0" err="1" smtClean="0">
                <a:latin typeface="Malgun Gothic"/>
                <a:ea typeface="Malgun Gothic"/>
                <a:cs typeface="Malgun Gothic"/>
                <a:sym typeface="Malgun Gothic"/>
              </a:rPr>
              <a:t>실버의</a:t>
            </a:r>
            <a:r>
              <a:rPr lang="ko-KR" altLang="en-US" sz="4400" b="1" dirty="0" smtClean="0">
                <a:latin typeface="Malgun Gothic"/>
                <a:ea typeface="Malgun Gothic"/>
                <a:cs typeface="Malgun Gothic"/>
                <a:sym typeface="Malgun Gothic"/>
              </a:rPr>
              <a:t> 위험상황 발생 시 과정</a:t>
            </a:r>
            <a:endParaRPr lang="ko" sz="4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Shape 100"/>
          <p:cNvGrpSpPr/>
          <p:nvPr/>
        </p:nvGrpSpPr>
        <p:grpSpPr>
          <a:xfrm>
            <a:off x="255305" y="8243789"/>
            <a:ext cx="308894" cy="1228937"/>
            <a:chOff x="0" y="0"/>
            <a:chExt cx="308893" cy="1228936"/>
          </a:xfrm>
        </p:grpSpPr>
        <p:pic>
          <p:nvPicPr>
            <p:cNvPr id="101" name="Shape 1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308893" cy="308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Shape 1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460020"/>
              <a:ext cx="308893" cy="308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920041"/>
              <a:ext cx="308893" cy="3088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Shape 104"/>
          <p:cNvSpPr/>
          <p:nvPr/>
        </p:nvSpPr>
        <p:spPr>
          <a:xfrm>
            <a:off x="-5" y="8243789"/>
            <a:ext cx="132862" cy="1241522"/>
          </a:xfrm>
          <a:prstGeom prst="rect">
            <a:avLst/>
          </a:prstGeom>
          <a:solidFill>
            <a:srgbClr val="5D5D5D">
              <a:alpha val="63921"/>
            </a:srgbClr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59625" y="5748350"/>
            <a:ext cx="1995600" cy="2786100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50BCC3"/>
              </a:buClr>
              <a:buFont typeface="Arial"/>
              <a:buNone/>
            </a:pPr>
            <a:endParaRPr lang="ko" dirty="0">
              <a:solidFill>
                <a:srgbClr val="53535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-5" y="5696335"/>
            <a:ext cx="132862" cy="2547451"/>
          </a:xfrm>
          <a:prstGeom prst="rect">
            <a:avLst/>
          </a:prstGeom>
          <a:solidFill>
            <a:srgbClr val="30BBC3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9912" y="1348408"/>
            <a:ext cx="105851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latin typeface="+mn-ea"/>
                <a:ea typeface="+mn-ea"/>
              </a:rPr>
              <a:t>최근에 수집된 </a:t>
            </a:r>
            <a:r>
              <a:rPr lang="ko-KR" altLang="en-US" sz="3200" dirty="0" err="1" smtClean="0">
                <a:latin typeface="+mn-ea"/>
                <a:ea typeface="+mn-ea"/>
              </a:rPr>
              <a:t>실버의</a:t>
            </a:r>
            <a:r>
              <a:rPr lang="ko-KR" altLang="en-US" sz="3200" dirty="0" smtClean="0">
                <a:latin typeface="+mn-ea"/>
                <a:ea typeface="+mn-ea"/>
              </a:rPr>
              <a:t> </a:t>
            </a:r>
            <a:r>
              <a:rPr lang="ko-KR" altLang="en-US" sz="3200" dirty="0" err="1" smtClean="0">
                <a:latin typeface="+mn-ea"/>
                <a:ea typeface="+mn-ea"/>
              </a:rPr>
              <a:t>심박수의</a:t>
            </a:r>
            <a:r>
              <a:rPr lang="ko-KR" altLang="en-US" sz="3200" dirty="0" smtClean="0">
                <a:latin typeface="+mn-ea"/>
                <a:ea typeface="+mn-ea"/>
              </a:rPr>
              <a:t> 최대값과 최소값을 파악</a:t>
            </a:r>
            <a:r>
              <a:rPr lang="en-US" altLang="ko-KR" sz="3200" dirty="0" smtClean="0">
                <a:latin typeface="+mn-ea"/>
                <a:ea typeface="+mn-ea"/>
              </a:rPr>
              <a:t>, </a:t>
            </a:r>
            <a:r>
              <a:rPr lang="ko-KR" altLang="en-US" sz="3200" dirty="0" smtClean="0">
                <a:latin typeface="+mn-ea"/>
                <a:ea typeface="+mn-ea"/>
              </a:rPr>
              <a:t>새로이 들어온 </a:t>
            </a:r>
            <a:r>
              <a:rPr lang="ko-KR" altLang="en-US" sz="3200" dirty="0" err="1" smtClean="0">
                <a:latin typeface="+mn-ea"/>
                <a:ea typeface="+mn-ea"/>
              </a:rPr>
              <a:t>심박수가</a:t>
            </a:r>
            <a:r>
              <a:rPr lang="ko-KR" altLang="en-US" sz="3200" dirty="0" smtClean="0">
                <a:latin typeface="+mn-ea"/>
                <a:ea typeface="+mn-ea"/>
              </a:rPr>
              <a:t> 그 범위 안에 얼마나 겹치는지 확인</a:t>
            </a:r>
            <a:endParaRPr lang="en-US" altLang="ko-KR" sz="3200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ko-KR" altLang="en-US" sz="3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2856" y="149013"/>
            <a:ext cx="1479195" cy="1614728"/>
          </a:xfrm>
          <a:prstGeom prst="rect">
            <a:avLst/>
          </a:prstGeom>
          <a:noFill/>
          <a:ln w="63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ko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Silver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ko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Keeper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131405" y="184172"/>
            <a:ext cx="8878938" cy="1013003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25000"/>
              <a:buFont typeface="Arial"/>
              <a:buNone/>
            </a:pPr>
            <a:r>
              <a:rPr lang="ko-KR" altLang="en-US" sz="4400" b="1" dirty="0" smtClean="0">
                <a:latin typeface="Malgun Gothic"/>
                <a:ea typeface="Malgun Gothic"/>
                <a:cs typeface="Malgun Gothic"/>
                <a:sym typeface="Malgun Gothic"/>
              </a:rPr>
              <a:t>영상 확인 과정</a:t>
            </a:r>
            <a:endParaRPr lang="ko" sz="4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Shape 100"/>
          <p:cNvGrpSpPr/>
          <p:nvPr/>
        </p:nvGrpSpPr>
        <p:grpSpPr>
          <a:xfrm>
            <a:off x="255305" y="8243789"/>
            <a:ext cx="308894" cy="1228937"/>
            <a:chOff x="0" y="0"/>
            <a:chExt cx="308893" cy="1228936"/>
          </a:xfrm>
        </p:grpSpPr>
        <p:pic>
          <p:nvPicPr>
            <p:cNvPr id="101" name="Shape 1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308893" cy="308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Shape 1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460020"/>
              <a:ext cx="308893" cy="308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920041"/>
              <a:ext cx="308893" cy="3088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Shape 104"/>
          <p:cNvSpPr/>
          <p:nvPr/>
        </p:nvSpPr>
        <p:spPr>
          <a:xfrm>
            <a:off x="-5" y="8243789"/>
            <a:ext cx="132862" cy="1241522"/>
          </a:xfrm>
          <a:prstGeom prst="rect">
            <a:avLst/>
          </a:prstGeom>
          <a:solidFill>
            <a:srgbClr val="5D5D5D">
              <a:alpha val="63921"/>
            </a:srgbClr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59625" y="5748350"/>
            <a:ext cx="1995600" cy="2786100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50BCC3"/>
              </a:buClr>
              <a:buFont typeface="Arial"/>
              <a:buNone/>
            </a:pPr>
            <a:endParaRPr lang="ko" dirty="0">
              <a:solidFill>
                <a:srgbClr val="53535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-5" y="5696335"/>
            <a:ext cx="132862" cy="2547451"/>
          </a:xfrm>
          <a:prstGeom prst="rect">
            <a:avLst/>
          </a:prstGeom>
          <a:solidFill>
            <a:srgbClr val="30BBC3"/>
          </a:solidFill>
          <a:ln>
            <a:noFill/>
          </a:ln>
        </p:spPr>
        <p:txBody>
          <a:bodyPr lIns="65000" tIns="65000" rIns="65000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9912" y="1348408"/>
            <a:ext cx="105851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3200" dirty="0" err="1" smtClean="0">
                <a:latin typeface="+mn-ea"/>
                <a:ea typeface="+mn-ea"/>
              </a:rPr>
              <a:t>실버의</a:t>
            </a:r>
            <a:r>
              <a:rPr lang="ko-KR" altLang="en-US" sz="3200" dirty="0" smtClean="0">
                <a:latin typeface="+mn-ea"/>
                <a:ea typeface="+mn-ea"/>
              </a:rPr>
              <a:t> 위험상황을 키퍼가 어플리케이션을 통해 알게 되면 키퍼의 요청에 따라 </a:t>
            </a:r>
            <a:r>
              <a:rPr lang="ko-KR" altLang="en-US" sz="3200" dirty="0" err="1" smtClean="0">
                <a:latin typeface="+mn-ea"/>
                <a:ea typeface="+mn-ea"/>
              </a:rPr>
              <a:t>라즈베리파이에</a:t>
            </a:r>
            <a:r>
              <a:rPr lang="ko-KR" altLang="en-US" sz="3200" dirty="0" smtClean="0">
                <a:latin typeface="+mn-ea"/>
                <a:ea typeface="+mn-ea"/>
              </a:rPr>
              <a:t> 명령이 들어간다</a:t>
            </a:r>
            <a:r>
              <a:rPr lang="en-US" altLang="ko-KR" sz="3200" dirty="0" smtClean="0">
                <a:latin typeface="+mn-ea"/>
                <a:ea typeface="+mn-ea"/>
              </a:rPr>
              <a:t>. </a:t>
            </a:r>
            <a:r>
              <a:rPr lang="ko-KR" altLang="en-US" sz="3200" dirty="0" err="1" smtClean="0">
                <a:latin typeface="+mn-ea"/>
                <a:ea typeface="+mn-ea"/>
              </a:rPr>
              <a:t>실버의</a:t>
            </a:r>
            <a:r>
              <a:rPr lang="ko-KR" altLang="en-US" sz="3200" dirty="0" smtClean="0">
                <a:latin typeface="+mn-ea"/>
                <a:ea typeface="+mn-ea"/>
              </a:rPr>
              <a:t> 자택에 설치되어있는 </a:t>
            </a:r>
            <a:r>
              <a:rPr lang="ko-KR" altLang="en-US" sz="3200" dirty="0" err="1" smtClean="0">
                <a:latin typeface="+mn-ea"/>
                <a:ea typeface="+mn-ea"/>
              </a:rPr>
              <a:t>라즈베리파이는</a:t>
            </a:r>
            <a:r>
              <a:rPr lang="ko-KR" altLang="en-US" sz="3200" dirty="0" smtClean="0">
                <a:latin typeface="+mn-ea"/>
                <a:ea typeface="+mn-ea"/>
              </a:rPr>
              <a:t> 자택 내부를 촬영해 키퍼의 어플리케이션으로 보낸다</a:t>
            </a:r>
            <a:r>
              <a:rPr lang="en-US" altLang="ko-KR" sz="3200" dirty="0" smtClean="0">
                <a:latin typeface="+mn-ea"/>
                <a:ea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3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414141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174</Words>
  <Application>Microsoft Office PowerPoint</Application>
  <PresentationFormat>사용자 지정</PresentationFormat>
  <Paragraphs>32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‘Silver Keeper’ 프로젝트</vt:lpstr>
      <vt:lpstr>실버(보호대상) 인증 과정</vt:lpstr>
      <vt:lpstr>키퍼(보호자) 인증 과정</vt:lpstr>
      <vt:lpstr>실버의 데이터 확인 과정</vt:lpstr>
      <vt:lpstr>실버의 위험상황 발생 시 과정</vt:lpstr>
      <vt:lpstr>영상 확인 과정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‘Silver Keeper’ 프로젝트</dc:title>
  <cp:lastModifiedBy>wlsdn_000</cp:lastModifiedBy>
  <cp:revision>24</cp:revision>
  <dcterms:modified xsi:type="dcterms:W3CDTF">2017-05-30T09:13:48Z</dcterms:modified>
</cp:coreProperties>
</file>