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2" r:id="rId9"/>
    <p:sldId id="264" r:id="rId10"/>
    <p:sldId id="265" r:id="rId11"/>
    <p:sldId id="26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43"/>
  </p:normalViewPr>
  <p:slideViewPr>
    <p:cSldViewPr snapToGrid="0" snapToObjects="1">
      <p:cViewPr varScale="1">
        <p:scale>
          <a:sx n="91" d="100"/>
          <a:sy n="9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E2D13-C625-804E-950A-43E958A87537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44C0E-84DC-AA44-BFE3-654CA665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Top 5 WW Bank- JPMC, Citi, Barclays, Wells, BOA</a:t>
            </a:r>
            <a:r>
              <a:rPr lang="en-GB" baseline="0" dirty="0"/>
              <a:t>,</a:t>
            </a:r>
            <a:r>
              <a:rPr lang="en-GB" dirty="0"/>
              <a:t> then either RBS or BOC depending on which list you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WW stat - Microsoft Dynamics is the chosen CRM platform for 6 of the 10 largest investment banks WW: Barclays, BNP Paribas, Citi, Credit Suisse, JPMorgan and UBS.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EMEA Stat (UK momentum) - Microsoft Dynamics is the CRM platform used by 6 of the top 10 UK wealth managers; Close Brothers, Barclays, Coutts, Brewin Dolphin, Rathbones and St James Place. </a:t>
            </a:r>
          </a:p>
          <a:p>
            <a:endParaRPr lang="en-US" sz="1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26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30A12-9BEC-BA40-A988-CA573F5B85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2155-58EE-AA4C-A590-569DEF9F8D9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F09B-A4E5-FA48-BEDE-9F32F3F2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2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2155-58EE-AA4C-A590-569DEF9F8D9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F09B-A4E5-FA48-BEDE-9F32F3F2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2155-58EE-AA4C-A590-569DEF9F8D9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F09B-A4E5-FA48-BEDE-9F32F3F2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8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2155-58EE-AA4C-A590-569DEF9F8D9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F09B-A4E5-FA48-BEDE-9F32F3F2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2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2155-58EE-AA4C-A590-569DEF9F8D9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F09B-A4E5-FA48-BEDE-9F32F3F2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8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2155-58EE-AA4C-A590-569DEF9F8D9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F09B-A4E5-FA48-BEDE-9F32F3F2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2155-58EE-AA4C-A590-569DEF9F8D9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F09B-A4E5-FA48-BEDE-9F32F3F2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6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2155-58EE-AA4C-A590-569DEF9F8D9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F09B-A4E5-FA48-BEDE-9F32F3F2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2155-58EE-AA4C-A590-569DEF9F8D9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F09B-A4E5-FA48-BEDE-9F32F3F2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0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2155-58EE-AA4C-A590-569DEF9F8D9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F09B-A4E5-FA48-BEDE-9F32F3F2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2155-58EE-AA4C-A590-569DEF9F8D9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F09B-A4E5-FA48-BEDE-9F32F3F2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2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2155-58EE-AA4C-A590-569DEF9F8D9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EF09B-A4E5-FA48-BEDE-9F32F3F282D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ttp://enovade.com/logo/Blue/Logo-with-Bottom-Words-(Big).png">
            <a:extLst>
              <a:ext uri="{FF2B5EF4-FFF2-40B4-BE49-F238E27FC236}">
                <a16:creationId xmlns="" xmlns:a16="http://schemas.microsoft.com/office/drawing/2014/main" id="{197BBBF0-8876-4670-8BC0-266BBEEF2A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282" y="365125"/>
            <a:ext cx="753035" cy="83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92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tiff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tiff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“ENHANCING TNB SUPPORT SERVICES USING POWERBOT”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1190"/>
            <a:ext cx="9144000" cy="16557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+mj-lt"/>
              </a:rPr>
              <a:t>TNB ICON Hackathon</a:t>
            </a:r>
          </a:p>
          <a:p>
            <a:r>
              <a:rPr lang="en-US" sz="3600" dirty="0" smtClean="0">
                <a:latin typeface="+mj-lt"/>
              </a:rPr>
              <a:t>14 Dec 2017 </a:t>
            </a:r>
            <a:r>
              <a:rPr lang="mr-IN" sz="3600" dirty="0" smtClean="0">
                <a:latin typeface="+mj-lt"/>
              </a:rPr>
              <a:t>–</a:t>
            </a:r>
            <a:r>
              <a:rPr lang="en-US" sz="3600" dirty="0" smtClean="0">
                <a:latin typeface="+mj-lt"/>
              </a:rPr>
              <a:t> 15 Dec 2017</a:t>
            </a:r>
          </a:p>
          <a:p>
            <a:r>
              <a:rPr lang="en-US" sz="3600" dirty="0" smtClean="0">
                <a:latin typeface="+mj-lt"/>
              </a:rPr>
              <a:t>By </a:t>
            </a:r>
            <a:r>
              <a:rPr lang="en-US" sz="3600" dirty="0" err="1" smtClean="0">
                <a:latin typeface="+mj-lt"/>
              </a:rPr>
              <a:t>Enovade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Sdn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Bhd</a:t>
            </a:r>
            <a:endParaRPr lang="en-US" sz="3600" dirty="0">
              <a:latin typeface="+mj-lt"/>
            </a:endParaRPr>
          </a:p>
        </p:txBody>
      </p:sp>
      <p:pic>
        <p:nvPicPr>
          <p:cNvPr id="4" name="Picture 6" descr="http://enovade.com/logo/Blue/Logo-with-Bottom-Words-(Big).png">
            <a:extLst>
              <a:ext uri="{FF2B5EF4-FFF2-40B4-BE49-F238E27FC236}">
                <a16:creationId xmlns="" xmlns:a16="http://schemas.microsoft.com/office/drawing/2014/main" id="{197BBBF0-8876-4670-8BC0-266BBEEF2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304" y="5734866"/>
            <a:ext cx="753035" cy="83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08890CE-38B0-43EC-A2B3-923E170C84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05" y="5760481"/>
            <a:ext cx="1770479" cy="6512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933" y="589523"/>
            <a:ext cx="917343" cy="10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Judging Criteria 3/3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419223"/>
              </p:ext>
            </p:extLst>
          </p:nvPr>
        </p:nvGraphicFramePr>
        <p:xfrm>
          <a:off x="182880" y="1487993"/>
          <a:ext cx="11746523" cy="385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816"/>
                <a:gridCol w="1544015"/>
                <a:gridCol w="5064369"/>
                <a:gridCol w="443132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mr-IN" sz="18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Functions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l">
                        <a:buFont typeface="Arial" charset="0"/>
                        <a:buNone/>
                      </a:pPr>
                      <a:r>
                        <a:rPr lang="en-US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Descriptions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l">
                        <a:buFont typeface="Arial" charset="0"/>
                        <a:buNone/>
                      </a:pPr>
                      <a:r>
                        <a:rPr lang="en-US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Remarks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15%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Type of Language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+mn-lt"/>
                        </a:rPr>
                        <a:t>Support English, Malay, Mandarin, Tamil </a:t>
                      </a:r>
                      <a:r>
                        <a:rPr lang="en-US" dirty="0" smtClean="0">
                          <a:effectLst/>
                          <a:latin typeface="+mn-lt"/>
                        </a:rPr>
                        <a:t>Language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dirty="0" smtClean="0">
                          <a:effectLst/>
                          <a:latin typeface="+mn-lt"/>
                        </a:rPr>
                        <a:t>Social </a:t>
                      </a:r>
                      <a:r>
                        <a:rPr lang="en-US" dirty="0">
                          <a:effectLst/>
                          <a:latin typeface="+mn-lt"/>
                        </a:rPr>
                        <a:t>media/messaging lingo (short forms, acronym etc.)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501650" indent="-334963" algn="l">
                        <a:buFont typeface="Arial" charset="0"/>
                        <a:buChar char="•"/>
                        <a:tabLst/>
                      </a:pPr>
                      <a:r>
                        <a:rPr lang="it-IT" sz="180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Support</a:t>
                      </a:r>
                      <a:r>
                        <a:rPr lang="it-IT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it-IT" sz="1800" b="1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English</a:t>
                      </a:r>
                      <a:r>
                        <a:rPr lang="it-IT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and </a:t>
                      </a:r>
                      <a:r>
                        <a:rPr lang="it-IT" sz="1800" b="1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Malay</a:t>
                      </a:r>
                      <a:r>
                        <a:rPr lang="it-IT" sz="1800" b="1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it-IT" sz="1800" b="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language</a:t>
                      </a:r>
                      <a:endParaRPr lang="it-IT" sz="1800" b="0" dirty="0" smtClean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marL="501650" marR="0" indent="-3349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it-IT" sz="1800" b="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Support</a:t>
                      </a:r>
                      <a:r>
                        <a:rPr lang="it-IT" sz="1800" b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dirty="0" smtClean="0">
                          <a:effectLst/>
                          <a:latin typeface="+mn-lt"/>
                        </a:rPr>
                        <a:t>Social media/messaging lingo (short forms, acronym etc.)</a:t>
                      </a:r>
                      <a:endParaRPr lang="it-IT" sz="1800" b="0" dirty="0" smtClean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15%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Bot Training</a:t>
                      </a:r>
                      <a:r>
                        <a:rPr lang="en-US" dirty="0" smtClean="0">
                          <a:effectLst/>
                          <a:latin typeface="+mn-lt"/>
                        </a:rPr>
                        <a:t>/ Program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+mn-lt"/>
                        </a:rPr>
                        <a:t>Ease of training (complexity to train the AI, time taken, technical knowledge needed to train the bot)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+mn-lt"/>
                        </a:rPr>
                        <a:t>Method of AI training (</a:t>
                      </a:r>
                      <a:r>
                        <a:rPr lang="en-US" dirty="0" err="1">
                          <a:effectLst/>
                          <a:latin typeface="+mn-lt"/>
                        </a:rPr>
                        <a:t>eg</a:t>
                      </a:r>
                      <a:r>
                        <a:rPr lang="en-US" dirty="0">
                          <a:effectLst/>
                          <a:latin typeface="+mn-lt"/>
                        </a:rPr>
                        <a:t>: Programming, Rules Based, Document).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+mn-lt"/>
                        </a:rPr>
                        <a:t>Supervised and Unsupervised learning (Ability of bot to self learn).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501650" indent="-334963" algn="l">
                        <a:buFont typeface="Arial" charset="0"/>
                        <a:buChar char="•"/>
                        <a:tabLst/>
                      </a:pPr>
                      <a:r>
                        <a:rPr lang="en-US" sz="1800" b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Bot</a:t>
                      </a:r>
                      <a:r>
                        <a:rPr lang="en-US" sz="1800" b="0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Training via web portal</a:t>
                      </a:r>
                    </a:p>
                    <a:p>
                      <a:pPr marL="501650" indent="-334963" algn="l">
                        <a:buFont typeface="Arial" charset="0"/>
                        <a:buChar char="•"/>
                        <a:tabLst/>
                      </a:pPr>
                      <a:r>
                        <a:rPr lang="en-US" sz="1800" b="0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Method of AI training </a:t>
                      </a:r>
                      <a:r>
                        <a:rPr lang="mr-IN" sz="1800" b="0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–</a:t>
                      </a:r>
                      <a:r>
                        <a:rPr lang="en-US" sz="1800" b="0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from zero to hero approach</a:t>
                      </a:r>
                    </a:p>
                    <a:p>
                      <a:pPr marL="501650" indent="-334963" algn="l">
                        <a:buFont typeface="Arial" charset="0"/>
                        <a:buChar char="•"/>
                        <a:tabLst/>
                      </a:pPr>
                      <a:r>
                        <a:rPr lang="en-US" sz="1800" b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Fully unsupervised</a:t>
                      </a:r>
                      <a:r>
                        <a:rPr lang="en-US" sz="1800" b="0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learning</a:t>
                      </a:r>
                      <a:r>
                        <a:rPr lang="en-US" sz="1800" b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with validation</a:t>
                      </a:r>
                      <a:endParaRPr lang="en-US" sz="1800" b="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5%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Overall presentation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1650" lvl="0" indent="-334963" algn="l">
                        <a:buFont typeface="Arial" charset="0"/>
                        <a:buChar char="•"/>
                        <a:tabLst/>
                      </a:pPr>
                      <a:endParaRPr lang="en-US" sz="1800" b="1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4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Economy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4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86648" y="1470315"/>
            <a:ext cx="3843601" cy="26655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82854" rIns="182854" bIns="18285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715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white"/>
                </a:solidFill>
                <a:latin typeface="Segoe UI"/>
              </a:rPr>
              <a:t>Deployed </a:t>
            </a:r>
            <a:r>
              <a:rPr lang="en-US" sz="2200" smtClean="0">
                <a:solidFill>
                  <a:prstClr val="white"/>
                </a:solidFill>
                <a:latin typeface="Segoe UI"/>
              </a:rPr>
              <a:t>Chatbot</a:t>
            </a:r>
            <a:r>
              <a:rPr lang="en-US" sz="2200" dirty="0" smtClean="0">
                <a:solidFill>
                  <a:prstClr val="white"/>
                </a:solidFill>
                <a:latin typeface="Segoe UI"/>
              </a:rPr>
              <a:t> </a:t>
            </a:r>
            <a:r>
              <a:rPr lang="en-US" sz="2200" dirty="0">
                <a:solidFill>
                  <a:prstClr val="white"/>
                </a:solidFill>
                <a:latin typeface="Segoe UI"/>
              </a:rPr>
              <a:t>solutions to existing </a:t>
            </a:r>
            <a:r>
              <a:rPr lang="en-US" sz="2200" dirty="0" smtClean="0">
                <a:solidFill>
                  <a:prstClr val="white"/>
                </a:solidFill>
                <a:latin typeface="Segoe UI"/>
              </a:rPr>
              <a:t>customer</a:t>
            </a:r>
          </a:p>
          <a:p>
            <a:pPr marL="342900" indent="-342900" defTabSz="93171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200" dirty="0" smtClean="0">
                <a:solidFill>
                  <a:prstClr val="white"/>
                </a:solidFill>
                <a:latin typeface="Segoe UI"/>
              </a:rPr>
              <a:t>Siti@1MOCC </a:t>
            </a:r>
            <a:r>
              <a:rPr lang="en-US" sz="2200" dirty="0">
                <a:solidFill>
                  <a:prstClr val="white"/>
                </a:solidFill>
                <a:latin typeface="Segoe UI"/>
              </a:rPr>
              <a:t>(launched on 6/12/2016</a:t>
            </a:r>
            <a:r>
              <a:rPr lang="en-US" sz="2200" dirty="0" smtClean="0">
                <a:solidFill>
                  <a:prstClr val="white"/>
                </a:solidFill>
                <a:latin typeface="Segoe UI"/>
              </a:rPr>
              <a:t>).</a:t>
            </a:r>
          </a:p>
          <a:p>
            <a:pPr marL="342900" lvl="1" indent="-342900" defTabSz="93171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200" b="1" dirty="0" err="1">
                <a:solidFill>
                  <a:prstClr val="white"/>
                </a:solidFill>
                <a:latin typeface="Segoe UI"/>
              </a:rPr>
              <a:t>SmartSelangor</a:t>
            </a:r>
            <a:r>
              <a:rPr lang="en-US" sz="2200" b="1" dirty="0">
                <a:solidFill>
                  <a:prstClr val="white"/>
                </a:solidFill>
                <a:latin typeface="Segoe UI"/>
              </a:rPr>
              <a:t> COOL</a:t>
            </a:r>
          </a:p>
          <a:p>
            <a:pPr marL="342900" lvl="1" indent="-342900" defTabSz="93171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300" b="1" dirty="0" err="1" smtClean="0">
                <a:solidFill>
                  <a:prstClr val="white"/>
                </a:solidFill>
                <a:latin typeface="Segoe UI" panose="020B0502040204020203" pitchFamily="34" charset="0"/>
              </a:rPr>
              <a:t>Riadagang</a:t>
            </a:r>
            <a:endParaRPr lang="en-US" sz="2300" b="1" dirty="0">
              <a:solidFill>
                <a:prstClr val="white"/>
              </a:solidFill>
              <a:latin typeface="Segoe UI" panose="020B0502040204020203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614299" y="4206847"/>
            <a:ext cx="3739501" cy="2430805"/>
            <a:chOff x="6185290" y="3883351"/>
            <a:chExt cx="5655728" cy="2431150"/>
          </a:xfrm>
          <a:solidFill>
            <a:srgbClr val="0070C0"/>
          </a:solidFill>
        </p:grpSpPr>
        <p:sp>
          <p:nvSpPr>
            <p:cNvPr id="30" name="Rectangle 29"/>
            <p:cNvSpPr/>
            <p:nvPr/>
          </p:nvSpPr>
          <p:spPr>
            <a:xfrm>
              <a:off x="6185290" y="3883351"/>
              <a:ext cx="5655728" cy="2431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7" tIns="0" rIns="91427" bIns="914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endParaRPr lang="en-US" sz="2200" dirty="0" err="1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" name="Text Placeholder 1"/>
            <p:cNvSpPr txBox="1">
              <a:spLocks/>
            </p:cNvSpPr>
            <p:nvPr/>
          </p:nvSpPr>
          <p:spPr>
            <a:xfrm>
              <a:off x="6267091" y="4020771"/>
              <a:ext cx="5454149" cy="2216743"/>
            </a:xfrm>
            <a:prstGeom prst="rect">
              <a:avLst/>
            </a:prstGeom>
            <a:grpFill/>
          </p:spPr>
          <p:txBody>
            <a:bodyPr vert="horz" wrap="square" lIns="137141" tIns="0" rIns="137141" bIns="137141" rtlCol="0" anchor="t" anchorCtr="0">
              <a:noAutofit/>
            </a:bodyPr>
            <a:lstStyle>
              <a:lvl1pPr marL="0" indent="0" algn="l" defTabSz="1088078" rtl="0" eaLnBrk="1" latinLnBrk="0" hangingPunct="1">
                <a:spcBef>
                  <a:spcPts val="1800"/>
                </a:spcBef>
                <a:buClr>
                  <a:srgbClr val="0072C6"/>
                </a:buClr>
                <a:buSzPct val="100000"/>
                <a:buFont typeface="Wingdings" pitchFamily="2" charset="2"/>
                <a:buNone/>
                <a:defRPr sz="2400" kern="120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  <a:lvl2pPr marL="476059" indent="-194391" algn="l" defTabSz="108807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defRPr>
              </a:lvl2pPr>
              <a:lvl3pPr marL="761693" indent="-173232" algn="l" defTabSz="108807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defRPr>
              </a:lvl3pPr>
              <a:lvl4pPr marL="1047328" indent="-177200" algn="l" defTabSz="1088078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defRPr>
              </a:lvl4pPr>
              <a:lvl5pPr marL="1285357" indent="-179845" algn="l" defTabSz="1088078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400" kern="120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defRPr>
              </a:lvl5pPr>
              <a:lvl6pPr marL="2992216" indent="-272020" algn="l" defTabSz="108807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6254" indent="-272020" algn="l" defTabSz="108807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0294" indent="-272020" algn="l" defTabSz="108807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4332" indent="-272020" algn="l" defTabSz="108807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183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prstClr val="white"/>
                  </a:solidFill>
                  <a:latin typeface="Segoe UI"/>
                  <a:ea typeface="+mn-ea"/>
                </a:rPr>
                <a:t>Experienced in working with corporate and government agencies.</a:t>
              </a:r>
              <a:endParaRPr lang="en-GB" sz="2200" dirty="0">
                <a:solidFill>
                  <a:prstClr val="white"/>
                </a:solidFill>
                <a:latin typeface="Segoe UI"/>
                <a:ea typeface="+mn-ea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728013" y="1470315"/>
            <a:ext cx="2788524" cy="26655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82854" rIns="182854" bIns="18285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715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prstClr val="white"/>
                </a:solidFill>
                <a:latin typeface="Segoe UI"/>
              </a:rPr>
              <a:t>First </a:t>
            </a:r>
            <a:r>
              <a:rPr lang="en-US" sz="2200" dirty="0">
                <a:solidFill>
                  <a:prstClr val="white"/>
                </a:solidFill>
                <a:latin typeface="Segoe UI"/>
              </a:rPr>
              <a:t>to market</a:t>
            </a:r>
            <a:r>
              <a:rPr lang="en-US" sz="2200" dirty="0" smtClean="0">
                <a:solidFill>
                  <a:prstClr val="white"/>
                </a:solidFill>
                <a:latin typeface="Segoe UI"/>
              </a:rPr>
              <a:t>.</a:t>
            </a:r>
          </a:p>
          <a:p>
            <a:pPr defTabSz="931715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white"/>
                </a:solidFill>
                <a:latin typeface="Segoe UI"/>
              </a:rPr>
              <a:t>Bahasa </a:t>
            </a:r>
            <a:r>
              <a:rPr lang="en-US" sz="2200" dirty="0" err="1">
                <a:solidFill>
                  <a:prstClr val="white"/>
                </a:solidFill>
                <a:latin typeface="Segoe UI"/>
              </a:rPr>
              <a:t>Melayu</a:t>
            </a:r>
            <a:r>
              <a:rPr lang="en-US" sz="2200" dirty="0">
                <a:solidFill>
                  <a:prstClr val="white"/>
                </a:solidFill>
                <a:latin typeface="Segoe UI"/>
              </a:rPr>
              <a:t> NLP in collaboration with </a:t>
            </a:r>
            <a:r>
              <a:rPr lang="en-US" sz="2200" dirty="0" err="1">
                <a:solidFill>
                  <a:prstClr val="white"/>
                </a:solidFill>
                <a:latin typeface="Segoe UI"/>
              </a:rPr>
              <a:t>Universiti</a:t>
            </a:r>
            <a:r>
              <a:rPr lang="en-US" sz="2200" dirty="0">
                <a:solidFill>
                  <a:prstClr val="white"/>
                </a:solidFill>
                <a:latin typeface="Segoe UI"/>
              </a:rPr>
              <a:t> Malaya</a:t>
            </a:r>
          </a:p>
          <a:p>
            <a:pPr marL="342900" indent="-342900" defTabSz="93171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200" dirty="0" err="1">
                <a:solidFill>
                  <a:prstClr val="white"/>
                </a:solidFill>
                <a:latin typeface="Segoe UI"/>
              </a:rPr>
              <a:t>Krispi</a:t>
            </a:r>
            <a:r>
              <a:rPr lang="en-US" sz="2200" dirty="0">
                <a:solidFill>
                  <a:prstClr val="white"/>
                </a:solidFill>
                <a:latin typeface="Segoe UI"/>
              </a:rPr>
              <a:t> NLP</a:t>
            </a:r>
          </a:p>
          <a:p>
            <a:pPr defTabSz="931715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prstClr val="white"/>
              </a:solidFill>
              <a:latin typeface="Segoe UI"/>
            </a:endParaRPr>
          </a:p>
          <a:p>
            <a:pPr defTabSz="931715" fontAlgn="base">
              <a:spcBef>
                <a:spcPct val="0"/>
              </a:spcBef>
              <a:spcAft>
                <a:spcPct val="0"/>
              </a:spcAft>
            </a:pPr>
            <a:endParaRPr lang="en-US" sz="2200" b="1" dirty="0">
              <a:solidFill>
                <a:prstClr val="white"/>
              </a:solidFill>
              <a:latin typeface="Segoe UI" panose="020B0502040204020203" pitchFamily="34" charset="0"/>
            </a:endParaRPr>
          </a:p>
          <a:p>
            <a:pPr defTabSz="931715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ln w="635">
                <a:solidFill>
                  <a:srgbClr val="DDDDDD">
                    <a:alpha val="20000"/>
                  </a:srgbClr>
                </a:solidFill>
              </a:ln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14299" y="1470315"/>
            <a:ext cx="3739501" cy="26655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82854" rIns="182854" bIns="18285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715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white"/>
                </a:solidFill>
                <a:latin typeface="Segoe UI"/>
              </a:rPr>
              <a:t>Experienced in developing integration solution for various platform e.g. </a:t>
            </a:r>
            <a:endParaRPr lang="en-US" sz="2200" dirty="0" smtClean="0">
              <a:solidFill>
                <a:prstClr val="white"/>
              </a:solidFill>
              <a:latin typeface="Segoe UI"/>
            </a:endParaRPr>
          </a:p>
          <a:p>
            <a:pPr marL="342900" indent="-342900" defTabSz="93171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200" dirty="0" smtClean="0">
                <a:solidFill>
                  <a:prstClr val="white"/>
                </a:solidFill>
                <a:latin typeface="Segoe UI"/>
              </a:rPr>
              <a:t>Microsoft Dynamic CRM</a:t>
            </a:r>
            <a:endParaRPr lang="en-US" sz="2200" dirty="0">
              <a:solidFill>
                <a:prstClr val="white"/>
              </a:solidFill>
              <a:latin typeface="Segoe UI"/>
            </a:endParaRPr>
          </a:p>
          <a:p>
            <a:pPr marL="342900" indent="-342900" defTabSz="93171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200" dirty="0" err="1" smtClean="0">
                <a:solidFill>
                  <a:prstClr val="white"/>
                </a:solidFill>
                <a:latin typeface="Segoe UI"/>
              </a:rPr>
              <a:t>SugarCRM</a:t>
            </a:r>
            <a:endParaRPr lang="en-US" sz="2200" dirty="0" smtClean="0">
              <a:solidFill>
                <a:prstClr val="white"/>
              </a:solidFill>
              <a:latin typeface="Segoe UI"/>
            </a:endParaRPr>
          </a:p>
          <a:p>
            <a:pPr marL="342900" indent="-342900" defTabSz="93171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200" b="1" dirty="0" err="1" smtClean="0">
                <a:solidFill>
                  <a:prstClr val="white"/>
                </a:solidFill>
                <a:latin typeface="Segoe UI"/>
              </a:rPr>
              <a:t>Freshdesk</a:t>
            </a:r>
            <a:endParaRPr lang="en-US" sz="2200" b="1" dirty="0" smtClean="0">
              <a:solidFill>
                <a:prstClr val="white"/>
              </a:solidFill>
              <a:latin typeface="Segoe UI"/>
            </a:endParaRPr>
          </a:p>
          <a:p>
            <a:pPr marL="342900" indent="-342900" defTabSz="93171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prstClr val="white"/>
                </a:solidFill>
                <a:latin typeface="Segoe UI"/>
              </a:rPr>
              <a:t>Cloud APIs</a:t>
            </a:r>
            <a:endParaRPr lang="en-US" sz="2300" b="1" dirty="0">
              <a:solidFill>
                <a:prstClr val="white"/>
              </a:solidFill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6648" y="4206847"/>
            <a:ext cx="3843601" cy="2442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82854" rIns="182854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715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white"/>
                </a:solidFill>
                <a:latin typeface="Segoe UI"/>
              </a:rPr>
              <a:t>Gold Cloud Productivity competency with experienced deploying multiple cloud projects.</a:t>
            </a:r>
          </a:p>
          <a:p>
            <a:pPr defTabSz="931715" fontAlgn="base">
              <a:spcBef>
                <a:spcPct val="0"/>
              </a:spcBef>
              <a:spcAft>
                <a:spcPct val="0"/>
              </a:spcAft>
            </a:pPr>
            <a:endParaRPr lang="en-GB" sz="220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28013" y="4206847"/>
            <a:ext cx="2788524" cy="2430805"/>
            <a:chOff x="6185290" y="3883351"/>
            <a:chExt cx="5655728" cy="2431150"/>
          </a:xfrm>
          <a:solidFill>
            <a:srgbClr val="0070C0"/>
          </a:solidFill>
        </p:grpSpPr>
        <p:sp>
          <p:nvSpPr>
            <p:cNvPr id="11" name="Rectangle 10"/>
            <p:cNvSpPr/>
            <p:nvPr/>
          </p:nvSpPr>
          <p:spPr>
            <a:xfrm>
              <a:off x="6185290" y="3883351"/>
              <a:ext cx="5655728" cy="2431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7" tIns="0" rIns="91427" bIns="914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endParaRPr lang="en-US" sz="2200" dirty="0" err="1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Text Placeholder 1"/>
            <p:cNvSpPr txBox="1">
              <a:spLocks/>
            </p:cNvSpPr>
            <p:nvPr/>
          </p:nvSpPr>
          <p:spPr>
            <a:xfrm>
              <a:off x="6267091" y="4020771"/>
              <a:ext cx="5454149" cy="2216743"/>
            </a:xfrm>
            <a:prstGeom prst="rect">
              <a:avLst/>
            </a:prstGeom>
            <a:grpFill/>
          </p:spPr>
          <p:txBody>
            <a:bodyPr vert="horz" wrap="square" lIns="137141" tIns="0" rIns="137141" bIns="137141" rtlCol="0" anchor="t" anchorCtr="0">
              <a:noAutofit/>
            </a:bodyPr>
            <a:lstStyle>
              <a:lvl1pPr marL="0" indent="0" algn="l" defTabSz="1088078" rtl="0" eaLnBrk="1" latinLnBrk="0" hangingPunct="1">
                <a:spcBef>
                  <a:spcPts val="1800"/>
                </a:spcBef>
                <a:buClr>
                  <a:srgbClr val="0072C6"/>
                </a:buClr>
                <a:buSzPct val="100000"/>
                <a:buFont typeface="Wingdings" pitchFamily="2" charset="2"/>
                <a:buNone/>
                <a:defRPr sz="2400" kern="120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  <a:lvl2pPr marL="476059" indent="-194391" algn="l" defTabSz="108807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defRPr>
              </a:lvl2pPr>
              <a:lvl3pPr marL="761693" indent="-173232" algn="l" defTabSz="108807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defRPr>
              </a:lvl3pPr>
              <a:lvl4pPr marL="1047328" indent="-177200" algn="l" defTabSz="1088078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defRPr>
              </a:lvl4pPr>
              <a:lvl5pPr marL="1285357" indent="-179845" algn="l" defTabSz="1088078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400" kern="120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defRPr>
              </a:lvl5pPr>
              <a:lvl6pPr marL="2992216" indent="-272020" algn="l" defTabSz="108807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6254" indent="-272020" algn="l" defTabSz="108807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0294" indent="-272020" algn="l" defTabSz="108807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4332" indent="-272020" algn="l" defTabSz="108807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183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prstClr val="white"/>
                  </a:solidFill>
                  <a:latin typeface="Segoe UI"/>
                  <a:ea typeface="+mn-ea"/>
                </a:rPr>
                <a:t>Dedicated support personnel for </a:t>
              </a:r>
              <a:r>
                <a:rPr lang="en-US" sz="2200" dirty="0" err="1">
                  <a:solidFill>
                    <a:prstClr val="white"/>
                  </a:solidFill>
                  <a:latin typeface="Segoe UI"/>
                  <a:ea typeface="+mn-ea"/>
                </a:rPr>
                <a:t>Siti</a:t>
              </a:r>
              <a:r>
                <a:rPr lang="en-US" sz="2200" dirty="0" smtClean="0">
                  <a:solidFill>
                    <a:prstClr val="white"/>
                  </a:solidFill>
                  <a:latin typeface="Segoe UI"/>
                  <a:ea typeface="+mn-ea"/>
                </a:rPr>
                <a:t>.</a:t>
              </a:r>
            </a:p>
            <a:p>
              <a:pPr defTabSz="93183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smtClean="0">
                  <a:solidFill>
                    <a:prstClr val="white"/>
                  </a:solidFill>
                  <a:latin typeface="Segoe UI"/>
                  <a:ea typeface="+mn-ea"/>
                </a:rPr>
                <a:t>100% local support.</a:t>
              </a:r>
              <a:endParaRPr lang="en-GB" sz="2200" dirty="0">
                <a:solidFill>
                  <a:prstClr val="white"/>
                </a:solidFill>
                <a:latin typeface="Segoe UI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21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experienced </a:t>
            </a:r>
            <a:r>
              <a:rPr lang="en-US" dirty="0" err="1" smtClean="0"/>
              <a:t>implemeting</a:t>
            </a:r>
            <a:r>
              <a:rPr lang="en-US" dirty="0" smtClean="0"/>
              <a:t> live </a:t>
            </a:r>
            <a:r>
              <a:rPr lang="en-US" dirty="0" err="1" smtClean="0"/>
              <a:t>chatbot</a:t>
            </a:r>
            <a:r>
              <a:rPr lang="en-US" dirty="0" smtClean="0"/>
              <a:t> projects:</a:t>
            </a:r>
          </a:p>
          <a:p>
            <a:pPr lvl="1"/>
            <a:r>
              <a:rPr lang="en-US" dirty="0" err="1" smtClean="0"/>
              <a:t>SmartSelangor</a:t>
            </a:r>
            <a:r>
              <a:rPr lang="en-US" dirty="0" smtClean="0"/>
              <a:t> COOL</a:t>
            </a:r>
          </a:p>
          <a:p>
            <a:pPr lvl="1"/>
            <a:r>
              <a:rPr lang="en-US" dirty="0" smtClean="0"/>
              <a:t>MAMPU 1MOCC (1Malaysia One Call Center)</a:t>
            </a:r>
          </a:p>
          <a:p>
            <a:pPr lvl="1"/>
            <a:r>
              <a:rPr lang="en-US" dirty="0" err="1" smtClean="0"/>
              <a:t>RiaDagang.com</a:t>
            </a:r>
            <a:endParaRPr lang="en-US" dirty="0" smtClean="0"/>
          </a:p>
          <a:p>
            <a:r>
              <a:rPr lang="en-US" dirty="0" smtClean="0"/>
              <a:t>Bahasa </a:t>
            </a:r>
            <a:r>
              <a:rPr lang="en-US" dirty="0" err="1" smtClean="0"/>
              <a:t>Melayu</a:t>
            </a:r>
            <a:r>
              <a:rPr lang="en-US" dirty="0" smtClean="0"/>
              <a:t> NLP in collaboration with </a:t>
            </a:r>
            <a:r>
              <a:rPr lang="en-US" dirty="0" err="1" smtClean="0"/>
              <a:t>Universiti</a:t>
            </a:r>
            <a:r>
              <a:rPr lang="en-US" dirty="0" smtClean="0"/>
              <a:t> Malaya</a:t>
            </a:r>
          </a:p>
          <a:p>
            <a:pPr lvl="1"/>
            <a:r>
              <a:rPr lang="en-US" dirty="0" err="1" smtClean="0"/>
              <a:t>Krispi</a:t>
            </a:r>
            <a:r>
              <a:rPr lang="en-US" dirty="0" smtClean="0"/>
              <a:t> NLP</a:t>
            </a:r>
          </a:p>
          <a:p>
            <a:r>
              <a:rPr lang="en-US" dirty="0" smtClean="0"/>
              <a:t>Incorporated in Malaysia since 2004</a:t>
            </a:r>
          </a:p>
          <a:p>
            <a:pPr lvl="1"/>
            <a:r>
              <a:rPr lang="en-US" dirty="0" smtClean="0"/>
              <a:t>100% local support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1494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val 96"/>
          <p:cNvSpPr/>
          <p:nvPr/>
        </p:nvSpPr>
        <p:spPr>
          <a:xfrm>
            <a:off x="4263545" y="2140770"/>
            <a:ext cx="3348000" cy="3348000"/>
          </a:xfrm>
          <a:prstGeom prst="ellipse">
            <a:avLst/>
          </a:prstGeom>
          <a:solidFill>
            <a:srgbClr val="F37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6072604" y="2493459"/>
            <a:ext cx="1331497" cy="875045"/>
            <a:chOff x="8160846" y="2422060"/>
            <a:chExt cx="1331497" cy="875045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5732" y="2422060"/>
              <a:ext cx="561725" cy="561725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8160846" y="2914856"/>
              <a:ext cx="1331497" cy="382249"/>
              <a:chOff x="6431676" y="2927076"/>
              <a:chExt cx="1331497" cy="38224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6431676" y="2927076"/>
                <a:ext cx="1331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sz="1200" dirty="0" smtClean="0">
                    <a:solidFill>
                      <a:schemeClr val="bg1"/>
                    </a:solidFill>
                  </a:rPr>
                  <a:t>Information 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528072" y="3063104"/>
                <a:ext cx="11387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sz="1000" dirty="0" smtClean="0">
                    <a:solidFill>
                      <a:schemeClr val="bg1"/>
                    </a:solidFill>
                  </a:rPr>
                  <a:t>Broadcast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4467311" y="2503318"/>
            <a:ext cx="1340724" cy="847718"/>
            <a:chOff x="6403052" y="3624875"/>
            <a:chExt cx="1340724" cy="847718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9889" y="3624875"/>
              <a:ext cx="547050" cy="547050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403052" y="4091976"/>
              <a:ext cx="1340724" cy="380617"/>
              <a:chOff x="6460300" y="2927076"/>
              <a:chExt cx="1340724" cy="38061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6504062" y="2927076"/>
                <a:ext cx="1253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sz="1200" dirty="0" smtClean="0">
                    <a:solidFill>
                      <a:schemeClr val="bg1"/>
                    </a:solidFill>
                  </a:rPr>
                  <a:t>News /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460300" y="3061472"/>
                <a:ext cx="13407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sz="1000" dirty="0" smtClean="0">
                    <a:solidFill>
                      <a:schemeClr val="bg1"/>
                    </a:solidFill>
                  </a:rPr>
                  <a:t>Announcement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548446" y="3320355"/>
            <a:ext cx="792000" cy="792222"/>
            <a:chOff x="7373078" y="2938138"/>
            <a:chExt cx="1080000" cy="1080000"/>
          </a:xfrm>
        </p:grpSpPr>
        <p:sp>
          <p:nvSpPr>
            <p:cNvPr id="83" name="Oval 82"/>
            <p:cNvSpPr/>
            <p:nvPr/>
          </p:nvSpPr>
          <p:spPr>
            <a:xfrm>
              <a:off x="7373078" y="2938138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Content Placeholder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3189" y="3036937"/>
              <a:ext cx="859778" cy="882403"/>
            </a:xfrm>
            <a:prstGeom prst="rect">
              <a:avLst/>
            </a:prstGeom>
          </p:spPr>
        </p:pic>
      </p:grpSp>
      <p:sp>
        <p:nvSpPr>
          <p:cNvPr id="82" name="TextBox 81"/>
          <p:cNvSpPr txBox="1"/>
          <p:nvPr/>
        </p:nvSpPr>
        <p:spPr>
          <a:xfrm>
            <a:off x="5274948" y="4110147"/>
            <a:ext cx="1375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egoe Print" charset="0"/>
                <a:ea typeface="Segoe Print" charset="0"/>
                <a:cs typeface="Segoe Print" charset="0"/>
              </a:rPr>
              <a:t>Hello</a:t>
            </a:r>
            <a:r>
              <a:rPr lang="en-US" sz="1000" smtClean="0">
                <a:solidFill>
                  <a:schemeClr val="bg1"/>
                </a:solidFill>
                <a:latin typeface="Segoe Print" charset="0"/>
                <a:ea typeface="Segoe Print" charset="0"/>
                <a:cs typeface="Segoe Print" charset="0"/>
              </a:rPr>
              <a:t>, I’m </a:t>
            </a:r>
            <a:r>
              <a:rPr lang="en-US" sz="1000" dirty="0" smtClean="0">
                <a:solidFill>
                  <a:schemeClr val="bg1"/>
                </a:solidFill>
                <a:latin typeface="Segoe Print" charset="0"/>
                <a:ea typeface="Segoe Print" charset="0"/>
                <a:cs typeface="Segoe Print" charset="0"/>
              </a:rPr>
              <a:t>SITI.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25705" y="2283290"/>
            <a:ext cx="2699657" cy="2141443"/>
          </a:xfrm>
          <a:prstGeom prst="roundRect">
            <a:avLst>
              <a:gd name="adj" fmla="val 4222"/>
            </a:avLst>
          </a:prstGeom>
          <a:solidFill>
            <a:srgbClr val="1FB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1486873" y="2409501"/>
            <a:ext cx="1721223" cy="228948"/>
          </a:xfrm>
          <a:prstGeom prst="roundRect">
            <a:avLst/>
          </a:prstGeom>
          <a:noFill/>
          <a:ln w="15875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API Platform</a:t>
            </a:r>
            <a:endParaRPr kumimoji="0" lang="en-SG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1468553" y="3282217"/>
            <a:ext cx="1426255" cy="29663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854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 Semibold" panose="020B0702040204020203" pitchFamily="34" charset="0"/>
              </a:rPr>
              <a:t>API Gateway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1755942" y="3669511"/>
            <a:ext cx="1005299" cy="29663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3854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 Semibold" panose="020B0702040204020203" pitchFamily="34" charset="0"/>
              </a:rPr>
              <a:t>API Analytics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1729616" y="2922585"/>
            <a:ext cx="1427044" cy="29663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3854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 Semibold" panose="020B0702040204020203" pitchFamily="34" charset="0"/>
              </a:rPr>
              <a:t>API 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 Semibold" panose="020B0702040204020203" pitchFamily="34" charset="0"/>
              </a:rPr>
              <a:t>Portal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Segoe UI Semibold" panose="020B0702040204020203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182275" y="3087670"/>
            <a:ext cx="360000" cy="360000"/>
            <a:chOff x="6960035" y="2807735"/>
            <a:chExt cx="468000" cy="468000"/>
          </a:xfrm>
        </p:grpSpPr>
        <p:sp>
          <p:nvSpPr>
            <p:cNvPr id="65" name="Oval 64"/>
            <p:cNvSpPr/>
            <p:nvPr/>
          </p:nvSpPr>
          <p:spPr>
            <a:xfrm>
              <a:off x="6960035" y="2807735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963" y="2820833"/>
              <a:ext cx="390144" cy="390144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3380530" y="3087670"/>
            <a:ext cx="360000" cy="360000"/>
            <a:chOff x="5456451" y="2670976"/>
            <a:chExt cx="1080000" cy="1080000"/>
          </a:xfrm>
        </p:grpSpPr>
        <p:sp>
          <p:nvSpPr>
            <p:cNvPr id="112" name="Oval 111"/>
            <p:cNvSpPr/>
            <p:nvPr/>
          </p:nvSpPr>
          <p:spPr>
            <a:xfrm>
              <a:off x="5456451" y="2670976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Content Placeholder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6562" y="2769775"/>
              <a:ext cx="859778" cy="882403"/>
            </a:xfrm>
            <a:prstGeom prst="rect">
              <a:avLst/>
            </a:prstGeom>
          </p:spPr>
        </p:pic>
      </p:grpSp>
      <p:cxnSp>
        <p:nvCxnSpPr>
          <p:cNvPr id="71" name="Straight Arrow Connector 70"/>
          <p:cNvCxnSpPr>
            <a:stCxn id="112" idx="6"/>
            <a:endCxn id="65" idx="2"/>
          </p:cNvCxnSpPr>
          <p:nvPr/>
        </p:nvCxnSpPr>
        <p:spPr>
          <a:xfrm>
            <a:off x="3740530" y="3267670"/>
            <a:ext cx="44174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8357467" y="2317221"/>
            <a:ext cx="2699657" cy="2141443"/>
          </a:xfrm>
          <a:prstGeom prst="roundRect">
            <a:avLst>
              <a:gd name="adj" fmla="val 4222"/>
            </a:avLst>
          </a:prstGeom>
          <a:solidFill>
            <a:srgbClr val="1FB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9506639" y="4270698"/>
            <a:ext cx="360000" cy="360000"/>
            <a:chOff x="6960035" y="2807735"/>
            <a:chExt cx="468000" cy="468000"/>
          </a:xfrm>
        </p:grpSpPr>
        <p:sp>
          <p:nvSpPr>
            <p:cNvPr id="116" name="Oval 115"/>
            <p:cNvSpPr/>
            <p:nvPr/>
          </p:nvSpPr>
          <p:spPr>
            <a:xfrm>
              <a:off x="6960035" y="2807735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963" y="2820833"/>
              <a:ext cx="390144" cy="390144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8160993" y="3119206"/>
            <a:ext cx="360000" cy="360000"/>
            <a:chOff x="5456451" y="2670976"/>
            <a:chExt cx="1080000" cy="1080000"/>
          </a:xfrm>
        </p:grpSpPr>
        <p:sp>
          <p:nvSpPr>
            <p:cNvPr id="119" name="Oval 118"/>
            <p:cNvSpPr/>
            <p:nvPr/>
          </p:nvSpPr>
          <p:spPr>
            <a:xfrm>
              <a:off x="5456451" y="2670976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Content Placeholder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6562" y="2769775"/>
              <a:ext cx="859778" cy="882403"/>
            </a:xfrm>
            <a:prstGeom prst="rect">
              <a:avLst/>
            </a:prstGeom>
          </p:spPr>
        </p:pic>
      </p:grpSp>
      <p:cxnSp>
        <p:nvCxnSpPr>
          <p:cNvPr id="121" name="Straight Arrow Connector 120"/>
          <p:cNvCxnSpPr>
            <a:stCxn id="132" idx="6"/>
            <a:endCxn id="119" idx="2"/>
          </p:cNvCxnSpPr>
          <p:nvPr/>
        </p:nvCxnSpPr>
        <p:spPr>
          <a:xfrm>
            <a:off x="7689496" y="3299206"/>
            <a:ext cx="47149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 bwMode="auto">
          <a:xfrm>
            <a:off x="8973117" y="2777143"/>
            <a:ext cx="1774600" cy="43473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854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Bahasa </a:t>
            </a:r>
            <a:r>
              <a:rPr lang="en-US" sz="1600" kern="0" dirty="0" err="1" smtClean="0">
                <a:solidFill>
                  <a:schemeClr val="bg1"/>
                </a:solidFill>
                <a:cs typeface="Segoe UI Semibold" panose="020B0702040204020203" pitchFamily="34" charset="0"/>
              </a:rPr>
              <a:t>Melayu</a:t>
            </a:r>
            <a:r>
              <a:rPr lang="en-US" sz="1600" kern="0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 </a:t>
            </a:r>
            <a:r>
              <a:rPr lang="en-US" sz="1400" kern="0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AI </a:t>
            </a:r>
            <a:r>
              <a:rPr lang="en-US" sz="1400" kern="0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NLP </a:t>
            </a:r>
            <a:r>
              <a:rPr lang="en-US" sz="1400" kern="0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Engine - </a:t>
            </a:r>
            <a:r>
              <a:rPr lang="en-US" sz="1400" kern="0" dirty="0" err="1" smtClean="0">
                <a:solidFill>
                  <a:schemeClr val="bg1"/>
                </a:solidFill>
                <a:cs typeface="Segoe UI Semibold" panose="020B0702040204020203" pitchFamily="34" charset="0"/>
              </a:rPr>
              <a:t>Krispi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Segoe UI Semibold" panose="020B0702040204020203" pitchFamily="34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8795391" y="2421988"/>
            <a:ext cx="2430684" cy="228949"/>
          </a:xfrm>
          <a:prstGeom prst="roundRect">
            <a:avLst/>
          </a:prstGeom>
          <a:noFill/>
          <a:ln w="15875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="1" kern="0" dirty="0" smtClean="0">
                <a:solidFill>
                  <a:schemeClr val="bg1"/>
                </a:solidFill>
              </a:rPr>
              <a:t>Intelligence Services</a:t>
            </a:r>
            <a:endParaRPr kumimoji="0" lang="en-SG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9146895" y="3340609"/>
            <a:ext cx="1427044" cy="29663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854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English</a:t>
            </a:r>
            <a:r>
              <a:rPr lang="en-US" sz="1400" kern="0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 AI NLP Engine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Segoe UI Semibold" panose="020B0702040204020203" pitchFamily="34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9146895" y="3717985"/>
            <a:ext cx="1427044" cy="29663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854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Speech</a:t>
            </a:r>
            <a:r>
              <a:rPr lang="en-US" sz="1400" kern="0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 Engine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Segoe UI Semibold" panose="020B0702040204020203" pitchFamily="34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329496" y="3119206"/>
            <a:ext cx="360000" cy="360000"/>
            <a:chOff x="9380239" y="2541623"/>
            <a:chExt cx="360000" cy="360000"/>
          </a:xfrm>
        </p:grpSpPr>
        <p:sp>
          <p:nvSpPr>
            <p:cNvPr id="132" name="Oval 131"/>
            <p:cNvSpPr/>
            <p:nvPr/>
          </p:nvSpPr>
          <p:spPr>
            <a:xfrm>
              <a:off x="9380239" y="254162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4073" y="2555457"/>
              <a:ext cx="332333" cy="332333"/>
            </a:xfrm>
            <a:prstGeom prst="rect">
              <a:avLst/>
            </a:prstGeom>
          </p:spPr>
        </p:pic>
      </p:grpSp>
      <p:grpSp>
        <p:nvGrpSpPr>
          <p:cNvPr id="136" name="Group 135"/>
          <p:cNvGrpSpPr/>
          <p:nvPr/>
        </p:nvGrpSpPr>
        <p:grpSpPr>
          <a:xfrm>
            <a:off x="2834028" y="4217829"/>
            <a:ext cx="360000" cy="360000"/>
            <a:chOff x="9380239" y="2541623"/>
            <a:chExt cx="360000" cy="360000"/>
          </a:xfrm>
        </p:grpSpPr>
        <p:sp>
          <p:nvSpPr>
            <p:cNvPr id="137" name="Oval 136"/>
            <p:cNvSpPr/>
            <p:nvPr/>
          </p:nvSpPr>
          <p:spPr>
            <a:xfrm>
              <a:off x="9380239" y="254162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4073" y="2555457"/>
              <a:ext cx="332333" cy="332333"/>
            </a:xfrm>
            <a:prstGeom prst="rect">
              <a:avLst/>
            </a:prstGeom>
          </p:spPr>
        </p:pic>
      </p:grpSp>
      <p:cxnSp>
        <p:nvCxnSpPr>
          <p:cNvPr id="140" name="Elbow Connector 139"/>
          <p:cNvCxnSpPr>
            <a:stCxn id="138" idx="2"/>
            <a:endCxn id="116" idx="4"/>
          </p:cNvCxnSpPr>
          <p:nvPr/>
        </p:nvCxnSpPr>
        <p:spPr>
          <a:xfrm rot="16200000" flipH="1">
            <a:off x="6316983" y="1261042"/>
            <a:ext cx="66702" cy="6672610"/>
          </a:xfrm>
          <a:prstGeom prst="bentConnector3">
            <a:avLst>
              <a:gd name="adj1" fmla="val 149723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808921" y="1214556"/>
            <a:ext cx="464083" cy="158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19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cs typeface="Segoe UI Semilight" panose="020B0402040204020203" pitchFamily="34" charset="0"/>
              </a:rPr>
              <a:t>Web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869212" y="1214556"/>
            <a:ext cx="464083" cy="158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19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cs typeface="Segoe UI Semilight" panose="020B0402040204020203" pitchFamily="34" charset="0"/>
              </a:rPr>
              <a:t>Mobile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5063014" y="1214556"/>
            <a:ext cx="464083" cy="158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19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cs typeface="Segoe UI Semilight" panose="020B0402040204020203" pitchFamily="34" charset="0"/>
              </a:rPr>
              <a:t>Bots</a:t>
            </a:r>
          </a:p>
        </p:txBody>
      </p:sp>
      <p:sp>
        <p:nvSpPr>
          <p:cNvPr id="181" name="Freeform 180"/>
          <p:cNvSpPr>
            <a:spLocks noChangeArrowheads="1"/>
          </p:cNvSpPr>
          <p:nvPr/>
        </p:nvSpPr>
        <p:spPr bwMode="auto">
          <a:xfrm>
            <a:off x="6516792" y="1201745"/>
            <a:ext cx="183999" cy="183999"/>
          </a:xfrm>
          <a:custGeom>
            <a:avLst/>
            <a:gdLst>
              <a:gd name="connsiteX0" fmla="*/ 2240514 w 3214688"/>
              <a:gd name="connsiteY0" fmla="*/ 2452692 h 3214688"/>
              <a:gd name="connsiteX1" fmla="*/ 2164154 w 3214688"/>
              <a:gd name="connsiteY1" fmla="*/ 2577661 h 3214688"/>
              <a:gd name="connsiteX2" fmla="*/ 2066550 w 3214688"/>
              <a:gd name="connsiteY2" fmla="*/ 2716118 h 3214688"/>
              <a:gd name="connsiteX3" fmla="*/ 1754615 w 3214688"/>
              <a:gd name="connsiteY3" fmla="*/ 3074168 h 3214688"/>
              <a:gd name="connsiteX4" fmla="*/ 1740871 w 3214688"/>
              <a:gd name="connsiteY4" fmla="*/ 3087292 h 3214688"/>
              <a:gd name="connsiteX5" fmla="*/ 1759187 w 3214688"/>
              <a:gd name="connsiteY5" fmla="*/ 3086367 h 3214688"/>
              <a:gd name="connsiteX6" fmla="*/ 2552008 w 3214688"/>
              <a:gd name="connsiteY6" fmla="*/ 2754731 h 3214688"/>
              <a:gd name="connsiteX7" fmla="*/ 2647815 w 3214688"/>
              <a:gd name="connsiteY7" fmla="*/ 2667609 h 3214688"/>
              <a:gd name="connsiteX8" fmla="*/ 2533366 w 3214688"/>
              <a:gd name="connsiteY8" fmla="*/ 2587696 h 3214688"/>
              <a:gd name="connsiteX9" fmla="*/ 2342448 w 3214688"/>
              <a:gd name="connsiteY9" fmla="*/ 2491033 h 3214688"/>
              <a:gd name="connsiteX10" fmla="*/ 974642 w 3214688"/>
              <a:gd name="connsiteY10" fmla="*/ 2452516 h 3214688"/>
              <a:gd name="connsiteX11" fmla="*/ 872242 w 3214688"/>
              <a:gd name="connsiteY11" fmla="*/ 2491033 h 3214688"/>
              <a:gd name="connsiteX12" fmla="*/ 681324 w 3214688"/>
              <a:gd name="connsiteY12" fmla="*/ 2587696 h 3214688"/>
              <a:gd name="connsiteX13" fmla="*/ 566873 w 3214688"/>
              <a:gd name="connsiteY13" fmla="*/ 2667611 h 3214688"/>
              <a:gd name="connsiteX14" fmla="*/ 662678 w 3214688"/>
              <a:gd name="connsiteY14" fmla="*/ 2754731 h 3214688"/>
              <a:gd name="connsiteX15" fmla="*/ 1455500 w 3214688"/>
              <a:gd name="connsiteY15" fmla="*/ 3086367 h 3214688"/>
              <a:gd name="connsiteX16" fmla="*/ 1473960 w 3214688"/>
              <a:gd name="connsiteY16" fmla="*/ 3087299 h 3214688"/>
              <a:gd name="connsiteX17" fmla="*/ 1460208 w 3214688"/>
              <a:gd name="connsiteY17" fmla="*/ 3074168 h 3214688"/>
              <a:gd name="connsiteX18" fmla="*/ 1148273 w 3214688"/>
              <a:gd name="connsiteY18" fmla="*/ 2716118 h 3214688"/>
              <a:gd name="connsiteX19" fmla="*/ 1050800 w 3214688"/>
              <a:gd name="connsiteY19" fmla="*/ 2577661 h 3214688"/>
              <a:gd name="connsiteX20" fmla="*/ 1668463 w 3214688"/>
              <a:gd name="connsiteY20" fmla="*/ 2349078 h 3214688"/>
              <a:gd name="connsiteX21" fmla="*/ 1668463 w 3214688"/>
              <a:gd name="connsiteY21" fmla="*/ 2987045 h 3214688"/>
              <a:gd name="connsiteX22" fmla="*/ 1686282 w 3214688"/>
              <a:gd name="connsiteY22" fmla="*/ 2969732 h 3214688"/>
              <a:gd name="connsiteX23" fmla="*/ 2047573 w 3214688"/>
              <a:gd name="connsiteY23" fmla="*/ 2532767 h 3214688"/>
              <a:gd name="connsiteX24" fmla="*/ 2118389 w 3214688"/>
              <a:gd name="connsiteY24" fmla="*/ 2414793 h 3214688"/>
              <a:gd name="connsiteX25" fmla="*/ 2062644 w 3214688"/>
              <a:gd name="connsiteY25" fmla="*/ 2398957 h 3214688"/>
              <a:gd name="connsiteX26" fmla="*/ 1838838 w 3214688"/>
              <a:gd name="connsiteY26" fmla="*/ 2359062 h 3214688"/>
              <a:gd name="connsiteX27" fmla="*/ 1546226 w 3214688"/>
              <a:gd name="connsiteY27" fmla="*/ 2349078 h 3214688"/>
              <a:gd name="connsiteX28" fmla="*/ 1375851 w 3214688"/>
              <a:gd name="connsiteY28" fmla="*/ 2359062 h 3214688"/>
              <a:gd name="connsiteX29" fmla="*/ 1152046 w 3214688"/>
              <a:gd name="connsiteY29" fmla="*/ 2398957 h 3214688"/>
              <a:gd name="connsiteX30" fmla="*/ 1097994 w 3214688"/>
              <a:gd name="connsiteY30" fmla="*/ 2414312 h 3214688"/>
              <a:gd name="connsiteX31" fmla="*/ 1168773 w 3214688"/>
              <a:gd name="connsiteY31" fmla="*/ 2532767 h 3214688"/>
              <a:gd name="connsiteX32" fmla="*/ 1528675 w 3214688"/>
              <a:gd name="connsiteY32" fmla="*/ 2969732 h 3214688"/>
              <a:gd name="connsiteX33" fmla="*/ 1546226 w 3214688"/>
              <a:gd name="connsiteY33" fmla="*/ 2986822 h 3214688"/>
              <a:gd name="connsiteX34" fmla="*/ 2486262 w 3214688"/>
              <a:gd name="connsiteY34" fmla="*/ 1668463 h 3214688"/>
              <a:gd name="connsiteX35" fmla="*/ 2482389 w 3214688"/>
              <a:gd name="connsiteY35" fmla="*/ 1744921 h 3214688"/>
              <a:gd name="connsiteX36" fmla="*/ 2321876 w 3214688"/>
              <a:gd name="connsiteY36" fmla="*/ 2298467 h 3214688"/>
              <a:gd name="connsiteX37" fmla="*/ 2297383 w 3214688"/>
              <a:gd name="connsiteY37" fmla="*/ 2345664 h 3214688"/>
              <a:gd name="connsiteX38" fmla="*/ 2392218 w 3214688"/>
              <a:gd name="connsiteY38" fmla="*/ 2381629 h 3214688"/>
              <a:gd name="connsiteX39" fmla="*/ 2596737 w 3214688"/>
              <a:gd name="connsiteY39" fmla="*/ 2485449 h 3214688"/>
              <a:gd name="connsiteX40" fmla="*/ 2730520 w 3214688"/>
              <a:gd name="connsiteY40" fmla="*/ 2578412 h 3214688"/>
              <a:gd name="connsiteX41" fmla="*/ 2753323 w 3214688"/>
              <a:gd name="connsiteY41" fmla="*/ 2553309 h 3214688"/>
              <a:gd name="connsiteX42" fmla="*/ 3084782 w 3214688"/>
              <a:gd name="connsiteY42" fmla="*/ 1760063 h 3214688"/>
              <a:gd name="connsiteX43" fmla="*/ 3089405 w 3214688"/>
              <a:gd name="connsiteY43" fmla="*/ 1668463 h 3214688"/>
              <a:gd name="connsiteX44" fmla="*/ 1668463 w 3214688"/>
              <a:gd name="connsiteY44" fmla="*/ 1668463 h 3214688"/>
              <a:gd name="connsiteX45" fmla="*/ 1668463 w 3214688"/>
              <a:gd name="connsiteY45" fmla="*/ 2227749 h 3214688"/>
              <a:gd name="connsiteX46" fmla="*/ 1854174 w 3214688"/>
              <a:gd name="connsiteY46" fmla="*/ 2238874 h 3214688"/>
              <a:gd name="connsiteX47" fmla="*/ 2093075 w 3214688"/>
              <a:gd name="connsiteY47" fmla="*/ 2282190 h 3214688"/>
              <a:gd name="connsiteX48" fmla="*/ 2180461 w 3214688"/>
              <a:gd name="connsiteY48" fmla="*/ 2307322 h 3214688"/>
              <a:gd name="connsiteX49" fmla="*/ 2223231 w 3214688"/>
              <a:gd name="connsiteY49" fmla="*/ 2220775 h 3214688"/>
              <a:gd name="connsiteX50" fmla="*/ 2360202 w 3214688"/>
              <a:gd name="connsiteY50" fmla="*/ 1739141 h 3214688"/>
              <a:gd name="connsiteX51" fmla="*/ 2363915 w 3214688"/>
              <a:gd name="connsiteY51" fmla="*/ 1668463 h 3214688"/>
              <a:gd name="connsiteX52" fmla="*/ 853934 w 3214688"/>
              <a:gd name="connsiteY52" fmla="*/ 1668463 h 3214688"/>
              <a:gd name="connsiteX53" fmla="*/ 857628 w 3214688"/>
              <a:gd name="connsiteY53" fmla="*/ 1739141 h 3214688"/>
              <a:gd name="connsiteX54" fmla="*/ 993929 w 3214688"/>
              <a:gd name="connsiteY54" fmla="*/ 2220775 h 3214688"/>
              <a:gd name="connsiteX55" fmla="*/ 1036215 w 3214688"/>
              <a:gd name="connsiteY55" fmla="*/ 2306750 h 3214688"/>
              <a:gd name="connsiteX56" fmla="*/ 1121614 w 3214688"/>
              <a:gd name="connsiteY56" fmla="*/ 2282190 h 3214688"/>
              <a:gd name="connsiteX57" fmla="*/ 1360516 w 3214688"/>
              <a:gd name="connsiteY57" fmla="*/ 2238874 h 3214688"/>
              <a:gd name="connsiteX58" fmla="*/ 1546226 w 3214688"/>
              <a:gd name="connsiteY58" fmla="*/ 2227749 h 3214688"/>
              <a:gd name="connsiteX59" fmla="*/ 1546226 w 3214688"/>
              <a:gd name="connsiteY59" fmla="*/ 1668463 h 3214688"/>
              <a:gd name="connsiteX60" fmla="*/ 125282 w 3214688"/>
              <a:gd name="connsiteY60" fmla="*/ 1668463 h 3214688"/>
              <a:gd name="connsiteX61" fmla="*/ 129905 w 3214688"/>
              <a:gd name="connsiteY61" fmla="*/ 1760063 h 3214688"/>
              <a:gd name="connsiteX62" fmla="*/ 461363 w 3214688"/>
              <a:gd name="connsiteY62" fmla="*/ 2553309 h 3214688"/>
              <a:gd name="connsiteX63" fmla="*/ 484168 w 3214688"/>
              <a:gd name="connsiteY63" fmla="*/ 2578414 h 3214688"/>
              <a:gd name="connsiteX64" fmla="*/ 617953 w 3214688"/>
              <a:gd name="connsiteY64" fmla="*/ 2485449 h 3214688"/>
              <a:gd name="connsiteX65" fmla="*/ 822472 w 3214688"/>
              <a:gd name="connsiteY65" fmla="*/ 2381629 h 3214688"/>
              <a:gd name="connsiteX66" fmla="*/ 918086 w 3214688"/>
              <a:gd name="connsiteY66" fmla="*/ 2345368 h 3214688"/>
              <a:gd name="connsiteX67" fmla="*/ 893910 w 3214688"/>
              <a:gd name="connsiteY67" fmla="*/ 2298467 h 3214688"/>
              <a:gd name="connsiteX68" fmla="*/ 735344 w 3214688"/>
              <a:gd name="connsiteY68" fmla="*/ 1744921 h 3214688"/>
              <a:gd name="connsiteX69" fmla="*/ 731546 w 3214688"/>
              <a:gd name="connsiteY69" fmla="*/ 1668463 h 3214688"/>
              <a:gd name="connsiteX70" fmla="*/ 1036436 w 3214688"/>
              <a:gd name="connsiteY70" fmla="*/ 911460 h 3214688"/>
              <a:gd name="connsiteX71" fmla="*/ 993929 w 3214688"/>
              <a:gd name="connsiteY71" fmla="*/ 998077 h 3214688"/>
              <a:gd name="connsiteX72" fmla="*/ 857628 w 3214688"/>
              <a:gd name="connsiteY72" fmla="*/ 1481228 h 3214688"/>
              <a:gd name="connsiteX73" fmla="*/ 854245 w 3214688"/>
              <a:gd name="connsiteY73" fmla="*/ 1546225 h 3214688"/>
              <a:gd name="connsiteX74" fmla="*/ 1546226 w 3214688"/>
              <a:gd name="connsiteY74" fmla="*/ 1546225 h 3214688"/>
              <a:gd name="connsiteX75" fmla="*/ 1546226 w 3214688"/>
              <a:gd name="connsiteY75" fmla="*/ 990118 h 3214688"/>
              <a:gd name="connsiteX76" fmla="*/ 1360255 w 3214688"/>
              <a:gd name="connsiteY76" fmla="*/ 978989 h 3214688"/>
              <a:gd name="connsiteX77" fmla="*/ 1120814 w 3214688"/>
              <a:gd name="connsiteY77" fmla="*/ 935673 h 3214688"/>
              <a:gd name="connsiteX78" fmla="*/ 2180241 w 3214688"/>
              <a:gd name="connsiteY78" fmla="*/ 910890 h 3214688"/>
              <a:gd name="connsiteX79" fmla="*/ 2093876 w 3214688"/>
              <a:gd name="connsiteY79" fmla="*/ 935673 h 3214688"/>
              <a:gd name="connsiteX80" fmla="*/ 1854434 w 3214688"/>
              <a:gd name="connsiteY80" fmla="*/ 978989 h 3214688"/>
              <a:gd name="connsiteX81" fmla="*/ 1668463 w 3214688"/>
              <a:gd name="connsiteY81" fmla="*/ 990118 h 3214688"/>
              <a:gd name="connsiteX82" fmla="*/ 1668463 w 3214688"/>
              <a:gd name="connsiteY82" fmla="*/ 1546225 h 3214688"/>
              <a:gd name="connsiteX83" fmla="*/ 2363603 w 3214688"/>
              <a:gd name="connsiteY83" fmla="*/ 1546225 h 3214688"/>
              <a:gd name="connsiteX84" fmla="*/ 2360202 w 3214688"/>
              <a:gd name="connsiteY84" fmla="*/ 1481228 h 3214688"/>
              <a:gd name="connsiteX85" fmla="*/ 2223231 w 3214688"/>
              <a:gd name="connsiteY85" fmla="*/ 998077 h 3214688"/>
              <a:gd name="connsiteX86" fmla="*/ 2731519 w 3214688"/>
              <a:gd name="connsiteY86" fmla="*/ 638964 h 3214688"/>
              <a:gd name="connsiteX87" fmla="*/ 2597865 w 3214688"/>
              <a:gd name="connsiteY87" fmla="*/ 732415 h 3214688"/>
              <a:gd name="connsiteX88" fmla="*/ 2393553 w 3214688"/>
              <a:gd name="connsiteY88" fmla="*/ 836234 h 3214688"/>
              <a:gd name="connsiteX89" fmla="*/ 2297528 w 3214688"/>
              <a:gd name="connsiteY89" fmla="*/ 872602 h 3214688"/>
              <a:gd name="connsiteX90" fmla="*/ 2321876 w 3214688"/>
              <a:gd name="connsiteY90" fmla="*/ 919557 h 3214688"/>
              <a:gd name="connsiteX91" fmla="*/ 2482389 w 3214688"/>
              <a:gd name="connsiteY91" fmla="*/ 1474977 h 3214688"/>
              <a:gd name="connsiteX92" fmla="*/ 2485971 w 3214688"/>
              <a:gd name="connsiteY92" fmla="*/ 1546225 h 3214688"/>
              <a:gd name="connsiteX93" fmla="*/ 3089325 w 3214688"/>
              <a:gd name="connsiteY93" fmla="*/ 1546225 h 3214688"/>
              <a:gd name="connsiteX94" fmla="*/ 3084782 w 3214688"/>
              <a:gd name="connsiteY94" fmla="*/ 1456213 h 3214688"/>
              <a:gd name="connsiteX95" fmla="*/ 2753323 w 3214688"/>
              <a:gd name="connsiteY95" fmla="*/ 662968 h 3214688"/>
              <a:gd name="connsiteX96" fmla="*/ 483169 w 3214688"/>
              <a:gd name="connsiteY96" fmla="*/ 638963 h 3214688"/>
              <a:gd name="connsiteX97" fmla="*/ 461363 w 3214688"/>
              <a:gd name="connsiteY97" fmla="*/ 662968 h 3214688"/>
              <a:gd name="connsiteX98" fmla="*/ 129905 w 3214688"/>
              <a:gd name="connsiteY98" fmla="*/ 1456213 h 3214688"/>
              <a:gd name="connsiteX99" fmla="*/ 125362 w 3214688"/>
              <a:gd name="connsiteY99" fmla="*/ 1546225 h 3214688"/>
              <a:gd name="connsiteX100" fmla="*/ 731831 w 3214688"/>
              <a:gd name="connsiteY100" fmla="*/ 1546225 h 3214688"/>
              <a:gd name="connsiteX101" fmla="*/ 735344 w 3214688"/>
              <a:gd name="connsiteY101" fmla="*/ 1474977 h 3214688"/>
              <a:gd name="connsiteX102" fmla="*/ 893910 w 3214688"/>
              <a:gd name="connsiteY102" fmla="*/ 919557 h 3214688"/>
              <a:gd name="connsiteX103" fmla="*/ 917942 w 3214688"/>
              <a:gd name="connsiteY103" fmla="*/ 872897 h 3214688"/>
              <a:gd name="connsiteX104" fmla="*/ 821137 w 3214688"/>
              <a:gd name="connsiteY104" fmla="*/ 836234 h 3214688"/>
              <a:gd name="connsiteX105" fmla="*/ 616825 w 3214688"/>
              <a:gd name="connsiteY105" fmla="*/ 732415 h 3214688"/>
              <a:gd name="connsiteX106" fmla="*/ 1546226 w 3214688"/>
              <a:gd name="connsiteY106" fmla="*/ 231046 h 3214688"/>
              <a:gd name="connsiteX107" fmla="*/ 1528675 w 3214688"/>
              <a:gd name="connsiteY107" fmla="*/ 248139 h 3214688"/>
              <a:gd name="connsiteX108" fmla="*/ 1168773 w 3214688"/>
              <a:gd name="connsiteY108" fmla="*/ 685478 h 3214688"/>
              <a:gd name="connsiteX109" fmla="*/ 1098769 w 3214688"/>
              <a:gd name="connsiteY109" fmla="*/ 802845 h 3214688"/>
              <a:gd name="connsiteX110" fmla="*/ 1152046 w 3214688"/>
              <a:gd name="connsiteY110" fmla="*/ 818106 h 3214688"/>
              <a:gd name="connsiteX111" fmla="*/ 1375851 w 3214688"/>
              <a:gd name="connsiteY111" fmla="*/ 858541 h 3214688"/>
              <a:gd name="connsiteX112" fmla="*/ 1546226 w 3214688"/>
              <a:gd name="connsiteY112" fmla="*/ 868716 h 3214688"/>
              <a:gd name="connsiteX113" fmla="*/ 1668463 w 3214688"/>
              <a:gd name="connsiteY113" fmla="*/ 230823 h 3214688"/>
              <a:gd name="connsiteX114" fmla="*/ 1668463 w 3214688"/>
              <a:gd name="connsiteY114" fmla="*/ 868716 h 3214688"/>
              <a:gd name="connsiteX115" fmla="*/ 1838838 w 3214688"/>
              <a:gd name="connsiteY115" fmla="*/ 858541 h 3214688"/>
              <a:gd name="connsiteX116" fmla="*/ 2062644 w 3214688"/>
              <a:gd name="connsiteY116" fmla="*/ 818106 h 3214688"/>
              <a:gd name="connsiteX117" fmla="*/ 2117610 w 3214688"/>
              <a:gd name="connsiteY117" fmla="*/ 802362 h 3214688"/>
              <a:gd name="connsiteX118" fmla="*/ 2047573 w 3214688"/>
              <a:gd name="connsiteY118" fmla="*/ 685478 h 3214688"/>
              <a:gd name="connsiteX119" fmla="*/ 1686282 w 3214688"/>
              <a:gd name="connsiteY119" fmla="*/ 248139 h 3214688"/>
              <a:gd name="connsiteX120" fmla="*/ 1739116 w 3214688"/>
              <a:gd name="connsiteY120" fmla="*/ 128896 h 3214688"/>
              <a:gd name="connsiteX121" fmla="*/ 1754615 w 3214688"/>
              <a:gd name="connsiteY121" fmla="*/ 143696 h 3214688"/>
              <a:gd name="connsiteX122" fmla="*/ 2066550 w 3214688"/>
              <a:gd name="connsiteY122" fmla="*/ 501745 h 3214688"/>
              <a:gd name="connsiteX123" fmla="*/ 2164154 w 3214688"/>
              <a:gd name="connsiteY123" fmla="*/ 640209 h 3214688"/>
              <a:gd name="connsiteX124" fmla="*/ 2239903 w 3214688"/>
              <a:gd name="connsiteY124" fmla="*/ 764214 h 3214688"/>
              <a:gd name="connsiteX125" fmla="*/ 2342448 w 3214688"/>
              <a:gd name="connsiteY125" fmla="*/ 725496 h 3214688"/>
              <a:gd name="connsiteX126" fmla="*/ 2533366 w 3214688"/>
              <a:gd name="connsiteY126" fmla="*/ 629040 h 3214688"/>
              <a:gd name="connsiteX127" fmla="*/ 2648575 w 3214688"/>
              <a:gd name="connsiteY127" fmla="*/ 549358 h 3214688"/>
              <a:gd name="connsiteX128" fmla="*/ 2552008 w 3214688"/>
              <a:gd name="connsiteY128" fmla="*/ 461545 h 3214688"/>
              <a:gd name="connsiteX129" fmla="*/ 1759187 w 3214688"/>
              <a:gd name="connsiteY129" fmla="*/ 129910 h 3214688"/>
              <a:gd name="connsiteX130" fmla="*/ 1475715 w 3214688"/>
              <a:gd name="connsiteY130" fmla="*/ 128888 h 3214688"/>
              <a:gd name="connsiteX131" fmla="*/ 1455500 w 3214688"/>
              <a:gd name="connsiteY131" fmla="*/ 129910 h 3214688"/>
              <a:gd name="connsiteX132" fmla="*/ 662678 w 3214688"/>
              <a:gd name="connsiteY132" fmla="*/ 461545 h 3214688"/>
              <a:gd name="connsiteX133" fmla="*/ 566113 w 3214688"/>
              <a:gd name="connsiteY133" fmla="*/ 549357 h 3214688"/>
              <a:gd name="connsiteX134" fmla="*/ 681324 w 3214688"/>
              <a:gd name="connsiteY134" fmla="*/ 629040 h 3214688"/>
              <a:gd name="connsiteX135" fmla="*/ 872242 w 3214688"/>
              <a:gd name="connsiteY135" fmla="*/ 725496 h 3214688"/>
              <a:gd name="connsiteX136" fmla="*/ 975251 w 3214688"/>
              <a:gd name="connsiteY136" fmla="*/ 764389 h 3214688"/>
              <a:gd name="connsiteX137" fmla="*/ 1050800 w 3214688"/>
              <a:gd name="connsiteY137" fmla="*/ 640209 h 3214688"/>
              <a:gd name="connsiteX138" fmla="*/ 1148273 w 3214688"/>
              <a:gd name="connsiteY138" fmla="*/ 501745 h 3214688"/>
              <a:gd name="connsiteX139" fmla="*/ 1460208 w 3214688"/>
              <a:gd name="connsiteY139" fmla="*/ 143696 h 3214688"/>
              <a:gd name="connsiteX140" fmla="*/ 1607344 w 3214688"/>
              <a:gd name="connsiteY140" fmla="*/ 0 h 3214688"/>
              <a:gd name="connsiteX141" fmla="*/ 3214688 w 3214688"/>
              <a:gd name="connsiteY141" fmla="*/ 1607344 h 3214688"/>
              <a:gd name="connsiteX142" fmla="*/ 1607344 w 3214688"/>
              <a:gd name="connsiteY142" fmla="*/ 3214688 h 3214688"/>
              <a:gd name="connsiteX143" fmla="*/ 0 w 3214688"/>
              <a:gd name="connsiteY143" fmla="*/ 1607344 h 3214688"/>
              <a:gd name="connsiteX144" fmla="*/ 1607344 w 3214688"/>
              <a:gd name="connsiteY144" fmla="*/ 0 h 321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3214688" h="3214688">
                <a:moveTo>
                  <a:pt x="2240514" y="2452692"/>
                </a:moveTo>
                <a:lnTo>
                  <a:pt x="2164154" y="2577661"/>
                </a:lnTo>
                <a:cubicBezTo>
                  <a:pt x="2133682" y="2623995"/>
                  <a:pt x="2101138" y="2670175"/>
                  <a:pt x="2066550" y="2716118"/>
                </a:cubicBezTo>
                <a:cubicBezTo>
                  <a:pt x="1950245" y="2873312"/>
                  <a:pt x="1834903" y="2995905"/>
                  <a:pt x="1754615" y="3074168"/>
                </a:cubicBezTo>
                <a:lnTo>
                  <a:pt x="1740871" y="3087292"/>
                </a:lnTo>
                <a:lnTo>
                  <a:pt x="1759187" y="3086367"/>
                </a:lnTo>
                <a:cubicBezTo>
                  <a:pt x="2058736" y="3055930"/>
                  <a:pt x="2331968" y="2936422"/>
                  <a:pt x="2552008" y="2754731"/>
                </a:cubicBezTo>
                <a:lnTo>
                  <a:pt x="2647815" y="2667609"/>
                </a:lnTo>
                <a:lnTo>
                  <a:pt x="2533366" y="2587696"/>
                </a:lnTo>
                <a:cubicBezTo>
                  <a:pt x="2472930" y="2551687"/>
                  <a:pt x="2409077" y="2519400"/>
                  <a:pt x="2342448" y="2491033"/>
                </a:cubicBezTo>
                <a:close/>
                <a:moveTo>
                  <a:pt x="974642" y="2452516"/>
                </a:moveTo>
                <a:lnTo>
                  <a:pt x="872242" y="2491033"/>
                </a:lnTo>
                <a:cubicBezTo>
                  <a:pt x="805613" y="2519400"/>
                  <a:pt x="741760" y="2551687"/>
                  <a:pt x="681324" y="2587696"/>
                </a:cubicBezTo>
                <a:lnTo>
                  <a:pt x="566873" y="2667611"/>
                </a:lnTo>
                <a:lnTo>
                  <a:pt x="662678" y="2754731"/>
                </a:lnTo>
                <a:cubicBezTo>
                  <a:pt x="882719" y="2936422"/>
                  <a:pt x="1155951" y="3055930"/>
                  <a:pt x="1455500" y="3086367"/>
                </a:cubicBezTo>
                <a:lnTo>
                  <a:pt x="1473960" y="3087299"/>
                </a:lnTo>
                <a:lnTo>
                  <a:pt x="1460208" y="3074168"/>
                </a:lnTo>
                <a:cubicBezTo>
                  <a:pt x="1379921" y="2995905"/>
                  <a:pt x="1264578" y="2873312"/>
                  <a:pt x="1148273" y="2716118"/>
                </a:cubicBezTo>
                <a:cubicBezTo>
                  <a:pt x="1113686" y="2670175"/>
                  <a:pt x="1081189" y="2623995"/>
                  <a:pt x="1050800" y="2577661"/>
                </a:cubicBezTo>
                <a:close/>
                <a:moveTo>
                  <a:pt x="1668463" y="2349078"/>
                </a:moveTo>
                <a:lnTo>
                  <a:pt x="1668463" y="2987045"/>
                </a:lnTo>
                <a:lnTo>
                  <a:pt x="1686282" y="2969732"/>
                </a:lnTo>
                <a:cubicBezTo>
                  <a:pt x="1781612" y="2874931"/>
                  <a:pt x="1920253" y="2723080"/>
                  <a:pt x="2047573" y="2532767"/>
                </a:cubicBezTo>
                <a:lnTo>
                  <a:pt x="2118389" y="2414793"/>
                </a:lnTo>
                <a:lnTo>
                  <a:pt x="2062644" y="2398957"/>
                </a:lnTo>
                <a:cubicBezTo>
                  <a:pt x="1989750" y="2381404"/>
                  <a:pt x="1914935" y="2368039"/>
                  <a:pt x="1838838" y="2359062"/>
                </a:cubicBezTo>
                <a:close/>
                <a:moveTo>
                  <a:pt x="1546226" y="2349078"/>
                </a:moveTo>
                <a:lnTo>
                  <a:pt x="1375851" y="2359062"/>
                </a:lnTo>
                <a:cubicBezTo>
                  <a:pt x="1299755" y="2368039"/>
                  <a:pt x="1224940" y="2381404"/>
                  <a:pt x="1152046" y="2398957"/>
                </a:cubicBezTo>
                <a:lnTo>
                  <a:pt x="1097994" y="2414312"/>
                </a:lnTo>
                <a:lnTo>
                  <a:pt x="1168773" y="2532767"/>
                </a:lnTo>
                <a:cubicBezTo>
                  <a:pt x="1295523" y="2723080"/>
                  <a:pt x="1433595" y="2874931"/>
                  <a:pt x="1528675" y="2969732"/>
                </a:cubicBezTo>
                <a:lnTo>
                  <a:pt x="1546226" y="2986822"/>
                </a:lnTo>
                <a:close/>
                <a:moveTo>
                  <a:pt x="2486262" y="1668463"/>
                </a:moveTo>
                <a:lnTo>
                  <a:pt x="2482389" y="1744921"/>
                </a:lnTo>
                <a:cubicBezTo>
                  <a:pt x="2464263" y="1925703"/>
                  <a:pt x="2410126" y="2111990"/>
                  <a:pt x="2321876" y="2298467"/>
                </a:cubicBezTo>
                <a:lnTo>
                  <a:pt x="2297383" y="2345664"/>
                </a:lnTo>
                <a:lnTo>
                  <a:pt x="2392218" y="2381629"/>
                </a:lnTo>
                <a:cubicBezTo>
                  <a:pt x="2463528" y="2412174"/>
                  <a:pt x="2531927" y="2446867"/>
                  <a:pt x="2596737" y="2485449"/>
                </a:cubicBezTo>
                <a:lnTo>
                  <a:pt x="2730520" y="2578412"/>
                </a:lnTo>
                <a:lnTo>
                  <a:pt x="2753323" y="2553309"/>
                </a:lnTo>
                <a:cubicBezTo>
                  <a:pt x="2934917" y="2333150"/>
                  <a:pt x="3054361" y="2059772"/>
                  <a:pt x="3084782" y="1760063"/>
                </a:cubicBezTo>
                <a:lnTo>
                  <a:pt x="3089405" y="1668463"/>
                </a:lnTo>
                <a:close/>
                <a:moveTo>
                  <a:pt x="1668463" y="1668463"/>
                </a:moveTo>
                <a:lnTo>
                  <a:pt x="1668463" y="2227749"/>
                </a:lnTo>
                <a:lnTo>
                  <a:pt x="1854174" y="2238874"/>
                </a:lnTo>
                <a:cubicBezTo>
                  <a:pt x="1935356" y="2248644"/>
                  <a:pt x="2015217" y="2263170"/>
                  <a:pt x="2093075" y="2282190"/>
                </a:cubicBezTo>
                <a:lnTo>
                  <a:pt x="2180461" y="2307322"/>
                </a:lnTo>
                <a:lnTo>
                  <a:pt x="2223231" y="2220775"/>
                </a:lnTo>
                <a:cubicBezTo>
                  <a:pt x="2291457" y="2071357"/>
                  <a:pt x="2342510" y="1908976"/>
                  <a:pt x="2360202" y="1739141"/>
                </a:cubicBezTo>
                <a:lnTo>
                  <a:pt x="2363915" y="1668463"/>
                </a:lnTo>
                <a:close/>
                <a:moveTo>
                  <a:pt x="853934" y="1668463"/>
                </a:moveTo>
                <a:lnTo>
                  <a:pt x="857628" y="1739141"/>
                </a:lnTo>
                <a:cubicBezTo>
                  <a:pt x="875231" y="1908976"/>
                  <a:pt x="926029" y="2071357"/>
                  <a:pt x="993929" y="2220775"/>
                </a:cubicBezTo>
                <a:lnTo>
                  <a:pt x="1036215" y="2306750"/>
                </a:lnTo>
                <a:lnTo>
                  <a:pt x="1121614" y="2282190"/>
                </a:lnTo>
                <a:cubicBezTo>
                  <a:pt x="1199473" y="2263170"/>
                  <a:pt x="1279334" y="2248644"/>
                  <a:pt x="1360516" y="2238874"/>
                </a:cubicBezTo>
                <a:lnTo>
                  <a:pt x="1546226" y="2227749"/>
                </a:lnTo>
                <a:lnTo>
                  <a:pt x="1546226" y="1668463"/>
                </a:lnTo>
                <a:close/>
                <a:moveTo>
                  <a:pt x="125282" y="1668463"/>
                </a:moveTo>
                <a:lnTo>
                  <a:pt x="129905" y="1760063"/>
                </a:lnTo>
                <a:cubicBezTo>
                  <a:pt x="160326" y="2059772"/>
                  <a:pt x="279770" y="2333150"/>
                  <a:pt x="461363" y="2553309"/>
                </a:cubicBezTo>
                <a:lnTo>
                  <a:pt x="484168" y="2578414"/>
                </a:lnTo>
                <a:lnTo>
                  <a:pt x="617953" y="2485449"/>
                </a:lnTo>
                <a:cubicBezTo>
                  <a:pt x="682763" y="2446867"/>
                  <a:pt x="751163" y="2412174"/>
                  <a:pt x="822472" y="2381629"/>
                </a:cubicBezTo>
                <a:lnTo>
                  <a:pt x="918086" y="2345368"/>
                </a:lnTo>
                <a:lnTo>
                  <a:pt x="893910" y="2298467"/>
                </a:lnTo>
                <a:cubicBezTo>
                  <a:pt x="806372" y="2111990"/>
                  <a:pt x="753137" y="1925703"/>
                  <a:pt x="735344" y="1744921"/>
                </a:cubicBezTo>
                <a:lnTo>
                  <a:pt x="731546" y="1668463"/>
                </a:lnTo>
                <a:close/>
                <a:moveTo>
                  <a:pt x="1036436" y="911460"/>
                </a:moveTo>
                <a:lnTo>
                  <a:pt x="993929" y="998077"/>
                </a:lnTo>
                <a:cubicBezTo>
                  <a:pt x="926029" y="1147854"/>
                  <a:pt x="875231" y="1310725"/>
                  <a:pt x="857628" y="1481228"/>
                </a:cubicBezTo>
                <a:lnTo>
                  <a:pt x="854245" y="1546225"/>
                </a:lnTo>
                <a:lnTo>
                  <a:pt x="1546226" y="1546225"/>
                </a:lnTo>
                <a:lnTo>
                  <a:pt x="1546226" y="990118"/>
                </a:lnTo>
                <a:lnTo>
                  <a:pt x="1360255" y="978989"/>
                </a:lnTo>
                <a:cubicBezTo>
                  <a:pt x="1278920" y="969219"/>
                  <a:pt x="1198859" y="954694"/>
                  <a:pt x="1120814" y="935673"/>
                </a:cubicBezTo>
                <a:close/>
                <a:moveTo>
                  <a:pt x="2180241" y="910890"/>
                </a:moveTo>
                <a:lnTo>
                  <a:pt x="2093876" y="935673"/>
                </a:lnTo>
                <a:cubicBezTo>
                  <a:pt x="2015831" y="954694"/>
                  <a:pt x="1935770" y="969219"/>
                  <a:pt x="1854434" y="978989"/>
                </a:cubicBezTo>
                <a:lnTo>
                  <a:pt x="1668463" y="990118"/>
                </a:lnTo>
                <a:lnTo>
                  <a:pt x="1668463" y="1546225"/>
                </a:lnTo>
                <a:lnTo>
                  <a:pt x="2363603" y="1546225"/>
                </a:lnTo>
                <a:lnTo>
                  <a:pt x="2360202" y="1481228"/>
                </a:lnTo>
                <a:cubicBezTo>
                  <a:pt x="2342510" y="1310725"/>
                  <a:pt x="2291457" y="1147854"/>
                  <a:pt x="2223231" y="998077"/>
                </a:cubicBezTo>
                <a:close/>
                <a:moveTo>
                  <a:pt x="2731519" y="638964"/>
                </a:moveTo>
                <a:lnTo>
                  <a:pt x="2597865" y="732415"/>
                </a:lnTo>
                <a:cubicBezTo>
                  <a:pt x="2533258" y="770996"/>
                  <a:pt x="2464907" y="805689"/>
                  <a:pt x="2393553" y="836234"/>
                </a:cubicBezTo>
                <a:lnTo>
                  <a:pt x="2297528" y="872602"/>
                </a:lnTo>
                <a:lnTo>
                  <a:pt x="2321876" y="919557"/>
                </a:lnTo>
                <a:cubicBezTo>
                  <a:pt x="2410126" y="1106247"/>
                  <a:pt x="2464263" y="1293033"/>
                  <a:pt x="2482389" y="1474977"/>
                </a:cubicBezTo>
                <a:lnTo>
                  <a:pt x="2485971" y="1546225"/>
                </a:lnTo>
                <a:lnTo>
                  <a:pt x="3089325" y="1546225"/>
                </a:lnTo>
                <a:lnTo>
                  <a:pt x="3084782" y="1456213"/>
                </a:lnTo>
                <a:cubicBezTo>
                  <a:pt x="3054361" y="1156504"/>
                  <a:pt x="2934917" y="883126"/>
                  <a:pt x="2753323" y="662968"/>
                </a:cubicBezTo>
                <a:close/>
                <a:moveTo>
                  <a:pt x="483169" y="638963"/>
                </a:moveTo>
                <a:lnTo>
                  <a:pt x="461363" y="662968"/>
                </a:lnTo>
                <a:cubicBezTo>
                  <a:pt x="279770" y="883126"/>
                  <a:pt x="160326" y="1156504"/>
                  <a:pt x="129905" y="1456213"/>
                </a:cubicBezTo>
                <a:lnTo>
                  <a:pt x="125362" y="1546225"/>
                </a:lnTo>
                <a:lnTo>
                  <a:pt x="731831" y="1546225"/>
                </a:lnTo>
                <a:lnTo>
                  <a:pt x="735344" y="1474977"/>
                </a:lnTo>
                <a:cubicBezTo>
                  <a:pt x="753137" y="1293033"/>
                  <a:pt x="806372" y="1106247"/>
                  <a:pt x="893910" y="919557"/>
                </a:cubicBezTo>
                <a:lnTo>
                  <a:pt x="917942" y="872897"/>
                </a:lnTo>
                <a:lnTo>
                  <a:pt x="821137" y="836234"/>
                </a:lnTo>
                <a:cubicBezTo>
                  <a:pt x="749783" y="805689"/>
                  <a:pt x="681432" y="770996"/>
                  <a:pt x="616825" y="732415"/>
                </a:cubicBezTo>
                <a:close/>
                <a:moveTo>
                  <a:pt x="1546226" y="231046"/>
                </a:moveTo>
                <a:lnTo>
                  <a:pt x="1528675" y="248139"/>
                </a:lnTo>
                <a:cubicBezTo>
                  <a:pt x="1433595" y="342957"/>
                  <a:pt x="1295523" y="494880"/>
                  <a:pt x="1168773" y="685478"/>
                </a:cubicBezTo>
                <a:lnTo>
                  <a:pt x="1098769" y="802845"/>
                </a:lnTo>
                <a:lnTo>
                  <a:pt x="1152046" y="818106"/>
                </a:lnTo>
                <a:cubicBezTo>
                  <a:pt x="1224940" y="835846"/>
                  <a:pt x="1299755" y="849411"/>
                  <a:pt x="1375851" y="858541"/>
                </a:cubicBezTo>
                <a:lnTo>
                  <a:pt x="1546226" y="868716"/>
                </a:lnTo>
                <a:close/>
                <a:moveTo>
                  <a:pt x="1668463" y="230823"/>
                </a:moveTo>
                <a:lnTo>
                  <a:pt x="1668463" y="868716"/>
                </a:lnTo>
                <a:lnTo>
                  <a:pt x="1838838" y="858541"/>
                </a:lnTo>
                <a:cubicBezTo>
                  <a:pt x="1914935" y="849411"/>
                  <a:pt x="1989750" y="835846"/>
                  <a:pt x="2062644" y="818106"/>
                </a:cubicBezTo>
                <a:lnTo>
                  <a:pt x="2117610" y="802362"/>
                </a:lnTo>
                <a:lnTo>
                  <a:pt x="2047573" y="685478"/>
                </a:lnTo>
                <a:cubicBezTo>
                  <a:pt x="1920253" y="494880"/>
                  <a:pt x="1781612" y="342957"/>
                  <a:pt x="1686282" y="248139"/>
                </a:cubicBezTo>
                <a:close/>
                <a:moveTo>
                  <a:pt x="1739116" y="128896"/>
                </a:moveTo>
                <a:lnTo>
                  <a:pt x="1754615" y="143696"/>
                </a:lnTo>
                <a:cubicBezTo>
                  <a:pt x="1834903" y="221959"/>
                  <a:pt x="1950245" y="344552"/>
                  <a:pt x="2066550" y="501745"/>
                </a:cubicBezTo>
                <a:cubicBezTo>
                  <a:pt x="2101138" y="547688"/>
                  <a:pt x="2133682" y="593868"/>
                  <a:pt x="2164154" y="640209"/>
                </a:cubicBezTo>
                <a:lnTo>
                  <a:pt x="2239903" y="764214"/>
                </a:lnTo>
                <a:lnTo>
                  <a:pt x="2342448" y="725496"/>
                </a:lnTo>
                <a:cubicBezTo>
                  <a:pt x="2409077" y="697086"/>
                  <a:pt x="2472930" y="664847"/>
                  <a:pt x="2533366" y="629040"/>
                </a:cubicBezTo>
                <a:lnTo>
                  <a:pt x="2648575" y="549358"/>
                </a:lnTo>
                <a:lnTo>
                  <a:pt x="2552008" y="461545"/>
                </a:lnTo>
                <a:cubicBezTo>
                  <a:pt x="2331968" y="279855"/>
                  <a:pt x="2058736" y="160347"/>
                  <a:pt x="1759187" y="129910"/>
                </a:cubicBezTo>
                <a:close/>
                <a:moveTo>
                  <a:pt x="1475715" y="128888"/>
                </a:moveTo>
                <a:lnTo>
                  <a:pt x="1455500" y="129910"/>
                </a:lnTo>
                <a:cubicBezTo>
                  <a:pt x="1155951" y="160347"/>
                  <a:pt x="882719" y="279855"/>
                  <a:pt x="662678" y="461545"/>
                </a:cubicBezTo>
                <a:lnTo>
                  <a:pt x="566113" y="549357"/>
                </a:lnTo>
                <a:lnTo>
                  <a:pt x="681324" y="629040"/>
                </a:lnTo>
                <a:cubicBezTo>
                  <a:pt x="741760" y="664847"/>
                  <a:pt x="805613" y="697086"/>
                  <a:pt x="872242" y="725496"/>
                </a:cubicBezTo>
                <a:lnTo>
                  <a:pt x="975251" y="764389"/>
                </a:lnTo>
                <a:lnTo>
                  <a:pt x="1050800" y="640209"/>
                </a:lnTo>
                <a:cubicBezTo>
                  <a:pt x="1081189" y="593868"/>
                  <a:pt x="1113686" y="547688"/>
                  <a:pt x="1148273" y="501745"/>
                </a:cubicBezTo>
                <a:cubicBezTo>
                  <a:pt x="1264578" y="344552"/>
                  <a:pt x="1379921" y="221959"/>
                  <a:pt x="1460208" y="143696"/>
                </a:cubicBezTo>
                <a:close/>
                <a:moveTo>
                  <a:pt x="1607344" y="0"/>
                </a:moveTo>
                <a:cubicBezTo>
                  <a:pt x="2495056" y="0"/>
                  <a:pt x="3214688" y="719632"/>
                  <a:pt x="3214688" y="1607344"/>
                </a:cubicBezTo>
                <a:cubicBezTo>
                  <a:pt x="3214688" y="2495056"/>
                  <a:pt x="2495056" y="3214688"/>
                  <a:pt x="1607344" y="3214688"/>
                </a:cubicBezTo>
                <a:cubicBezTo>
                  <a:pt x="719632" y="3214688"/>
                  <a:pt x="0" y="2495056"/>
                  <a:pt x="0" y="1607344"/>
                </a:cubicBezTo>
                <a:cubicBezTo>
                  <a:pt x="0" y="719632"/>
                  <a:pt x="719632" y="0"/>
                  <a:pt x="1607344" y="0"/>
                </a:cubicBezTo>
                <a:close/>
              </a:path>
            </a:pathLst>
          </a:custGeom>
          <a:solidFill>
            <a:srgbClr val="0078D7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82" name="Freeform 181"/>
          <p:cNvSpPr>
            <a:spLocks/>
          </p:cNvSpPr>
          <p:nvPr/>
        </p:nvSpPr>
        <p:spPr bwMode="auto">
          <a:xfrm>
            <a:off x="5597386" y="1178164"/>
            <a:ext cx="128642" cy="231161"/>
          </a:xfrm>
          <a:custGeom>
            <a:avLst/>
            <a:gdLst>
              <a:gd name="connsiteX0" fmla="*/ 930274 w 1860550"/>
              <a:gd name="connsiteY0" fmla="*/ 2997199 h 3343276"/>
              <a:gd name="connsiteX1" fmla="*/ 898524 w 1860550"/>
              <a:gd name="connsiteY1" fmla="*/ 3030537 h 3343276"/>
              <a:gd name="connsiteX2" fmla="*/ 930274 w 1860550"/>
              <a:gd name="connsiteY2" fmla="*/ 3063875 h 3343276"/>
              <a:gd name="connsiteX3" fmla="*/ 962024 w 1860550"/>
              <a:gd name="connsiteY3" fmla="*/ 3030537 h 3343276"/>
              <a:gd name="connsiteX4" fmla="*/ 930274 w 1860550"/>
              <a:gd name="connsiteY4" fmla="*/ 2997199 h 3343276"/>
              <a:gd name="connsiteX5" fmla="*/ 930275 w 1860550"/>
              <a:gd name="connsiteY5" fmla="*/ 2874962 h 3343276"/>
              <a:gd name="connsiteX6" fmla="*/ 1084263 w 1860550"/>
              <a:gd name="connsiteY6" fmla="*/ 3029744 h 3343276"/>
              <a:gd name="connsiteX7" fmla="*/ 930275 w 1860550"/>
              <a:gd name="connsiteY7" fmla="*/ 3184526 h 3343276"/>
              <a:gd name="connsiteX8" fmla="*/ 776287 w 1860550"/>
              <a:gd name="connsiteY8" fmla="*/ 3029744 h 3343276"/>
              <a:gd name="connsiteX9" fmla="*/ 930275 w 1860550"/>
              <a:gd name="connsiteY9" fmla="*/ 2874962 h 3343276"/>
              <a:gd name="connsiteX10" fmla="*/ 122238 w 1860550"/>
              <a:gd name="connsiteY10" fmla="*/ 2844800 h 3343276"/>
              <a:gd name="connsiteX11" fmla="*/ 122238 w 1860550"/>
              <a:gd name="connsiteY11" fmla="*/ 2858922 h 3343276"/>
              <a:gd name="connsiteX12" fmla="*/ 122238 w 1860550"/>
              <a:gd name="connsiteY12" fmla="*/ 2919914 h 3343276"/>
              <a:gd name="connsiteX13" fmla="*/ 122238 w 1860550"/>
              <a:gd name="connsiteY13" fmla="*/ 2937881 h 3343276"/>
              <a:gd name="connsiteX14" fmla="*/ 122238 w 1860550"/>
              <a:gd name="connsiteY14" fmla="*/ 2976361 h 3343276"/>
              <a:gd name="connsiteX15" fmla="*/ 122238 w 1860550"/>
              <a:gd name="connsiteY15" fmla="*/ 2994458 h 3343276"/>
              <a:gd name="connsiteX16" fmla="*/ 122238 w 1860550"/>
              <a:gd name="connsiteY16" fmla="*/ 3016807 h 3343276"/>
              <a:gd name="connsiteX17" fmla="*/ 122238 w 1860550"/>
              <a:gd name="connsiteY17" fmla="*/ 3032384 h 3343276"/>
              <a:gd name="connsiteX18" fmla="*/ 122238 w 1860550"/>
              <a:gd name="connsiteY18" fmla="*/ 3043919 h 3343276"/>
              <a:gd name="connsiteX19" fmla="*/ 122238 w 1860550"/>
              <a:gd name="connsiteY19" fmla="*/ 3055388 h 3343276"/>
              <a:gd name="connsiteX20" fmla="*/ 122238 w 1860550"/>
              <a:gd name="connsiteY20" fmla="*/ 3067200 h 3343276"/>
              <a:gd name="connsiteX21" fmla="*/ 122238 w 1860550"/>
              <a:gd name="connsiteY21" fmla="*/ 3068809 h 3343276"/>
              <a:gd name="connsiteX22" fmla="*/ 122238 w 1860550"/>
              <a:gd name="connsiteY22" fmla="*/ 3072174 h 3343276"/>
              <a:gd name="connsiteX23" fmla="*/ 268324 w 1860550"/>
              <a:gd name="connsiteY23" fmla="*/ 3221038 h 3343276"/>
              <a:gd name="connsiteX24" fmla="*/ 1589184 w 1860550"/>
              <a:gd name="connsiteY24" fmla="*/ 3221038 h 3343276"/>
              <a:gd name="connsiteX25" fmla="*/ 1738313 w 1860550"/>
              <a:gd name="connsiteY25" fmla="*/ 3072174 h 3343276"/>
              <a:gd name="connsiteX26" fmla="*/ 1738313 w 1860550"/>
              <a:gd name="connsiteY26" fmla="*/ 2997250 h 3343276"/>
              <a:gd name="connsiteX27" fmla="*/ 1738313 w 1860550"/>
              <a:gd name="connsiteY27" fmla="*/ 2940804 h 3343276"/>
              <a:gd name="connsiteX28" fmla="*/ 1738313 w 1860550"/>
              <a:gd name="connsiteY28" fmla="*/ 2900358 h 3343276"/>
              <a:gd name="connsiteX29" fmla="*/ 1738313 w 1860550"/>
              <a:gd name="connsiteY29" fmla="*/ 2873246 h 3343276"/>
              <a:gd name="connsiteX30" fmla="*/ 1738313 w 1860550"/>
              <a:gd name="connsiteY30" fmla="*/ 2848356 h 3343276"/>
              <a:gd name="connsiteX31" fmla="*/ 1738313 w 1860550"/>
              <a:gd name="connsiteY31" fmla="*/ 2844800 h 3343276"/>
              <a:gd name="connsiteX32" fmla="*/ 122238 w 1860550"/>
              <a:gd name="connsiteY32" fmla="*/ 461963 h 3343276"/>
              <a:gd name="connsiteX33" fmla="*/ 122238 w 1860550"/>
              <a:gd name="connsiteY33" fmla="*/ 525582 h 3343276"/>
              <a:gd name="connsiteX34" fmla="*/ 122238 w 1860550"/>
              <a:gd name="connsiteY34" fmla="*/ 2618936 h 3343276"/>
              <a:gd name="connsiteX35" fmla="*/ 122238 w 1860550"/>
              <a:gd name="connsiteY35" fmla="*/ 2722563 h 3343276"/>
              <a:gd name="connsiteX36" fmla="*/ 169032 w 1860550"/>
              <a:gd name="connsiteY36" fmla="*/ 2722563 h 3343276"/>
              <a:gd name="connsiteX37" fmla="*/ 1704747 w 1860550"/>
              <a:gd name="connsiteY37" fmla="*/ 2722563 h 3343276"/>
              <a:gd name="connsiteX38" fmla="*/ 1738313 w 1860550"/>
              <a:gd name="connsiteY38" fmla="*/ 2722563 h 3343276"/>
              <a:gd name="connsiteX39" fmla="*/ 1738313 w 1860550"/>
              <a:gd name="connsiteY39" fmla="*/ 2521894 h 3343276"/>
              <a:gd name="connsiteX40" fmla="*/ 1738313 w 1860550"/>
              <a:gd name="connsiteY40" fmla="*/ 505665 h 3343276"/>
              <a:gd name="connsiteX41" fmla="*/ 1738313 w 1860550"/>
              <a:gd name="connsiteY41" fmla="*/ 461963 h 3343276"/>
              <a:gd name="connsiteX42" fmla="*/ 1691518 w 1860550"/>
              <a:gd name="connsiteY42" fmla="*/ 461963 h 3343276"/>
              <a:gd name="connsiteX43" fmla="*/ 155803 w 1860550"/>
              <a:gd name="connsiteY43" fmla="*/ 461963 h 3343276"/>
              <a:gd name="connsiteX44" fmla="*/ 721442 w 1860550"/>
              <a:gd name="connsiteY44" fmla="*/ 169863 h 3343276"/>
              <a:gd name="connsiteX45" fmla="*/ 1072433 w 1860550"/>
              <a:gd name="connsiteY45" fmla="*/ 169863 h 3343276"/>
              <a:gd name="connsiteX46" fmla="*/ 1133475 w 1860550"/>
              <a:gd name="connsiteY46" fmla="*/ 230982 h 3343276"/>
              <a:gd name="connsiteX47" fmla="*/ 1072433 w 1860550"/>
              <a:gd name="connsiteY47" fmla="*/ 292101 h 3343276"/>
              <a:gd name="connsiteX48" fmla="*/ 721442 w 1860550"/>
              <a:gd name="connsiteY48" fmla="*/ 292101 h 3343276"/>
              <a:gd name="connsiteX49" fmla="*/ 660400 w 1860550"/>
              <a:gd name="connsiteY49" fmla="*/ 230982 h 3343276"/>
              <a:gd name="connsiteX50" fmla="*/ 721442 w 1860550"/>
              <a:gd name="connsiteY50" fmla="*/ 169863 h 3343276"/>
              <a:gd name="connsiteX51" fmla="*/ 1281907 w 1860550"/>
              <a:gd name="connsiteY51" fmla="*/ 149225 h 3343276"/>
              <a:gd name="connsiteX52" fmla="*/ 1363664 w 1860550"/>
              <a:gd name="connsiteY52" fmla="*/ 229394 h 3343276"/>
              <a:gd name="connsiteX53" fmla="*/ 1281907 w 1860550"/>
              <a:gd name="connsiteY53" fmla="*/ 309563 h 3343276"/>
              <a:gd name="connsiteX54" fmla="*/ 1200150 w 1860550"/>
              <a:gd name="connsiteY54" fmla="*/ 229394 h 3343276"/>
              <a:gd name="connsiteX55" fmla="*/ 1281907 w 1860550"/>
              <a:gd name="connsiteY55" fmla="*/ 149225 h 3343276"/>
              <a:gd name="connsiteX56" fmla="*/ 268324 w 1860550"/>
              <a:gd name="connsiteY56" fmla="*/ 122238 h 3343276"/>
              <a:gd name="connsiteX57" fmla="*/ 122238 w 1860550"/>
              <a:gd name="connsiteY57" fmla="*/ 271331 h 3343276"/>
              <a:gd name="connsiteX58" fmla="*/ 122238 w 1860550"/>
              <a:gd name="connsiteY58" fmla="*/ 341313 h 3343276"/>
              <a:gd name="connsiteX59" fmla="*/ 1738313 w 1860550"/>
              <a:gd name="connsiteY59" fmla="*/ 341313 h 3343276"/>
              <a:gd name="connsiteX60" fmla="*/ 1738313 w 1860550"/>
              <a:gd name="connsiteY60" fmla="*/ 314869 h 3343276"/>
              <a:gd name="connsiteX61" fmla="*/ 1738313 w 1860550"/>
              <a:gd name="connsiteY61" fmla="*/ 300855 h 3343276"/>
              <a:gd name="connsiteX62" fmla="*/ 1738313 w 1860550"/>
              <a:gd name="connsiteY62" fmla="*/ 289566 h 3343276"/>
              <a:gd name="connsiteX63" fmla="*/ 1738313 w 1860550"/>
              <a:gd name="connsiteY63" fmla="*/ 280079 h 3343276"/>
              <a:gd name="connsiteX64" fmla="*/ 1738313 w 1860550"/>
              <a:gd name="connsiteY64" fmla="*/ 276573 h 3343276"/>
              <a:gd name="connsiteX65" fmla="*/ 1738313 w 1860550"/>
              <a:gd name="connsiteY65" fmla="*/ 271331 h 3343276"/>
              <a:gd name="connsiteX66" fmla="*/ 1589184 w 1860550"/>
              <a:gd name="connsiteY66" fmla="*/ 122238 h 3343276"/>
              <a:gd name="connsiteX67" fmla="*/ 1469183 w 1860550"/>
              <a:gd name="connsiteY67" fmla="*/ 122238 h 3343276"/>
              <a:gd name="connsiteX68" fmla="*/ 1356679 w 1860550"/>
              <a:gd name="connsiteY68" fmla="*/ 122238 h 3343276"/>
              <a:gd name="connsiteX69" fmla="*/ 1153197 w 1860550"/>
              <a:gd name="connsiteY69" fmla="*/ 122238 h 3343276"/>
              <a:gd name="connsiteX70" fmla="*/ 976803 w 1860550"/>
              <a:gd name="connsiteY70" fmla="*/ 122238 h 3343276"/>
              <a:gd name="connsiteX71" fmla="*/ 825562 w 1860550"/>
              <a:gd name="connsiteY71" fmla="*/ 122238 h 3343276"/>
              <a:gd name="connsiteX72" fmla="*/ 697539 w 1860550"/>
              <a:gd name="connsiteY72" fmla="*/ 122238 h 3343276"/>
              <a:gd name="connsiteX73" fmla="*/ 590799 w 1860550"/>
              <a:gd name="connsiteY73" fmla="*/ 122238 h 3343276"/>
              <a:gd name="connsiteX74" fmla="*/ 503408 w 1860550"/>
              <a:gd name="connsiteY74" fmla="*/ 122238 h 3343276"/>
              <a:gd name="connsiteX75" fmla="*/ 433431 w 1860550"/>
              <a:gd name="connsiteY75" fmla="*/ 122238 h 3343276"/>
              <a:gd name="connsiteX76" fmla="*/ 378933 w 1860550"/>
              <a:gd name="connsiteY76" fmla="*/ 122238 h 3343276"/>
              <a:gd name="connsiteX77" fmla="*/ 337979 w 1860550"/>
              <a:gd name="connsiteY77" fmla="*/ 122238 h 3343276"/>
              <a:gd name="connsiteX78" fmla="*/ 308633 w 1860550"/>
              <a:gd name="connsiteY78" fmla="*/ 122238 h 3343276"/>
              <a:gd name="connsiteX79" fmla="*/ 288962 w 1860550"/>
              <a:gd name="connsiteY79" fmla="*/ 122238 h 3343276"/>
              <a:gd name="connsiteX80" fmla="*/ 277031 w 1860550"/>
              <a:gd name="connsiteY80" fmla="*/ 122238 h 3343276"/>
              <a:gd name="connsiteX81" fmla="*/ 270904 w 1860550"/>
              <a:gd name="connsiteY81" fmla="*/ 122238 h 3343276"/>
              <a:gd name="connsiteX82" fmla="*/ 267968 w 1860550"/>
              <a:gd name="connsiteY82" fmla="*/ 0 h 3343276"/>
              <a:gd name="connsiteX83" fmla="*/ 1589537 w 1860550"/>
              <a:gd name="connsiteY83" fmla="*/ 0 h 3343276"/>
              <a:gd name="connsiteX84" fmla="*/ 1860550 w 1860550"/>
              <a:gd name="connsiteY84" fmla="*/ 270492 h 3343276"/>
              <a:gd name="connsiteX85" fmla="*/ 1860550 w 1860550"/>
              <a:gd name="connsiteY85" fmla="*/ 270501 h 3343276"/>
              <a:gd name="connsiteX86" fmla="*/ 1860550 w 1860550"/>
              <a:gd name="connsiteY86" fmla="*/ 461963 h 3343276"/>
              <a:gd name="connsiteX87" fmla="*/ 1860550 w 1860550"/>
              <a:gd name="connsiteY87" fmla="*/ 525090 h 3343276"/>
              <a:gd name="connsiteX88" fmla="*/ 1860550 w 1860550"/>
              <a:gd name="connsiteY88" fmla="*/ 2619341 h 3343276"/>
              <a:gd name="connsiteX89" fmla="*/ 1860550 w 1860550"/>
              <a:gd name="connsiteY89" fmla="*/ 2722563 h 3343276"/>
              <a:gd name="connsiteX90" fmla="*/ 1860550 w 1860550"/>
              <a:gd name="connsiteY90" fmla="*/ 2754314 h 3343276"/>
              <a:gd name="connsiteX91" fmla="*/ 1860550 w 1860550"/>
              <a:gd name="connsiteY91" fmla="*/ 2838062 h 3343276"/>
              <a:gd name="connsiteX92" fmla="*/ 1860550 w 1860550"/>
              <a:gd name="connsiteY92" fmla="*/ 2859431 h 3343276"/>
              <a:gd name="connsiteX93" fmla="*/ 1860550 w 1860550"/>
              <a:gd name="connsiteY93" fmla="*/ 2924856 h 3343276"/>
              <a:gd name="connsiteX94" fmla="*/ 1860550 w 1860550"/>
              <a:gd name="connsiteY94" fmla="*/ 2938424 h 3343276"/>
              <a:gd name="connsiteX95" fmla="*/ 1860550 w 1860550"/>
              <a:gd name="connsiteY95" fmla="*/ 2987047 h 3343276"/>
              <a:gd name="connsiteX96" fmla="*/ 1860550 w 1860550"/>
              <a:gd name="connsiteY96" fmla="*/ 2995025 h 3343276"/>
              <a:gd name="connsiteX97" fmla="*/ 1860550 w 1860550"/>
              <a:gd name="connsiteY97" fmla="*/ 3028736 h 3343276"/>
              <a:gd name="connsiteX98" fmla="*/ 1860550 w 1860550"/>
              <a:gd name="connsiteY98" fmla="*/ 3032967 h 3343276"/>
              <a:gd name="connsiteX99" fmla="*/ 1860550 w 1860550"/>
              <a:gd name="connsiteY99" fmla="*/ 3054023 h 3343276"/>
              <a:gd name="connsiteX100" fmla="*/ 1860550 w 1860550"/>
              <a:gd name="connsiteY100" fmla="*/ 3055980 h 3343276"/>
              <a:gd name="connsiteX101" fmla="*/ 1860550 w 1860550"/>
              <a:gd name="connsiteY101" fmla="*/ 3067008 h 3343276"/>
              <a:gd name="connsiteX102" fmla="*/ 1860550 w 1860550"/>
              <a:gd name="connsiteY102" fmla="*/ 3067798 h 3343276"/>
              <a:gd name="connsiteX103" fmla="*/ 1860550 w 1860550"/>
              <a:gd name="connsiteY103" fmla="*/ 3072475 h 3343276"/>
              <a:gd name="connsiteX104" fmla="*/ 1860550 w 1860550"/>
              <a:gd name="connsiteY104" fmla="*/ 3072774 h 3343276"/>
              <a:gd name="connsiteX105" fmla="*/ 1694831 w 1860550"/>
              <a:gd name="connsiteY105" fmla="*/ 3321952 h 3343276"/>
              <a:gd name="connsiteX106" fmla="*/ 1593989 w 1860550"/>
              <a:gd name="connsiteY106" fmla="*/ 3342374 h 3343276"/>
              <a:gd name="connsiteX107" fmla="*/ 1589537 w 1860550"/>
              <a:gd name="connsiteY107" fmla="*/ 3343276 h 3343276"/>
              <a:gd name="connsiteX108" fmla="*/ 267968 w 1860550"/>
              <a:gd name="connsiteY108" fmla="*/ 3343276 h 3343276"/>
              <a:gd name="connsiteX109" fmla="*/ 263590 w 1860550"/>
              <a:gd name="connsiteY109" fmla="*/ 3342374 h 3343276"/>
              <a:gd name="connsiteX110" fmla="*/ 164435 w 1860550"/>
              <a:gd name="connsiteY110" fmla="*/ 3321952 h 3343276"/>
              <a:gd name="connsiteX111" fmla="*/ 0 w 1860550"/>
              <a:gd name="connsiteY111" fmla="*/ 3072774 h 3343276"/>
              <a:gd name="connsiteX112" fmla="*/ 0 w 1860550"/>
              <a:gd name="connsiteY112" fmla="*/ 3072475 h 3343276"/>
              <a:gd name="connsiteX113" fmla="*/ 0 w 1860550"/>
              <a:gd name="connsiteY113" fmla="*/ 2956977 h 3343276"/>
              <a:gd name="connsiteX114" fmla="*/ 0 w 1860550"/>
              <a:gd name="connsiteY114" fmla="*/ 2870182 h 3343276"/>
              <a:gd name="connsiteX115" fmla="*/ 0 w 1860550"/>
              <a:gd name="connsiteY115" fmla="*/ 2807991 h 3343276"/>
              <a:gd name="connsiteX116" fmla="*/ 0 w 1860550"/>
              <a:gd name="connsiteY116" fmla="*/ 2787491 h 3343276"/>
              <a:gd name="connsiteX117" fmla="*/ 0 w 1860550"/>
              <a:gd name="connsiteY117" fmla="*/ 2766302 h 3343276"/>
              <a:gd name="connsiteX118" fmla="*/ 0 w 1860550"/>
              <a:gd name="connsiteY118" fmla="*/ 2741016 h 3343276"/>
              <a:gd name="connsiteX119" fmla="*/ 0 w 1860550"/>
              <a:gd name="connsiteY119" fmla="*/ 2728031 h 3343276"/>
              <a:gd name="connsiteX120" fmla="*/ 0 w 1860550"/>
              <a:gd name="connsiteY120" fmla="*/ 2722563 h 3343276"/>
              <a:gd name="connsiteX121" fmla="*/ 0 w 1860550"/>
              <a:gd name="connsiteY121" fmla="*/ 2522258 h 3343276"/>
              <a:gd name="connsiteX122" fmla="*/ 0 w 1860550"/>
              <a:gd name="connsiteY122" fmla="*/ 505164 h 3343276"/>
              <a:gd name="connsiteX123" fmla="*/ 0 w 1860550"/>
              <a:gd name="connsiteY123" fmla="*/ 461963 h 3343276"/>
              <a:gd name="connsiteX124" fmla="*/ 0 w 1860550"/>
              <a:gd name="connsiteY124" fmla="*/ 418277 h 3343276"/>
              <a:gd name="connsiteX125" fmla="*/ 0 w 1860550"/>
              <a:gd name="connsiteY125" fmla="*/ 398763 h 3343276"/>
              <a:gd name="connsiteX126" fmla="*/ 0 w 1860550"/>
              <a:gd name="connsiteY126" fmla="*/ 356020 h 3343276"/>
              <a:gd name="connsiteX127" fmla="*/ 0 w 1860550"/>
              <a:gd name="connsiteY127" fmla="*/ 351269 h 3343276"/>
              <a:gd name="connsiteX128" fmla="*/ 0 w 1860550"/>
              <a:gd name="connsiteY128" fmla="*/ 314287 h 3343276"/>
              <a:gd name="connsiteX129" fmla="*/ 0 w 1860550"/>
              <a:gd name="connsiteY129" fmla="*/ 294426 h 3343276"/>
              <a:gd name="connsiteX130" fmla="*/ 0 w 1860550"/>
              <a:gd name="connsiteY130" fmla="*/ 288973 h 3343276"/>
              <a:gd name="connsiteX131" fmla="*/ 0 w 1860550"/>
              <a:gd name="connsiteY131" fmla="*/ 275975 h 3343276"/>
              <a:gd name="connsiteX132" fmla="*/ 0 w 1860550"/>
              <a:gd name="connsiteY132" fmla="*/ 273484 h 3343276"/>
              <a:gd name="connsiteX133" fmla="*/ 0 w 1860550"/>
              <a:gd name="connsiteY133" fmla="*/ 270501 h 3343276"/>
              <a:gd name="connsiteX134" fmla="*/ 0 w 1860550"/>
              <a:gd name="connsiteY134" fmla="*/ 270492 h 3343276"/>
              <a:gd name="connsiteX135" fmla="*/ 267968 w 1860550"/>
              <a:gd name="connsiteY135" fmla="*/ 0 h 334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860550" h="3343276">
                <a:moveTo>
                  <a:pt x="930274" y="2997199"/>
                </a:moveTo>
                <a:cubicBezTo>
                  <a:pt x="912739" y="2997199"/>
                  <a:pt x="898524" y="3012125"/>
                  <a:pt x="898524" y="3030537"/>
                </a:cubicBezTo>
                <a:cubicBezTo>
                  <a:pt x="898524" y="3048949"/>
                  <a:pt x="912739" y="3063875"/>
                  <a:pt x="930274" y="3063875"/>
                </a:cubicBezTo>
                <a:cubicBezTo>
                  <a:pt x="947809" y="3063875"/>
                  <a:pt x="962024" y="3048949"/>
                  <a:pt x="962024" y="3030537"/>
                </a:cubicBezTo>
                <a:cubicBezTo>
                  <a:pt x="962024" y="3012125"/>
                  <a:pt x="947809" y="2997199"/>
                  <a:pt x="930274" y="2997199"/>
                </a:cubicBezTo>
                <a:close/>
                <a:moveTo>
                  <a:pt x="930275" y="2874962"/>
                </a:moveTo>
                <a:cubicBezTo>
                  <a:pt x="1015320" y="2874962"/>
                  <a:pt x="1084263" y="2944260"/>
                  <a:pt x="1084263" y="3029744"/>
                </a:cubicBezTo>
                <a:cubicBezTo>
                  <a:pt x="1084263" y="3115228"/>
                  <a:pt x="1015320" y="3184526"/>
                  <a:pt x="930275" y="3184526"/>
                </a:cubicBezTo>
                <a:cubicBezTo>
                  <a:pt x="845230" y="3184526"/>
                  <a:pt x="776287" y="3115228"/>
                  <a:pt x="776287" y="3029744"/>
                </a:cubicBezTo>
                <a:cubicBezTo>
                  <a:pt x="776287" y="2944260"/>
                  <a:pt x="845230" y="2874962"/>
                  <a:pt x="930275" y="2874962"/>
                </a:cubicBezTo>
                <a:close/>
                <a:moveTo>
                  <a:pt x="122238" y="2844800"/>
                </a:moveTo>
                <a:lnTo>
                  <a:pt x="122238" y="2858922"/>
                </a:lnTo>
                <a:lnTo>
                  <a:pt x="122238" y="2919914"/>
                </a:lnTo>
                <a:lnTo>
                  <a:pt x="122238" y="2937881"/>
                </a:lnTo>
                <a:lnTo>
                  <a:pt x="122238" y="2976361"/>
                </a:lnTo>
                <a:lnTo>
                  <a:pt x="122238" y="2994458"/>
                </a:lnTo>
                <a:lnTo>
                  <a:pt x="122238" y="3016807"/>
                </a:lnTo>
                <a:lnTo>
                  <a:pt x="122238" y="3032384"/>
                </a:lnTo>
                <a:lnTo>
                  <a:pt x="122238" y="3043919"/>
                </a:lnTo>
                <a:lnTo>
                  <a:pt x="122238" y="3055388"/>
                </a:lnTo>
                <a:cubicBezTo>
                  <a:pt x="122238" y="3060983"/>
                  <a:pt x="122238" y="3064714"/>
                  <a:pt x="122238" y="3067200"/>
                </a:cubicBezTo>
                <a:lnTo>
                  <a:pt x="122238" y="3068809"/>
                </a:lnTo>
                <a:lnTo>
                  <a:pt x="122238" y="3072174"/>
                </a:lnTo>
                <a:cubicBezTo>
                  <a:pt x="122238" y="3154201"/>
                  <a:pt x="189194" y="3221038"/>
                  <a:pt x="268324" y="3221038"/>
                </a:cubicBezTo>
                <a:cubicBezTo>
                  <a:pt x="1589184" y="3221038"/>
                  <a:pt x="1589184" y="3221038"/>
                  <a:pt x="1589184" y="3221038"/>
                </a:cubicBezTo>
                <a:cubicBezTo>
                  <a:pt x="1671357" y="3221038"/>
                  <a:pt x="1738313" y="3154201"/>
                  <a:pt x="1738313" y="3072174"/>
                </a:cubicBezTo>
                <a:lnTo>
                  <a:pt x="1738313" y="2997250"/>
                </a:lnTo>
                <a:lnTo>
                  <a:pt x="1738313" y="2940804"/>
                </a:lnTo>
                <a:lnTo>
                  <a:pt x="1738313" y="2900358"/>
                </a:lnTo>
                <a:lnTo>
                  <a:pt x="1738313" y="2873246"/>
                </a:lnTo>
                <a:lnTo>
                  <a:pt x="1738313" y="2848356"/>
                </a:lnTo>
                <a:lnTo>
                  <a:pt x="1738313" y="2844800"/>
                </a:lnTo>
                <a:close/>
                <a:moveTo>
                  <a:pt x="122238" y="461963"/>
                </a:moveTo>
                <a:lnTo>
                  <a:pt x="122238" y="525582"/>
                </a:lnTo>
                <a:cubicBezTo>
                  <a:pt x="122238" y="1639716"/>
                  <a:pt x="122238" y="2266416"/>
                  <a:pt x="122238" y="2618936"/>
                </a:cubicBezTo>
                <a:lnTo>
                  <a:pt x="122238" y="2722563"/>
                </a:lnTo>
                <a:lnTo>
                  <a:pt x="169032" y="2722563"/>
                </a:lnTo>
                <a:cubicBezTo>
                  <a:pt x="1096639" y="2722563"/>
                  <a:pt x="1515558" y="2722563"/>
                  <a:pt x="1704747" y="2722563"/>
                </a:cubicBezTo>
                <a:lnTo>
                  <a:pt x="1738313" y="2722563"/>
                </a:lnTo>
                <a:lnTo>
                  <a:pt x="1738313" y="2521894"/>
                </a:lnTo>
                <a:cubicBezTo>
                  <a:pt x="1738313" y="1330298"/>
                  <a:pt x="1738313" y="769547"/>
                  <a:pt x="1738313" y="505665"/>
                </a:cubicBezTo>
                <a:lnTo>
                  <a:pt x="1738313" y="461963"/>
                </a:lnTo>
                <a:lnTo>
                  <a:pt x="1691518" y="461963"/>
                </a:lnTo>
                <a:cubicBezTo>
                  <a:pt x="763911" y="461963"/>
                  <a:pt x="344992" y="461963"/>
                  <a:pt x="155803" y="461963"/>
                </a:cubicBezTo>
                <a:close/>
                <a:moveTo>
                  <a:pt x="721442" y="169863"/>
                </a:moveTo>
                <a:cubicBezTo>
                  <a:pt x="1072433" y="169863"/>
                  <a:pt x="1072433" y="169863"/>
                  <a:pt x="1072433" y="169863"/>
                </a:cubicBezTo>
                <a:cubicBezTo>
                  <a:pt x="1106006" y="169863"/>
                  <a:pt x="1133475" y="197367"/>
                  <a:pt x="1133475" y="230982"/>
                </a:cubicBezTo>
                <a:cubicBezTo>
                  <a:pt x="1133475" y="264598"/>
                  <a:pt x="1106006" y="292101"/>
                  <a:pt x="1072433" y="292101"/>
                </a:cubicBezTo>
                <a:cubicBezTo>
                  <a:pt x="721442" y="292101"/>
                  <a:pt x="721442" y="292101"/>
                  <a:pt x="721442" y="292101"/>
                </a:cubicBezTo>
                <a:cubicBezTo>
                  <a:pt x="687869" y="292101"/>
                  <a:pt x="660400" y="264598"/>
                  <a:pt x="660400" y="230982"/>
                </a:cubicBezTo>
                <a:cubicBezTo>
                  <a:pt x="660400" y="197367"/>
                  <a:pt x="687869" y="169863"/>
                  <a:pt x="721442" y="169863"/>
                </a:cubicBezTo>
                <a:close/>
                <a:moveTo>
                  <a:pt x="1281907" y="149225"/>
                </a:moveTo>
                <a:cubicBezTo>
                  <a:pt x="1327060" y="149225"/>
                  <a:pt x="1363664" y="185118"/>
                  <a:pt x="1363664" y="229394"/>
                </a:cubicBezTo>
                <a:cubicBezTo>
                  <a:pt x="1363664" y="273670"/>
                  <a:pt x="1327060" y="309563"/>
                  <a:pt x="1281907" y="309563"/>
                </a:cubicBezTo>
                <a:cubicBezTo>
                  <a:pt x="1236754" y="309563"/>
                  <a:pt x="1200150" y="273670"/>
                  <a:pt x="1200150" y="229394"/>
                </a:cubicBezTo>
                <a:cubicBezTo>
                  <a:pt x="1200150" y="185118"/>
                  <a:pt x="1236754" y="149225"/>
                  <a:pt x="1281907" y="149225"/>
                </a:cubicBezTo>
                <a:close/>
                <a:moveTo>
                  <a:pt x="268324" y="122238"/>
                </a:moveTo>
                <a:cubicBezTo>
                  <a:pt x="189194" y="122238"/>
                  <a:pt x="122238" y="189178"/>
                  <a:pt x="122238" y="271331"/>
                </a:cubicBezTo>
                <a:lnTo>
                  <a:pt x="122238" y="341313"/>
                </a:lnTo>
                <a:cubicBezTo>
                  <a:pt x="1738313" y="341313"/>
                  <a:pt x="1738313" y="341313"/>
                  <a:pt x="1738313" y="341313"/>
                </a:cubicBezTo>
                <a:lnTo>
                  <a:pt x="1738313" y="314869"/>
                </a:lnTo>
                <a:lnTo>
                  <a:pt x="1738313" y="300855"/>
                </a:lnTo>
                <a:lnTo>
                  <a:pt x="1738313" y="289566"/>
                </a:lnTo>
                <a:lnTo>
                  <a:pt x="1738313" y="280079"/>
                </a:lnTo>
                <a:lnTo>
                  <a:pt x="1738313" y="276573"/>
                </a:lnTo>
                <a:lnTo>
                  <a:pt x="1738313" y="271331"/>
                </a:lnTo>
                <a:cubicBezTo>
                  <a:pt x="1738313" y="189178"/>
                  <a:pt x="1671357" y="122238"/>
                  <a:pt x="1589184" y="122238"/>
                </a:cubicBezTo>
                <a:lnTo>
                  <a:pt x="1469183" y="122238"/>
                </a:lnTo>
                <a:lnTo>
                  <a:pt x="1356679" y="122238"/>
                </a:lnTo>
                <a:lnTo>
                  <a:pt x="1153197" y="122238"/>
                </a:lnTo>
                <a:lnTo>
                  <a:pt x="976803" y="122238"/>
                </a:lnTo>
                <a:lnTo>
                  <a:pt x="825562" y="122238"/>
                </a:lnTo>
                <a:lnTo>
                  <a:pt x="697539" y="122238"/>
                </a:lnTo>
                <a:lnTo>
                  <a:pt x="590799" y="122238"/>
                </a:lnTo>
                <a:lnTo>
                  <a:pt x="503408" y="122238"/>
                </a:lnTo>
                <a:lnTo>
                  <a:pt x="433431" y="122238"/>
                </a:lnTo>
                <a:lnTo>
                  <a:pt x="378933" y="122238"/>
                </a:lnTo>
                <a:lnTo>
                  <a:pt x="337979" y="122238"/>
                </a:lnTo>
                <a:lnTo>
                  <a:pt x="308633" y="122238"/>
                </a:lnTo>
                <a:lnTo>
                  <a:pt x="288962" y="122238"/>
                </a:lnTo>
                <a:lnTo>
                  <a:pt x="277031" y="122238"/>
                </a:lnTo>
                <a:lnTo>
                  <a:pt x="270904" y="122238"/>
                </a:lnTo>
                <a:close/>
                <a:moveTo>
                  <a:pt x="267968" y="0"/>
                </a:moveTo>
                <a:cubicBezTo>
                  <a:pt x="1589537" y="0"/>
                  <a:pt x="1589537" y="0"/>
                  <a:pt x="1589537" y="0"/>
                </a:cubicBezTo>
                <a:cubicBezTo>
                  <a:pt x="1738747" y="0"/>
                  <a:pt x="1860550" y="121569"/>
                  <a:pt x="1860550" y="270492"/>
                </a:cubicBezTo>
                <a:lnTo>
                  <a:pt x="1860550" y="270501"/>
                </a:lnTo>
                <a:lnTo>
                  <a:pt x="1860550" y="461963"/>
                </a:lnTo>
                <a:lnTo>
                  <a:pt x="1860550" y="525090"/>
                </a:lnTo>
                <a:cubicBezTo>
                  <a:pt x="1860550" y="1639702"/>
                  <a:pt x="1860550" y="2266671"/>
                  <a:pt x="1860550" y="2619341"/>
                </a:cubicBezTo>
                <a:lnTo>
                  <a:pt x="1860550" y="2722563"/>
                </a:lnTo>
                <a:lnTo>
                  <a:pt x="1860550" y="2754314"/>
                </a:lnTo>
                <a:lnTo>
                  <a:pt x="1860550" y="2838062"/>
                </a:lnTo>
                <a:lnTo>
                  <a:pt x="1860550" y="2859431"/>
                </a:lnTo>
                <a:lnTo>
                  <a:pt x="1860550" y="2924856"/>
                </a:lnTo>
                <a:lnTo>
                  <a:pt x="1860550" y="2938424"/>
                </a:lnTo>
                <a:lnTo>
                  <a:pt x="1860550" y="2987047"/>
                </a:lnTo>
                <a:lnTo>
                  <a:pt x="1860550" y="2995025"/>
                </a:lnTo>
                <a:lnTo>
                  <a:pt x="1860550" y="3028736"/>
                </a:lnTo>
                <a:lnTo>
                  <a:pt x="1860550" y="3032967"/>
                </a:lnTo>
                <a:lnTo>
                  <a:pt x="1860550" y="3054023"/>
                </a:lnTo>
                <a:lnTo>
                  <a:pt x="1860550" y="3055980"/>
                </a:lnTo>
                <a:lnTo>
                  <a:pt x="1860550" y="3067008"/>
                </a:lnTo>
                <a:lnTo>
                  <a:pt x="1860550" y="3067798"/>
                </a:lnTo>
                <a:lnTo>
                  <a:pt x="1860550" y="3072475"/>
                </a:lnTo>
                <a:lnTo>
                  <a:pt x="1860550" y="3072774"/>
                </a:lnTo>
                <a:cubicBezTo>
                  <a:pt x="1860550" y="3184470"/>
                  <a:pt x="1792036" y="3280779"/>
                  <a:pt x="1694831" y="3321952"/>
                </a:cubicBezTo>
                <a:lnTo>
                  <a:pt x="1593989" y="3342374"/>
                </a:lnTo>
                <a:lnTo>
                  <a:pt x="1589537" y="3343276"/>
                </a:lnTo>
                <a:cubicBezTo>
                  <a:pt x="267968" y="3343276"/>
                  <a:pt x="267968" y="3343276"/>
                  <a:pt x="267968" y="3343276"/>
                </a:cubicBezTo>
                <a:lnTo>
                  <a:pt x="263590" y="3342374"/>
                </a:lnTo>
                <a:lnTo>
                  <a:pt x="164435" y="3321952"/>
                </a:lnTo>
                <a:cubicBezTo>
                  <a:pt x="68515" y="3280779"/>
                  <a:pt x="0" y="3184470"/>
                  <a:pt x="0" y="3072774"/>
                </a:cubicBezTo>
                <a:lnTo>
                  <a:pt x="0" y="3072475"/>
                </a:lnTo>
                <a:lnTo>
                  <a:pt x="0" y="2956977"/>
                </a:lnTo>
                <a:lnTo>
                  <a:pt x="0" y="2870182"/>
                </a:lnTo>
                <a:lnTo>
                  <a:pt x="0" y="2807991"/>
                </a:lnTo>
                <a:lnTo>
                  <a:pt x="0" y="2787491"/>
                </a:lnTo>
                <a:lnTo>
                  <a:pt x="0" y="2766302"/>
                </a:lnTo>
                <a:lnTo>
                  <a:pt x="0" y="2741016"/>
                </a:lnTo>
                <a:lnTo>
                  <a:pt x="0" y="2728031"/>
                </a:lnTo>
                <a:lnTo>
                  <a:pt x="0" y="2722563"/>
                </a:lnTo>
                <a:lnTo>
                  <a:pt x="0" y="2522258"/>
                </a:lnTo>
                <a:cubicBezTo>
                  <a:pt x="0" y="1330151"/>
                  <a:pt x="0" y="769160"/>
                  <a:pt x="0" y="505164"/>
                </a:cubicBezTo>
                <a:lnTo>
                  <a:pt x="0" y="461963"/>
                </a:lnTo>
                <a:lnTo>
                  <a:pt x="0" y="418277"/>
                </a:lnTo>
                <a:lnTo>
                  <a:pt x="0" y="398763"/>
                </a:lnTo>
                <a:lnTo>
                  <a:pt x="0" y="356020"/>
                </a:lnTo>
                <a:lnTo>
                  <a:pt x="0" y="351269"/>
                </a:lnTo>
                <a:lnTo>
                  <a:pt x="0" y="314287"/>
                </a:lnTo>
                <a:lnTo>
                  <a:pt x="0" y="294426"/>
                </a:lnTo>
                <a:lnTo>
                  <a:pt x="0" y="288973"/>
                </a:lnTo>
                <a:cubicBezTo>
                  <a:pt x="0" y="282816"/>
                  <a:pt x="0" y="278711"/>
                  <a:pt x="0" y="275975"/>
                </a:cubicBezTo>
                <a:lnTo>
                  <a:pt x="0" y="273484"/>
                </a:lnTo>
                <a:lnTo>
                  <a:pt x="0" y="270501"/>
                </a:lnTo>
                <a:lnTo>
                  <a:pt x="0" y="270492"/>
                </a:lnTo>
                <a:cubicBezTo>
                  <a:pt x="0" y="121569"/>
                  <a:pt x="121804" y="0"/>
                  <a:pt x="267968" y="0"/>
                </a:cubicBezTo>
                <a:close/>
              </a:path>
            </a:pathLst>
          </a:custGeom>
          <a:solidFill>
            <a:srgbClr val="0078D7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83" name="Freeform 182"/>
          <p:cNvSpPr/>
          <p:nvPr/>
        </p:nvSpPr>
        <p:spPr bwMode="auto">
          <a:xfrm>
            <a:off x="4741411" y="1225024"/>
            <a:ext cx="243544" cy="137440"/>
          </a:xfrm>
          <a:custGeom>
            <a:avLst/>
            <a:gdLst>
              <a:gd name="connsiteX0" fmla="*/ 5333671 w 7645936"/>
              <a:gd name="connsiteY0" fmla="*/ 2643510 h 4314825"/>
              <a:gd name="connsiteX1" fmla="*/ 5193195 w 7645936"/>
              <a:gd name="connsiteY1" fmla="*/ 2783986 h 4314825"/>
              <a:gd name="connsiteX2" fmla="*/ 5193195 w 7645936"/>
              <a:gd name="connsiteY2" fmla="*/ 3723500 h 4314825"/>
              <a:gd name="connsiteX3" fmla="*/ 5333671 w 7645936"/>
              <a:gd name="connsiteY3" fmla="*/ 3863976 h 4314825"/>
              <a:gd name="connsiteX4" fmla="*/ 5421017 w 7645936"/>
              <a:gd name="connsiteY4" fmla="*/ 3863976 h 4314825"/>
              <a:gd name="connsiteX5" fmla="*/ 5561493 w 7645936"/>
              <a:gd name="connsiteY5" fmla="*/ 3723500 h 4314825"/>
              <a:gd name="connsiteX6" fmla="*/ 5561493 w 7645936"/>
              <a:gd name="connsiteY6" fmla="*/ 2783986 h 4314825"/>
              <a:gd name="connsiteX7" fmla="*/ 5421017 w 7645936"/>
              <a:gd name="connsiteY7" fmla="*/ 2643510 h 4314825"/>
              <a:gd name="connsiteX8" fmla="*/ 4527329 w 7645936"/>
              <a:gd name="connsiteY8" fmla="*/ 2643510 h 4314825"/>
              <a:gd name="connsiteX9" fmla="*/ 4386853 w 7645936"/>
              <a:gd name="connsiteY9" fmla="*/ 2783986 h 4314825"/>
              <a:gd name="connsiteX10" fmla="*/ 4386853 w 7645936"/>
              <a:gd name="connsiteY10" fmla="*/ 3723500 h 4314825"/>
              <a:gd name="connsiteX11" fmla="*/ 4527329 w 7645936"/>
              <a:gd name="connsiteY11" fmla="*/ 3863976 h 4314825"/>
              <a:gd name="connsiteX12" fmla="*/ 4614675 w 7645936"/>
              <a:gd name="connsiteY12" fmla="*/ 3863976 h 4314825"/>
              <a:gd name="connsiteX13" fmla="*/ 4755151 w 7645936"/>
              <a:gd name="connsiteY13" fmla="*/ 3723500 h 4314825"/>
              <a:gd name="connsiteX14" fmla="*/ 4755151 w 7645936"/>
              <a:gd name="connsiteY14" fmla="*/ 2783986 h 4314825"/>
              <a:gd name="connsiteX15" fmla="*/ 4614675 w 7645936"/>
              <a:gd name="connsiteY15" fmla="*/ 2643510 h 4314825"/>
              <a:gd name="connsiteX16" fmla="*/ 3720987 w 7645936"/>
              <a:gd name="connsiteY16" fmla="*/ 2643510 h 4314825"/>
              <a:gd name="connsiteX17" fmla="*/ 3580511 w 7645936"/>
              <a:gd name="connsiteY17" fmla="*/ 2783986 h 4314825"/>
              <a:gd name="connsiteX18" fmla="*/ 3580511 w 7645936"/>
              <a:gd name="connsiteY18" fmla="*/ 3723500 h 4314825"/>
              <a:gd name="connsiteX19" fmla="*/ 3720987 w 7645936"/>
              <a:gd name="connsiteY19" fmla="*/ 3863976 h 4314825"/>
              <a:gd name="connsiteX20" fmla="*/ 3808333 w 7645936"/>
              <a:gd name="connsiteY20" fmla="*/ 3863976 h 4314825"/>
              <a:gd name="connsiteX21" fmla="*/ 3948809 w 7645936"/>
              <a:gd name="connsiteY21" fmla="*/ 3723500 h 4314825"/>
              <a:gd name="connsiteX22" fmla="*/ 3948809 w 7645936"/>
              <a:gd name="connsiteY22" fmla="*/ 2783986 h 4314825"/>
              <a:gd name="connsiteX23" fmla="*/ 3808333 w 7645936"/>
              <a:gd name="connsiteY23" fmla="*/ 2643510 h 4314825"/>
              <a:gd name="connsiteX24" fmla="*/ 2914644 w 7645936"/>
              <a:gd name="connsiteY24" fmla="*/ 2643510 h 4314825"/>
              <a:gd name="connsiteX25" fmla="*/ 2774168 w 7645936"/>
              <a:gd name="connsiteY25" fmla="*/ 2783986 h 4314825"/>
              <a:gd name="connsiteX26" fmla="*/ 2774168 w 7645936"/>
              <a:gd name="connsiteY26" fmla="*/ 3723500 h 4314825"/>
              <a:gd name="connsiteX27" fmla="*/ 2914644 w 7645936"/>
              <a:gd name="connsiteY27" fmla="*/ 3863976 h 4314825"/>
              <a:gd name="connsiteX28" fmla="*/ 3001990 w 7645936"/>
              <a:gd name="connsiteY28" fmla="*/ 3863976 h 4314825"/>
              <a:gd name="connsiteX29" fmla="*/ 3142466 w 7645936"/>
              <a:gd name="connsiteY29" fmla="*/ 3723500 h 4314825"/>
              <a:gd name="connsiteX30" fmla="*/ 3142466 w 7645936"/>
              <a:gd name="connsiteY30" fmla="*/ 2783986 h 4314825"/>
              <a:gd name="connsiteX31" fmla="*/ 3001990 w 7645936"/>
              <a:gd name="connsiteY31" fmla="*/ 2643510 h 4314825"/>
              <a:gd name="connsiteX32" fmla="*/ 2108301 w 7645936"/>
              <a:gd name="connsiteY32" fmla="*/ 2643510 h 4314825"/>
              <a:gd name="connsiteX33" fmla="*/ 1967825 w 7645936"/>
              <a:gd name="connsiteY33" fmla="*/ 2783986 h 4314825"/>
              <a:gd name="connsiteX34" fmla="*/ 1967825 w 7645936"/>
              <a:gd name="connsiteY34" fmla="*/ 3723500 h 4314825"/>
              <a:gd name="connsiteX35" fmla="*/ 2108301 w 7645936"/>
              <a:gd name="connsiteY35" fmla="*/ 3863976 h 4314825"/>
              <a:gd name="connsiteX36" fmla="*/ 2195647 w 7645936"/>
              <a:gd name="connsiteY36" fmla="*/ 3863976 h 4314825"/>
              <a:gd name="connsiteX37" fmla="*/ 2336123 w 7645936"/>
              <a:gd name="connsiteY37" fmla="*/ 3723500 h 4314825"/>
              <a:gd name="connsiteX38" fmla="*/ 2336123 w 7645936"/>
              <a:gd name="connsiteY38" fmla="*/ 2783986 h 4314825"/>
              <a:gd name="connsiteX39" fmla="*/ 2195647 w 7645936"/>
              <a:gd name="connsiteY39" fmla="*/ 2643510 h 4314825"/>
              <a:gd name="connsiteX40" fmla="*/ 5312536 w 7645936"/>
              <a:gd name="connsiteY40" fmla="*/ 2564132 h 4314825"/>
              <a:gd name="connsiteX41" fmla="*/ 5442152 w 7645936"/>
              <a:gd name="connsiteY41" fmla="*/ 2564132 h 4314825"/>
              <a:gd name="connsiteX42" fmla="*/ 5650609 w 7645936"/>
              <a:gd name="connsiteY42" fmla="*/ 2772589 h 4314825"/>
              <a:gd name="connsiteX43" fmla="*/ 5650609 w 7645936"/>
              <a:gd name="connsiteY43" fmla="*/ 3734896 h 4314825"/>
              <a:gd name="connsiteX44" fmla="*/ 5442152 w 7645936"/>
              <a:gd name="connsiteY44" fmla="*/ 3943353 h 4314825"/>
              <a:gd name="connsiteX45" fmla="*/ 5312536 w 7645936"/>
              <a:gd name="connsiteY45" fmla="*/ 3943353 h 4314825"/>
              <a:gd name="connsiteX46" fmla="*/ 5104079 w 7645936"/>
              <a:gd name="connsiteY46" fmla="*/ 3734896 h 4314825"/>
              <a:gd name="connsiteX47" fmla="*/ 5104079 w 7645936"/>
              <a:gd name="connsiteY47" fmla="*/ 2772589 h 4314825"/>
              <a:gd name="connsiteX48" fmla="*/ 5312536 w 7645936"/>
              <a:gd name="connsiteY48" fmla="*/ 2564132 h 4314825"/>
              <a:gd name="connsiteX49" fmla="*/ 4506194 w 7645936"/>
              <a:gd name="connsiteY49" fmla="*/ 2564132 h 4314825"/>
              <a:gd name="connsiteX50" fmla="*/ 4635810 w 7645936"/>
              <a:gd name="connsiteY50" fmla="*/ 2564132 h 4314825"/>
              <a:gd name="connsiteX51" fmla="*/ 4844267 w 7645936"/>
              <a:gd name="connsiteY51" fmla="*/ 2772589 h 4314825"/>
              <a:gd name="connsiteX52" fmla="*/ 4844267 w 7645936"/>
              <a:gd name="connsiteY52" fmla="*/ 3734896 h 4314825"/>
              <a:gd name="connsiteX53" fmla="*/ 4635810 w 7645936"/>
              <a:gd name="connsiteY53" fmla="*/ 3943353 h 4314825"/>
              <a:gd name="connsiteX54" fmla="*/ 4506194 w 7645936"/>
              <a:gd name="connsiteY54" fmla="*/ 3943353 h 4314825"/>
              <a:gd name="connsiteX55" fmla="*/ 4297737 w 7645936"/>
              <a:gd name="connsiteY55" fmla="*/ 3734896 h 4314825"/>
              <a:gd name="connsiteX56" fmla="*/ 4297737 w 7645936"/>
              <a:gd name="connsiteY56" fmla="*/ 2772589 h 4314825"/>
              <a:gd name="connsiteX57" fmla="*/ 4506194 w 7645936"/>
              <a:gd name="connsiteY57" fmla="*/ 2564132 h 4314825"/>
              <a:gd name="connsiteX58" fmla="*/ 3699852 w 7645936"/>
              <a:gd name="connsiteY58" fmla="*/ 2564132 h 4314825"/>
              <a:gd name="connsiteX59" fmla="*/ 3829468 w 7645936"/>
              <a:gd name="connsiteY59" fmla="*/ 2564132 h 4314825"/>
              <a:gd name="connsiteX60" fmla="*/ 4037925 w 7645936"/>
              <a:gd name="connsiteY60" fmla="*/ 2772589 h 4314825"/>
              <a:gd name="connsiteX61" fmla="*/ 4037925 w 7645936"/>
              <a:gd name="connsiteY61" fmla="*/ 3734896 h 4314825"/>
              <a:gd name="connsiteX62" fmla="*/ 3829468 w 7645936"/>
              <a:gd name="connsiteY62" fmla="*/ 3943353 h 4314825"/>
              <a:gd name="connsiteX63" fmla="*/ 3699852 w 7645936"/>
              <a:gd name="connsiteY63" fmla="*/ 3943353 h 4314825"/>
              <a:gd name="connsiteX64" fmla="*/ 3491395 w 7645936"/>
              <a:gd name="connsiteY64" fmla="*/ 3734896 h 4314825"/>
              <a:gd name="connsiteX65" fmla="*/ 3491395 w 7645936"/>
              <a:gd name="connsiteY65" fmla="*/ 2772589 h 4314825"/>
              <a:gd name="connsiteX66" fmla="*/ 3699852 w 7645936"/>
              <a:gd name="connsiteY66" fmla="*/ 2564132 h 4314825"/>
              <a:gd name="connsiteX67" fmla="*/ 2893509 w 7645936"/>
              <a:gd name="connsiteY67" fmla="*/ 2564132 h 4314825"/>
              <a:gd name="connsiteX68" fmla="*/ 3023125 w 7645936"/>
              <a:gd name="connsiteY68" fmla="*/ 2564132 h 4314825"/>
              <a:gd name="connsiteX69" fmla="*/ 3231582 w 7645936"/>
              <a:gd name="connsiteY69" fmla="*/ 2772589 h 4314825"/>
              <a:gd name="connsiteX70" fmla="*/ 3231582 w 7645936"/>
              <a:gd name="connsiteY70" fmla="*/ 3734896 h 4314825"/>
              <a:gd name="connsiteX71" fmla="*/ 3023125 w 7645936"/>
              <a:gd name="connsiteY71" fmla="*/ 3943353 h 4314825"/>
              <a:gd name="connsiteX72" fmla="*/ 2893509 w 7645936"/>
              <a:gd name="connsiteY72" fmla="*/ 3943353 h 4314825"/>
              <a:gd name="connsiteX73" fmla="*/ 2685052 w 7645936"/>
              <a:gd name="connsiteY73" fmla="*/ 3734896 h 4314825"/>
              <a:gd name="connsiteX74" fmla="*/ 2685052 w 7645936"/>
              <a:gd name="connsiteY74" fmla="*/ 2772589 h 4314825"/>
              <a:gd name="connsiteX75" fmla="*/ 2893509 w 7645936"/>
              <a:gd name="connsiteY75" fmla="*/ 2564132 h 4314825"/>
              <a:gd name="connsiteX76" fmla="*/ 2087166 w 7645936"/>
              <a:gd name="connsiteY76" fmla="*/ 2564132 h 4314825"/>
              <a:gd name="connsiteX77" fmla="*/ 2216782 w 7645936"/>
              <a:gd name="connsiteY77" fmla="*/ 2564132 h 4314825"/>
              <a:gd name="connsiteX78" fmla="*/ 2425239 w 7645936"/>
              <a:gd name="connsiteY78" fmla="*/ 2772589 h 4314825"/>
              <a:gd name="connsiteX79" fmla="*/ 2425239 w 7645936"/>
              <a:gd name="connsiteY79" fmla="*/ 3734896 h 4314825"/>
              <a:gd name="connsiteX80" fmla="*/ 2216782 w 7645936"/>
              <a:gd name="connsiteY80" fmla="*/ 3943353 h 4314825"/>
              <a:gd name="connsiteX81" fmla="*/ 2087166 w 7645936"/>
              <a:gd name="connsiteY81" fmla="*/ 3943353 h 4314825"/>
              <a:gd name="connsiteX82" fmla="*/ 1878709 w 7645936"/>
              <a:gd name="connsiteY82" fmla="*/ 3734896 h 4314825"/>
              <a:gd name="connsiteX83" fmla="*/ 1878709 w 7645936"/>
              <a:gd name="connsiteY83" fmla="*/ 2772589 h 4314825"/>
              <a:gd name="connsiteX84" fmla="*/ 2087166 w 7645936"/>
              <a:gd name="connsiteY84" fmla="*/ 2564132 h 4314825"/>
              <a:gd name="connsiteX85" fmla="*/ 5082919 w 7645936"/>
              <a:gd name="connsiteY85" fmla="*/ 775812 h 4314825"/>
              <a:gd name="connsiteX86" fmla="*/ 4576665 w 7645936"/>
              <a:gd name="connsiteY86" fmla="*/ 1282066 h 4314825"/>
              <a:gd name="connsiteX87" fmla="*/ 5082919 w 7645936"/>
              <a:gd name="connsiteY87" fmla="*/ 1788320 h 4314825"/>
              <a:gd name="connsiteX88" fmla="*/ 5589173 w 7645936"/>
              <a:gd name="connsiteY88" fmla="*/ 1282066 h 4314825"/>
              <a:gd name="connsiteX89" fmla="*/ 5082919 w 7645936"/>
              <a:gd name="connsiteY89" fmla="*/ 775812 h 4314825"/>
              <a:gd name="connsiteX90" fmla="*/ 2408299 w 7645936"/>
              <a:gd name="connsiteY90" fmla="*/ 775812 h 4314825"/>
              <a:gd name="connsiteX91" fmla="*/ 1902046 w 7645936"/>
              <a:gd name="connsiteY91" fmla="*/ 1282066 h 4314825"/>
              <a:gd name="connsiteX92" fmla="*/ 2408299 w 7645936"/>
              <a:gd name="connsiteY92" fmla="*/ 1788320 h 4314825"/>
              <a:gd name="connsiteX93" fmla="*/ 2914553 w 7645936"/>
              <a:gd name="connsiteY93" fmla="*/ 1282066 h 4314825"/>
              <a:gd name="connsiteX94" fmla="*/ 2408299 w 7645936"/>
              <a:gd name="connsiteY94" fmla="*/ 775812 h 4314825"/>
              <a:gd name="connsiteX95" fmla="*/ 5082919 w 7645936"/>
              <a:gd name="connsiteY95" fmla="*/ 661036 h 4314825"/>
              <a:gd name="connsiteX96" fmla="*/ 5703949 w 7645936"/>
              <a:gd name="connsiteY96" fmla="*/ 1282066 h 4314825"/>
              <a:gd name="connsiteX97" fmla="*/ 5082919 w 7645936"/>
              <a:gd name="connsiteY97" fmla="*/ 1903096 h 4314825"/>
              <a:gd name="connsiteX98" fmla="*/ 4461889 w 7645936"/>
              <a:gd name="connsiteY98" fmla="*/ 1282066 h 4314825"/>
              <a:gd name="connsiteX99" fmla="*/ 5082919 w 7645936"/>
              <a:gd name="connsiteY99" fmla="*/ 661036 h 4314825"/>
              <a:gd name="connsiteX100" fmla="*/ 2408299 w 7645936"/>
              <a:gd name="connsiteY100" fmla="*/ 661036 h 4314825"/>
              <a:gd name="connsiteX101" fmla="*/ 3029329 w 7645936"/>
              <a:gd name="connsiteY101" fmla="*/ 1282066 h 4314825"/>
              <a:gd name="connsiteX102" fmla="*/ 2408299 w 7645936"/>
              <a:gd name="connsiteY102" fmla="*/ 1903096 h 4314825"/>
              <a:gd name="connsiteX103" fmla="*/ 1787269 w 7645936"/>
              <a:gd name="connsiteY103" fmla="*/ 1282066 h 4314825"/>
              <a:gd name="connsiteX104" fmla="*/ 2408299 w 7645936"/>
              <a:gd name="connsiteY104" fmla="*/ 661036 h 4314825"/>
              <a:gd name="connsiteX105" fmla="*/ 1164182 w 7645936"/>
              <a:gd name="connsiteY105" fmla="*/ 126434 h 4314825"/>
              <a:gd name="connsiteX106" fmla="*/ 1034158 w 7645936"/>
              <a:gd name="connsiteY106" fmla="*/ 256457 h 4314825"/>
              <a:gd name="connsiteX107" fmla="*/ 1034158 w 7645936"/>
              <a:gd name="connsiteY107" fmla="*/ 1603376 h 4314825"/>
              <a:gd name="connsiteX108" fmla="*/ 879743 w 7645936"/>
              <a:gd name="connsiteY108" fmla="*/ 1603376 h 4314825"/>
              <a:gd name="connsiteX109" fmla="*/ 478976 w 7645936"/>
              <a:gd name="connsiteY109" fmla="*/ 1603376 h 4314825"/>
              <a:gd name="connsiteX110" fmla="*/ 478976 w 7645936"/>
              <a:gd name="connsiteY110" fmla="*/ 1286475 h 4314825"/>
              <a:gd name="connsiteX111" fmla="*/ 89830 w 7645936"/>
              <a:gd name="connsiteY111" fmla="*/ 1286475 h 4314825"/>
              <a:gd name="connsiteX112" fmla="*/ 89830 w 7645936"/>
              <a:gd name="connsiteY112" fmla="*/ 2046729 h 4314825"/>
              <a:gd name="connsiteX113" fmla="*/ 478976 w 7645936"/>
              <a:gd name="connsiteY113" fmla="*/ 2046729 h 4314825"/>
              <a:gd name="connsiteX114" fmla="*/ 478976 w 7645936"/>
              <a:gd name="connsiteY114" fmla="*/ 1724026 h 4314825"/>
              <a:gd name="connsiteX115" fmla="*/ 879743 w 7645936"/>
              <a:gd name="connsiteY115" fmla="*/ 1724026 h 4314825"/>
              <a:gd name="connsiteX116" fmla="*/ 1034158 w 7645936"/>
              <a:gd name="connsiteY116" fmla="*/ 1724026 h 4314825"/>
              <a:gd name="connsiteX117" fmla="*/ 1034158 w 7645936"/>
              <a:gd name="connsiteY117" fmla="*/ 4058369 h 4314825"/>
              <a:gd name="connsiteX118" fmla="*/ 1164182 w 7645936"/>
              <a:gd name="connsiteY118" fmla="*/ 4188392 h 4314825"/>
              <a:gd name="connsiteX119" fmla="*/ 6481755 w 7645936"/>
              <a:gd name="connsiteY119" fmla="*/ 4188392 h 4314825"/>
              <a:gd name="connsiteX120" fmla="*/ 6611778 w 7645936"/>
              <a:gd name="connsiteY120" fmla="*/ 4058369 h 4314825"/>
              <a:gd name="connsiteX121" fmla="*/ 6611778 w 7645936"/>
              <a:gd name="connsiteY121" fmla="*/ 1724026 h 4314825"/>
              <a:gd name="connsiteX122" fmla="*/ 6766193 w 7645936"/>
              <a:gd name="connsiteY122" fmla="*/ 1724026 h 4314825"/>
              <a:gd name="connsiteX123" fmla="*/ 7166960 w 7645936"/>
              <a:gd name="connsiteY123" fmla="*/ 1724026 h 4314825"/>
              <a:gd name="connsiteX124" fmla="*/ 7166960 w 7645936"/>
              <a:gd name="connsiteY124" fmla="*/ 2046729 h 4314825"/>
              <a:gd name="connsiteX125" fmla="*/ 7556106 w 7645936"/>
              <a:gd name="connsiteY125" fmla="*/ 2046729 h 4314825"/>
              <a:gd name="connsiteX126" fmla="*/ 7556106 w 7645936"/>
              <a:gd name="connsiteY126" fmla="*/ 1286475 h 4314825"/>
              <a:gd name="connsiteX127" fmla="*/ 7166960 w 7645936"/>
              <a:gd name="connsiteY127" fmla="*/ 1286475 h 4314825"/>
              <a:gd name="connsiteX128" fmla="*/ 7166960 w 7645936"/>
              <a:gd name="connsiteY128" fmla="*/ 1603376 h 4314825"/>
              <a:gd name="connsiteX129" fmla="*/ 6766193 w 7645936"/>
              <a:gd name="connsiteY129" fmla="*/ 1603376 h 4314825"/>
              <a:gd name="connsiteX130" fmla="*/ 6611778 w 7645936"/>
              <a:gd name="connsiteY130" fmla="*/ 1603376 h 4314825"/>
              <a:gd name="connsiteX131" fmla="*/ 6611778 w 7645936"/>
              <a:gd name="connsiteY131" fmla="*/ 256457 h 4314825"/>
              <a:gd name="connsiteX132" fmla="*/ 6481755 w 7645936"/>
              <a:gd name="connsiteY132" fmla="*/ 126434 h 4314825"/>
              <a:gd name="connsiteX133" fmla="*/ 1011518 w 7645936"/>
              <a:gd name="connsiteY133" fmla="*/ 0 h 4314825"/>
              <a:gd name="connsiteX134" fmla="*/ 6634418 w 7645936"/>
              <a:gd name="connsiteY134" fmla="*/ 0 h 4314825"/>
              <a:gd name="connsiteX135" fmla="*/ 6766193 w 7645936"/>
              <a:gd name="connsiteY135" fmla="*/ 131775 h 4314825"/>
              <a:gd name="connsiteX136" fmla="*/ 6766193 w 7645936"/>
              <a:gd name="connsiteY136" fmla="*/ 1485987 h 4314825"/>
              <a:gd name="connsiteX137" fmla="*/ 7077129 w 7645936"/>
              <a:gd name="connsiteY137" fmla="*/ 1485987 h 4314825"/>
              <a:gd name="connsiteX138" fmla="*/ 7077129 w 7645936"/>
              <a:gd name="connsiteY138" fmla="*/ 1193887 h 4314825"/>
              <a:gd name="connsiteX139" fmla="*/ 7645936 w 7645936"/>
              <a:gd name="connsiteY139" fmla="*/ 1193887 h 4314825"/>
              <a:gd name="connsiteX140" fmla="*/ 7645936 w 7645936"/>
              <a:gd name="connsiteY140" fmla="*/ 2139317 h 4314825"/>
              <a:gd name="connsiteX141" fmla="*/ 7077129 w 7645936"/>
              <a:gd name="connsiteY141" fmla="*/ 2139317 h 4314825"/>
              <a:gd name="connsiteX142" fmla="*/ 7077129 w 7645936"/>
              <a:gd name="connsiteY142" fmla="*/ 1840719 h 4314825"/>
              <a:gd name="connsiteX143" fmla="*/ 6766193 w 7645936"/>
              <a:gd name="connsiteY143" fmla="*/ 1840719 h 4314825"/>
              <a:gd name="connsiteX144" fmla="*/ 6766193 w 7645936"/>
              <a:gd name="connsiteY144" fmla="*/ 4183050 h 4314825"/>
              <a:gd name="connsiteX145" fmla="*/ 6634418 w 7645936"/>
              <a:gd name="connsiteY145" fmla="*/ 4314825 h 4314825"/>
              <a:gd name="connsiteX146" fmla="*/ 1011518 w 7645936"/>
              <a:gd name="connsiteY146" fmla="*/ 4314825 h 4314825"/>
              <a:gd name="connsiteX147" fmla="*/ 879743 w 7645936"/>
              <a:gd name="connsiteY147" fmla="*/ 4183050 h 4314825"/>
              <a:gd name="connsiteX148" fmla="*/ 879743 w 7645936"/>
              <a:gd name="connsiteY148" fmla="*/ 1840719 h 4314825"/>
              <a:gd name="connsiteX149" fmla="*/ 568807 w 7645936"/>
              <a:gd name="connsiteY149" fmla="*/ 1840719 h 4314825"/>
              <a:gd name="connsiteX150" fmla="*/ 568807 w 7645936"/>
              <a:gd name="connsiteY150" fmla="*/ 2139317 h 4314825"/>
              <a:gd name="connsiteX151" fmla="*/ 0 w 7645936"/>
              <a:gd name="connsiteY151" fmla="*/ 2139317 h 4314825"/>
              <a:gd name="connsiteX152" fmla="*/ 0 w 7645936"/>
              <a:gd name="connsiteY152" fmla="*/ 1193887 h 4314825"/>
              <a:gd name="connsiteX153" fmla="*/ 568807 w 7645936"/>
              <a:gd name="connsiteY153" fmla="*/ 1193887 h 4314825"/>
              <a:gd name="connsiteX154" fmla="*/ 568807 w 7645936"/>
              <a:gd name="connsiteY154" fmla="*/ 1485987 h 4314825"/>
              <a:gd name="connsiteX155" fmla="*/ 879743 w 7645936"/>
              <a:gd name="connsiteY155" fmla="*/ 1485987 h 4314825"/>
              <a:gd name="connsiteX156" fmla="*/ 879743 w 7645936"/>
              <a:gd name="connsiteY156" fmla="*/ 131775 h 4314825"/>
              <a:gd name="connsiteX157" fmla="*/ 1011518 w 7645936"/>
              <a:gd name="connsiteY157" fmla="*/ 0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7645936" h="4314825">
                <a:moveTo>
                  <a:pt x="5333671" y="2643510"/>
                </a:moveTo>
                <a:cubicBezTo>
                  <a:pt x="5256088" y="2643510"/>
                  <a:pt x="5193195" y="2706403"/>
                  <a:pt x="5193195" y="2783986"/>
                </a:cubicBezTo>
                <a:lnTo>
                  <a:pt x="5193195" y="3723500"/>
                </a:lnTo>
                <a:cubicBezTo>
                  <a:pt x="5193195" y="3801083"/>
                  <a:pt x="5256088" y="3863976"/>
                  <a:pt x="5333671" y="3863976"/>
                </a:cubicBezTo>
                <a:lnTo>
                  <a:pt x="5421017" y="3863976"/>
                </a:lnTo>
                <a:cubicBezTo>
                  <a:pt x="5498600" y="3863976"/>
                  <a:pt x="5561493" y="3801083"/>
                  <a:pt x="5561493" y="3723500"/>
                </a:cubicBezTo>
                <a:lnTo>
                  <a:pt x="5561493" y="2783986"/>
                </a:lnTo>
                <a:cubicBezTo>
                  <a:pt x="5561493" y="2706403"/>
                  <a:pt x="5498600" y="2643510"/>
                  <a:pt x="5421017" y="2643510"/>
                </a:cubicBezTo>
                <a:close/>
                <a:moveTo>
                  <a:pt x="4527329" y="2643510"/>
                </a:moveTo>
                <a:cubicBezTo>
                  <a:pt x="4449746" y="2643510"/>
                  <a:pt x="4386853" y="2706403"/>
                  <a:pt x="4386853" y="2783986"/>
                </a:cubicBezTo>
                <a:lnTo>
                  <a:pt x="4386853" y="3723500"/>
                </a:lnTo>
                <a:cubicBezTo>
                  <a:pt x="4386853" y="3801083"/>
                  <a:pt x="4449746" y="3863976"/>
                  <a:pt x="4527329" y="3863976"/>
                </a:cubicBezTo>
                <a:lnTo>
                  <a:pt x="4614675" y="3863976"/>
                </a:lnTo>
                <a:cubicBezTo>
                  <a:pt x="4692258" y="3863976"/>
                  <a:pt x="4755151" y="3801083"/>
                  <a:pt x="4755151" y="3723500"/>
                </a:cubicBezTo>
                <a:lnTo>
                  <a:pt x="4755151" y="2783986"/>
                </a:lnTo>
                <a:cubicBezTo>
                  <a:pt x="4755151" y="2706403"/>
                  <a:pt x="4692258" y="2643510"/>
                  <a:pt x="4614675" y="2643510"/>
                </a:cubicBezTo>
                <a:close/>
                <a:moveTo>
                  <a:pt x="3720987" y="2643510"/>
                </a:moveTo>
                <a:cubicBezTo>
                  <a:pt x="3643404" y="2643510"/>
                  <a:pt x="3580511" y="2706403"/>
                  <a:pt x="3580511" y="2783986"/>
                </a:cubicBezTo>
                <a:lnTo>
                  <a:pt x="3580511" y="3723500"/>
                </a:lnTo>
                <a:cubicBezTo>
                  <a:pt x="3580511" y="3801083"/>
                  <a:pt x="3643404" y="3863976"/>
                  <a:pt x="3720987" y="3863976"/>
                </a:cubicBezTo>
                <a:lnTo>
                  <a:pt x="3808333" y="3863976"/>
                </a:lnTo>
                <a:cubicBezTo>
                  <a:pt x="3885916" y="3863976"/>
                  <a:pt x="3948809" y="3801083"/>
                  <a:pt x="3948809" y="3723500"/>
                </a:cubicBezTo>
                <a:lnTo>
                  <a:pt x="3948809" y="2783986"/>
                </a:lnTo>
                <a:cubicBezTo>
                  <a:pt x="3948809" y="2706403"/>
                  <a:pt x="3885916" y="2643510"/>
                  <a:pt x="3808333" y="2643510"/>
                </a:cubicBezTo>
                <a:close/>
                <a:moveTo>
                  <a:pt x="2914644" y="2643510"/>
                </a:moveTo>
                <a:cubicBezTo>
                  <a:pt x="2837061" y="2643510"/>
                  <a:pt x="2774168" y="2706403"/>
                  <a:pt x="2774168" y="2783986"/>
                </a:cubicBezTo>
                <a:lnTo>
                  <a:pt x="2774168" y="3723500"/>
                </a:lnTo>
                <a:cubicBezTo>
                  <a:pt x="2774168" y="3801083"/>
                  <a:pt x="2837061" y="3863976"/>
                  <a:pt x="2914644" y="3863976"/>
                </a:cubicBezTo>
                <a:lnTo>
                  <a:pt x="3001990" y="3863976"/>
                </a:lnTo>
                <a:cubicBezTo>
                  <a:pt x="3079573" y="3863976"/>
                  <a:pt x="3142466" y="3801083"/>
                  <a:pt x="3142466" y="3723500"/>
                </a:cubicBezTo>
                <a:lnTo>
                  <a:pt x="3142466" y="2783986"/>
                </a:lnTo>
                <a:cubicBezTo>
                  <a:pt x="3142466" y="2706403"/>
                  <a:pt x="3079573" y="2643510"/>
                  <a:pt x="3001990" y="2643510"/>
                </a:cubicBezTo>
                <a:close/>
                <a:moveTo>
                  <a:pt x="2108301" y="2643510"/>
                </a:moveTo>
                <a:cubicBezTo>
                  <a:pt x="2030718" y="2643510"/>
                  <a:pt x="1967825" y="2706403"/>
                  <a:pt x="1967825" y="2783986"/>
                </a:cubicBezTo>
                <a:lnTo>
                  <a:pt x="1967825" y="3723500"/>
                </a:lnTo>
                <a:cubicBezTo>
                  <a:pt x="1967825" y="3801083"/>
                  <a:pt x="2030718" y="3863976"/>
                  <a:pt x="2108301" y="3863976"/>
                </a:cubicBezTo>
                <a:lnTo>
                  <a:pt x="2195647" y="3863976"/>
                </a:lnTo>
                <a:cubicBezTo>
                  <a:pt x="2273230" y="3863976"/>
                  <a:pt x="2336123" y="3801083"/>
                  <a:pt x="2336123" y="3723500"/>
                </a:cubicBezTo>
                <a:lnTo>
                  <a:pt x="2336123" y="2783986"/>
                </a:lnTo>
                <a:cubicBezTo>
                  <a:pt x="2336123" y="2706403"/>
                  <a:pt x="2273230" y="2643510"/>
                  <a:pt x="2195647" y="2643510"/>
                </a:cubicBezTo>
                <a:close/>
                <a:moveTo>
                  <a:pt x="5312536" y="2564132"/>
                </a:moveTo>
                <a:lnTo>
                  <a:pt x="5442152" y="2564132"/>
                </a:lnTo>
                <a:cubicBezTo>
                  <a:pt x="5557280" y="2564132"/>
                  <a:pt x="5650609" y="2657461"/>
                  <a:pt x="5650609" y="2772589"/>
                </a:cubicBezTo>
                <a:lnTo>
                  <a:pt x="5650609" y="3734896"/>
                </a:lnTo>
                <a:cubicBezTo>
                  <a:pt x="5650609" y="3850024"/>
                  <a:pt x="5557280" y="3943353"/>
                  <a:pt x="5442152" y="3943353"/>
                </a:cubicBezTo>
                <a:lnTo>
                  <a:pt x="5312536" y="3943353"/>
                </a:lnTo>
                <a:cubicBezTo>
                  <a:pt x="5197408" y="3943353"/>
                  <a:pt x="5104079" y="3850024"/>
                  <a:pt x="5104079" y="3734896"/>
                </a:cubicBezTo>
                <a:lnTo>
                  <a:pt x="5104079" y="2772589"/>
                </a:lnTo>
                <a:cubicBezTo>
                  <a:pt x="5104079" y="2657461"/>
                  <a:pt x="5197408" y="2564132"/>
                  <a:pt x="5312536" y="2564132"/>
                </a:cubicBezTo>
                <a:close/>
                <a:moveTo>
                  <a:pt x="4506194" y="2564132"/>
                </a:moveTo>
                <a:lnTo>
                  <a:pt x="4635810" y="2564132"/>
                </a:lnTo>
                <a:cubicBezTo>
                  <a:pt x="4750938" y="2564132"/>
                  <a:pt x="4844267" y="2657461"/>
                  <a:pt x="4844267" y="2772589"/>
                </a:cubicBezTo>
                <a:lnTo>
                  <a:pt x="4844267" y="3734896"/>
                </a:lnTo>
                <a:cubicBezTo>
                  <a:pt x="4844267" y="3850024"/>
                  <a:pt x="4750938" y="3943353"/>
                  <a:pt x="4635810" y="3943353"/>
                </a:cubicBezTo>
                <a:lnTo>
                  <a:pt x="4506194" y="3943353"/>
                </a:lnTo>
                <a:cubicBezTo>
                  <a:pt x="4391066" y="3943353"/>
                  <a:pt x="4297737" y="3850024"/>
                  <a:pt x="4297737" y="3734896"/>
                </a:cubicBezTo>
                <a:lnTo>
                  <a:pt x="4297737" y="2772589"/>
                </a:lnTo>
                <a:cubicBezTo>
                  <a:pt x="4297737" y="2657461"/>
                  <a:pt x="4391066" y="2564132"/>
                  <a:pt x="4506194" y="2564132"/>
                </a:cubicBezTo>
                <a:close/>
                <a:moveTo>
                  <a:pt x="3699852" y="2564132"/>
                </a:moveTo>
                <a:lnTo>
                  <a:pt x="3829468" y="2564132"/>
                </a:lnTo>
                <a:cubicBezTo>
                  <a:pt x="3944596" y="2564132"/>
                  <a:pt x="4037925" y="2657461"/>
                  <a:pt x="4037925" y="2772589"/>
                </a:cubicBezTo>
                <a:lnTo>
                  <a:pt x="4037925" y="3734896"/>
                </a:lnTo>
                <a:cubicBezTo>
                  <a:pt x="4037925" y="3850024"/>
                  <a:pt x="3944596" y="3943353"/>
                  <a:pt x="3829468" y="3943353"/>
                </a:cubicBezTo>
                <a:lnTo>
                  <a:pt x="3699852" y="3943353"/>
                </a:lnTo>
                <a:cubicBezTo>
                  <a:pt x="3584724" y="3943353"/>
                  <a:pt x="3491395" y="3850024"/>
                  <a:pt x="3491395" y="3734896"/>
                </a:cubicBezTo>
                <a:lnTo>
                  <a:pt x="3491395" y="2772589"/>
                </a:lnTo>
                <a:cubicBezTo>
                  <a:pt x="3491395" y="2657461"/>
                  <a:pt x="3584724" y="2564132"/>
                  <a:pt x="3699852" y="2564132"/>
                </a:cubicBezTo>
                <a:close/>
                <a:moveTo>
                  <a:pt x="2893509" y="2564132"/>
                </a:moveTo>
                <a:lnTo>
                  <a:pt x="3023125" y="2564132"/>
                </a:lnTo>
                <a:cubicBezTo>
                  <a:pt x="3138253" y="2564132"/>
                  <a:pt x="3231582" y="2657461"/>
                  <a:pt x="3231582" y="2772589"/>
                </a:cubicBezTo>
                <a:lnTo>
                  <a:pt x="3231582" y="3734896"/>
                </a:lnTo>
                <a:cubicBezTo>
                  <a:pt x="3231582" y="3850024"/>
                  <a:pt x="3138253" y="3943353"/>
                  <a:pt x="3023125" y="3943353"/>
                </a:cubicBezTo>
                <a:lnTo>
                  <a:pt x="2893509" y="3943353"/>
                </a:lnTo>
                <a:cubicBezTo>
                  <a:pt x="2778381" y="3943353"/>
                  <a:pt x="2685052" y="3850024"/>
                  <a:pt x="2685052" y="3734896"/>
                </a:cubicBezTo>
                <a:lnTo>
                  <a:pt x="2685052" y="2772589"/>
                </a:lnTo>
                <a:cubicBezTo>
                  <a:pt x="2685052" y="2657461"/>
                  <a:pt x="2778381" y="2564132"/>
                  <a:pt x="2893509" y="2564132"/>
                </a:cubicBezTo>
                <a:close/>
                <a:moveTo>
                  <a:pt x="2087166" y="2564132"/>
                </a:moveTo>
                <a:lnTo>
                  <a:pt x="2216782" y="2564132"/>
                </a:lnTo>
                <a:cubicBezTo>
                  <a:pt x="2331910" y="2564132"/>
                  <a:pt x="2425239" y="2657461"/>
                  <a:pt x="2425239" y="2772589"/>
                </a:cubicBezTo>
                <a:lnTo>
                  <a:pt x="2425239" y="3734896"/>
                </a:lnTo>
                <a:cubicBezTo>
                  <a:pt x="2425239" y="3850024"/>
                  <a:pt x="2331910" y="3943353"/>
                  <a:pt x="2216782" y="3943353"/>
                </a:cubicBezTo>
                <a:lnTo>
                  <a:pt x="2087166" y="3943353"/>
                </a:lnTo>
                <a:cubicBezTo>
                  <a:pt x="1972038" y="3943353"/>
                  <a:pt x="1878709" y="3850024"/>
                  <a:pt x="1878709" y="3734896"/>
                </a:cubicBezTo>
                <a:lnTo>
                  <a:pt x="1878709" y="2772589"/>
                </a:lnTo>
                <a:cubicBezTo>
                  <a:pt x="1878709" y="2657461"/>
                  <a:pt x="1972038" y="2564132"/>
                  <a:pt x="2087166" y="2564132"/>
                </a:cubicBezTo>
                <a:close/>
                <a:moveTo>
                  <a:pt x="5082919" y="775812"/>
                </a:moveTo>
                <a:cubicBezTo>
                  <a:pt x="4803323" y="775812"/>
                  <a:pt x="4576665" y="1002470"/>
                  <a:pt x="4576665" y="1282066"/>
                </a:cubicBezTo>
                <a:cubicBezTo>
                  <a:pt x="4576665" y="1561662"/>
                  <a:pt x="4803323" y="1788320"/>
                  <a:pt x="5082919" y="1788320"/>
                </a:cubicBezTo>
                <a:cubicBezTo>
                  <a:pt x="5362515" y="1788320"/>
                  <a:pt x="5589173" y="1561662"/>
                  <a:pt x="5589173" y="1282066"/>
                </a:cubicBezTo>
                <a:cubicBezTo>
                  <a:pt x="5589173" y="1002470"/>
                  <a:pt x="5362515" y="775812"/>
                  <a:pt x="5082919" y="775812"/>
                </a:cubicBezTo>
                <a:close/>
                <a:moveTo>
                  <a:pt x="2408299" y="775812"/>
                </a:moveTo>
                <a:cubicBezTo>
                  <a:pt x="2128703" y="775812"/>
                  <a:pt x="1902046" y="1002470"/>
                  <a:pt x="1902046" y="1282066"/>
                </a:cubicBezTo>
                <a:cubicBezTo>
                  <a:pt x="1902046" y="1561662"/>
                  <a:pt x="2128703" y="1788320"/>
                  <a:pt x="2408299" y="1788320"/>
                </a:cubicBezTo>
                <a:cubicBezTo>
                  <a:pt x="2687895" y="1788320"/>
                  <a:pt x="2914553" y="1561662"/>
                  <a:pt x="2914553" y="1282066"/>
                </a:cubicBezTo>
                <a:cubicBezTo>
                  <a:pt x="2914553" y="1002470"/>
                  <a:pt x="2687895" y="775812"/>
                  <a:pt x="2408299" y="775812"/>
                </a:cubicBezTo>
                <a:close/>
                <a:moveTo>
                  <a:pt x="5082919" y="661036"/>
                </a:moveTo>
                <a:cubicBezTo>
                  <a:pt x="5425904" y="661036"/>
                  <a:pt x="5703949" y="939081"/>
                  <a:pt x="5703949" y="1282066"/>
                </a:cubicBezTo>
                <a:cubicBezTo>
                  <a:pt x="5703949" y="1625051"/>
                  <a:pt x="5425904" y="1903096"/>
                  <a:pt x="5082919" y="1903096"/>
                </a:cubicBezTo>
                <a:cubicBezTo>
                  <a:pt x="4739934" y="1903096"/>
                  <a:pt x="4461889" y="1625051"/>
                  <a:pt x="4461889" y="1282066"/>
                </a:cubicBezTo>
                <a:cubicBezTo>
                  <a:pt x="4461889" y="939081"/>
                  <a:pt x="4739934" y="661036"/>
                  <a:pt x="5082919" y="661036"/>
                </a:cubicBezTo>
                <a:close/>
                <a:moveTo>
                  <a:pt x="2408299" y="661036"/>
                </a:moveTo>
                <a:cubicBezTo>
                  <a:pt x="2751284" y="661036"/>
                  <a:pt x="3029329" y="939081"/>
                  <a:pt x="3029329" y="1282066"/>
                </a:cubicBezTo>
                <a:cubicBezTo>
                  <a:pt x="3029329" y="1625051"/>
                  <a:pt x="2751284" y="1903096"/>
                  <a:pt x="2408299" y="1903096"/>
                </a:cubicBezTo>
                <a:cubicBezTo>
                  <a:pt x="2065314" y="1903096"/>
                  <a:pt x="1787269" y="1625051"/>
                  <a:pt x="1787269" y="1282066"/>
                </a:cubicBezTo>
                <a:cubicBezTo>
                  <a:pt x="1787269" y="939081"/>
                  <a:pt x="2065314" y="661036"/>
                  <a:pt x="2408299" y="661036"/>
                </a:cubicBezTo>
                <a:close/>
                <a:moveTo>
                  <a:pt x="1164182" y="126434"/>
                </a:moveTo>
                <a:cubicBezTo>
                  <a:pt x="1092372" y="126434"/>
                  <a:pt x="1034158" y="184647"/>
                  <a:pt x="1034158" y="256457"/>
                </a:cubicBezTo>
                <a:lnTo>
                  <a:pt x="1034158" y="1603376"/>
                </a:lnTo>
                <a:lnTo>
                  <a:pt x="879743" y="1603376"/>
                </a:lnTo>
                <a:lnTo>
                  <a:pt x="478976" y="1603376"/>
                </a:lnTo>
                <a:lnTo>
                  <a:pt x="478976" y="1286475"/>
                </a:lnTo>
                <a:lnTo>
                  <a:pt x="89830" y="1286475"/>
                </a:lnTo>
                <a:lnTo>
                  <a:pt x="89830" y="2046729"/>
                </a:lnTo>
                <a:lnTo>
                  <a:pt x="478976" y="2046729"/>
                </a:lnTo>
                <a:lnTo>
                  <a:pt x="478976" y="1724026"/>
                </a:lnTo>
                <a:lnTo>
                  <a:pt x="879743" y="1724026"/>
                </a:lnTo>
                <a:lnTo>
                  <a:pt x="1034158" y="1724026"/>
                </a:lnTo>
                <a:lnTo>
                  <a:pt x="1034158" y="4058369"/>
                </a:lnTo>
                <a:cubicBezTo>
                  <a:pt x="1034158" y="4130179"/>
                  <a:pt x="1092372" y="4188392"/>
                  <a:pt x="1164182" y="4188392"/>
                </a:cubicBezTo>
                <a:lnTo>
                  <a:pt x="6481755" y="4188392"/>
                </a:lnTo>
                <a:cubicBezTo>
                  <a:pt x="6553565" y="4188392"/>
                  <a:pt x="6611778" y="4130179"/>
                  <a:pt x="6611778" y="4058369"/>
                </a:cubicBezTo>
                <a:lnTo>
                  <a:pt x="6611778" y="1724026"/>
                </a:lnTo>
                <a:lnTo>
                  <a:pt x="6766193" y="1724026"/>
                </a:lnTo>
                <a:lnTo>
                  <a:pt x="7166960" y="1724026"/>
                </a:lnTo>
                <a:lnTo>
                  <a:pt x="7166960" y="2046729"/>
                </a:lnTo>
                <a:lnTo>
                  <a:pt x="7556106" y="2046729"/>
                </a:lnTo>
                <a:lnTo>
                  <a:pt x="7556106" y="1286475"/>
                </a:lnTo>
                <a:lnTo>
                  <a:pt x="7166960" y="1286475"/>
                </a:lnTo>
                <a:lnTo>
                  <a:pt x="7166960" y="1603376"/>
                </a:lnTo>
                <a:lnTo>
                  <a:pt x="6766193" y="1603376"/>
                </a:lnTo>
                <a:lnTo>
                  <a:pt x="6611778" y="1603376"/>
                </a:lnTo>
                <a:lnTo>
                  <a:pt x="6611778" y="256457"/>
                </a:lnTo>
                <a:cubicBezTo>
                  <a:pt x="6611778" y="184647"/>
                  <a:pt x="6553565" y="126434"/>
                  <a:pt x="6481755" y="126434"/>
                </a:cubicBezTo>
                <a:close/>
                <a:moveTo>
                  <a:pt x="1011518" y="0"/>
                </a:moveTo>
                <a:lnTo>
                  <a:pt x="6634418" y="0"/>
                </a:lnTo>
                <a:cubicBezTo>
                  <a:pt x="6707195" y="0"/>
                  <a:pt x="6766193" y="58999"/>
                  <a:pt x="6766193" y="131775"/>
                </a:cubicBezTo>
                <a:lnTo>
                  <a:pt x="6766193" y="1485987"/>
                </a:lnTo>
                <a:lnTo>
                  <a:pt x="7077129" y="1485987"/>
                </a:lnTo>
                <a:lnTo>
                  <a:pt x="7077129" y="1193887"/>
                </a:lnTo>
                <a:lnTo>
                  <a:pt x="7645936" y="1193887"/>
                </a:lnTo>
                <a:lnTo>
                  <a:pt x="7645936" y="2139317"/>
                </a:lnTo>
                <a:lnTo>
                  <a:pt x="7077129" y="2139317"/>
                </a:lnTo>
                <a:lnTo>
                  <a:pt x="7077129" y="1840719"/>
                </a:lnTo>
                <a:lnTo>
                  <a:pt x="6766193" y="1840719"/>
                </a:lnTo>
                <a:lnTo>
                  <a:pt x="6766193" y="4183050"/>
                </a:lnTo>
                <a:cubicBezTo>
                  <a:pt x="6766193" y="4255827"/>
                  <a:pt x="6707195" y="4314825"/>
                  <a:pt x="6634418" y="4314825"/>
                </a:cubicBezTo>
                <a:lnTo>
                  <a:pt x="1011518" y="4314825"/>
                </a:lnTo>
                <a:cubicBezTo>
                  <a:pt x="938741" y="4314825"/>
                  <a:pt x="879743" y="4255827"/>
                  <a:pt x="879743" y="4183050"/>
                </a:cubicBezTo>
                <a:lnTo>
                  <a:pt x="879743" y="1840719"/>
                </a:lnTo>
                <a:lnTo>
                  <a:pt x="568807" y="1840719"/>
                </a:lnTo>
                <a:lnTo>
                  <a:pt x="568807" y="2139317"/>
                </a:lnTo>
                <a:lnTo>
                  <a:pt x="0" y="2139317"/>
                </a:lnTo>
                <a:lnTo>
                  <a:pt x="0" y="1193887"/>
                </a:lnTo>
                <a:lnTo>
                  <a:pt x="568807" y="1193887"/>
                </a:lnTo>
                <a:lnTo>
                  <a:pt x="568807" y="1485987"/>
                </a:lnTo>
                <a:lnTo>
                  <a:pt x="879743" y="1485987"/>
                </a:lnTo>
                <a:lnTo>
                  <a:pt x="879743" y="131775"/>
                </a:lnTo>
                <a:cubicBezTo>
                  <a:pt x="879743" y="58999"/>
                  <a:pt x="938741" y="0"/>
                  <a:pt x="1011518" y="0"/>
                </a:cubicBezTo>
                <a:close/>
              </a:path>
            </a:pathLst>
          </a:custGeom>
          <a:solidFill>
            <a:srgbClr val="0078D7"/>
          </a:solidFill>
          <a:ln w="317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4740391" y="414074"/>
            <a:ext cx="2433627" cy="723678"/>
          </a:xfrm>
          <a:prstGeom prst="roundRect">
            <a:avLst>
              <a:gd name="adj" fmla="val 10145"/>
            </a:avLst>
          </a:prstGeom>
          <a:solidFill>
            <a:srgbClr val="D6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/>
          <p:cNvGrpSpPr/>
          <p:nvPr/>
        </p:nvGrpSpPr>
        <p:grpSpPr>
          <a:xfrm>
            <a:off x="6590713" y="563680"/>
            <a:ext cx="468000" cy="468000"/>
            <a:chOff x="7188491" y="224992"/>
            <a:chExt cx="468000" cy="468000"/>
          </a:xfrm>
        </p:grpSpPr>
        <p:sp>
          <p:nvSpPr>
            <p:cNvPr id="187" name="Oval 186"/>
            <p:cNvSpPr/>
            <p:nvPr/>
          </p:nvSpPr>
          <p:spPr>
            <a:xfrm>
              <a:off x="7188491" y="224992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2202" y="258703"/>
              <a:ext cx="400578" cy="400578"/>
            </a:xfrm>
            <a:prstGeom prst="rect">
              <a:avLst/>
            </a:prstGeom>
          </p:spPr>
        </p:pic>
      </p:grpSp>
      <p:grpSp>
        <p:nvGrpSpPr>
          <p:cNvPr id="193" name="Group 192"/>
          <p:cNvGrpSpPr/>
          <p:nvPr/>
        </p:nvGrpSpPr>
        <p:grpSpPr>
          <a:xfrm>
            <a:off x="5451272" y="554128"/>
            <a:ext cx="482877" cy="482877"/>
            <a:chOff x="5455223" y="220862"/>
            <a:chExt cx="482877" cy="482877"/>
          </a:xfrm>
        </p:grpSpPr>
        <p:sp>
          <p:nvSpPr>
            <p:cNvPr id="189" name="Oval 188"/>
            <p:cNvSpPr/>
            <p:nvPr/>
          </p:nvSpPr>
          <p:spPr>
            <a:xfrm>
              <a:off x="5462663" y="23439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223" y="220862"/>
              <a:ext cx="482877" cy="482877"/>
            </a:xfrm>
            <a:prstGeom prst="rect">
              <a:avLst/>
            </a:prstGeom>
          </p:spPr>
        </p:pic>
      </p:grpSp>
      <p:grpSp>
        <p:nvGrpSpPr>
          <p:cNvPr id="195" name="Group 194"/>
          <p:cNvGrpSpPr/>
          <p:nvPr/>
        </p:nvGrpSpPr>
        <p:grpSpPr>
          <a:xfrm>
            <a:off x="4890903" y="579757"/>
            <a:ext cx="468000" cy="468000"/>
            <a:chOff x="4510177" y="241094"/>
            <a:chExt cx="468000" cy="468000"/>
          </a:xfrm>
        </p:grpSpPr>
        <p:sp>
          <p:nvSpPr>
            <p:cNvPr id="191" name="Oval 190"/>
            <p:cNvSpPr/>
            <p:nvPr/>
          </p:nvSpPr>
          <p:spPr>
            <a:xfrm>
              <a:off x="4510177" y="241094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7280" y="250100"/>
              <a:ext cx="452087" cy="452087"/>
            </a:xfrm>
            <a:prstGeom prst="rect">
              <a:avLst/>
            </a:prstGeom>
          </p:spPr>
        </p:pic>
      </p:grpSp>
      <p:grpSp>
        <p:nvGrpSpPr>
          <p:cNvPr id="196" name="Group 195"/>
          <p:cNvGrpSpPr/>
          <p:nvPr/>
        </p:nvGrpSpPr>
        <p:grpSpPr>
          <a:xfrm>
            <a:off x="6020426" y="567662"/>
            <a:ext cx="468000" cy="468000"/>
            <a:chOff x="5080261" y="259415"/>
            <a:chExt cx="468000" cy="468000"/>
          </a:xfrm>
        </p:grpSpPr>
        <p:sp>
          <p:nvSpPr>
            <p:cNvPr id="194" name="Oval 193"/>
            <p:cNvSpPr/>
            <p:nvPr/>
          </p:nvSpPr>
          <p:spPr>
            <a:xfrm>
              <a:off x="5080261" y="259415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259" y="335280"/>
              <a:ext cx="419031" cy="308335"/>
            </a:xfrm>
            <a:prstGeom prst="rect">
              <a:avLst/>
            </a:prstGeom>
          </p:spPr>
        </p:pic>
      </p:grpSp>
      <p:sp>
        <p:nvSpPr>
          <p:cNvPr id="197" name="Rounded Rectangle 196"/>
          <p:cNvSpPr/>
          <p:nvPr/>
        </p:nvSpPr>
        <p:spPr>
          <a:xfrm>
            <a:off x="4849070" y="166291"/>
            <a:ext cx="2430684" cy="228949"/>
          </a:xfrm>
          <a:prstGeom prst="roundRect">
            <a:avLst/>
          </a:prstGeom>
          <a:noFill/>
          <a:ln w="15875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="1" kern="0" dirty="0" smtClean="0">
                <a:solidFill>
                  <a:srgbClr val="D64441"/>
                </a:solidFill>
              </a:rPr>
              <a:t>Messaging Services</a:t>
            </a:r>
            <a:endParaRPr kumimoji="0" lang="en-SG" b="1" i="0" u="none" strike="noStrike" kern="0" cap="none" spc="0" normalizeH="0" baseline="0" noProof="0" dirty="0">
              <a:ln>
                <a:noFill/>
              </a:ln>
              <a:solidFill>
                <a:srgbClr val="D64441"/>
              </a:solidFill>
              <a:effectLst/>
              <a:uLnTx/>
              <a:uFillTx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5761410" y="1368573"/>
            <a:ext cx="360000" cy="360000"/>
            <a:chOff x="5456451" y="2670976"/>
            <a:chExt cx="1080000" cy="1080000"/>
          </a:xfrm>
        </p:grpSpPr>
        <p:sp>
          <p:nvSpPr>
            <p:cNvPr id="200" name="Oval 199"/>
            <p:cNvSpPr/>
            <p:nvPr/>
          </p:nvSpPr>
          <p:spPr>
            <a:xfrm>
              <a:off x="5456451" y="2670976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379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1" name="Content Placeholder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6562" y="2769775"/>
              <a:ext cx="859778" cy="882403"/>
            </a:xfrm>
            <a:prstGeom prst="rect">
              <a:avLst/>
            </a:prstGeom>
          </p:spPr>
        </p:pic>
      </p:grpSp>
      <p:grpSp>
        <p:nvGrpSpPr>
          <p:cNvPr id="206" name="Group 205"/>
          <p:cNvGrpSpPr/>
          <p:nvPr/>
        </p:nvGrpSpPr>
        <p:grpSpPr>
          <a:xfrm>
            <a:off x="4764049" y="138148"/>
            <a:ext cx="360000" cy="360000"/>
            <a:chOff x="5798114" y="2310344"/>
            <a:chExt cx="360000" cy="360000"/>
          </a:xfrm>
        </p:grpSpPr>
        <p:sp>
          <p:nvSpPr>
            <p:cNvPr id="204" name="Oval 203"/>
            <p:cNvSpPr/>
            <p:nvPr/>
          </p:nvSpPr>
          <p:spPr>
            <a:xfrm>
              <a:off x="5798114" y="23103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644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rgbClr val="D6444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5828742" y="2328026"/>
              <a:ext cx="311572" cy="311572"/>
            </a:xfrm>
            <a:prstGeom prst="rect">
              <a:avLst/>
            </a:prstGeom>
          </p:spPr>
        </p:pic>
      </p:grpSp>
      <p:grpSp>
        <p:nvGrpSpPr>
          <p:cNvPr id="207" name="Group 206"/>
          <p:cNvGrpSpPr/>
          <p:nvPr/>
        </p:nvGrpSpPr>
        <p:grpSpPr>
          <a:xfrm>
            <a:off x="5756421" y="1969633"/>
            <a:ext cx="360000" cy="360000"/>
            <a:chOff x="5798114" y="2310344"/>
            <a:chExt cx="360000" cy="360000"/>
          </a:xfrm>
        </p:grpSpPr>
        <p:sp>
          <p:nvSpPr>
            <p:cNvPr id="208" name="Oval 207"/>
            <p:cNvSpPr/>
            <p:nvPr/>
          </p:nvSpPr>
          <p:spPr>
            <a:xfrm>
              <a:off x="5798114" y="23103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rgbClr val="D6444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5828742" y="2328026"/>
              <a:ext cx="311572" cy="311572"/>
            </a:xfrm>
            <a:prstGeom prst="rect">
              <a:avLst/>
            </a:prstGeom>
          </p:spPr>
        </p:pic>
      </p:grpSp>
      <p:cxnSp>
        <p:nvCxnSpPr>
          <p:cNvPr id="210" name="Straight Arrow Connector 209"/>
          <p:cNvCxnSpPr>
            <a:stCxn id="200" idx="4"/>
            <a:endCxn id="209" idx="0"/>
          </p:cNvCxnSpPr>
          <p:nvPr/>
        </p:nvCxnSpPr>
        <p:spPr>
          <a:xfrm>
            <a:off x="5941410" y="1728573"/>
            <a:ext cx="1425" cy="2587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/>
          <p:cNvSpPr/>
          <p:nvPr/>
        </p:nvSpPr>
        <p:spPr>
          <a:xfrm>
            <a:off x="2791351" y="6045196"/>
            <a:ext cx="3273061" cy="677813"/>
          </a:xfrm>
          <a:prstGeom prst="roundRect">
            <a:avLst>
              <a:gd name="adj" fmla="val 4472"/>
            </a:avLst>
          </a:prstGeom>
          <a:solidFill>
            <a:srgbClr val="D6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ounded Rectangle 228"/>
          <p:cNvSpPr/>
          <p:nvPr/>
        </p:nvSpPr>
        <p:spPr>
          <a:xfrm>
            <a:off x="3335548" y="6254434"/>
            <a:ext cx="2591164" cy="241832"/>
          </a:xfrm>
          <a:prstGeom prst="roundRect">
            <a:avLst/>
          </a:prstGeom>
          <a:noFill/>
          <a:ln w="15875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="1" kern="0" dirty="0" smtClean="0">
                <a:solidFill>
                  <a:schemeClr val="bg1"/>
                </a:solidFill>
              </a:rPr>
              <a:t>Cloud / External Services</a:t>
            </a:r>
            <a:endParaRPr kumimoji="0" lang="en-SG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3028097" y="6217646"/>
            <a:ext cx="360000" cy="360000"/>
            <a:chOff x="2483524" y="5809288"/>
            <a:chExt cx="360000" cy="360000"/>
          </a:xfrm>
        </p:grpSpPr>
        <p:sp>
          <p:nvSpPr>
            <p:cNvPr id="232" name="Oval 231"/>
            <p:cNvSpPr/>
            <p:nvPr/>
          </p:nvSpPr>
          <p:spPr>
            <a:xfrm>
              <a:off x="2483524" y="580928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297" y="5846835"/>
              <a:ext cx="322453" cy="322453"/>
            </a:xfrm>
            <a:prstGeom prst="rect">
              <a:avLst/>
            </a:prstGeom>
          </p:spPr>
        </p:pic>
      </p:grpSp>
      <p:grpSp>
        <p:nvGrpSpPr>
          <p:cNvPr id="236" name="Group 235"/>
          <p:cNvGrpSpPr/>
          <p:nvPr/>
        </p:nvGrpSpPr>
        <p:grpSpPr>
          <a:xfrm>
            <a:off x="2110445" y="4217829"/>
            <a:ext cx="360000" cy="360000"/>
            <a:chOff x="2483524" y="5809288"/>
            <a:chExt cx="360000" cy="360000"/>
          </a:xfrm>
        </p:grpSpPr>
        <p:sp>
          <p:nvSpPr>
            <p:cNvPr id="237" name="Oval 236"/>
            <p:cNvSpPr/>
            <p:nvPr/>
          </p:nvSpPr>
          <p:spPr>
            <a:xfrm>
              <a:off x="2483524" y="580928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8" name="Picture 23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297" y="5846835"/>
              <a:ext cx="322453" cy="322453"/>
            </a:xfrm>
            <a:prstGeom prst="rect">
              <a:avLst/>
            </a:prstGeom>
          </p:spPr>
        </p:pic>
      </p:grpSp>
      <p:grpSp>
        <p:nvGrpSpPr>
          <p:cNvPr id="239" name="Group 238"/>
          <p:cNvGrpSpPr/>
          <p:nvPr/>
        </p:nvGrpSpPr>
        <p:grpSpPr>
          <a:xfrm>
            <a:off x="3417234" y="5843657"/>
            <a:ext cx="360000" cy="360000"/>
            <a:chOff x="6960035" y="2807735"/>
            <a:chExt cx="468000" cy="468000"/>
          </a:xfrm>
        </p:grpSpPr>
        <p:sp>
          <p:nvSpPr>
            <p:cNvPr id="240" name="Oval 239"/>
            <p:cNvSpPr/>
            <p:nvPr/>
          </p:nvSpPr>
          <p:spPr>
            <a:xfrm>
              <a:off x="6960035" y="2807735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1" name="Picture 24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963" y="2820833"/>
              <a:ext cx="390144" cy="390144"/>
            </a:xfrm>
            <a:prstGeom prst="rect">
              <a:avLst/>
            </a:prstGeom>
          </p:spPr>
        </p:pic>
      </p:grpSp>
      <p:sp>
        <p:nvSpPr>
          <p:cNvPr id="244" name="Rounded Rectangle 243"/>
          <p:cNvSpPr/>
          <p:nvPr/>
        </p:nvSpPr>
        <p:spPr>
          <a:xfrm>
            <a:off x="149688" y="6045195"/>
            <a:ext cx="2208998" cy="687063"/>
          </a:xfrm>
          <a:prstGeom prst="roundRect">
            <a:avLst>
              <a:gd name="adj" fmla="val 4472"/>
            </a:avLst>
          </a:prstGeom>
          <a:solidFill>
            <a:srgbClr val="D6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ounded Rectangle 244"/>
          <p:cNvSpPr/>
          <p:nvPr/>
        </p:nvSpPr>
        <p:spPr>
          <a:xfrm>
            <a:off x="366921" y="6276204"/>
            <a:ext cx="2199803" cy="228949"/>
          </a:xfrm>
          <a:prstGeom prst="roundRect">
            <a:avLst/>
          </a:prstGeom>
          <a:noFill/>
          <a:ln w="15875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="1" kern="0" dirty="0" smtClean="0">
                <a:solidFill>
                  <a:schemeClr val="bg1"/>
                </a:solidFill>
              </a:rPr>
              <a:t>Backend Systems</a:t>
            </a:r>
            <a:endParaRPr kumimoji="0" lang="en-SG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250723" y="6211835"/>
            <a:ext cx="360000" cy="360000"/>
            <a:chOff x="2435072" y="6192168"/>
            <a:chExt cx="360000" cy="360000"/>
          </a:xfrm>
        </p:grpSpPr>
        <p:sp>
          <p:nvSpPr>
            <p:cNvPr id="249" name="Oval 248"/>
            <p:cNvSpPr/>
            <p:nvPr/>
          </p:nvSpPr>
          <p:spPr>
            <a:xfrm>
              <a:off x="2435072" y="619216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511" y="6212216"/>
              <a:ext cx="293121" cy="293121"/>
            </a:xfrm>
            <a:prstGeom prst="rect">
              <a:avLst/>
            </a:prstGeom>
          </p:spPr>
        </p:pic>
      </p:grpSp>
      <p:grpSp>
        <p:nvGrpSpPr>
          <p:cNvPr id="252" name="Group 251"/>
          <p:cNvGrpSpPr/>
          <p:nvPr/>
        </p:nvGrpSpPr>
        <p:grpSpPr>
          <a:xfrm>
            <a:off x="1323751" y="4217829"/>
            <a:ext cx="360000" cy="360000"/>
            <a:chOff x="2435072" y="6192168"/>
            <a:chExt cx="360000" cy="360000"/>
          </a:xfrm>
        </p:grpSpPr>
        <p:sp>
          <p:nvSpPr>
            <p:cNvPr id="253" name="Oval 252"/>
            <p:cNvSpPr/>
            <p:nvPr/>
          </p:nvSpPr>
          <p:spPr>
            <a:xfrm>
              <a:off x="2435072" y="619216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511" y="6212216"/>
              <a:ext cx="293121" cy="293121"/>
            </a:xfrm>
            <a:prstGeom prst="rect">
              <a:avLst/>
            </a:prstGeom>
          </p:spPr>
        </p:pic>
      </p:grpSp>
      <p:grpSp>
        <p:nvGrpSpPr>
          <p:cNvPr id="255" name="Group 254"/>
          <p:cNvGrpSpPr/>
          <p:nvPr/>
        </p:nvGrpSpPr>
        <p:grpSpPr>
          <a:xfrm>
            <a:off x="1324798" y="5818364"/>
            <a:ext cx="360000" cy="360000"/>
            <a:chOff x="6960035" y="2807735"/>
            <a:chExt cx="468000" cy="468000"/>
          </a:xfrm>
        </p:grpSpPr>
        <p:sp>
          <p:nvSpPr>
            <p:cNvPr id="256" name="Oval 255"/>
            <p:cNvSpPr/>
            <p:nvPr/>
          </p:nvSpPr>
          <p:spPr>
            <a:xfrm>
              <a:off x="6960035" y="2807735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963" y="2820833"/>
              <a:ext cx="390144" cy="390144"/>
            </a:xfrm>
            <a:prstGeom prst="rect">
              <a:avLst/>
            </a:prstGeom>
          </p:spPr>
        </p:pic>
      </p:grpSp>
      <p:cxnSp>
        <p:nvCxnSpPr>
          <p:cNvPr id="264" name="Straight Arrow Connector 263"/>
          <p:cNvCxnSpPr>
            <a:stCxn id="253" idx="4"/>
            <a:endCxn id="256" idx="0"/>
          </p:cNvCxnSpPr>
          <p:nvPr/>
        </p:nvCxnSpPr>
        <p:spPr>
          <a:xfrm>
            <a:off x="1503751" y="4577829"/>
            <a:ext cx="1047" cy="124053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237" idx="4"/>
            <a:endCxn id="240" idx="0"/>
          </p:cNvCxnSpPr>
          <p:nvPr/>
        </p:nvCxnSpPr>
        <p:spPr>
          <a:xfrm rot="16200000" flipH="1">
            <a:off x="2310925" y="4557348"/>
            <a:ext cx="1265828" cy="1306789"/>
          </a:xfrm>
          <a:prstGeom prst="bentConnector3">
            <a:avLst>
              <a:gd name="adj1" fmla="val 9957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516793" y="3338060"/>
            <a:ext cx="1162016" cy="878889"/>
            <a:chOff x="6516793" y="3175500"/>
            <a:chExt cx="1162016" cy="878889"/>
          </a:xfrm>
        </p:grpSpPr>
        <p:grpSp>
          <p:nvGrpSpPr>
            <p:cNvPr id="81" name="Group 80"/>
            <p:cNvGrpSpPr/>
            <p:nvPr/>
          </p:nvGrpSpPr>
          <p:grpSpPr>
            <a:xfrm>
              <a:off x="6516793" y="3657475"/>
              <a:ext cx="1162016" cy="396914"/>
              <a:chOff x="6328790" y="2927076"/>
              <a:chExt cx="1388744" cy="39691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396561" y="2927076"/>
                <a:ext cx="1253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sz="1200" dirty="0" smtClean="0">
                    <a:solidFill>
                      <a:schemeClr val="bg1"/>
                    </a:solidFill>
                  </a:rPr>
                  <a:t>Multi-Lingual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328790" y="3077769"/>
                <a:ext cx="13887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sz="1000" dirty="0" smtClean="0">
                    <a:solidFill>
                      <a:schemeClr val="bg1"/>
                    </a:solidFill>
                  </a:rPr>
                  <a:t>English / Malay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827801" y="3175500"/>
              <a:ext cx="540000" cy="540000"/>
              <a:chOff x="4696564" y="4407354"/>
              <a:chExt cx="540000" cy="540000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4696564" y="4407354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4564" y="4425354"/>
                <a:ext cx="504000" cy="504000"/>
              </a:xfrm>
              <a:prstGeom prst="rect">
                <a:avLst/>
              </a:prstGeom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4323330" y="3345194"/>
            <a:ext cx="1088367" cy="904963"/>
            <a:chOff x="4323330" y="3182634"/>
            <a:chExt cx="1088367" cy="904963"/>
          </a:xfrm>
        </p:grpSpPr>
        <p:grpSp>
          <p:nvGrpSpPr>
            <p:cNvPr id="134" name="Group 133"/>
            <p:cNvGrpSpPr/>
            <p:nvPr/>
          </p:nvGrpSpPr>
          <p:grpSpPr>
            <a:xfrm>
              <a:off x="4323330" y="3690683"/>
              <a:ext cx="1088367" cy="396914"/>
              <a:chOff x="6328790" y="2927076"/>
              <a:chExt cx="1388744" cy="396914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6396562" y="2927076"/>
                <a:ext cx="1253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sz="1200" dirty="0" smtClean="0">
                    <a:solidFill>
                      <a:schemeClr val="bg1"/>
                    </a:solidFill>
                  </a:rPr>
                  <a:t>Profiling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6328790" y="3077769"/>
                <a:ext cx="13887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sz="1000" dirty="0" smtClean="0">
                    <a:solidFill>
                      <a:schemeClr val="bg1"/>
                    </a:solidFill>
                  </a:rPr>
                  <a:t>Registration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579513" y="3182634"/>
              <a:ext cx="576000" cy="576000"/>
              <a:chOff x="4703512" y="3367645"/>
              <a:chExt cx="576000" cy="57600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4721512" y="3385645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3512" y="3367645"/>
                <a:ext cx="576000" cy="576000"/>
              </a:xfrm>
              <a:prstGeom prst="rect">
                <a:avLst/>
              </a:prstGeom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4719514" y="4274530"/>
            <a:ext cx="884569" cy="872572"/>
            <a:chOff x="4474015" y="4104290"/>
            <a:chExt cx="884569" cy="872572"/>
          </a:xfrm>
        </p:grpSpPr>
        <p:grpSp>
          <p:nvGrpSpPr>
            <p:cNvPr id="6" name="Group 5"/>
            <p:cNvGrpSpPr/>
            <p:nvPr/>
          </p:nvGrpSpPr>
          <p:grpSpPr>
            <a:xfrm>
              <a:off x="4646299" y="4104290"/>
              <a:ext cx="540000" cy="540000"/>
              <a:chOff x="4605967" y="4159127"/>
              <a:chExt cx="540000" cy="540000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4605967" y="4159127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4" name="Picture 153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3967" y="4177127"/>
                <a:ext cx="504000" cy="504000"/>
              </a:xfrm>
              <a:prstGeom prst="rect">
                <a:avLst/>
              </a:prstGeom>
            </p:spPr>
          </p:pic>
        </p:grpSp>
        <p:grpSp>
          <p:nvGrpSpPr>
            <p:cNvPr id="160" name="Group 159"/>
            <p:cNvGrpSpPr/>
            <p:nvPr/>
          </p:nvGrpSpPr>
          <p:grpSpPr>
            <a:xfrm>
              <a:off x="4474015" y="4588336"/>
              <a:ext cx="884569" cy="388526"/>
              <a:chOff x="6328790" y="2927076"/>
              <a:chExt cx="1388744" cy="388526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6396562" y="2927076"/>
                <a:ext cx="1253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sz="1200" dirty="0" smtClean="0">
                    <a:solidFill>
                      <a:schemeClr val="bg1"/>
                    </a:solidFill>
                  </a:rPr>
                  <a:t>Calendar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6328790" y="3069381"/>
                <a:ext cx="13887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sz="1000" dirty="0" smtClean="0">
                    <a:solidFill>
                      <a:schemeClr val="bg1"/>
                    </a:solidFill>
                  </a:rPr>
                  <a:t>Events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6318165" y="4746079"/>
            <a:ext cx="884569" cy="380138"/>
            <a:chOff x="6328790" y="2927076"/>
            <a:chExt cx="1388744" cy="380138"/>
          </a:xfrm>
        </p:grpSpPr>
        <p:sp>
          <p:nvSpPr>
            <p:cNvPr id="164" name="TextBox 163"/>
            <p:cNvSpPr txBox="1"/>
            <p:nvPr/>
          </p:nvSpPr>
          <p:spPr>
            <a:xfrm>
              <a:off x="6396562" y="2927076"/>
              <a:ext cx="1253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sz="1200" dirty="0" smtClean="0">
                  <a:solidFill>
                    <a:schemeClr val="bg1"/>
                  </a:solidFill>
                </a:rPr>
                <a:t>Point of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328790" y="3060993"/>
              <a:ext cx="13887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sz="1000" dirty="0" smtClean="0">
                  <a:solidFill>
                    <a:schemeClr val="bg1"/>
                  </a:solidFill>
                </a:rPr>
                <a:t>Interest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90449" y="4280773"/>
            <a:ext cx="540000" cy="540000"/>
            <a:chOff x="6584031" y="4263556"/>
            <a:chExt cx="540000" cy="540000"/>
          </a:xfrm>
        </p:grpSpPr>
        <p:sp>
          <p:nvSpPr>
            <p:cNvPr id="158" name="Oval 157"/>
            <p:cNvSpPr/>
            <p:nvPr/>
          </p:nvSpPr>
          <p:spPr>
            <a:xfrm>
              <a:off x="6584031" y="4263556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0395" y="4299920"/>
              <a:ext cx="467272" cy="46727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5414424" y="2372286"/>
            <a:ext cx="1055344" cy="869924"/>
            <a:chOff x="5414424" y="2209726"/>
            <a:chExt cx="1055344" cy="869924"/>
          </a:xfrm>
        </p:grpSpPr>
        <p:grpSp>
          <p:nvGrpSpPr>
            <p:cNvPr id="92" name="Group 91"/>
            <p:cNvGrpSpPr/>
            <p:nvPr/>
          </p:nvGrpSpPr>
          <p:grpSpPr>
            <a:xfrm>
              <a:off x="5414424" y="2690220"/>
              <a:ext cx="1055344" cy="389430"/>
              <a:chOff x="6426924" y="2927076"/>
              <a:chExt cx="1427127" cy="389430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6426924" y="2927076"/>
                <a:ext cx="14271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sz="1200" dirty="0" smtClean="0">
                    <a:solidFill>
                      <a:schemeClr val="bg1"/>
                    </a:solidFill>
                  </a:rPr>
                  <a:t>Text-based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470125" y="3070285"/>
                <a:ext cx="13407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sz="1000" dirty="0" smtClean="0">
                    <a:solidFill>
                      <a:schemeClr val="bg1"/>
                    </a:solidFill>
                  </a:rPr>
                  <a:t>Enquiries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64833" y="2209726"/>
              <a:ext cx="540000" cy="540000"/>
              <a:chOff x="6196455" y="1947988"/>
              <a:chExt cx="540000" cy="54000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196455" y="1947988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14456" y="1965989"/>
                <a:ext cx="503999" cy="503999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5519470" y="4488258"/>
            <a:ext cx="831307" cy="874777"/>
            <a:chOff x="5470388" y="4201185"/>
            <a:chExt cx="831307" cy="874777"/>
          </a:xfrm>
        </p:grpSpPr>
        <p:grpSp>
          <p:nvGrpSpPr>
            <p:cNvPr id="103" name="Group 102"/>
            <p:cNvGrpSpPr/>
            <p:nvPr/>
          </p:nvGrpSpPr>
          <p:grpSpPr>
            <a:xfrm>
              <a:off x="5470388" y="4685097"/>
              <a:ext cx="831307" cy="390865"/>
              <a:chOff x="6460300" y="2927076"/>
              <a:chExt cx="1353135" cy="390865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6460300" y="2927076"/>
                <a:ext cx="13531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sz="1200" dirty="0" smtClean="0">
                    <a:solidFill>
                      <a:schemeClr val="bg1"/>
                    </a:solidFill>
                  </a:rPr>
                  <a:t>Analytics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460300" y="3071720"/>
                <a:ext cx="13407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sz="1000" dirty="0" smtClean="0">
                    <a:solidFill>
                      <a:schemeClr val="bg1"/>
                    </a:solidFill>
                  </a:rPr>
                  <a:t>Reports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612228" y="4201185"/>
              <a:ext cx="540000" cy="540000"/>
              <a:chOff x="7086517" y="4041897"/>
              <a:chExt cx="540000" cy="54000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7086517" y="4041897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04518" y="4059898"/>
                <a:ext cx="503999" cy="503999"/>
              </a:xfrm>
              <a:prstGeom prst="rect">
                <a:avLst/>
              </a:prstGeom>
            </p:spPr>
          </p:pic>
        </p:grpSp>
      </p:grpSp>
      <p:grpSp>
        <p:nvGrpSpPr>
          <p:cNvPr id="17" name="Group 16"/>
          <p:cNvGrpSpPr/>
          <p:nvPr/>
        </p:nvGrpSpPr>
        <p:grpSpPr>
          <a:xfrm>
            <a:off x="2691916" y="3160534"/>
            <a:ext cx="540000" cy="540000"/>
            <a:chOff x="2966201" y="2463689"/>
            <a:chExt cx="540000" cy="540000"/>
          </a:xfrm>
        </p:grpSpPr>
        <p:sp>
          <p:nvSpPr>
            <p:cNvPr id="174" name="Oval 173"/>
            <p:cNvSpPr/>
            <p:nvPr/>
          </p:nvSpPr>
          <p:spPr>
            <a:xfrm>
              <a:off x="2966201" y="246368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8661" y="2485199"/>
              <a:ext cx="475080" cy="47508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186023" y="2830634"/>
            <a:ext cx="504000" cy="480536"/>
            <a:chOff x="1025887" y="2600064"/>
            <a:chExt cx="504000" cy="480536"/>
          </a:xfrm>
        </p:grpSpPr>
        <p:sp>
          <p:nvSpPr>
            <p:cNvPr id="18" name="Rounded Rectangle 17"/>
            <p:cNvSpPr/>
            <p:nvPr/>
          </p:nvSpPr>
          <p:spPr>
            <a:xfrm>
              <a:off x="1025887" y="2621025"/>
              <a:ext cx="504000" cy="438615"/>
            </a:xfrm>
            <a:prstGeom prst="roundRect">
              <a:avLst>
                <a:gd name="adj" fmla="val 90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619" y="2600064"/>
              <a:ext cx="480536" cy="480536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164424" y="3547828"/>
            <a:ext cx="540000" cy="540000"/>
            <a:chOff x="1164424" y="3528138"/>
            <a:chExt cx="540000" cy="540000"/>
          </a:xfrm>
        </p:grpSpPr>
        <p:sp>
          <p:nvSpPr>
            <p:cNvPr id="175" name="Oval 174"/>
            <p:cNvSpPr/>
            <p:nvPr/>
          </p:nvSpPr>
          <p:spPr>
            <a:xfrm>
              <a:off x="1164424" y="3528138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952" y="3596748"/>
              <a:ext cx="419109" cy="419109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132315" y="2307975"/>
            <a:ext cx="432000" cy="432000"/>
            <a:chOff x="2624722" y="2432038"/>
            <a:chExt cx="540000" cy="540000"/>
          </a:xfrm>
        </p:grpSpPr>
        <p:sp>
          <p:nvSpPr>
            <p:cNvPr id="184" name="Oval 183"/>
            <p:cNvSpPr/>
            <p:nvPr/>
          </p:nvSpPr>
          <p:spPr>
            <a:xfrm>
              <a:off x="2624722" y="2432038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284" y="2441720"/>
              <a:ext cx="464876" cy="464876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8433092" y="2359407"/>
            <a:ext cx="432000" cy="432000"/>
            <a:chOff x="8484993" y="3368421"/>
            <a:chExt cx="432000" cy="432000"/>
          </a:xfrm>
        </p:grpSpPr>
        <p:sp>
          <p:nvSpPr>
            <p:cNvPr id="188" name="Oval 187"/>
            <p:cNvSpPr/>
            <p:nvPr/>
          </p:nvSpPr>
          <p:spPr>
            <a:xfrm>
              <a:off x="8484993" y="336842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4670" y="3370014"/>
              <a:ext cx="392647" cy="428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97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PowerBot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4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Judging Criteria 1/3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029018"/>
              </p:ext>
            </p:extLst>
          </p:nvPr>
        </p:nvGraphicFramePr>
        <p:xfrm>
          <a:off x="182880" y="1487993"/>
          <a:ext cx="11746523" cy="52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816"/>
                <a:gridCol w="1544015"/>
                <a:gridCol w="5064369"/>
                <a:gridCol w="443132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mr-IN" sz="18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Functions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l">
                        <a:buFont typeface="Arial" charset="0"/>
                        <a:buNone/>
                      </a:pPr>
                      <a:r>
                        <a:rPr lang="en-US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Descriptions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l">
                        <a:buFont typeface="Arial" charset="0"/>
                        <a:buNone/>
                      </a:pPr>
                      <a:r>
                        <a:rPr lang="en-US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Remarks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sz="18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10%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Infra flexibility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501650" indent="-334963" algn="l">
                        <a:buFont typeface="Arial" charset="0"/>
                        <a:buChar char="•"/>
                        <a:tabLst/>
                      </a:pP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Hosting – On premise or on cloud.</a:t>
                      </a:r>
                    </a:p>
                    <a:p>
                      <a:pPr marL="501650" indent="-334963" algn="l">
                        <a:buFont typeface="Arial" charset="0"/>
                        <a:buChar char="•"/>
                        <a:tabLst/>
                      </a:pP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Requirement specification on infra side (server, storage) will be required if hosted on premise.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501650" indent="-334963" algn="l">
                        <a:buFont typeface="Arial" charset="0"/>
                        <a:buChar char="•"/>
                        <a:tabLst/>
                      </a:pPr>
                      <a:r>
                        <a:rPr lang="en-US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Hosting </a:t>
                      </a:r>
                      <a:r>
                        <a:rPr lang="mr-IN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–</a:t>
                      </a:r>
                      <a:r>
                        <a:rPr lang="en-US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hybrid</a:t>
                      </a:r>
                    </a:p>
                    <a:p>
                      <a:pPr marL="501650" indent="-334963" algn="l">
                        <a:buFont typeface="Arial" charset="0"/>
                        <a:buChar char="•"/>
                        <a:tabLst/>
                      </a:pPr>
                      <a:r>
                        <a:rPr lang="en-US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For on premise, 2 x Physical servers with the</a:t>
                      </a:r>
                      <a:r>
                        <a:rPr lang="en-US" sz="1800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following </a:t>
                      </a:r>
                      <a:r>
                        <a:rPr lang="en-US" sz="1800" baseline="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config</a:t>
                      </a:r>
                      <a:r>
                        <a:rPr lang="en-US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:</a:t>
                      </a:r>
                    </a:p>
                    <a:p>
                      <a:pPr marL="958850" marR="0" lvl="1" indent="-3349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it-IT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16 x Intel® </a:t>
                      </a:r>
                      <a:r>
                        <a:rPr lang="it-IT" sz="180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Xeon</a:t>
                      </a:r>
                      <a:r>
                        <a:rPr lang="it-IT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® CPU @ 2.70GHz</a:t>
                      </a:r>
                      <a:endParaRPr lang="en-US" sz="1800" dirty="0" smtClean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marL="958850" marR="0" lvl="1" indent="-3349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128GB</a:t>
                      </a:r>
                      <a:r>
                        <a:rPr lang="en-US" sz="1800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RAM</a:t>
                      </a:r>
                    </a:p>
                    <a:p>
                      <a:pPr marL="958850" marR="0" lvl="1" indent="-3349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 x 300GB HDD</a:t>
                      </a:r>
                      <a:endParaRPr lang="it-IT" sz="1800" dirty="0" smtClean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sz="18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15%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Local support availability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501650" indent="-334963" algn="l">
                        <a:buFont typeface="Arial" charset="0"/>
                        <a:buChar char="•"/>
                        <a:tabLst/>
                      </a:pP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Availability of local technical support.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501650" indent="-334963" algn="l">
                        <a:buFont typeface="Arial" charset="0"/>
                        <a:buChar char="•"/>
                        <a:tabLst/>
                      </a:pPr>
                      <a:r>
                        <a:rPr lang="en-US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Incorporated in Malaysia since 2004</a:t>
                      </a:r>
                    </a:p>
                    <a:p>
                      <a:pPr marL="501650" indent="-334963" algn="l">
                        <a:buFont typeface="Arial" charset="0"/>
                        <a:buChar char="•"/>
                        <a:tabLst/>
                      </a:pPr>
                      <a:r>
                        <a:rPr lang="en-US" sz="1800" b="1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100% local support</a:t>
                      </a:r>
                      <a:endParaRPr lang="en-US" sz="1800" b="1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sz="18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15%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Easiness of Integration and support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501650" indent="-334963" algn="l">
                        <a:buFont typeface="Arial" charset="0"/>
                        <a:buChar char="•"/>
                        <a:tabLst/>
                      </a:pP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Able to integrate with enterprise-wide systems used by TNB.</a:t>
                      </a:r>
                    </a:p>
                    <a:p>
                      <a:pPr marL="800100" lvl="1" indent="-342900" algn="l">
                        <a:buFont typeface="Arial" charset="0"/>
                        <a:buChar char="•"/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Eg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: Oracle, SAP, PHP, .NET, Cisco, SOA Web Service/API</a:t>
                      </a:r>
                    </a:p>
                    <a:p>
                      <a:pPr marL="501650" indent="-334963" algn="l">
                        <a:buFont typeface="Arial" charset="0"/>
                        <a:buChar char="•"/>
                        <a:tabLst/>
                      </a:pP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Integration support on common platforms:</a:t>
                      </a:r>
                    </a:p>
                    <a:p>
                      <a:pPr marL="800100" lvl="1" indent="-342900" algn="l">
                        <a:buFont typeface="Arial" charset="0"/>
                        <a:buChar char="•"/>
                      </a:pP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Mobile Messaging (WhatsApp, </a:t>
                      </a: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Wechat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Telegram)</a:t>
                      </a:r>
                    </a:p>
                    <a:p>
                      <a:pPr marL="800100" lvl="1" indent="-342900" algn="l">
                        <a:buFont typeface="Arial" charset="0"/>
                        <a:buChar char="•"/>
                      </a:pP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Web Integration.</a:t>
                      </a:r>
                    </a:p>
                    <a:p>
                      <a:pPr marL="800100" lvl="1" indent="-342900" algn="l">
                        <a:buFont typeface="Arial" charset="0"/>
                        <a:buChar char="•"/>
                      </a:pP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Mobile Application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501650" lvl="0" indent="-334963" algn="l">
                        <a:buFont typeface="Arial" charset="0"/>
                        <a:buChar char="•"/>
                        <a:tabLst/>
                      </a:pPr>
                      <a:r>
                        <a:rPr lang="en-US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Integration with </a:t>
                      </a:r>
                      <a:r>
                        <a:rPr lang="en-US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enterprise-wide systems used by TNB using Web Service / API via </a:t>
                      </a:r>
                      <a:r>
                        <a:rPr lang="en-US" sz="1800" b="1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API Management USC (Universal Service Connector)</a:t>
                      </a:r>
                    </a:p>
                    <a:p>
                      <a:pPr marL="501650" lvl="0" indent="-334963" algn="l">
                        <a:buFont typeface="Arial" charset="0"/>
                        <a:buChar char="•"/>
                        <a:tabLst/>
                      </a:pPr>
                      <a:r>
                        <a:rPr lang="en-US" sz="1800" b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Integration with </a:t>
                      </a:r>
                      <a:r>
                        <a:rPr lang="en-US" sz="1800" b="1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myTNB</a:t>
                      </a:r>
                      <a:r>
                        <a:rPr lang="en-US" sz="1800" b="1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portal </a:t>
                      </a:r>
                      <a:r>
                        <a:rPr lang="en-US" sz="1800" b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via </a:t>
                      </a:r>
                      <a:r>
                        <a:rPr lang="en-US" sz="1800" b="1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AINI (Artificial Intelligence</a:t>
                      </a:r>
                      <a:r>
                        <a:rPr lang="en-US" sz="1800" b="1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for Native Interface)</a:t>
                      </a:r>
                    </a:p>
                    <a:p>
                      <a:pPr marL="501650" lvl="0" indent="-334963" algn="l">
                        <a:buFont typeface="Arial" charset="0"/>
                        <a:buChar char="•"/>
                        <a:tabLst/>
                      </a:pPr>
                      <a:r>
                        <a:rPr lang="en-US" sz="1800" b="0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Support</a:t>
                      </a:r>
                      <a:r>
                        <a:rPr lang="en-US" sz="1800" b="1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WhatsApp, </a:t>
                      </a:r>
                      <a:r>
                        <a:rPr lang="en-US" sz="1800" b="1" baseline="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Wechat</a:t>
                      </a:r>
                      <a:r>
                        <a:rPr lang="en-US" sz="1800" b="1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Telegram, Webchat and Mobile Apps (via IFRAME)</a:t>
                      </a:r>
                      <a:endParaRPr lang="en-US" sz="1800" b="1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2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Judging Criteria 2/3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184182"/>
              </p:ext>
            </p:extLst>
          </p:nvPr>
        </p:nvGraphicFramePr>
        <p:xfrm>
          <a:off x="182880" y="1487993"/>
          <a:ext cx="11746523" cy="425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816"/>
                <a:gridCol w="1544015"/>
                <a:gridCol w="5064369"/>
                <a:gridCol w="443132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mr-IN" sz="18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Functions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l">
                        <a:buFont typeface="Arial" charset="0"/>
                        <a:buNone/>
                      </a:pPr>
                      <a:r>
                        <a:rPr lang="en-US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Descriptions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l">
                        <a:buFont typeface="Arial" charset="0"/>
                        <a:buNone/>
                      </a:pPr>
                      <a:r>
                        <a:rPr lang="en-US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Remarks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mr-IN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25%</a:t>
                      </a:r>
                    </a:p>
                  </a:txBody>
                  <a:tcPr marL="31750" marR="31750" marT="31750" marB="31750" anchor="ctr"/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AI Ability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403225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Understand common and complex, contextual sentences – not just searching through keywords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501650" indent="-334963" algn="l">
                        <a:buFont typeface="Arial" charset="0"/>
                        <a:buChar char="•"/>
                        <a:tabLst/>
                      </a:pPr>
                      <a:r>
                        <a:rPr lang="it-IT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Via </a:t>
                      </a:r>
                      <a:r>
                        <a:rPr lang="it-IT" sz="1800" b="1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UM </a:t>
                      </a:r>
                      <a:r>
                        <a:rPr lang="it-IT" sz="1800" b="1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Krispi</a:t>
                      </a:r>
                      <a:r>
                        <a:rPr lang="it-IT" sz="1800" b="1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NLP </a:t>
                      </a:r>
                      <a:r>
                        <a:rPr lang="it-IT" sz="1800" b="0" baseline="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using</a:t>
                      </a:r>
                      <a:r>
                        <a:rPr lang="it-IT" sz="1800" b="1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it-IT" sz="1800" b="1" baseline="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graph-based</a:t>
                      </a:r>
                      <a:r>
                        <a:rPr lang="it-IT" sz="1800" b="1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it-IT" sz="1800" b="1" baseline="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partition</a:t>
                      </a:r>
                      <a:r>
                        <a:rPr lang="it-IT" sz="1800" b="1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it-IT" sz="1800" b="1" baseline="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distance</a:t>
                      </a:r>
                      <a:r>
                        <a:rPr lang="it-IT" sz="1800" b="1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it-IT" sz="1800" b="1" baseline="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measure</a:t>
                      </a:r>
                      <a:r>
                        <a:rPr lang="it-IT" sz="1800" b="1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it-IT" sz="1800" b="1" baseline="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algorithm</a:t>
                      </a:r>
                      <a:endParaRPr lang="it-IT" sz="1800" b="1" dirty="0" smtClean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mr-IN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403225" indent="-265113" algn="l">
                        <a:buFont typeface="Arial" charset="0"/>
                        <a:buChar char="•"/>
                        <a:tabLst/>
                      </a:pPr>
                      <a:r>
                        <a:rPr lang="en-US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Personalization – Interpreting language and ability to recognize and profile customer, and addressing customer by their personal preferences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501650" indent="-334963" algn="l">
                        <a:buFont typeface="Arial" charset="0"/>
                        <a:buChar char="•"/>
                        <a:tabLst/>
                      </a:pPr>
                      <a:r>
                        <a:rPr lang="it-IT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Via </a:t>
                      </a:r>
                      <a:r>
                        <a:rPr lang="it-IT" sz="180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personalization</a:t>
                      </a:r>
                      <a:r>
                        <a:rPr lang="it-IT" sz="1800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it-IT" sz="1800" baseline="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module</a:t>
                      </a:r>
                      <a:endParaRPr lang="it-IT" sz="1800" dirty="0" smtClean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>
                    <a:solidFill>
                      <a:srgbClr val="CFD5EA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mr-IN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403225" indent="-265113" algn="l">
                        <a:buFont typeface="Arial" charset="0"/>
                        <a:buChar char="•"/>
                        <a:tabLst/>
                      </a:pPr>
                      <a:r>
                        <a:rPr lang="en-US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Voice recognition / conversational ability – recognize voice, and reply back via audio speech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501650" indent="-334963" algn="l">
                        <a:buFont typeface="Arial" charset="0"/>
                        <a:buChar char="•"/>
                        <a:tabLst/>
                      </a:pPr>
                      <a:r>
                        <a:rPr lang="it-IT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Via </a:t>
                      </a:r>
                      <a:r>
                        <a:rPr lang="it-IT" sz="180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webchat</a:t>
                      </a:r>
                      <a:r>
                        <a:rPr lang="it-IT" sz="1800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mr-IN" sz="1800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–</a:t>
                      </a:r>
                      <a:r>
                        <a:rPr lang="it-IT" sz="1800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it-IT" sz="1800" baseline="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integration</a:t>
                      </a:r>
                      <a:r>
                        <a:rPr lang="it-IT" sz="1800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with </a:t>
                      </a:r>
                      <a:r>
                        <a:rPr lang="it-IT" sz="1800" b="1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Speech AI </a:t>
                      </a:r>
                      <a:r>
                        <a:rPr lang="it-IT" sz="1800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and </a:t>
                      </a:r>
                      <a:r>
                        <a:rPr lang="it-IT" sz="1800" b="1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UM </a:t>
                      </a:r>
                      <a:r>
                        <a:rPr lang="it-IT" sz="1800" b="1" baseline="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Krispi</a:t>
                      </a:r>
                      <a:r>
                        <a:rPr lang="it-IT" sz="1800" b="1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NLP</a:t>
                      </a:r>
                      <a:endParaRPr lang="it-IT" sz="1800" b="1" dirty="0" smtClean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mr-IN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403225" indent="-265113" algn="l">
                        <a:buFont typeface="Arial" charset="0"/>
                        <a:buChar char="•"/>
                        <a:tabLst/>
                      </a:pPr>
                      <a:r>
                        <a:rPr lang="en-US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Document and image processing – ability to read and understand documents and images, OCR </a:t>
                      </a:r>
                      <a:r>
                        <a:rPr lang="en-US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etc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501650" indent="-334963" algn="l">
                        <a:buFont typeface="Arial" charset="0"/>
                        <a:buChar char="•"/>
                        <a:tabLst/>
                      </a:pPr>
                      <a:r>
                        <a:rPr lang="it-IT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Via </a:t>
                      </a:r>
                      <a:r>
                        <a:rPr lang="it-IT" sz="1800" b="1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Image AI </a:t>
                      </a:r>
                      <a:r>
                        <a:rPr lang="it-IT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to </a:t>
                      </a:r>
                      <a:r>
                        <a:rPr lang="it-IT" sz="180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process</a:t>
                      </a:r>
                      <a:r>
                        <a:rPr lang="it-IT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it-IT" sz="180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myKAD</a:t>
                      </a:r>
                      <a:endParaRPr lang="it-IT" sz="1800" dirty="0" smtClean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>
                    <a:solidFill>
                      <a:srgbClr val="CFD5EA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mr-IN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403225" indent="-265113" algn="l">
                        <a:buFont typeface="Arial" charset="0"/>
                        <a:buChar char="•"/>
                        <a:tabLst/>
                      </a:pPr>
                      <a:r>
                        <a:rPr lang="en-US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Other </a:t>
                      </a:r>
                      <a:r>
                        <a:rPr lang="en-US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features – such as sentiment, emotion analysis and escalate to human agent if and when required.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501650" indent="-334963" algn="l">
                        <a:buFont typeface="Arial" charset="0"/>
                        <a:buChar char="•"/>
                        <a:tabLst/>
                      </a:pPr>
                      <a:r>
                        <a:rPr lang="it-IT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Via </a:t>
                      </a:r>
                      <a:r>
                        <a:rPr lang="it-IT" sz="1800" b="1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Text Analytics AI </a:t>
                      </a:r>
                      <a:r>
                        <a:rPr lang="it-IT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to </a:t>
                      </a:r>
                      <a:r>
                        <a:rPr lang="it-IT" sz="180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detect</a:t>
                      </a:r>
                      <a:r>
                        <a:rPr lang="it-IT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it-IT" sz="180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sentiment</a:t>
                      </a:r>
                      <a:r>
                        <a:rPr lang="it-IT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and </a:t>
                      </a:r>
                      <a:r>
                        <a:rPr lang="it-IT" sz="180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escalate</a:t>
                      </a:r>
                      <a:r>
                        <a:rPr lang="it-IT" sz="18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to human agent for</a:t>
                      </a:r>
                      <a:r>
                        <a:rPr lang="it-IT" sz="1800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negative </a:t>
                      </a:r>
                      <a:r>
                        <a:rPr lang="it-IT" sz="1800" baseline="0" dirty="0" err="1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sentiment</a:t>
                      </a:r>
                      <a:endParaRPr lang="it-IT" sz="1800" dirty="0" smtClean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750" marR="31750" marT="31750" marB="317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9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747</Words>
  <Application>Microsoft Macintosh PowerPoint</Application>
  <PresentationFormat>Widescreen</PresentationFormat>
  <Paragraphs>139</Paragraphs>
  <Slides>12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Calibri Light</vt:lpstr>
      <vt:lpstr>Mangal</vt:lpstr>
      <vt:lpstr>Segoe Print</vt:lpstr>
      <vt:lpstr>Segoe UI</vt:lpstr>
      <vt:lpstr>Segoe UI Semibold</vt:lpstr>
      <vt:lpstr>Segoe UI Semilight</vt:lpstr>
      <vt:lpstr>Wingdings</vt:lpstr>
      <vt:lpstr>Arial</vt:lpstr>
      <vt:lpstr>Office Theme</vt:lpstr>
      <vt:lpstr>“ENHANCING TNB SUPPORT SERVICES USING POWERBOT”</vt:lpstr>
      <vt:lpstr>Challenges</vt:lpstr>
      <vt:lpstr>Value Proposition</vt:lpstr>
      <vt:lpstr>Value Proposition</vt:lpstr>
      <vt:lpstr>PowerPoint Presentation</vt:lpstr>
      <vt:lpstr>PowerBot Demo</vt:lpstr>
      <vt:lpstr>Flow</vt:lpstr>
      <vt:lpstr>Judging Criteria 1/3</vt:lpstr>
      <vt:lpstr>Judging Criteria 2/3</vt:lpstr>
      <vt:lpstr>Judging Criteria 3/3</vt:lpstr>
      <vt:lpstr>Total Economy Impact</vt:lpstr>
      <vt:lpstr>Q&amp;A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2017-12-14T07:01:06Z</dcterms:created>
  <dcterms:modified xsi:type="dcterms:W3CDTF">2017-12-15T01:10:44Z</dcterms:modified>
</cp:coreProperties>
</file>