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072" r:id="rId2"/>
    <p:sldId id="1065" r:id="rId3"/>
    <p:sldId id="1066" r:id="rId4"/>
    <p:sldId id="1067" r:id="rId5"/>
    <p:sldId id="1068" r:id="rId6"/>
    <p:sldId id="1073" r:id="rId7"/>
    <p:sldId id="1074" r:id="rId8"/>
    <p:sldId id="1075" r:id="rId9"/>
    <p:sldId id="1076" r:id="rId10"/>
    <p:sldId id="1077" r:id="rId11"/>
  </p:sldIdLst>
  <p:sldSz cx="9144000" cy="6858000" type="screen4x3"/>
  <p:notesSz cx="7104063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1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24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37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49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5623" algn="l" defTabSz="91424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2748" algn="l" defTabSz="91424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199873" algn="l" defTabSz="91424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6997" algn="l" defTabSz="91424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 Ropkins" initials="" lastIdx="21" clrIdx="0"/>
  <p:cmAuthor id="2" name="Karl Ropkins" initials="KR" lastIdx="33" clrIdx="1">
    <p:extLst>
      <p:ext uri="{19B8F6BF-5375-455C-9EA6-DF929625EA0E}">
        <p15:presenceInfo xmlns:p15="http://schemas.microsoft.com/office/powerpoint/2012/main" userId="S-1-5-21-332190380-1088980634-2492178951-1001" providerId="AD"/>
      </p:ext>
    </p:extLst>
  </p:cmAuthor>
  <p:cmAuthor id="3" name="Karl Ropkins" initials="KR [2]" lastIdx="109" clrIdx="2">
    <p:extLst>
      <p:ext uri="{19B8F6BF-5375-455C-9EA6-DF929625EA0E}">
        <p15:presenceInfo xmlns:p15="http://schemas.microsoft.com/office/powerpoint/2012/main" userId="Karl Ropki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8B8B"/>
    <a:srgbClr val="F5CBD0"/>
    <a:srgbClr val="FF9F9F"/>
    <a:srgbClr val="FF7575"/>
    <a:srgbClr val="FF9933"/>
    <a:srgbClr val="7C2A92"/>
    <a:srgbClr val="02842A"/>
    <a:srgbClr val="892FA1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3842" autoAdjust="0"/>
  </p:normalViewPr>
  <p:slideViewPr>
    <p:cSldViewPr snapToGrid="0">
      <p:cViewPr varScale="1">
        <p:scale>
          <a:sx n="64" d="100"/>
          <a:sy n="64" d="100"/>
        </p:scale>
        <p:origin x="13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D3E741-450C-4148-BC12-BB5EC6C4E9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317D2-76C6-45B7-8245-CAB6673DA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pPr>
              <a:defRPr/>
            </a:pPr>
            <a:fld id="{4ECFCA3F-31E4-47A0-BF9D-D42D8EDDA598}" type="datetimeFigureOut">
              <a:rPr lang="en-GB"/>
              <a:pPr>
                <a:defRPr/>
              </a:pPr>
              <a:t>07/05/2021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BCD23-1671-44BD-9B76-4C5ED20FE2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12A6F-27CC-4F49-B00B-68C9DB1B99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pPr>
              <a:defRPr/>
            </a:pPr>
            <a:fld id="{5502158F-C3E6-4D20-86E3-2CE592070FA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8ECEDF-8E85-4C6D-B9B3-56D72F16AA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DCC6A-8C63-44E6-8605-761EFC85E7F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pPr>
              <a:defRPr/>
            </a:pPr>
            <a:fld id="{ACEE34E4-630A-431C-B44C-3D4CC9C1298E}" type="datetimeFigureOut">
              <a:rPr lang="en-GB"/>
              <a:pPr>
                <a:defRPr/>
              </a:pPr>
              <a:t>07/05/2021</a:t>
            </a:fld>
            <a:endParaRPr lang="en-GB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D265701-F67D-4B4B-A621-226BEA6788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0C96A5-6098-4294-8965-2260D30BC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B90B6-3B3B-4127-AF60-F889F14C2C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AF83A-8794-45F9-B20C-EACEC61EB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pPr>
              <a:defRPr/>
            </a:pPr>
            <a:fld id="{54D3159B-5F43-40C0-9EFB-A4AA04ABD02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7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9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23" algn="l" defTabSz="9142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48" algn="l" defTabSz="9142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73" algn="l" defTabSz="9142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97" algn="l" defTabSz="9142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312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93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25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63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02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21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05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96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326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1CCB0A-23E0-4C7B-B796-7BBFE0FBCB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470C25-497A-4830-9A36-4C4CDE12E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3209BD-9B48-4AC3-A659-FBA27F24A4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43AA9-5971-4F9F-81D3-1D341A25EB43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2090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EEFE0E-86FA-4765-BF38-A89AEA6307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5EC660-5D39-4E6C-87DD-9530F2C733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8B051E-A4F9-4FDE-8713-0B04C4DE3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1E08D-3572-4057-9CEC-CF39FC8543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911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7FE337-7831-4CA4-AFD8-21A77F3125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966FB8-BB07-473F-99CC-0A69DECD04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23C39E-8175-43A1-979A-B702424A3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CAEB3-D6C7-4161-AD1D-FABAA87F331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9601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CE85E9-409F-4F09-85F9-BD2D1C3D7C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B6E404-7D5B-43F3-9951-F26756251F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668738-F9FC-4075-9A2E-52F5E8DAD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54F88-302D-4D45-B86F-569A0D786AA7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1756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7BC5A9-E070-49E0-BAB6-E45D7DB538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2E1C41-A0AA-451B-A1E0-16B052FAC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EEA06B-75E2-462B-89C3-D42940CC56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783B5-FACE-4461-BDBE-91DE63EC57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7922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4F64C-FC11-441E-8EB9-85408EDCBF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A4335-44DC-4127-8E23-7ABC5A79C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0238-415C-4398-9965-61428959A6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BBF25-7835-4E83-BB9B-3CD55BB88E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604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33E814-645B-4EB6-80C2-BFC5C7D9B6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8E8C022-398C-4641-A011-961C8E64C7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14637D-5D4F-4600-BDAF-664416DDD9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AC907-5253-4478-B5CD-D2B18870DD6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995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118572E-A5A4-4B5D-A550-34E0773B9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58EBEC-414A-4A21-9821-945572B1A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597AC2-4531-4BA7-A133-644F6ACFDA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A7B50-9DB7-4187-81F7-0E6A043A768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5136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5F002BD-4677-4818-863D-6FBA91BFF7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E184503-6CED-4C13-B4E8-30AB9636C1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871DD5-CB8D-45B4-BC66-6F9AE277E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B6C5E-A127-42E1-8B6F-FB792ACED57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4671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41031-C04A-4E41-90A0-A34DE235D7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BA966-B3E8-41A7-8EFB-BB9EA620D4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EB61D-5FA9-404A-B6DB-5460EDC3C3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6E93-4D95-45F6-9055-62291874D4A8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75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D20A9-59F2-4B2A-9EB3-EBB09E07E0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AE15B1-5699-4C74-A3D6-0F4722F40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1CC211-9A2A-464C-B4E5-C4F15C4E8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028B6-DE0E-49D1-B1FA-42269FDB5C6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92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2A89F1A-2862-4274-A7F9-E1DFAF966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EB7B73-20DE-4E61-A2EB-7B5EC0A0B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168DB2E-D665-457F-97D1-8A2643639B9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E8823B-7ACA-40C2-8FA3-DD5F1AE457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979B0BC-D5C5-4D69-82F8-16E056B2A3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303E6F0-9A53-47AD-A67D-62CC49449C5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10">
            <a:extLst>
              <a:ext uri="{FF2B5EF4-FFF2-40B4-BE49-F238E27FC236}">
                <a16:creationId xmlns:a16="http://schemas.microsoft.com/office/drawing/2014/main" id="{82935D3C-54B4-46C6-9DDE-1780B7D12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842" y="1227303"/>
            <a:ext cx="77295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 package for change-point evaluation of air quality time-series data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And de-</a:t>
            </a:r>
            <a:r>
              <a:rPr lang="en-GB" alt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seasonalisation</a:t>
            </a: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, de-weathering, background subtraction</a:t>
            </a:r>
          </a:p>
          <a:p>
            <a:pPr algn="r">
              <a:spcBef>
                <a:spcPct val="0"/>
              </a:spcBef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(Developed in collaboration with Defra and IPSOS Mori)</a:t>
            </a:r>
            <a:r>
              <a:rPr lang="en-GB" altLang="en-US" sz="1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en-GB" altLang="en-US" sz="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GB" alt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works: Break-points, Break-segments and Signal Isolation</a:t>
            </a:r>
            <a:endParaRPr lang="en-GB" altLang="en-US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r">
              <a:spcBef>
                <a:spcPct val="0"/>
              </a:spcBef>
              <a:buNone/>
            </a:pPr>
            <a:endParaRPr lang="en-GB" altLang="en-US" sz="10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Information</a:t>
            </a:r>
          </a:p>
          <a:p>
            <a:pPr lvl="0" algn="r">
              <a:spcBef>
                <a:spcPct val="0"/>
              </a:spcBef>
              <a:buNone/>
            </a:pPr>
            <a:r>
              <a:rPr lang="en-GB" altLang="en-US" sz="20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Examples: Package Installation and Standard Usage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Beta Testing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We are looking for third-party feedback on the package prior to release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(The insights that only come from fresh eyes and novel applications)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We appreciate that we are asking to your time and your input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But our objectives are to use this process to refine </a:t>
            </a:r>
            <a:r>
              <a:rPr lang="en-GB" alt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And, at the same time, get you early access…     </a:t>
            </a:r>
          </a:p>
        </p:txBody>
      </p:sp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5124" name="Rectangle 10">
            <a:extLst>
              <a:ext uri="{FF2B5EF4-FFF2-40B4-BE49-F238E27FC236}">
                <a16:creationId xmlns:a16="http://schemas.microsoft.com/office/drawing/2014/main" id="{6CE71A01-B379-4B39-897C-F73F7AA74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R Package </a:t>
            </a:r>
            <a:r>
              <a:rPr lang="en-GB" alt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F580C969-759A-48E9-A0E3-4C638F3EF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122609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FC4C2A07-BA43-4259-92D1-90A1C931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GB" alt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Usage (4)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98C036-A409-4A39-9824-F22C593C66A0}"/>
              </a:ext>
            </a:extLst>
          </p:cNvPr>
          <p:cNvSpPr/>
          <p:nvPr/>
        </p:nvSpPr>
        <p:spPr>
          <a:xfrm>
            <a:off x="1749425" y="828972"/>
            <a:ext cx="6734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And a break-segment instead of a break-point..?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96C1-1D51-4A62-93F6-DE1F0D104EB4}"/>
              </a:ext>
            </a:extLst>
          </p:cNvPr>
          <p:cNvSpPr/>
          <p:nvPr/>
        </p:nvSpPr>
        <p:spPr>
          <a:xfrm>
            <a:off x="242112" y="1290637"/>
            <a:ext cx="8394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Use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qauntBreakSegments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instead of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quantBreakPoints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FAA04-CA87-40F5-9A01-01C4E89E9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3D9327-83C0-4CB0-BD4E-3314ADA69A99}"/>
              </a:ext>
            </a:extLst>
          </p:cNvPr>
          <p:cNvSpPr/>
          <p:nvPr/>
        </p:nvSpPr>
        <p:spPr>
          <a:xfrm>
            <a:off x="1460225" y="1889902"/>
            <a:ext cx="707735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quantBreakSegments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(ea.1998.2005.day, "dWSbgS.no2", h=0.1)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D76F27-F78C-4E3A-BEED-37FCE8786E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0447" y="2369016"/>
            <a:ext cx="5724939" cy="27988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1C95CE-C543-439F-B8AB-69DBACAAE371}"/>
              </a:ext>
            </a:extLst>
          </p:cNvPr>
          <p:cNvSpPr/>
          <p:nvPr/>
        </p:nvSpPr>
        <p:spPr>
          <a:xfrm>
            <a:off x="3422818" y="5167907"/>
            <a:ext cx="51331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(If you have the time, there is a lot more in the package, but hopefully that is enough to get you started…)</a:t>
            </a:r>
          </a:p>
        </p:txBody>
      </p:sp>
    </p:spTree>
    <p:extLst>
      <p:ext uri="{BB962C8B-B14F-4D97-AF65-F5344CB8AC3E}">
        <p14:creationId xmlns:p14="http://schemas.microsoft.com/office/powerpoint/2010/main" val="1738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FC5F4248-555F-41FA-8EB7-A6F099B90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834929"/>
            <a:ext cx="69675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GB" altLang="en-US" sz="1800" dirty="0">
                <a:latin typeface="Calibri" panose="020F0502020204030204" pitchFamily="34" charset="0"/>
              </a:rPr>
              <a:t>Improved non-seasonal event detection by local contribution isolation, and break-point and change-segment analysis of the local contribution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D19636F-6165-4AC9-8D5A-7EB689EF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: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2F3E0-266A-4DE2-A891-25A9368FBD77}"/>
              </a:ext>
            </a:extLst>
          </p:cNvPr>
          <p:cNvSpPr txBox="1"/>
          <p:nvPr/>
        </p:nvSpPr>
        <p:spPr>
          <a:xfrm>
            <a:off x="366019" y="5165280"/>
            <a:ext cx="455432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Methods for third party, so</a:t>
            </a:r>
          </a:p>
          <a:p>
            <a:endParaRPr lang="en-GB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Accessible (high coverage) data 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Robust, evidence-driven and documented methods, and open software (R package)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7A59A-A363-4691-A47C-60DA090E1462}"/>
              </a:ext>
            </a:extLst>
          </p:cNvPr>
          <p:cNvSpPr txBox="1"/>
          <p:nvPr/>
        </p:nvSpPr>
        <p:spPr>
          <a:xfrm>
            <a:off x="4898572" y="5524511"/>
            <a:ext cx="4065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BUT also a need to refine methods, so some new elements, e.g. background correction, change-segment analysis…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48DE1B-8387-47B3-8386-EB82BA785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13" y="1342270"/>
            <a:ext cx="8706650" cy="4006749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376F3231-CD6D-4D5B-8D15-EBF2FF0F3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338843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3AE53B1-863E-476B-A9EE-781C912BB6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196" y="4134942"/>
            <a:ext cx="5137475" cy="2410782"/>
          </a:xfrm>
          <a:prstGeom prst="rect">
            <a:avLst/>
          </a:prstGeom>
        </p:spPr>
      </p:pic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5" name="Rectangle 17">
            <a:extLst>
              <a:ext uri="{FF2B5EF4-FFF2-40B4-BE49-F238E27FC236}">
                <a16:creationId xmlns:a16="http://schemas.microsoft.com/office/drawing/2014/main" id="{0AD3A3E7-CD7F-47A6-B047-1F7D3081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4" y="834929"/>
            <a:ext cx="7137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GB" altLang="en-US" sz="1800" dirty="0">
                <a:latin typeface="Calibri" panose="020F0502020204030204" pitchFamily="34" charset="0"/>
              </a:rPr>
              <a:t>Break-point analysis and other similar change detection methods seek to find statistically significant step-changes in the properties of a time-series 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692305D-31AD-4E1B-9D7F-7E37A393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Break-point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20879-E2F4-4C83-8170-7A8AFA586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76" y="1546671"/>
            <a:ext cx="4314838" cy="2484301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D675C4E-409D-4B56-B9F3-40B51D4E932A}"/>
              </a:ext>
            </a:extLst>
          </p:cNvPr>
          <p:cNvSpPr/>
          <p:nvPr/>
        </p:nvSpPr>
        <p:spPr>
          <a:xfrm>
            <a:off x="5606642" y="4413657"/>
            <a:ext cx="2706711" cy="1393770"/>
          </a:xfrm>
          <a:prstGeom prst="wedgeRoundRectCallout">
            <a:avLst>
              <a:gd name="adj1" fmla="val -66325"/>
              <a:gd name="adj2" fmla="val 21668"/>
              <a:gd name="adj3" fmla="val 16667"/>
            </a:avLst>
          </a:prstGeom>
          <a:solidFill>
            <a:srgbClr val="FF8B8B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Application of break-point methods to London Marylebone 1998-2005 NO</a:t>
            </a:r>
            <a:r>
              <a:rPr lang="en-GB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time-series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E16BE-7335-412A-BE2F-26308A21E12A}"/>
              </a:ext>
            </a:extLst>
          </p:cNvPr>
          <p:cNvSpPr txBox="1"/>
          <p:nvPr/>
        </p:nvSpPr>
        <p:spPr>
          <a:xfrm>
            <a:off x="4821341" y="1757037"/>
            <a:ext cx="41990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Methods apply a rolling window strategy</a:t>
            </a:r>
          </a:p>
          <a:p>
            <a:endParaRPr lang="en-GB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Assume first window is change-free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Compare that and next window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(here by f-statistic by linear models)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And so on through time-series…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Assigning point (or points) of change and associated confidence intervals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1E61D-DF9A-465D-BBA4-B7896A54CD23}"/>
              </a:ext>
            </a:extLst>
          </p:cNvPr>
          <p:cNvSpPr txBox="1"/>
          <p:nvPr/>
        </p:nvSpPr>
        <p:spPr>
          <a:xfrm>
            <a:off x="4484808" y="3906317"/>
            <a:ext cx="419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>
                <a:latin typeface="Calibri" panose="020F0502020204030204" pitchFamily="34" charset="0"/>
                <a:cs typeface="Calibri" panose="020F0502020204030204" pitchFamily="34" charset="0"/>
              </a:rPr>
              <a:t>[REF: </a:t>
            </a:r>
            <a:r>
              <a:rPr lang="en-GB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Zeileis</a:t>
            </a:r>
            <a:r>
              <a:rPr lang="en-GB" sz="1200" i="1" dirty="0">
                <a:latin typeface="Calibri" panose="020F0502020204030204" pitchFamily="34" charset="0"/>
                <a:cs typeface="Calibri" panose="020F0502020204030204" pitchFamily="34" charset="0"/>
              </a:rPr>
              <a:t> et al, 2002, J. Stat. Software, 7(2)]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30B976-D378-454E-A6B0-4FCF608C6143}"/>
              </a:ext>
            </a:extLst>
          </p:cNvPr>
          <p:cNvCxnSpPr/>
          <p:nvPr/>
        </p:nvCxnSpPr>
        <p:spPr>
          <a:xfrm>
            <a:off x="2107096" y="1643270"/>
            <a:ext cx="0" cy="768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D2A572-21EB-4A32-AC57-83872572CECF}"/>
              </a:ext>
            </a:extLst>
          </p:cNvPr>
          <p:cNvSpPr/>
          <p:nvPr/>
        </p:nvSpPr>
        <p:spPr>
          <a:xfrm>
            <a:off x="5304878" y="5815290"/>
            <a:ext cx="3412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OCT 2003 Break-point</a:t>
            </a:r>
          </a:p>
          <a:p>
            <a:pPr algn="ctr"/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82.66-&gt;112.4; 29.69 µg.m</a:t>
            </a:r>
            <a:r>
              <a:rPr lang="en-GB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-3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(36%)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07A33B6F-17E9-479E-A196-B2536B028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145698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ADEC3E-2202-41A8-A3E2-9664D5F5E3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4666295" y="2578058"/>
            <a:ext cx="4371689" cy="1842897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83E6DB-A52C-428D-9338-836A03982C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2677" y="4767120"/>
            <a:ext cx="4182078" cy="1749275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noFill/>
          </a:ln>
        </p:spPr>
      </p:pic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5" name="Rectangle 17">
            <a:extLst>
              <a:ext uri="{FF2B5EF4-FFF2-40B4-BE49-F238E27FC236}">
                <a16:creationId xmlns:a16="http://schemas.microsoft.com/office/drawing/2014/main" id="{7A1A6DE7-9178-45E5-B302-735FCA5B5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4" y="834929"/>
            <a:ext cx="7137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GB" altLang="en-US" sz="1800" dirty="0">
                <a:latin typeface="Calibri" panose="020F0502020204030204" pitchFamily="34" charset="0"/>
              </a:rPr>
              <a:t>However, break-points are instantaneous changes and no real-world intervention is ever likely to deliver such an abrupt change…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1AADF4C-FEB9-40F4-9509-8465CABAE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Break-segment Fitting and Quantification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03365-F24B-463A-A1C0-D5CC6D864966}"/>
              </a:ext>
            </a:extLst>
          </p:cNvPr>
          <p:cNvSpPr txBox="1"/>
          <p:nvPr/>
        </p:nvSpPr>
        <p:spPr>
          <a:xfrm>
            <a:off x="3215910" y="1623365"/>
            <a:ext cx="580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>
                <a:latin typeface="Calibri" panose="020F0502020204030204" pitchFamily="34" charset="0"/>
              </a:rPr>
              <a:t>So, we use the break regions as a starting point to test for more gradual change, and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build a more realistic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CDD15-A8B5-4721-AB3B-946FCFC1803A}"/>
              </a:ext>
            </a:extLst>
          </p:cNvPr>
          <p:cNvSpPr txBox="1"/>
          <p:nvPr/>
        </p:nvSpPr>
        <p:spPr>
          <a:xfrm>
            <a:off x="2104652" y="2269696"/>
            <a:ext cx="419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>
                <a:latin typeface="Calibri" panose="020F0502020204030204" pitchFamily="34" charset="0"/>
                <a:cs typeface="Calibri" panose="020F0502020204030204" pitchFamily="34" charset="0"/>
              </a:rPr>
              <a:t>[REF: </a:t>
            </a:r>
            <a:r>
              <a:rPr lang="en-GB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Muggeo</a:t>
            </a:r>
            <a:r>
              <a:rPr lang="en-GB" sz="1200" i="1" dirty="0">
                <a:latin typeface="Calibri" panose="020F0502020204030204" pitchFamily="34" charset="0"/>
                <a:cs typeface="Calibri" panose="020F0502020204030204" pitchFamily="34" charset="0"/>
              </a:rPr>
              <a:t>, M.R., 2008. R News, 8/1, 20-25]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707507-695D-4AC8-98C6-35188094FE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588" y="1827262"/>
            <a:ext cx="5103526" cy="396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2E4EC5-05F2-4380-A494-2D3B562FB324}"/>
              </a:ext>
            </a:extLst>
          </p:cNvPr>
          <p:cNvSpPr/>
          <p:nvPr/>
        </p:nvSpPr>
        <p:spPr>
          <a:xfrm rot="5400000">
            <a:off x="6946603" y="4427071"/>
            <a:ext cx="4076060" cy="2356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F8CF1F-2C83-4E70-84E1-787D4A799962}"/>
              </a:ext>
            </a:extLst>
          </p:cNvPr>
          <p:cNvSpPr/>
          <p:nvPr/>
        </p:nvSpPr>
        <p:spPr>
          <a:xfrm rot="5400000">
            <a:off x="2859395" y="4563596"/>
            <a:ext cx="3593182" cy="1133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E0E78F-A861-4F8B-9448-B27504977B0F}"/>
              </a:ext>
            </a:extLst>
          </p:cNvPr>
          <p:cNvSpPr/>
          <p:nvPr/>
        </p:nvSpPr>
        <p:spPr>
          <a:xfrm>
            <a:off x="4724901" y="6358833"/>
            <a:ext cx="4322756" cy="204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931B3E-BCB1-45BC-BDB4-106ADD25E7C0}"/>
              </a:ext>
            </a:extLst>
          </p:cNvPr>
          <p:cNvSpPr/>
          <p:nvPr/>
        </p:nvSpPr>
        <p:spPr>
          <a:xfrm>
            <a:off x="4821244" y="2521130"/>
            <a:ext cx="4322756" cy="71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1077-F406-43C7-9731-C1A5A5B90565}"/>
              </a:ext>
            </a:extLst>
          </p:cNvPr>
          <p:cNvSpPr/>
          <p:nvPr/>
        </p:nvSpPr>
        <p:spPr>
          <a:xfrm>
            <a:off x="4572000" y="4406667"/>
            <a:ext cx="4314837" cy="3720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69817F8-D18C-4A84-B800-3CAC7BDC5192}"/>
              </a:ext>
            </a:extLst>
          </p:cNvPr>
          <p:cNvSpPr/>
          <p:nvPr/>
        </p:nvSpPr>
        <p:spPr>
          <a:xfrm>
            <a:off x="7183202" y="4349573"/>
            <a:ext cx="362152" cy="429145"/>
          </a:xfrm>
          <a:prstGeom prst="downArrow">
            <a:avLst/>
          </a:prstGeom>
          <a:solidFill>
            <a:srgbClr val="FF0000">
              <a:alpha val="5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EF5AA02-BD21-4B96-BB3C-D7354BCD6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94552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43CB7-10BC-4BCD-8D08-387D9CE42A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948" y="1570942"/>
            <a:ext cx="5430421" cy="2504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4DC7E2-FF06-4C8B-8B70-823C2E3592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3578" y="3739662"/>
            <a:ext cx="5430422" cy="2602523"/>
          </a:xfrm>
          <a:prstGeom prst="rect">
            <a:avLst/>
          </a:prstGeom>
        </p:spPr>
      </p:pic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E74BB558-0408-471A-B918-8FD2C5E3D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(Data Pre-processing) Signal Isolation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023B6BC8-D04E-44E0-BB9E-D82A072A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4" y="834929"/>
            <a:ext cx="7137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GB" altLang="en-US" sz="1800" dirty="0">
                <a:latin typeface="Calibri" panose="020F0502020204030204" pitchFamily="34" charset="0"/>
              </a:rPr>
              <a:t>Multiple inputs often contribute to an air quality time-series (e.g. other sources, meteorology, etc) and any of these can produce change events…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C81AD64-2ECC-4FFE-AE87-A3A8A4442A01}"/>
              </a:ext>
            </a:extLst>
          </p:cNvPr>
          <p:cNvSpPr/>
          <p:nvPr/>
        </p:nvSpPr>
        <p:spPr>
          <a:xfrm>
            <a:off x="6062112" y="1592572"/>
            <a:ext cx="2744144" cy="1758459"/>
          </a:xfrm>
          <a:prstGeom prst="wedgeRoundRectCallout">
            <a:avLst>
              <a:gd name="adj1" fmla="val -85253"/>
              <a:gd name="adj2" fmla="val -1721"/>
              <a:gd name="adj3" fmla="val 16667"/>
            </a:avLst>
          </a:prstGeom>
          <a:solidFill>
            <a:srgbClr val="FF8B8B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Direct use with ambient data is often hindered by variance from other site contributions, e.g. weather, temperature, seasonal cycles, etc.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6A5A5573-021B-46E2-BF06-91FB349A554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2911529" y="3104211"/>
            <a:ext cx="1124297" cy="1612604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539" y="10836"/>
                </a:moveTo>
                <a:cubicBezTo>
                  <a:pt x="18539" y="10824"/>
                  <a:pt x="18540" y="10812"/>
                  <a:pt x="18540" y="10800"/>
                </a:cubicBezTo>
                <a:cubicBezTo>
                  <a:pt x="18540" y="6561"/>
                  <a:pt x="15131" y="3111"/>
                  <a:pt x="10893" y="3060"/>
                </a:cubicBezTo>
                <a:lnTo>
                  <a:pt x="10930" y="0"/>
                </a:lnTo>
                <a:cubicBezTo>
                  <a:pt x="16843" y="72"/>
                  <a:pt x="21600" y="4886"/>
                  <a:pt x="21600" y="10800"/>
                </a:cubicBezTo>
                <a:cubicBezTo>
                  <a:pt x="21600" y="10817"/>
                  <a:pt x="21599" y="10834"/>
                  <a:pt x="21599" y="10851"/>
                </a:cubicBezTo>
                <a:lnTo>
                  <a:pt x="24299" y="10864"/>
                </a:lnTo>
                <a:lnTo>
                  <a:pt x="20049" y="15074"/>
                </a:lnTo>
                <a:lnTo>
                  <a:pt x="15839" y="10824"/>
                </a:lnTo>
                <a:lnTo>
                  <a:pt x="18539" y="10836"/>
                </a:lnTo>
                <a:close/>
              </a:path>
            </a:pathLst>
          </a:custGeom>
          <a:solidFill>
            <a:srgbClr val="FF0000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F209182-B4AA-4D58-806F-8AAFA7C12D17}"/>
              </a:ext>
            </a:extLst>
          </p:cNvPr>
          <p:cNvSpPr/>
          <p:nvPr/>
        </p:nvSpPr>
        <p:spPr>
          <a:xfrm>
            <a:off x="212862" y="4705446"/>
            <a:ext cx="3041709" cy="1758459"/>
          </a:xfrm>
          <a:prstGeom prst="wedgeRoundRectCallout">
            <a:avLst>
              <a:gd name="adj1" fmla="val 72486"/>
              <a:gd name="adj2" fmla="val 8830"/>
              <a:gd name="adj3" fmla="val 16667"/>
            </a:avLst>
          </a:prstGeom>
          <a:solidFill>
            <a:srgbClr val="FF8B8B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en-US" dirty="0">
                <a:latin typeface="Calibri" panose="020F0502020204030204" pitchFamily="34" charset="0"/>
              </a:rPr>
              <a:t>So, we also include functions for various signal isolations: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 err="1">
                <a:latin typeface="Calibri" panose="020F0502020204030204" pitchFamily="34" charset="0"/>
              </a:rPr>
              <a:t>deseasonalisation</a:t>
            </a:r>
            <a:r>
              <a:rPr lang="en-GB" altLang="en-US" dirty="0"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 err="1">
                <a:latin typeface="Calibri" panose="020F0502020204030204" pitchFamily="34" charset="0"/>
              </a:rPr>
              <a:t>deweathering</a:t>
            </a:r>
            <a:r>
              <a:rPr lang="en-GB" altLang="en-US" dirty="0">
                <a:latin typeface="Calibri" panose="020F050202020403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>
                <a:latin typeface="Calibri" panose="020F0502020204030204" pitchFamily="34" charset="0"/>
              </a:rPr>
              <a:t>background subtraction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1C0DB189-67A7-4C25-938F-3910CF6F3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245769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C0C6F0EC-D5B8-491A-B85A-7D47B3BBB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Pre-release R Package Installation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F2C2CCF-A03D-4EA7-9648-90C0C37A1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17" y="1503602"/>
            <a:ext cx="3501332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en-GB" altLang="en-US" sz="1800" dirty="0">
                <a:latin typeface="Calibri" panose="020F0502020204030204" pitchFamily="34" charset="0"/>
              </a:rPr>
              <a:t>Once released, the intention is to make </a:t>
            </a:r>
            <a:r>
              <a:rPr lang="en-GB" altLang="en-US" sz="1800" dirty="0" err="1">
                <a:latin typeface="Calibri" panose="020F0502020204030204" pitchFamily="34" charset="0"/>
              </a:rPr>
              <a:t>AQEval</a:t>
            </a:r>
            <a:r>
              <a:rPr lang="en-GB" altLang="en-US" sz="1800" dirty="0">
                <a:latin typeface="Calibri" panose="020F0502020204030204" pitchFamily="34" charset="0"/>
              </a:rPr>
              <a:t> freely available under General Public License via on-line archives (CRAN and GitHub). </a:t>
            </a:r>
          </a:p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en-GB" altLang="en-US" sz="1800" dirty="0">
                <a:latin typeface="Calibri" panose="020F0502020204030204" pitchFamily="34" charset="0"/>
              </a:rPr>
              <a:t>In the meantime, the pre-release version is shared as an ‘tar ball’ bundle for testing and evaluation as part of software development, and for informal review and feedback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E6B64-AC51-4FFF-89B8-333874D476F6}"/>
              </a:ext>
            </a:extLst>
          </p:cNvPr>
          <p:cNvSpPr/>
          <p:nvPr/>
        </p:nvSpPr>
        <p:spPr>
          <a:xfrm>
            <a:off x="3947835" y="1054375"/>
            <a:ext cx="50531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Installation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A bundled version of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AQEval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(AQEval_0.1.3.tar.gz or later)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Copy file to a known directory, run R (or RStudio) and install using the following:</a:t>
            </a:r>
          </a:p>
          <a:p>
            <a:pPr eaLnBrk="1" hangingPunct="1">
              <a:spcBef>
                <a:spcPct val="50000"/>
              </a:spcBef>
            </a:pPr>
            <a:r>
              <a:rPr lang="en-GB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 R (or RStudio):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(if you do not have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devtools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package, install that first, then...)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B91778-1EF0-43B0-941C-464C6C09FEB4}"/>
              </a:ext>
            </a:extLst>
          </p:cNvPr>
          <p:cNvSpPr/>
          <p:nvPr/>
        </p:nvSpPr>
        <p:spPr>
          <a:xfrm>
            <a:off x="4049230" y="3916697"/>
            <a:ext cx="4667733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devtools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::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install_local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file.choose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()) </a:t>
            </a:r>
          </a:p>
          <a:p>
            <a:pPr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#and select the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AQEval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file</a:t>
            </a:r>
            <a:endParaRPr 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A7EC1-6F1F-4556-8345-18C0A1B96E0E}"/>
              </a:ext>
            </a:extLst>
          </p:cNvPr>
          <p:cNvSpPr/>
          <p:nvPr/>
        </p:nvSpPr>
        <p:spPr>
          <a:xfrm>
            <a:off x="143018" y="4799490"/>
            <a:ext cx="3501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When you want to use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AQEval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load it like any other specialist packages: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1431E-955F-4DE2-89A1-82E809E5D410}"/>
              </a:ext>
            </a:extLst>
          </p:cNvPr>
          <p:cNvSpPr/>
          <p:nvPr/>
        </p:nvSpPr>
        <p:spPr>
          <a:xfrm>
            <a:off x="4049230" y="5102131"/>
            <a:ext cx="4667733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require(</a:t>
            </a:r>
            <a:r>
              <a:rPr lang="en-US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AQEval</a:t>
            </a:r>
            <a:r>
              <a:rPr 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33FB1-0616-482B-BF87-DA6652E9E0F0}"/>
              </a:ext>
            </a:extLst>
          </p:cNvPr>
          <p:cNvSpPr/>
          <p:nvPr/>
        </p:nvSpPr>
        <p:spPr>
          <a:xfrm>
            <a:off x="4049229" y="5670794"/>
            <a:ext cx="4667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(Help documentation like other R packages)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E6442507-5810-41DD-B3CC-DC41250C5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117950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C6990-E978-4B28-8D05-55124E98E7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0489" y="4104083"/>
            <a:ext cx="6305500" cy="2511027"/>
          </a:xfrm>
          <a:prstGeom prst="rect">
            <a:avLst/>
          </a:prstGeom>
        </p:spPr>
      </p:pic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C0C6F0EC-D5B8-491A-B85A-7D47B3BBB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GB" alt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Usage (1)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95E1B1-7511-48BC-AF0B-5E11229CBD17}"/>
              </a:ext>
            </a:extLst>
          </p:cNvPr>
          <p:cNvSpPr/>
          <p:nvPr/>
        </p:nvSpPr>
        <p:spPr>
          <a:xfrm>
            <a:off x="1749425" y="828972"/>
            <a:ext cx="6734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AQEval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functions are coded in a similar style to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openair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Carslaw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&amp; Ropkins, 2012), so the two can be easily used in combination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D3202-D6FB-4552-9F6B-C9D84F8020B6}"/>
              </a:ext>
            </a:extLst>
          </p:cNvPr>
          <p:cNvSpPr/>
          <p:nvPr/>
        </p:nvSpPr>
        <p:spPr>
          <a:xfrm>
            <a:off x="2306568" y="3687030"/>
            <a:ext cx="6281531" cy="369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quantBreakPoints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(ea.1998.2005.day, "no2", h=0.1)</a:t>
            </a:r>
            <a:endParaRPr 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F42C7-35FC-4A8B-BD0E-E23EEE04D18A}"/>
              </a:ext>
            </a:extLst>
          </p:cNvPr>
          <p:cNvSpPr/>
          <p:nvPr/>
        </p:nvSpPr>
        <p:spPr>
          <a:xfrm>
            <a:off x="2306569" y="2304556"/>
            <a:ext cx="6281531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require(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openair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  <a:endParaRPr 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ea.1998.2005 &lt;-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importKCL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("ea2", year=1998:2005, met=TRUE)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ea.1998.2005.day &lt;-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timeAverage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(ea.1998.2005,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avg.time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="day")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E1DC17-C30A-4B95-B9C9-69D617C4B249}"/>
              </a:ext>
            </a:extLst>
          </p:cNvPr>
          <p:cNvSpPr/>
          <p:nvPr/>
        </p:nvSpPr>
        <p:spPr>
          <a:xfrm>
            <a:off x="322122" y="1571194"/>
            <a:ext cx="80068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Example using 1998-2005 data from the London Ealing EA2 AURN site. Get data EA2 from the online KCL archive and convert to daily time-series, using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openair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72366-E36D-4723-99B4-66332BF21F24}"/>
              </a:ext>
            </a:extLst>
          </p:cNvPr>
          <p:cNvSpPr/>
          <p:nvPr/>
        </p:nvSpPr>
        <p:spPr>
          <a:xfrm>
            <a:off x="308870" y="3269976"/>
            <a:ext cx="5919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Apply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AQEval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function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quantBreakPoints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in form: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435F289E-49AD-421E-8E56-40FAFBE88C99}"/>
              </a:ext>
            </a:extLst>
          </p:cNvPr>
          <p:cNvSpPr/>
          <p:nvPr/>
        </p:nvSpPr>
        <p:spPr>
          <a:xfrm>
            <a:off x="123638" y="4481828"/>
            <a:ext cx="2446851" cy="1694014"/>
          </a:xfrm>
          <a:prstGeom prst="wedgeRoundRectCallout">
            <a:avLst>
              <a:gd name="adj1" fmla="val 42461"/>
              <a:gd name="adj2" fmla="val -69954"/>
              <a:gd name="adj3" fmla="val 16667"/>
            </a:avLst>
          </a:prstGeom>
          <a:solidFill>
            <a:srgbClr val="FF8B8B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The inputs are your data set, the time-series to be analysed and the break time-window to apply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F547BEF9-C3FA-4FF8-8AFB-CD6F521B7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126124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3FE6CA9F-F1F0-4286-85A3-1170989F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GB" alt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Usage 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7130E0-1356-4462-9669-3484B7C48A65}"/>
              </a:ext>
            </a:extLst>
          </p:cNvPr>
          <p:cNvSpPr/>
          <p:nvPr/>
        </p:nvSpPr>
        <p:spPr>
          <a:xfrm>
            <a:off x="1749425" y="828972"/>
            <a:ext cx="6734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Deseasonaling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and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deweathering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data before break-point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A5B450-2A43-4338-A714-EFEDBE696928}"/>
              </a:ext>
            </a:extLst>
          </p:cNvPr>
          <p:cNvSpPr/>
          <p:nvPr/>
        </p:nvSpPr>
        <p:spPr>
          <a:xfrm>
            <a:off x="1432939" y="1750459"/>
            <a:ext cx="707735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ea.1998.2005$dWS.no2 &lt;-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isolateContribution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(ea.1998.2005, "no2")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1A88D-767D-44D8-A635-73FD4BB5F859}"/>
              </a:ext>
            </a:extLst>
          </p:cNvPr>
          <p:cNvSpPr/>
          <p:nvPr/>
        </p:nvSpPr>
        <p:spPr>
          <a:xfrm>
            <a:off x="322122" y="1290637"/>
            <a:ext cx="76424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Using same data set and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AQEval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function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isolateContribution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D21B3-80E9-4F0C-BC87-21D08892D6A1}"/>
              </a:ext>
            </a:extLst>
          </p:cNvPr>
          <p:cNvSpPr/>
          <p:nvPr/>
        </p:nvSpPr>
        <p:spPr>
          <a:xfrm>
            <a:off x="1430936" y="3140952"/>
            <a:ext cx="7077352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ea.1998.2005.day &lt;-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timeAverage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(ea.1998.2005,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avg.time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="day")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quantBreakPoints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(ea.1998.2005.day, "dWS.no2", h=0.1)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A40B07-7685-4C13-AD2C-0A49F28CB77C}"/>
              </a:ext>
            </a:extLst>
          </p:cNvPr>
          <p:cNvSpPr/>
          <p:nvPr/>
        </p:nvSpPr>
        <p:spPr>
          <a:xfrm>
            <a:off x="1404432" y="2170525"/>
            <a:ext cx="7159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(By default, this builds and subtracts a model of wind speed/direction, hour-of-day and day-of-year, so applying it at 1-hour resolution, then handling the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deweathered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/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deseasonalised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dWS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data as NO</a:t>
            </a:r>
            <a:r>
              <a:rPr lang="en-GB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was before)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9C41E6-ADB7-44DE-965D-ADB04D4D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6993" y="4051458"/>
            <a:ext cx="6339188" cy="2502128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F8BBC4C-E8FC-4679-ACD5-CEEC9085469A}"/>
              </a:ext>
            </a:extLst>
          </p:cNvPr>
          <p:cNvSpPr/>
          <p:nvPr/>
        </p:nvSpPr>
        <p:spPr>
          <a:xfrm>
            <a:off x="123639" y="4226496"/>
            <a:ext cx="2288258" cy="1949346"/>
          </a:xfrm>
          <a:prstGeom prst="wedgeRoundRectCallout">
            <a:avLst>
              <a:gd name="adj1" fmla="val 26658"/>
              <a:gd name="adj2" fmla="val -72515"/>
              <a:gd name="adj3" fmla="val 16667"/>
            </a:avLst>
          </a:prstGeom>
          <a:solidFill>
            <a:srgbClr val="FF8B8B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Note: This requires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openair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-friendly date (time stamp in date column, wind speed and direction as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wd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ws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712A483F-0883-424A-B80B-EC56A2FE6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185948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470D3B-E0D1-4443-B066-8868B13CE3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1616" y="4402688"/>
            <a:ext cx="5952484" cy="2302845"/>
          </a:xfrm>
          <a:prstGeom prst="rect">
            <a:avLst/>
          </a:prstGeom>
        </p:spPr>
      </p:pic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FC4C2A07-BA43-4259-92D1-90A1C931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GB" alt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Usage (3)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98C036-A409-4A39-9824-F22C593C66A0}"/>
              </a:ext>
            </a:extLst>
          </p:cNvPr>
          <p:cNvSpPr/>
          <p:nvPr/>
        </p:nvSpPr>
        <p:spPr>
          <a:xfrm>
            <a:off x="1749425" y="828972"/>
            <a:ext cx="6734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Expanding the local isolation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96C1-1D51-4A62-93F6-DE1F0D104EB4}"/>
              </a:ext>
            </a:extLst>
          </p:cNvPr>
          <p:cNvSpPr/>
          <p:nvPr/>
        </p:nvSpPr>
        <p:spPr>
          <a:xfrm>
            <a:off x="242112" y="1290637"/>
            <a:ext cx="83948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Subtracting a local background, here London Kensington &amp; Chelsea KC1, getting that from AURN (rather than KCL archive) and merging using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dplyr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before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AQEval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analysis: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00C20-E2A1-4AE4-BA33-EFAD1EE9FA0F}"/>
              </a:ext>
            </a:extLst>
          </p:cNvPr>
          <p:cNvSpPr/>
          <p:nvPr/>
        </p:nvSpPr>
        <p:spPr>
          <a:xfrm>
            <a:off x="1460225" y="1995412"/>
            <a:ext cx="7077352" cy="230832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require(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dplyr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kc.1998.2005 &lt;-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importAURN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("kc1", year=1998:2005, meta=TRUE)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temp &lt;- select(kc.1998.2005, date, no2) %&gt;% rename(bg.no2=no2)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ea.1998.2005 &lt;-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left_join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(ea.1998.2005, temp)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ea.1998.2005$dWSbgS.no2 &lt;-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isolateContribution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(ea.1998.2005,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                                                 "no2", background="bg.no2")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ea.1998.2005.day &lt;-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timeAverage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(ea.1998.2005,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avg.time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="day")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quantBreakPoints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(ea.1998.2005.day, "dWSbgS.no2", h=0.1)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FAA04-CA87-40F5-9A01-01C4E89E9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21177876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A8A1C8D9E44F4492DE381AD8002ADB" ma:contentTypeVersion="6" ma:contentTypeDescription="Create a new document." ma:contentTypeScope="" ma:versionID="44bdb19541ae4ff369fcba595e75e377">
  <xsd:schema xmlns:xsd="http://www.w3.org/2001/XMLSchema" xmlns:xs="http://www.w3.org/2001/XMLSchema" xmlns:p="http://schemas.microsoft.com/office/2006/metadata/properties" xmlns:ns2="262428a8-0293-4d1b-8aef-8ed32891ca41" targetNamespace="http://schemas.microsoft.com/office/2006/metadata/properties" ma:root="true" ma:fieldsID="b6d66be5eb56cbae5938ab35024a1c97" ns2:_="">
    <xsd:import namespace="262428a8-0293-4d1b-8aef-8ed32891c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428a8-0293-4d1b-8aef-8ed32891ca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7BFED7-B9B5-4F0C-AD98-6ED423E691CB}"/>
</file>

<file path=customXml/itemProps2.xml><?xml version="1.0" encoding="utf-8"?>
<ds:datastoreItem xmlns:ds="http://schemas.openxmlformats.org/officeDocument/2006/customXml" ds:itemID="{E5508AE7-57E3-458E-8103-93F31C812CE4}"/>
</file>

<file path=customXml/itemProps3.xml><?xml version="1.0" encoding="utf-8"?>
<ds:datastoreItem xmlns:ds="http://schemas.openxmlformats.org/officeDocument/2006/customXml" ds:itemID="{33369C2A-A507-4A7C-9290-4E7F6A3F5866}"/>
</file>

<file path=docProps/app.xml><?xml version="1.0" encoding="utf-8"?>
<Properties xmlns="http://schemas.openxmlformats.org/officeDocument/2006/extended-properties" xmlns:vt="http://schemas.openxmlformats.org/officeDocument/2006/docPropsVTypes">
  <Template>Clouds</Template>
  <TotalTime>18472</TotalTime>
  <Words>1214</Words>
  <Application>Microsoft Office PowerPoint</Application>
  <PresentationFormat>On-screen Show (4:3)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 Projects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Karl</dc:creator>
  <cp:lastModifiedBy>Karl Ropkins</cp:lastModifiedBy>
  <cp:revision>913</cp:revision>
  <cp:lastPrinted>2020-10-20T15:25:15Z</cp:lastPrinted>
  <dcterms:created xsi:type="dcterms:W3CDTF">2016-01-05T18:16:56Z</dcterms:created>
  <dcterms:modified xsi:type="dcterms:W3CDTF">2021-05-07T05:34:55Z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0x01010010A8A1C8D9E44F4492DE381AD8002ADB</vt:lpwstr>
  </property>
</Properties>
</file>