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423" r:id="rId17"/>
    <p:sldId id="428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2" r:id="rId35"/>
    <p:sldId id="290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e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7" Type="http://schemas.openxmlformats.org/officeDocument/2006/relationships/image" Target="../media/image54.e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58.wmf"/><Relationship Id="rId1" Type="http://schemas.openxmlformats.org/officeDocument/2006/relationships/image" Target="../media/image61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5.wmf"/><Relationship Id="rId1" Type="http://schemas.openxmlformats.org/officeDocument/2006/relationships/image" Target="../media/image6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png"/></Relationships>
</file>

<file path=ppt/drawings/_rels/vmlDrawing3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2.emf"/><Relationship Id="rId3" Type="http://schemas.openxmlformats.org/officeDocument/2006/relationships/image" Target="../media/image91.e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BF1A569-2042-4378-8D0F-77250138D96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CBC350-418C-4C9D-A79D-B676D32CD9DD}" type="slidenum">
              <a:rPr lang="en-US" altLang="zh-CN" smtClean="0"/>
            </a:fld>
            <a:endParaRPr lang="en-US" altLang="zh-CN"/>
          </a:p>
        </p:txBody>
      </p:sp>
      <p:sp>
        <p:nvSpPr>
          <p:cNvPr id="51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05E8FDF5-ED6D-40C6-980C-040A1453F43F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D6768F-FABB-4C58-8D06-FD92817FBE1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F7D05A-B300-4B46-B46A-2C0DBF478AA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D3281A-7B10-4271-865A-3741B60EAA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AFC3AF-9BD2-48D1-A9D4-83B3A74A308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4DDAF-563E-4138-94B9-8045ABAC80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164DDAF-563E-4138-94B9-8045ABAC805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7D10B0-DE1D-48E0-817E-4BB024161B6D}" type="slidenum">
              <a:rPr lang="en-US" altLang="zh-CN" smtClean="0"/>
            </a:fld>
            <a:endParaRPr lang="en-US" altLang="zh-CN"/>
          </a:p>
        </p:txBody>
      </p:sp>
      <p:sp>
        <p:nvSpPr>
          <p:cNvPr id="3584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1A1A9C5-3E90-45B3-B570-3D2AC671BB15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92F1585-EA7E-4922-AD63-44237D4183A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55442E-1C1F-4BED-9230-5F80677DDB1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7E4263-2694-434E-9B58-C1FF1296999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0D9339-A79B-457F-98B6-D683DDBD5B1E}" type="slidenum">
              <a:rPr lang="en-US" altLang="zh-CN" smtClean="0"/>
            </a:fld>
            <a:endParaRPr lang="en-US" altLang="zh-CN"/>
          </a:p>
        </p:txBody>
      </p:sp>
      <p:sp>
        <p:nvSpPr>
          <p:cNvPr id="717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FE12BF18-4CD1-4A75-A7FA-499718545F13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71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4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D1511A-2FB3-4ED5-A732-A3ADBC35C31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29CFC95-4C35-4CD0-90E5-3EE37C12633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ACFA52-D43B-4FEF-9904-E1694BC03AE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22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A3764A-D712-4699-91DD-5AA7B21F62C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0CF802F-BCB3-4892-95F8-66C20CC67C5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84C59B-11F1-4E35-8EB3-8FC2BC24737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A27C271-C0AC-465F-8AFE-4ED0AAA8C5F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08BE90-0729-42A9-BFF0-0E3C94CB010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8BCAEB-0215-455E-B772-FEABB2192BA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BC6479-0F2B-45B5-97A0-6E24D2EC163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771042-BB91-4BED-B00E-754BF6D7187A}" type="slidenum">
              <a:rPr lang="en-US" altLang="zh-CN" smtClean="0"/>
            </a:fld>
            <a:endParaRPr lang="en-US" altLang="zh-CN"/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4A3420DE-7037-4AE9-8DA2-802D0EE74048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815A0A-4B3D-4680-AF77-D8ED1478D79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7AE6A3C-E3D1-4094-BD08-B93B4FA95A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AE3D3F-B448-4C94-8E16-D25F3DA8CFA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42D69C-AD60-433B-83AB-6EEAA30EF39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88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C97948-01C4-4B66-A31F-75DA3BD8960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09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A0BE76-0897-4493-9B47-6F592A516E6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A852BB-907E-4C67-A8FF-645F72B8E9F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49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238819-124A-4BF4-B148-5AD9B9C658B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BBA06D-00E1-4765-AE26-4C0AE2FAC81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0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0D8C7A-354E-439F-9EBA-6A60B6FF8BB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EB7C1D-C7AB-4C87-B7AB-1F66472A820C}" type="slidenum">
              <a:rPr lang="en-US" altLang="zh-CN" smtClean="0"/>
            </a:fld>
            <a:endParaRPr lang="en-US" altLang="zh-CN"/>
          </a:p>
        </p:txBody>
      </p:sp>
      <p:sp>
        <p:nvSpPr>
          <p:cNvPr id="1331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4EE15DD-BC10-4088-9C23-18D6B84A18B4}" type="slidenum">
              <a:rPr kumimoji="1" lang="en-US" altLang="zh-CN" sz="1200">
                <a:latin typeface="Times New Roman" panose="02020603050405020304" pitchFamily="18" charset="0"/>
              </a:rPr>
            </a:fld>
            <a:endParaRPr kumimoji="1"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w="12700" cap="flat">
            <a:solidFill>
              <a:schemeClr val="tx1"/>
            </a:solidFill>
          </a:ln>
        </p:spPr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11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B89B4B-E707-464A-9669-038614C169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31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4A07D0-B7BB-476F-8F02-A900755F2C3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FA9BCF-DA2A-4970-9C58-633EE100306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EBBF1-3F91-45C3-8532-35A23DE9EE1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C0BBA0-0B9C-48BA-9A59-5D36D41262E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13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D17649-C279-41DB-9CB6-A214181DCCD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342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637754-CA85-46FB-B3B4-DE6FC4EA985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3D40DFF-6796-4F4E-A8AF-D30CA916E8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D0BEF3C-277D-4419-B148-AD0D870054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F7F753-4C6E-48BF-A01A-DED5B4F8DC3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B0415E-8910-4903-ADD6-29F1F4FEF1D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16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A5E066-F186-4742-B3D4-1A9A1339A37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36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B007007-6824-4F8C-8928-5349390D4B0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57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345097-7C7F-4541-BA6D-2A8F289519D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77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F6C2C0-CFAB-4622-895A-83D7B7C3454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98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198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29A662-2A0F-4C80-B7B3-94BF50415A3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18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1CB082-D3AF-4A89-AC42-5D772145A29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39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239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7D2A56-8A41-44FD-8CCB-0188D2668BD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005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00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8C06B0-2408-46E2-8532-A763E97FB61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2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2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24F404-C635-4E1A-AD32-36DCCF7B338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4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751AC9-D3B7-41A4-8C87-38A9EE30BB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DB62C9-8828-4E39-90C8-5C5BD8E5F460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61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1340F4-4258-4980-8BEE-0B671FA2724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38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BF5D5B-2336-49F8-BEEE-7A67E5347B4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02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AE092C-BE67-4F9F-B59D-A329E0C4C8D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23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58FB623-614E-4B40-9CFF-FEC2B499BEC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438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C290C7F-4973-42FF-A968-B8DB076C724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64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64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2778D6-6654-4E0F-959F-AC884E85B9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48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560040-B04B-440E-BE6C-B71C1402F00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E27B91-9917-46BD-BCAA-A18798E6D24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5EA234-68AD-4DF5-A964-9A6BAB630C2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A929E5F-371B-4DB2-B6F7-A8C83DA507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76F8C-8E6F-40CD-B848-1C11C8B372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6FA9D-102C-47D4-BDF4-C9DE5396CD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EAA8B-4C64-4919-A56C-9B15D9ACC2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C1518-CF8C-4735-AE28-5AED2F20AB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BE0E8-63C3-44C8-B479-D951A9D0C7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A9F6C-609B-4E92-97CF-34338EC3EE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2C035-BA16-40F2-A105-223CF9FD2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DF693-653A-4460-8DB4-EEC9E77C1E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9B196-4195-4DF6-9B62-492DAE8725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F8C9DD-D2B8-4BEB-BAB7-C56FD4AF7B9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BA0B4-F386-4CC9-9213-6C9F91EC40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A57CE-7D67-4F6B-A72C-D5571FA7B5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5B79D5A6-39ED-46D1-A519-ECF9BDC043F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4.wav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image" Target="../media/image6.wmf"/><Relationship Id="rId7" Type="http://schemas.openxmlformats.org/officeDocument/2006/relationships/oleObject" Target="../embeddings/oleObject11.bin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Relationship Id="rId3" Type="http://schemas.openxmlformats.org/officeDocument/2006/relationships/oleObject" Target="../embeddings/oleObject7.bin"/><Relationship Id="rId2" Type="http://schemas.openxmlformats.org/officeDocument/2006/relationships/image" Target="../media/image5.wmf"/><Relationship Id="rId13" Type="http://schemas.openxmlformats.org/officeDocument/2006/relationships/notesSlide" Target="../notesSlides/notesSlide16.xml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audio" Target="../media/audio1.wav"/><Relationship Id="rId1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7.xml"/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9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2.wav"/><Relationship Id="rId6" Type="http://schemas.openxmlformats.org/officeDocument/2006/relationships/audio" Target="../media/audio1.wav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6.bin"/><Relationship Id="rId3" Type="http://schemas.openxmlformats.org/officeDocument/2006/relationships/image" Target="../media/image16.wmf"/><Relationship Id="rId2" Type="http://schemas.openxmlformats.org/officeDocument/2006/relationships/oleObject" Target="../embeddings/oleObject15.bin"/><Relationship Id="rId10" Type="http://schemas.openxmlformats.org/officeDocument/2006/relationships/notesSlide" Target="../notesSlides/notesSlide22.xml"/><Relationship Id="rId1" Type="http://schemas.openxmlformats.org/officeDocument/2006/relationships/hyperlink" Target="file:///F:\&#35838;&#20214;\12&#24180;&#35838;&#20214;\&#27010;&#29575;&#32479;&#35745;B\12&#24180;&#27010;&#29575;&#32479;&#35745;B\12&#24180;&#29256;&#26412;\&#38598;&#21512;&#36816;&#31639;&#20998;&#37197;&#24459;.swf" TargetMode="Externa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18.wmf"/><Relationship Id="rId18" Type="http://schemas.openxmlformats.org/officeDocument/2006/relationships/notesSlide" Target="../notesSlides/notesSlide23.xml"/><Relationship Id="rId17" Type="http://schemas.openxmlformats.org/officeDocument/2006/relationships/vmlDrawing" Target="../drawings/vmlDrawing10.vml"/><Relationship Id="rId16" Type="http://schemas.openxmlformats.org/officeDocument/2006/relationships/slideLayout" Target="../slideLayouts/slideLayout7.xml"/><Relationship Id="rId15" Type="http://schemas.openxmlformats.org/officeDocument/2006/relationships/audio" Target="../media/audio1.wav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4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audio" Target="../media/audio5.wav"/><Relationship Id="rId8" Type="http://schemas.openxmlformats.org/officeDocument/2006/relationships/audio" Target="../media/audio2.wav"/><Relationship Id="rId7" Type="http://schemas.openxmlformats.org/officeDocument/2006/relationships/audio" Target="../media/audio1.wav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7.wmf"/><Relationship Id="rId12" Type="http://schemas.openxmlformats.org/officeDocument/2006/relationships/notesSlide" Target="../notesSlides/notesSlide28.xml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.e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1" Type="http://schemas.openxmlformats.org/officeDocument/2006/relationships/notesSlide" Target="../notesSlides/notesSlide31.xml"/><Relationship Id="rId10" Type="http://schemas.openxmlformats.org/officeDocument/2006/relationships/vmlDrawing" Target="../drawings/vmlDrawing14.vml"/><Relationship Id="rId1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8.emf"/><Relationship Id="rId13" Type="http://schemas.openxmlformats.org/officeDocument/2006/relationships/notesSlide" Target="../notesSlides/notesSlide35.xml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9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3.wmf"/><Relationship Id="rId10" Type="http://schemas.openxmlformats.org/officeDocument/2006/relationships/notesSlide" Target="../notesSlides/notesSlide36.xml"/><Relationship Id="rId1" Type="http://schemas.openxmlformats.org/officeDocument/2006/relationships/oleObject" Target="../embeddings/oleObject42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9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6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8.wmf"/><Relationship Id="rId19" Type="http://schemas.openxmlformats.org/officeDocument/2006/relationships/notesSlide" Target="../notesSlides/notesSlide41.xml"/><Relationship Id="rId18" Type="http://schemas.openxmlformats.org/officeDocument/2006/relationships/vmlDrawing" Target="../drawings/vmlDrawing22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4.e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48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6.bin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5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8.wmf"/><Relationship Id="rId10" Type="http://schemas.openxmlformats.org/officeDocument/2006/relationships/notesSlide" Target="../notesSlides/notesSlide44.xml"/><Relationship Id="rId1" Type="http://schemas.openxmlformats.org/officeDocument/2006/relationships/oleObject" Target="../embeddings/oleObject58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6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1.wav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1.wmf"/><Relationship Id="rId10" Type="http://schemas.openxmlformats.org/officeDocument/2006/relationships/notesSlide" Target="../notesSlides/notesSlide45.xml"/><Relationship Id="rId1" Type="http://schemas.openxmlformats.org/officeDocument/2006/relationships/oleObject" Target="../embeddings/oleObject61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3.png"/><Relationship Id="rId1" Type="http://schemas.openxmlformats.org/officeDocument/2006/relationships/oleObject" Target="../embeddings/oleObject64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3.png"/><Relationship Id="rId1" Type="http://schemas.openxmlformats.org/officeDocument/2006/relationships/oleObject" Target="../embeddings/oleObject65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8.xml"/><Relationship Id="rId5" Type="http://schemas.openxmlformats.org/officeDocument/2006/relationships/vmlDrawing" Target="../drawings/vmlDrawing29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6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4.wav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7.xml"/><Relationship Id="rId7" Type="http://schemas.openxmlformats.org/officeDocument/2006/relationships/audio" Target="../media/audio2.wav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5.wmf"/><Relationship Id="rId10" Type="http://schemas.openxmlformats.org/officeDocument/2006/relationships/notesSlide" Target="../notesSlides/notesSlide51.xml"/><Relationship Id="rId1" Type="http://schemas.openxmlformats.org/officeDocument/2006/relationships/oleObject" Target="../embeddings/oleObject67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2.xml"/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70.bin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73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5.bin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3.wmf"/><Relationship Id="rId1" Type="http://schemas.openxmlformats.org/officeDocument/2006/relationships/oleObject" Target="../embeddings/oleObject76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0.xml"/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7" Type="http://schemas.openxmlformats.org/officeDocument/2006/relationships/vmlDrawing" Target="../drawings/vmlDrawing3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9.bin"/><Relationship Id="rId3" Type="http://schemas.openxmlformats.org/officeDocument/2006/relationships/image" Target="../media/image76.png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8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audio" Target="../media/audio6.wav"/><Relationship Id="rId7" Type="http://schemas.openxmlformats.org/officeDocument/2006/relationships/image" Target="../media/image81.png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8.wmf"/><Relationship Id="rId11" Type="http://schemas.openxmlformats.org/officeDocument/2006/relationships/notesSlide" Target="../notesSlides/notesSlide62.xml"/><Relationship Id="rId10" Type="http://schemas.openxmlformats.org/officeDocument/2006/relationships/vmlDrawing" Target="../drawings/vmlDrawing37.vml"/><Relationship Id="rId1" Type="http://schemas.openxmlformats.org/officeDocument/2006/relationships/oleObject" Target="../embeddings/oleObject80.bin"/></Relationships>
</file>

<file path=ppt/slides/_rels/slide6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vmlDrawing" Target="../drawings/vmlDrawing38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7.wav"/><Relationship Id="rId2" Type="http://schemas.openxmlformats.org/officeDocument/2006/relationships/image" Target="../media/image82.png"/><Relationship Id="rId1" Type="http://schemas.openxmlformats.org/officeDocument/2006/relationships/oleObject" Target="../embeddings/oleObject83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8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5.bin"/><Relationship Id="rId20" Type="http://schemas.openxmlformats.org/officeDocument/2006/relationships/notesSlide" Target="../notesSlides/notesSlide64.xml"/><Relationship Id="rId2" Type="http://schemas.openxmlformats.org/officeDocument/2006/relationships/image" Target="../media/image83.png"/><Relationship Id="rId19" Type="http://schemas.openxmlformats.org/officeDocument/2006/relationships/vmlDrawing" Target="../drawings/vmlDrawing39.vml"/><Relationship Id="rId18" Type="http://schemas.openxmlformats.org/officeDocument/2006/relationships/slideLayout" Target="../slideLayouts/slideLayout7.xml"/><Relationship Id="rId17" Type="http://schemas.openxmlformats.org/officeDocument/2006/relationships/audio" Target="../media/audio8.wav"/><Relationship Id="rId16" Type="http://schemas.openxmlformats.org/officeDocument/2006/relationships/audio" Target="../media/audio7.wav"/><Relationship Id="rId15" Type="http://schemas.openxmlformats.org/officeDocument/2006/relationships/oleObject" Target="../embeddings/oleObject92.bin"/><Relationship Id="rId14" Type="http://schemas.openxmlformats.org/officeDocument/2006/relationships/oleObject" Target="../embeddings/oleObject91.bin"/><Relationship Id="rId13" Type="http://schemas.openxmlformats.org/officeDocument/2006/relationships/oleObject" Target="../embeddings/oleObject90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89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4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2.e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1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0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89.wmf"/><Relationship Id="rId11" Type="http://schemas.openxmlformats.org/officeDocument/2006/relationships/notesSlide" Target="../notesSlides/notesSlide65.xml"/><Relationship Id="rId10" Type="http://schemas.openxmlformats.org/officeDocument/2006/relationships/vmlDrawing" Target="../drawings/vmlDrawing40.vml"/><Relationship Id="rId1" Type="http://schemas.openxmlformats.org/officeDocument/2006/relationships/oleObject" Target="../embeddings/oleObject93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42583" y="1191578"/>
            <a:ext cx="8458200" cy="1524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n-US" altLang="zh-CN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概率论</a:t>
            </a:r>
            <a:r>
              <a:rPr lang="zh-CN" altLang="en-US" sz="7200" b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与数理统计</a:t>
            </a:r>
            <a:endParaRPr lang="zh-CN" altLang="en-US" sz="3600" b="1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116330" y="3331845"/>
            <a:ext cx="7162800" cy="147701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华文彩云" panose="02010800040101010101" pitchFamily="2" charset="-122"/>
              </a:rPr>
              <a:t>               2019-2020</a:t>
            </a:r>
            <a:r>
              <a:rPr lang="zh-CN" altLang="zh-CN" sz="2800" b="1" dirty="0">
                <a:solidFill>
                  <a:schemeClr val="tx2"/>
                </a:solidFill>
                <a:ea typeface="华文彩云" panose="02010800040101010101" pitchFamily="2" charset="-122"/>
              </a:rPr>
              <a:t>学年第二学期</a:t>
            </a:r>
            <a:endParaRPr lang="zh-CN" altLang="zh-CN" sz="2800" b="1" dirty="0">
              <a:solidFill>
                <a:schemeClr val="tx2"/>
              </a:solidFill>
              <a:ea typeface="华文彩云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dvAuto="0" autoUpdateAnimBg="0" build="p"/>
      <p:bldP spid="30723" grpId="0" autoUpdateAnimBg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125538"/>
            <a:ext cx="8540750" cy="4752975"/>
          </a:xfrm>
        </p:spPr>
        <p:txBody>
          <a:bodyPr/>
          <a:lstStyle/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基本要求</a:t>
            </a:r>
            <a:r>
              <a:rPr lang="en-US" altLang="zh-CN" sz="3600" b="1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endParaRPr lang="en-US" altLang="zh-CN" sz="3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36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掌握随机试验、随机事件和概率的概念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能灵活运用古典和几何概率模型求解问题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掌握概率的公理化定义和概率空间的概念。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理解条件概率，熟练运用加法公式、乘法公式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能灵活运用全概率公式和贝叶斯公式求解应用题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熟练掌握并运用随机事件的独立性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12800" indent="-8128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7388" y="533400"/>
            <a:ext cx="7239000" cy="1676400"/>
          </a:xfrm>
        </p:spPr>
        <p:txBody>
          <a:bodyPr/>
          <a:lstStyle/>
          <a:p>
            <a:pPr eaLnBrk="1" hangingPunct="1">
              <a:lnSpc>
                <a:spcPct val="155000"/>
              </a:lnSpc>
            </a:pPr>
            <a:r>
              <a:rPr lang="zh-CN" altLang="en-US" sz="3200">
                <a:ea typeface="华文新魏" panose="02010800040101010101" pitchFamily="2" charset="-122"/>
              </a:rPr>
              <a:t>随机试验</a:t>
            </a:r>
            <a:br>
              <a:rPr lang="zh-CN" altLang="en-US">
                <a:solidFill>
                  <a:schemeClr val="accent2"/>
                </a:solidFill>
                <a:ea typeface="华文新魏" panose="02010800040101010101" pitchFamily="2" charset="-122"/>
              </a:rPr>
            </a:br>
            <a:r>
              <a:rPr lang="zh-CN" altLang="en-US" sz="3200">
                <a:ea typeface="华文新魏" panose="02010800040101010101" pitchFamily="2" charset="-122"/>
              </a:rPr>
              <a:t>随机试验</a:t>
            </a:r>
            <a:r>
              <a:rPr lang="en-US" altLang="zh-CN" sz="3200">
                <a:ea typeface="华文新魏" panose="02010800040101010101" pitchFamily="2" charset="-122"/>
              </a:rPr>
              <a:t>(</a:t>
            </a:r>
            <a:r>
              <a:rPr lang="zh-CN" altLang="en-US" sz="3200">
                <a:ea typeface="华文新魏" panose="02010800040101010101" pitchFamily="2" charset="-122"/>
              </a:rPr>
              <a:t>简称“试验”</a:t>
            </a:r>
            <a:r>
              <a:rPr lang="en-US" altLang="zh-CN" sz="3200">
                <a:ea typeface="华文新魏" panose="02010800040101010101" pitchFamily="2" charset="-122"/>
              </a:rPr>
              <a:t>)</a:t>
            </a:r>
            <a:endParaRPr lang="en-US" altLang="zh-CN" sz="3200">
              <a:ea typeface="华文新魏" panose="02010800040101010101" pitchFamily="2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611188" y="2514600"/>
            <a:ext cx="80772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5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F0000"/>
                </a:solidFill>
                <a:ea typeface="华文新魏" panose="02010800040101010101" pitchFamily="2" charset="-122"/>
              </a:rPr>
              <a:t>随机试验的特点</a:t>
            </a:r>
            <a:endParaRPr kumimoji="1" lang="zh-CN" altLang="en-US" sz="2800">
              <a:solidFill>
                <a:srgbClr val="FF0000"/>
              </a:solidFill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1.</a:t>
            </a:r>
            <a:r>
              <a:rPr kumimoji="1" lang="zh-CN" altLang="en-US" sz="2800">
                <a:ea typeface="华文新魏" panose="02010800040101010101" pitchFamily="2" charset="-122"/>
              </a:rPr>
              <a:t>可在相同条件下重复进行；     </a:t>
            </a:r>
            <a:endParaRPr kumimoji="1" lang="zh-CN" altLang="en-US" sz="28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2.</a:t>
            </a:r>
            <a:r>
              <a:rPr kumimoji="1" lang="zh-CN" altLang="en-US" sz="2800">
                <a:ea typeface="华文新魏" panose="02010800040101010101" pitchFamily="2" charset="-122"/>
              </a:rPr>
              <a:t>试验可能结果不止一个</a:t>
            </a:r>
            <a:r>
              <a:rPr kumimoji="1" lang="en-US" altLang="zh-CN" sz="2800">
                <a:ea typeface="华文新魏" panose="02010800040101010101" pitchFamily="2" charset="-122"/>
              </a:rPr>
              <a:t>,</a:t>
            </a:r>
            <a:r>
              <a:rPr kumimoji="1" lang="zh-CN" altLang="en-US" sz="2800">
                <a:ea typeface="华文新魏" panose="02010800040101010101" pitchFamily="2" charset="-122"/>
              </a:rPr>
              <a:t>但能确定所有的可能结果</a:t>
            </a:r>
            <a:r>
              <a:rPr kumimoji="1" lang="en-US" altLang="zh-CN" sz="2800">
                <a:ea typeface="华文新魏" panose="02010800040101010101" pitchFamily="2" charset="-122"/>
              </a:rPr>
              <a:t>;</a:t>
            </a:r>
            <a:endParaRPr kumimoji="1" lang="en-US" altLang="zh-CN" sz="28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3.</a:t>
            </a:r>
            <a:r>
              <a:rPr kumimoji="1" lang="zh-CN" altLang="en-US" sz="2800">
                <a:ea typeface="华文新魏" panose="02010800040101010101" pitchFamily="2" charset="-122"/>
              </a:rPr>
              <a:t>一次试验之前无法确定具体是哪种结果出现。</a:t>
            </a:r>
            <a:endParaRPr kumimoji="1" lang="zh-CN" altLang="en-US" sz="28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 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 build="p"/>
      <p:bldP spid="36867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295400" y="906463"/>
            <a:ext cx="662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zh-CN" sz="2400" b="1">
              <a:ea typeface="华文新魏" panose="02010800040101010101" pitchFamily="2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79512" y="2086882"/>
            <a:ext cx="9072562" cy="2419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ea typeface="华文新魏" panose="02010800040101010101" pitchFamily="2" charset="-122"/>
              </a:rPr>
              <a:t>E</a:t>
            </a:r>
            <a:r>
              <a:rPr kumimoji="1" lang="en-US" altLang="zh-CN" sz="2800" baseline="-25000" dirty="0">
                <a:ea typeface="华文新魏" panose="02010800040101010101" pitchFamily="2" charset="-122"/>
              </a:rPr>
              <a:t>1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：</a:t>
            </a:r>
            <a:r>
              <a:rPr kumimoji="1" lang="zh-CN" altLang="zh-CN" sz="2800" dirty="0">
                <a:ea typeface="华文新魏" panose="02010800040101010101" pitchFamily="2" charset="-122"/>
              </a:rPr>
              <a:t>抛一枚硬币，分别用“</a:t>
            </a:r>
            <a:r>
              <a:rPr kumimoji="1" lang="en-US" altLang="zh-CN" sz="2800" dirty="0">
                <a:ea typeface="华文新魏" panose="02010800040101010101" pitchFamily="2" charset="-122"/>
              </a:rPr>
              <a:t>H” </a:t>
            </a:r>
            <a:r>
              <a:rPr kumimoji="1" lang="zh-CN" altLang="zh-CN" sz="2800" dirty="0">
                <a:ea typeface="华文新魏" panose="02010800040101010101" pitchFamily="2" charset="-122"/>
              </a:rPr>
              <a:t>和“</a:t>
            </a:r>
            <a:r>
              <a:rPr kumimoji="1" lang="en-US" altLang="zh-CN" sz="2800" dirty="0">
                <a:ea typeface="华文新魏" panose="02010800040101010101" pitchFamily="2" charset="-122"/>
              </a:rPr>
              <a:t>T” </a:t>
            </a:r>
            <a:r>
              <a:rPr kumimoji="1" lang="zh-CN" altLang="zh-CN" sz="2800" dirty="0">
                <a:ea typeface="华文新魏" panose="02010800040101010101" pitchFamily="2" charset="-122"/>
              </a:rPr>
              <a:t>表示出正面和</a:t>
            </a:r>
            <a:r>
              <a:rPr kumimoji="1" lang="zh-CN" altLang="en-US" sz="2800" dirty="0">
                <a:ea typeface="华文新魏" panose="02010800040101010101" pitchFamily="2" charset="-122"/>
              </a:rPr>
              <a:t>反</a:t>
            </a:r>
            <a:r>
              <a:rPr kumimoji="1" lang="zh-CN" altLang="zh-CN" sz="2800" dirty="0">
                <a:ea typeface="华文新魏" panose="02010800040101010101" pitchFamily="2" charset="-122"/>
              </a:rPr>
              <a:t>面；</a:t>
            </a:r>
            <a:endParaRPr kumimoji="1" lang="zh-CN" altLang="zh-CN" sz="28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ea typeface="华文新魏" panose="02010800040101010101" pitchFamily="2" charset="-122"/>
              </a:rPr>
              <a:t>E</a:t>
            </a:r>
            <a:r>
              <a:rPr kumimoji="1" lang="en-US" altLang="zh-CN" sz="2800" baseline="-25000" dirty="0">
                <a:ea typeface="华文新魏" panose="02010800040101010101" pitchFamily="2" charset="-122"/>
              </a:rPr>
              <a:t>2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：</a:t>
            </a:r>
            <a:r>
              <a:rPr kumimoji="1" lang="zh-CN" altLang="zh-CN" sz="2800" dirty="0">
                <a:ea typeface="华文新魏" panose="02010800040101010101" pitchFamily="2" charset="-122"/>
              </a:rPr>
              <a:t>掷一颗骰子，考虑可能出现的点数；</a:t>
            </a:r>
            <a:endParaRPr kumimoji="1" lang="zh-CN" altLang="zh-CN" sz="28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ea typeface="华文新魏" panose="02010800040101010101" pitchFamily="2" charset="-122"/>
              </a:rPr>
              <a:t>E</a:t>
            </a:r>
            <a:r>
              <a:rPr kumimoji="1" lang="en-US" altLang="zh-CN" sz="2800" baseline="-25000" dirty="0">
                <a:ea typeface="华文新魏" panose="02010800040101010101" pitchFamily="2" charset="-122"/>
              </a:rPr>
              <a:t>3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：</a:t>
            </a:r>
            <a:r>
              <a:rPr kumimoji="1" lang="zh-CN" altLang="zh-CN" sz="2800" dirty="0">
                <a:ea typeface="华文新魏" panose="02010800040101010101" pitchFamily="2" charset="-122"/>
              </a:rPr>
              <a:t>记录某网站一分钟内受到的点击次数；</a:t>
            </a:r>
            <a:endParaRPr kumimoji="1"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"/>
              </a:spcBef>
              <a:spcAft>
                <a:spcPct val="5000"/>
              </a:spcAft>
              <a:buClrTx/>
              <a:buSzTx/>
              <a:buNone/>
            </a:pPr>
            <a:r>
              <a:rPr kumimoji="1" lang="en-US" altLang="zh-CN" sz="2800" dirty="0">
                <a:ea typeface="华文新魏" panose="02010800040101010101" pitchFamily="2" charset="-122"/>
              </a:rPr>
              <a:t>E</a:t>
            </a:r>
            <a:r>
              <a:rPr kumimoji="1" lang="en-US" altLang="zh-CN" sz="2800" baseline="-25000" dirty="0">
                <a:ea typeface="华文新魏" panose="02010800040101010101" pitchFamily="2" charset="-122"/>
              </a:rPr>
              <a:t>4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：</a:t>
            </a:r>
            <a:r>
              <a:rPr kumimoji="1" lang="zh-CN" altLang="zh-CN" sz="2800" dirty="0">
                <a:ea typeface="华文新魏" panose="02010800040101010101" pitchFamily="2" charset="-122"/>
              </a:rPr>
              <a:t>在一批灯泡中任取一只，测其寿命；</a:t>
            </a:r>
            <a:endParaRPr kumimoji="1" lang="zh-CN" altLang="zh-CN" sz="28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"/>
              </a:spcBef>
              <a:spcAft>
                <a:spcPct val="5000"/>
              </a:spcAft>
              <a:buClrTx/>
              <a:buSzTx/>
              <a:buFontTx/>
              <a:buNone/>
            </a:pPr>
            <a:r>
              <a:rPr kumimoji="1" lang="en-US" altLang="zh-CN" sz="2800" dirty="0">
                <a:ea typeface="华文新魏" panose="02010800040101010101" pitchFamily="2" charset="-122"/>
              </a:rPr>
              <a:t>E</a:t>
            </a:r>
            <a:r>
              <a:rPr kumimoji="1" lang="en-US" altLang="zh-CN" sz="2800" baseline="-25000" dirty="0">
                <a:ea typeface="华文新魏" panose="02010800040101010101" pitchFamily="2" charset="-122"/>
              </a:rPr>
              <a:t>5</a:t>
            </a:r>
            <a:r>
              <a:rPr kumimoji="1" lang="zh-CN" altLang="en-US" sz="2800" dirty="0">
                <a:ea typeface="华文新魏" panose="02010800040101010101" pitchFamily="2" charset="-122"/>
              </a:rPr>
              <a:t>：任选一人，记录他的身高和体重 </a:t>
            </a:r>
            <a:r>
              <a:rPr kumimoji="1" lang="zh-CN" altLang="zh-CN" sz="2800" dirty="0">
                <a:ea typeface="华文新魏" panose="02010800040101010101" pitchFamily="2" charset="-122"/>
              </a:rPr>
              <a:t>。</a:t>
            </a:r>
            <a:endParaRPr kumimoji="1" lang="zh-CN" altLang="en-US" sz="2800" dirty="0">
              <a:ea typeface="华文新魏" panose="02010800040101010101" pitchFamily="2" charset="-122"/>
            </a:endParaRPr>
          </a:p>
        </p:txBody>
      </p:sp>
      <p:graphicFrame>
        <p:nvGraphicFramePr>
          <p:cNvPr id="28676" name="Object 4"/>
          <p:cNvGraphicFramePr/>
          <p:nvPr/>
        </p:nvGraphicFramePr>
        <p:xfrm>
          <a:off x="2843213" y="5229225"/>
          <a:ext cx="22098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剪辑" r:id="rId1" imgW="4740275" imgH="2225675" progId="MS_ClipArt_Gallery.2">
                  <p:embed/>
                </p:oleObj>
              </mc:Choice>
              <mc:Fallback>
                <p:oleObj name="剪辑" r:id="rId1" imgW="4740275" imgH="2225675" progId="MS_ClipArt_Gallery.2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229225"/>
                        <a:ext cx="22098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786072" y="722313"/>
            <a:ext cx="708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dirty="0">
                <a:solidFill>
                  <a:schemeClr val="hlink"/>
                </a:solidFill>
                <a:ea typeface="华文新魏" panose="02010800040101010101" pitchFamily="2" charset="-122"/>
              </a:rPr>
              <a:t>随机试验的例子</a:t>
            </a:r>
            <a:endParaRPr kumimoji="1" lang="zh-CN" altLang="en-US" sz="3600" dirty="0">
              <a:solidFill>
                <a:schemeClr val="hlink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304800"/>
            <a:ext cx="7696200" cy="144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600">
                <a:ea typeface="华文新魏" panose="02010800040101010101" pitchFamily="2" charset="-122"/>
              </a:rPr>
              <a:t>1.2 </a:t>
            </a:r>
            <a:r>
              <a:rPr lang="zh-CN" altLang="en-US" sz="3600">
                <a:ea typeface="华文新魏" panose="02010800040101010101" pitchFamily="2" charset="-122"/>
              </a:rPr>
              <a:t>样本空间与事件</a:t>
            </a:r>
            <a:endParaRPr lang="zh-CN" altLang="en-US" sz="3600">
              <a:ea typeface="华文新魏" panose="02010800040101010101" pitchFamily="2" charset="-122"/>
            </a:endParaRP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1143000" y="1676400"/>
            <a:ext cx="7315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ea typeface="华文新魏" panose="02010800040101010101" pitchFamily="2" charset="-122"/>
              </a:rPr>
              <a:t> </a:t>
            </a:r>
            <a:r>
              <a:rPr kumimoji="1" lang="zh-CN" altLang="en-US" dirty="0">
                <a:ea typeface="华文新魏" panose="02010800040101010101" pitchFamily="2" charset="-122"/>
              </a:rPr>
              <a:t>一 样本空间</a:t>
            </a:r>
            <a:endParaRPr kumimoji="1" lang="zh-CN" altLang="en-US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ea typeface="华文新魏" panose="02010800040101010101" pitchFamily="2" charset="-122"/>
              </a:rPr>
              <a:t>   </a:t>
            </a:r>
            <a:r>
              <a:rPr kumimoji="1" lang="en-US" altLang="zh-CN" sz="2800" dirty="0">
                <a:ea typeface="华文新魏" panose="02010800040101010101" pitchFamily="2" charset="-122"/>
              </a:rPr>
              <a:t>1</a:t>
            </a:r>
            <a:r>
              <a:rPr kumimoji="1" lang="zh-CN" altLang="en-US" sz="2800" dirty="0">
                <a:ea typeface="华文新魏" panose="02010800040101010101" pitchFamily="2" charset="-122"/>
              </a:rPr>
              <a:t>、样本空间：试验的</a:t>
            </a: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所有可能结果所组成的集合称为样本空间，记为</a:t>
            </a:r>
            <a:r>
              <a:rPr kumimoji="1" lang="zh-CN" altLang="zh-CN" sz="2800" dirty="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dirty="0">
                <a:ea typeface="华文新魏" panose="02010800040101010101" pitchFamily="2" charset="-122"/>
              </a:rPr>
              <a:t> </a:t>
            </a: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；</a:t>
            </a:r>
            <a:endParaRPr kumimoji="1" lang="zh-CN" altLang="en-US" sz="28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  </a:t>
            </a:r>
            <a:endParaRPr kumimoji="1" lang="en-US" altLang="zh-CN" sz="28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ea typeface="华文新魏" panose="0201080004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dirty="0"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、样本点</a:t>
            </a:r>
            <a:r>
              <a:rPr kumimoji="1" lang="en-US" altLang="zh-CN" sz="2800" dirty="0">
                <a:ea typeface="华文新魏" panose="02010800040101010101" pitchFamily="2" charset="-122"/>
                <a:sym typeface="Symbol" panose="05050102010706020507" pitchFamily="18" charset="2"/>
              </a:rPr>
              <a:t>:  </a:t>
            </a: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试验的每一个结果或样本空间的元素称为一个样本点</a:t>
            </a:r>
            <a:r>
              <a:rPr kumimoji="1" lang="en-US" altLang="zh-CN" sz="2800" dirty="0">
                <a:ea typeface="华文新魏" panose="02010800040101010101" pitchFamily="2" charset="-122"/>
                <a:sym typeface="Symbol" panose="05050102010706020507" pitchFamily="18" charset="2"/>
              </a:rPr>
              <a:t>,</a:t>
            </a:r>
            <a:r>
              <a:rPr kumimoji="1" lang="zh-CN" altLang="en-US" sz="2800" dirty="0">
                <a:ea typeface="华文新魏" panose="02010800040101010101" pitchFamily="2" charset="-122"/>
                <a:sym typeface="Symbol" panose="05050102010706020507" pitchFamily="18" charset="2"/>
              </a:rPr>
              <a:t>记为   </a:t>
            </a:r>
            <a:r>
              <a:rPr kumimoji="1" lang="en-US" altLang="zh-CN" sz="2800" dirty="0">
                <a:ea typeface="华文新魏" panose="02010800040101010101" pitchFamily="2" charset="-122"/>
                <a:sym typeface="Symbol" panose="05050102010706020507" pitchFamily="18" charset="2"/>
              </a:rPr>
              <a:t>.</a:t>
            </a:r>
            <a:r>
              <a:rPr kumimoji="1" lang="en-US" altLang="zh-CN" sz="2800" dirty="0">
                <a:ea typeface="华文新魏" panose="02010800040101010101" pitchFamily="2" charset="-122"/>
              </a:rPr>
              <a:t> </a:t>
            </a:r>
            <a:endParaRPr kumimoji="1"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dirty="0">
                <a:ea typeface="华文新魏" panose="02010800040101010101" pitchFamily="2" charset="-122"/>
              </a:rPr>
              <a:t>   </a:t>
            </a:r>
            <a:endParaRPr kumimoji="1" lang="en-US" altLang="zh-CN" sz="2800" dirty="0">
              <a:ea typeface="华文新魏" panose="02010800040101010101" pitchFamily="2" charset="-122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524000" y="5277386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i="1" dirty="0">
                <a:ea typeface="华文新魏" panose="02010800040101010101" pitchFamily="2" charset="-122"/>
              </a:rPr>
              <a:t>Example:</a:t>
            </a:r>
            <a:r>
              <a:rPr kumimoji="1" lang="en-US" altLang="zh-CN" sz="2800" dirty="0">
                <a:ea typeface="华文新魏" panose="02010800040101010101" pitchFamily="2" charset="-122"/>
              </a:rPr>
              <a:t> </a:t>
            </a:r>
            <a:r>
              <a:rPr kumimoji="1" lang="zh-CN" altLang="en-US" sz="2800" dirty="0">
                <a:ea typeface="华文新魏" panose="02010800040101010101" pitchFamily="2" charset="-122"/>
              </a:rPr>
              <a:t>给出</a:t>
            </a:r>
            <a:r>
              <a:rPr kumimoji="1" lang="en-US" altLang="zh-CN" sz="2800" dirty="0">
                <a:ea typeface="华文新魏" panose="02010800040101010101" pitchFamily="2" charset="-122"/>
              </a:rPr>
              <a:t>E1-E5</a:t>
            </a:r>
            <a:r>
              <a:rPr kumimoji="1" lang="zh-CN" altLang="en-US" sz="2800" dirty="0">
                <a:ea typeface="华文新魏" panose="02010800040101010101" pitchFamily="2" charset="-122"/>
              </a:rPr>
              <a:t>的样本空间</a:t>
            </a:r>
            <a:endParaRPr kumimoji="1" lang="zh-CN" altLang="en-US" sz="2800" dirty="0">
              <a:ea typeface="华文新魏" panose="02010800040101010101" pitchFamily="2" charset="-122"/>
            </a:endParaRPr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5634087" y="4500865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1" imgW="241300" imgH="215900" progId="Equation.3">
                  <p:embed/>
                </p:oleObj>
              </mc:Choice>
              <mc:Fallback>
                <p:oleObj name="Equation" r:id="rId1" imgW="2413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87" y="4500865"/>
                        <a:ext cx="241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utoUpdateAnimBg="0" build="p"/>
      <p:bldP spid="125955" grpId="0" autoUpdateAnimBg="0" build="p"/>
      <p:bldP spid="125956" grpId="0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7238" y="-162348"/>
            <a:ext cx="7772400" cy="1066801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二 事件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7" y="1988840"/>
            <a:ext cx="7921625" cy="4896544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</a:rPr>
              <a:t>1. </a:t>
            </a:r>
            <a:r>
              <a:rPr lang="zh-CN" altLang="en-US" sz="2100" dirty="0">
                <a:solidFill>
                  <a:srgbClr val="FC0128"/>
                </a:solidFill>
                <a:ea typeface="华文新魏" panose="02010800040101010101" pitchFamily="2" charset="-122"/>
              </a:rPr>
              <a:t>    任何事件均可表示为样本空间的某个子集，</a:t>
            </a:r>
            <a:endParaRPr lang="zh-CN" altLang="en-US" sz="2100" dirty="0">
              <a:solidFill>
                <a:srgbClr val="FC0128"/>
              </a:solidFill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2100" dirty="0">
                <a:solidFill>
                  <a:srgbClr val="FC0128"/>
                </a:solidFill>
                <a:ea typeface="华文新魏" panose="02010800040101010101" pitchFamily="2" charset="-122"/>
              </a:rPr>
              <a:t>       </a:t>
            </a:r>
            <a:r>
              <a:rPr lang="zh-CN" altLang="en-US" sz="2100" dirty="0">
                <a:ea typeface="华文新魏" panose="02010800040101010101" pitchFamily="2" charset="-122"/>
              </a:rPr>
              <a:t>称</a:t>
            </a:r>
            <a:r>
              <a:rPr lang="zh-CN" altLang="en-US" sz="2100" dirty="0">
                <a:solidFill>
                  <a:srgbClr val="FF0000"/>
                </a:solidFill>
                <a:ea typeface="华文新魏" panose="02010800040101010101" pitchFamily="2" charset="-122"/>
              </a:rPr>
              <a:t>事件</a:t>
            </a:r>
            <a:r>
              <a:rPr lang="en-US" altLang="zh-CN" sz="2100" dirty="0">
                <a:solidFill>
                  <a:srgbClr val="FF0000"/>
                </a:solidFill>
                <a:ea typeface="华文新魏" panose="02010800040101010101" pitchFamily="2" charset="-122"/>
              </a:rPr>
              <a:t>A</a:t>
            </a:r>
            <a:r>
              <a:rPr lang="zh-CN" altLang="en-US" sz="2100" dirty="0">
                <a:solidFill>
                  <a:srgbClr val="FF0000"/>
                </a:solidFill>
                <a:ea typeface="华文新魏" panose="02010800040101010101" pitchFamily="2" charset="-122"/>
              </a:rPr>
              <a:t>在某次试验中发生，</a:t>
            </a:r>
            <a:r>
              <a:rPr lang="zh-CN" altLang="en-US" sz="2100" dirty="0">
                <a:ea typeface="华文新魏" panose="02010800040101010101" pitchFamily="2" charset="-122"/>
              </a:rPr>
              <a:t>当且仅当试验的结果    属于</a:t>
            </a:r>
            <a:r>
              <a:rPr lang="en-US" altLang="zh-CN" sz="2100" dirty="0">
                <a:ea typeface="华文新魏" panose="02010800040101010101" pitchFamily="2" charset="-122"/>
              </a:rPr>
              <a:t>A</a:t>
            </a:r>
            <a:endParaRPr lang="zh-CN" altLang="en-US" sz="2100" dirty="0"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2100" dirty="0">
                <a:ea typeface="华文新魏" panose="02010800040101010101" pitchFamily="2" charset="-122"/>
              </a:rPr>
              <a:t>    例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 ：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重复三次试验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100" baseline="-25000" dirty="0"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100" baseline="-25000" dirty="0">
                <a:ea typeface="华文新魏" panose="02010800040101010101" pitchFamily="2" charset="-122"/>
              </a:rPr>
              <a:t> 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，以下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A , B , C 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即为三个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随机事件:</a:t>
            </a: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</a:t>
            </a: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A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＝“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至少出一个正面” </a:t>
            </a:r>
            <a:endParaRPr lang="zh-CN" altLang="en-US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zh-CN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   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＝{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HHH, HHT, HTH, THH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HTT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THT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TTH}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；</a:t>
            </a:r>
            <a:endParaRPr lang="zh-CN" altLang="en-US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</a:t>
            </a:r>
            <a:endParaRPr lang="zh-CN" altLang="en-US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B=“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三次出现同一面”</a:t>
            </a:r>
            <a:endParaRPr lang="zh-CN" altLang="en-US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 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={HHH,TTT}</a:t>
            </a: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</a:t>
            </a: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C=“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恰好出现一次正面”</a:t>
            </a:r>
            <a:endParaRPr lang="zh-CN" altLang="en-US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   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{HTT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THT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TTH}</a:t>
            </a: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</a:t>
            </a: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 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对于试验</a:t>
            </a:r>
            <a:r>
              <a:rPr lang="en-US" altLang="zh-CN" sz="2100" dirty="0">
                <a:ea typeface="华文新魏" panose="02010800040101010101" pitchFamily="2" charset="-122"/>
              </a:rPr>
              <a:t>E</a:t>
            </a:r>
            <a:r>
              <a:rPr lang="en-US" altLang="zh-CN" sz="2100" baseline="-25000" dirty="0">
                <a:ea typeface="华文新魏" panose="02010800040101010101" pitchFamily="2" charset="-122"/>
              </a:rPr>
              <a:t>5 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sz="2100" dirty="0">
                <a:ea typeface="华文新魏" panose="02010800040101010101" pitchFamily="2" charset="-122"/>
              </a:rPr>
              <a:t>事件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D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＝“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灯泡寿命超过1000小时”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endParaRPr lang="zh-CN" altLang="en-US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                                     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＝{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x:1000&lt;x&lt;T}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。</a:t>
            </a: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None/>
            </a:pPr>
            <a:r>
              <a:rPr lang="zh-CN" altLang="en-US" sz="2100" dirty="0">
                <a:ea typeface="华文新魏" panose="02010800040101010101" pitchFamily="2" charset="-122"/>
              </a:rPr>
              <a:t> </a:t>
            </a:r>
            <a:endParaRPr lang="en-US" altLang="zh-CN" sz="2900" dirty="0">
              <a:ea typeface="华文新魏" panose="02010800040101010101" pitchFamily="2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869928"/>
            <a:ext cx="784607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dirty="0">
                <a:ea typeface="华文新魏" panose="02010800040101010101" pitchFamily="2" charset="-122"/>
              </a:rPr>
              <a:t>    </a:t>
            </a:r>
            <a:r>
              <a:rPr kumimoji="1" lang="en-US" altLang="zh-CN" sz="2800" dirty="0">
                <a:ea typeface="华文新魏" panose="02010800040101010101" pitchFamily="2" charset="-122"/>
              </a:rPr>
              <a:t> </a:t>
            </a:r>
            <a:r>
              <a:rPr kumimoji="1" lang="zh-CN" altLang="en-US" sz="2800" dirty="0">
                <a:ea typeface="华文新魏" panose="02010800040101010101" pitchFamily="2" charset="-122"/>
              </a:rPr>
              <a:t>样本空间的子集称为（随机）事件，用大写英文字母表示，如</a:t>
            </a:r>
            <a:r>
              <a:rPr kumimoji="1" lang="en-US" altLang="zh-CN" sz="2800" dirty="0">
                <a:ea typeface="华文新魏" panose="02010800040101010101" pitchFamily="2" charset="-122"/>
              </a:rPr>
              <a:t>A</a:t>
            </a:r>
            <a:r>
              <a:rPr kumimoji="1" lang="zh-CN" altLang="en-US" sz="2800" dirty="0">
                <a:ea typeface="华文新魏" panose="02010800040101010101" pitchFamily="2" charset="-122"/>
              </a:rPr>
              <a:t>、</a:t>
            </a:r>
            <a:r>
              <a:rPr kumimoji="1" lang="en-US" altLang="zh-CN" sz="2800" dirty="0">
                <a:ea typeface="华文新魏" panose="02010800040101010101" pitchFamily="2" charset="-122"/>
              </a:rPr>
              <a:t>B</a:t>
            </a:r>
            <a:r>
              <a:rPr kumimoji="1" lang="zh-CN" altLang="en-US" sz="2800" dirty="0">
                <a:ea typeface="华文新魏" panose="02010800040101010101" pitchFamily="2" charset="-122"/>
              </a:rPr>
              <a:t>、</a:t>
            </a:r>
            <a:r>
              <a:rPr kumimoji="1" lang="en-US" altLang="zh-CN" sz="2800" dirty="0">
                <a:ea typeface="华文新魏" panose="02010800040101010101" pitchFamily="2" charset="-122"/>
              </a:rPr>
              <a:t>C</a:t>
            </a:r>
            <a:r>
              <a:rPr kumimoji="1" lang="zh-CN" altLang="en-US" sz="2800" dirty="0">
                <a:ea typeface="华文新魏" panose="02010800040101010101" pitchFamily="2" charset="-122"/>
              </a:rPr>
              <a:t>。</a:t>
            </a:r>
            <a:endParaRPr kumimoji="1" lang="zh-CN" altLang="en-US" sz="2800" dirty="0">
              <a:ea typeface="华文新魏" panose="02010800040101010101" pitchFamily="2" charset="-122"/>
            </a:endParaRPr>
          </a:p>
        </p:txBody>
      </p:sp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7038340" y="2464435"/>
          <a:ext cx="24003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1" imgW="241300" imgH="215900" progId="Equation.3">
                  <p:embed/>
                </p:oleObj>
              </mc:Choice>
              <mc:Fallback>
                <p:oleObj name="Equation" r:id="rId1" imgW="2413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340" y="2464435"/>
                        <a:ext cx="24003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3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7238" y="461341"/>
            <a:ext cx="7772400" cy="1066801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二 事件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2938" y="1510679"/>
            <a:ext cx="7921625" cy="5446713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</a:rPr>
              <a:t>2. </a:t>
            </a:r>
            <a:r>
              <a:rPr lang="zh-CN" altLang="en-US" sz="2100" dirty="0">
                <a:ea typeface="华文新魏" panose="02010800040101010101" pitchFamily="2" charset="-122"/>
              </a:rPr>
              <a:t>两个特殊事件</a:t>
            </a:r>
            <a:r>
              <a:rPr lang="en-US" altLang="zh-CN" sz="2100" dirty="0">
                <a:ea typeface="华文新魏" panose="02010800040101010101" pitchFamily="2" charset="-122"/>
              </a:rPr>
              <a:t>: </a:t>
            </a:r>
            <a:r>
              <a:rPr lang="zh-CN" altLang="en-US" sz="2100" dirty="0">
                <a:ea typeface="华文新魏" panose="02010800040101010101" pitchFamily="2" charset="-122"/>
              </a:rPr>
              <a:t>必然事件</a:t>
            </a:r>
            <a:r>
              <a:rPr lang="zh-CN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lang="zh-CN" altLang="en-US" sz="1400" dirty="0">
                <a:ea typeface="华文新魏" panose="02010800040101010101" pitchFamily="2" charset="-122"/>
              </a:rPr>
              <a:t> </a:t>
            </a:r>
            <a:r>
              <a:rPr lang="zh-CN" altLang="en-US" sz="2100" dirty="0">
                <a:ea typeface="华文新魏" panose="02010800040101010101" pitchFamily="2" charset="-122"/>
              </a:rPr>
              <a:t>、不可能事件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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.</a:t>
            </a:r>
            <a:endParaRPr lang="en-US" altLang="zh-CN" sz="2100" dirty="0">
              <a:ea typeface="华文新魏" panose="02010800040101010101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5000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</a:rPr>
              <a:t>    </a:t>
            </a: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      </a:t>
            </a: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endParaRPr lang="en-US" altLang="zh-CN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Tx/>
              <a:buNone/>
            </a:pPr>
            <a:r>
              <a:rPr lang="en-US" altLang="zh-CN" sz="2100" dirty="0">
                <a:ea typeface="华文新魏" panose="02010800040101010101" pitchFamily="2" charset="-122"/>
                <a:sym typeface="Symbol" panose="05050102010706020507" pitchFamily="18" charset="2"/>
              </a:rPr>
              <a:t>3.</a:t>
            </a:r>
            <a:r>
              <a:rPr lang="zh-CN" altLang="en-US" sz="2100" dirty="0">
                <a:ea typeface="华文新魏" panose="02010800040101010101" pitchFamily="2" charset="-122"/>
                <a:sym typeface="Symbol" panose="05050102010706020507" pitchFamily="18" charset="2"/>
              </a:rPr>
              <a:t>基本事件和复合事件</a:t>
            </a:r>
            <a:endParaRPr lang="zh-CN" altLang="en-US" sz="2100" dirty="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900" dirty="0">
              <a:ea typeface="华文新魏" panose="0201080004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579437" y="3793914"/>
            <a:ext cx="7315200" cy="1373187"/>
            <a:chOff x="1371525" y="4241293"/>
            <a:chExt cx="7315200" cy="1373188"/>
          </a:xfrm>
        </p:grpSpPr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3186112" y="4819938"/>
            <a:ext cx="241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056" name="Equation" r:id="rId1" imgW="241300" imgH="215900" progId="Equation.3">
                    <p:embed/>
                  </p:oleObj>
                </mc:Choice>
                <mc:Fallback>
                  <p:oleObj name="Equation" r:id="rId1" imgW="241300" imgH="215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6112" y="4819938"/>
                          <a:ext cx="241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371525" y="4241293"/>
              <a:ext cx="7315200" cy="1373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800" dirty="0">
                  <a:ea typeface="华文新魏" panose="02010800040101010101" pitchFamily="2" charset="-122"/>
                </a:rPr>
                <a:t>    </a:t>
              </a:r>
              <a:r>
                <a:rPr kumimoji="1" lang="zh-CN" altLang="en-US" sz="2800" dirty="0">
                  <a:ea typeface="华文新魏" panose="02010800040101010101" pitchFamily="2" charset="-122"/>
                </a:rPr>
                <a:t>由一个样本点组成的单点集</a:t>
              </a:r>
              <a:r>
                <a:rPr kumimoji="1" lang="zh-CN" altLang="en-US" sz="2800" dirty="0">
                  <a:ea typeface="华文新魏" panose="02010800040101010101" pitchFamily="2" charset="-122"/>
                  <a:sym typeface="Symbol" panose="05050102010706020507" pitchFamily="18" charset="2"/>
                </a:rPr>
                <a:t>称为一个基本事件</a:t>
              </a:r>
              <a:r>
                <a:rPr kumimoji="1" lang="en-US" altLang="zh-CN" sz="2800" dirty="0">
                  <a:ea typeface="华文新魏" panose="02010800040101010101" pitchFamily="2" charset="-122"/>
                  <a:sym typeface="Symbol" panose="05050102010706020507" pitchFamily="18" charset="2"/>
                </a:rPr>
                <a:t>, </a:t>
              </a:r>
              <a:r>
                <a:rPr kumimoji="1" lang="zh-CN" altLang="en-US" sz="2800" dirty="0">
                  <a:ea typeface="华文新魏" panose="02010800040101010101" pitchFamily="2" charset="-122"/>
                  <a:sym typeface="Symbol" panose="05050102010706020507" pitchFamily="18" charset="2"/>
                </a:rPr>
                <a:t>记为</a:t>
              </a:r>
              <a:r>
                <a:rPr kumimoji="1" lang="en-US" altLang="zh-CN" sz="2800" dirty="0">
                  <a:ea typeface="华文新魏" panose="02010800040101010101" pitchFamily="2" charset="-122"/>
                  <a:sym typeface="Symbol" panose="05050102010706020507" pitchFamily="18" charset="2"/>
                </a:rPr>
                <a:t>{   }.</a:t>
              </a:r>
              <a:r>
                <a:rPr kumimoji="1" lang="en-US" altLang="zh-CN" sz="2800" dirty="0">
                  <a:ea typeface="华文新魏" panose="02010800040101010101" pitchFamily="2" charset="-122"/>
                </a:rPr>
                <a:t> </a:t>
              </a:r>
              <a:r>
                <a:rPr kumimoji="1" lang="zh-CN" altLang="en-US" sz="2800" dirty="0">
                  <a:ea typeface="华文新魏" panose="02010800040101010101" pitchFamily="2" charset="-122"/>
                </a:rPr>
                <a:t>包含不只一个可能结果的集合称为复合事件。</a:t>
              </a:r>
              <a:endParaRPr kumimoji="1" lang="zh-CN" altLang="en-US" sz="2800" dirty="0"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381000"/>
            <a:ext cx="7239000" cy="12192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　     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533400"/>
            <a:ext cx="7086600" cy="1066800"/>
          </a:xfrm>
          <a:noFill/>
        </p:spPr>
        <p:txBody>
          <a:bodyPr lIns="92075" tIns="46038" rIns="92075" bIns="46038"/>
          <a:lstStyle/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chemeClr val="accent2"/>
                </a:solidFill>
                <a:ea typeface="华文新魏" panose="02010800040101010101" pitchFamily="2" charset="-122"/>
              </a:rPr>
              <a:t>三 事件之间的关系</a:t>
            </a:r>
            <a:endParaRPr lang="zh-CN" altLang="en-US" sz="400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>
                <a:ea typeface="华文新魏" panose="02010800040101010101" pitchFamily="2" charset="-122"/>
              </a:rPr>
              <a:t>    </a:t>
            </a:r>
            <a:r>
              <a:rPr lang="en-US" altLang="zh-CN" sz="2000">
                <a:ea typeface="华文新魏" panose="02010800040101010101" pitchFamily="2" charset="-122"/>
              </a:rPr>
              <a:t>1. </a:t>
            </a:r>
            <a:r>
              <a:rPr lang="zh-CN" altLang="en-US" sz="2000">
                <a:solidFill>
                  <a:schemeClr val="accent2"/>
                </a:solidFill>
                <a:ea typeface="华文新魏" panose="02010800040101010101" pitchFamily="2" charset="-122"/>
              </a:rPr>
              <a:t>包含关系： </a:t>
            </a:r>
            <a:r>
              <a:rPr lang="zh-CN" altLang="en-US" sz="2000">
                <a:ea typeface="华文新魏" panose="02010800040101010101" pitchFamily="2" charset="-122"/>
              </a:rPr>
              <a:t>“  </a:t>
            </a:r>
            <a:r>
              <a:rPr lang="en-US" altLang="zh-CN" sz="2000">
                <a:ea typeface="华文新魏" panose="02010800040101010101" pitchFamily="2" charset="-122"/>
              </a:rPr>
              <a:t>A</a:t>
            </a:r>
            <a:r>
              <a:rPr lang="zh-CN" altLang="zh-CN" sz="2000">
                <a:ea typeface="华文新魏" panose="02010800040101010101" pitchFamily="2" charset="-122"/>
              </a:rPr>
              <a:t>发生必导致</a:t>
            </a:r>
            <a:r>
              <a:rPr lang="en-US" altLang="zh-CN" sz="2000">
                <a:ea typeface="华文新魏" panose="02010800040101010101" pitchFamily="2" charset="-122"/>
              </a:rPr>
              <a:t>B</a:t>
            </a:r>
            <a:r>
              <a:rPr lang="zh-CN" altLang="zh-CN" sz="2000">
                <a:ea typeface="华文新魏" panose="02010800040101010101" pitchFamily="2" charset="-122"/>
              </a:rPr>
              <a:t>发生”记为</a:t>
            </a:r>
            <a:r>
              <a:rPr lang="en-US" altLang="zh-CN" sz="2000">
                <a:ea typeface="华文新魏" panose="02010800040101010101" pitchFamily="2" charset="-122"/>
              </a:rPr>
              <a:t>A</a:t>
            </a:r>
            <a:r>
              <a:rPr lang="en-US" altLang="zh-CN" sz="2000">
                <a:ea typeface="华文新魏" panose="0201080004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000">
                <a:ea typeface="华文新魏" panose="02010800040101010101" pitchFamily="2" charset="-122"/>
              </a:rPr>
              <a:t>B</a:t>
            </a:r>
            <a:endParaRPr lang="en-US" altLang="zh-CN" sz="200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ea typeface="华文新魏" panose="02010800040101010101" pitchFamily="2" charset="-122"/>
              </a:rPr>
              <a:t>                  (A</a:t>
            </a:r>
            <a:r>
              <a:rPr lang="zh-CN" altLang="en-US" sz="2000">
                <a:ea typeface="华文新魏" panose="02010800040101010101" pitchFamily="2" charset="-122"/>
              </a:rPr>
              <a:t>＝</a:t>
            </a:r>
            <a:r>
              <a:rPr lang="en-US" altLang="zh-CN" sz="2000">
                <a:ea typeface="华文新魏" panose="02010800040101010101" pitchFamily="2" charset="-122"/>
              </a:rPr>
              <a:t>B </a:t>
            </a:r>
            <a:r>
              <a:rPr lang="en-US" altLang="zh-CN" sz="2000">
                <a:ea typeface="华文新魏" panose="0201080004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000">
                <a:ea typeface="华文新魏" panose="02010800040101010101" pitchFamily="2" charset="-122"/>
              </a:rPr>
              <a:t>A</a:t>
            </a:r>
            <a:r>
              <a:rPr lang="en-US" altLang="zh-CN" sz="2000">
                <a:ea typeface="华文新魏" panose="0201080004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000">
                <a:ea typeface="华文新魏" panose="02010800040101010101" pitchFamily="2" charset="-122"/>
              </a:rPr>
              <a:t>B</a:t>
            </a:r>
            <a:r>
              <a:rPr lang="zh-CN" altLang="en-US" sz="2000">
                <a:ea typeface="华文新魏" panose="02010800040101010101" pitchFamily="2" charset="-122"/>
              </a:rPr>
              <a:t>且</a:t>
            </a:r>
            <a:r>
              <a:rPr lang="en-US" altLang="zh-CN" sz="2000">
                <a:ea typeface="华文新魏" panose="02010800040101010101" pitchFamily="2" charset="-122"/>
              </a:rPr>
              <a:t>B</a:t>
            </a:r>
            <a:r>
              <a:rPr lang="en-US" altLang="zh-CN" sz="2000">
                <a:ea typeface="华文新魏" panose="02010800040101010101" pitchFamily="2" charset="-122"/>
                <a:sym typeface="Symbol" panose="05050102010706020507" pitchFamily="18" charset="2"/>
              </a:rPr>
              <a:t></a:t>
            </a:r>
            <a:r>
              <a:rPr lang="en-US" altLang="zh-CN" sz="2000">
                <a:ea typeface="华文新魏" panose="02010800040101010101" pitchFamily="2" charset="-122"/>
              </a:rPr>
              <a:t>A)</a:t>
            </a:r>
            <a:endParaRPr lang="en-US" altLang="zh-CN" sz="200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>
              <a:ea typeface="华文新魏" panose="02010800040101010101" pitchFamily="2" charset="-122"/>
            </a:endParaRPr>
          </a:p>
        </p:txBody>
      </p:sp>
      <p:graphicFrame>
        <p:nvGraphicFramePr>
          <p:cNvPr id="34820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7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6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8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7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99" name="公式" r:id="rId4" imgW="114300" imgH="215900" progId="Equation.3">
                  <p:embed/>
                </p:oleObj>
              </mc:Choice>
              <mc:Fallback>
                <p:oleObj name="公式" r:id="rId4" imgW="1143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8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0" name="公式" r:id="rId5" imgW="114300" imgH="215900" progId="Equation.3">
                  <p:embed/>
                </p:oleObj>
              </mc:Choice>
              <mc:Fallback>
                <p:oleObj name="公式" r:id="rId5" imgW="1143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9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1" name="公式" r:id="rId6" imgW="114300" imgH="215900" progId="Equation.3">
                  <p:embed/>
                </p:oleObj>
              </mc:Choice>
              <mc:Fallback>
                <p:oleObj name="公式" r:id="rId6" imgW="1143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1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02" name="公式" r:id="rId7" imgW="114300" imgH="215900" progId="Equation.3">
                  <p:embed/>
                </p:oleObj>
              </mc:Choice>
              <mc:Fallback>
                <p:oleObj name="公式" r:id="rId7" imgW="1143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972" name="Picture 12" descr="事件关系(导致)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" t="8447" r="8" b="-8447"/>
          <a:stretch>
            <a:fillRect/>
          </a:stretch>
        </p:blipFill>
        <p:spPr bwMode="auto">
          <a:xfrm>
            <a:off x="2057400" y="2492375"/>
            <a:ext cx="46482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0">
    <p:zoom/>
    <p:sndAc>
      <p:stSnd>
        <p:snd r:embed="rId10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事件关系(并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/>
          <a:stretch>
            <a:fillRect/>
          </a:stretch>
        </p:blipFill>
        <p:spPr bwMode="auto">
          <a:xfrm>
            <a:off x="1905000" y="1268413"/>
            <a:ext cx="5286375" cy="440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685800" y="457200"/>
            <a:ext cx="8229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2. </a:t>
            </a:r>
            <a:r>
              <a:rPr kumimoji="1" lang="zh-CN" altLang="en-US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和事件：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“事件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A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与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B</a:t>
            </a: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至少有一个发生”，记作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</a:rPr>
              <a:t>A</a:t>
            </a:r>
            <a:r>
              <a: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华文新魏" panose="02010800040101010101" pitchFamily="2" charset="-122"/>
                <a:sym typeface="Symbol" panose="05050102010706020507" pitchFamily="18" charset="2"/>
              </a:rPr>
              <a:t>B</a:t>
            </a:r>
            <a:endParaRPr kumimoji="1" lang="en-US" altLang="zh-CN" sz="2400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1447800" y="58674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n</a:t>
            </a:r>
            <a:r>
              <a:rPr kumimoji="1" lang="zh-CN" altLang="en-US" sz="2400">
                <a:ea typeface="华文新魏" panose="02010800040101010101" pitchFamily="2" charset="-122"/>
              </a:rPr>
              <a:t>个事件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1</a:t>
            </a:r>
            <a:r>
              <a:rPr kumimoji="1" lang="en-US" altLang="zh-CN" sz="2400">
                <a:ea typeface="华文新魏" panose="02010800040101010101" pitchFamily="2" charset="-122"/>
              </a:rPr>
              <a:t>, 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2</a:t>
            </a:r>
            <a:r>
              <a:rPr kumimoji="1" lang="en-US" altLang="zh-CN" sz="2400">
                <a:ea typeface="华文新魏" panose="02010800040101010101" pitchFamily="2" charset="-122"/>
              </a:rPr>
              <a:t>,…, 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n</a:t>
            </a:r>
            <a:r>
              <a:rPr kumimoji="1" lang="zh-CN" altLang="zh-CN" sz="2400">
                <a:ea typeface="华文新魏" panose="02010800040101010101" pitchFamily="2" charset="-122"/>
              </a:rPr>
              <a:t>至少有一个发生，记作</a:t>
            </a:r>
            <a:endParaRPr kumimoji="1" lang="zh-CN" altLang="en-US" sz="2400" baseline="-25000">
              <a:ea typeface="华文新魏" panose="02010800040101010101" pitchFamily="2" charset="-122"/>
            </a:endParaRP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4521200" y="33337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1" name="公式" r:id="rId2" imgW="101600" imgH="190500" progId="Equation.3">
                  <p:embed/>
                </p:oleObj>
              </mc:Choice>
              <mc:Fallback>
                <p:oleObj name="公式" r:id="rId2" imgW="1016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200" y="33337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7467600" y="5562600"/>
          <a:ext cx="7889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62" name="Equation" r:id="rId4" imgW="304800" imgH="381000" progId="Equation.3">
                  <p:embed/>
                </p:oleObj>
              </mc:Choice>
              <mc:Fallback>
                <p:oleObj name="Equation" r:id="rId4" imgW="3048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562600"/>
                        <a:ext cx="7889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6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295400" y="6858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3. </a:t>
            </a:r>
            <a:r>
              <a:rPr kumimoji="1" lang="zh-CN" altLang="en-US" sz="2400">
                <a:solidFill>
                  <a:schemeClr val="accent2"/>
                </a:solidFill>
                <a:ea typeface="华文新魏" panose="02010800040101010101" pitchFamily="2" charset="-122"/>
              </a:rPr>
              <a:t>积事件</a:t>
            </a:r>
            <a:r>
              <a:rPr kumimoji="1" lang="zh-CN" altLang="en-US" sz="2400">
                <a:ea typeface="华文新魏" panose="02010800040101010101" pitchFamily="2" charset="-122"/>
              </a:rPr>
              <a:t> </a:t>
            </a:r>
            <a:r>
              <a:rPr kumimoji="1" lang="en-US" altLang="zh-CN" sz="2400">
                <a:ea typeface="华文新魏" panose="02010800040101010101" pitchFamily="2" charset="-122"/>
              </a:rPr>
              <a:t>: “A</a:t>
            </a:r>
            <a:r>
              <a:rPr kumimoji="1" lang="zh-CN" altLang="zh-CN" sz="2400">
                <a:ea typeface="华文新魏" panose="02010800040101010101" pitchFamily="2" charset="-122"/>
              </a:rPr>
              <a:t>与</a:t>
            </a:r>
            <a:r>
              <a:rPr kumimoji="1" lang="en-US" altLang="zh-CN" sz="2400">
                <a:ea typeface="华文新魏" panose="02010800040101010101" pitchFamily="2" charset="-122"/>
              </a:rPr>
              <a:t>B</a:t>
            </a:r>
            <a:r>
              <a:rPr kumimoji="1" lang="zh-CN" altLang="zh-CN" sz="2400">
                <a:ea typeface="华文新魏" panose="02010800040101010101" pitchFamily="2" charset="-122"/>
              </a:rPr>
              <a:t>同时发生”，记作</a:t>
            </a:r>
            <a:r>
              <a:rPr kumimoji="1" lang="zh-CN" altLang="en-US" sz="2400">
                <a:ea typeface="华文新魏" panose="02010800040101010101" pitchFamily="2" charset="-122"/>
              </a:rPr>
              <a:t> 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</a:t>
            </a:r>
            <a:r>
              <a:rPr kumimoji="1" lang="en-US" altLang="zh-CN" sz="2400">
                <a:ea typeface="华文新魏" panose="02010800040101010101" pitchFamily="2" charset="-122"/>
              </a:rPr>
              <a:t>B</a:t>
            </a:r>
            <a:r>
              <a:rPr kumimoji="1" lang="zh-CN" altLang="en-US" sz="2400">
                <a:ea typeface="华文新魏" panose="02010800040101010101" pitchFamily="2" charset="-122"/>
              </a:rPr>
              <a:t>＝</a:t>
            </a:r>
            <a:r>
              <a:rPr kumimoji="1" lang="en-US" altLang="zh-CN" sz="2400">
                <a:ea typeface="华文新魏" panose="02010800040101010101" pitchFamily="2" charset="-122"/>
              </a:rPr>
              <a:t>AB</a:t>
            </a:r>
            <a:endParaRPr kumimoji="1" lang="en-US" altLang="zh-CN" sz="2400">
              <a:ea typeface="华文新魏" panose="02010800040101010101" pitchFamily="2" charset="-122"/>
            </a:endParaRPr>
          </a:p>
        </p:txBody>
      </p:sp>
      <p:pic>
        <p:nvPicPr>
          <p:cNvPr id="44035" name="Picture 3" descr="事件关系(交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11"/>
          <a:stretch>
            <a:fillRect/>
          </a:stretch>
        </p:blipFill>
        <p:spPr bwMode="auto">
          <a:xfrm>
            <a:off x="1908175" y="1484313"/>
            <a:ext cx="528637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447800" y="6096000"/>
            <a:ext cx="746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n</a:t>
            </a:r>
            <a:r>
              <a:rPr kumimoji="1" lang="zh-CN" altLang="en-US" sz="2400">
                <a:ea typeface="华文新魏" panose="02010800040101010101" pitchFamily="2" charset="-122"/>
              </a:rPr>
              <a:t>个事件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1</a:t>
            </a:r>
            <a:r>
              <a:rPr kumimoji="1" lang="en-US" altLang="zh-CN" sz="2400">
                <a:ea typeface="华文新魏" panose="02010800040101010101" pitchFamily="2" charset="-122"/>
              </a:rPr>
              <a:t>, 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2</a:t>
            </a:r>
            <a:r>
              <a:rPr kumimoji="1" lang="en-US" altLang="zh-CN" sz="2400">
                <a:ea typeface="华文新魏" panose="02010800040101010101" pitchFamily="2" charset="-122"/>
              </a:rPr>
              <a:t>,…, 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n</a:t>
            </a:r>
            <a:r>
              <a:rPr kumimoji="1" lang="zh-CN" altLang="zh-CN" sz="2400">
                <a:ea typeface="华文新魏" panose="02010800040101010101" pitchFamily="2" charset="-122"/>
              </a:rPr>
              <a:t>同时发生，记作</a:t>
            </a:r>
            <a:r>
              <a:rPr kumimoji="1" lang="zh-CN" altLang="en-US" sz="2400">
                <a:ea typeface="华文新魏" panose="02010800040101010101" pitchFamily="2" charset="-122"/>
              </a:rPr>
              <a:t> 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1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2</a:t>
            </a:r>
            <a:r>
              <a:rPr kumimoji="1" lang="en-US" altLang="zh-CN" sz="2400">
                <a:ea typeface="华文新魏" panose="02010800040101010101" pitchFamily="2" charset="-122"/>
              </a:rPr>
              <a:t>…A</a:t>
            </a:r>
            <a:r>
              <a:rPr kumimoji="1" lang="en-US" altLang="zh-CN" sz="2400" baseline="-25000">
                <a:ea typeface="华文新魏" panose="02010800040101010101" pitchFamily="2" charset="-122"/>
              </a:rPr>
              <a:t>n</a:t>
            </a:r>
            <a:endParaRPr kumimoji="1" lang="en-US" altLang="zh-CN" sz="2400" baseline="-250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914400" y="457200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   4. </a:t>
            </a:r>
            <a:r>
              <a:rPr kumimoji="1" lang="zh-CN" altLang="zh-CN" sz="2400">
                <a:solidFill>
                  <a:schemeClr val="accent2"/>
                </a:solidFill>
                <a:ea typeface="华文新魏" panose="02010800040101010101" pitchFamily="2" charset="-122"/>
              </a:rPr>
              <a:t>差事件</a:t>
            </a:r>
            <a:r>
              <a:rPr kumimoji="1" lang="zh-CN" altLang="zh-CN" sz="2400">
                <a:ea typeface="华文新魏" panose="02010800040101010101" pitchFamily="2" charset="-122"/>
              </a:rPr>
              <a:t>：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zh-CN" altLang="en-US" sz="2400">
                <a:ea typeface="华文新魏" panose="02010800040101010101" pitchFamily="2" charset="-122"/>
              </a:rPr>
              <a:t>－</a:t>
            </a:r>
            <a:r>
              <a:rPr kumimoji="1" lang="en-US" altLang="zh-CN" sz="2400">
                <a:ea typeface="华文新魏" panose="02010800040101010101" pitchFamily="2" charset="-122"/>
              </a:rPr>
              <a:t>B</a:t>
            </a:r>
            <a:r>
              <a:rPr kumimoji="1" lang="zh-CN" altLang="zh-CN" sz="2400">
                <a:ea typeface="华文新魏" panose="02010800040101010101" pitchFamily="2" charset="-122"/>
              </a:rPr>
              <a:t>称为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zh-CN" altLang="zh-CN" sz="2400">
                <a:ea typeface="华文新魏" panose="02010800040101010101" pitchFamily="2" charset="-122"/>
              </a:rPr>
              <a:t>与</a:t>
            </a:r>
            <a:r>
              <a:rPr kumimoji="1" lang="en-US" altLang="zh-CN" sz="2400">
                <a:ea typeface="华文新魏" panose="02010800040101010101" pitchFamily="2" charset="-122"/>
              </a:rPr>
              <a:t>B</a:t>
            </a:r>
            <a:r>
              <a:rPr kumimoji="1" lang="zh-CN" altLang="zh-CN" sz="2400">
                <a:ea typeface="华文新魏" panose="02010800040101010101" pitchFamily="2" charset="-122"/>
              </a:rPr>
              <a:t>的差事件,</a:t>
            </a:r>
            <a:r>
              <a:rPr kumimoji="1" lang="en-US" altLang="zh-CN" sz="2400">
                <a:ea typeface="华文新魏" panose="02010800040101010101" pitchFamily="2" charset="-122"/>
              </a:rPr>
              <a:t> </a:t>
            </a:r>
            <a:r>
              <a:rPr kumimoji="1" lang="zh-CN" altLang="zh-CN" sz="2400">
                <a:ea typeface="华文新魏" panose="02010800040101010101" pitchFamily="2" charset="-122"/>
              </a:rPr>
              <a:t>表示事件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zh-CN" altLang="zh-CN" sz="2400">
                <a:ea typeface="华文新魏" panose="02010800040101010101" pitchFamily="2" charset="-122"/>
              </a:rPr>
              <a:t>发</a:t>
            </a:r>
            <a:endParaRPr kumimoji="1" lang="zh-CN" altLang="en-US" sz="240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                       </a:t>
            </a:r>
            <a:r>
              <a:rPr kumimoji="1" lang="zh-CN" altLang="zh-CN" sz="2400">
                <a:ea typeface="华文新魏" panose="02010800040101010101" pitchFamily="2" charset="-122"/>
              </a:rPr>
              <a:t>生而</a:t>
            </a:r>
            <a:r>
              <a:rPr kumimoji="1" lang="en-US" altLang="zh-CN" sz="2400">
                <a:ea typeface="华文新魏" panose="02010800040101010101" pitchFamily="2" charset="-122"/>
              </a:rPr>
              <a:t>B</a:t>
            </a:r>
            <a:r>
              <a:rPr kumimoji="1" lang="zh-CN" altLang="zh-CN" sz="2400">
                <a:ea typeface="华文新魏" panose="02010800040101010101" pitchFamily="2" charset="-122"/>
              </a:rPr>
              <a:t>不发生</a:t>
            </a:r>
            <a:endParaRPr kumimoji="1" lang="zh-CN" altLang="en-US" sz="2400">
              <a:ea typeface="华文新魏" panose="02010800040101010101" pitchFamily="2" charset="-122"/>
            </a:endParaRPr>
          </a:p>
        </p:txBody>
      </p:sp>
      <p:pic>
        <p:nvPicPr>
          <p:cNvPr id="45059" name="Picture 3" descr="事件关系(差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9"/>
          <a:stretch>
            <a:fillRect/>
          </a:stretch>
        </p:blipFill>
        <p:spPr bwMode="auto">
          <a:xfrm>
            <a:off x="1600200" y="1484313"/>
            <a:ext cx="5286375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003425" y="5876925"/>
            <a:ext cx="452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思考：何时</a:t>
            </a:r>
            <a:r>
              <a:rPr kumimoji="1" lang="en-US" altLang="zh-CN" sz="2400">
                <a:ea typeface="华文新魏" panose="02010800040101010101" pitchFamily="2" charset="-122"/>
              </a:rPr>
              <a:t>A-B=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?</a:t>
            </a:r>
            <a:r>
              <a:rPr kumimoji="1" lang="zh-CN" altLang="en-US" sz="2400">
                <a:ea typeface="华文新魏" panose="02010800040101010101" pitchFamily="2" charset="-122"/>
                <a:sym typeface="Symbol" panose="05050102010706020507" pitchFamily="18" charset="2"/>
              </a:rPr>
              <a:t>何时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A-B=A</a:t>
            </a:r>
            <a:r>
              <a:rPr kumimoji="1" lang="zh-CN" altLang="en-US" sz="2400">
                <a:ea typeface="华文新魏" panose="02010800040101010101" pitchFamily="2" charset="-122"/>
                <a:sym typeface="Symbol" panose="05050102010706020507" pitchFamily="18" charset="2"/>
              </a:rPr>
              <a:t>？</a:t>
            </a:r>
            <a:endParaRPr kumimoji="1" lang="zh-CN" altLang="en-US" sz="28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2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55650" y="1052830"/>
            <a:ext cx="7777480" cy="5093335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4000" b="1" dirty="0"/>
              <a:t>考核方式及成绩评定方式</a:t>
            </a:r>
            <a:endParaRPr lang="zh-CN" altLang="en-US" sz="4000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课程总评成绩：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期末考试（全校统一）</a:t>
            </a:r>
            <a:r>
              <a:rPr lang="en-US" altLang="zh-CN" dirty="0"/>
              <a:t>60</a:t>
            </a:r>
            <a:r>
              <a:rPr lang="zh-CN" altLang="en-US" dirty="0"/>
              <a:t>％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   平时考核（作业、课堂练习）</a:t>
            </a:r>
            <a:r>
              <a:rPr lang="en-US" altLang="zh-CN" dirty="0"/>
              <a:t>40</a:t>
            </a:r>
            <a:r>
              <a:rPr lang="zh-CN" altLang="en-US" dirty="0"/>
              <a:t>％</a:t>
            </a:r>
            <a:endParaRPr lang="zh-CN" altLang="en-US" dirty="0"/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295400" y="533400"/>
            <a:ext cx="6858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5. </a:t>
            </a:r>
            <a:r>
              <a:rPr kumimoji="1" lang="zh-CN" altLang="zh-CN" sz="2400">
                <a:solidFill>
                  <a:schemeClr val="accent2"/>
                </a:solidFill>
                <a:ea typeface="华文新魏" panose="02010800040101010101" pitchFamily="2" charset="-122"/>
              </a:rPr>
              <a:t>互</a:t>
            </a:r>
            <a:r>
              <a:rPr kumimoji="1" lang="zh-CN" altLang="en-US" sz="2400">
                <a:solidFill>
                  <a:schemeClr val="accent2"/>
                </a:solidFill>
                <a:ea typeface="华文新魏" panose="02010800040101010101" pitchFamily="2" charset="-122"/>
              </a:rPr>
              <a:t>斥的事件：</a:t>
            </a:r>
            <a:r>
              <a:rPr kumimoji="1" lang="en-US" altLang="zh-CN" sz="2400">
                <a:ea typeface="华文新魏" panose="02010800040101010101" pitchFamily="2" charset="-122"/>
              </a:rPr>
              <a:t>AB</a:t>
            </a:r>
            <a:r>
              <a:rPr kumimoji="1" lang="zh-CN" altLang="en-US" sz="2400">
                <a:ea typeface="华文新魏" panose="02010800040101010101" pitchFamily="2" charset="-122"/>
              </a:rPr>
              <a:t>＝ </a:t>
            </a:r>
            <a:r>
              <a:rPr kumimoji="1" lang="zh-CN" altLang="en-US" sz="2400">
                <a:ea typeface="华文新魏" panose="02010800040101010101" pitchFamily="2" charset="-122"/>
                <a:sym typeface="Symbol" panose="05050102010706020507" pitchFamily="18" charset="2"/>
              </a:rPr>
              <a:t>   也称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A</a:t>
            </a:r>
            <a:r>
              <a:rPr kumimoji="1" lang="zh-CN" altLang="en-US" sz="2400">
                <a:ea typeface="华文新魏" panose="02010800040101010101" pitchFamily="2" charset="-122"/>
                <a:sym typeface="Symbol" panose="05050102010706020507" pitchFamily="18" charset="2"/>
              </a:rPr>
              <a:t>与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B</a:t>
            </a:r>
            <a:r>
              <a:rPr kumimoji="1" lang="zh-CN" altLang="en-US" sz="2400">
                <a:ea typeface="华文新魏" panose="02010800040101010101" pitchFamily="2" charset="-122"/>
                <a:sym typeface="Symbol" panose="05050102010706020507" pitchFamily="18" charset="2"/>
              </a:rPr>
              <a:t>互不相容。</a:t>
            </a:r>
            <a:endParaRPr kumimoji="1" lang="zh-CN" altLang="en-US" sz="240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endParaRPr kumimoji="1" lang="zh-CN" altLang="en-US" sz="2400"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43011" name="Picture 4" descr="图片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196975"/>
            <a:ext cx="527685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0000">
    <p:zoom/>
    <p:sndAc>
      <p:stSnd>
        <p:snd r:embed="rId2" name="TYPE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1143000" y="762000"/>
            <a:ext cx="6781800" cy="1004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400">
                <a:ea typeface="华文新魏" panose="02010800040101010101" pitchFamily="2" charset="-122"/>
                <a:sym typeface="Symbol" panose="05050102010706020507" pitchFamily="18" charset="2"/>
              </a:rPr>
              <a:t>6. </a:t>
            </a:r>
            <a:r>
              <a:rPr kumimoji="1" lang="zh-CN" altLang="zh-CN" sz="2400">
                <a:solidFill>
                  <a:schemeClr val="accent2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互逆的</a:t>
            </a:r>
            <a:r>
              <a:rPr kumimoji="1" lang="zh-CN" altLang="zh-CN" sz="2400">
                <a:solidFill>
                  <a:schemeClr val="accent2"/>
                </a:solidFill>
                <a:ea typeface="华文新魏" panose="02010800040101010101" pitchFamily="2" charset="-122"/>
              </a:rPr>
              <a:t>事件 </a:t>
            </a:r>
            <a:r>
              <a:rPr kumimoji="1" lang="zh-CN" altLang="en-US" sz="2400">
                <a:ea typeface="华文新魏" panose="02010800040101010101" pitchFamily="2" charset="-122"/>
                <a:sym typeface="Symbol" panose="05050102010706020507" pitchFamily="18" charset="2"/>
              </a:rPr>
              <a:t> 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ea typeface="华文新魏" panose="02010800040101010101" pitchFamily="2" charset="-122"/>
              </a:rPr>
              <a:t>B＝ 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, </a:t>
            </a:r>
            <a:r>
              <a:rPr kumimoji="1" lang="zh-CN" altLang="en-US" sz="2400">
                <a:ea typeface="华文新魏" panose="02010800040101010101" pitchFamily="2" charset="-122"/>
              </a:rPr>
              <a:t>且</a:t>
            </a:r>
            <a:r>
              <a:rPr kumimoji="1" lang="en-US" altLang="zh-CN" sz="2400">
                <a:ea typeface="华文新魏" panose="02010800040101010101" pitchFamily="2" charset="-122"/>
              </a:rPr>
              <a:t>AB＝ 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2400">
                <a:ea typeface="华文新魏" panose="02010800040101010101" pitchFamily="2" charset="-122"/>
              </a:rPr>
              <a:t> </a:t>
            </a:r>
            <a:endParaRPr kumimoji="1" lang="en-US" altLang="zh-CN" sz="2400"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50000"/>
              </a:spcBef>
              <a:defRPr/>
            </a:pP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ea typeface="华文新魏" panose="02010800040101010101" pitchFamily="2" charset="-122"/>
            </a:endParaRPr>
          </a:p>
        </p:txBody>
      </p:sp>
      <p:pic>
        <p:nvPicPr>
          <p:cNvPr id="47107" name="Picture 3" descr="事件关系(补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1"/>
          <a:stretch>
            <a:fillRect/>
          </a:stretch>
        </p:blipFill>
        <p:spPr bwMode="auto">
          <a:xfrm>
            <a:off x="1295400" y="2060575"/>
            <a:ext cx="59436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0" name="Object 5"/>
          <p:cNvGraphicFramePr>
            <a:graphicFrameLocks noChangeAspect="1"/>
          </p:cNvGraphicFramePr>
          <p:nvPr/>
        </p:nvGraphicFramePr>
        <p:xfrm>
          <a:off x="1225550" y="1254125"/>
          <a:ext cx="6994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2" imgW="3289300" imgH="254000" progId="Equation.DSMT4">
                  <p:embed/>
                </p:oleObj>
              </mc:Choice>
              <mc:Fallback>
                <p:oleObj name="Equation" r:id="rId2" imgW="32893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1254125"/>
                        <a:ext cx="69945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4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5825" y="763588"/>
            <a:ext cx="7202488" cy="911225"/>
          </a:xfrm>
        </p:spPr>
        <p:txBody>
          <a:bodyPr/>
          <a:lstStyle/>
          <a:p>
            <a:pPr eaLnBrk="1" hangingPunct="1"/>
            <a:r>
              <a:rPr lang="zh-CN" altLang="en-US" sz="3600">
                <a:ea typeface="华文新魏" panose="02010800040101010101" pitchFamily="2" charset="-122"/>
              </a:rPr>
              <a:t>四、事件的运算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1066800" y="1589088"/>
            <a:ext cx="6175375" cy="315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1</a:t>
            </a:r>
            <a:r>
              <a:rPr kumimoji="1" lang="zh-CN" altLang="en-US" sz="2400">
                <a:ea typeface="华文新魏" panose="02010800040101010101" pitchFamily="2" charset="-122"/>
              </a:rPr>
              <a:t>、交换律：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ea typeface="华文新魏" panose="02010800040101010101" pitchFamily="2" charset="-122"/>
              </a:rPr>
              <a:t>B</a:t>
            </a:r>
            <a:r>
              <a:rPr kumimoji="1" lang="zh-CN" altLang="en-US" sz="2400">
                <a:ea typeface="华文新魏" panose="02010800040101010101" pitchFamily="2" charset="-122"/>
              </a:rPr>
              <a:t>＝</a:t>
            </a:r>
            <a:r>
              <a:rPr kumimoji="1" lang="en-US" altLang="zh-CN" sz="2400">
                <a:ea typeface="华文新魏" panose="02010800040101010101" pitchFamily="2" charset="-122"/>
              </a:rPr>
              <a:t>B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zh-CN" altLang="en-US" sz="2400">
                <a:ea typeface="华文新魏" panose="02010800040101010101" pitchFamily="2" charset="-122"/>
              </a:rPr>
              <a:t>，</a:t>
            </a:r>
            <a:r>
              <a:rPr kumimoji="1" lang="en-US" altLang="zh-CN" sz="2400">
                <a:ea typeface="华文新魏" panose="02010800040101010101" pitchFamily="2" charset="-122"/>
              </a:rPr>
              <a:t>AB</a:t>
            </a:r>
            <a:r>
              <a:rPr kumimoji="1" lang="zh-CN" altLang="en-US" sz="2400">
                <a:ea typeface="华文新魏" panose="02010800040101010101" pitchFamily="2" charset="-122"/>
              </a:rPr>
              <a:t>＝</a:t>
            </a:r>
            <a:r>
              <a:rPr kumimoji="1" lang="en-US" altLang="zh-CN" sz="2400">
                <a:ea typeface="华文新魏" panose="02010800040101010101" pitchFamily="2" charset="-122"/>
              </a:rPr>
              <a:t>BA</a:t>
            </a:r>
            <a:endParaRPr kumimoji="1" lang="en-US" altLang="zh-CN" sz="24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2</a:t>
            </a:r>
            <a:r>
              <a:rPr kumimoji="1" lang="zh-CN" altLang="en-US" sz="2400">
                <a:ea typeface="华文新魏" panose="02010800040101010101" pitchFamily="2" charset="-122"/>
              </a:rPr>
              <a:t>、结合律：</a:t>
            </a:r>
            <a:r>
              <a:rPr kumimoji="1" lang="en-US" altLang="zh-CN" sz="2400">
                <a:ea typeface="华文新魏" panose="02010800040101010101" pitchFamily="2" charset="-122"/>
              </a:rPr>
              <a:t>(A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ea typeface="华文新魏" panose="02010800040101010101" pitchFamily="2" charset="-122"/>
              </a:rPr>
              <a:t>B)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ea typeface="华文新魏" panose="02010800040101010101" pitchFamily="2" charset="-122"/>
              </a:rPr>
              <a:t>C</a:t>
            </a:r>
            <a:r>
              <a:rPr kumimoji="1" lang="zh-CN" altLang="en-US" sz="2400">
                <a:ea typeface="华文新魏" panose="02010800040101010101" pitchFamily="2" charset="-122"/>
              </a:rPr>
              <a:t>＝</a:t>
            </a:r>
            <a:r>
              <a:rPr kumimoji="1" lang="en-US" altLang="zh-CN" sz="2400">
                <a:ea typeface="华文新魏" panose="02010800040101010101" pitchFamily="2" charset="-122"/>
              </a:rPr>
              <a:t>A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(BC)</a:t>
            </a:r>
            <a:r>
              <a:rPr kumimoji="1" lang="zh-CN" altLang="en-US" sz="2400">
                <a:ea typeface="华文新魏" panose="02010800040101010101" pitchFamily="2" charset="-122"/>
              </a:rPr>
              <a:t>，             </a:t>
            </a:r>
            <a:endParaRPr kumimoji="1" lang="zh-CN" altLang="en-US" sz="24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                            </a:t>
            </a:r>
            <a:r>
              <a:rPr kumimoji="1" lang="en-US" altLang="zh-CN" sz="2400">
                <a:ea typeface="华文新魏" panose="02010800040101010101" pitchFamily="2" charset="-122"/>
              </a:rPr>
              <a:t>(AB)C</a:t>
            </a:r>
            <a:r>
              <a:rPr kumimoji="1" lang="zh-CN" altLang="en-US" sz="2400">
                <a:ea typeface="华文新魏" panose="02010800040101010101" pitchFamily="2" charset="-122"/>
              </a:rPr>
              <a:t>＝</a:t>
            </a:r>
            <a:r>
              <a:rPr kumimoji="1" lang="en-US" altLang="zh-CN" sz="2400">
                <a:ea typeface="华文新魏" panose="02010800040101010101" pitchFamily="2" charset="-122"/>
              </a:rPr>
              <a:t>A(BC)</a:t>
            </a:r>
            <a:endParaRPr kumimoji="1" lang="en-US" altLang="zh-CN" sz="24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3</a:t>
            </a:r>
            <a:r>
              <a:rPr kumimoji="1" lang="zh-CN" altLang="en-US" sz="2400">
                <a:ea typeface="华文新魏" panose="02010800040101010101" pitchFamily="2" charset="-122"/>
              </a:rPr>
              <a:t>、分配律：</a:t>
            </a:r>
            <a:r>
              <a:rPr kumimoji="1" lang="en-US" altLang="zh-CN" sz="2400">
                <a:ea typeface="华文新魏" panose="02010800040101010101" pitchFamily="2" charset="-122"/>
                <a:hlinkClick r:id="rId1" action="ppaction://hlinkfile"/>
              </a:rPr>
              <a:t>(A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  <a:hlinkClick r:id="rId1" action="ppaction://hlinkfile"/>
              </a:rPr>
              <a:t></a:t>
            </a:r>
            <a:r>
              <a:rPr kumimoji="1" lang="en-US" altLang="zh-CN" sz="2400">
                <a:ea typeface="华文新魏" panose="02010800040101010101" pitchFamily="2" charset="-122"/>
                <a:hlinkClick r:id="rId1" action="ppaction://hlinkfile"/>
              </a:rPr>
              <a:t>B)C</a:t>
            </a:r>
            <a:r>
              <a:rPr kumimoji="1" lang="zh-CN" altLang="en-US" sz="2400">
                <a:ea typeface="华文新魏" panose="02010800040101010101" pitchFamily="2" charset="-122"/>
                <a:hlinkClick r:id="rId1" action="ppaction://hlinkfile"/>
              </a:rPr>
              <a:t>＝</a:t>
            </a:r>
            <a:r>
              <a:rPr kumimoji="1" lang="en-US" altLang="zh-CN" sz="2400">
                <a:ea typeface="华文新魏" panose="02010800040101010101" pitchFamily="2" charset="-122"/>
                <a:hlinkClick r:id="rId1" action="ppaction://hlinkfile"/>
              </a:rPr>
              <a:t>(AC)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  <a:hlinkClick r:id="rId1" action="ppaction://hlinkfile"/>
              </a:rPr>
              <a:t>(BC)</a:t>
            </a:r>
            <a:r>
              <a:rPr kumimoji="1" lang="zh-CN" altLang="en-US" sz="2400">
                <a:ea typeface="华文新魏" panose="02010800040101010101" pitchFamily="2" charset="-122"/>
              </a:rPr>
              <a:t>，</a:t>
            </a:r>
            <a:endParaRPr kumimoji="1" lang="zh-CN" altLang="en-US" sz="24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ea typeface="华文新魏" panose="02010800040101010101" pitchFamily="2" charset="-122"/>
              </a:rPr>
              <a:t>                      </a:t>
            </a:r>
            <a:r>
              <a:rPr kumimoji="1" lang="en-US" altLang="zh-CN" sz="2400">
                <a:ea typeface="华文新魏" panose="02010800040101010101" pitchFamily="2" charset="-122"/>
              </a:rPr>
              <a:t>(AB)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ea typeface="华文新魏" panose="02010800040101010101" pitchFamily="2" charset="-122"/>
              </a:rPr>
              <a:t>C</a:t>
            </a:r>
            <a:r>
              <a:rPr kumimoji="1" lang="zh-CN" altLang="en-US" sz="2400">
                <a:ea typeface="华文新魏" panose="02010800040101010101" pitchFamily="2" charset="-122"/>
              </a:rPr>
              <a:t>＝</a:t>
            </a:r>
            <a:r>
              <a:rPr kumimoji="1" lang="en-US" altLang="zh-CN" sz="2400">
                <a:ea typeface="华文新魏" panose="02010800040101010101" pitchFamily="2" charset="-122"/>
              </a:rPr>
              <a:t>(A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C)</a:t>
            </a:r>
            <a:r>
              <a:rPr kumimoji="1" lang="en-US" altLang="zh-CN" sz="2400">
                <a:ea typeface="华文新魏" panose="02010800040101010101" pitchFamily="2" charset="-122"/>
              </a:rPr>
              <a:t>(B</a:t>
            </a:r>
            <a:r>
              <a:rPr kumimoji="1" lang="en-US" altLang="zh-CN" sz="2400">
                <a:ea typeface="华文新魏" panose="0201080004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sz="2400">
                <a:ea typeface="华文新魏" panose="02010800040101010101" pitchFamily="2" charset="-122"/>
              </a:rPr>
              <a:t>C)</a:t>
            </a:r>
            <a:endParaRPr kumimoji="1" lang="en-US" altLang="zh-CN" sz="24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4</a:t>
            </a:r>
            <a:r>
              <a:rPr kumimoji="1" lang="zh-CN" altLang="en-US" sz="2400">
                <a:ea typeface="华文新魏" panose="02010800040101010101" pitchFamily="2" charset="-122"/>
              </a:rPr>
              <a:t>、对偶</a:t>
            </a:r>
            <a:r>
              <a:rPr kumimoji="1" lang="en-US" altLang="zh-CN" sz="2400">
                <a:ea typeface="华文新魏" panose="02010800040101010101" pitchFamily="2" charset="-122"/>
              </a:rPr>
              <a:t>(De Morgan)</a:t>
            </a:r>
            <a:r>
              <a:rPr kumimoji="1" lang="zh-CN" altLang="en-US" sz="2400">
                <a:ea typeface="华文新魏" panose="02010800040101010101" pitchFamily="2" charset="-122"/>
              </a:rPr>
              <a:t>律：  </a:t>
            </a:r>
            <a:endParaRPr kumimoji="1" lang="zh-CN" altLang="en-US" sz="2400">
              <a:solidFill>
                <a:srgbClr val="FC0128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195513" y="4941888"/>
          <a:ext cx="5030787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8" name="Equation" r:id="rId2" imgW="2311400" imgH="635000" progId="Equation.3">
                  <p:embed/>
                </p:oleObj>
              </mc:Choice>
              <mc:Fallback>
                <p:oleObj name="Equation" r:id="rId2" imgW="2311400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941888"/>
                        <a:ext cx="5030787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6172200" y="1524000"/>
          <a:ext cx="27432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49" name="BMP 图象" r:id="rId4" imgW="1219200" imgH="1028700" progId="Paint.Picture">
                  <p:embed/>
                </p:oleObj>
              </mc:Choice>
              <mc:Fallback>
                <p:oleObj name="BMP 图象" r:id="rId4" imgW="1219200" imgH="102870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524000"/>
                        <a:ext cx="27432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6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1258888" y="476250"/>
            <a:ext cx="78851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   </a:t>
            </a:r>
            <a:r>
              <a:rPr kumimoji="1" lang="zh-CN" altLang="en-US" sz="2800">
                <a:ea typeface="华文新魏" panose="02010800040101010101" pitchFamily="2" charset="-122"/>
              </a:rPr>
              <a:t>例：甲、乙、丙三人各向目标射击一发子弹，以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B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C</a:t>
            </a:r>
            <a:r>
              <a:rPr kumimoji="1" lang="zh-CN" altLang="en-US" sz="2800">
                <a:ea typeface="华文新魏" panose="02010800040101010101" pitchFamily="2" charset="-122"/>
              </a:rPr>
              <a:t>分别表示甲、乙、丙命中目标，试用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B</a:t>
            </a:r>
            <a:r>
              <a:rPr kumimoji="1" lang="zh-CN" altLang="en-US" sz="2800">
                <a:ea typeface="华文新魏" panose="02010800040101010101" pitchFamily="2" charset="-122"/>
              </a:rPr>
              <a:t>、</a:t>
            </a:r>
            <a:r>
              <a:rPr kumimoji="1" lang="en-US" altLang="zh-CN" sz="2800">
                <a:ea typeface="华文新魏" panose="02010800040101010101" pitchFamily="2" charset="-122"/>
              </a:rPr>
              <a:t>C</a:t>
            </a:r>
            <a:r>
              <a:rPr kumimoji="1" lang="zh-CN" altLang="en-US" sz="2800">
                <a:ea typeface="华文新魏" panose="02010800040101010101" pitchFamily="2" charset="-122"/>
              </a:rPr>
              <a:t>的运算关系表示下列事件：</a:t>
            </a:r>
            <a:endParaRPr kumimoji="1" lang="zh-CN" altLang="en-US" sz="2800">
              <a:ea typeface="华文新魏" panose="02010800040101010101" pitchFamily="2" charset="-122"/>
            </a:endParaRPr>
          </a:p>
        </p:txBody>
      </p:sp>
      <p:graphicFrame>
        <p:nvGraphicFramePr>
          <p:cNvPr id="51203" name="Object 4"/>
          <p:cNvGraphicFramePr>
            <a:graphicFrameLocks noChangeAspect="1"/>
          </p:cNvGraphicFramePr>
          <p:nvPr/>
        </p:nvGraphicFramePr>
        <p:xfrm>
          <a:off x="1228725" y="2362200"/>
          <a:ext cx="4032250" cy="299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5" name="公式" r:id="rId1" imgW="1917700" imgH="1422400" progId="Equation.3">
                  <p:embed/>
                </p:oleObj>
              </mc:Choice>
              <mc:Fallback>
                <p:oleObj name="公式" r:id="rId1" imgW="19177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2362200"/>
                        <a:ext cx="4032250" cy="299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562600" y="2362200"/>
          <a:ext cx="16764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6" name="公式" r:id="rId3" imgW="685800" imgH="190500" progId="Equation.3">
                  <p:embed/>
                </p:oleObj>
              </mc:Choice>
              <mc:Fallback>
                <p:oleObj name="公式" r:id="rId3" imgW="6858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362200"/>
                        <a:ext cx="16764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4894263" y="2773363"/>
          <a:ext cx="31670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7" name="公式" r:id="rId5" imgW="1295400" imgH="228600" progId="Equation.3">
                  <p:embed/>
                </p:oleObj>
              </mc:Choice>
              <mc:Fallback>
                <p:oleObj name="公式" r:id="rId5" imgW="12954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2773363"/>
                        <a:ext cx="31670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5045075" y="3276600"/>
          <a:ext cx="31353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8" name="公式" r:id="rId7" imgW="1282700" imgH="228600" progId="Equation.3">
                  <p:embed/>
                </p:oleObj>
              </mc:Choice>
              <mc:Fallback>
                <p:oleObj name="公式" r:id="rId7" imgW="1282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075" y="3276600"/>
                        <a:ext cx="31353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/>
          <p:cNvGraphicFramePr>
            <a:graphicFrameLocks noChangeAspect="1"/>
          </p:cNvGraphicFramePr>
          <p:nvPr/>
        </p:nvGraphicFramePr>
        <p:xfrm>
          <a:off x="5692775" y="3810000"/>
          <a:ext cx="24495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9" name="公式" r:id="rId9" imgW="1002665" imgH="228600" progId="Equation.3">
                  <p:embed/>
                </p:oleObj>
              </mc:Choice>
              <mc:Fallback>
                <p:oleObj name="公式" r:id="rId9" imgW="1002665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3810000"/>
                        <a:ext cx="2449513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1" name="Object 9"/>
          <p:cNvGraphicFramePr>
            <a:graphicFrameLocks noChangeAspect="1"/>
          </p:cNvGraphicFramePr>
          <p:nvPr/>
        </p:nvGraphicFramePr>
        <p:xfrm>
          <a:off x="5029200" y="4343400"/>
          <a:ext cx="990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0" name="公式" r:id="rId11" imgW="354965" imgH="177800" progId="Equation.3">
                  <p:embed/>
                </p:oleObj>
              </mc:Choice>
              <mc:Fallback>
                <p:oleObj name="公式" r:id="rId11" imgW="354965" imgH="177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990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5257800" y="4800600"/>
          <a:ext cx="17748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1" name="Equation" r:id="rId13" imgW="660400" imgH="228600" progId="Equation.3">
                  <p:embed/>
                </p:oleObj>
              </mc:Choice>
              <mc:Fallback>
                <p:oleObj name="Equation" r:id="rId13" imgW="660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800600"/>
                        <a:ext cx="17748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15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611188" y="476250"/>
            <a:ext cx="698341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>
                <a:latin typeface="宋体" panose="02010600030101010101" pitchFamily="2" charset="-122"/>
              </a:rPr>
              <a:t> </a:t>
            </a:r>
            <a:r>
              <a:rPr kumimoji="1" lang="zh-CN" altLang="en-US" sz="3600" b="1">
                <a:latin typeface="宋体" panose="02010600030101010101" pitchFamily="2" charset="-122"/>
              </a:rPr>
              <a:t>事件域</a:t>
            </a:r>
            <a:endParaRPr kumimoji="1" lang="zh-CN" altLang="en-US" sz="3600" b="1">
              <a:latin typeface="宋体" panose="02010600030101010101" pitchFamily="2" charset="-122"/>
            </a:endParaRP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611188" y="1412875"/>
            <a:ext cx="8077200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事件是样本空间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的某些子集，如果把是事件的子集归成一类，记作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称为事件域</a:t>
            </a:r>
            <a:r>
              <a:rPr kumimoji="1" lang="zh-CN" sz="2800" b="1">
                <a:latin typeface="Times New Roman" panose="02020603050405020304" pitchFamily="18" charset="0"/>
              </a:rPr>
              <a:t>。</a:t>
            </a:r>
            <a:endParaRPr kumimoji="1" lang="zh-CN" sz="2800" b="1">
              <a:latin typeface="Times New Roman" panose="02020603050405020304" pitchFamily="18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936943" y="2611120"/>
            <a:ext cx="7704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）由于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是事件，所以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∈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,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∈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069658" y="3889058"/>
            <a:ext cx="7273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）交运算可通过并与对立实现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1606" name="Rectangle 6"/>
          <p:cNvSpPr>
            <a:spLocks noChangeArrowheads="1"/>
          </p:cNvSpPr>
          <p:nvPr/>
        </p:nvSpPr>
        <p:spPr bwMode="auto">
          <a:xfrm>
            <a:off x="984568" y="3291523"/>
            <a:ext cx="770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）又事件间要求有并、交、差、对立等运算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 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1607" name="Rectangle 7"/>
          <p:cNvSpPr>
            <a:spLocks noChangeArrowheads="1"/>
          </p:cNvSpPr>
          <p:nvPr/>
        </p:nvSpPr>
        <p:spPr bwMode="auto">
          <a:xfrm>
            <a:off x="947738" y="4598988"/>
            <a:ext cx="7777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）差运算可通过交与对立实现（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B-A=B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Ā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/>
      <p:bldP spid="281604" grpId="0" bldLvl="0" animBg="1"/>
      <p:bldP spid="281605" grpId="0" bldLvl="0" animBg="1"/>
      <p:bldP spid="281606" grpId="0" bldLvl="0" animBg="1"/>
      <p:bldP spid="28160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3" name="Object 1"/>
          <p:cNvGraphicFramePr>
            <a:graphicFrameLocks noChangeAspect="1"/>
          </p:cNvGraphicFramePr>
          <p:nvPr/>
        </p:nvGraphicFramePr>
        <p:xfrm>
          <a:off x="1391603" y="1795780"/>
          <a:ext cx="6243637" cy="255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文档" r:id="rId1" imgW="4459605" imgH="1828800" progId="Word.Document.8">
                  <p:embed/>
                </p:oleObj>
              </mc:Choice>
              <mc:Fallback>
                <p:oleObj name="文档" r:id="rId1" imgW="4459605" imgH="182880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1603" y="1795780"/>
                        <a:ext cx="6243637" cy="255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11188" y="692150"/>
            <a:ext cx="7777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常见事件域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83651" name="Rectangle 3"/>
          <p:cNvSpPr>
            <a:spLocks noChangeArrowheads="1"/>
          </p:cNvSpPr>
          <p:nvPr/>
        </p:nvSpPr>
        <p:spPr bwMode="auto">
          <a:xfrm>
            <a:off x="755650" y="1341438"/>
            <a:ext cx="79200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）若样本空间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={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 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}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A={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}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Ā={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则事件域为</a:t>
            </a:r>
            <a:r>
              <a:rPr kumimoji="1"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ℱ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={</a:t>
            </a: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Ā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，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}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628650" y="4483100"/>
            <a:ext cx="81359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）若样本空间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={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 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宋体" panose="02010600030101010101" pitchFamily="2" charset="-122"/>
              </a:rPr>
              <a:t>…</a:t>
            </a:r>
            <a:r>
              <a:rPr kumimoji="1" lang="zh-CN" altLang="en-US" sz="2800" b="1">
                <a:latin typeface="宋体" panose="02010600030101010101" pitchFamily="2" charset="-122"/>
              </a:rPr>
              <a:t>， 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…}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，则事件域为由</a:t>
            </a: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，可列个单点集，可列个双元素集，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… </a:t>
            </a: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，可列个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个元素集，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…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l-GR" altLang="zh-CN" sz="2800" b="1">
                <a:latin typeface="Times New Roman" panose="02020603050405020304" pitchFamily="18" charset="0"/>
              </a:rPr>
              <a:t>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组成，</a:t>
            </a:r>
            <a:r>
              <a:rPr kumimoji="1" lang="zh-CN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ℱ</a:t>
            </a: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共有可列个事件</a:t>
            </a: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83653" name="Object 5"/>
          <p:cNvGraphicFramePr>
            <a:graphicFrameLocks noChangeAspect="1"/>
          </p:cNvGraphicFramePr>
          <p:nvPr/>
        </p:nvGraphicFramePr>
        <p:xfrm>
          <a:off x="755650" y="2451100"/>
          <a:ext cx="7294563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3" name="Document" r:id="rId1" imgW="7287895" imgH="1983105" progId="Word.Document.8">
                  <p:embed/>
                </p:oleObj>
              </mc:Choice>
              <mc:Fallback>
                <p:oleObj name="Document" r:id="rId1" imgW="7287895" imgH="198310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51100"/>
                        <a:ext cx="7294563" cy="197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/>
      <p:bldP spid="2836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2057400"/>
            <a:ext cx="7772400" cy="1206500"/>
          </a:xfrm>
        </p:spPr>
        <p:txBody>
          <a:bodyPr/>
          <a:lstStyle/>
          <a:p>
            <a:pPr eaLnBrk="1" hangingPunct="1"/>
            <a:br>
              <a:rPr lang="en-US" altLang="zh-CN">
                <a:ea typeface="华文新魏" panose="02010800040101010101" pitchFamily="2" charset="-122"/>
              </a:rPr>
            </a:br>
            <a:r>
              <a:rPr lang="zh-CN" altLang="en-US">
                <a:ea typeface="华文新魏" panose="02010800040101010101" pitchFamily="2" charset="-122"/>
              </a:rPr>
              <a:t>统计规律性</a:t>
            </a:r>
            <a:br>
              <a:rPr lang="zh-CN" altLang="en-US">
                <a:ea typeface="华文新魏" panose="02010800040101010101" pitchFamily="2" charset="-122"/>
              </a:rPr>
            </a:br>
            <a:r>
              <a:rPr lang="zh-CN" altLang="en-US" sz="2800">
                <a:ea typeface="华文新魏" panose="02010800040101010101" pitchFamily="2" charset="-122"/>
              </a:rPr>
              <a:t>一个随机事件出现的频率在一个常数附近摆动</a:t>
            </a:r>
            <a:br>
              <a:rPr lang="zh-CN" altLang="en-US" sz="2800">
                <a:ea typeface="华文新魏" panose="02010800040101010101" pitchFamily="2" charset="-122"/>
              </a:rPr>
            </a:br>
            <a:br>
              <a:rPr lang="zh-CN" altLang="en-US" sz="2800">
                <a:ea typeface="华文新魏" panose="02010800040101010101" pitchFamily="2" charset="-122"/>
              </a:rPr>
            </a:br>
            <a:br>
              <a:rPr lang="zh-CN" altLang="en-US" sz="2800">
                <a:ea typeface="华文新魏" panose="02010800040101010101" pitchFamily="2" charset="-122"/>
              </a:rPr>
            </a:br>
            <a:r>
              <a:rPr lang="zh-CN" altLang="en-US">
                <a:ea typeface="华文新魏" panose="02010800040101010101" pitchFamily="2" charset="-122"/>
              </a:rPr>
              <a:t>概率  </a:t>
            </a:r>
            <a:r>
              <a:rPr lang="en-US" altLang="zh-CN">
                <a:ea typeface="华文新魏" panose="02010800040101010101" pitchFamily="2" charset="-122"/>
              </a:rPr>
              <a:t>P(A)  </a:t>
            </a:r>
            <a:r>
              <a:rPr lang="zh-CN" altLang="en-US" sz="2800">
                <a:ea typeface="华文新魏" panose="02010800040101010101" pitchFamily="2" charset="-122"/>
              </a:rPr>
              <a:t>客观属性</a:t>
            </a:r>
            <a:endParaRPr lang="zh-CN" altLang="en-US"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71805" y="1339215"/>
            <a:ext cx="8540750" cy="137223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600" b="1">
                <a:ea typeface="华文新魏" panose="02010800040101010101" pitchFamily="2" charset="-122"/>
              </a:rPr>
              <a:t>频率与概率</a:t>
            </a:r>
            <a:br>
              <a:rPr kumimoji="1" lang="zh-CN" altLang="en-US" sz="4000" b="1">
                <a:solidFill>
                  <a:schemeClr val="tx1"/>
                </a:solidFill>
              </a:rPr>
            </a:br>
            <a:r>
              <a:rPr kumimoji="1" lang="zh-CN" altLang="en-US" sz="3200">
                <a:solidFill>
                  <a:schemeClr val="tx1"/>
                </a:solidFill>
              </a:rPr>
              <a:t>进行</a:t>
            </a:r>
            <a:r>
              <a:rPr kumimoji="1" lang="en-US" altLang="zh-CN" sz="3200">
                <a:solidFill>
                  <a:schemeClr val="tx1"/>
                </a:solidFill>
              </a:rPr>
              <a:t>N</a:t>
            </a:r>
            <a:r>
              <a:rPr kumimoji="1" lang="zh-CN" altLang="en-US" sz="3200">
                <a:solidFill>
                  <a:schemeClr val="tx1"/>
                </a:solidFill>
              </a:rPr>
              <a:t>次试验，其中事件</a:t>
            </a:r>
            <a:r>
              <a:rPr kumimoji="1" lang="en-US" altLang="zh-CN" sz="3200">
                <a:solidFill>
                  <a:schemeClr val="tx1"/>
                </a:solidFill>
              </a:rPr>
              <a:t>A</a:t>
            </a:r>
            <a:r>
              <a:rPr kumimoji="1" lang="zh-CN" altLang="en-US" sz="3200">
                <a:solidFill>
                  <a:schemeClr val="tx1"/>
                </a:solidFill>
              </a:rPr>
              <a:t>发生的次数与</a:t>
            </a:r>
            <a:r>
              <a:rPr kumimoji="1" lang="en-US" altLang="zh-CN" sz="3200">
                <a:solidFill>
                  <a:schemeClr val="tx1"/>
                </a:solidFill>
              </a:rPr>
              <a:t>N</a:t>
            </a:r>
            <a:r>
              <a:rPr kumimoji="1" lang="zh-CN" altLang="en-US" sz="3200">
                <a:solidFill>
                  <a:schemeClr val="tx1"/>
                </a:solidFill>
              </a:rPr>
              <a:t>的比值称为</a:t>
            </a:r>
            <a:r>
              <a:rPr kumimoji="1" lang="en-US" altLang="zh-CN" sz="3200">
                <a:solidFill>
                  <a:schemeClr val="tx1"/>
                </a:solidFill>
              </a:rPr>
              <a:t>A</a:t>
            </a:r>
            <a:r>
              <a:rPr kumimoji="1" lang="zh-CN" altLang="en-US" sz="3200">
                <a:solidFill>
                  <a:schemeClr val="tx1"/>
                </a:solidFill>
              </a:rPr>
              <a:t>在这</a:t>
            </a:r>
            <a:r>
              <a:rPr kumimoji="1" lang="en-US" altLang="zh-CN" sz="3200">
                <a:solidFill>
                  <a:schemeClr val="tx1"/>
                </a:solidFill>
              </a:rPr>
              <a:t>N</a:t>
            </a:r>
            <a:r>
              <a:rPr kumimoji="1" lang="zh-CN" altLang="en-US" sz="3200">
                <a:solidFill>
                  <a:schemeClr val="tx1"/>
                </a:solidFill>
              </a:rPr>
              <a:t>次试验中发生的频率</a:t>
            </a:r>
            <a:r>
              <a:rPr kumimoji="1" lang="zh-CN" altLang="en-US" sz="4000">
                <a:solidFill>
                  <a:schemeClr val="tx1"/>
                </a:solidFill>
              </a:rPr>
              <a:t>。</a:t>
            </a:r>
            <a:endParaRPr kumimoji="1" lang="zh-CN" altLang="en-US" sz="4000">
              <a:solidFill>
                <a:schemeClr val="tx1"/>
              </a:solidFill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8930" y="2711133"/>
            <a:ext cx="8540750" cy="3886200"/>
          </a:xfrm>
        </p:spPr>
        <p:txBody>
          <a:bodyPr/>
          <a:lstStyle/>
          <a:p>
            <a:pPr eaLnBrk="1" hangingPunct="1"/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1) </a:t>
            </a:r>
            <a:r>
              <a:rPr lang="zh-CN" altLang="en-US">
                <a:ea typeface="华文新魏" panose="02010800040101010101" pitchFamily="2" charset="-122"/>
              </a:rPr>
              <a:t>非负性 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    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2) </a:t>
            </a:r>
            <a:r>
              <a:rPr lang="zh-CN" altLang="en-US">
                <a:ea typeface="华文新魏" panose="02010800040101010101" pitchFamily="2" charset="-122"/>
              </a:rPr>
              <a:t>必然事件</a:t>
            </a:r>
            <a:r>
              <a:rPr lang="en-US" altLang="zh-CN">
                <a:ea typeface="华文新魏" panose="02010800040101010101" pitchFamily="2" charset="-122"/>
              </a:rPr>
              <a:t>(</a:t>
            </a:r>
            <a:r>
              <a:rPr lang="zh-CN" altLang="en-US">
                <a:ea typeface="华文新魏" panose="02010800040101010101" pitchFamily="2" charset="-122"/>
              </a:rPr>
              <a:t>规范性）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    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3) </a:t>
            </a:r>
            <a:r>
              <a:rPr lang="zh-CN" altLang="en-US">
                <a:ea typeface="华文新魏" panose="02010800040101010101" pitchFamily="2" charset="-122"/>
              </a:rPr>
              <a:t>可加性  若</a:t>
            </a:r>
            <a:r>
              <a:rPr lang="en-US" altLang="zh-CN">
                <a:ea typeface="华文新魏" panose="02010800040101010101" pitchFamily="2" charset="-122"/>
              </a:rPr>
              <a:t>A</a:t>
            </a:r>
            <a:r>
              <a:rPr lang="zh-CN" altLang="en-US">
                <a:ea typeface="华文新魏" panose="02010800040101010101" pitchFamily="2" charset="-122"/>
              </a:rPr>
              <a:t>、</a:t>
            </a:r>
            <a:r>
              <a:rPr lang="en-US" altLang="zh-CN">
                <a:ea typeface="华文新魏" panose="02010800040101010101" pitchFamily="2" charset="-122"/>
              </a:rPr>
              <a:t>B</a:t>
            </a:r>
            <a:r>
              <a:rPr lang="zh-CN" altLang="en-US">
                <a:ea typeface="华文新魏" panose="02010800040101010101" pitchFamily="2" charset="-122"/>
              </a:rPr>
              <a:t>不同时发生，有 </a:t>
            </a:r>
            <a:endParaRPr lang="zh-CN" altLang="en-US">
              <a:ea typeface="华文新魏" panose="02010800040101010101" pitchFamily="2" charset="-122"/>
            </a:endParaRPr>
          </a:p>
        </p:txBody>
      </p:sp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3197860" y="3091180"/>
          <a:ext cx="224472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0" name="Equation" r:id="rId1" imgW="977265" imgH="393700" progId="Equation.DSMT4">
                  <p:embed/>
                </p:oleObj>
              </mc:Choice>
              <mc:Fallback>
                <p:oleObj name="Equation" r:id="rId1" imgW="977265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860" y="3091180"/>
                        <a:ext cx="224472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4787900" y="4271963"/>
          <a:ext cx="1803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1" name="Equation" r:id="rId3" imgW="1803400" imgH="723900" progId="Equation.DSMT4">
                  <p:embed/>
                </p:oleObj>
              </mc:Choice>
              <mc:Fallback>
                <p:oleObj name="Equation" r:id="rId3" imgW="1803400" imgH="723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271963"/>
                        <a:ext cx="1803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916238" y="6216650"/>
          <a:ext cx="336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2" name="Equation" r:id="rId5" imgW="3365500" imgH="381000" progId="Equation.3">
                  <p:embed/>
                </p:oleObj>
              </mc:Choice>
              <mc:Fallback>
                <p:oleObj name="Equation" r:id="rId5" imgW="33655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216650"/>
                        <a:ext cx="336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1835150" y="1125538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 b="1">
                <a:ea typeface="楷体_GB2312" pitchFamily="49" charset="-122"/>
              </a:rPr>
              <a:t>历史上抛掷匀质硬币的若干结果</a:t>
            </a:r>
            <a:endParaRPr kumimoji="1" lang="zh-CN" altLang="en-US" sz="3600" b="1"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  <a:effect ref="fillLine"/>
              </a:effectDag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755650" y="260350"/>
            <a:ext cx="547211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latin typeface="宋体" panose="02010600030101010101" pitchFamily="2" charset="-122"/>
              </a:rPr>
              <a:t>概率的频率化定义</a:t>
            </a:r>
            <a:endParaRPr kumimoji="1" lang="zh-CN" altLang="en-US" b="1">
              <a:latin typeface="宋体" panose="02010600030101010101" pitchFamily="2" charset="-122"/>
            </a:endParaRPr>
          </a:p>
        </p:txBody>
      </p:sp>
      <p:graphicFrame>
        <p:nvGraphicFramePr>
          <p:cNvPr id="306180" name="Group 4"/>
          <p:cNvGraphicFramePr>
            <a:graphicFrameLocks noGrp="1"/>
          </p:cNvGraphicFramePr>
          <p:nvPr/>
        </p:nvGraphicFramePr>
        <p:xfrm>
          <a:off x="611188" y="1989138"/>
          <a:ext cx="8281987" cy="4073526"/>
        </p:xfrm>
        <a:graphic>
          <a:graphicData uri="http://schemas.openxmlformats.org/drawingml/2006/table">
            <a:tbl>
              <a:tblPr/>
              <a:tblGrid>
                <a:gridCol w="2070100"/>
                <a:gridCol w="1863725"/>
                <a:gridCol w="2138362"/>
                <a:gridCol w="2209800"/>
              </a:tblGrid>
              <a:tr h="1030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试验者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抛掷次数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正面出现次数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正面出现频率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德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.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摩尔根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2048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1061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0.518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蒲丰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4040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2048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0.5069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皮尔逊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6019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0.5016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皮尔逊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24000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12012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0.5005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维尼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30000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14994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0.4998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260350"/>
            <a:ext cx="8458200" cy="1524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zh-CN" altLang="en-US" sz="72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课程简介</a:t>
            </a:r>
            <a:endParaRPr lang="zh-CN" altLang="en-US" sz="3600" b="1" dirty="0">
              <a:solidFill>
                <a:schemeClr val="folHlin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395288" y="1700213"/>
            <a:ext cx="8243887" cy="4941887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华文新魏" panose="02010800040101010101" pitchFamily="2" charset="-122"/>
              </a:rPr>
              <a:t>概率论与数理统计是很多学科的重要基础课程，是对随机现象统计规律演绎的研究，是处理随机现象的一门重要课程。</a:t>
            </a:r>
            <a:endParaRPr lang="en-US" altLang="zh-CN" sz="2400"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华文新魏" panose="02010800040101010101" pitchFamily="2" charset="-122"/>
              </a:rPr>
              <a:t>其主要内容包括：随机事件与概率、随机变量及其分布、随机变量的数字特征、大数定律与中心极限定理，数理统计的基本概念、抽样分布、估计理论、假设检验等等。</a:t>
            </a:r>
            <a:endParaRPr lang="en-US" altLang="zh-CN" sz="2400"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华文新魏" panose="02010800040101010101" pitchFamily="2" charset="-122"/>
            </a:endParaRPr>
          </a:p>
          <a:p>
            <a:pPr algn="just"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ea typeface="华文新魏" panose="02010800040101010101" pitchFamily="2" charset="-122"/>
              </a:rPr>
              <a:t>要求学生掌握处理随机现象的基本思想和方法，领会有关概念和结论的直观意义，为后续课程提供扎实的理论基础。</a:t>
            </a:r>
            <a:endParaRPr lang="zh-CN" altLang="en-US" sz="24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dvAuto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827088" y="765175"/>
            <a:ext cx="7200900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  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人们发现：</a:t>
            </a:r>
            <a:r>
              <a:rPr kumimoji="1" lang="zh-CN" altLang="en-US" sz="2800" b="1">
                <a:latin typeface="宋体" panose="02010600030101010101" pitchFamily="2" charset="-122"/>
              </a:rPr>
              <a:t>在相同的条件下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  <a:sym typeface="+mn-ea"/>
              </a:rPr>
              <a:t>重复</a:t>
            </a:r>
            <a:r>
              <a:rPr kumimoji="1" lang="zh-CN" altLang="en-US" sz="2800" b="1">
                <a:latin typeface="宋体" panose="02010600030101010101" pitchFamily="2" charset="-122"/>
              </a:rPr>
              <a:t>进行</a:t>
            </a:r>
            <a:r>
              <a:rPr kumimoji="1" lang="en-US" altLang="zh-CN" sz="2800" b="1">
                <a:latin typeface="宋体" panose="02010600030101010101" pitchFamily="2" charset="-122"/>
              </a:rPr>
              <a:t>n</a:t>
            </a:r>
            <a:r>
              <a:rPr kumimoji="1" lang="zh-CN" altLang="en-US" sz="2800" b="1">
                <a:latin typeface="宋体" panose="02010600030101010101" pitchFamily="2" charset="-122"/>
              </a:rPr>
              <a:t>次试验（在这</a:t>
            </a:r>
            <a:r>
              <a:rPr kumimoji="1" lang="en-US" altLang="zh-CN" sz="2800" b="1">
                <a:latin typeface="宋体" panose="02010600030101010101" pitchFamily="2" charset="-122"/>
              </a:rPr>
              <a:t>n</a:t>
            </a:r>
            <a:r>
              <a:rPr kumimoji="1" lang="zh-CN" altLang="en-US" sz="2800" b="1">
                <a:latin typeface="宋体" panose="02010600030101010101" pitchFamily="2" charset="-122"/>
              </a:rPr>
              <a:t>次试验中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事件</a:t>
            </a:r>
            <a:r>
              <a:rPr kumimoji="1" lang="en-US" altLang="zh-CN" sz="2800" b="1">
                <a:latin typeface="宋体" panose="02010600030101010101" pitchFamily="2" charset="-122"/>
              </a:rPr>
              <a:t>A</a:t>
            </a:r>
            <a:r>
              <a:rPr kumimoji="1" lang="zh-CN" altLang="en-US" sz="2800" b="1">
                <a:latin typeface="宋体" panose="02010600030101010101" pitchFamily="2" charset="-122"/>
              </a:rPr>
              <a:t>发生了</a:t>
            </a:r>
            <a:r>
              <a:rPr kumimoji="1" lang="en-US" altLang="zh-CN" sz="2800" b="1">
                <a:latin typeface="宋体" panose="02010600030101010101" pitchFamily="2" charset="-122"/>
              </a:rPr>
              <a:t>n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A</a:t>
            </a:r>
            <a:r>
              <a:rPr kumimoji="1" lang="zh-CN" altLang="en-US" sz="2800" b="1">
                <a:latin typeface="宋体" panose="02010600030101010101" pitchFamily="2" charset="-122"/>
              </a:rPr>
              <a:t>次）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则当试验次数</a:t>
            </a:r>
            <a:r>
              <a:rPr kumimoji="1" lang="en-US" altLang="zh-CN" sz="2800" b="1">
                <a:latin typeface="宋体" panose="02010600030101010101" pitchFamily="2" charset="-122"/>
              </a:rPr>
              <a:t>n</a:t>
            </a:r>
            <a:r>
              <a:rPr kumimoji="1" lang="zh-CN" altLang="en-US" sz="2800" b="1">
                <a:latin typeface="宋体" panose="02010600030101010101" pitchFamily="2" charset="-122"/>
              </a:rPr>
              <a:t>很大时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事件</a:t>
            </a:r>
            <a:r>
              <a:rPr kumimoji="1" lang="en-US" altLang="zh-CN" sz="2800" b="1">
                <a:latin typeface="宋体" panose="02010600030101010101" pitchFamily="2" charset="-122"/>
              </a:rPr>
              <a:t>A</a:t>
            </a:r>
            <a:r>
              <a:rPr kumimoji="1" lang="zh-CN" altLang="en-US" sz="2800" b="1">
                <a:latin typeface="宋体" panose="02010600030101010101" pitchFamily="2" charset="-122"/>
              </a:rPr>
              <a:t>发生的频率</a:t>
            </a:r>
            <a:r>
              <a:rPr kumimoji="1" lang="en-US" altLang="zh-CN" sz="2800" b="1">
                <a:latin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n</a:t>
            </a:r>
            <a:r>
              <a:rPr kumimoji="1" lang="en-US" altLang="zh-CN" sz="2800" b="1">
                <a:latin typeface="宋体" panose="02010600030101010101" pitchFamily="2" charset="-122"/>
              </a:rPr>
              <a:t>(A)=n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A</a:t>
            </a:r>
            <a:r>
              <a:rPr kumimoji="1" lang="en-US" altLang="zh-CN" sz="2800" b="1">
                <a:latin typeface="宋体" panose="02010600030101010101" pitchFamily="2" charset="-122"/>
              </a:rPr>
              <a:t>/n</a:t>
            </a:r>
            <a:r>
              <a:rPr kumimoji="1" lang="zh-CN" altLang="en-US" sz="2800" b="1">
                <a:latin typeface="宋体" panose="02010600030101010101" pitchFamily="2" charset="-122"/>
              </a:rPr>
              <a:t>会稳定在某一常数</a:t>
            </a:r>
            <a:r>
              <a:rPr kumimoji="1" lang="en-US" altLang="zh-CN" sz="2800" b="1">
                <a:latin typeface="宋体" panose="02010600030101010101" pitchFamily="2" charset="-122"/>
              </a:rPr>
              <a:t>p</a:t>
            </a:r>
            <a:r>
              <a:rPr kumimoji="1" lang="zh-CN" altLang="en-US" sz="2800" b="1">
                <a:latin typeface="宋体" panose="02010600030101010101" pitchFamily="2" charset="-122"/>
              </a:rPr>
              <a:t>的附近波动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而且随着试验次数的增大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这种摆动的幅度有越变越小的趋势</a:t>
            </a:r>
            <a:endParaRPr kumimoji="1" lang="en-US" altLang="zh-CN" sz="2800" b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  称常数</a:t>
            </a:r>
            <a:r>
              <a:rPr kumimoji="1" lang="en-US" altLang="zh-CN" sz="2800" b="1">
                <a:latin typeface="宋体" panose="02010600030101010101" pitchFamily="2" charset="-122"/>
              </a:rPr>
              <a:t>p</a:t>
            </a:r>
            <a:r>
              <a:rPr kumimoji="1" lang="zh-CN" altLang="en-US" sz="2800" b="1">
                <a:latin typeface="宋体" panose="02010600030101010101" pitchFamily="2" charset="-122"/>
              </a:rPr>
              <a:t>为事件</a:t>
            </a:r>
            <a:r>
              <a:rPr kumimoji="1" lang="en-US" altLang="zh-CN" sz="2800" b="1">
                <a:latin typeface="宋体" panose="02010600030101010101" pitchFamily="2" charset="-122"/>
              </a:rPr>
              <a:t>A</a:t>
            </a:r>
            <a:r>
              <a:rPr kumimoji="1" lang="zh-CN" altLang="en-US" sz="2800" b="1">
                <a:latin typeface="宋体" panose="02010600030101010101" pitchFamily="2" charset="-122"/>
              </a:rPr>
              <a:t>（在这组条件下）发生的概率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记作</a:t>
            </a:r>
            <a:r>
              <a:rPr kumimoji="1" lang="en-US" altLang="zh-CN" sz="2800" b="1">
                <a:latin typeface="宋体" panose="02010600030101010101" pitchFamily="2" charset="-122"/>
              </a:rPr>
              <a:t>P(A)=p. </a:t>
            </a:r>
            <a:r>
              <a:rPr kumimoji="1" lang="zh-CN" altLang="en-US" sz="2800" b="1">
                <a:latin typeface="宋体" panose="02010600030101010101" pitchFamily="2" charset="-122"/>
              </a:rPr>
              <a:t>这样的定义称为概率的频率化定义。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250825" y="141605"/>
            <a:ext cx="8510905" cy="97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既然频率收敛到概率，所以概率应该具有频率所具有的性质，由此可从频率的性质可以提炼出</a:t>
            </a:r>
            <a:endParaRPr lang="zh-CN" altLang="en-US" sz="2400" b="1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7267" name="Object 3"/>
          <p:cNvGraphicFramePr>
            <a:graphicFrameLocks noChangeAspect="1"/>
          </p:cNvGraphicFramePr>
          <p:nvPr/>
        </p:nvGraphicFramePr>
        <p:xfrm>
          <a:off x="2941955" y="1058545"/>
          <a:ext cx="3823335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4" name="Equation" r:id="rId1" imgW="2997200" imgH="393700" progId="Equation.3">
                  <p:embed/>
                </p:oleObj>
              </mc:Choice>
              <mc:Fallback>
                <p:oleObj name="Equation" r:id="rId1" imgW="29972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955" y="1058545"/>
                        <a:ext cx="3823335" cy="52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0"/>
          <p:cNvGraphicFramePr>
            <a:graphicFrameLocks noChangeAspect="1"/>
          </p:cNvGraphicFramePr>
          <p:nvPr/>
        </p:nvGraphicFramePr>
        <p:xfrm>
          <a:off x="843280" y="1668053"/>
          <a:ext cx="732631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5" name="文档" r:id="rId3" imgW="5607050" imgH="948055" progId="Word.Document.8">
                  <p:embed/>
                </p:oleObj>
              </mc:Choice>
              <mc:Fallback>
                <p:oleObj name="文档" r:id="rId3" imgW="5607050" imgH="948055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" y="1668053"/>
                        <a:ext cx="732631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"/>
          <p:cNvGraphicFramePr>
            <a:graphicFrameLocks noChangeAspect="1"/>
          </p:cNvGraphicFramePr>
          <p:nvPr/>
        </p:nvGraphicFramePr>
        <p:xfrm>
          <a:off x="1095375" y="3755033"/>
          <a:ext cx="6243637" cy="2554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6" name="Document" r:id="rId5" imgW="4462145" imgH="1830070" progId="Word.Document.8">
                  <p:embed/>
                </p:oleObj>
              </mc:Choice>
              <mc:Fallback>
                <p:oleObj name="Document" r:id="rId5" imgW="4462145" imgH="1830070" progId="Word.Document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755033"/>
                        <a:ext cx="6243637" cy="2554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733425" y="2605405"/>
          <a:ext cx="7258050" cy="222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47" name="文档" r:id="rId7" imgW="5637530" imgH="1892935" progId="Word.Document.8">
                  <p:embed/>
                </p:oleObj>
              </mc:Choice>
              <mc:Fallback>
                <p:oleObj name="文档" r:id="rId7" imgW="5637530" imgH="18929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2605405"/>
                        <a:ext cx="7258050" cy="2226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4"/>
          <p:cNvGraphicFramePr>
            <a:graphicFrameLocks noChangeAspect="1"/>
          </p:cNvGraphicFramePr>
          <p:nvPr/>
        </p:nvGraphicFramePr>
        <p:xfrm>
          <a:off x="1119188" y="767060"/>
          <a:ext cx="6913562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4" name="文档" r:id="rId1" imgW="5353685" imgH="3178175" progId="Word.Document.8">
                  <p:embed/>
                </p:oleObj>
              </mc:Choice>
              <mc:Fallback>
                <p:oleObj name="文档" r:id="rId1" imgW="5353685" imgH="3178175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767060"/>
                        <a:ext cx="6913562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概率空间</a:t>
            </a:r>
            <a:endParaRPr lang="zh-CN" altLang="en-US">
              <a:ea typeface="华文新魏" panose="02010800040101010101" pitchFamily="2" charset="-122"/>
            </a:endParaRPr>
          </a:p>
        </p:txBody>
      </p:sp>
      <p:graphicFrame>
        <p:nvGraphicFramePr>
          <p:cNvPr id="71683" name="Object 0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900113" y="2492375"/>
          <a:ext cx="7664450" cy="363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9" name="文档" r:id="rId1" imgW="5377815" imgH="2543810" progId="Word.Document.8">
                  <p:embed/>
                </p:oleObj>
              </mc:Choice>
              <mc:Fallback>
                <p:oleObj name="文档" r:id="rId1" imgW="5377815" imgH="2543810" progId="Word.Document.8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7664450" cy="363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755650" y="1341438"/>
            <a:ext cx="7848600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1:</a:t>
            </a:r>
            <a:r>
              <a:rPr kumimoji="1" lang="en-US" altLang="zh-CN" sz="2800" b="1">
                <a:latin typeface="宋体" panose="02010600030101010101" pitchFamily="2" charset="-122"/>
              </a:rPr>
              <a:t>P(</a:t>
            </a:r>
            <a:r>
              <a:rPr kumimoji="1"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800" b="1">
                <a:latin typeface="宋体" panose="02010600030101010101" pitchFamily="2" charset="-122"/>
              </a:rPr>
              <a:t>)=0.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979613" y="476250"/>
            <a:ext cx="495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>
                <a:latin typeface="Times New Roman" panose="02020603050405020304" pitchFamily="18" charset="0"/>
              </a:rPr>
              <a:t>§   </a:t>
            </a:r>
            <a:r>
              <a:rPr kumimoji="1" lang="zh-CN" altLang="en-US" sz="4000" b="1">
                <a:latin typeface="Times New Roman" panose="02020603050405020304" pitchFamily="18" charset="0"/>
              </a:rPr>
              <a:t>概率的性质</a:t>
            </a:r>
            <a:endParaRPr kumimoji="1" lang="zh-CN" altLang="en-US" sz="4000" b="1">
              <a:latin typeface="Times New Roman" panose="02020603050405020304" pitchFamily="18" charset="0"/>
            </a:endParaRPr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4500563" y="3500438"/>
          <a:ext cx="360045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2" name="公式" r:id="rId1" imgW="1435100" imgH="368300" progId="Equation.3">
                  <p:embed/>
                </p:oleObj>
              </mc:Choice>
              <mc:Fallback>
                <p:oleObj name="公式" r:id="rId1" imgW="14351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00438"/>
                        <a:ext cx="360045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5702" name="Object 6"/>
          <p:cNvGraphicFramePr>
            <a:graphicFrameLocks noChangeAspect="1"/>
          </p:cNvGraphicFramePr>
          <p:nvPr/>
        </p:nvGraphicFramePr>
        <p:xfrm>
          <a:off x="5219700" y="4437063"/>
          <a:ext cx="1728788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3" name="公式" r:id="rId3" imgW="558800" imgH="368300" progId="Equation.3">
                  <p:embed/>
                </p:oleObj>
              </mc:Choice>
              <mc:Fallback>
                <p:oleObj name="公式" r:id="rId3" imgW="5588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437063"/>
                        <a:ext cx="1728788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684213" y="3644900"/>
            <a:ext cx="3960812" cy="88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于是由可列可加性得</a:t>
            </a:r>
            <a:endParaRPr kumimoji="1" lang="zh-CN" altLang="en-US" sz="1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77831" name="Rectangle 8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285705" name="Rectangle 9"/>
          <p:cNvSpPr>
            <a:spLocks noChangeArrowheads="1"/>
          </p:cNvSpPr>
          <p:nvPr/>
        </p:nvSpPr>
        <p:spPr bwMode="auto">
          <a:xfrm>
            <a:off x="827088" y="5445125"/>
            <a:ext cx="55451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又由</a:t>
            </a:r>
            <a:r>
              <a:rPr kumimoji="1" lang="en-US" altLang="zh-CN" sz="2800" b="1">
                <a:latin typeface="Times New Roman" panose="02020603050405020304" pitchFamily="18" charset="0"/>
              </a:rPr>
              <a:t>P(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≥0</a:t>
            </a:r>
            <a:r>
              <a:rPr kumimoji="1" lang="zh-CN" altLang="en-US" sz="2800" b="1">
                <a:latin typeface="Times New Roman" panose="02020603050405020304" pitchFamily="18" charset="0"/>
                <a:sym typeface="Symbol" panose="05050102010706020507" pitchFamily="18" charset="2"/>
              </a:rPr>
              <a:t>得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,  P(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)=0</a:t>
            </a:r>
            <a:endParaRPr kumimoji="1" lang="en-US" altLang="zh-CN" sz="1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8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77833" name="Group 50"/>
          <p:cNvGrpSpPr/>
          <p:nvPr/>
        </p:nvGrpSpPr>
        <p:grpSpPr bwMode="auto">
          <a:xfrm>
            <a:off x="1004888" y="1525588"/>
            <a:ext cx="6735762" cy="1831975"/>
            <a:chOff x="567" y="935"/>
            <a:chExt cx="4243" cy="1154"/>
          </a:xfrm>
        </p:grpSpPr>
        <p:sp>
          <p:nvSpPr>
            <p:cNvPr id="77834" name="AutoShape 10"/>
            <p:cNvSpPr>
              <a:spLocks noChangeAspect="1" noChangeArrowheads="1" noTextEdit="1"/>
            </p:cNvSpPr>
            <p:nvPr/>
          </p:nvSpPr>
          <p:spPr bwMode="auto">
            <a:xfrm>
              <a:off x="567" y="935"/>
              <a:ext cx="4243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5" name="Rectangle 12"/>
            <p:cNvSpPr>
              <a:spLocks noChangeArrowheads="1"/>
            </p:cNvSpPr>
            <p:nvPr/>
          </p:nvSpPr>
          <p:spPr bwMode="auto">
            <a:xfrm>
              <a:off x="567" y="1225"/>
              <a:ext cx="46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900" b="1">
                  <a:solidFill>
                    <a:srgbClr val="000000"/>
                  </a:solidFill>
                  <a:latin typeface="宋体" panose="02010600030101010101" pitchFamily="2" charset="-122"/>
                </a:rPr>
                <a:t>证明</a:t>
              </a:r>
              <a:endParaRPr lang="zh-CN" altLang="en-US" sz="1800"/>
            </a:p>
          </p:txBody>
        </p:sp>
        <p:sp>
          <p:nvSpPr>
            <p:cNvPr id="77836" name="Rectangle 13"/>
            <p:cNvSpPr>
              <a:spLocks noChangeArrowheads="1"/>
            </p:cNvSpPr>
            <p:nvPr/>
          </p:nvSpPr>
          <p:spPr bwMode="auto">
            <a:xfrm>
              <a:off x="1054" y="1213"/>
              <a:ext cx="77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  <a:endParaRPr lang="en-US" altLang="zh-CN" sz="1800"/>
            </a:p>
          </p:txBody>
        </p:sp>
        <p:sp>
          <p:nvSpPr>
            <p:cNvPr id="77837" name="Rectangle 14"/>
            <p:cNvSpPr>
              <a:spLocks noChangeArrowheads="1"/>
            </p:cNvSpPr>
            <p:nvPr/>
          </p:nvSpPr>
          <p:spPr bwMode="auto">
            <a:xfrm>
              <a:off x="1135" y="1225"/>
              <a:ext cx="2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900" b="1">
                  <a:solidFill>
                    <a:srgbClr val="000000"/>
                  </a:solidFill>
                  <a:latin typeface="宋体" panose="02010600030101010101" pitchFamily="2" charset="-122"/>
                </a:rPr>
                <a:t>设</a:t>
              </a:r>
              <a:endParaRPr lang="zh-CN" altLang="en-US" sz="1800"/>
            </a:p>
          </p:txBody>
        </p:sp>
        <p:sp>
          <p:nvSpPr>
            <p:cNvPr id="77838" name="Rectangle 15"/>
            <p:cNvSpPr>
              <a:spLocks noChangeArrowheads="1"/>
            </p:cNvSpPr>
            <p:nvPr/>
          </p:nvSpPr>
          <p:spPr bwMode="auto">
            <a:xfrm>
              <a:off x="1440" y="1213"/>
              <a:ext cx="1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1800"/>
            </a:p>
          </p:txBody>
        </p:sp>
        <p:sp>
          <p:nvSpPr>
            <p:cNvPr id="77839" name="Rectangle 16"/>
            <p:cNvSpPr>
              <a:spLocks noChangeArrowheads="1"/>
            </p:cNvSpPr>
            <p:nvPr/>
          </p:nvSpPr>
          <p:spPr bwMode="auto">
            <a:xfrm>
              <a:off x="1616" y="1321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800"/>
            </a:p>
          </p:txBody>
        </p:sp>
        <p:sp>
          <p:nvSpPr>
            <p:cNvPr id="77840" name="Rectangle 17"/>
            <p:cNvSpPr>
              <a:spLocks noChangeArrowheads="1"/>
            </p:cNvSpPr>
            <p:nvPr/>
          </p:nvSpPr>
          <p:spPr bwMode="auto">
            <a:xfrm>
              <a:off x="1703" y="1213"/>
              <a:ext cx="1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endParaRPr lang="en-US" altLang="zh-CN" sz="1800"/>
            </a:p>
          </p:txBody>
        </p:sp>
        <p:sp>
          <p:nvSpPr>
            <p:cNvPr id="77841" name="Rectangle 18"/>
            <p:cNvSpPr>
              <a:spLocks noChangeArrowheads="1"/>
            </p:cNvSpPr>
            <p:nvPr/>
          </p:nvSpPr>
          <p:spPr bwMode="auto">
            <a:xfrm>
              <a:off x="1841" y="1191"/>
              <a:ext cx="191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Symbol" panose="05050102010706020507" pitchFamily="18" charset="2"/>
                </a:rPr>
                <a:t>Æ</a:t>
              </a:r>
              <a:endParaRPr lang="en-US" altLang="zh-CN" sz="1800"/>
            </a:p>
          </p:txBody>
        </p:sp>
        <p:sp>
          <p:nvSpPr>
            <p:cNvPr id="77842" name="Rectangle 19"/>
            <p:cNvSpPr>
              <a:spLocks noChangeArrowheads="1"/>
            </p:cNvSpPr>
            <p:nvPr/>
          </p:nvSpPr>
          <p:spPr bwMode="auto">
            <a:xfrm>
              <a:off x="2042" y="1213"/>
              <a:ext cx="68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(n=1,2,</a:t>
              </a:r>
              <a:endParaRPr lang="en-US" altLang="zh-CN" sz="1800"/>
            </a:p>
          </p:txBody>
        </p:sp>
        <p:sp>
          <p:nvSpPr>
            <p:cNvPr id="77843" name="Rectangle 20"/>
            <p:cNvSpPr>
              <a:spLocks noChangeArrowheads="1"/>
            </p:cNvSpPr>
            <p:nvPr/>
          </p:nvSpPr>
          <p:spPr bwMode="auto">
            <a:xfrm>
              <a:off x="2760" y="1213"/>
              <a:ext cx="23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1800"/>
            </a:p>
          </p:txBody>
        </p:sp>
        <p:sp>
          <p:nvSpPr>
            <p:cNvPr id="77844" name="Rectangle 21"/>
            <p:cNvSpPr>
              <a:spLocks noChangeArrowheads="1"/>
            </p:cNvSpPr>
            <p:nvPr/>
          </p:nvSpPr>
          <p:spPr bwMode="auto">
            <a:xfrm>
              <a:off x="3003" y="1213"/>
              <a:ext cx="135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),</a:t>
              </a:r>
              <a:endParaRPr lang="en-US" altLang="zh-CN" sz="1800"/>
            </a:p>
          </p:txBody>
        </p:sp>
        <p:sp>
          <p:nvSpPr>
            <p:cNvPr id="77845" name="Rectangle 22"/>
            <p:cNvSpPr>
              <a:spLocks noChangeArrowheads="1"/>
            </p:cNvSpPr>
            <p:nvPr/>
          </p:nvSpPr>
          <p:spPr bwMode="auto">
            <a:xfrm>
              <a:off x="3145" y="1225"/>
              <a:ext cx="2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900" b="1">
                  <a:solidFill>
                    <a:srgbClr val="000000"/>
                  </a:solidFill>
                  <a:latin typeface="宋体" panose="02010600030101010101" pitchFamily="2" charset="-122"/>
                </a:rPr>
                <a:t>则</a:t>
              </a:r>
              <a:endParaRPr lang="zh-CN" altLang="en-US" sz="1800"/>
            </a:p>
          </p:txBody>
        </p:sp>
        <p:grpSp>
          <p:nvGrpSpPr>
            <p:cNvPr id="77846" name="Group 49"/>
            <p:cNvGrpSpPr/>
            <p:nvPr/>
          </p:nvGrpSpPr>
          <p:grpSpPr bwMode="auto">
            <a:xfrm>
              <a:off x="3424" y="1162"/>
              <a:ext cx="729" cy="519"/>
              <a:chOff x="3424" y="1162"/>
              <a:chExt cx="729" cy="519"/>
            </a:xfrm>
          </p:grpSpPr>
          <p:sp>
            <p:nvSpPr>
              <p:cNvPr id="77863" name="Rectangle 23"/>
              <p:cNvSpPr>
                <a:spLocks noChangeArrowheads="1"/>
              </p:cNvSpPr>
              <p:nvPr/>
            </p:nvSpPr>
            <p:spPr bwMode="auto">
              <a:xfrm>
                <a:off x="4002" y="1280"/>
                <a:ext cx="15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Æ</a:t>
                </a:r>
                <a:endParaRPr lang="en-US" altLang="zh-CN" sz="1800"/>
              </a:p>
            </p:txBody>
          </p:sp>
          <p:sp>
            <p:nvSpPr>
              <p:cNvPr id="77864" name="Rectangle 24"/>
              <p:cNvSpPr>
                <a:spLocks noChangeArrowheads="1"/>
              </p:cNvSpPr>
              <p:nvPr/>
            </p:nvSpPr>
            <p:spPr bwMode="auto">
              <a:xfrm>
                <a:off x="3851" y="1280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3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1800"/>
              </a:p>
            </p:txBody>
          </p:sp>
          <p:sp>
            <p:nvSpPr>
              <p:cNvPr id="77865" name="Rectangle 25"/>
              <p:cNvSpPr>
                <a:spLocks noChangeArrowheads="1"/>
              </p:cNvSpPr>
              <p:nvPr/>
            </p:nvSpPr>
            <p:spPr bwMode="auto">
              <a:xfrm>
                <a:off x="3462" y="1162"/>
                <a:ext cx="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¥</a:t>
                </a:r>
                <a:endParaRPr lang="en-US" altLang="zh-CN" sz="1800"/>
              </a:p>
            </p:txBody>
          </p:sp>
          <p:sp>
            <p:nvSpPr>
              <p:cNvPr id="77866" name="Rectangle 26"/>
              <p:cNvSpPr>
                <a:spLocks noChangeArrowheads="1"/>
              </p:cNvSpPr>
              <p:nvPr/>
            </p:nvSpPr>
            <p:spPr bwMode="auto">
              <a:xfrm>
                <a:off x="3473" y="1512"/>
                <a:ext cx="7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1800"/>
              </a:p>
            </p:txBody>
          </p:sp>
          <p:sp>
            <p:nvSpPr>
              <p:cNvPr id="77867" name="Rectangle 27"/>
              <p:cNvSpPr>
                <a:spLocks noChangeArrowheads="1"/>
              </p:cNvSpPr>
              <p:nvPr/>
            </p:nvSpPr>
            <p:spPr bwMode="auto">
              <a:xfrm>
                <a:off x="3424" y="1347"/>
                <a:ext cx="14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U</a:t>
                </a:r>
                <a:endParaRPr lang="en-US" altLang="zh-CN" sz="1800"/>
              </a:p>
            </p:txBody>
          </p:sp>
          <p:sp>
            <p:nvSpPr>
              <p:cNvPr id="77868" name="Rectangle 28"/>
              <p:cNvSpPr>
                <a:spLocks noChangeArrowheads="1"/>
              </p:cNvSpPr>
              <p:nvPr/>
            </p:nvSpPr>
            <p:spPr bwMode="auto">
              <a:xfrm>
                <a:off x="3542" y="1527"/>
                <a:ext cx="6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/>
              </a:p>
            </p:txBody>
          </p:sp>
          <p:sp>
            <p:nvSpPr>
              <p:cNvPr id="77869" name="Rectangle 29"/>
              <p:cNvSpPr>
                <a:spLocks noChangeArrowheads="1"/>
              </p:cNvSpPr>
              <p:nvPr/>
            </p:nvSpPr>
            <p:spPr bwMode="auto">
              <a:xfrm>
                <a:off x="3424" y="1527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1800"/>
              </a:p>
            </p:txBody>
          </p:sp>
          <p:sp>
            <p:nvSpPr>
              <p:cNvPr id="77870" name="Rectangle 30"/>
              <p:cNvSpPr>
                <a:spLocks noChangeArrowheads="1"/>
              </p:cNvSpPr>
              <p:nvPr/>
            </p:nvSpPr>
            <p:spPr bwMode="auto">
              <a:xfrm>
                <a:off x="3737" y="1395"/>
                <a:ext cx="3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1800"/>
              </a:p>
            </p:txBody>
          </p:sp>
          <p:sp>
            <p:nvSpPr>
              <p:cNvPr id="77871" name="Rectangle 31"/>
              <p:cNvSpPr>
                <a:spLocks noChangeArrowheads="1"/>
              </p:cNvSpPr>
              <p:nvPr/>
            </p:nvSpPr>
            <p:spPr bwMode="auto">
              <a:xfrm>
                <a:off x="3631" y="1301"/>
                <a:ext cx="11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3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1800"/>
              </a:p>
            </p:txBody>
          </p:sp>
        </p:grpSp>
        <p:sp>
          <p:nvSpPr>
            <p:cNvPr id="77847" name="Rectangle 33"/>
            <p:cNvSpPr>
              <a:spLocks noChangeArrowheads="1"/>
            </p:cNvSpPr>
            <p:nvPr/>
          </p:nvSpPr>
          <p:spPr bwMode="auto">
            <a:xfrm>
              <a:off x="4214" y="1213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sz="1800"/>
            </a:p>
          </p:txBody>
        </p:sp>
        <p:sp>
          <p:nvSpPr>
            <p:cNvPr id="77848" name="Rectangle 34"/>
            <p:cNvSpPr>
              <a:spLocks noChangeArrowheads="1"/>
            </p:cNvSpPr>
            <p:nvPr/>
          </p:nvSpPr>
          <p:spPr bwMode="auto">
            <a:xfrm>
              <a:off x="4274" y="1213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800"/>
            </a:p>
          </p:txBody>
        </p:sp>
        <p:sp>
          <p:nvSpPr>
            <p:cNvPr id="77849" name="Rectangle 35"/>
            <p:cNvSpPr>
              <a:spLocks noChangeArrowheads="1"/>
            </p:cNvSpPr>
            <p:nvPr/>
          </p:nvSpPr>
          <p:spPr bwMode="auto">
            <a:xfrm>
              <a:off x="1192" y="1768"/>
              <a:ext cx="699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900" b="1">
                  <a:solidFill>
                    <a:srgbClr val="000000"/>
                  </a:solidFill>
                  <a:latin typeface="宋体" panose="02010600030101010101" pitchFamily="2" charset="-122"/>
                </a:rPr>
                <a:t>且对于</a:t>
              </a:r>
              <a:endParaRPr lang="zh-CN" altLang="en-US" sz="1800"/>
            </a:p>
          </p:txBody>
        </p:sp>
        <p:grpSp>
          <p:nvGrpSpPr>
            <p:cNvPr id="77850" name="Group 46"/>
            <p:cNvGrpSpPr/>
            <p:nvPr/>
          </p:nvGrpSpPr>
          <p:grpSpPr bwMode="auto">
            <a:xfrm>
              <a:off x="1973" y="1752"/>
              <a:ext cx="1361" cy="337"/>
              <a:chOff x="1960" y="1769"/>
              <a:chExt cx="1453" cy="337"/>
            </a:xfrm>
          </p:grpSpPr>
          <p:sp>
            <p:nvSpPr>
              <p:cNvPr id="77853" name="Rectangle 36"/>
              <p:cNvSpPr>
                <a:spLocks noChangeArrowheads="1"/>
              </p:cNvSpPr>
              <p:nvPr/>
            </p:nvSpPr>
            <p:spPr bwMode="auto">
              <a:xfrm>
                <a:off x="3222" y="1769"/>
                <a:ext cx="19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9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Æ</a:t>
                </a:r>
                <a:endParaRPr lang="en-US" altLang="zh-CN" sz="1800"/>
              </a:p>
            </p:txBody>
          </p:sp>
          <p:sp>
            <p:nvSpPr>
              <p:cNvPr id="77854" name="Rectangle 37"/>
              <p:cNvSpPr>
                <a:spLocks noChangeArrowheads="1"/>
              </p:cNvSpPr>
              <p:nvPr/>
            </p:nvSpPr>
            <p:spPr bwMode="auto">
              <a:xfrm>
                <a:off x="3038" y="1769"/>
                <a:ext cx="13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9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sz="1800"/>
              </a:p>
            </p:txBody>
          </p:sp>
          <p:sp>
            <p:nvSpPr>
              <p:cNvPr id="77855" name="Rectangle 38"/>
              <p:cNvSpPr>
                <a:spLocks noChangeArrowheads="1"/>
              </p:cNvSpPr>
              <p:nvPr/>
            </p:nvSpPr>
            <p:spPr bwMode="auto">
              <a:xfrm>
                <a:off x="2092" y="1769"/>
                <a:ext cx="13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900">
                    <a:solidFill>
                      <a:srgbClr val="000000"/>
                    </a:solidFill>
                    <a:latin typeface="Symbol" panose="05050102010706020507" pitchFamily="18" charset="2"/>
                  </a:rPr>
                  <a:t>¹</a:t>
                </a:r>
                <a:endParaRPr lang="en-US" altLang="zh-CN" sz="1800"/>
              </a:p>
            </p:txBody>
          </p:sp>
          <p:sp>
            <p:nvSpPr>
              <p:cNvPr id="77856" name="Rectangle 39"/>
              <p:cNvSpPr>
                <a:spLocks noChangeArrowheads="1"/>
              </p:cNvSpPr>
              <p:nvPr/>
            </p:nvSpPr>
            <p:spPr bwMode="auto">
              <a:xfrm>
                <a:off x="2896" y="1914"/>
                <a:ext cx="4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/>
              </a:p>
            </p:txBody>
          </p:sp>
          <p:sp>
            <p:nvSpPr>
              <p:cNvPr id="77857" name="Rectangle 40"/>
              <p:cNvSpPr>
                <a:spLocks noChangeArrowheads="1"/>
              </p:cNvSpPr>
              <p:nvPr/>
            </p:nvSpPr>
            <p:spPr bwMode="auto">
              <a:xfrm>
                <a:off x="2645" y="1914"/>
                <a:ext cx="4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1800"/>
              </a:p>
            </p:txBody>
          </p:sp>
          <p:sp>
            <p:nvSpPr>
              <p:cNvPr id="77858" name="Rectangle 41"/>
              <p:cNvSpPr>
                <a:spLocks noChangeArrowheads="1"/>
              </p:cNvSpPr>
              <p:nvPr/>
            </p:nvSpPr>
            <p:spPr bwMode="auto">
              <a:xfrm>
                <a:off x="2731" y="1794"/>
                <a:ext cx="151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9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1800"/>
              </a:p>
            </p:txBody>
          </p:sp>
          <p:sp>
            <p:nvSpPr>
              <p:cNvPr id="77859" name="Rectangle 42"/>
              <p:cNvSpPr>
                <a:spLocks noChangeArrowheads="1"/>
              </p:cNvSpPr>
              <p:nvPr/>
            </p:nvSpPr>
            <p:spPr bwMode="auto">
              <a:xfrm>
                <a:off x="2515" y="1794"/>
                <a:ext cx="152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9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sz="1800"/>
              </a:p>
            </p:txBody>
          </p:sp>
          <p:sp>
            <p:nvSpPr>
              <p:cNvPr id="77860" name="Rectangle 43"/>
              <p:cNvSpPr>
                <a:spLocks noChangeArrowheads="1"/>
              </p:cNvSpPr>
              <p:nvPr/>
            </p:nvSpPr>
            <p:spPr bwMode="auto">
              <a:xfrm>
                <a:off x="2332" y="1794"/>
                <a:ext cx="68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9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1800"/>
              </a:p>
            </p:txBody>
          </p:sp>
          <p:sp>
            <p:nvSpPr>
              <p:cNvPr id="77861" name="Rectangle 44"/>
              <p:cNvSpPr>
                <a:spLocks noChangeArrowheads="1"/>
              </p:cNvSpPr>
              <p:nvPr/>
            </p:nvSpPr>
            <p:spPr bwMode="auto">
              <a:xfrm>
                <a:off x="1960" y="1794"/>
                <a:ext cx="68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900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1800"/>
              </a:p>
            </p:txBody>
          </p:sp>
          <p:sp>
            <p:nvSpPr>
              <p:cNvPr id="77862" name="Rectangle 45"/>
              <p:cNvSpPr>
                <a:spLocks noChangeArrowheads="1"/>
              </p:cNvSpPr>
              <p:nvPr/>
            </p:nvSpPr>
            <p:spPr bwMode="auto">
              <a:xfrm>
                <a:off x="2407" y="1792"/>
                <a:ext cx="62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0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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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9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,</a:t>
                </a:r>
                <a:endParaRPr lang="en-US" altLang="zh-CN" sz="1800"/>
              </a:p>
            </p:txBody>
          </p:sp>
        </p:grpSp>
        <p:sp>
          <p:nvSpPr>
            <p:cNvPr id="77851" name="Rectangle 47"/>
            <p:cNvSpPr>
              <a:spLocks noChangeArrowheads="1"/>
            </p:cNvSpPr>
            <p:nvPr/>
          </p:nvSpPr>
          <p:spPr bwMode="auto">
            <a:xfrm>
              <a:off x="3479" y="1756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1800"/>
            </a:p>
          </p:txBody>
        </p:sp>
        <p:sp>
          <p:nvSpPr>
            <p:cNvPr id="77852" name="Rectangle 48"/>
            <p:cNvSpPr>
              <a:spLocks noChangeArrowheads="1"/>
            </p:cNvSpPr>
            <p:nvPr/>
          </p:nvSpPr>
          <p:spPr bwMode="auto">
            <a:xfrm>
              <a:off x="3539" y="1760"/>
              <a:ext cx="5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9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  <p:bldP spid="285703" grpId="0"/>
      <p:bldP spid="2857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ChangeArrowheads="1"/>
          </p:cNvSpPr>
          <p:nvPr/>
        </p:nvSpPr>
        <p:spPr bwMode="auto">
          <a:xfrm>
            <a:off x="684213" y="2844800"/>
            <a:ext cx="7924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证明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800" b="1"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latin typeface="宋体" panose="02010600030101010101" pitchFamily="2" charset="-122"/>
              </a:rPr>
              <a:t>令</a:t>
            </a:r>
            <a:r>
              <a:rPr kumimoji="1" lang="en-US" altLang="zh-CN" sz="2800" b="1">
                <a:latin typeface="宋体" panose="02010600030101010101" pitchFamily="2" charset="-122"/>
              </a:rPr>
              <a:t>A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n+1</a:t>
            </a:r>
            <a:r>
              <a:rPr kumimoji="1" lang="en-US" altLang="zh-CN" sz="2800" b="1">
                <a:latin typeface="宋体" panose="02010600030101010101" pitchFamily="2" charset="-122"/>
              </a:rPr>
              <a:t>=A</a:t>
            </a:r>
            <a:r>
              <a:rPr kumimoji="1" lang="en-US" altLang="zh-CN" sz="2800" b="1" baseline="-25000">
                <a:latin typeface="宋体" panose="02010600030101010101" pitchFamily="2" charset="-122"/>
              </a:rPr>
              <a:t>n+2</a:t>
            </a:r>
            <a:r>
              <a:rPr kumimoji="1" lang="en-US" altLang="zh-CN" sz="2800" b="1">
                <a:latin typeface="宋体" panose="02010600030101010101" pitchFamily="2" charset="-122"/>
              </a:rPr>
              <a:t>=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…</a:t>
            </a:r>
            <a:r>
              <a:rPr kumimoji="1" lang="en-US" altLang="zh-CN" sz="2800" b="1">
                <a:latin typeface="宋体" panose="02010600030101010101" pitchFamily="2" charset="-122"/>
              </a:rPr>
              <a:t>=</a:t>
            </a:r>
            <a:r>
              <a:rPr kumimoji="1"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则由可列可加性及</a:t>
            </a:r>
            <a:r>
              <a:rPr kumimoji="1" lang="en-US" altLang="zh-CN" sz="2800" b="1">
                <a:latin typeface="宋体" panose="02010600030101010101" pitchFamily="2" charset="-122"/>
              </a:rPr>
              <a:t>P(</a:t>
            </a:r>
            <a:r>
              <a:rPr kumimoji="1"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800" b="1">
                <a:latin typeface="宋体" panose="02010600030101010101" pitchFamily="2" charset="-122"/>
              </a:rPr>
              <a:t>)=0</a:t>
            </a:r>
            <a:r>
              <a:rPr kumimoji="1" lang="zh-CN" altLang="en-US" sz="2800" b="1">
                <a:latin typeface="宋体" panose="02010600030101010101" pitchFamily="2" charset="-122"/>
              </a:rPr>
              <a:t>得   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684213" y="352425"/>
          <a:ext cx="7815262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5" name="文档" r:id="rId1" imgW="7866380" imgH="2973070" progId="Word.Document.8">
                  <p:embed/>
                </p:oleObj>
              </mc:Choice>
              <mc:Fallback>
                <p:oleObj name="文档" r:id="rId1" imgW="7866380" imgH="297307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2425"/>
                        <a:ext cx="7815262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4" name="Object 4"/>
          <p:cNvGraphicFramePr>
            <a:graphicFrameLocks noChangeAspect="1"/>
          </p:cNvGraphicFramePr>
          <p:nvPr/>
        </p:nvGraphicFramePr>
        <p:xfrm>
          <a:off x="900113" y="3925888"/>
          <a:ext cx="367188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6" name="公式" r:id="rId3" imgW="1307465" imgH="393700" progId="Equation.3">
                  <p:embed/>
                </p:oleObj>
              </mc:Choice>
              <mc:Fallback>
                <p:oleObj name="公式" r:id="rId3" imgW="1307465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25888"/>
                        <a:ext cx="367188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5" name="Object 5"/>
          <p:cNvGraphicFramePr>
            <a:graphicFrameLocks noChangeAspect="1"/>
          </p:cNvGraphicFramePr>
          <p:nvPr/>
        </p:nvGraphicFramePr>
        <p:xfrm>
          <a:off x="4500563" y="3852863"/>
          <a:ext cx="33845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7" name="公式" r:id="rId5" imgW="1155700" imgH="381000" progId="Equation.3">
                  <p:embed/>
                </p:oleObj>
              </mc:Choice>
              <mc:Fallback>
                <p:oleObj name="公式" r:id="rId5" imgW="11557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852863"/>
                        <a:ext cx="33845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6" name="Object 6"/>
          <p:cNvGraphicFramePr>
            <a:graphicFrameLocks noChangeAspect="1"/>
          </p:cNvGraphicFramePr>
          <p:nvPr/>
        </p:nvGraphicFramePr>
        <p:xfrm>
          <a:off x="1476375" y="5005388"/>
          <a:ext cx="30337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8" name="公式" r:id="rId7" imgW="1002665" imgH="381000" progId="Equation.3">
                  <p:embed/>
                </p:oleObj>
              </mc:Choice>
              <mc:Fallback>
                <p:oleObj name="公式" r:id="rId7" imgW="1002665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05388"/>
                        <a:ext cx="3033713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4572000" y="5005388"/>
          <a:ext cx="18002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09" name="公式" r:id="rId9" imgW="571500" imgH="368300" progId="Equation.3">
                  <p:embed/>
                </p:oleObj>
              </mc:Choice>
              <mc:Fallback>
                <p:oleObj name="公式" r:id="rId9" imgW="5715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05388"/>
                        <a:ext cx="18002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ChangeArrowheads="1"/>
          </p:cNvSpPr>
          <p:nvPr/>
        </p:nvSpPr>
        <p:spPr bwMode="auto">
          <a:xfrm>
            <a:off x="684213" y="4076700"/>
            <a:ext cx="19446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即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900113" y="765175"/>
            <a:ext cx="56816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3:</a:t>
            </a:r>
            <a:r>
              <a:rPr kumimoji="1" lang="zh-CN" altLang="en-US" sz="2800" b="1">
                <a:latin typeface="宋体" panose="02010600030101010101" pitchFamily="2" charset="-122"/>
              </a:rPr>
              <a:t>对于任一事件</a:t>
            </a:r>
            <a:r>
              <a:rPr kumimoji="1" lang="en-US" altLang="zh-CN" sz="2800" b="1">
                <a:latin typeface="宋体" panose="02010600030101010101" pitchFamily="2" charset="-122"/>
              </a:rPr>
              <a:t>A,</a:t>
            </a:r>
            <a:r>
              <a:rPr kumimoji="1" lang="zh-CN" altLang="en-US" sz="2800" b="1">
                <a:latin typeface="宋体" panose="02010600030101010101" pitchFamily="2" charset="-122"/>
              </a:rPr>
              <a:t>有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     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339975" y="1665288"/>
          <a:ext cx="28082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8" name="公式" r:id="rId1" imgW="862965" imgH="215900" progId="Equation.3">
                  <p:embed/>
                </p:oleObj>
              </mc:Choice>
              <mc:Fallback>
                <p:oleObj name="公式" r:id="rId1" imgW="8629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665288"/>
                        <a:ext cx="280828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/>
        </p:nvGraphicFramePr>
        <p:xfrm>
          <a:off x="900113" y="2465388"/>
          <a:ext cx="62642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9" name="文档" r:id="rId3" imgW="6069330" imgH="753110" progId="Word.Document.8">
                  <p:embed/>
                </p:oleObj>
              </mc:Choice>
              <mc:Fallback>
                <p:oleObj name="文档" r:id="rId3" imgW="6069330" imgH="75311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65388"/>
                        <a:ext cx="62642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/>
          <p:cNvGraphicFramePr>
            <a:graphicFrameLocks noChangeAspect="1"/>
          </p:cNvGraphicFramePr>
          <p:nvPr/>
        </p:nvGraphicFramePr>
        <p:xfrm>
          <a:off x="1116013" y="3365500"/>
          <a:ext cx="6119812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0" name="公式" r:id="rId5" imgW="1879600" imgH="215900" progId="Equation.3">
                  <p:embed/>
                </p:oleObj>
              </mc:Choice>
              <mc:Fallback>
                <p:oleObj name="公式" r:id="rId5" imgW="18796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365500"/>
                        <a:ext cx="6119812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1" name="Object 7"/>
          <p:cNvGraphicFramePr>
            <a:graphicFrameLocks noChangeAspect="1"/>
          </p:cNvGraphicFramePr>
          <p:nvPr/>
        </p:nvGraphicFramePr>
        <p:xfrm>
          <a:off x="2124075" y="4724400"/>
          <a:ext cx="29527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1" name="公式" r:id="rId7" imgW="862965" imgH="215900" progId="Equation.3">
                  <p:embed/>
                </p:oleObj>
              </mc:Choice>
              <mc:Fallback>
                <p:oleObj name="公式" r:id="rId7" imgW="8629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724400"/>
                        <a:ext cx="295275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ChangeArrowheads="1"/>
          </p:cNvSpPr>
          <p:nvPr/>
        </p:nvSpPr>
        <p:spPr bwMode="auto">
          <a:xfrm>
            <a:off x="755650" y="1628775"/>
            <a:ext cx="777240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证明</a:t>
            </a:r>
            <a:r>
              <a:rPr kumimoji="1"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由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A </a:t>
            </a:r>
            <a:r>
              <a:rPr kumimoji="1"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知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B=A∪(B-A),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且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A(B-A)=</a:t>
            </a:r>
            <a:r>
              <a:rPr kumimoji="1"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755650" y="549275"/>
            <a:ext cx="62372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4:</a:t>
            </a:r>
            <a:r>
              <a:rPr kumimoji="1" lang="zh-CN" altLang="en-US" sz="2800" b="1">
                <a:latin typeface="宋体" panose="02010600030101010101" pitchFamily="2" charset="-122"/>
              </a:rPr>
              <a:t>设</a:t>
            </a:r>
            <a:r>
              <a:rPr kumimoji="1" lang="en-US" altLang="zh-CN" sz="2800" b="1">
                <a:latin typeface="宋体" panose="02010600030101010101" pitchFamily="2" charset="-122"/>
              </a:rPr>
              <a:t>A,B</a:t>
            </a:r>
            <a:r>
              <a:rPr kumimoji="1" lang="zh-CN" altLang="en-US" sz="2800" b="1">
                <a:latin typeface="宋体" panose="02010600030101010101" pitchFamily="2" charset="-122"/>
              </a:rPr>
              <a:t>是两个事件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若</a:t>
            </a:r>
            <a:r>
              <a:rPr kumimoji="1" lang="en-US" altLang="zh-CN" sz="2800" b="1">
                <a:latin typeface="宋体" panose="02010600030101010101" pitchFamily="2" charset="-122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宋体" panose="02010600030101010101" pitchFamily="2" charset="-122"/>
              </a:rPr>
              <a:t>B,</a:t>
            </a:r>
            <a:r>
              <a:rPr kumimoji="1" lang="zh-CN" altLang="en-US" sz="2800" b="1">
                <a:latin typeface="宋体" panose="02010600030101010101" pitchFamily="2" charset="-122"/>
              </a:rPr>
              <a:t>则有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      </a:t>
            </a:r>
            <a:r>
              <a:rPr kumimoji="1" lang="en-US" altLang="zh-CN" sz="2800" b="1">
                <a:latin typeface="宋体" panose="02010600030101010101" pitchFamily="2" charset="-122"/>
              </a:rPr>
              <a:t>P(B-A)=P(B)-P(A)      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684213" y="4098925"/>
            <a:ext cx="5014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推论：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，则</a:t>
            </a:r>
            <a:r>
              <a:rPr kumimoji="1" lang="en-US" altLang="zh-CN" sz="2800" b="1">
                <a:latin typeface="Times New Roman" panose="02020603050405020304" pitchFamily="18" charset="0"/>
              </a:rPr>
              <a:t>P(B)≥P(A)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755650" y="4724400"/>
            <a:ext cx="59039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证明：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P(B)=P(A)+P(B-A)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又由概率的定义知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P(B-A)≥0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因此有         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P(B)≥P(A)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88774" name="Rectangle 6"/>
          <p:cNvSpPr>
            <a:spLocks noChangeArrowheads="1"/>
          </p:cNvSpPr>
          <p:nvPr/>
        </p:nvSpPr>
        <p:spPr bwMode="auto">
          <a:xfrm>
            <a:off x="1331913" y="2276475"/>
            <a:ext cx="457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因此由概率的有限可加性得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P(B)=P(A)+P(B-A)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8775" name="Rectangle 7"/>
          <p:cNvSpPr>
            <a:spLocks noChangeArrowheads="1"/>
          </p:cNvSpPr>
          <p:nvPr/>
        </p:nvSpPr>
        <p:spPr bwMode="auto">
          <a:xfrm>
            <a:off x="1331913" y="3306763"/>
            <a:ext cx="467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从而有 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P(B-A)=P(B)-P(A)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/>
      <p:bldP spid="288772" grpId="0"/>
      <p:bldP spid="288773" grpId="0"/>
      <p:bldP spid="288774" grpId="0"/>
      <p:bldP spid="28877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684213" y="4508500"/>
            <a:ext cx="80772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证明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>
                <a:latin typeface="宋体" panose="02010600030101010101" pitchFamily="2" charset="-122"/>
              </a:rPr>
              <a:t>因为</a:t>
            </a:r>
            <a:r>
              <a:rPr kumimoji="1" lang="en-US" altLang="zh-CN" sz="2800" b="1">
                <a:latin typeface="宋体" panose="02010600030101010101" pitchFamily="2" charset="-122"/>
              </a:rPr>
              <a:t>A-B=A-AB,</a:t>
            </a:r>
            <a:r>
              <a:rPr kumimoji="1" lang="zh-CN" altLang="en-US" sz="2800" b="1">
                <a:latin typeface="宋体" panose="02010600030101010101" pitchFamily="2" charset="-122"/>
              </a:rPr>
              <a:t>且</a:t>
            </a:r>
            <a:r>
              <a:rPr kumimoji="1" lang="en-US" altLang="zh-CN" sz="2800" b="1">
                <a:latin typeface="宋体" panose="02010600030101010101" pitchFamily="2" charset="-122"/>
              </a:rPr>
              <a:t>AB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1" lang="en-US" altLang="zh-CN" sz="2800">
                <a:latin typeface="Times New Roman" panose="02020603050405020304" pitchFamily="18" charset="0"/>
              </a:rPr>
              <a:t> A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684213" y="3357563"/>
            <a:ext cx="5010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6:</a:t>
            </a:r>
            <a:r>
              <a:rPr kumimoji="1" lang="zh-CN" altLang="en-US" sz="2800" b="1">
                <a:latin typeface="宋体" panose="02010600030101010101" pitchFamily="2" charset="-122"/>
              </a:rPr>
              <a:t>对于任意两事件</a:t>
            </a:r>
            <a:r>
              <a:rPr kumimoji="1" lang="en-US" altLang="zh-CN" sz="2800" b="1">
                <a:latin typeface="宋体" panose="02010600030101010101" pitchFamily="2" charset="-122"/>
              </a:rPr>
              <a:t>A,B</a:t>
            </a:r>
            <a:r>
              <a:rPr kumimoji="1" lang="zh-CN" altLang="en-US" sz="2800" b="1">
                <a:latin typeface="宋体" panose="02010600030101010101" pitchFamily="2" charset="-122"/>
              </a:rPr>
              <a:t>，有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      </a:t>
            </a:r>
            <a:r>
              <a:rPr kumimoji="1" lang="en-US" altLang="zh-CN" sz="2800" b="1">
                <a:latin typeface="宋体" panose="02010600030101010101" pitchFamily="2" charset="-122"/>
              </a:rPr>
              <a:t>P(A-B)=P(A)-P(AB)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1042988" y="5300663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故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P(A-B)=P(A-AB)=P(A)-P(AB)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762000" y="1828800"/>
            <a:ext cx="777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证明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>
                <a:latin typeface="宋体" panose="02010600030101010101" pitchFamily="2" charset="-122"/>
              </a:rPr>
              <a:t>因为</a:t>
            </a:r>
            <a:r>
              <a:rPr kumimoji="1" lang="en-US" altLang="zh-CN" sz="2800" b="1">
                <a:latin typeface="宋体" panose="02010600030101010101" pitchFamily="2" charset="-122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1"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latin typeface="宋体" panose="02010600030101010101" pitchFamily="2" charset="-122"/>
              </a:rPr>
              <a:t>因此有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       </a:t>
            </a:r>
            <a:r>
              <a:rPr kumimoji="1" lang="en-US" altLang="zh-CN" sz="2800" b="1">
                <a:latin typeface="宋体" panose="02010600030101010101" pitchFamily="2" charset="-122"/>
              </a:rPr>
              <a:t>P(A)≤P(</a:t>
            </a:r>
            <a:r>
              <a:rPr kumimoji="1" lang="en-US" altLang="zh-CN" sz="2800" b="1">
                <a:latin typeface="Times New Roman" panose="02020603050405020304" pitchFamily="18" charset="0"/>
              </a:rPr>
              <a:t>Ω</a:t>
            </a:r>
            <a:r>
              <a:rPr kumimoji="1" lang="en-US" altLang="zh-CN" sz="2800" b="1">
                <a:latin typeface="宋体" panose="02010600030101010101" pitchFamily="2" charset="-122"/>
              </a:rPr>
              <a:t>)=1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762000" y="609600"/>
            <a:ext cx="411638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5:</a:t>
            </a:r>
            <a:r>
              <a:rPr kumimoji="1" lang="zh-CN" altLang="en-US" sz="2800" b="1">
                <a:latin typeface="宋体" panose="02010600030101010101" pitchFamily="2" charset="-122"/>
              </a:rPr>
              <a:t>对于任一事件</a:t>
            </a:r>
            <a:r>
              <a:rPr kumimoji="1" lang="en-US" altLang="zh-CN" sz="2800" b="1">
                <a:latin typeface="宋体" panose="02010600030101010101" pitchFamily="2" charset="-122"/>
              </a:rPr>
              <a:t>A,</a:t>
            </a:r>
            <a:r>
              <a:rPr kumimoji="1" lang="zh-CN" altLang="en-US" sz="2800" b="1">
                <a:latin typeface="宋体" panose="02010600030101010101" pitchFamily="2" charset="-122"/>
              </a:rPr>
              <a:t>有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       </a:t>
            </a:r>
            <a:r>
              <a:rPr kumimoji="1" lang="en-US" altLang="zh-CN" sz="2800" b="1">
                <a:latin typeface="宋体" panose="02010600030101010101" pitchFamily="2" charset="-122"/>
              </a:rPr>
              <a:t>P(A)≤1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4" grpId="0"/>
      <p:bldP spid="289795" grpId="0"/>
      <p:bldP spid="289796" grpId="0"/>
      <p:bldP spid="28979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685800" y="1676400"/>
            <a:ext cx="8077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证明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>
                <a:latin typeface="宋体" panose="02010600030101010101" pitchFamily="2" charset="-122"/>
              </a:rPr>
              <a:t>因为</a:t>
            </a:r>
            <a:r>
              <a:rPr kumimoji="1" lang="en-US" altLang="zh-CN" sz="2800" b="1">
                <a:latin typeface="宋体" panose="02010600030101010101" pitchFamily="2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∪</a:t>
            </a:r>
            <a:r>
              <a:rPr kumimoji="1" lang="en-US" altLang="zh-CN" sz="2800" b="1">
                <a:latin typeface="宋体" panose="02010600030101010101" pitchFamily="2" charset="-122"/>
              </a:rPr>
              <a:t>B=A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∪</a:t>
            </a:r>
            <a:r>
              <a:rPr kumimoji="1" lang="en-US" altLang="zh-CN" sz="2800" b="1">
                <a:latin typeface="宋体" panose="02010600030101010101" pitchFamily="2" charset="-122"/>
              </a:rPr>
              <a:t>(B-AB),</a:t>
            </a:r>
            <a:r>
              <a:rPr kumimoji="1" lang="zh-CN" altLang="en-US" sz="2800" b="1">
                <a:latin typeface="宋体" panose="02010600030101010101" pitchFamily="2" charset="-122"/>
              </a:rPr>
              <a:t>且</a:t>
            </a:r>
            <a:r>
              <a:rPr kumimoji="1" lang="en-US" altLang="zh-CN" sz="2800" b="1">
                <a:latin typeface="宋体" panose="02010600030101010101" pitchFamily="2" charset="-122"/>
              </a:rPr>
              <a:t>A(B-AB)=</a:t>
            </a:r>
            <a:r>
              <a:rPr kumimoji="1" lang="en-US" altLang="zh-CN" sz="2800" b="1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800" b="1">
                <a:latin typeface="宋体" panose="02010600030101010101" pitchFamily="2" charset="-122"/>
              </a:rPr>
              <a:t>,AB</a:t>
            </a:r>
            <a:r>
              <a:rPr kumimoji="1"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宋体" panose="02010600030101010101" pitchFamily="2" charset="-122"/>
              </a:rPr>
              <a:t>B</a:t>
            </a:r>
            <a:endParaRPr kumimoji="1" lang="en-US" altLang="zh-CN" sz="2800" b="1"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故  </a:t>
            </a:r>
            <a:r>
              <a:rPr kumimoji="1" lang="en-US" altLang="zh-CN" sz="2800" b="1">
                <a:latin typeface="宋体" panose="02010600030101010101" pitchFamily="2" charset="-122"/>
              </a:rPr>
              <a:t>P(A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∪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宋体" panose="02010600030101010101" pitchFamily="2" charset="-122"/>
              </a:rPr>
              <a:t>B)=P(A)+P(B-AB)=P(A)+P(B)-P(AB)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graphicFrame>
        <p:nvGraphicFramePr>
          <p:cNvPr id="290819" name="Object 3"/>
          <p:cNvGraphicFramePr>
            <a:graphicFrameLocks noChangeAspect="1"/>
          </p:cNvGraphicFramePr>
          <p:nvPr/>
        </p:nvGraphicFramePr>
        <p:xfrm>
          <a:off x="971550" y="4868863"/>
          <a:ext cx="6696075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公式" r:id="rId1" imgW="2336800" imgH="723900" progId="Equation.3">
                  <p:embed/>
                </p:oleObj>
              </mc:Choice>
              <mc:Fallback>
                <p:oleObj name="公式" r:id="rId1" imgW="2336800" imgH="723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68863"/>
                        <a:ext cx="6696075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762000" y="228600"/>
            <a:ext cx="5384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性质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7:</a:t>
            </a:r>
            <a:r>
              <a:rPr kumimoji="1" lang="zh-CN" altLang="en-US" sz="2800" b="1">
                <a:latin typeface="宋体" panose="02010600030101010101" pitchFamily="2" charset="-122"/>
              </a:rPr>
              <a:t>对于任意两事件</a:t>
            </a:r>
            <a:r>
              <a:rPr kumimoji="1" lang="en-US" altLang="zh-CN" sz="2800" b="1">
                <a:latin typeface="宋体" panose="02010600030101010101" pitchFamily="2" charset="-122"/>
              </a:rPr>
              <a:t>A,B</a:t>
            </a:r>
            <a:r>
              <a:rPr kumimoji="1" lang="zh-CN" altLang="en-US" sz="2800" b="1">
                <a:latin typeface="宋体" panose="02010600030101010101" pitchFamily="2" charset="-122"/>
              </a:rPr>
              <a:t>，有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      </a:t>
            </a:r>
            <a:r>
              <a:rPr kumimoji="1" lang="en-US" altLang="zh-CN" sz="2800" b="1">
                <a:latin typeface="宋体" panose="02010600030101010101" pitchFamily="2" charset="-122"/>
              </a:rPr>
              <a:t>P(A∪B)=P(A)+P(B)-P(AB)</a:t>
            </a:r>
            <a:endParaRPr kumimoji="1" lang="en-US" altLang="zh-CN" sz="28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宋体" panose="02010600030101010101" pitchFamily="2" charset="-122"/>
              </a:rPr>
              <a:t>上式称为概率的</a:t>
            </a:r>
            <a:r>
              <a:rPr kumimoji="1"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加法公式</a:t>
            </a:r>
            <a:r>
              <a:rPr kumimoji="1" lang="en-US" altLang="zh-CN" sz="2800" b="1">
                <a:latin typeface="宋体" panose="02010600030101010101" pitchFamily="2" charset="-122"/>
              </a:rPr>
              <a:t>.</a:t>
            </a:r>
            <a:endParaRPr kumimoji="1"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611188" y="2924175"/>
            <a:ext cx="80645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概率的加法公式可推广到多个事件的情况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A,B,C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是任意三个事件，则有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P(A∪B∪C)=P(A)+P(B)+P(C)-P(AB)-P(BC)-P(CA)+P(ABC)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611188" y="4365625"/>
            <a:ext cx="518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400" b="1">
                <a:latin typeface="Times New Roman" panose="02020603050405020304" pitchFamily="18" charset="0"/>
              </a:rPr>
              <a:t>一般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对于任意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n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个事件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,A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,…,A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/>
      <p:bldP spid="290821" grpId="0"/>
      <p:bldP spid="2908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990600"/>
            <a:ext cx="7772400" cy="304800"/>
          </a:xfrm>
          <a:solidFill>
            <a:srgbClr val="FF00FF"/>
          </a:solidFill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FF"/>
            </a:extrusionClr>
          </a:sp3d>
        </p:spPr>
        <p:txBody>
          <a:bodyPr lIns="92075" tIns="46038" rIns="92075" bIns="46038">
            <a:flatTx/>
          </a:bodyPr>
          <a:lstStyle/>
          <a:p>
            <a:pPr eaLnBrk="1" hangingPunct="1">
              <a:defRPr/>
            </a:pPr>
            <a:r>
              <a:rPr lang="zh-CN" altLang="en-US" sz="4800">
                <a:solidFill>
                  <a:srgbClr val="FF00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55FF"/>
                    </a:outerShdw>
                  </a:cont>
                  <a:cont type="tree" name="">
                    <a:effect ref="fillLine"/>
                    <a:outerShdw dist="38100" dir="2700000" algn="tl">
                      <a:srgbClr val="980099"/>
                    </a:outerShdw>
                  </a:cont>
                  <a:effect ref="fillLine"/>
                </a:effectDag>
                <a:ea typeface="华文新魏" panose="02010800040101010101" pitchFamily="2" charset="-122"/>
              </a:rPr>
              <a:t>序   言</a:t>
            </a:r>
            <a:endParaRPr lang="zh-CN" altLang="en-US" sz="4800">
              <a:solidFill>
                <a:srgbClr val="FF00FF"/>
              </a:solidFill>
              <a:effectDag name="">
                <a:cont type="tree" name="">
                  <a:effect ref="fillLine"/>
                  <a:outerShdw dist="38100" dir="13500000" algn="br">
                    <a:srgbClr val="FF55FF"/>
                  </a:outerShdw>
                </a:cont>
                <a:cont type="tree" name="">
                  <a:effect ref="fillLine"/>
                  <a:outerShdw dist="38100" dir="2700000" algn="tl">
                    <a:srgbClr val="980099"/>
                  </a:outerShdw>
                </a:cont>
                <a:effect ref="fillLine"/>
              </a:effectDag>
              <a:ea typeface="华文新魏" panose="02010800040101010101" pitchFamily="2" charset="-122"/>
            </a:endParaRPr>
          </a:p>
        </p:txBody>
      </p:sp>
      <p:sp>
        <p:nvSpPr>
          <p:cNvPr id="12291" name="WordArt 3"/>
          <p:cNvSpPr>
            <a:spLocks noChangeArrowheads="1" noChangeShapeType="1" noTextEdit="1"/>
          </p:cNvSpPr>
          <p:nvPr/>
        </p:nvSpPr>
        <p:spPr bwMode="auto">
          <a:xfrm>
            <a:off x="914400" y="1600200"/>
            <a:ext cx="1104900" cy="11112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76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en-US" altLang="zh-CN" sz="3600" i="1" kern="10">
                <a:ln w="9525">
                  <a:rou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?</a:t>
            </a:r>
            <a:endParaRPr lang="zh-CN" altLang="en-US" sz="3600" i="1" kern="10">
              <a:ln w="9525">
                <a:rou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 panose="02010600030101010101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743200" y="1828800"/>
            <a:ext cx="541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i="1">
                <a:solidFill>
                  <a:srgbClr val="990000"/>
                </a:solidFill>
                <a:ea typeface="华文新魏" panose="02010800040101010101" pitchFamily="2" charset="-122"/>
              </a:rPr>
              <a:t>概率论是研究什么的</a:t>
            </a:r>
            <a:r>
              <a:rPr kumimoji="1" lang="zh-CN" altLang="en-US" sz="3600" i="1">
                <a:solidFill>
                  <a:srgbClr val="993300"/>
                </a:solidFill>
                <a:ea typeface="华文新魏" panose="02010800040101010101" pitchFamily="2" charset="-122"/>
              </a:rPr>
              <a:t>？</a:t>
            </a:r>
            <a:endParaRPr kumimoji="1" lang="zh-CN" altLang="en-US" sz="3600" i="1">
              <a:solidFill>
                <a:srgbClr val="993300"/>
              </a:solidFill>
              <a:ea typeface="华文新魏" panose="02010800040101010101" pitchFamily="2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2971800"/>
            <a:ext cx="7162800" cy="1168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研究对象：随机现象</a:t>
            </a:r>
            <a:endParaRPr kumimoji="1" lang="zh-CN" altLang="en-US" sz="2800">
              <a:solidFill>
                <a:srgbClr val="99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800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                 不确定性与统计规律性</a:t>
            </a:r>
            <a:endParaRPr kumimoji="1" lang="zh-CN" altLang="en-US" sz="2800">
              <a:solidFill>
                <a:srgbClr val="99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219200" y="4953000"/>
            <a:ext cx="68580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>
                <a:solidFill>
                  <a:srgbClr val="99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</a:rPr>
              <a:t>概率论——研究和揭示随机现象的数量规律的学科</a:t>
            </a:r>
            <a:endParaRPr kumimoji="1" lang="zh-CN" altLang="en-US" sz="2800">
              <a:solidFill>
                <a:srgbClr val="99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1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bldLvl="0" animBg="1" autoUpdateAnimBg="0"/>
      <p:bldP spid="3379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900113" y="981075"/>
            <a:ext cx="4830762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推论</a:t>
            </a:r>
            <a:r>
              <a:rPr kumimoji="1" lang="en-US" altLang="zh-CN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对于任意两事件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A,B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，有</a:t>
            </a:r>
            <a:endParaRPr kumimoji="1"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      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P(A∪B)≦P(A)+P(B)</a:t>
            </a:r>
            <a:endParaRPr kumimoji="1" lang="en-US" altLang="zh-CN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上式称为概率的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半可加性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  <a:endParaRPr kumimoji="1"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755650" y="2924175"/>
            <a:ext cx="6294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zh-CN" altLang="en-US" sz="2800" b="1">
                <a:latin typeface="Times New Roman" panose="02020603050405020304" pitchFamily="18" charset="0"/>
              </a:rPr>
              <a:t>一般，对于任意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个事件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,A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,…,A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91844" name="Object 4"/>
          <p:cNvGraphicFramePr>
            <a:graphicFrameLocks noChangeAspect="1"/>
          </p:cNvGraphicFramePr>
          <p:nvPr/>
        </p:nvGraphicFramePr>
        <p:xfrm>
          <a:off x="1692275" y="3716338"/>
          <a:ext cx="3743325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2" name="公式" r:id="rId1" imgW="1066800" imgH="368300" progId="Equation.3">
                  <p:embed/>
                </p:oleObj>
              </mc:Choice>
              <mc:Fallback>
                <p:oleObj name="公式" r:id="rId1" imgW="10668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16338"/>
                        <a:ext cx="3743325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/>
          <p:cNvSpPr>
            <a:spLocks noChangeArrowheads="1"/>
          </p:cNvSpPr>
          <p:nvPr/>
        </p:nvSpPr>
        <p:spPr bwMode="auto">
          <a:xfrm>
            <a:off x="684213" y="1771184"/>
            <a:ext cx="67104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（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）由于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与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B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互不相容，即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AB=</a:t>
            </a:r>
            <a:r>
              <a:rPr kumimoji="1"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 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1476375" y="2349500"/>
            <a:ext cx="62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则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17445" name="Object 5"/>
          <p:cNvGraphicFramePr>
            <a:graphicFrameLocks noChangeAspect="1"/>
          </p:cNvGraphicFramePr>
          <p:nvPr/>
        </p:nvGraphicFramePr>
        <p:xfrm>
          <a:off x="2339975" y="2349500"/>
          <a:ext cx="9366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8" name="公式" r:id="rId1" imgW="393700" imgH="190500" progId="Equation.3">
                  <p:embed/>
                </p:oleObj>
              </mc:Choice>
              <mc:Fallback>
                <p:oleObj name="公式" r:id="rId1" imgW="3937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349500"/>
                        <a:ext cx="9366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1403350" y="3068638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所以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17447" name="Object 7"/>
          <p:cNvGraphicFramePr>
            <a:graphicFrameLocks noChangeAspect="1"/>
          </p:cNvGraphicFramePr>
          <p:nvPr/>
        </p:nvGraphicFramePr>
        <p:xfrm>
          <a:off x="2230438" y="2882900"/>
          <a:ext cx="28844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9" name="Equation" r:id="rId3" imgW="1307465" imgH="393700" progId="Equation.DSMT4">
                  <p:embed/>
                </p:oleObj>
              </mc:Choice>
              <mc:Fallback>
                <p:oleObj name="Equation" r:id="rId3" imgW="1307465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2882900"/>
                        <a:ext cx="288448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539750" y="3644900"/>
            <a:ext cx="1073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17449" name="Object 9"/>
          <p:cNvGraphicFramePr>
            <a:graphicFrameLocks noChangeAspect="1"/>
          </p:cNvGraphicFramePr>
          <p:nvPr/>
        </p:nvGraphicFramePr>
        <p:xfrm>
          <a:off x="1638300" y="3679825"/>
          <a:ext cx="11430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0" name="Equation" r:id="rId5" imgW="431800" imgH="165100" progId="Equation.DSMT4">
                  <p:embed/>
                </p:oleObj>
              </mc:Choice>
              <mc:Fallback>
                <p:oleObj name="Equation" r:id="rId5" imgW="431800" imgH="165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679825"/>
                        <a:ext cx="11430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1403350" y="436562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则有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17451" name="Object 11"/>
          <p:cNvGraphicFramePr>
            <a:graphicFrameLocks noChangeAspect="1"/>
          </p:cNvGraphicFramePr>
          <p:nvPr/>
        </p:nvGraphicFramePr>
        <p:xfrm>
          <a:off x="2230438" y="4233863"/>
          <a:ext cx="34496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1" name="Equation" r:id="rId7" imgW="1752600" imgH="393700" progId="Equation.DSMT4">
                  <p:embed/>
                </p:oleObj>
              </mc:Choice>
              <mc:Fallback>
                <p:oleObj name="Equation" r:id="rId7" imgW="17526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233863"/>
                        <a:ext cx="3449637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52" name="Rectangle 12"/>
          <p:cNvSpPr>
            <a:spLocks noChangeArrowheads="1"/>
          </p:cNvSpPr>
          <p:nvPr/>
        </p:nvSpPr>
        <p:spPr bwMode="auto">
          <a:xfrm>
            <a:off x="468313" y="5084763"/>
            <a:ext cx="116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（</a:t>
            </a:r>
            <a:r>
              <a:rPr kumimoji="1" lang="en-US" altLang="zh-CN" sz="2800">
                <a:latin typeface="Times New Roman" panose="02020603050405020304" pitchFamily="18" charset="0"/>
              </a:rPr>
              <a:t>3</a:t>
            </a:r>
            <a:r>
              <a:rPr kumimoji="1" lang="zh-CN" altLang="en-US" sz="2800">
                <a:latin typeface="Times New Roman" panose="02020603050405020304" pitchFamily="18" charset="0"/>
              </a:rPr>
              <a:t>）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17453" name="Object 13"/>
          <p:cNvGraphicFramePr>
            <a:graphicFrameLocks noChangeAspect="1"/>
          </p:cNvGraphicFramePr>
          <p:nvPr/>
        </p:nvGraphicFramePr>
        <p:xfrm>
          <a:off x="1476375" y="5068888"/>
          <a:ext cx="36004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2" name="Equation" r:id="rId9" imgW="1435100" imgH="241300" progId="Equation.DSMT4">
                  <p:embed/>
                </p:oleObj>
              </mc:Choice>
              <mc:Fallback>
                <p:oleObj name="Equation" r:id="rId9" imgW="1435100" imgH="241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68888"/>
                        <a:ext cx="36004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54" name="Rectangle 14"/>
          <p:cNvSpPr>
            <a:spLocks noChangeArrowheads="1"/>
          </p:cNvSpPr>
          <p:nvPr/>
        </p:nvSpPr>
        <p:spPr bwMode="auto">
          <a:xfrm>
            <a:off x="1403350" y="5734050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latin typeface="Times New Roman" panose="02020603050405020304" pitchFamily="18" charset="0"/>
              </a:rPr>
              <a:t>则有 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317455" name="Object 15"/>
          <p:cNvGraphicFramePr>
            <a:graphicFrameLocks noChangeAspect="1"/>
          </p:cNvGraphicFramePr>
          <p:nvPr/>
        </p:nvGraphicFramePr>
        <p:xfrm>
          <a:off x="2176463" y="5695950"/>
          <a:ext cx="37814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3" name="Equation" r:id="rId11" imgW="1841500" imgH="393700" progId="Equation.DSMT4">
                  <p:embed/>
                </p:oleObj>
              </mc:Choice>
              <mc:Fallback>
                <p:oleObj name="Equation" r:id="rId11" imgW="1841500" imgH="3937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5695950"/>
                        <a:ext cx="3781425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75" name="组合 1"/>
          <p:cNvGrpSpPr/>
          <p:nvPr/>
        </p:nvGrpSpPr>
        <p:grpSpPr bwMode="auto">
          <a:xfrm>
            <a:off x="690563" y="292100"/>
            <a:ext cx="7216775" cy="1436688"/>
            <a:chOff x="690338" y="292222"/>
            <a:chExt cx="7216652" cy="1436688"/>
          </a:xfrm>
        </p:grpSpPr>
        <p:graphicFrame>
          <p:nvGraphicFramePr>
            <p:cNvPr id="92176" name="Object 2"/>
            <p:cNvGraphicFramePr>
              <a:graphicFrameLocks noChangeAspect="1"/>
            </p:cNvGraphicFramePr>
            <p:nvPr/>
          </p:nvGraphicFramePr>
          <p:xfrm>
            <a:off x="690338" y="292222"/>
            <a:ext cx="7057561" cy="1436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4" name="Document" r:id="rId13" imgW="7752080" imgH="1586230" progId="Word.Document.8">
                    <p:embed/>
                  </p:oleObj>
                </mc:Choice>
                <mc:Fallback>
                  <p:oleObj name="Document" r:id="rId13" imgW="7752080" imgH="1586230" progId="Word.Document.8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338" y="292222"/>
                          <a:ext cx="7057561" cy="1436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7" name="Object 11"/>
            <p:cNvGraphicFramePr>
              <a:graphicFrameLocks noChangeAspect="1"/>
            </p:cNvGraphicFramePr>
            <p:nvPr/>
          </p:nvGraphicFramePr>
          <p:xfrm>
            <a:off x="6732240" y="1196752"/>
            <a:ext cx="11747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45" name="Equation" r:id="rId15" imgW="596900" imgH="203200" progId="Equation.DSMT4">
                    <p:embed/>
                  </p:oleObj>
                </mc:Choice>
                <mc:Fallback>
                  <p:oleObj name="Equation" r:id="rId15" imgW="596900" imgH="203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2240" y="1196752"/>
                          <a:ext cx="117475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7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7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7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7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7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/>
      <p:bldP spid="317444" grpId="0"/>
      <p:bldP spid="317446" grpId="0"/>
      <p:bldP spid="317448" grpId="0"/>
      <p:bldP spid="3174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968375" y="763588"/>
          <a:ext cx="7251700" cy="528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6" name="Document" r:id="rId1" imgW="7346950" imgH="5350510" progId="Word.Document.8">
                  <p:embed/>
                </p:oleObj>
              </mc:Choice>
              <mc:Fallback>
                <p:oleObj name="Document" r:id="rId1" imgW="7346950" imgH="53505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763588"/>
                        <a:ext cx="7251700" cy="528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968375" y="773113"/>
          <a:ext cx="7491413" cy="5183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04" name="文档" r:id="rId1" imgW="7731125" imgH="5358130" progId="Word.Document.8">
                  <p:embed/>
                </p:oleObj>
              </mc:Choice>
              <mc:Fallback>
                <p:oleObj name="文档" r:id="rId1" imgW="7731125" imgH="53581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773113"/>
                        <a:ext cx="7491413" cy="5183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1152525" y="730250"/>
            <a:ext cx="546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hlink"/>
                </a:solidFill>
                <a:ea typeface="华文新魏" panose="02010800040101010101" pitchFamily="2" charset="-122"/>
              </a:rPr>
              <a:t>复习：</a:t>
            </a:r>
            <a:r>
              <a:rPr kumimoji="1" lang="zh-CN" altLang="en-US">
                <a:ea typeface="华文新魏" panose="02010800040101010101" pitchFamily="2" charset="-122"/>
              </a:rPr>
              <a:t>排列与组合的基本概念</a:t>
            </a:r>
            <a:endParaRPr kumimoji="1" lang="zh-CN" altLang="en-US">
              <a:ea typeface="华文新魏" panose="02010800040101010101" pitchFamily="2" charset="-122"/>
            </a:endParaRPr>
          </a:p>
        </p:txBody>
      </p:sp>
      <p:sp>
        <p:nvSpPr>
          <p:cNvPr id="137222" name="Freeform 6"/>
          <p:cNvSpPr/>
          <p:nvPr/>
        </p:nvSpPr>
        <p:spPr bwMode="auto">
          <a:xfrm>
            <a:off x="1479550" y="4670425"/>
            <a:ext cx="2590800" cy="457200"/>
          </a:xfrm>
          <a:custGeom>
            <a:avLst/>
            <a:gdLst>
              <a:gd name="T0" fmla="*/ 0 w 1632"/>
              <a:gd name="T1" fmla="*/ 0 h 288"/>
              <a:gd name="T2" fmla="*/ 2147483646 w 1632"/>
              <a:gd name="T3" fmla="*/ 2147483646 h 288"/>
              <a:gd name="T4" fmla="*/ 2147483646 w 1632"/>
              <a:gd name="T5" fmla="*/ 0 h 288"/>
              <a:gd name="T6" fmla="*/ 0 60000 65536"/>
              <a:gd name="T7" fmla="*/ 0 60000 65536"/>
              <a:gd name="T8" fmla="*/ 0 60000 65536"/>
              <a:gd name="T9" fmla="*/ 0 w 1632"/>
              <a:gd name="T10" fmla="*/ 0 h 288"/>
              <a:gd name="T11" fmla="*/ 1632 w 16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288">
                <a:moveTo>
                  <a:pt x="0" y="0"/>
                </a:moveTo>
                <a:cubicBezTo>
                  <a:pt x="272" y="144"/>
                  <a:pt x="544" y="288"/>
                  <a:pt x="816" y="288"/>
                </a:cubicBezTo>
                <a:cubicBezTo>
                  <a:pt x="1088" y="288"/>
                  <a:pt x="1360" y="144"/>
                  <a:pt x="1632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4" name="Freeform 8"/>
          <p:cNvSpPr/>
          <p:nvPr/>
        </p:nvSpPr>
        <p:spPr bwMode="auto">
          <a:xfrm>
            <a:off x="4146550" y="4594225"/>
            <a:ext cx="2895600" cy="622300"/>
          </a:xfrm>
          <a:custGeom>
            <a:avLst/>
            <a:gdLst>
              <a:gd name="T0" fmla="*/ 0 w 1824"/>
              <a:gd name="T1" fmla="*/ 2147483646 h 392"/>
              <a:gd name="T2" fmla="*/ 2147483646 w 1824"/>
              <a:gd name="T3" fmla="*/ 2147483646 h 392"/>
              <a:gd name="T4" fmla="*/ 2147483646 w 1824"/>
              <a:gd name="T5" fmla="*/ 0 h 392"/>
              <a:gd name="T6" fmla="*/ 0 60000 65536"/>
              <a:gd name="T7" fmla="*/ 0 60000 65536"/>
              <a:gd name="T8" fmla="*/ 0 60000 65536"/>
              <a:gd name="T9" fmla="*/ 0 w 1824"/>
              <a:gd name="T10" fmla="*/ 0 h 392"/>
              <a:gd name="T11" fmla="*/ 1824 w 182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392">
                <a:moveTo>
                  <a:pt x="0" y="48"/>
                </a:moveTo>
                <a:cubicBezTo>
                  <a:pt x="328" y="220"/>
                  <a:pt x="656" y="392"/>
                  <a:pt x="960" y="384"/>
                </a:cubicBezTo>
                <a:cubicBezTo>
                  <a:pt x="1264" y="376"/>
                  <a:pt x="1544" y="188"/>
                  <a:pt x="1824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5" name="Freeform 9"/>
          <p:cNvSpPr/>
          <p:nvPr/>
        </p:nvSpPr>
        <p:spPr bwMode="auto">
          <a:xfrm>
            <a:off x="4146550" y="4670425"/>
            <a:ext cx="2819400" cy="990600"/>
          </a:xfrm>
          <a:custGeom>
            <a:avLst/>
            <a:gdLst>
              <a:gd name="T0" fmla="*/ 0 w 1776"/>
              <a:gd name="T1" fmla="*/ 0 h 624"/>
              <a:gd name="T2" fmla="*/ 2147483646 w 1776"/>
              <a:gd name="T3" fmla="*/ 2147483646 h 624"/>
              <a:gd name="T4" fmla="*/ 2147483646 w 1776"/>
              <a:gd name="T5" fmla="*/ 0 h 624"/>
              <a:gd name="T6" fmla="*/ 0 60000 65536"/>
              <a:gd name="T7" fmla="*/ 0 60000 65536"/>
              <a:gd name="T8" fmla="*/ 0 60000 65536"/>
              <a:gd name="T9" fmla="*/ 0 w 1776"/>
              <a:gd name="T10" fmla="*/ 0 h 624"/>
              <a:gd name="T11" fmla="*/ 1776 w 177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624">
                <a:moveTo>
                  <a:pt x="0" y="0"/>
                </a:moveTo>
                <a:cubicBezTo>
                  <a:pt x="356" y="312"/>
                  <a:pt x="712" y="624"/>
                  <a:pt x="1008" y="624"/>
                </a:cubicBezTo>
                <a:cubicBezTo>
                  <a:pt x="1304" y="624"/>
                  <a:pt x="1540" y="312"/>
                  <a:pt x="1776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1403350" y="4594225"/>
            <a:ext cx="5791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5"/>
          <p:cNvSpPr>
            <a:spLocks noChangeShapeType="1"/>
          </p:cNvSpPr>
          <p:nvPr/>
        </p:nvSpPr>
        <p:spPr bwMode="auto">
          <a:xfrm flipV="1">
            <a:off x="4146550" y="4441825"/>
            <a:ext cx="1588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3" name="Freeform 7"/>
          <p:cNvSpPr/>
          <p:nvPr/>
        </p:nvSpPr>
        <p:spPr bwMode="auto">
          <a:xfrm>
            <a:off x="4146550" y="4213225"/>
            <a:ext cx="2971800" cy="381000"/>
          </a:xfrm>
          <a:custGeom>
            <a:avLst/>
            <a:gdLst>
              <a:gd name="T0" fmla="*/ 0 w 1872"/>
              <a:gd name="T1" fmla="*/ 2147483646 h 240"/>
              <a:gd name="T2" fmla="*/ 2147483646 w 1872"/>
              <a:gd name="T3" fmla="*/ 0 h 240"/>
              <a:gd name="T4" fmla="*/ 2147483646 w 1872"/>
              <a:gd name="T5" fmla="*/ 2147483646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0" y="240"/>
                </a:moveTo>
                <a:cubicBezTo>
                  <a:pt x="372" y="120"/>
                  <a:pt x="744" y="0"/>
                  <a:pt x="1056" y="0"/>
                </a:cubicBezTo>
                <a:cubicBezTo>
                  <a:pt x="1368" y="0"/>
                  <a:pt x="1620" y="120"/>
                  <a:pt x="1872" y="2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26" name="Freeform 10"/>
          <p:cNvSpPr/>
          <p:nvPr/>
        </p:nvSpPr>
        <p:spPr bwMode="auto">
          <a:xfrm>
            <a:off x="1479550" y="4060825"/>
            <a:ext cx="2590800" cy="457200"/>
          </a:xfrm>
          <a:custGeom>
            <a:avLst/>
            <a:gdLst>
              <a:gd name="T0" fmla="*/ 0 w 1632"/>
              <a:gd name="T1" fmla="*/ 2147483646 h 288"/>
              <a:gd name="T2" fmla="*/ 2147483646 w 1632"/>
              <a:gd name="T3" fmla="*/ 0 h 288"/>
              <a:gd name="T4" fmla="*/ 2147483646 w 1632"/>
              <a:gd name="T5" fmla="*/ 2147483646 h 288"/>
              <a:gd name="T6" fmla="*/ 0 60000 65536"/>
              <a:gd name="T7" fmla="*/ 0 60000 65536"/>
              <a:gd name="T8" fmla="*/ 0 60000 65536"/>
              <a:gd name="T9" fmla="*/ 0 w 1632"/>
              <a:gd name="T10" fmla="*/ 0 h 288"/>
              <a:gd name="T11" fmla="*/ 1632 w 16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288">
                <a:moveTo>
                  <a:pt x="0" y="288"/>
                </a:moveTo>
                <a:cubicBezTo>
                  <a:pt x="320" y="144"/>
                  <a:pt x="640" y="0"/>
                  <a:pt x="912" y="0"/>
                </a:cubicBezTo>
                <a:cubicBezTo>
                  <a:pt x="1184" y="0"/>
                  <a:pt x="1408" y="144"/>
                  <a:pt x="1632" y="28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 bwMode="auto">
          <a:xfrm>
            <a:off x="395288" y="1814513"/>
            <a:ext cx="8458200" cy="1076325"/>
            <a:chOff x="395536" y="1813798"/>
            <a:chExt cx="8458200" cy="1077218"/>
          </a:xfrm>
        </p:grpSpPr>
        <p:sp>
          <p:nvSpPr>
            <p:cNvPr id="98315" name="Text Box 2"/>
            <p:cNvSpPr txBox="1">
              <a:spLocks noChangeArrowheads="1"/>
            </p:cNvSpPr>
            <p:nvPr/>
          </p:nvSpPr>
          <p:spPr bwMode="auto">
            <a:xfrm>
              <a:off x="395536" y="1813798"/>
              <a:ext cx="84582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ea typeface="华文新魏" panose="02010800040101010101" pitchFamily="2" charset="-122"/>
                </a:rPr>
                <a:t>乘法原理：设完成一件事需分</a:t>
              </a:r>
              <a:r>
                <a:rPr kumimoji="1" lang="en-US" altLang="zh-CN">
                  <a:ea typeface="华文新魏" panose="02010800040101010101" pitchFamily="2" charset="-122"/>
                </a:rPr>
                <a:t>k</a:t>
              </a:r>
              <a:r>
                <a:rPr kumimoji="1" lang="zh-CN" altLang="en-US">
                  <a:ea typeface="华文新魏" panose="02010800040101010101" pitchFamily="2" charset="-122"/>
                </a:rPr>
                <a:t>步，第  步有   种方法</a:t>
              </a:r>
              <a:r>
                <a:rPr kumimoji="1" lang="en-US" altLang="zh-CN">
                  <a:ea typeface="华文新魏" panose="02010800040101010101" pitchFamily="2" charset="-122"/>
                </a:rPr>
                <a:t>,</a:t>
              </a:r>
              <a:r>
                <a:rPr kumimoji="1" lang="zh-CN" altLang="en-US">
                  <a:ea typeface="华文新魏" panose="02010800040101010101" pitchFamily="2" charset="-122"/>
                </a:rPr>
                <a:t> 则完成这件事共有</a:t>
              </a:r>
              <a:r>
                <a:rPr kumimoji="1" lang="en-US" altLang="zh-CN">
                  <a:ea typeface="华文新魏" panose="02010800040101010101" pitchFamily="2" charset="-122"/>
                </a:rPr>
                <a:t>            </a:t>
              </a:r>
              <a:r>
                <a:rPr kumimoji="1" lang="zh-CN" altLang="en-US">
                  <a:ea typeface="华文新魏" panose="02010800040101010101" pitchFamily="2" charset="-122"/>
                </a:rPr>
                <a:t>种方法</a:t>
              </a:r>
              <a:endParaRPr kumimoji="1" lang="zh-CN" altLang="en-US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98316" name="Object 7"/>
            <p:cNvGraphicFramePr>
              <a:graphicFrameLocks noChangeAspect="1"/>
            </p:cNvGraphicFramePr>
            <p:nvPr/>
          </p:nvGraphicFramePr>
          <p:xfrm>
            <a:off x="611560" y="2293845"/>
            <a:ext cx="389069" cy="580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54" name="Equation" r:id="rId1" imgW="152400" imgH="228600" progId="Equation.DSMT4">
                    <p:embed/>
                  </p:oleObj>
                </mc:Choice>
                <mc:Fallback>
                  <p:oleObj name="Equation" r:id="rId1" imgW="1524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2293845"/>
                          <a:ext cx="389069" cy="580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7" name="Object 7"/>
            <p:cNvGraphicFramePr>
              <a:graphicFrameLocks noChangeAspect="1"/>
            </p:cNvGraphicFramePr>
            <p:nvPr/>
          </p:nvGraphicFramePr>
          <p:xfrm>
            <a:off x="7452320" y="1949818"/>
            <a:ext cx="195263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55" name="Equation" r:id="rId3" imgW="88900" imgH="164465" progId="Equation.DSMT4">
                    <p:embed/>
                  </p:oleObj>
                </mc:Choice>
                <mc:Fallback>
                  <p:oleObj name="Equation" r:id="rId3" imgW="88900" imgH="16446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2320" y="1949818"/>
                          <a:ext cx="195263" cy="360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8" name="Object 7"/>
            <p:cNvGraphicFramePr>
              <a:graphicFrameLocks noChangeAspect="1"/>
            </p:cNvGraphicFramePr>
            <p:nvPr/>
          </p:nvGraphicFramePr>
          <p:xfrm>
            <a:off x="5656700" y="2374619"/>
            <a:ext cx="1284287" cy="500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56" name="Equation" r:id="rId5" imgW="584200" imgH="228600" progId="Equation.DSMT4">
                    <p:embed/>
                  </p:oleObj>
                </mc:Choice>
                <mc:Fallback>
                  <p:oleObj name="Equation" r:id="rId5" imgW="5842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6700" y="2374619"/>
                          <a:ext cx="1284287" cy="500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0000">
    <p:zoom/>
    <p:sndAc>
      <p:stSnd>
        <p:snd r:embed="rId7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Freeform 3"/>
          <p:cNvSpPr/>
          <p:nvPr/>
        </p:nvSpPr>
        <p:spPr bwMode="auto">
          <a:xfrm>
            <a:off x="1223963" y="3810000"/>
            <a:ext cx="6489700" cy="381000"/>
          </a:xfrm>
          <a:custGeom>
            <a:avLst/>
            <a:gdLst>
              <a:gd name="T0" fmla="*/ 0 w 1872"/>
              <a:gd name="T1" fmla="*/ 2147483646 h 240"/>
              <a:gd name="T2" fmla="*/ 2147483646 w 1872"/>
              <a:gd name="T3" fmla="*/ 0 h 240"/>
              <a:gd name="T4" fmla="*/ 2147483646 w 1872"/>
              <a:gd name="T5" fmla="*/ 2147483646 h 240"/>
              <a:gd name="T6" fmla="*/ 0 60000 65536"/>
              <a:gd name="T7" fmla="*/ 0 60000 65536"/>
              <a:gd name="T8" fmla="*/ 0 60000 65536"/>
              <a:gd name="T9" fmla="*/ 0 w 1872"/>
              <a:gd name="T10" fmla="*/ 0 h 240"/>
              <a:gd name="T11" fmla="*/ 1872 w 187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240">
                <a:moveTo>
                  <a:pt x="0" y="240"/>
                </a:moveTo>
                <a:cubicBezTo>
                  <a:pt x="372" y="120"/>
                  <a:pt x="744" y="0"/>
                  <a:pt x="1056" y="0"/>
                </a:cubicBezTo>
                <a:cubicBezTo>
                  <a:pt x="1368" y="0"/>
                  <a:pt x="1620" y="120"/>
                  <a:pt x="1872" y="24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4" name="Freeform 4"/>
          <p:cNvSpPr/>
          <p:nvPr/>
        </p:nvSpPr>
        <p:spPr bwMode="auto">
          <a:xfrm>
            <a:off x="1295400" y="4191000"/>
            <a:ext cx="6324600" cy="622300"/>
          </a:xfrm>
          <a:custGeom>
            <a:avLst/>
            <a:gdLst>
              <a:gd name="T0" fmla="*/ 0 w 1824"/>
              <a:gd name="T1" fmla="*/ 2147483646 h 392"/>
              <a:gd name="T2" fmla="*/ 2147483646 w 1824"/>
              <a:gd name="T3" fmla="*/ 2147483646 h 392"/>
              <a:gd name="T4" fmla="*/ 2147483646 w 1824"/>
              <a:gd name="T5" fmla="*/ 0 h 392"/>
              <a:gd name="T6" fmla="*/ 0 60000 65536"/>
              <a:gd name="T7" fmla="*/ 0 60000 65536"/>
              <a:gd name="T8" fmla="*/ 0 60000 65536"/>
              <a:gd name="T9" fmla="*/ 0 w 1824"/>
              <a:gd name="T10" fmla="*/ 0 h 392"/>
              <a:gd name="T11" fmla="*/ 1824 w 1824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24" h="392">
                <a:moveTo>
                  <a:pt x="0" y="48"/>
                </a:moveTo>
                <a:cubicBezTo>
                  <a:pt x="328" y="220"/>
                  <a:pt x="656" y="392"/>
                  <a:pt x="960" y="384"/>
                </a:cubicBezTo>
                <a:cubicBezTo>
                  <a:pt x="1264" y="376"/>
                  <a:pt x="1544" y="188"/>
                  <a:pt x="1824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5" name="Freeform 5"/>
          <p:cNvSpPr/>
          <p:nvPr/>
        </p:nvSpPr>
        <p:spPr bwMode="auto">
          <a:xfrm>
            <a:off x="1366838" y="4267200"/>
            <a:ext cx="6159500" cy="990600"/>
          </a:xfrm>
          <a:custGeom>
            <a:avLst/>
            <a:gdLst>
              <a:gd name="T0" fmla="*/ 0 w 1776"/>
              <a:gd name="T1" fmla="*/ 0 h 624"/>
              <a:gd name="T2" fmla="*/ 2147483646 w 1776"/>
              <a:gd name="T3" fmla="*/ 2147483646 h 624"/>
              <a:gd name="T4" fmla="*/ 2147483646 w 1776"/>
              <a:gd name="T5" fmla="*/ 0 h 624"/>
              <a:gd name="T6" fmla="*/ 0 60000 65536"/>
              <a:gd name="T7" fmla="*/ 0 60000 65536"/>
              <a:gd name="T8" fmla="*/ 0 60000 65536"/>
              <a:gd name="T9" fmla="*/ 0 w 1776"/>
              <a:gd name="T10" fmla="*/ 0 h 624"/>
              <a:gd name="T11" fmla="*/ 1776 w 1776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624">
                <a:moveTo>
                  <a:pt x="0" y="0"/>
                </a:moveTo>
                <a:cubicBezTo>
                  <a:pt x="356" y="312"/>
                  <a:pt x="712" y="624"/>
                  <a:pt x="1008" y="624"/>
                </a:cubicBezTo>
                <a:cubicBezTo>
                  <a:pt x="1304" y="624"/>
                  <a:pt x="1540" y="312"/>
                  <a:pt x="1776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838200" y="4191000"/>
            <a:ext cx="7315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7" name="Freeform 7"/>
          <p:cNvSpPr/>
          <p:nvPr/>
        </p:nvSpPr>
        <p:spPr bwMode="auto">
          <a:xfrm>
            <a:off x="1219200" y="3162300"/>
            <a:ext cx="6400800" cy="952500"/>
          </a:xfrm>
          <a:custGeom>
            <a:avLst/>
            <a:gdLst>
              <a:gd name="T0" fmla="*/ 0 w 4032"/>
              <a:gd name="T1" fmla="*/ 2147483646 h 600"/>
              <a:gd name="T2" fmla="*/ 2147483646 w 4032"/>
              <a:gd name="T3" fmla="*/ 2147483646 h 600"/>
              <a:gd name="T4" fmla="*/ 2147483646 w 4032"/>
              <a:gd name="T5" fmla="*/ 2147483646 h 600"/>
              <a:gd name="T6" fmla="*/ 2147483646 w 4032"/>
              <a:gd name="T7" fmla="*/ 2147483646 h 600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600"/>
              <a:gd name="T14" fmla="*/ 4032 w 4032"/>
              <a:gd name="T15" fmla="*/ 600 h 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600">
                <a:moveTo>
                  <a:pt x="0" y="600"/>
                </a:moveTo>
                <a:cubicBezTo>
                  <a:pt x="564" y="428"/>
                  <a:pt x="1128" y="256"/>
                  <a:pt x="1440" y="168"/>
                </a:cubicBezTo>
                <a:cubicBezTo>
                  <a:pt x="1752" y="80"/>
                  <a:pt x="1440" y="0"/>
                  <a:pt x="1872" y="72"/>
                </a:cubicBezTo>
                <a:cubicBezTo>
                  <a:pt x="2304" y="144"/>
                  <a:pt x="3672" y="512"/>
                  <a:pt x="4032" y="60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8" name="Freeform 8"/>
          <p:cNvSpPr/>
          <p:nvPr/>
        </p:nvSpPr>
        <p:spPr bwMode="auto">
          <a:xfrm>
            <a:off x="1219200" y="4140200"/>
            <a:ext cx="6642100" cy="1828800"/>
          </a:xfrm>
          <a:custGeom>
            <a:avLst/>
            <a:gdLst>
              <a:gd name="T0" fmla="*/ 0 w 4184"/>
              <a:gd name="T1" fmla="*/ 2147483646 h 1152"/>
              <a:gd name="T2" fmla="*/ 2147483646 w 4184"/>
              <a:gd name="T3" fmla="*/ 2147483646 h 1152"/>
              <a:gd name="T4" fmla="*/ 2147483646 w 4184"/>
              <a:gd name="T5" fmla="*/ 2147483646 h 1152"/>
              <a:gd name="T6" fmla="*/ 2147483646 w 4184"/>
              <a:gd name="T7" fmla="*/ 2147483646 h 1152"/>
              <a:gd name="T8" fmla="*/ 0 60000 65536"/>
              <a:gd name="T9" fmla="*/ 0 60000 65536"/>
              <a:gd name="T10" fmla="*/ 0 60000 65536"/>
              <a:gd name="T11" fmla="*/ 0 60000 65536"/>
              <a:gd name="T12" fmla="*/ 0 w 4184"/>
              <a:gd name="T13" fmla="*/ 0 h 1152"/>
              <a:gd name="T14" fmla="*/ 4184 w 4184"/>
              <a:gd name="T15" fmla="*/ 1152 h 11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84" h="1152">
                <a:moveTo>
                  <a:pt x="0" y="80"/>
                </a:moveTo>
                <a:cubicBezTo>
                  <a:pt x="780" y="600"/>
                  <a:pt x="1560" y="1120"/>
                  <a:pt x="2208" y="1136"/>
                </a:cubicBezTo>
                <a:cubicBezTo>
                  <a:pt x="2856" y="1152"/>
                  <a:pt x="3592" y="352"/>
                  <a:pt x="3888" y="176"/>
                </a:cubicBezTo>
                <a:cubicBezTo>
                  <a:pt x="4184" y="0"/>
                  <a:pt x="4084" y="40"/>
                  <a:pt x="3984" y="8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 bwMode="auto">
          <a:xfrm>
            <a:off x="611188" y="836613"/>
            <a:ext cx="8154987" cy="1570037"/>
            <a:chOff x="989013" y="969964"/>
            <a:chExt cx="8154987" cy="1570037"/>
          </a:xfrm>
        </p:grpSpPr>
        <p:sp>
          <p:nvSpPr>
            <p:cNvPr id="100361" name="Text Box 2"/>
            <p:cNvSpPr txBox="1">
              <a:spLocks noChangeArrowheads="1"/>
            </p:cNvSpPr>
            <p:nvPr/>
          </p:nvSpPr>
          <p:spPr bwMode="auto">
            <a:xfrm>
              <a:off x="989013" y="969964"/>
              <a:ext cx="8154987" cy="157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ea typeface="华文新魏" panose="02010800040101010101" pitchFamily="2" charset="-122"/>
                </a:rPr>
                <a:t>加法原理：设完成一件事可有</a:t>
              </a:r>
              <a:r>
                <a:rPr kumimoji="1" lang="en-US" altLang="zh-CN">
                  <a:ea typeface="华文新魏" panose="02010800040101010101" pitchFamily="2" charset="-122"/>
                </a:rPr>
                <a:t>k</a:t>
              </a:r>
              <a:r>
                <a:rPr kumimoji="1" lang="zh-CN" altLang="en-US">
                  <a:ea typeface="华文新魏" panose="02010800040101010101" pitchFamily="2" charset="-122"/>
                </a:rPr>
                <a:t>类方法，第 类方法有</a:t>
              </a:r>
              <a:r>
                <a:rPr kumimoji="1" lang="en-US" altLang="zh-CN">
                  <a:ea typeface="华文新魏" panose="02010800040101010101" pitchFamily="2" charset="-122"/>
                </a:rPr>
                <a:t>    </a:t>
              </a:r>
              <a:r>
                <a:rPr kumimoji="1" lang="zh-CN" altLang="en-US">
                  <a:ea typeface="华文新魏" panose="02010800040101010101" pitchFamily="2" charset="-122"/>
                </a:rPr>
                <a:t>种，则完成这件事共有             种方法。</a:t>
              </a:r>
              <a:endParaRPr kumimoji="1" lang="zh-CN" altLang="en-US">
                <a:ea typeface="华文新魏" panose="02010800040101010101" pitchFamily="2" charset="-122"/>
              </a:endParaRPr>
            </a:p>
          </p:txBody>
        </p:sp>
        <p:graphicFrame>
          <p:nvGraphicFramePr>
            <p:cNvPr id="100362" name="Object 7"/>
            <p:cNvGraphicFramePr>
              <a:graphicFrameLocks noChangeAspect="1"/>
            </p:cNvGraphicFramePr>
            <p:nvPr/>
          </p:nvGraphicFramePr>
          <p:xfrm>
            <a:off x="8604448" y="1127647"/>
            <a:ext cx="227013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00" name="Equation" r:id="rId1" imgW="88900" imgH="164465" progId="Equation.DSMT4">
                    <p:embed/>
                  </p:oleObj>
                </mc:Choice>
                <mc:Fallback>
                  <p:oleObj name="Equation" r:id="rId1" imgW="88900" imgH="164465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4448" y="1127647"/>
                          <a:ext cx="227013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3" name="Object 7"/>
            <p:cNvGraphicFramePr>
              <a:graphicFrameLocks noChangeAspect="1"/>
            </p:cNvGraphicFramePr>
            <p:nvPr/>
          </p:nvGraphicFramePr>
          <p:xfrm>
            <a:off x="2771800" y="1499855"/>
            <a:ext cx="389069" cy="580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01" name="Equation" r:id="rId3" imgW="152400" imgH="228600" progId="Equation.DSMT4">
                    <p:embed/>
                  </p:oleObj>
                </mc:Choice>
                <mc:Fallback>
                  <p:oleObj name="Equation" r:id="rId3" imgW="1524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800" y="1499855"/>
                          <a:ext cx="389069" cy="580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4" name="Object 7"/>
            <p:cNvGraphicFramePr>
              <a:graphicFrameLocks noChangeAspect="1"/>
            </p:cNvGraphicFramePr>
            <p:nvPr/>
          </p:nvGraphicFramePr>
          <p:xfrm>
            <a:off x="7218362" y="1523145"/>
            <a:ext cx="1870075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02" name="Equation" r:id="rId5" imgW="850900" imgH="228600" progId="Equation.DSMT4">
                    <p:embed/>
                  </p:oleObj>
                </mc:Choice>
                <mc:Fallback>
                  <p:oleObj name="Equation" r:id="rId5" imgW="8509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8362" y="1523145"/>
                          <a:ext cx="1870075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0000">
    <p:zoom/>
    <p:sndAc>
      <p:stSnd>
        <p:snd r:embed="rId7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1143000" y="457200"/>
            <a:ext cx="772477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有重复排列：从含有</a:t>
            </a:r>
            <a:r>
              <a:rPr kumimoji="1" lang="en-US" altLang="zh-CN">
                <a:ea typeface="华文新魏" panose="02010800040101010101" pitchFamily="2" charset="-122"/>
              </a:rPr>
              <a:t>n</a:t>
            </a:r>
            <a:r>
              <a:rPr kumimoji="1" lang="zh-CN" altLang="en-US">
                <a:ea typeface="华文新魏" panose="02010800040101010101" pitchFamily="2" charset="-122"/>
              </a:rPr>
              <a:t>个元素的集合中随机</a:t>
            </a:r>
            <a:endParaRPr kumimoji="1"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抽取</a:t>
            </a:r>
            <a:r>
              <a:rPr kumimoji="1" lang="en-US" altLang="zh-CN">
                <a:ea typeface="华文新魏" panose="02010800040101010101" pitchFamily="2" charset="-122"/>
              </a:rPr>
              <a:t>k </a:t>
            </a:r>
            <a:r>
              <a:rPr kumimoji="1" lang="zh-CN" altLang="en-US">
                <a:ea typeface="华文新魏" panose="02010800040101010101" pitchFamily="2" charset="-122"/>
              </a:rPr>
              <a:t>次，每次取一个，记录其结果后放</a:t>
            </a:r>
            <a:endParaRPr kumimoji="1"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回，将记录结果排成一列，</a:t>
            </a:r>
            <a:endParaRPr kumimoji="1" lang="zh-CN" altLang="en-US">
              <a:ea typeface="华文新魏" panose="02010800040101010101" pitchFamily="2" charset="-122"/>
            </a:endParaRP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1219200" y="2895600"/>
          <a:ext cx="69342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4" name="BMP 图象" r:id="rId1" imgW="4562475" imgH="1866900" progId="Paint.Picture">
                  <p:embed/>
                </p:oleObj>
              </mc:Choice>
              <mc:Fallback>
                <p:oleObj name="BMP 图象" r:id="rId1" imgW="4562475" imgH="18669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69342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4038600" y="4495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n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4495800" y="4495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n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4953000" y="44958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n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7391400" y="44196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n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2974181" y="5548312"/>
            <a:ext cx="3500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共有</a:t>
            </a:r>
            <a:r>
              <a:rPr kumimoji="1" lang="en-US" altLang="zh-CN" dirty="0" err="1">
                <a:solidFill>
                  <a:srgbClr val="FF0000"/>
                </a:solidFill>
                <a:ea typeface="华文新魏" panose="02010800040101010101" pitchFamily="2" charset="-122"/>
              </a:rPr>
              <a:t>n</a:t>
            </a:r>
            <a:r>
              <a:rPr kumimoji="1" lang="en-US" altLang="zh-CN" baseline="30000" dirty="0" err="1">
                <a:solidFill>
                  <a:srgbClr val="FF0000"/>
                </a:solidFill>
                <a:ea typeface="华文新魏" panose="02010800040101010101" pitchFamily="2" charset="-122"/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  <a:ea typeface="华文新魏" panose="02010800040101010101" pitchFamily="2" charset="-122"/>
              </a:rPr>
              <a:t>种排列方式</a:t>
            </a:r>
            <a:r>
              <a:rPr kumimoji="1" lang="en-US" altLang="zh-CN" dirty="0">
                <a:solidFill>
                  <a:srgbClr val="FF0000"/>
                </a:solidFill>
                <a:ea typeface="华文新魏" panose="02010800040101010101" pitchFamily="2" charset="-122"/>
              </a:rPr>
              <a:t>.</a:t>
            </a:r>
            <a:endParaRPr kumimoji="1" lang="en-US" altLang="zh-CN" dirty="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autoUpdateAnimBg="0"/>
      <p:bldP spid="139268" grpId="0" autoUpdateAnimBg="0"/>
      <p:bldP spid="139269" grpId="0" autoUpdateAnimBg="0"/>
      <p:bldP spid="139270" grpId="0" autoUpdateAnimBg="0"/>
      <p:bldP spid="139271" grpId="0" autoUpdateAnimBg="0"/>
      <p:bldP spid="13927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1371600" y="228600"/>
            <a:ext cx="6505575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无重复排列：从含有</a:t>
            </a:r>
            <a:r>
              <a:rPr kumimoji="1" lang="en-US" altLang="zh-CN" sz="2800">
                <a:ea typeface="华文新魏" panose="02010800040101010101" pitchFamily="2" charset="-122"/>
              </a:rPr>
              <a:t>n</a:t>
            </a:r>
            <a:r>
              <a:rPr kumimoji="1" lang="zh-CN" altLang="en-US" sz="2800">
                <a:ea typeface="华文新魏" panose="02010800040101010101" pitchFamily="2" charset="-122"/>
              </a:rPr>
              <a:t>个元素的集合中随</a:t>
            </a:r>
            <a:endParaRPr kumimoji="1" lang="zh-CN" altLang="en-US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机抽取</a:t>
            </a:r>
            <a:r>
              <a:rPr kumimoji="1" lang="en-US" altLang="zh-CN" sz="2800">
                <a:ea typeface="华文新魏" panose="02010800040101010101" pitchFamily="2" charset="-122"/>
              </a:rPr>
              <a:t>k </a:t>
            </a:r>
            <a:r>
              <a:rPr kumimoji="1" lang="zh-CN" altLang="en-US" sz="2800">
                <a:ea typeface="华文新魏" panose="02010800040101010101" pitchFamily="2" charset="-122"/>
              </a:rPr>
              <a:t>次，每次取一个，取后不放回，</a:t>
            </a:r>
            <a:endParaRPr kumimoji="1" lang="zh-CN" altLang="en-US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将所取元素排成一列，</a:t>
            </a:r>
            <a:endParaRPr kumimoji="1" lang="zh-CN" altLang="en-US" sz="2800">
              <a:ea typeface="华文新魏" panose="02010800040101010101" pitchFamily="2" charset="-122"/>
            </a:endParaRP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1403350" y="5418138"/>
            <a:ext cx="5919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共有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n</a:t>
            </a:r>
            <a:r>
              <a:rPr kumimoji="1" lang="en-US" altLang="zh-CN" sz="2800" baseline="30000">
                <a:ea typeface="华文新魏" panose="02010800040101010101" pitchFamily="2" charset="-122"/>
              </a:rPr>
              <a:t>k</a:t>
            </a:r>
            <a:r>
              <a:rPr kumimoji="1" lang="en-US" altLang="zh-CN" sz="2800">
                <a:ea typeface="华文新魏" panose="02010800040101010101" pitchFamily="2" charset="-122"/>
              </a:rPr>
              <a:t>=n(n-1)…(n-k+1)</a:t>
            </a:r>
            <a:r>
              <a:rPr kumimoji="1" lang="zh-CN" altLang="en-US" sz="2800">
                <a:ea typeface="华文新魏" panose="02010800040101010101" pitchFamily="2" charset="-122"/>
              </a:rPr>
              <a:t>种排列方式</a:t>
            </a:r>
            <a:r>
              <a:rPr kumimoji="1" lang="en-US" altLang="zh-CN" sz="2800">
                <a:ea typeface="华文新魏" panose="02010800040101010101" pitchFamily="2" charset="-122"/>
              </a:rPr>
              <a:t>.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/>
        </p:nvGraphicFramePr>
        <p:xfrm>
          <a:off x="1219200" y="2438400"/>
          <a:ext cx="69342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2" name="BMP 图象" r:id="rId1" imgW="4562475" imgH="1866900" progId="Paint.Picture">
                  <p:embed/>
                </p:oleObj>
              </mc:Choice>
              <mc:Fallback>
                <p:oleObj name="BMP 图象" r:id="rId1" imgW="4562475" imgH="186690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934200" cy="283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707070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707070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68686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3" name="Text Box 5"/>
          <p:cNvSpPr txBox="1">
            <a:spLocks noChangeArrowheads="1"/>
          </p:cNvSpPr>
          <p:nvPr/>
        </p:nvSpPr>
        <p:spPr bwMode="auto">
          <a:xfrm>
            <a:off x="3581400" y="3505200"/>
            <a:ext cx="457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n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3962400" y="3505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n-1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sp>
        <p:nvSpPr>
          <p:cNvPr id="140295" name="Text Box 7"/>
          <p:cNvSpPr txBox="1">
            <a:spLocks noChangeArrowheads="1"/>
          </p:cNvSpPr>
          <p:nvPr/>
        </p:nvSpPr>
        <p:spPr bwMode="auto">
          <a:xfrm>
            <a:off x="4572000" y="3505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n-2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sp>
        <p:nvSpPr>
          <p:cNvPr id="140296" name="Text Box 8"/>
          <p:cNvSpPr txBox="1">
            <a:spLocks noChangeArrowheads="1"/>
          </p:cNvSpPr>
          <p:nvPr/>
        </p:nvSpPr>
        <p:spPr bwMode="auto">
          <a:xfrm>
            <a:off x="7200900" y="3505200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n-k+1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autoUpdateAnimBg="0"/>
      <p:bldP spid="140291" grpId="0" autoUpdateAnimBg="0"/>
      <p:bldP spid="140293" grpId="0" autoUpdateAnimBg="0"/>
      <p:bldP spid="140294" grpId="0" autoUpdateAnimBg="0"/>
      <p:bldP spid="140295" grpId="0" autoUpdateAnimBg="0"/>
      <p:bldP spid="14029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1727200" y="838200"/>
            <a:ext cx="56927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组合：从含有</a:t>
            </a:r>
            <a:r>
              <a:rPr kumimoji="1" lang="en-US" altLang="zh-CN">
                <a:ea typeface="华文新魏" panose="02010800040101010101" pitchFamily="2" charset="-122"/>
              </a:rPr>
              <a:t>n</a:t>
            </a:r>
            <a:r>
              <a:rPr kumimoji="1" lang="zh-CN" altLang="en-US">
                <a:ea typeface="华文新魏" panose="02010800040101010101" pitchFamily="2" charset="-122"/>
              </a:rPr>
              <a:t>个元素的集合中</a:t>
            </a:r>
            <a:endParaRPr kumimoji="1"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随机抽取</a:t>
            </a:r>
            <a:r>
              <a:rPr kumimoji="1" lang="en-US" altLang="zh-CN">
                <a:ea typeface="华文新魏" panose="02010800040101010101" pitchFamily="2" charset="-122"/>
              </a:rPr>
              <a:t>k </a:t>
            </a:r>
            <a:r>
              <a:rPr kumimoji="1" lang="zh-CN" altLang="en-US">
                <a:ea typeface="华文新魏" panose="02010800040101010101" pitchFamily="2" charset="-122"/>
              </a:rPr>
              <a:t>个，共有</a:t>
            </a:r>
            <a:endParaRPr kumimoji="1" lang="zh-CN" altLang="en-US" sz="2800" b="1">
              <a:ea typeface="华文新魏" panose="02010800040101010101" pitchFamily="2" charset="-122"/>
            </a:endParaRP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3702050" y="4908550"/>
            <a:ext cx="15160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种取法</a:t>
            </a:r>
            <a:r>
              <a:rPr kumimoji="1" lang="en-US" altLang="zh-CN">
                <a:ea typeface="华文新魏" panose="02010800040101010101" pitchFamily="2" charset="-122"/>
              </a:rPr>
              <a:t>.</a:t>
            </a:r>
            <a:endParaRPr kumimoji="1" lang="en-US" altLang="zh-CN">
              <a:ea typeface="华文新魏" panose="02010800040101010101" pitchFamily="2" charset="-122"/>
            </a:endParaRPr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1219200" y="2438400"/>
          <a:ext cx="69342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6" name="Equation" r:id="rId1" imgW="1689100" imgH="457200" progId="Equation.3">
                  <p:embed/>
                </p:oleObj>
              </mc:Choice>
              <mc:Fallback>
                <p:oleObj name="Equation" r:id="rId1" imgW="1689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934200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autoUpdateAnimBg="0"/>
      <p:bldP spid="141315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403350" y="1628775"/>
            <a:ext cx="70866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ea typeface="华文新魏" panose="02010800040101010101" pitchFamily="2" charset="-122"/>
              </a:rPr>
              <a:t>一</a:t>
            </a:r>
            <a:r>
              <a:rPr kumimoji="1" lang="en-US" altLang="zh-CN" sz="2800">
                <a:solidFill>
                  <a:schemeClr val="accent2"/>
                </a:solidFill>
                <a:ea typeface="华文新魏" panose="02010800040101010101" pitchFamily="2" charset="-122"/>
              </a:rPr>
              <a:t>. </a:t>
            </a:r>
            <a:r>
              <a:rPr kumimoji="1" lang="zh-CN" altLang="en-US" sz="2800">
                <a:solidFill>
                  <a:schemeClr val="accent2"/>
                </a:solidFill>
                <a:ea typeface="华文新魏" panose="02010800040101010101" pitchFamily="2" charset="-122"/>
              </a:rPr>
              <a:t>模型与计算公式</a:t>
            </a:r>
            <a:endParaRPr kumimoji="1" lang="zh-CN" altLang="en-US" sz="2800">
              <a:solidFill>
                <a:schemeClr val="accent2"/>
              </a:solidFill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chemeClr val="accent2"/>
                </a:solidFill>
                <a:ea typeface="华文新魏" panose="02010800040101010101" pitchFamily="2" charset="-122"/>
              </a:rPr>
              <a:t>若随机现象</a:t>
            </a:r>
            <a:r>
              <a:rPr kumimoji="1" lang="en-US" altLang="zh-CN" sz="2800">
                <a:solidFill>
                  <a:schemeClr val="accent2"/>
                </a:solidFill>
                <a:ea typeface="华文新魏" panose="02010800040101010101" pitchFamily="2" charset="-122"/>
              </a:rPr>
              <a:t>E</a:t>
            </a:r>
            <a:r>
              <a:rPr kumimoji="1" lang="zh-CN" altLang="en-US" sz="2800">
                <a:solidFill>
                  <a:schemeClr val="accent2"/>
                </a:solidFill>
                <a:ea typeface="华文新魏" panose="02010800040101010101" pitchFamily="2" charset="-122"/>
              </a:rPr>
              <a:t>满足</a:t>
            </a:r>
            <a:endParaRPr kumimoji="1" lang="zh-CN" altLang="en-US" sz="2800">
              <a:solidFill>
                <a:schemeClr val="accent2"/>
              </a:solidFill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1.</a:t>
            </a:r>
            <a:r>
              <a:rPr kumimoji="1" lang="zh-CN" altLang="en-US" sz="2800">
                <a:ea typeface="华文新魏" panose="02010800040101010101" pitchFamily="2" charset="-122"/>
              </a:rPr>
              <a:t>有限性：样本空间 </a:t>
            </a:r>
            <a:r>
              <a:rPr kumimoji="1" lang="zh-CN" altLang="en-US">
                <a:ea typeface="华文新魏" panose="02010800040101010101" pitchFamily="2" charset="-122"/>
                <a:sym typeface="Symbol" panose="05050102010706020507" pitchFamily="18" charset="2"/>
              </a:rPr>
              <a:t> </a:t>
            </a:r>
            <a:r>
              <a:rPr kumimoji="1" lang="zh-CN" altLang="en-US" sz="2800">
                <a:ea typeface="华文新魏" panose="02010800040101010101" pitchFamily="2" charset="-122"/>
                <a:sym typeface="Symbol" panose="05050102010706020507" pitchFamily="18" charset="2"/>
              </a:rPr>
              <a:t>＝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{E</a:t>
            </a:r>
            <a:r>
              <a:rPr kumimoji="1"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, E</a:t>
            </a:r>
            <a:r>
              <a:rPr kumimoji="1"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, … ,E</a:t>
            </a:r>
            <a:r>
              <a:rPr kumimoji="1"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};</a:t>
            </a:r>
            <a:endParaRPr kumimoji="1" lang="en-US" altLang="zh-CN" sz="280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2.</a:t>
            </a:r>
            <a:r>
              <a:rPr kumimoji="1" lang="zh-CN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等可能性：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P(E</a:t>
            </a:r>
            <a:r>
              <a:rPr kumimoji="1"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)=P(E</a:t>
            </a:r>
            <a:r>
              <a:rPr kumimoji="1"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)=…=P(E</a:t>
            </a:r>
            <a:r>
              <a:rPr kumimoji="1"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). </a:t>
            </a:r>
            <a:endParaRPr kumimoji="1" lang="en-US" altLang="zh-CN" sz="280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FC0128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则称</a:t>
            </a:r>
            <a:r>
              <a:rPr kumimoji="1" lang="en-US" altLang="zh-CN" sz="2800">
                <a:solidFill>
                  <a:srgbClr val="FC0128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kumimoji="1" lang="zh-CN" altLang="en-US" sz="2800">
                <a:solidFill>
                  <a:srgbClr val="FC0128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为古典概型也叫</a:t>
            </a:r>
            <a:r>
              <a:rPr kumimoji="1" lang="zh-CN" altLang="zh-CN" sz="2800">
                <a:solidFill>
                  <a:srgbClr val="FC0128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等可能</a:t>
            </a:r>
            <a:r>
              <a:rPr kumimoji="1" lang="zh-CN" altLang="en-US" sz="2800">
                <a:solidFill>
                  <a:srgbClr val="FC0128"/>
                </a:solidFill>
                <a:ea typeface="华文新魏" panose="02010800040101010101" pitchFamily="2" charset="-122"/>
                <a:sym typeface="Symbol" panose="05050102010706020507" pitchFamily="18" charset="2"/>
              </a:rPr>
              <a:t>概型。</a:t>
            </a:r>
            <a:endParaRPr kumimoji="1" lang="zh-CN" altLang="en-US" sz="2800">
              <a:solidFill>
                <a:srgbClr val="FC0128"/>
              </a:solidFill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08063" y="735013"/>
            <a:ext cx="7775575" cy="1082675"/>
          </a:xfrm>
        </p:spPr>
        <p:txBody>
          <a:bodyPr/>
          <a:lstStyle/>
          <a:p>
            <a:pPr eaLnBrk="1" hangingPunct="1"/>
            <a:r>
              <a:rPr lang="en-US" altLang="zh-CN" sz="4000">
                <a:ea typeface="华文新魏" panose="02010800040101010101" pitchFamily="2" charset="-122"/>
              </a:rPr>
              <a:t>1.3    </a:t>
            </a:r>
            <a:r>
              <a:rPr lang="zh-CN" altLang="en-US" sz="4000">
                <a:ea typeface="华文新魏" panose="02010800040101010101" pitchFamily="2" charset="-122"/>
              </a:rPr>
              <a:t>古典概型</a:t>
            </a:r>
            <a:endParaRPr lang="zh-CN" altLang="en-US" sz="40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5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0" y="1769110"/>
            <a:ext cx="8763000" cy="252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C3CFA"/>
              </a:buClr>
              <a:buSzPct val="90000"/>
              <a:buFont typeface="Wingdings" panose="05000000000000000000" pitchFamily="2" charset="2"/>
              <a:buChar char="u"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确定性现象 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Certainty phenomena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>
                <a:solidFill>
                  <a:srgbClr val="000000"/>
                </a:solidFill>
              </a:rPr>
              <a:t>结果确定）</a:t>
            </a:r>
            <a:endParaRPr kumimoji="1" lang="zh-CN" altLang="en-US">
              <a:solidFill>
                <a:srgbClr val="000000"/>
              </a:solidFill>
            </a:endParaRP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b="1">
                <a:solidFill>
                  <a:srgbClr val="5C3CFA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在标准的大气压下，将纯净水加热到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100℃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时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必然沸腾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b="1"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垂直上抛一重物，该重物会垂直下落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0" y="4508500"/>
            <a:ext cx="9074150" cy="186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C3CFA"/>
              </a:buClr>
              <a:buSzPct val="90000"/>
              <a:buFont typeface="Wingdings" panose="05000000000000000000" pitchFamily="2" charset="2"/>
              <a:buChar char="u"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随机现象 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Random phenomena 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zh-CN" altLang="en-US">
                <a:solidFill>
                  <a:srgbClr val="000000"/>
                </a:solidFill>
              </a:rPr>
              <a:t>结果不确定）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掷一颗骰子，可能出现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点</a:t>
            </a:r>
            <a:endParaRPr kumimoji="1" lang="zh-CN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5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Char char="n"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购买体育彩票可能中奖也可能不中奖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228600" y="152400"/>
            <a:ext cx="6629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="1">
                <a:latin typeface="Verdana" panose="020B0604030504040204" pitchFamily="34" charset="0"/>
              </a:rPr>
              <a:t>随机现象及其统计规律性</a:t>
            </a:r>
            <a:endParaRPr lang="zh-CN" altLang="en-US" sz="3600" b="1">
              <a:latin typeface="Verdana" panose="020B0604030504040204" pitchFamily="34" charset="0"/>
            </a:endParaRP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457200" y="9144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自然界与社会生活中的两类现象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bldLvl="0" animBg="1" autoUpdateAnimBg="0"/>
      <p:bldP spid="222211" grpId="0" autoUpdateAnimBg="0"/>
      <p:bldP spid="222212" grpId="0" autoUpdateAnimBg="0"/>
      <p:bldP spid="222213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华文新魏" panose="02010800040101010101" pitchFamily="2" charset="-122"/>
              </a:rPr>
              <a:t>计算</a:t>
            </a:r>
            <a:endParaRPr lang="zh-CN" altLang="en-US" sz="3200">
              <a:ea typeface="华文新魏" panose="02010800040101010101" pitchFamily="2" charset="-122"/>
            </a:endParaRP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任意一个样本点</a:t>
            </a:r>
            <a:r>
              <a:rPr lang="en-US" altLang="zh-CN">
                <a:ea typeface="华文新魏" panose="02010800040101010101" pitchFamily="2" charset="-122"/>
              </a:rPr>
              <a:t>(</a:t>
            </a:r>
            <a:r>
              <a:rPr lang="zh-CN" altLang="en-US">
                <a:ea typeface="华文新魏" panose="02010800040101010101" pitchFamily="2" charset="-122"/>
              </a:rPr>
              <a:t>基本事件</a:t>
            </a:r>
            <a:r>
              <a:rPr lang="en-US" altLang="zh-CN">
                <a:ea typeface="华文新魏" panose="02010800040101010101" pitchFamily="2" charset="-122"/>
              </a:rPr>
              <a:t>)</a:t>
            </a:r>
            <a:r>
              <a:rPr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endParaRPr lang="en-US" altLang="zh-CN" sz="2800" baseline="-25000"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华文新魏" panose="02010800040101010101" pitchFamily="2" charset="-122"/>
              </a:rPr>
              <a:t>    P(</a:t>
            </a:r>
            <a:r>
              <a:rPr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华文新魏" panose="02010800040101010101" pitchFamily="2" charset="-122"/>
              </a:rPr>
              <a:t>)=P(</a:t>
            </a:r>
            <a:r>
              <a:rPr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华文新魏" panose="02010800040101010101" pitchFamily="2" charset="-122"/>
              </a:rPr>
              <a:t>)=...= P(</a:t>
            </a:r>
            <a:r>
              <a:rPr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ea typeface="华文新魏" panose="02010800040101010101" pitchFamily="2" charset="-122"/>
              </a:rPr>
              <a:t>)=1/n</a:t>
            </a:r>
            <a:endParaRPr lang="en-US" altLang="zh-CN"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ea typeface="华文新魏" panose="02010800040101010101" pitchFamily="2" charset="-122"/>
            </a:endParaRPr>
          </a:p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任何事件</a:t>
            </a:r>
            <a:r>
              <a:rPr lang="en-US" altLang="zh-CN">
                <a:ea typeface="华文新魏" panose="02010800040101010101" pitchFamily="2" charset="-122"/>
              </a:rPr>
              <a:t>A</a:t>
            </a:r>
            <a:r>
              <a:rPr lang="zh-CN" altLang="en-US">
                <a:ea typeface="华文新魏" panose="02010800040101010101" pitchFamily="2" charset="-122"/>
              </a:rPr>
              <a:t>总可表示为有限个样本点之和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    </a:t>
            </a:r>
            <a:r>
              <a:rPr lang="en-US" altLang="zh-CN">
                <a:ea typeface="华文新魏" panose="02010800040101010101" pitchFamily="2" charset="-122"/>
              </a:rPr>
              <a:t>P(A)= P(</a:t>
            </a:r>
            <a:r>
              <a:rPr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1800" baseline="-25000">
                <a:ea typeface="华文新魏" panose="0201080004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>
                <a:ea typeface="华文新魏" panose="02010800040101010101" pitchFamily="2" charset="-122"/>
              </a:rPr>
              <a:t>) +P(</a:t>
            </a:r>
            <a:r>
              <a:rPr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1800" baseline="-25000">
                <a:ea typeface="华文新魏" panose="0201080004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>
                <a:ea typeface="华文新魏" panose="02010800040101010101" pitchFamily="2" charset="-122"/>
              </a:rPr>
              <a:t>)+…+ P(</a:t>
            </a:r>
            <a:r>
              <a:rPr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800" baseline="-25000">
                <a:ea typeface="华文新魏" panose="020108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1800" baseline="-25000">
                <a:ea typeface="华文新魏" panose="0201080004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>
                <a:ea typeface="华文新魏" panose="02010800040101010101" pitchFamily="2" charset="-122"/>
              </a:rPr>
              <a:t>)</a:t>
            </a:r>
            <a:endParaRPr lang="en-US" altLang="zh-CN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华文新魏" panose="02010800040101010101" pitchFamily="2" charset="-122"/>
              </a:rPr>
              <a:t>            = 1/n+ 1/n+…+1/n=m/n</a:t>
            </a:r>
            <a:endParaRPr lang="en-US" altLang="zh-CN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5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1066800" y="12954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ea typeface="华文新魏" panose="02010800040101010101" pitchFamily="2" charset="-122"/>
              </a:rPr>
              <a:t>设事件</a:t>
            </a:r>
            <a:r>
              <a:rPr kumimoji="1" lang="en-US" altLang="zh-CN" sz="2800">
                <a:ea typeface="华文新魏" panose="02010800040101010101" pitchFamily="2" charset="-122"/>
              </a:rPr>
              <a:t>A</a:t>
            </a:r>
            <a:r>
              <a:rPr kumimoji="1" lang="zh-CN" altLang="en-US" sz="2800">
                <a:ea typeface="华文新魏" panose="02010800040101010101" pitchFamily="2" charset="-122"/>
              </a:rPr>
              <a:t>中所含样本点个数为</a:t>
            </a:r>
            <a:r>
              <a:rPr kumimoji="1" lang="en-US" altLang="zh-CN" sz="2800" i="1">
                <a:ea typeface="华文新魏" panose="02010800040101010101" pitchFamily="2" charset="-122"/>
              </a:rPr>
              <a:t>N</a:t>
            </a:r>
            <a:r>
              <a:rPr kumimoji="1" lang="en-US" altLang="zh-CN" sz="2800">
                <a:ea typeface="华文新魏" panose="02010800040101010101" pitchFamily="2" charset="-122"/>
              </a:rPr>
              <a:t>(A) </a:t>
            </a:r>
            <a:r>
              <a:rPr kumimoji="1" lang="zh-CN" altLang="en-US" sz="2800">
                <a:ea typeface="华文新魏" panose="02010800040101010101" pitchFamily="2" charset="-122"/>
              </a:rPr>
              <a:t>，以</a:t>
            </a:r>
            <a:r>
              <a:rPr kumimoji="1" lang="en-US" altLang="zh-CN" sz="2800" i="1">
                <a:ea typeface="华文新魏" panose="02010800040101010101" pitchFamily="2" charset="-122"/>
              </a:rPr>
              <a:t>N</a:t>
            </a:r>
            <a:r>
              <a:rPr kumimoji="1" lang="en-US" altLang="zh-CN" sz="2800">
                <a:ea typeface="华文新魏" panose="02010800040101010101" pitchFamily="2" charset="-122"/>
              </a:rPr>
              <a:t>(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)</a:t>
            </a:r>
            <a:r>
              <a:rPr kumimoji="1" lang="zh-CN" altLang="en-US" sz="2800">
                <a:ea typeface="华文新魏" panose="02010800040101010101" pitchFamily="2" charset="-122"/>
              </a:rPr>
              <a:t>记样本空间</a:t>
            </a:r>
            <a:r>
              <a:rPr kumimoji="1" lang="zh-CN" altLang="en-US" sz="280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>
                <a:ea typeface="华文新魏" panose="02010800040101010101" pitchFamily="2" charset="-122"/>
              </a:rPr>
              <a:t>中样本点总数，则有</a:t>
            </a:r>
            <a:endParaRPr kumimoji="1" lang="zh-CN" altLang="en-US" sz="2800">
              <a:ea typeface="华文新魏" panose="02010800040101010101" pitchFamily="2" charset="-122"/>
            </a:endParaRP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2771775" y="2420938"/>
          <a:ext cx="2198688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4" name="Equation" r:id="rId1" imgW="889000" imgH="419100" progId="Equation.DSMT4">
                  <p:embed/>
                </p:oleObj>
              </mc:Choice>
              <mc:Fallback>
                <p:oleObj name="Equation" r:id="rId1" imgW="889000" imgH="419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20938"/>
                        <a:ext cx="2198688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914400" y="35814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chemeClr val="accent2"/>
                </a:solidFill>
                <a:ea typeface="华文新魏" panose="02010800040101010101" pitchFamily="2" charset="-122"/>
              </a:rPr>
              <a:t>P(A)</a:t>
            </a:r>
            <a:r>
              <a:rPr kumimoji="1" lang="zh-CN" altLang="en-US" sz="2800">
                <a:ea typeface="华文新魏" panose="02010800040101010101" pitchFamily="2" charset="-122"/>
              </a:rPr>
              <a:t>具有如下</a:t>
            </a:r>
            <a:r>
              <a:rPr kumimoji="1" lang="zh-CN" altLang="en-US" sz="2800">
                <a:solidFill>
                  <a:schemeClr val="accent2"/>
                </a:solidFill>
                <a:ea typeface="华文新魏" panose="02010800040101010101" pitchFamily="2" charset="-122"/>
              </a:rPr>
              <a:t>基本性质</a:t>
            </a:r>
            <a:endParaRPr kumimoji="1" lang="zh-CN" altLang="en-US" sz="280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5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295400" y="4419600"/>
            <a:ext cx="78486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(1) 0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>
                <a:ea typeface="华文新魏" panose="02010800040101010101" pitchFamily="2" charset="-122"/>
              </a:rPr>
              <a:t>P(A)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</a:t>
            </a:r>
            <a:r>
              <a:rPr kumimoji="1" lang="en-US" altLang="zh-CN" sz="2800">
                <a:ea typeface="华文新魏" panose="02010800040101010101" pitchFamily="2" charset="-122"/>
              </a:rPr>
              <a:t>1</a:t>
            </a:r>
            <a:r>
              <a:rPr kumimoji="1" lang="zh-CN" altLang="en-US" sz="2800">
                <a:ea typeface="华文新魏" panose="02010800040101010101" pitchFamily="2" charset="-122"/>
              </a:rPr>
              <a:t>；</a:t>
            </a:r>
            <a:endParaRPr kumimoji="1" lang="zh-CN" altLang="en-US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(2)  P(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</a:t>
            </a:r>
            <a:r>
              <a:rPr kumimoji="1" lang="en-US" altLang="zh-CN" sz="2800">
                <a:ea typeface="华文新魏" panose="02010800040101010101" pitchFamily="2" charset="-122"/>
              </a:rPr>
              <a:t>)</a:t>
            </a:r>
            <a:r>
              <a:rPr kumimoji="1" lang="zh-CN" altLang="en-US" sz="2800">
                <a:ea typeface="华文新魏" panose="02010800040101010101" pitchFamily="2" charset="-122"/>
              </a:rPr>
              <a:t>＝</a:t>
            </a:r>
            <a:r>
              <a:rPr kumimoji="1" lang="en-US" altLang="zh-CN" sz="2800">
                <a:ea typeface="华文新魏" panose="02010800040101010101" pitchFamily="2" charset="-122"/>
              </a:rPr>
              <a:t>1</a:t>
            </a:r>
            <a:r>
              <a:rPr kumimoji="1" lang="zh-CN" altLang="en-US" sz="2800">
                <a:ea typeface="华文新魏" panose="02010800040101010101" pitchFamily="2" charset="-122"/>
              </a:rPr>
              <a:t>； </a:t>
            </a:r>
            <a:r>
              <a:rPr kumimoji="1" lang="en-US" altLang="zh-CN" sz="2800">
                <a:ea typeface="华文新魏" panose="02010800040101010101" pitchFamily="2" charset="-122"/>
              </a:rPr>
              <a:t>P(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2800">
                <a:ea typeface="华文新魏" panose="02010800040101010101" pitchFamily="2" charset="-122"/>
              </a:rPr>
              <a:t>)=0</a:t>
            </a:r>
            <a:endParaRPr kumimoji="1" lang="en-US" altLang="zh-CN" sz="28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(3) AB</a:t>
            </a:r>
            <a:r>
              <a:rPr kumimoji="1" lang="zh-CN" altLang="en-US" sz="2800">
                <a:ea typeface="华文新魏" panose="02010800040101010101" pitchFamily="2" charset="-122"/>
              </a:rPr>
              <a:t>＝</a:t>
            </a:r>
            <a:r>
              <a:rPr kumimoji="1" lang="zh-CN" altLang="en-US" sz="2800">
                <a:ea typeface="华文新魏" panose="02010800040101010101" pitchFamily="2" charset="-122"/>
                <a:sym typeface="Symbol" panose="05050102010706020507" pitchFamily="18" charset="2"/>
              </a:rPr>
              <a:t>，则 </a:t>
            </a:r>
            <a:r>
              <a:rPr kumimoji="1" lang="zh-CN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       </a:t>
            </a:r>
            <a:r>
              <a:rPr kumimoji="1" lang="en-US" altLang="zh-CN" sz="2800">
                <a:ea typeface="华文新魏" panose="02010800040101010101" pitchFamily="2" charset="-122"/>
              </a:rPr>
              <a:t>P( A</a:t>
            </a:r>
            <a:r>
              <a:rPr kumimoji="1" lang="en-US" altLang="zh-CN" sz="2800">
                <a:ea typeface="华文新魏" panose="02010800040101010101" pitchFamily="2" charset="-122"/>
                <a:sym typeface="Symbol" panose="05050102010706020507" pitchFamily="18" charset="2"/>
              </a:rPr>
              <a:t> </a:t>
            </a:r>
            <a:r>
              <a:rPr kumimoji="1" lang="en-US" altLang="zh-CN" sz="2800">
                <a:ea typeface="华文新魏" panose="02010800040101010101" pitchFamily="2" charset="-122"/>
              </a:rPr>
              <a:t>B</a:t>
            </a:r>
            <a:r>
              <a:rPr kumimoji="1" lang="en-US" altLang="zh-CN" sz="2800" baseline="-25000">
                <a:ea typeface="华文新魏" panose="02010800040101010101" pitchFamily="2" charset="-122"/>
              </a:rPr>
              <a:t> </a:t>
            </a:r>
            <a:r>
              <a:rPr kumimoji="1" lang="en-US" altLang="zh-CN" sz="2800">
                <a:ea typeface="华文新魏" panose="02010800040101010101" pitchFamily="2" charset="-122"/>
              </a:rPr>
              <a:t>)</a:t>
            </a:r>
            <a:r>
              <a:rPr kumimoji="1" lang="zh-CN" altLang="en-US" sz="2800">
                <a:ea typeface="华文新魏" panose="02010800040101010101" pitchFamily="2" charset="-122"/>
              </a:rPr>
              <a:t>＝ </a:t>
            </a:r>
            <a:r>
              <a:rPr kumimoji="1" lang="en-US" altLang="zh-CN" sz="2800">
                <a:ea typeface="华文新魏" panose="02010800040101010101" pitchFamily="2" charset="-122"/>
              </a:rPr>
              <a:t>P(A) </a:t>
            </a:r>
            <a:r>
              <a:rPr kumimoji="1" lang="zh-CN" altLang="en-US" sz="2800">
                <a:ea typeface="华文新魏" panose="02010800040101010101" pitchFamily="2" charset="-122"/>
              </a:rPr>
              <a:t>＋</a:t>
            </a:r>
            <a:r>
              <a:rPr kumimoji="1" lang="en-US" altLang="zh-CN" sz="2800">
                <a:ea typeface="华文新魏" panose="02010800040101010101" pitchFamily="2" charset="-122"/>
              </a:rPr>
              <a:t>P(B)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5410200" y="2011363"/>
          <a:ext cx="3733800" cy="309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6" name="剪辑" r:id="rId5" imgW="4046855" imgH="3352800" progId="MS_ClipArt_Gallery.2">
                  <p:embed/>
                </p:oleObj>
              </mc:Choice>
              <mc:Fallback>
                <p:oleObj name="剪辑" r:id="rId5" imgW="4046855" imgH="3352800" progId="MS_ClipArt_Gallery.2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11363"/>
                        <a:ext cx="3733800" cy="309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685800" y="4572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ea typeface="华文新魏" panose="02010800040101010101" pitchFamily="2" charset="-122"/>
              </a:rPr>
              <a:t>古典概型中的概率</a:t>
            </a:r>
            <a:r>
              <a:rPr kumimoji="1" lang="en-US" altLang="zh-CN" sz="2800">
                <a:solidFill>
                  <a:schemeClr val="accent2"/>
                </a:solidFill>
                <a:ea typeface="华文新魏" panose="02010800040101010101" pitchFamily="2" charset="-122"/>
              </a:rPr>
              <a:t>:</a:t>
            </a:r>
            <a:endParaRPr kumimoji="1" lang="en-US" altLang="zh-CN" sz="2800">
              <a:solidFill>
                <a:schemeClr val="accent2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5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74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7450" y="981075"/>
            <a:ext cx="7772400" cy="120650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例 </a:t>
            </a:r>
            <a:r>
              <a:rPr lang="zh-CN" altLang="en-US" sz="2800">
                <a:ea typeface="华文新魏" panose="02010800040101010101" pitchFamily="2" charset="-122"/>
              </a:rPr>
              <a:t>设有</a:t>
            </a:r>
            <a:r>
              <a:rPr lang="en-US" altLang="zh-CN" sz="2800">
                <a:ea typeface="华文新魏" panose="02010800040101010101" pitchFamily="2" charset="-122"/>
              </a:rPr>
              <a:t>n</a:t>
            </a:r>
            <a:r>
              <a:rPr lang="zh-CN" altLang="en-US" sz="2800">
                <a:ea typeface="华文新魏" panose="02010800040101010101" pitchFamily="2" charset="-122"/>
              </a:rPr>
              <a:t>个球，每个球都能以同样的概率</a:t>
            </a:r>
            <a:r>
              <a:rPr lang="en-US" altLang="zh-CN" sz="2800">
                <a:ea typeface="华文新魏" panose="02010800040101010101" pitchFamily="2" charset="-122"/>
              </a:rPr>
              <a:t>1/N</a:t>
            </a:r>
            <a:r>
              <a:rPr lang="zh-CN" altLang="en-US" sz="2800">
                <a:ea typeface="华文新魏" panose="02010800040101010101" pitchFamily="2" charset="-122"/>
              </a:rPr>
              <a:t>落到</a:t>
            </a:r>
            <a:r>
              <a:rPr lang="en-US" altLang="zh-CN" sz="2800">
                <a:ea typeface="华文新魏" panose="02010800040101010101" pitchFamily="2" charset="-122"/>
              </a:rPr>
              <a:t>N</a:t>
            </a:r>
            <a:r>
              <a:rPr lang="zh-CN" altLang="en-US" sz="2800">
                <a:ea typeface="华文新魏" panose="02010800040101010101" pitchFamily="2" charset="-122"/>
              </a:rPr>
              <a:t>个各自的每个格子中，试求：</a:t>
            </a:r>
            <a:endParaRPr lang="zh-CN" altLang="en-US" sz="2800">
              <a:ea typeface="华文新魏" panose="02010800040101010101" pitchFamily="2" charset="-122"/>
            </a:endParaRPr>
          </a:p>
        </p:txBody>
      </p:sp>
      <p:sp>
        <p:nvSpPr>
          <p:cNvPr id="114691" name="Rectangle 5"/>
          <p:cNvSpPr>
            <a:spLocks noChangeArrowheads="1"/>
          </p:cNvSpPr>
          <p:nvPr/>
        </p:nvSpPr>
        <p:spPr bwMode="auto">
          <a:xfrm>
            <a:off x="2081213" y="2566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14692" name="Rectangle 9"/>
          <p:cNvSpPr>
            <a:spLocks noChangeArrowheads="1"/>
          </p:cNvSpPr>
          <p:nvPr/>
        </p:nvSpPr>
        <p:spPr bwMode="auto">
          <a:xfrm>
            <a:off x="2081213" y="26527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49512" name="Object 8"/>
          <p:cNvGraphicFramePr>
            <a:graphicFrameLocks noChangeAspect="1"/>
          </p:cNvGraphicFramePr>
          <p:nvPr/>
        </p:nvGraphicFramePr>
        <p:xfrm>
          <a:off x="6659563" y="3357563"/>
          <a:ext cx="10271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2" name="Equation" r:id="rId1" imgW="508000" imgH="393700" progId="Equation.DSMT4">
                  <p:embed/>
                </p:oleObj>
              </mc:Choice>
              <mc:Fallback>
                <p:oleObj name="Equation" r:id="rId1" imgW="5080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3357563"/>
                        <a:ext cx="1027112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6" name="Object 12"/>
          <p:cNvGraphicFramePr>
            <a:graphicFrameLocks noChangeAspect="1"/>
          </p:cNvGraphicFramePr>
          <p:nvPr/>
        </p:nvGraphicFramePr>
        <p:xfrm>
          <a:off x="5724525" y="4941888"/>
          <a:ext cx="3097213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3" name="Equation" r:id="rId3" imgW="1574800" imgH="622300" progId="Equation.DSMT4">
                  <p:embed/>
                </p:oleObj>
              </mc:Choice>
              <mc:Fallback>
                <p:oleObj name="Equation" r:id="rId3" imgW="1574800" imgH="622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941888"/>
                        <a:ext cx="3097213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9" name="Object 15"/>
          <p:cNvGraphicFramePr>
            <a:graphicFrameLocks noChangeAspect="1"/>
          </p:cNvGraphicFramePr>
          <p:nvPr/>
        </p:nvGraphicFramePr>
        <p:xfrm>
          <a:off x="468313" y="3429000"/>
          <a:ext cx="59769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4" name="Equation" r:id="rId5" imgW="2641600" imgH="203200" progId="Equation.DSMT4">
                  <p:embed/>
                </p:oleObj>
              </mc:Choice>
              <mc:Fallback>
                <p:oleObj name="Equation" r:id="rId5" imgW="2641600" imgH="203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429000"/>
                        <a:ext cx="5976937" cy="460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20" name="Text Box 16"/>
          <p:cNvSpPr txBox="1">
            <a:spLocks noChangeArrowheads="1"/>
          </p:cNvSpPr>
          <p:nvPr/>
        </p:nvSpPr>
        <p:spPr bwMode="auto">
          <a:xfrm>
            <a:off x="395288" y="4941888"/>
            <a:ext cx="5616575" cy="4889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>
                <a:solidFill>
                  <a:srgbClr val="FF0000"/>
                </a:solidFill>
                <a:ea typeface="华文新魏" panose="02010800040101010101" pitchFamily="2" charset="-122"/>
              </a:rPr>
              <a:t>2)</a:t>
            </a:r>
            <a:r>
              <a:rPr kumimoji="1" lang="zh-CN" altLang="en-US" sz="2600">
                <a:solidFill>
                  <a:srgbClr val="FF0000"/>
                </a:solidFill>
                <a:ea typeface="华文新魏" panose="02010800040101010101" pitchFamily="2" charset="-122"/>
              </a:rPr>
              <a:t>任何</a:t>
            </a:r>
            <a:r>
              <a:rPr kumimoji="1" lang="en-US" altLang="zh-CN" sz="2600">
                <a:solidFill>
                  <a:srgbClr val="FF0000"/>
                </a:solidFill>
                <a:ea typeface="华文新魏" panose="02010800040101010101" pitchFamily="2" charset="-122"/>
              </a:rPr>
              <a:t>n</a:t>
            </a:r>
            <a:r>
              <a:rPr kumimoji="1" lang="zh-CN" altLang="en-US" sz="2600">
                <a:solidFill>
                  <a:srgbClr val="FF0000"/>
                </a:solidFill>
                <a:ea typeface="华文新魏" panose="02010800040101010101" pitchFamily="2" charset="-122"/>
              </a:rPr>
              <a:t>个格子中各有一个球的概率</a:t>
            </a:r>
            <a:endParaRPr kumimoji="1" lang="zh-CN" altLang="en-US" sz="2600">
              <a:solidFill>
                <a:srgbClr val="FF0000"/>
              </a:solidFill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advTm="5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/>
      <p:bldP spid="14952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685800" y="685800"/>
            <a:ext cx="7772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有许多问题和本例具有相同的数学模型</a:t>
            </a:r>
            <a:r>
              <a:rPr kumimoji="1" lang="en-US" altLang="zh-CN" sz="2400" b="1">
                <a:latin typeface="宋体" panose="02010600030101010101" pitchFamily="2" charset="-122"/>
              </a:rPr>
              <a:t>.</a:t>
            </a:r>
            <a:r>
              <a:rPr kumimoji="1" lang="zh-CN" altLang="en-US" sz="2400" b="1">
                <a:latin typeface="宋体" panose="02010600030101010101" pitchFamily="2" charset="-122"/>
              </a:rPr>
              <a:t>如有名的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“</a:t>
            </a:r>
            <a:r>
              <a:rPr kumimoji="1" lang="zh-CN" altLang="en-US" sz="2400" b="1">
                <a:latin typeface="宋体" panose="02010600030101010101" pitchFamily="2" charset="-122"/>
              </a:rPr>
              <a:t>生日问题</a:t>
            </a:r>
            <a:r>
              <a:rPr kumimoji="1" lang="zh-CN" altLang="en-US" sz="2400" b="1">
                <a:latin typeface="Times New Roman" panose="02020603050405020304" pitchFamily="18" charset="0"/>
              </a:rPr>
              <a:t>”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r>
              <a:rPr kumimoji="1" lang="zh-CN" altLang="en-US" sz="2400" b="1">
                <a:latin typeface="宋体" panose="02010600030101010101" pitchFamily="2" charset="-122"/>
              </a:rPr>
              <a:t>假设每个人的生日在一年</a:t>
            </a:r>
            <a:r>
              <a:rPr kumimoji="1" lang="en-US" altLang="zh-CN" sz="2400" b="1">
                <a:latin typeface="宋体" panose="02010600030101010101" pitchFamily="2" charset="-122"/>
              </a:rPr>
              <a:t>365</a:t>
            </a:r>
            <a:r>
              <a:rPr kumimoji="1" lang="zh-CN" altLang="en-US" sz="2400" b="1">
                <a:latin typeface="宋体" panose="02010600030101010101" pitchFamily="2" charset="-122"/>
              </a:rPr>
              <a:t>天中的任一天是等可能的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那么随机选取</a:t>
            </a:r>
            <a:r>
              <a:rPr kumimoji="1" lang="en-US" altLang="zh-CN" sz="2400" b="1">
                <a:latin typeface="宋体" panose="02010600030101010101" pitchFamily="2" charset="-122"/>
              </a:rPr>
              <a:t>n(n≤365)</a:t>
            </a:r>
            <a:r>
              <a:rPr kumimoji="1" lang="zh-CN" altLang="en-US" sz="2400" b="1">
                <a:latin typeface="宋体" panose="02010600030101010101" pitchFamily="2" charset="-122"/>
              </a:rPr>
              <a:t>个人</a:t>
            </a:r>
            <a:r>
              <a:rPr kumimoji="1" lang="en-US" altLang="zh-CN" sz="2400" b="1">
                <a:latin typeface="宋体" panose="02010600030101010101" pitchFamily="2" charset="-122"/>
              </a:rPr>
              <a:t>,</a:t>
            </a:r>
            <a:r>
              <a:rPr kumimoji="1" lang="zh-CN" altLang="en-US" sz="2400" b="1">
                <a:latin typeface="宋体" panose="02010600030101010101" pitchFamily="2" charset="-122"/>
              </a:rPr>
              <a:t>令</a:t>
            </a:r>
            <a:r>
              <a:rPr kumimoji="1" lang="en-US" altLang="zh-CN" sz="2400" b="1">
                <a:latin typeface="宋体" panose="02010600030101010101" pitchFamily="2" charset="-122"/>
              </a:rPr>
              <a:t>A={n</a:t>
            </a:r>
            <a:r>
              <a:rPr kumimoji="1" lang="zh-CN" altLang="en-US" sz="2400" b="1">
                <a:latin typeface="宋体" panose="02010600030101010101" pitchFamily="2" charset="-122"/>
              </a:rPr>
              <a:t>个人中至少有两个人的生日相同</a:t>
            </a:r>
            <a:r>
              <a:rPr kumimoji="1" lang="en-US" altLang="zh-CN" sz="2400" b="1">
                <a:latin typeface="宋体" panose="02010600030101010101" pitchFamily="2" charset="-122"/>
              </a:rPr>
              <a:t>},</a:t>
            </a:r>
            <a:r>
              <a:rPr kumimoji="1" lang="zh-CN" altLang="en-US" sz="2400" b="1">
                <a:latin typeface="宋体" panose="02010600030101010101" pitchFamily="2" charset="-122"/>
              </a:rPr>
              <a:t>则</a:t>
            </a:r>
            <a:r>
              <a:rPr kumimoji="1" lang="en-US" altLang="zh-CN" sz="2400" b="1">
                <a:latin typeface="宋体" panose="02010600030101010101" pitchFamily="2" charset="-122"/>
              </a:rPr>
              <a:t>A</a:t>
            </a:r>
            <a:r>
              <a:rPr kumimoji="1" lang="en-US" altLang="zh-CN" sz="2400" b="1" baseline="30000">
                <a:latin typeface="宋体" panose="02010600030101010101" pitchFamily="2" charset="-122"/>
              </a:rPr>
              <a:t>c</a:t>
            </a:r>
            <a:r>
              <a:rPr kumimoji="1" lang="en-US" altLang="zh-CN" sz="2400" b="1">
                <a:latin typeface="宋体" panose="02010600030101010101" pitchFamily="2" charset="-122"/>
              </a:rPr>
              <a:t>={ n</a:t>
            </a:r>
            <a:r>
              <a:rPr kumimoji="1" lang="zh-CN" altLang="en-US" sz="2400" b="1">
                <a:latin typeface="宋体" panose="02010600030101010101" pitchFamily="2" charset="-122"/>
              </a:rPr>
              <a:t>个人的生日全不相同</a:t>
            </a:r>
            <a:r>
              <a:rPr kumimoji="1" lang="en-US" altLang="zh-CN" sz="2400" b="1">
                <a:latin typeface="宋体" panose="02010600030101010101" pitchFamily="2" charset="-122"/>
              </a:rPr>
              <a:t>}.</a:t>
            </a:r>
            <a:r>
              <a:rPr kumimoji="1" lang="zh-CN" altLang="en-US" sz="2400" b="1">
                <a:latin typeface="宋体" panose="02010600030101010101" pitchFamily="2" charset="-122"/>
              </a:rPr>
              <a:t>而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16739" name="Object 3"/>
          <p:cNvGraphicFramePr>
            <a:graphicFrameLocks noChangeAspect="1"/>
          </p:cNvGraphicFramePr>
          <p:nvPr/>
        </p:nvGraphicFramePr>
        <p:xfrm>
          <a:off x="1981200" y="2514600"/>
          <a:ext cx="39195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2" name="公式" r:id="rId1" imgW="2005965" imgH="444500" progId="Equation.3">
                  <p:embed/>
                </p:oleObj>
              </mc:Choice>
              <mc:Fallback>
                <p:oleObj name="公式" r:id="rId1" imgW="2005965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514600"/>
                        <a:ext cx="39195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/>
        </p:nvGraphicFramePr>
        <p:xfrm>
          <a:off x="2057400" y="3657600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3" name="公式" r:id="rId3" imgW="1587500" imgH="419100" progId="Equation.3">
                  <p:embed/>
                </p:oleObj>
              </mc:Choice>
              <mc:Fallback>
                <p:oleObj name="公式" r:id="rId3" imgW="15875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312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762000" y="4876800"/>
            <a:ext cx="75136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宋体" panose="02010600030101010101" pitchFamily="2" charset="-122"/>
              </a:rPr>
              <a:t>经计算可得下述结果</a:t>
            </a:r>
            <a:r>
              <a:rPr kumimoji="1" lang="en-US" altLang="zh-CN" sz="2400" b="1">
                <a:latin typeface="宋体" panose="02010600030101010101" pitchFamily="2" charset="-122"/>
              </a:rPr>
              <a:t>:</a:t>
            </a:r>
            <a:endParaRPr kumimoji="1" lang="en-US" altLang="zh-CN" sz="24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>
                <a:latin typeface="宋体" panose="02010600030101010101" pitchFamily="2" charset="-122"/>
              </a:rPr>
              <a:t>n	10	20	23	30	40	50	100	</a:t>
            </a:r>
            <a:endParaRPr kumimoji="1" lang="en-US" altLang="zh-CN" sz="1600" b="1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600" b="1">
                <a:latin typeface="宋体" panose="02010600030101010101" pitchFamily="2" charset="-122"/>
              </a:rPr>
              <a:t>P(A)	0.12	0.41	0.51	0.71	0.89	0.97	0.9999997</a:t>
            </a:r>
            <a:endParaRPr kumimoji="1" lang="en-US" altLang="zh-CN" sz="16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4"/>
          <p:cNvSpPr txBox="1">
            <a:spLocks noChangeArrowheads="1"/>
          </p:cNvSpPr>
          <p:nvPr/>
        </p:nvSpPr>
        <p:spPr bwMode="auto">
          <a:xfrm>
            <a:off x="304800" y="0"/>
            <a:ext cx="6248400" cy="715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                 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</a:t>
            </a:r>
            <a:r>
              <a:rPr kumimoji="1" lang="zh-CN" altLang="en-US">
                <a:ea typeface="华文新魏" panose="02010800040101010101" pitchFamily="2" charset="-122"/>
              </a:rPr>
              <a:t>人数   至少有两人同	</a:t>
            </a:r>
            <a:endParaRPr kumimoji="1"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            生日的概率</a:t>
            </a:r>
            <a:endParaRPr kumimoji="1"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  </a:t>
            </a:r>
            <a:r>
              <a:rPr kumimoji="1" lang="en-US" altLang="zh-CN">
                <a:ea typeface="华文新魏" panose="02010800040101010101" pitchFamily="2" charset="-122"/>
              </a:rPr>
              <a:t>20              0.411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21              0.444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22              0.476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23              0.507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24              0.538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30              0.706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40              0.891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50              0.970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ea typeface="华文新魏" panose="02010800040101010101" pitchFamily="2" charset="-122"/>
              </a:rPr>
              <a:t>  60              0.994 	        </a:t>
            </a:r>
            <a:endParaRPr kumimoji="1" lang="en-US" altLang="zh-CN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ea typeface="华文新魏" panose="02010800040101010101" pitchFamily="2" charset="-122"/>
              </a:rPr>
              <a:t>	</a:t>
            </a:r>
            <a:endParaRPr kumimoji="1" lang="en-US" altLang="zh-CN" sz="2400"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en-US" altLang="zh-CN" sz="24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267200" y="606425"/>
            <a:ext cx="4648200" cy="35083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>
                <a:ea typeface="华文新魏" panose="02010800040101010101" pitchFamily="2" charset="-122"/>
              </a:rPr>
              <a:t>    </a:t>
            </a:r>
            <a:r>
              <a:rPr kumimoji="1" lang="zh-CN" altLang="en-US" sz="2800">
                <a:ea typeface="华文新魏" panose="02010800040101010101" pitchFamily="2" charset="-122"/>
              </a:rPr>
              <a:t>所有这些概率都是在假定一个人的生日在 </a:t>
            </a:r>
            <a:r>
              <a:rPr kumimoji="1" lang="en-US" altLang="zh-CN" sz="2800">
                <a:ea typeface="华文新魏" panose="02010800040101010101" pitchFamily="2" charset="-122"/>
              </a:rPr>
              <a:t>365</a:t>
            </a:r>
            <a:r>
              <a:rPr kumimoji="1" lang="zh-CN" altLang="en-US" sz="2800">
                <a:ea typeface="华文新魏" panose="02010800040101010101" pitchFamily="2" charset="-122"/>
              </a:rPr>
              <a:t>天的任何一天是等可能的前提下计算出来的</a:t>
            </a:r>
            <a:r>
              <a:rPr kumimoji="1" lang="en-US" altLang="zh-CN" sz="2800">
                <a:ea typeface="华文新魏" panose="02010800040101010101" pitchFamily="2" charset="-122"/>
              </a:rPr>
              <a:t>.   </a:t>
            </a:r>
            <a:r>
              <a:rPr kumimoji="1" lang="zh-CN" altLang="en-US" sz="2800">
                <a:ea typeface="华文新魏" panose="02010800040101010101" pitchFamily="2" charset="-122"/>
              </a:rPr>
              <a:t>实际上</a:t>
            </a:r>
            <a:r>
              <a:rPr kumimoji="1" lang="en-US" altLang="zh-CN" sz="2800">
                <a:ea typeface="华文新魏" panose="02010800040101010101" pitchFamily="2" charset="-122"/>
              </a:rPr>
              <a:t>,</a:t>
            </a:r>
            <a:r>
              <a:rPr kumimoji="1" lang="zh-CN" altLang="en-US" sz="2800">
                <a:ea typeface="华文新魏" panose="02010800040101010101" pitchFamily="2" charset="-122"/>
              </a:rPr>
              <a:t>这个假定并不完全成立，有关的实际概率比表中给出的还要大 </a:t>
            </a:r>
            <a:r>
              <a:rPr kumimoji="1" lang="en-US" altLang="zh-CN" sz="2800">
                <a:ea typeface="华文新魏" panose="02010800040101010101" pitchFamily="2" charset="-122"/>
              </a:rPr>
              <a:t>.  </a:t>
            </a:r>
            <a:r>
              <a:rPr kumimoji="1" lang="zh-CN" altLang="en-US" sz="2800">
                <a:ea typeface="华文新魏" panose="02010800040101010101" pitchFamily="2" charset="-122"/>
              </a:rPr>
              <a:t>当人数超过</a:t>
            </a:r>
            <a:r>
              <a:rPr kumimoji="1" lang="en-US" altLang="zh-CN" sz="2800">
                <a:ea typeface="华文新魏" panose="02010800040101010101" pitchFamily="2" charset="-122"/>
              </a:rPr>
              <a:t>23</a:t>
            </a:r>
            <a:r>
              <a:rPr kumimoji="1" lang="zh-CN" altLang="en-US" sz="2800">
                <a:ea typeface="华文新魏" panose="02010800040101010101" pitchFamily="2" charset="-122"/>
              </a:rPr>
              <a:t>时，打赌说至少有两人同生日是有利的</a:t>
            </a:r>
            <a:r>
              <a:rPr kumimoji="1" lang="en-US" altLang="zh-CN" sz="2800">
                <a:ea typeface="华文新魏" panose="02010800040101010101" pitchFamily="2" charset="-122"/>
              </a:rPr>
              <a:t>.</a:t>
            </a:r>
            <a:endParaRPr kumimoji="1" lang="en-US" altLang="zh-CN" sz="280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华文新魏" panose="02010800040101010101" pitchFamily="2" charset="-122"/>
              </a:rPr>
              <a:t> </a:t>
            </a:r>
            <a:r>
              <a:rPr lang="zh-CN" altLang="en-US">
                <a:ea typeface="华文新魏" panose="02010800040101010101" pitchFamily="2" charset="-122"/>
              </a:rPr>
              <a:t>抽签与顺序无关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anose="02010800040101010101" pitchFamily="2" charset="-122"/>
              </a:rPr>
              <a:t>摸球模型  口袋中有</a:t>
            </a:r>
            <a:r>
              <a:rPr lang="en-US" altLang="zh-CN" sz="2800">
                <a:ea typeface="华文新魏" panose="02010800040101010101" pitchFamily="2" charset="-122"/>
              </a:rPr>
              <a:t>a</a:t>
            </a:r>
            <a:r>
              <a:rPr lang="zh-CN" altLang="en-US" sz="2800">
                <a:ea typeface="华文新魏" panose="02010800040101010101" pitchFamily="2" charset="-122"/>
              </a:rPr>
              <a:t>只黑球，</a:t>
            </a:r>
            <a:r>
              <a:rPr lang="en-US" altLang="zh-CN" sz="2800">
                <a:ea typeface="华文新魏" panose="02010800040101010101" pitchFamily="2" charset="-122"/>
              </a:rPr>
              <a:t>b</a:t>
            </a:r>
            <a:r>
              <a:rPr lang="zh-CN" altLang="en-US" sz="2800">
                <a:ea typeface="华文新魏" panose="02010800040101010101" pitchFamily="2" charset="-122"/>
              </a:rPr>
              <a:t>只白球，它们除颜色不同外，其他方面没有差别，现在把球随机地一只只摸出来，求第</a:t>
            </a:r>
            <a:r>
              <a:rPr lang="en-US" altLang="zh-CN" sz="2800">
                <a:ea typeface="华文新魏" panose="02010800040101010101" pitchFamily="2" charset="-122"/>
              </a:rPr>
              <a:t>k</a:t>
            </a:r>
            <a:r>
              <a:rPr lang="zh-CN" altLang="en-US" sz="2800">
                <a:ea typeface="华文新魏" panose="02010800040101010101" pitchFamily="2" charset="-122"/>
              </a:rPr>
              <a:t>次摸出的一只球是黑球的概率</a:t>
            </a:r>
            <a:r>
              <a:rPr lang="zh-CN" altLang="en-US">
                <a:ea typeface="华文新魏" panose="02010800040101010101" pitchFamily="2" charset="-122"/>
              </a:rPr>
              <a:t> </a:t>
            </a:r>
            <a:endParaRPr lang="zh-CN" altLang="en-US">
              <a:ea typeface="华文新魏" panose="0201080004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ea typeface="华文新魏" panose="02010800040101010101" pitchFamily="2" charset="-122"/>
              </a:rPr>
              <a:t>第一种思路：</a:t>
            </a:r>
            <a:endParaRPr lang="zh-CN" altLang="en-US" sz="2800">
              <a:ea typeface="华文新魏" panose="02010800040101010101" pitchFamily="2" charset="-122"/>
            </a:endParaRPr>
          </a:p>
        </p:txBody>
      </p:sp>
      <p:sp>
        <p:nvSpPr>
          <p:cNvPr id="120836" name="Rectangle 5"/>
          <p:cNvSpPr>
            <a:spLocks noChangeArrowheads="1"/>
          </p:cNvSpPr>
          <p:nvPr/>
        </p:nvSpPr>
        <p:spPr bwMode="auto">
          <a:xfrm>
            <a:off x="3714750" y="27432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50532" name="Object 4"/>
          <p:cNvGraphicFramePr>
            <a:graphicFrameLocks noChangeAspect="1"/>
          </p:cNvGraphicFramePr>
          <p:nvPr/>
        </p:nvGraphicFramePr>
        <p:xfrm>
          <a:off x="2895600" y="4343400"/>
          <a:ext cx="41529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3" name="Equation" r:id="rId1" imgW="1638300" imgH="660400" progId="Equation.3">
                  <p:embed/>
                </p:oleObj>
              </mc:Choice>
              <mc:Fallback>
                <p:oleObj name="Equation" r:id="rId1" imgW="16383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43400"/>
                        <a:ext cx="41529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ea typeface="华文新魏" panose="02010800040101010101" pitchFamily="2" charset="-122"/>
              </a:rPr>
              <a:t>第二种思路：</a:t>
            </a:r>
            <a:endParaRPr lang="zh-CN" altLang="en-US" sz="3200">
              <a:ea typeface="华文新魏" panose="02010800040101010101" pitchFamily="2" charset="-122"/>
            </a:endParaRP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华文新魏" panose="02010800040101010101" pitchFamily="2" charset="-122"/>
              </a:rPr>
              <a:t>把黑球和白球本身看看作无区别，</a:t>
            </a:r>
            <a:r>
              <a:rPr lang="en-US" altLang="zh-CN" dirty="0" err="1">
                <a:ea typeface="华文新魏" panose="02010800040101010101" pitchFamily="2" charset="-122"/>
              </a:rPr>
              <a:t>a+b</a:t>
            </a:r>
            <a:r>
              <a:rPr lang="zh-CN" altLang="en-US" dirty="0">
                <a:ea typeface="华文新魏" panose="02010800040101010101" pitchFamily="2" charset="-122"/>
              </a:rPr>
              <a:t>个位置选</a:t>
            </a:r>
            <a:r>
              <a:rPr lang="en-US" altLang="zh-CN" dirty="0">
                <a:ea typeface="华文新魏" panose="02010800040101010101" pitchFamily="2" charset="-122"/>
              </a:rPr>
              <a:t>b</a:t>
            </a:r>
            <a:r>
              <a:rPr lang="zh-CN" altLang="en-US" dirty="0">
                <a:ea typeface="华文新魏" panose="02010800040101010101" pitchFamily="2" charset="-122"/>
              </a:rPr>
              <a:t>个放白球</a:t>
            </a:r>
            <a:endParaRPr lang="zh-CN" altLang="en-US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华文新魏" panose="02010800040101010101" pitchFamily="2" charset="-122"/>
            </a:endParaRPr>
          </a:p>
        </p:txBody>
      </p:sp>
      <p:sp>
        <p:nvSpPr>
          <p:cNvPr id="122884" name="Rectangle 5"/>
          <p:cNvSpPr>
            <a:spLocks noChangeArrowheads="1"/>
          </p:cNvSpPr>
          <p:nvPr/>
        </p:nvSpPr>
        <p:spPr bwMode="auto">
          <a:xfrm>
            <a:off x="3810000" y="2971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51556" name="Object 4"/>
          <p:cNvGraphicFramePr>
            <a:graphicFrameLocks noChangeAspect="1"/>
          </p:cNvGraphicFramePr>
          <p:nvPr/>
        </p:nvGraphicFramePr>
        <p:xfrm>
          <a:off x="2843213" y="3141663"/>
          <a:ext cx="4191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1" name="" r:id="rId1" imgW="1524000" imgH="914400" progId="Equation.3">
                  <p:embed/>
                </p:oleObj>
              </mc:Choice>
              <mc:Fallback>
                <p:oleObj name="" r:id="rId1" imgW="152400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141663"/>
                        <a:ext cx="41910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58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4" grpId="0"/>
      <p:bldP spid="15155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华文新魏" panose="02010800040101010101" pitchFamily="2" charset="-122"/>
              </a:rPr>
              <a:t>1.4 </a:t>
            </a:r>
            <a:r>
              <a:rPr lang="zh-CN" altLang="en-US">
                <a:ea typeface="华文新魏" panose="02010800040101010101" pitchFamily="2" charset="-122"/>
              </a:rPr>
              <a:t>几何概率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989138"/>
            <a:ext cx="854075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       </a:t>
            </a:r>
            <a:r>
              <a:rPr lang="zh-CN" altLang="en-US" sz="2800" dirty="0">
                <a:ea typeface="华文新魏" panose="02010800040101010101" pitchFamily="2" charset="-122"/>
              </a:rPr>
              <a:t>早在概率论发展初期，人们就认识到，只考虑有限个等可能样本点的古典方法是不够的</a:t>
            </a:r>
            <a:r>
              <a:rPr lang="en-US" altLang="zh-CN" sz="2800" dirty="0">
                <a:ea typeface="华文新魏" panose="02010800040101010101" pitchFamily="2" charset="-122"/>
              </a:rPr>
              <a:t>.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ea typeface="华文新魏" panose="02010800040101010101" pitchFamily="2" charset="-122"/>
              </a:rPr>
              <a:t>    </a:t>
            </a:r>
            <a:endParaRPr lang="en-US" altLang="zh-CN" sz="2800" dirty="0"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  <a:ea typeface="华文新魏" panose="02010800040101010101" pitchFamily="2" charset="-122"/>
              </a:rPr>
              <a:t>        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把等可能推广到无限个样本点场合</a:t>
            </a:r>
            <a:r>
              <a:rPr lang="en-US" altLang="zh-CN" sz="2800" dirty="0">
                <a:solidFill>
                  <a:schemeClr val="tx2"/>
                </a:solidFill>
                <a:ea typeface="华文新魏" panose="02010800040101010101" pitchFamily="2" charset="-122"/>
              </a:rPr>
              <a:t>,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人们引入了</a:t>
            </a:r>
            <a:r>
              <a:rPr lang="zh-CN" altLang="en-US" sz="2800" dirty="0">
                <a:solidFill>
                  <a:srgbClr val="CC0000"/>
                </a:solidFill>
                <a:ea typeface="华文新魏" panose="02010800040101010101" pitchFamily="2" charset="-122"/>
              </a:rPr>
              <a:t>几何概型</a:t>
            </a:r>
            <a:r>
              <a:rPr lang="en-US" altLang="zh-CN" sz="2800" dirty="0">
                <a:solidFill>
                  <a:schemeClr val="tx2"/>
                </a:solidFill>
                <a:ea typeface="华文新魏" panose="02010800040101010101" pitchFamily="2" charset="-122"/>
              </a:rPr>
              <a:t>.  </a:t>
            </a:r>
            <a:r>
              <a:rPr lang="zh-CN" altLang="en-US" sz="2800" dirty="0">
                <a:solidFill>
                  <a:schemeClr val="tx2"/>
                </a:solidFill>
                <a:ea typeface="华文新魏" panose="02010800040101010101" pitchFamily="2" charset="-122"/>
              </a:rPr>
              <a:t>由此形成了确定概率的另一方法</a:t>
            </a:r>
            <a:r>
              <a:rPr lang="en-US" altLang="zh-CN" sz="2800" dirty="0">
                <a:solidFill>
                  <a:schemeClr val="tx2"/>
                </a:solidFill>
                <a:ea typeface="华文新魏" panose="02010800040101010101" pitchFamily="2" charset="-122"/>
              </a:rPr>
              <a:t>——</a:t>
            </a:r>
            <a:r>
              <a:rPr lang="zh-CN" altLang="en-US" sz="2800" dirty="0">
                <a:solidFill>
                  <a:srgbClr val="CC0000"/>
                </a:solidFill>
                <a:ea typeface="华文新魏" panose="02010800040101010101" pitchFamily="2" charset="-122"/>
              </a:rPr>
              <a:t>几何方法</a:t>
            </a:r>
            <a:r>
              <a:rPr lang="en-US" altLang="zh-CN" sz="2800" dirty="0">
                <a:solidFill>
                  <a:schemeClr val="tx2"/>
                </a:solidFill>
                <a:ea typeface="华文新魏" panose="02010800040101010101" pitchFamily="2" charset="-122"/>
              </a:rPr>
              <a:t>.</a:t>
            </a:r>
            <a:endParaRPr lang="en-US" altLang="zh-CN" sz="2800" dirty="0">
              <a:solidFill>
                <a:schemeClr val="tx2"/>
              </a:solidFill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autoUpdateAnimBg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>
                <a:solidFill>
                  <a:srgbClr val="CC0000"/>
                </a:solidFill>
                <a:ea typeface="华文新魏" panose="02010800040101010101" pitchFamily="2" charset="-122"/>
              </a:rPr>
              <a:t>几何方法的要点是：</a:t>
            </a:r>
            <a:endParaRPr lang="zh-CN" altLang="en-US" sz="3200">
              <a:solidFill>
                <a:srgbClr val="CC0000"/>
              </a:solidFill>
              <a:ea typeface="华文新魏" panose="02010800040101010101" pitchFamily="2" charset="-122"/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华文新魏" panose="02010800040101010101" pitchFamily="2" charset="-122"/>
              </a:rPr>
              <a:t>1</a:t>
            </a:r>
            <a:r>
              <a:rPr lang="zh-CN" altLang="en-US">
                <a:ea typeface="华文新魏" panose="02010800040101010101" pitchFamily="2" charset="-122"/>
              </a:rPr>
              <a:t>、设样本空间</a:t>
            </a:r>
            <a:r>
              <a:rPr lang="el-GR" altLang="zh-CN">
                <a:ea typeface="幼圆" panose="02010509060101010101" pitchFamily="49" charset="-122"/>
                <a:cs typeface="Arial" panose="020B0604020202020204" pitchFamily="34" charset="0"/>
              </a:rPr>
              <a:t>Ω</a:t>
            </a:r>
            <a:r>
              <a:rPr lang="zh-CN" altLang="en-US">
                <a:ea typeface="华文新魏" panose="02010800040101010101" pitchFamily="2" charset="-122"/>
              </a:rPr>
              <a:t>是平面上某个区域，它的面积记为</a:t>
            </a:r>
            <a:r>
              <a:rPr lang="en-US" altLang="zh-CN" sz="3600" i="1">
                <a:ea typeface="华文新魏" panose="02010800040101010101" pitchFamily="2" charset="-122"/>
              </a:rPr>
              <a:t>μ</a:t>
            </a:r>
            <a:r>
              <a:rPr lang="en-US" altLang="zh-CN" sz="3600">
                <a:ea typeface="华文新魏" panose="02010800040101010101" pitchFamily="2" charset="-122"/>
              </a:rPr>
              <a:t>(</a:t>
            </a:r>
            <a:r>
              <a:rPr lang="el-GR" altLang="zh-CN">
                <a:ea typeface="幼圆" panose="02010509060101010101" pitchFamily="49" charset="-122"/>
              </a:rPr>
              <a:t>Ω</a:t>
            </a:r>
            <a:r>
              <a:rPr lang="en-US" altLang="zh-CN" sz="3600">
                <a:ea typeface="华文新魏" panose="02010800040101010101" pitchFamily="2" charset="-122"/>
              </a:rPr>
              <a:t>)</a:t>
            </a:r>
            <a:r>
              <a:rPr lang="en-US" altLang="zh-CN">
                <a:ea typeface="华文新魏" panose="02010800040101010101" pitchFamily="2" charset="-122"/>
              </a:rPr>
              <a:t>;</a:t>
            </a:r>
            <a:endParaRPr lang="en-US" altLang="zh-CN" sz="2400">
              <a:ea typeface="华文新魏" panose="02010800040101010101" pitchFamily="2" charset="-122"/>
            </a:endParaRPr>
          </a:p>
          <a:p>
            <a:pPr eaLnBrk="1" hangingPunct="1"/>
            <a:endParaRPr lang="en-US" altLang="zh-CN">
              <a:ea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352800" y="3429000"/>
            <a:ext cx="3048000" cy="2438400"/>
            <a:chOff x="2160" y="1920"/>
            <a:chExt cx="1920" cy="1536"/>
          </a:xfrm>
        </p:grpSpPr>
        <p:sp>
          <p:nvSpPr>
            <p:cNvPr id="131077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1920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3600" i="1">
                <a:ea typeface="华文新魏" panose="02010800040101010101" pitchFamily="2" charset="-122"/>
              </a:endParaRPr>
            </a:p>
          </p:txBody>
        </p:sp>
        <p:sp>
          <p:nvSpPr>
            <p:cNvPr id="131078" name="Rectangle 6"/>
            <p:cNvSpPr>
              <a:spLocks noChangeArrowheads="1"/>
            </p:cNvSpPr>
            <p:nvPr/>
          </p:nvSpPr>
          <p:spPr bwMode="auto">
            <a:xfrm>
              <a:off x="2256" y="2895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l-GR" altLang="zh-CN">
                  <a:ea typeface="幼圆" panose="02010509060101010101" pitchFamily="49" charset="-122"/>
                  <a:cs typeface="Arial" panose="020B0604020202020204" pitchFamily="34" charset="0"/>
                </a:rPr>
                <a:t>Ω</a:t>
              </a:r>
              <a:endParaRPr kumimoji="1" lang="en-US" altLang="zh-CN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solidFill>
                  <a:schemeClr val="tx1"/>
                </a:solidFill>
                <a:ea typeface="华文新魏" panose="02010800040101010101" pitchFamily="2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、向区域</a:t>
            </a:r>
            <a:r>
              <a:rPr lang="el-GR" altLang="zh-CN" sz="3200">
                <a:solidFill>
                  <a:schemeClr val="tx1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Ω</a:t>
            </a:r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上随机投掷一点</a:t>
            </a:r>
            <a:endParaRPr lang="zh-CN" altLang="en-US" sz="320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华文新魏" panose="02010800040101010101" pitchFamily="2" charset="-122"/>
              </a:rPr>
              <a:t>                 </a:t>
            </a:r>
            <a:r>
              <a:rPr lang="zh-CN" altLang="en-US">
                <a:ea typeface="华文新魏" panose="02010800040101010101" pitchFamily="2" charset="-122"/>
              </a:rPr>
              <a:t>这里“</a:t>
            </a:r>
            <a:r>
              <a:rPr lang="zh-CN" altLang="en-US">
                <a:solidFill>
                  <a:srgbClr val="CC0000"/>
                </a:solidFill>
                <a:ea typeface="华文新魏" panose="02010800040101010101" pitchFamily="2" charset="-122"/>
              </a:rPr>
              <a:t>随机投掷一点</a:t>
            </a:r>
            <a:r>
              <a:rPr lang="zh-CN" altLang="en-US">
                <a:ea typeface="华文新魏" panose="02010800040101010101" pitchFamily="2" charset="-122"/>
              </a:rPr>
              <a:t>”的含义是</a:t>
            </a:r>
            <a:r>
              <a:rPr lang="en-US" altLang="zh-CN">
                <a:ea typeface="华文新魏" panose="02010800040101010101" pitchFamily="2" charset="-122"/>
              </a:rPr>
              <a:t>:</a:t>
            </a:r>
            <a:endParaRPr lang="en-US" altLang="zh-CN">
              <a:ea typeface="华文新魏" panose="02010800040101010101" pitchFamily="2" charset="-122"/>
            </a:endParaRPr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4572000" y="2743200"/>
            <a:ext cx="4191000" cy="414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>
                <a:ea typeface="华文新魏" panose="02010800040101010101" pitchFamily="2" charset="-122"/>
              </a:rPr>
              <a:t>该点落入</a:t>
            </a:r>
            <a:r>
              <a:rPr kumimoji="1" lang="el-GR" altLang="zh-CN">
                <a:ea typeface="幼圆" panose="02010509060101010101" pitchFamily="49" charset="-122"/>
                <a:cs typeface="Arial" panose="020B0604020202020204" pitchFamily="34" charset="0"/>
              </a:rPr>
              <a:t>Ω</a:t>
            </a:r>
            <a:r>
              <a:rPr kumimoji="1" lang="zh-CN" altLang="en-US">
                <a:ea typeface="华文新魏" panose="02010800040101010101" pitchFamily="2" charset="-122"/>
              </a:rPr>
              <a:t>内任何部分区域内的可能性只与这部分区域的面积成比例，而与这部分区域的位置和形状无关</a:t>
            </a:r>
            <a:r>
              <a:rPr kumimoji="1" lang="en-US" altLang="zh-CN">
                <a:ea typeface="华文新魏" panose="02010800040101010101" pitchFamily="2" charset="-122"/>
              </a:rPr>
              <a:t>.</a:t>
            </a:r>
            <a:endParaRPr kumimoji="1" lang="en-US" altLang="zh-CN" sz="2400"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kumimoji="1" lang="en-US" altLang="zh-CN" sz="2400">
              <a:ea typeface="华文新魏" panose="02010800040101010101" pitchFamily="2" charset="-122"/>
            </a:endParaRP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1295400" y="3124200"/>
            <a:ext cx="3048000" cy="2438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3600" i="1">
              <a:ea typeface="华文新魏" panose="02010800040101010101" pitchFamily="2" charset="-122"/>
            </a:endParaRPr>
          </a:p>
        </p:txBody>
      </p:sp>
      <p:sp>
        <p:nvSpPr>
          <p:cNvPr id="150534" name="Freeform 6"/>
          <p:cNvSpPr/>
          <p:nvPr/>
        </p:nvSpPr>
        <p:spPr bwMode="auto">
          <a:xfrm>
            <a:off x="2362200" y="3810000"/>
            <a:ext cx="1249363" cy="942975"/>
          </a:xfrm>
          <a:custGeom>
            <a:avLst/>
            <a:gdLst>
              <a:gd name="T0" fmla="*/ 2147483646 w 787"/>
              <a:gd name="T1" fmla="*/ 2147483646 h 594"/>
              <a:gd name="T2" fmla="*/ 2147483646 w 787"/>
              <a:gd name="T3" fmla="*/ 2147483646 h 594"/>
              <a:gd name="T4" fmla="*/ 2147483646 w 787"/>
              <a:gd name="T5" fmla="*/ 2147483646 h 594"/>
              <a:gd name="T6" fmla="*/ 2147483646 w 787"/>
              <a:gd name="T7" fmla="*/ 2147483646 h 594"/>
              <a:gd name="T8" fmla="*/ 2147483646 w 787"/>
              <a:gd name="T9" fmla="*/ 2147483646 h 594"/>
              <a:gd name="T10" fmla="*/ 2147483646 w 787"/>
              <a:gd name="T11" fmla="*/ 2147483646 h 594"/>
              <a:gd name="T12" fmla="*/ 2147483646 w 787"/>
              <a:gd name="T13" fmla="*/ 2147483646 h 594"/>
              <a:gd name="T14" fmla="*/ 2147483646 w 787"/>
              <a:gd name="T15" fmla="*/ 2147483646 h 594"/>
              <a:gd name="T16" fmla="*/ 2147483646 w 787"/>
              <a:gd name="T17" fmla="*/ 2147483646 h 594"/>
              <a:gd name="T18" fmla="*/ 2147483646 w 787"/>
              <a:gd name="T19" fmla="*/ 2147483646 h 594"/>
              <a:gd name="T20" fmla="*/ 2147483646 w 787"/>
              <a:gd name="T21" fmla="*/ 2147483646 h 594"/>
              <a:gd name="T22" fmla="*/ 2147483646 w 787"/>
              <a:gd name="T23" fmla="*/ 2147483646 h 594"/>
              <a:gd name="T24" fmla="*/ 0 w 787"/>
              <a:gd name="T25" fmla="*/ 2147483646 h 594"/>
              <a:gd name="T26" fmla="*/ 2147483646 w 787"/>
              <a:gd name="T27" fmla="*/ 2147483646 h 59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787"/>
              <a:gd name="T43" fmla="*/ 0 h 594"/>
              <a:gd name="T44" fmla="*/ 787 w 787"/>
              <a:gd name="T45" fmla="*/ 594 h 59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787" h="594">
                <a:moveTo>
                  <a:pt x="25" y="30"/>
                </a:moveTo>
                <a:cubicBezTo>
                  <a:pt x="116" y="0"/>
                  <a:pt x="182" y="16"/>
                  <a:pt x="275" y="30"/>
                </a:cubicBezTo>
                <a:cubicBezTo>
                  <a:pt x="375" y="45"/>
                  <a:pt x="476" y="53"/>
                  <a:pt x="576" y="68"/>
                </a:cubicBezTo>
                <a:cubicBezTo>
                  <a:pt x="601" y="76"/>
                  <a:pt x="629" y="78"/>
                  <a:pt x="651" y="93"/>
                </a:cubicBezTo>
                <a:cubicBezTo>
                  <a:pt x="692" y="120"/>
                  <a:pt x="723" y="154"/>
                  <a:pt x="764" y="181"/>
                </a:cubicBezTo>
                <a:cubicBezTo>
                  <a:pt x="787" y="251"/>
                  <a:pt x="782" y="398"/>
                  <a:pt x="739" y="469"/>
                </a:cubicBezTo>
                <a:cubicBezTo>
                  <a:pt x="698" y="537"/>
                  <a:pt x="597" y="569"/>
                  <a:pt x="526" y="594"/>
                </a:cubicBezTo>
                <a:cubicBezTo>
                  <a:pt x="480" y="590"/>
                  <a:pt x="434" y="587"/>
                  <a:pt x="388" y="581"/>
                </a:cubicBezTo>
                <a:cubicBezTo>
                  <a:pt x="332" y="573"/>
                  <a:pt x="290" y="536"/>
                  <a:pt x="238" y="519"/>
                </a:cubicBezTo>
                <a:cubicBezTo>
                  <a:pt x="169" y="473"/>
                  <a:pt x="132" y="424"/>
                  <a:pt x="87" y="356"/>
                </a:cubicBezTo>
                <a:cubicBezTo>
                  <a:pt x="79" y="343"/>
                  <a:pt x="70" y="331"/>
                  <a:pt x="62" y="318"/>
                </a:cubicBezTo>
                <a:cubicBezTo>
                  <a:pt x="54" y="306"/>
                  <a:pt x="37" y="281"/>
                  <a:pt x="37" y="281"/>
                </a:cubicBezTo>
                <a:cubicBezTo>
                  <a:pt x="25" y="243"/>
                  <a:pt x="12" y="206"/>
                  <a:pt x="0" y="168"/>
                </a:cubicBezTo>
                <a:cubicBezTo>
                  <a:pt x="7" y="124"/>
                  <a:pt x="25" y="74"/>
                  <a:pt x="25" y="30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1600200" y="4876800"/>
            <a:ext cx="595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l-GR" altLang="zh-CN">
                <a:ea typeface="幼圆" panose="02010509060101010101" pitchFamily="49" charset="-122"/>
                <a:cs typeface="Arial" panose="020B0604020202020204" pitchFamily="34" charset="0"/>
              </a:rPr>
              <a:t>Ω</a:t>
            </a:r>
            <a:endParaRPr kumimoji="1" lang="en-US" altLang="zh-CN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381000" y="381000"/>
            <a:ext cx="571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C3CFA"/>
              </a:buClr>
              <a:buSzPct val="90000"/>
              <a:buFont typeface="Wingdings" panose="05000000000000000000" pitchFamily="2" charset="2"/>
              <a:buChar char="u"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随机现象的统计规律性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609600" y="990600"/>
            <a:ext cx="79216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从表面上看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随机现象的每一次观察结果都是随机的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但多次观察某个随机现象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便可以发现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它的结果却呈现出固有规律性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这种规律性称为</a:t>
            </a:r>
            <a:r>
              <a:rPr kumimoji="1" lang="zh-CN" altLang="en-US" sz="2800" b="1">
                <a:solidFill>
                  <a:srgbClr val="003399"/>
                </a:solidFill>
                <a:latin typeface="宋体" panose="02010600030101010101" pitchFamily="2" charset="-122"/>
              </a:rPr>
              <a:t>随机现象的统计规律性</a:t>
            </a:r>
            <a:r>
              <a:rPr kumimoji="1" lang="en-US" altLang="zh-CN" sz="2800" b="1">
                <a:solidFill>
                  <a:srgbClr val="003399"/>
                </a:solidFill>
                <a:latin typeface="宋体" panose="02010600030101010101" pitchFamily="2" charset="-122"/>
              </a:rPr>
              <a:t>.</a:t>
            </a:r>
            <a:endParaRPr kumimoji="1" lang="en-US" altLang="zh-CN" sz="2800" b="1">
              <a:solidFill>
                <a:srgbClr val="003399"/>
              </a:solidFill>
              <a:latin typeface="宋体" panose="02010600030101010101" pitchFamily="2" charset="-122"/>
            </a:endParaRP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609600" y="2971800"/>
            <a:ext cx="7921625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宋体" panose="02010600030101010101" pitchFamily="2" charset="-122"/>
              </a:rPr>
              <a:t> 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例如：多次重复抛一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枚均匀的硬币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其出现正面的次数约占一半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8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533400" y="5029200"/>
            <a:ext cx="641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3399"/>
                </a:solidFill>
                <a:latin typeface="Times New Roman" panose="02020603050405020304" pitchFamily="18" charset="0"/>
              </a:rPr>
              <a:t>问题：如何对随机现象进行研究？</a:t>
            </a:r>
            <a:endParaRPr kumimoji="1" lang="zh-CN" altLang="en-US" sz="2800" b="1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4" grpId="0" autoUpdateAnimBg="0"/>
      <p:bldP spid="223235" grpId="0" autoUpdateAnimBg="0"/>
      <p:bldP spid="223236" grpId="0" bldLvl="0" animBg="1" autoUpdateAnimBg="0"/>
      <p:bldP spid="22323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1295400"/>
            <a:ext cx="7772400" cy="1206500"/>
          </a:xfrm>
        </p:spPr>
        <p:txBody>
          <a:bodyPr/>
          <a:lstStyle/>
          <a:p>
            <a:pPr eaLnBrk="1" hangingPunct="1"/>
            <a:r>
              <a:rPr lang="en-US" altLang="zh-CN" sz="3200">
                <a:solidFill>
                  <a:schemeClr val="tx1"/>
                </a:solidFill>
                <a:ea typeface="华文新魏" panose="02010800040101010101" pitchFamily="2" charset="-122"/>
              </a:rPr>
              <a:t>3</a:t>
            </a:r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、设事件</a:t>
            </a:r>
            <a:r>
              <a:rPr lang="en-US" altLang="zh-CN" sz="3200" i="1">
                <a:solidFill>
                  <a:schemeClr val="tx1"/>
                </a:solidFill>
                <a:ea typeface="华文新魏" panose="02010800040101010101" pitchFamily="2" charset="-122"/>
              </a:rPr>
              <a:t>A</a:t>
            </a:r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是</a:t>
            </a:r>
            <a:r>
              <a:rPr lang="el-GR" altLang="zh-CN" sz="3200">
                <a:solidFill>
                  <a:schemeClr val="tx1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Ω</a:t>
            </a:r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的某个区域，它的面积为 </a:t>
            </a:r>
            <a:r>
              <a:rPr lang="en-US" altLang="zh-CN" sz="3600" i="1">
                <a:solidFill>
                  <a:schemeClr val="tx1"/>
                </a:solidFill>
                <a:ea typeface="华文新魏" panose="02010800040101010101" pitchFamily="2" charset="-122"/>
              </a:rPr>
              <a:t>μ</a:t>
            </a:r>
            <a:r>
              <a:rPr lang="en-US" altLang="zh-CN" sz="3600">
                <a:solidFill>
                  <a:schemeClr val="tx1"/>
                </a:solidFill>
                <a:ea typeface="华文新魏" panose="02010800040101010101" pitchFamily="2" charset="-122"/>
              </a:rPr>
              <a:t>(</a:t>
            </a:r>
            <a:r>
              <a:rPr lang="en-US" altLang="zh-CN" sz="3200" i="1">
                <a:solidFill>
                  <a:schemeClr val="tx1"/>
                </a:solidFill>
                <a:ea typeface="华文新魏" panose="02010800040101010101" pitchFamily="2" charset="-122"/>
              </a:rPr>
              <a:t>A</a:t>
            </a:r>
            <a:r>
              <a:rPr lang="en-US" altLang="zh-CN" sz="3600">
                <a:solidFill>
                  <a:schemeClr val="tx1"/>
                </a:solidFill>
                <a:ea typeface="华文新魏" panose="02010800040101010101" pitchFamily="2" charset="-122"/>
              </a:rPr>
              <a:t>)</a:t>
            </a:r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，则向区域</a:t>
            </a:r>
            <a:r>
              <a:rPr lang="el-GR" altLang="zh-CN" sz="3200">
                <a:solidFill>
                  <a:schemeClr val="tx1"/>
                </a:solidFill>
                <a:ea typeface="幼圆" panose="02010509060101010101" pitchFamily="49" charset="-122"/>
              </a:rPr>
              <a:t>Ω</a:t>
            </a:r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上随机投掷一点，该点落在区域</a:t>
            </a:r>
            <a:r>
              <a:rPr lang="en-US" altLang="zh-CN" sz="3200" i="1">
                <a:solidFill>
                  <a:schemeClr val="tx1"/>
                </a:solidFill>
                <a:ea typeface="华文新魏" panose="02010800040101010101" pitchFamily="2" charset="-122"/>
              </a:rPr>
              <a:t>A</a:t>
            </a:r>
            <a:r>
              <a:rPr lang="zh-CN" altLang="en-US" sz="3200">
                <a:solidFill>
                  <a:schemeClr val="tx1"/>
                </a:solidFill>
                <a:ea typeface="华文新魏" panose="02010800040101010101" pitchFamily="2" charset="-122"/>
              </a:rPr>
              <a:t>的概率为</a:t>
            </a:r>
            <a:endParaRPr lang="zh-CN" altLang="en-US" sz="320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  <p:grpSp>
        <p:nvGrpSpPr>
          <p:cNvPr id="135171" name="Group 4"/>
          <p:cNvGrpSpPr/>
          <p:nvPr/>
        </p:nvGrpSpPr>
        <p:grpSpPr bwMode="auto">
          <a:xfrm>
            <a:off x="1371600" y="3352800"/>
            <a:ext cx="3048000" cy="2438400"/>
            <a:chOff x="2160" y="1920"/>
            <a:chExt cx="1920" cy="1536"/>
          </a:xfrm>
        </p:grpSpPr>
        <p:sp>
          <p:nvSpPr>
            <p:cNvPr id="135176" name="Rectangle 5"/>
            <p:cNvSpPr>
              <a:spLocks noChangeArrowheads="1"/>
            </p:cNvSpPr>
            <p:nvPr/>
          </p:nvSpPr>
          <p:spPr bwMode="auto">
            <a:xfrm>
              <a:off x="2160" y="1920"/>
              <a:ext cx="1920" cy="1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zh-CN" sz="3600" i="1">
                <a:ea typeface="华文新魏" panose="02010800040101010101" pitchFamily="2" charset="-122"/>
              </a:endParaRPr>
            </a:p>
          </p:txBody>
        </p:sp>
        <p:sp>
          <p:nvSpPr>
            <p:cNvPr id="135177" name="Rectangle 6"/>
            <p:cNvSpPr>
              <a:spLocks noChangeArrowheads="1"/>
            </p:cNvSpPr>
            <p:nvPr/>
          </p:nvSpPr>
          <p:spPr bwMode="auto">
            <a:xfrm>
              <a:off x="2256" y="2895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l-GR" altLang="zh-CN">
                  <a:ea typeface="幼圆" panose="02010509060101010101" pitchFamily="49" charset="-122"/>
                  <a:cs typeface="Arial" panose="020B0604020202020204" pitchFamily="34" charset="0"/>
                </a:rPr>
                <a:t>Ω</a:t>
              </a:r>
              <a:endParaRPr kumimoji="1" lang="en-US" altLang="zh-CN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35172" name="Group 7"/>
          <p:cNvGrpSpPr/>
          <p:nvPr/>
        </p:nvGrpSpPr>
        <p:grpSpPr bwMode="auto">
          <a:xfrm>
            <a:off x="2286000" y="4114800"/>
            <a:ext cx="1249363" cy="942975"/>
            <a:chOff x="3072" y="2976"/>
            <a:chExt cx="787" cy="594"/>
          </a:xfrm>
        </p:grpSpPr>
        <p:sp>
          <p:nvSpPr>
            <p:cNvPr id="135174" name="Freeform 8"/>
            <p:cNvSpPr/>
            <p:nvPr/>
          </p:nvSpPr>
          <p:spPr bwMode="auto">
            <a:xfrm>
              <a:off x="3072" y="2976"/>
              <a:ext cx="787" cy="594"/>
            </a:xfrm>
            <a:custGeom>
              <a:avLst/>
              <a:gdLst>
                <a:gd name="T0" fmla="*/ 25 w 787"/>
                <a:gd name="T1" fmla="*/ 30 h 594"/>
                <a:gd name="T2" fmla="*/ 275 w 787"/>
                <a:gd name="T3" fmla="*/ 30 h 594"/>
                <a:gd name="T4" fmla="*/ 576 w 787"/>
                <a:gd name="T5" fmla="*/ 68 h 594"/>
                <a:gd name="T6" fmla="*/ 651 w 787"/>
                <a:gd name="T7" fmla="*/ 93 h 594"/>
                <a:gd name="T8" fmla="*/ 764 w 787"/>
                <a:gd name="T9" fmla="*/ 181 h 594"/>
                <a:gd name="T10" fmla="*/ 739 w 787"/>
                <a:gd name="T11" fmla="*/ 469 h 594"/>
                <a:gd name="T12" fmla="*/ 526 w 787"/>
                <a:gd name="T13" fmla="*/ 594 h 594"/>
                <a:gd name="T14" fmla="*/ 388 w 787"/>
                <a:gd name="T15" fmla="*/ 581 h 594"/>
                <a:gd name="T16" fmla="*/ 238 w 787"/>
                <a:gd name="T17" fmla="*/ 519 h 594"/>
                <a:gd name="T18" fmla="*/ 87 w 787"/>
                <a:gd name="T19" fmla="*/ 356 h 594"/>
                <a:gd name="T20" fmla="*/ 62 w 787"/>
                <a:gd name="T21" fmla="*/ 318 h 594"/>
                <a:gd name="T22" fmla="*/ 37 w 787"/>
                <a:gd name="T23" fmla="*/ 281 h 594"/>
                <a:gd name="T24" fmla="*/ 0 w 787"/>
                <a:gd name="T25" fmla="*/ 168 h 594"/>
                <a:gd name="T26" fmla="*/ 25 w 787"/>
                <a:gd name="T27" fmla="*/ 30 h 59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87"/>
                <a:gd name="T43" fmla="*/ 0 h 594"/>
                <a:gd name="T44" fmla="*/ 787 w 787"/>
                <a:gd name="T45" fmla="*/ 594 h 59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87" h="594">
                  <a:moveTo>
                    <a:pt x="25" y="30"/>
                  </a:moveTo>
                  <a:cubicBezTo>
                    <a:pt x="116" y="0"/>
                    <a:pt x="182" y="16"/>
                    <a:pt x="275" y="30"/>
                  </a:cubicBezTo>
                  <a:cubicBezTo>
                    <a:pt x="375" y="45"/>
                    <a:pt x="476" y="53"/>
                    <a:pt x="576" y="68"/>
                  </a:cubicBezTo>
                  <a:cubicBezTo>
                    <a:pt x="601" y="76"/>
                    <a:pt x="629" y="78"/>
                    <a:pt x="651" y="93"/>
                  </a:cubicBezTo>
                  <a:cubicBezTo>
                    <a:pt x="692" y="120"/>
                    <a:pt x="723" y="154"/>
                    <a:pt x="764" y="181"/>
                  </a:cubicBezTo>
                  <a:cubicBezTo>
                    <a:pt x="787" y="251"/>
                    <a:pt x="782" y="398"/>
                    <a:pt x="739" y="469"/>
                  </a:cubicBezTo>
                  <a:cubicBezTo>
                    <a:pt x="698" y="537"/>
                    <a:pt x="597" y="569"/>
                    <a:pt x="526" y="594"/>
                  </a:cubicBezTo>
                  <a:cubicBezTo>
                    <a:pt x="480" y="590"/>
                    <a:pt x="434" y="587"/>
                    <a:pt x="388" y="581"/>
                  </a:cubicBezTo>
                  <a:cubicBezTo>
                    <a:pt x="332" y="573"/>
                    <a:pt x="290" y="536"/>
                    <a:pt x="238" y="519"/>
                  </a:cubicBezTo>
                  <a:cubicBezTo>
                    <a:pt x="169" y="473"/>
                    <a:pt x="132" y="424"/>
                    <a:pt x="87" y="356"/>
                  </a:cubicBezTo>
                  <a:cubicBezTo>
                    <a:pt x="79" y="343"/>
                    <a:pt x="70" y="331"/>
                    <a:pt x="62" y="318"/>
                  </a:cubicBezTo>
                  <a:cubicBezTo>
                    <a:pt x="54" y="306"/>
                    <a:pt x="37" y="281"/>
                    <a:pt x="37" y="281"/>
                  </a:cubicBezTo>
                  <a:cubicBezTo>
                    <a:pt x="25" y="243"/>
                    <a:pt x="12" y="206"/>
                    <a:pt x="0" y="168"/>
                  </a:cubicBezTo>
                  <a:cubicBezTo>
                    <a:pt x="7" y="124"/>
                    <a:pt x="25" y="74"/>
                    <a:pt x="25" y="3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175" name="Rectangle 9"/>
            <p:cNvSpPr>
              <a:spLocks noChangeArrowheads="1"/>
            </p:cNvSpPr>
            <p:nvPr/>
          </p:nvSpPr>
          <p:spPr bwMode="auto">
            <a:xfrm>
              <a:off x="3312" y="3072"/>
              <a:ext cx="2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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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i="1">
                  <a:ea typeface="华文新魏" panose="02010800040101010101" pitchFamily="2" charset="-122"/>
                </a:rPr>
                <a:t>A</a:t>
              </a:r>
              <a:endParaRPr kumimoji="1" lang="en-US" altLang="zh-CN" i="1">
                <a:ea typeface="华文新魏" panose="02010800040101010101" pitchFamily="2" charset="-122"/>
              </a:endParaRPr>
            </a:p>
          </p:txBody>
        </p:sp>
      </p:grpSp>
      <p:graphicFrame>
        <p:nvGraphicFramePr>
          <p:cNvPr id="151562" name="Object 10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4657725" y="3046413"/>
          <a:ext cx="3770313" cy="143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3" name="Equation" r:id="rId1" imgW="752475" imgH="307975" progId="Equation.DSMT4">
                  <p:embed/>
                </p:oleObj>
              </mc:Choice>
              <mc:Fallback>
                <p:oleObj name="Equation" r:id="rId1" imgW="752475" imgH="307975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725" y="3046413"/>
                        <a:ext cx="3770313" cy="1436687"/>
                      </a:xfrm>
                      <a:prstGeom prst="rect">
                        <a:avLst/>
                      </a:prstGeom>
                      <a:solidFill>
                        <a:srgbClr val="FB967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1447800"/>
            <a:ext cx="7772400" cy="12065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ea typeface="华文新魏" panose="02010800040101010101" pitchFamily="2" charset="-122"/>
              </a:rPr>
              <a:t>4</a:t>
            </a:r>
            <a:r>
              <a:rPr lang="zh-CN" altLang="en-US" sz="3200" dirty="0">
                <a:solidFill>
                  <a:schemeClr val="tx1"/>
                </a:solidFill>
                <a:ea typeface="华文新魏" panose="02010800040101010101" pitchFamily="2" charset="-122"/>
              </a:rPr>
              <a:t>、假如样本空间</a:t>
            </a:r>
            <a:r>
              <a:rPr lang="el-GR" altLang="zh-CN" sz="3200" dirty="0">
                <a:solidFill>
                  <a:schemeClr val="tx1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Ω</a:t>
            </a:r>
            <a:r>
              <a:rPr lang="zh-CN" altLang="en-US" sz="3200" dirty="0">
                <a:solidFill>
                  <a:schemeClr val="tx1"/>
                </a:solidFill>
                <a:ea typeface="华文新魏" panose="02010800040101010101" pitchFamily="2" charset="-122"/>
              </a:rPr>
              <a:t>可用一线段，或空间中      某个区域表示，并且向</a:t>
            </a:r>
            <a:r>
              <a:rPr lang="el-GR" altLang="zh-CN" sz="3200" dirty="0">
                <a:solidFill>
                  <a:schemeClr val="tx1"/>
                </a:solidFill>
                <a:ea typeface="幼圆" panose="02010509060101010101" pitchFamily="49" charset="-122"/>
              </a:rPr>
              <a:t>Ω</a:t>
            </a:r>
            <a:r>
              <a:rPr lang="zh-CN" altLang="en-US" sz="3200" dirty="0">
                <a:solidFill>
                  <a:schemeClr val="tx1"/>
                </a:solidFill>
                <a:ea typeface="华文新魏" panose="02010800040101010101" pitchFamily="2" charset="-122"/>
              </a:rPr>
              <a:t>上</a:t>
            </a:r>
            <a:r>
              <a:rPr lang="zh-CN" altLang="en-US" sz="3200" dirty="0">
                <a:solidFill>
                  <a:srgbClr val="CC0000"/>
                </a:solidFill>
                <a:ea typeface="华文新魏" panose="02010800040101010101" pitchFamily="2" charset="-122"/>
              </a:rPr>
              <a:t>随机投掷一点</a:t>
            </a:r>
            <a:r>
              <a:rPr lang="zh-CN" altLang="en-US" sz="3200" dirty="0">
                <a:solidFill>
                  <a:schemeClr val="tx1"/>
                </a:solidFill>
                <a:ea typeface="华文新魏" panose="02010800040101010101" pitchFamily="2" charset="-122"/>
              </a:rPr>
              <a:t>的含义如前述，则事件</a:t>
            </a:r>
            <a:r>
              <a:rPr lang="en-US" altLang="zh-CN" sz="3200" i="1" dirty="0">
                <a:solidFill>
                  <a:schemeClr val="tx1"/>
                </a:solidFill>
                <a:ea typeface="华文新魏" panose="02010800040101010101" pitchFamily="2" charset="-122"/>
              </a:rPr>
              <a:t>A</a:t>
            </a:r>
            <a:r>
              <a:rPr lang="zh-CN" altLang="en-US" sz="3200" dirty="0">
                <a:solidFill>
                  <a:schemeClr val="tx1"/>
                </a:solidFill>
                <a:ea typeface="华文新魏" panose="02010800040101010101" pitchFamily="2" charset="-122"/>
              </a:rPr>
              <a:t>的概率仍可用</a:t>
            </a:r>
            <a:br>
              <a:rPr lang="zh-CN" altLang="en-US" sz="3200" dirty="0">
                <a:solidFill>
                  <a:schemeClr val="tx1"/>
                </a:solidFill>
                <a:ea typeface="华文新魏" panose="02010800040101010101" pitchFamily="2" charset="-122"/>
              </a:rPr>
            </a:br>
            <a:br>
              <a:rPr lang="zh-CN" altLang="en-US" sz="3200" dirty="0">
                <a:solidFill>
                  <a:schemeClr val="tx1"/>
                </a:solidFill>
                <a:ea typeface="华文新魏" panose="02010800040101010101" pitchFamily="2" charset="-122"/>
              </a:rPr>
            </a:br>
            <a:endParaRPr lang="zh-CN" altLang="en-US" sz="3200" dirty="0">
              <a:solidFill>
                <a:schemeClr val="tx1"/>
              </a:solidFill>
              <a:ea typeface="华文新魏" panose="02010800040101010101" pitchFamily="2" charset="-122"/>
            </a:endParaRP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638550" y="2514600"/>
          <a:ext cx="236696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3" name="Equation" r:id="rId1" imgW="752475" imgH="307975" progId="Equation.DSMT4">
                  <p:embed/>
                </p:oleObj>
              </mc:Choice>
              <mc:Fallback>
                <p:oleObj name="Equation" r:id="rId1" imgW="752475" imgH="30797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514600"/>
                        <a:ext cx="2366963" cy="1147763"/>
                      </a:xfrm>
                      <a:prstGeom prst="rect">
                        <a:avLst/>
                      </a:prstGeom>
                      <a:solidFill>
                        <a:srgbClr val="FB9677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0" name="Text Box 5"/>
          <p:cNvSpPr txBox="1">
            <a:spLocks noChangeArrowheads="1"/>
          </p:cNvSpPr>
          <p:nvPr/>
        </p:nvSpPr>
        <p:spPr bwMode="auto">
          <a:xfrm>
            <a:off x="1447800" y="3733800"/>
            <a:ext cx="7239000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ea typeface="华文新魏" panose="02010800040101010101" pitchFamily="2" charset="-122"/>
              </a:rPr>
              <a:t>确定，只不过把</a:t>
            </a:r>
            <a:r>
              <a:rPr kumimoji="1" lang="zh-CN" altLang="en-US" sz="3600" i="1" dirty="0">
                <a:solidFill>
                  <a:srgbClr val="CC0000"/>
                </a:solidFill>
                <a:ea typeface="华文新魏" panose="02010800040101010101" pitchFamily="2" charset="-122"/>
              </a:rPr>
              <a:t>       </a:t>
            </a:r>
            <a:r>
              <a:rPr kumimoji="1" lang="zh-CN" altLang="zh-CN" dirty="0">
                <a:ea typeface="华文新魏" panose="02010800040101010101" pitchFamily="2" charset="-122"/>
              </a:rPr>
              <a:t>理解为长度或体积即可</a:t>
            </a:r>
            <a:r>
              <a:rPr kumimoji="1" lang="en-US" altLang="zh-CN" dirty="0">
                <a:ea typeface="华文新魏" panose="02010800040101010101" pitchFamily="2" charset="-122"/>
              </a:rPr>
              <a:t>.</a:t>
            </a:r>
            <a:endParaRPr kumimoji="1" lang="en-US" altLang="zh-CN" dirty="0">
              <a:ea typeface="华文新魏" panose="02010800040101010101" pitchFamily="2" charset="-122"/>
            </a:endParaRPr>
          </a:p>
        </p:txBody>
      </p:sp>
      <p:pic>
        <p:nvPicPr>
          <p:cNvPr id="137221" name="Picture 6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0" y="4572000"/>
            <a:ext cx="2036763" cy="1955800"/>
          </a:xfrm>
          <a:noFill/>
        </p:spPr>
      </p:pic>
      <p:graphicFrame>
        <p:nvGraphicFramePr>
          <p:cNvPr id="137222" name="Object 7"/>
          <p:cNvGraphicFramePr>
            <a:graphicFrameLocks noChangeAspect="1"/>
          </p:cNvGraphicFramePr>
          <p:nvPr/>
        </p:nvGraphicFramePr>
        <p:xfrm>
          <a:off x="4419600" y="3886200"/>
          <a:ext cx="762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14" name="Equation" r:id="rId4" imgW="304800" imgH="190500" progId="Equation.3">
                  <p:embed/>
                </p:oleObj>
              </mc:Choice>
              <mc:Fallback>
                <p:oleObj name="Equation" r:id="rId4" imgW="304800" imgH="19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7620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/>
      <p:bldP spid="13722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会面问题 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华文新魏" panose="02010800040101010101" pitchFamily="2" charset="-122"/>
              </a:rPr>
              <a:t>  </a:t>
            </a:r>
            <a:r>
              <a:rPr lang="zh-CN" altLang="en-US">
                <a:ea typeface="华文新魏" panose="02010800040101010101" pitchFamily="2" charset="-122"/>
              </a:rPr>
              <a:t>两人相约</a:t>
            </a:r>
            <a:r>
              <a:rPr lang="en-US" altLang="zh-CN">
                <a:ea typeface="华文新魏" panose="02010800040101010101" pitchFamily="2" charset="-122"/>
              </a:rPr>
              <a:t>7</a:t>
            </a:r>
            <a:r>
              <a:rPr lang="zh-CN" altLang="en-US">
                <a:ea typeface="华文新魏" panose="02010800040101010101" pitchFamily="2" charset="-122"/>
              </a:rPr>
              <a:t>点到</a:t>
            </a:r>
            <a:r>
              <a:rPr lang="en-US" altLang="zh-CN">
                <a:ea typeface="华文新魏" panose="02010800040101010101" pitchFamily="2" charset="-122"/>
              </a:rPr>
              <a:t>8</a:t>
            </a:r>
            <a:r>
              <a:rPr lang="zh-CN" altLang="en-US">
                <a:ea typeface="华文新魏" panose="02010800040101010101" pitchFamily="2" charset="-122"/>
              </a:rPr>
              <a:t>点在某地会面，先到者等候另一人</a:t>
            </a:r>
            <a:r>
              <a:rPr lang="en-US" altLang="zh-CN">
                <a:ea typeface="华文新魏" panose="02010800040101010101" pitchFamily="2" charset="-122"/>
              </a:rPr>
              <a:t>20</a:t>
            </a:r>
            <a:r>
              <a:rPr lang="zh-CN" altLang="en-US">
                <a:ea typeface="华文新魏" panose="02010800040101010101" pitchFamily="2" charset="-122"/>
              </a:rPr>
              <a:t>分钟，过时就可离去，试求这两人能会面的概率。 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139268" name="Rectangle 17"/>
          <p:cNvSpPr>
            <a:spLocks noChangeArrowheads="1"/>
          </p:cNvSpPr>
          <p:nvPr/>
        </p:nvSpPr>
        <p:spPr bwMode="auto">
          <a:xfrm>
            <a:off x="4100513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6928" name="Object 16"/>
          <p:cNvGraphicFramePr>
            <a:graphicFrameLocks noChangeAspect="1"/>
          </p:cNvGraphicFramePr>
          <p:nvPr/>
        </p:nvGraphicFramePr>
        <p:xfrm>
          <a:off x="2209800" y="3429000"/>
          <a:ext cx="1981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09" name="" r:id="rId1" imgW="711200" imgH="254000" progId="Equation.3">
                  <p:embed/>
                </p:oleObj>
              </mc:Choice>
              <mc:Fallback>
                <p:oleObj name="" r:id="rId1" imgW="711200" imgH="254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19812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7" name="Object 15"/>
          <p:cNvGraphicFramePr>
            <a:graphicFrameLocks noChangeAspect="1"/>
          </p:cNvGraphicFramePr>
          <p:nvPr/>
        </p:nvGraphicFramePr>
        <p:xfrm>
          <a:off x="2286000" y="4419600"/>
          <a:ext cx="1828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0" name="" r:id="rId3" imgW="939800" imgH="419100" progId="Equation.3">
                  <p:embed/>
                </p:oleObj>
              </mc:Choice>
              <mc:Fallback>
                <p:oleObj name="" r:id="rId3" imgW="939800" imgH="419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19600"/>
                        <a:ext cx="18288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6" name="Object 14"/>
          <p:cNvGraphicFramePr>
            <a:graphicFrameLocks noChangeAspect="1"/>
          </p:cNvGraphicFramePr>
          <p:nvPr/>
        </p:nvGraphicFramePr>
        <p:xfrm>
          <a:off x="2667000" y="5486400"/>
          <a:ext cx="57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11" name="" r:id="rId5" imgW="266700" imgH="393065" progId="Equation.3">
                  <p:embed/>
                </p:oleObj>
              </mc:Choice>
              <mc:Fallback>
                <p:oleObj name="" r:id="rId5" imgW="266700" imgH="3930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86400"/>
                        <a:ext cx="571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21"/>
          <p:cNvSpPr>
            <a:spLocks noChangeArrowheads="1"/>
          </p:cNvSpPr>
          <p:nvPr/>
        </p:nvSpPr>
        <p:spPr bwMode="auto">
          <a:xfrm>
            <a:off x="4100513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pic>
        <p:nvPicPr>
          <p:cNvPr id="166934" name="Picture 22" descr="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2004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4" grpId="0" autoUpdateAnimBg="0" build="p"/>
      <p:bldP spid="166915" grpId="0" autoUpdateAnimBg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蒲丰问题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华文新魏" panose="02010800040101010101" pitchFamily="2" charset="-122"/>
              </a:rPr>
              <a:t>   1777</a:t>
            </a:r>
            <a:r>
              <a:rPr lang="zh-CN" altLang="en-US">
                <a:ea typeface="华文新魏" panose="02010800040101010101" pitchFamily="2" charset="-122"/>
              </a:rPr>
              <a:t>年法国科学家蒲丰提出了下列著名问题，这是几何概率的一个早期例子。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ea typeface="华文新魏" panose="02010800040101010101" pitchFamily="2" charset="-122"/>
              </a:rPr>
              <a:t>  平面上画着一些平行线，它们之间的距离都等于</a:t>
            </a:r>
            <a:r>
              <a:rPr lang="en-US" altLang="zh-CN">
                <a:ea typeface="华文新魏" panose="02010800040101010101" pitchFamily="2" charset="-122"/>
              </a:rPr>
              <a:t>a</a:t>
            </a:r>
            <a:r>
              <a:rPr lang="zh-CN" altLang="en-US">
                <a:ea typeface="华文新魏" panose="02010800040101010101" pitchFamily="2" charset="-122"/>
              </a:rPr>
              <a:t>，向此平面任投一长度为</a:t>
            </a:r>
            <a:r>
              <a:rPr lang="en-US" altLang="zh-CN">
                <a:ea typeface="华文新魏" panose="02010800040101010101" pitchFamily="2" charset="-122"/>
              </a:rPr>
              <a:t>l(l&lt;a)</a:t>
            </a:r>
            <a:r>
              <a:rPr lang="zh-CN" altLang="en-US">
                <a:ea typeface="华文新魏" panose="02010800040101010101" pitchFamily="2" charset="-122"/>
              </a:rPr>
              <a:t>的针，试求此针与任一平行线相交的概率。 </a:t>
            </a:r>
            <a:endParaRPr lang="zh-CN" altLang="en-US">
              <a:ea typeface="华文新魏" panose="02010800040101010101" pitchFamily="2" charset="-122"/>
            </a:endParaRPr>
          </a:p>
        </p:txBody>
      </p:sp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572000" y="4508500"/>
          <a:ext cx="40386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62" name="位图图像" r:id="rId1" imgW="3629025" imgH="1733550" progId="Paint.Picture">
                  <p:embed/>
                </p:oleObj>
              </mc:Choice>
              <mc:Fallback>
                <p:oleObj name="位图图像" r:id="rId1" imgW="3629025" imgH="17335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508500"/>
                        <a:ext cx="40386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autoUpdateAnimBg="0" build="p"/>
      <p:bldP spid="167939" grpId="0" autoUpdateAnimBg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050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考查边长为</a:t>
            </a:r>
            <a:r>
              <a:rPr lang="en-US" altLang="zh-CN">
                <a:ea typeface="华文新魏" panose="02010800040101010101" pitchFamily="2" charset="-122"/>
              </a:rPr>
              <a:t>a/2</a:t>
            </a:r>
            <a:r>
              <a:rPr lang="zh-CN" altLang="en-US">
                <a:ea typeface="华文新魏" panose="02010800040101010101" pitchFamily="2" charset="-122"/>
              </a:rPr>
              <a:t>及</a:t>
            </a:r>
            <a:r>
              <a:rPr lang="zh-CN" altLang="en-US">
                <a:ea typeface="华文新魏" panose="02010800040101010101" pitchFamily="2" charset="-122"/>
                <a:sym typeface="Symbol" panose="05050102010706020507" pitchFamily="18" charset="2"/>
              </a:rPr>
              <a:t>的长方形</a:t>
            </a:r>
            <a:endParaRPr lang="zh-CN" altLang="en-US"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68963" name="Object 2051"/>
          <p:cNvGraphicFramePr>
            <a:graphicFrameLocks noGrp="1" noChangeAspect="1"/>
          </p:cNvGraphicFramePr>
          <p:nvPr>
            <p:ph type="body" idx="4294967295"/>
          </p:nvPr>
        </p:nvGraphicFramePr>
        <p:xfrm>
          <a:off x="387350" y="2047875"/>
          <a:ext cx="4356100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2" name="位图图像" r:id="rId1" imgW="2171700" imgH="1438275" progId="Paint.Picture">
                  <p:embed/>
                </p:oleObj>
              </mc:Choice>
              <mc:Fallback>
                <p:oleObj name="位图图像" r:id="rId1" imgW="2171700" imgH="1438275" progId="Paint.Picture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2047875"/>
                        <a:ext cx="4356100" cy="226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4" name="Rectangle 2053"/>
          <p:cNvSpPr>
            <a:spLocks noChangeArrowheads="1"/>
          </p:cNvSpPr>
          <p:nvPr/>
        </p:nvSpPr>
        <p:spPr bwMode="auto">
          <a:xfrm>
            <a:off x="426243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8964" name="Object 2052"/>
          <p:cNvGraphicFramePr>
            <a:graphicFrameLocks noChangeAspect="1"/>
          </p:cNvGraphicFramePr>
          <p:nvPr/>
        </p:nvGraphicFramePr>
        <p:xfrm>
          <a:off x="5791200" y="1828800"/>
          <a:ext cx="108426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3" name="Equation" r:id="rId3" imgW="622300" imgH="393700" progId="Equation.3">
                  <p:embed/>
                </p:oleObj>
              </mc:Choice>
              <mc:Fallback>
                <p:oleObj name="Equation" r:id="rId3" imgW="622300" imgH="3937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828800"/>
                        <a:ext cx="1084263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Rectangle 2055"/>
          <p:cNvSpPr>
            <a:spLocks noChangeArrowheads="1"/>
          </p:cNvSpPr>
          <p:nvPr/>
        </p:nvSpPr>
        <p:spPr bwMode="auto">
          <a:xfrm>
            <a:off x="4252913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8966" name="Object 2054"/>
          <p:cNvGraphicFramePr>
            <a:graphicFrameLocks noChangeAspect="1"/>
          </p:cNvGraphicFramePr>
          <p:nvPr/>
        </p:nvGraphicFramePr>
        <p:xfrm>
          <a:off x="7019925" y="2009775"/>
          <a:ext cx="12636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4" name="Equation" r:id="rId5" imgW="635000" imgH="203200" progId="Equation.DSMT4">
                  <p:embed/>
                </p:oleObj>
              </mc:Choice>
              <mc:Fallback>
                <p:oleObj name="Equation" r:id="rId5" imgW="635000" imgH="203200" progId="Equation.DSMT4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2009775"/>
                        <a:ext cx="12636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8" name="Rectangle 2057"/>
          <p:cNvSpPr>
            <a:spLocks noChangeArrowheads="1"/>
          </p:cNvSpPr>
          <p:nvPr/>
        </p:nvSpPr>
        <p:spPr bwMode="auto">
          <a:xfrm>
            <a:off x="3490913" y="3048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8968" name="Object 2056"/>
          <p:cNvGraphicFramePr>
            <a:graphicFrameLocks noChangeAspect="1"/>
          </p:cNvGraphicFramePr>
          <p:nvPr/>
        </p:nvGraphicFramePr>
        <p:xfrm>
          <a:off x="3608388" y="4930775"/>
          <a:ext cx="4060825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5" name="" r:id="rId7" imgW="2159000" imgH="762000" progId="Equation.3">
                  <p:embed/>
                </p:oleObj>
              </mc:Choice>
              <mc:Fallback>
                <p:oleObj name="" r:id="rId7" imgW="2159000" imgH="7620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8388" y="4930775"/>
                        <a:ext cx="4060825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0" name="Rectangle 2059"/>
          <p:cNvSpPr>
            <a:spLocks noChangeArrowheads="1"/>
          </p:cNvSpPr>
          <p:nvPr/>
        </p:nvSpPr>
        <p:spPr bwMode="auto">
          <a:xfrm>
            <a:off x="4224338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8970" name="Object 2058"/>
          <p:cNvGraphicFramePr>
            <a:graphicFrameLocks noChangeAspect="1"/>
          </p:cNvGraphicFramePr>
          <p:nvPr/>
        </p:nvGraphicFramePr>
        <p:xfrm>
          <a:off x="5953125" y="2671763"/>
          <a:ext cx="135572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6" name="" r:id="rId9" imgW="698500" imgH="393700" progId="Equation.3">
                  <p:embed/>
                </p:oleObj>
              </mc:Choice>
              <mc:Fallback>
                <p:oleObj name="" r:id="rId9" imgW="698500" imgH="393700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2671763"/>
                        <a:ext cx="135572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72" name="Text Box 2060"/>
          <p:cNvSpPr txBox="1">
            <a:spLocks noChangeArrowheads="1"/>
          </p:cNvSpPr>
          <p:nvPr/>
        </p:nvSpPr>
        <p:spPr bwMode="auto">
          <a:xfrm>
            <a:off x="5638800" y="3581400"/>
            <a:ext cx="3048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200">
                <a:ea typeface="华文新魏" panose="02010800040101010101" pitchFamily="2" charset="-122"/>
              </a:rPr>
              <a:t>满足这个关系式的区域记为</a:t>
            </a:r>
            <a:r>
              <a:rPr kumimoji="1" lang="en-US" altLang="zh-CN" sz="2200">
                <a:ea typeface="华文新魏" panose="02010800040101010101" pitchFamily="2" charset="-122"/>
              </a:rPr>
              <a:t>g</a:t>
            </a:r>
            <a:r>
              <a:rPr kumimoji="1" lang="zh-CN" altLang="en-US" sz="2200">
                <a:ea typeface="华文新魏" panose="02010800040101010101" pitchFamily="2" charset="-122"/>
              </a:rPr>
              <a:t>，在图中用阴影表出，所求的概率为 </a:t>
            </a:r>
            <a:endParaRPr kumimoji="1" lang="zh-CN" altLang="en-US" sz="2200">
              <a:ea typeface="华文新魏" panose="02010800040101010101" pitchFamily="2" charset="-122"/>
            </a:endParaRPr>
          </a:p>
        </p:txBody>
      </p:sp>
      <p:graphicFrame>
        <p:nvGraphicFramePr>
          <p:cNvPr id="143373" name="Object 2061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7" name="Equation" r:id="rId11" imgW="114300" imgH="203200" progId="Equation.3">
                  <p:embed/>
                </p:oleObj>
              </mc:Choice>
              <mc:Fallback>
                <p:oleObj name="Equation" r:id="rId11" imgW="114300" imgH="203200" progId="Equation.3">
                  <p:embed/>
                  <p:pic>
                    <p:nvPicPr>
                      <p:cNvPr id="0" name="Object 2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74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4" name="Object 2062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8" name="Equation" r:id="rId13" imgW="114300" imgH="203200" progId="Equation.3">
                  <p:embed/>
                </p:oleObj>
              </mc:Choice>
              <mc:Fallback>
                <p:oleObj name="Equation" r:id="rId13" imgW="114300" imgH="203200" progId="Equation.3">
                  <p:embed/>
                  <p:pic>
                    <p:nvPicPr>
                      <p:cNvPr id="0" name="Object 2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74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5" name="Object 2063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9" name="Equation" r:id="rId14" imgW="114300" imgH="203200" progId="Equation.3">
                  <p:embed/>
                </p:oleObj>
              </mc:Choice>
              <mc:Fallback>
                <p:oleObj name="Equation" r:id="rId14" imgW="114300" imgH="203200" progId="Equation.3">
                  <p:embed/>
                  <p:pic>
                    <p:nvPicPr>
                      <p:cNvPr id="0" name="Object 2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74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6" name="Object 2064"/>
          <p:cNvGraphicFramePr>
            <a:graphicFrameLocks noChangeAspect="1"/>
          </p:cNvGraphicFramePr>
          <p:nvPr/>
        </p:nvGraphicFramePr>
        <p:xfrm>
          <a:off x="4514850" y="33274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0" name="Equation" r:id="rId15" imgW="114300" imgH="203200" progId="Equation.3">
                  <p:embed/>
                </p:oleObj>
              </mc:Choice>
              <mc:Fallback>
                <p:oleObj name="Equation" r:id="rId15" imgW="114300" imgH="203200" progId="Equation.3">
                  <p:embed/>
                  <p:pic>
                    <p:nvPicPr>
                      <p:cNvPr id="0" name="Object 2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7400"/>
                        <a:ext cx="114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68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" fill="hold"/>
                                        <p:tgtEl>
                                          <p:spTgt spid="168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" fill="hold"/>
                                        <p:tgtEl>
                                          <p:spTgt spid="168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7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2" grpId="0" autoUpdateAnimBg="0" build="p"/>
      <p:bldP spid="168972" grpId="0" autoUpdateAnimBg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684213" y="304800"/>
            <a:ext cx="5256212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蒙特卡罗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i="1">
                <a:solidFill>
                  <a:schemeClr val="tx2"/>
                </a:solidFill>
              </a:rPr>
              <a:t>Monte-Carlo</a:t>
            </a:r>
            <a:r>
              <a:rPr lang="en-US" altLang="zh-CN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法</a:t>
            </a:r>
            <a:endParaRPr lang="zh-CN" altLang="en-US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84675" name="Object 3"/>
          <p:cNvGraphicFramePr>
            <a:graphicFrameLocks noChangeAspect="1"/>
          </p:cNvGraphicFramePr>
          <p:nvPr/>
        </p:nvGraphicFramePr>
        <p:xfrm>
          <a:off x="1979613" y="4365625"/>
          <a:ext cx="2187575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5" name="公式" r:id="rId1" imgW="482600" imgH="355600" progId="Equation.3">
                  <p:embed/>
                </p:oleObj>
              </mc:Choice>
              <mc:Fallback>
                <p:oleObj name="公式" r:id="rId1" imgW="4826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365625"/>
                        <a:ext cx="2187575" cy="159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6" name="Object 4"/>
          <p:cNvGraphicFramePr>
            <a:graphicFrameLocks noChangeAspect="1"/>
          </p:cNvGraphicFramePr>
          <p:nvPr/>
        </p:nvGraphicFramePr>
        <p:xfrm>
          <a:off x="1908175" y="2276475"/>
          <a:ext cx="2663825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6" name="公式" r:id="rId3" imgW="875665" imgH="355600" progId="Equation.3">
                  <p:embed/>
                </p:oleObj>
              </mc:Choice>
              <mc:Fallback>
                <p:oleObj name="公式" r:id="rId3" imgW="875665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76475"/>
                        <a:ext cx="2663825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7" name="Object 5"/>
          <p:cNvGraphicFramePr>
            <a:graphicFrameLocks noChangeAspect="1"/>
          </p:cNvGraphicFramePr>
          <p:nvPr/>
        </p:nvGraphicFramePr>
        <p:xfrm>
          <a:off x="827088" y="1412875"/>
          <a:ext cx="607853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7" name="文档" r:id="rId5" imgW="6090920" imgH="735965" progId="Word.Document.8">
                  <p:embed/>
                </p:oleObj>
              </mc:Choice>
              <mc:Fallback>
                <p:oleObj name="文档" r:id="rId5" imgW="6090920" imgH="73596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12875"/>
                        <a:ext cx="607853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78" name="Object 6"/>
          <p:cNvGraphicFramePr>
            <a:graphicFrameLocks noChangeAspect="1"/>
          </p:cNvGraphicFramePr>
          <p:nvPr/>
        </p:nvGraphicFramePr>
        <p:xfrm>
          <a:off x="971550" y="3573463"/>
          <a:ext cx="209550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98" name="文档" r:id="rId7" imgW="2139950" imgH="731520" progId="Word.Document.8">
                  <p:embed/>
                </p:oleObj>
              </mc:Choice>
              <mc:Fallback>
                <p:oleObj name="文档" r:id="rId7" imgW="2139950" imgH="7315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573463"/>
                        <a:ext cx="2095500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76250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/>
              <a:t>第一周作业</a:t>
            </a:r>
            <a:endParaRPr lang="zh-CN" altLang="en-US"/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84225" y="1771650"/>
            <a:ext cx="854075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习题一基本题之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4</a:t>
            </a:r>
            <a:r>
              <a:rPr lang="zh-CN" altLang="en-US"/>
              <a:t>，</a:t>
            </a:r>
            <a:r>
              <a:rPr lang="en-US" altLang="zh-CN"/>
              <a:t>5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，</a:t>
            </a:r>
            <a:r>
              <a:rPr lang="en-US" altLang="zh-CN"/>
              <a:t>7</a:t>
            </a:r>
            <a:r>
              <a:rPr lang="zh-CN" altLang="en-US"/>
              <a:t>，</a:t>
            </a:r>
            <a:r>
              <a:rPr lang="en-US" altLang="zh-CN"/>
              <a:t>9</a:t>
            </a:r>
            <a:r>
              <a:rPr lang="zh-CN" altLang="en-US"/>
              <a:t>，</a:t>
            </a:r>
            <a:r>
              <a:rPr lang="en-US" altLang="zh-CN"/>
              <a:t>11</a:t>
            </a:r>
            <a:r>
              <a:rPr lang="zh-CN" altLang="en-US"/>
              <a:t>，</a:t>
            </a:r>
            <a:r>
              <a:rPr lang="en-US" altLang="zh-CN"/>
              <a:t>13</a:t>
            </a:r>
            <a:r>
              <a:rPr lang="zh-CN" altLang="en-US"/>
              <a:t>，</a:t>
            </a:r>
            <a:r>
              <a:rPr lang="en-US" altLang="zh-CN"/>
              <a:t>15</a:t>
            </a:r>
            <a:r>
              <a:rPr lang="zh-CN" altLang="en-US"/>
              <a:t>，</a:t>
            </a:r>
            <a:r>
              <a:rPr lang="en-US" altLang="zh-CN"/>
              <a:t>16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63938" y="333375"/>
            <a:ext cx="259715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内容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414723" name="Text Box 3"/>
          <p:cNvSpPr txBox="1">
            <a:spLocks noChangeArrowheads="1"/>
          </p:cNvSpPr>
          <p:nvPr/>
        </p:nvSpPr>
        <p:spPr bwMode="auto">
          <a:xfrm>
            <a:off x="1316038" y="2117725"/>
            <a:ext cx="498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第二章  随机变量及其概率分布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4724" name="Text Box 4"/>
          <p:cNvSpPr txBox="1">
            <a:spLocks noChangeArrowheads="1"/>
          </p:cNvSpPr>
          <p:nvPr/>
        </p:nvSpPr>
        <p:spPr bwMode="auto">
          <a:xfrm>
            <a:off x="1331913" y="2852738"/>
            <a:ext cx="498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第三章  多维随机变量及其分布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4726" name="Text Box 6"/>
          <p:cNvSpPr txBox="1">
            <a:spLocks noChangeArrowheads="1"/>
          </p:cNvSpPr>
          <p:nvPr/>
        </p:nvSpPr>
        <p:spPr bwMode="auto">
          <a:xfrm>
            <a:off x="1331913" y="3573463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第四章  数字特征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4727" name="Text Box 7"/>
          <p:cNvSpPr txBox="1">
            <a:spLocks noChangeArrowheads="1"/>
          </p:cNvSpPr>
          <p:nvPr/>
        </p:nvSpPr>
        <p:spPr bwMode="auto">
          <a:xfrm>
            <a:off x="1331913" y="4292600"/>
            <a:ext cx="3562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第五章  概率极限定理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4728" name="AutoShape 8"/>
          <p:cNvSpPr/>
          <p:nvPr/>
        </p:nvSpPr>
        <p:spPr bwMode="auto">
          <a:xfrm>
            <a:off x="6659563" y="1844675"/>
            <a:ext cx="228600" cy="27432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u="sng"/>
          </a:p>
        </p:txBody>
      </p:sp>
      <p:sp>
        <p:nvSpPr>
          <p:cNvPr id="414729" name="Text Box 9"/>
          <p:cNvSpPr txBox="1">
            <a:spLocks noChangeArrowheads="1"/>
          </p:cNvSpPr>
          <p:nvPr/>
        </p:nvSpPr>
        <p:spPr bwMode="auto">
          <a:xfrm>
            <a:off x="7235825" y="2852738"/>
            <a:ext cx="611188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概率论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8441" name="Text Box 11"/>
          <p:cNvSpPr txBox="1">
            <a:spLocks noChangeArrowheads="1"/>
          </p:cNvSpPr>
          <p:nvPr/>
        </p:nvSpPr>
        <p:spPr bwMode="auto">
          <a:xfrm>
            <a:off x="7864475" y="2854325"/>
            <a:ext cx="7397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u="sng"/>
          </a:p>
        </p:txBody>
      </p:sp>
      <p:sp>
        <p:nvSpPr>
          <p:cNvPr id="414733" name="Text Box 13"/>
          <p:cNvSpPr txBox="1">
            <a:spLocks noChangeArrowheads="1"/>
          </p:cNvSpPr>
          <p:nvPr/>
        </p:nvSpPr>
        <p:spPr bwMode="auto">
          <a:xfrm>
            <a:off x="1260475" y="1412875"/>
            <a:ext cx="424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第一章 随机事件与概率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4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4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4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4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4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 build="p"/>
      <p:bldP spid="414724" grpId="0" autoUpdateAnimBg="0" build="p"/>
      <p:bldP spid="414726" grpId="0" autoUpdateAnimBg="0" build="p"/>
      <p:bldP spid="414727" grpId="0" autoUpdateAnimBg="0" build="p"/>
      <p:bldP spid="414728" grpId="0" animBg="1"/>
      <p:bldP spid="414729" grpId="0" autoUpdateAnimBg="0"/>
      <p:bldP spid="4147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Text Box 2"/>
          <p:cNvSpPr txBox="1">
            <a:spLocks noChangeArrowheads="1"/>
          </p:cNvSpPr>
          <p:nvPr/>
        </p:nvSpPr>
        <p:spPr bwMode="auto">
          <a:xfrm>
            <a:off x="1195388" y="941388"/>
            <a:ext cx="4718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第六章   数理统计的基本概念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1195388" y="1550988"/>
            <a:ext cx="507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第七章  参数估计                         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1203325" y="2198688"/>
            <a:ext cx="2851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第八章  假设检验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5750" name="AutoShape 6"/>
          <p:cNvSpPr/>
          <p:nvPr/>
        </p:nvSpPr>
        <p:spPr bwMode="auto">
          <a:xfrm>
            <a:off x="7072313" y="1354138"/>
            <a:ext cx="404812" cy="3808412"/>
          </a:xfrm>
          <a:prstGeom prst="rightBrace">
            <a:avLst>
              <a:gd name="adj1" fmla="val 6080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u="sng"/>
          </a:p>
        </p:txBody>
      </p:sp>
      <p:sp>
        <p:nvSpPr>
          <p:cNvPr id="415751" name="Text Box 7"/>
          <p:cNvSpPr txBox="1">
            <a:spLocks noChangeArrowheads="1"/>
          </p:cNvSpPr>
          <p:nvPr/>
        </p:nvSpPr>
        <p:spPr bwMode="auto">
          <a:xfrm>
            <a:off x="7577138" y="2568575"/>
            <a:ext cx="611187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数理统计</a:t>
            </a:r>
            <a:endParaRPr kumimoji="1"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5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5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6" grpId="0" autoUpdateAnimBg="0" build="p"/>
      <p:bldP spid="415747" grpId="0" autoUpdateAnimBg="0" build="p"/>
      <p:bldP spid="415748" grpId="0" autoUpdateAnimBg="0" build="p"/>
      <p:bldP spid="415750" grpId="0" animBg="1"/>
      <p:bldP spid="41575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1625" y="333375"/>
            <a:ext cx="8540750" cy="1143000"/>
          </a:xfrm>
        </p:spPr>
        <p:txBody>
          <a:bodyPr/>
          <a:lstStyle/>
          <a:p>
            <a:pPr eaLnBrk="1" hangingPunct="1"/>
            <a:r>
              <a:rPr lang="zh-CN" altLang="en-US">
                <a:ea typeface="华文新魏" panose="02010800040101010101" pitchFamily="2" charset="-122"/>
              </a:rPr>
              <a:t>第一章  事件与概率</a:t>
            </a:r>
            <a:endParaRPr lang="zh-CN" altLang="en-US">
              <a:ea typeface="华文新魏" panose="0201080004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557338"/>
            <a:ext cx="6324600" cy="4572000"/>
          </a:xfrm>
        </p:spPr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ea typeface="华文新魏" panose="02010800040101010101" pitchFamily="2" charset="-122"/>
              </a:rPr>
              <a:t>随机事件与统计规律性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ea typeface="华文新魏" panose="02010800040101010101" pitchFamily="2" charset="-122"/>
              </a:rPr>
              <a:t>样本空间与事件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ea typeface="华文新魏" panose="02010800040101010101" pitchFamily="2" charset="-122"/>
              </a:rPr>
              <a:t>古典概型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ea typeface="华文新魏" panose="02010800040101010101" pitchFamily="2" charset="-122"/>
              </a:rPr>
              <a:t>几何概率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ea typeface="华文新魏" panose="02010800040101010101" pitchFamily="2" charset="-122"/>
              </a:rPr>
              <a:t>概率的公理化定义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ea typeface="华文新魏" panose="02010800040101010101" pitchFamily="2" charset="-122"/>
              </a:rPr>
              <a:t>条件概率</a:t>
            </a:r>
            <a:endParaRPr lang="zh-CN" altLang="en-US">
              <a:ea typeface="华文新魏" panose="02010800040101010101" pitchFamily="2" charset="-122"/>
            </a:endParaRP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zh-CN" altLang="en-US">
                <a:ea typeface="华文新魏" panose="02010800040101010101" pitchFamily="2" charset="-122"/>
              </a:rPr>
              <a:t>独立性</a:t>
            </a:r>
            <a:endParaRPr lang="zh-CN" altLang="en-US">
              <a:ea typeface="华文新魏" panose="02010800040101010101" pitchFamily="2" charset="-122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7010400" y="3124200"/>
          <a:ext cx="1728788" cy="325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8" name="剪辑" r:id="rId1" imgW="1729105" imgH="3253105" progId="MS_ClipArt_Gallery.2">
                  <p:embed/>
                </p:oleObj>
              </mc:Choice>
              <mc:Fallback>
                <p:oleObj name="剪辑" r:id="rId1" imgW="1729105" imgH="325310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124200"/>
                        <a:ext cx="1728788" cy="325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0000">
    <p:zoom/>
    <p:sndAc>
      <p:stSnd>
        <p:snd r:embed="rId3" name="TYPE.WAV"/>
      </p:stSnd>
    </p:sndAc>
  </p:transition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6136</Words>
  <Application>WPS 演示</Application>
  <PresentationFormat>全屏显示(4:3)</PresentationFormat>
  <Paragraphs>590</Paragraphs>
  <Slides>66</Slides>
  <Notes>161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96</vt:i4>
      </vt:variant>
      <vt:variant>
        <vt:lpstr>幻灯片标题</vt:lpstr>
      </vt:variant>
      <vt:variant>
        <vt:i4>66</vt:i4>
      </vt:variant>
    </vt:vector>
  </HeadingPairs>
  <TitlesOfParts>
    <vt:vector size="184" baseType="lpstr">
      <vt:lpstr>Arial</vt:lpstr>
      <vt:lpstr>宋体</vt:lpstr>
      <vt:lpstr>Wingdings</vt:lpstr>
      <vt:lpstr>华文新魏</vt:lpstr>
      <vt:lpstr>楷体_GB2312</vt:lpstr>
      <vt:lpstr>华文彩云</vt:lpstr>
      <vt:lpstr>Times New Roman</vt:lpstr>
      <vt:lpstr>Verdana</vt:lpstr>
      <vt:lpstr>新宋体</vt:lpstr>
      <vt:lpstr>微软雅黑</vt:lpstr>
      <vt:lpstr>Arial Unicode MS</vt:lpstr>
      <vt:lpstr>Symbol</vt:lpstr>
      <vt:lpstr>黑体</vt:lpstr>
      <vt:lpstr>MT Extra</vt:lpstr>
      <vt:lpstr>幼圆</vt:lpstr>
      <vt:lpstr>Tahoma</vt:lpstr>
      <vt:lpstr>Edwardian Script ITC</vt:lpstr>
      <vt:lpstr>Freestyle Script</vt:lpstr>
      <vt:lpstr>Monotype Sorts</vt:lpstr>
      <vt:lpstr>Mongolian Baiti</vt:lpstr>
      <vt:lpstr>Wingdings</vt:lpstr>
      <vt:lpstr>古瓶荷花</vt:lpstr>
      <vt:lpstr>MS_ClipArt_Gallery.2</vt:lpstr>
      <vt:lpstr>Equation.3</vt:lpstr>
      <vt:lpstr>Equation.3</vt:lpstr>
      <vt:lpstr>Equation.3</vt:lpstr>
      <vt:lpstr>Equation.3</vt:lpstr>
      <vt:lpstr>Equation.DSMT4</vt:lpstr>
      <vt:lpstr>Equation.3</vt:lpstr>
      <vt:lpstr>Paint.Picture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Word.Document.8</vt:lpstr>
      <vt:lpstr>Word.Document.8</vt:lpstr>
      <vt:lpstr>Equation.DSMT4</vt:lpstr>
      <vt:lpstr>Equation.DSMT4</vt:lpstr>
      <vt:lpstr>Equation.3</vt:lpstr>
      <vt:lpstr>Equation.3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Word.Document.8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Paint.Picture</vt:lpstr>
      <vt:lpstr>Paint.Picture</vt:lpstr>
      <vt:lpstr>Equation.3</vt:lpstr>
      <vt:lpstr>Equation.DSMT4</vt:lpstr>
      <vt:lpstr>Equation.3</vt:lpstr>
      <vt:lpstr>MS_ClipArt_Gallery.2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Word.Document.8</vt:lpstr>
      <vt:lpstr> 概率论与数理统计</vt:lpstr>
      <vt:lpstr>PowerPoint 演示文稿</vt:lpstr>
      <vt:lpstr>课程简介</vt:lpstr>
      <vt:lpstr>序   言</vt:lpstr>
      <vt:lpstr>PowerPoint 演示文稿</vt:lpstr>
      <vt:lpstr>PowerPoint 演示文稿</vt:lpstr>
      <vt:lpstr>内容</vt:lpstr>
      <vt:lpstr>PowerPoint 演示文稿</vt:lpstr>
      <vt:lpstr>第一章  事件与概率</vt:lpstr>
      <vt:lpstr>PowerPoint 演示文稿</vt:lpstr>
      <vt:lpstr>随机试验 随机试验(简称“试验”)</vt:lpstr>
      <vt:lpstr>PowerPoint 演示文稿</vt:lpstr>
      <vt:lpstr>1.2 样本空间与事件</vt:lpstr>
      <vt:lpstr>二 事件</vt:lpstr>
      <vt:lpstr>二 事件</vt:lpstr>
      <vt:lpstr>　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四、事件的运算</vt:lpstr>
      <vt:lpstr>PowerPoint 演示文稿</vt:lpstr>
      <vt:lpstr>PowerPoint 演示文稿</vt:lpstr>
      <vt:lpstr>PowerPoint 演示文稿</vt:lpstr>
      <vt:lpstr>PowerPoint 演示文稿</vt:lpstr>
      <vt:lpstr> 统计规律性 一个随机事件出现的频率在一个常数附近摆动   概率  P(A)  客观属性</vt:lpstr>
      <vt:lpstr>频率与概率 进行N次试验，其中事件A发生的次数与N的比值称为A在这N次试验中发生的频率。</vt:lpstr>
      <vt:lpstr>PowerPoint 演示文稿</vt:lpstr>
      <vt:lpstr>PowerPoint 演示文稿</vt:lpstr>
      <vt:lpstr>PowerPoint 演示文稿</vt:lpstr>
      <vt:lpstr>PowerPoint 演示文稿</vt:lpstr>
      <vt:lpstr>概率空间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   古典概型</vt:lpstr>
      <vt:lpstr>计算</vt:lpstr>
      <vt:lpstr>PowerPoint 演示文稿</vt:lpstr>
      <vt:lpstr>例 设有n个球，每个球都能以同样的概率1/N落到N个各自的每个格子中，试求：</vt:lpstr>
      <vt:lpstr>PowerPoint 演示文稿</vt:lpstr>
      <vt:lpstr>PowerPoint 演示文稿</vt:lpstr>
      <vt:lpstr> 抽签与顺序无关</vt:lpstr>
      <vt:lpstr>第二种思路：</vt:lpstr>
      <vt:lpstr>1.4 几何概率</vt:lpstr>
      <vt:lpstr>几何方法的要点是：</vt:lpstr>
      <vt:lpstr>2、向区域Ω上随机投掷一点</vt:lpstr>
      <vt:lpstr>3、设事件A是Ω的某个区域，它的面积为 μ(A)，则向区域Ω上随机投掷一点，该点落在区域A的概率为</vt:lpstr>
      <vt:lpstr>4、假如样本空间Ω可用一线段，或空间中      某个区域表示，并且向Ω上随机投掷一点的含义如前述，则事件A的概率仍可用  </vt:lpstr>
      <vt:lpstr>会面问题 </vt:lpstr>
      <vt:lpstr>蒲丰问题</vt:lpstr>
      <vt:lpstr>考查边长为a/2及的长方形</vt:lpstr>
      <vt:lpstr>PowerPoint 演示文稿</vt:lpstr>
      <vt:lpstr>第一周作业</vt:lpstr>
    </vt:vector>
  </TitlesOfParts>
  <Company>whu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xgldaj</dc:creator>
  <cp:lastModifiedBy>Guest</cp:lastModifiedBy>
  <cp:revision>199</cp:revision>
  <dcterms:created xsi:type="dcterms:W3CDTF">2010-03-02T01:46:00Z</dcterms:created>
  <dcterms:modified xsi:type="dcterms:W3CDTF">2020-02-17T11:54:18Z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