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328" r:id="rId15"/>
    <p:sldId id="331" r:id="rId16"/>
    <p:sldId id="332" r:id="rId17"/>
    <p:sldId id="333" r:id="rId18"/>
    <p:sldId id="334" r:id="rId19"/>
    <p:sldId id="335" r:id="rId20"/>
    <p:sldId id="418" r:id="rId21"/>
    <p:sldId id="483" r:id="rId22"/>
    <p:sldId id="336" r:id="rId23"/>
    <p:sldId id="337" r:id="rId24"/>
    <p:sldId id="424" r:id="rId25"/>
    <p:sldId id="343" r:id="rId26"/>
    <p:sldId id="484" r:id="rId27"/>
    <p:sldId id="485" r:id="rId28"/>
    <p:sldId id="344" r:id="rId29"/>
    <p:sldId id="345" r:id="rId30"/>
    <p:sldId id="346" r:id="rId31"/>
    <p:sldId id="416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61" r:id="rId40"/>
    <p:sldId id="362" r:id="rId41"/>
    <p:sldId id="363" r:id="rId42"/>
    <p:sldId id="486" r:id="rId43"/>
    <p:sldId id="488" r:id="rId44"/>
    <p:sldId id="364" r:id="rId45"/>
    <p:sldId id="489" r:id="rId46"/>
    <p:sldId id="373" r:id="rId47"/>
    <p:sldId id="374" r:id="rId48"/>
    <p:sldId id="375" r:id="rId49"/>
    <p:sldId id="425" r:id="rId50"/>
    <p:sldId id="377" r:id="rId51"/>
    <p:sldId id="379" r:id="rId52"/>
    <p:sldId id="380" r:id="rId53"/>
    <p:sldId id="381" r:id="rId54"/>
    <p:sldId id="383" r:id="rId55"/>
    <p:sldId id="384" r:id="rId56"/>
    <p:sldId id="491" r:id="rId57"/>
    <p:sldId id="385" r:id="rId58"/>
    <p:sldId id="386" r:id="rId59"/>
    <p:sldId id="387" r:id="rId60"/>
    <p:sldId id="427" r:id="rId61"/>
    <p:sldId id="389" r:id="rId62"/>
    <p:sldId id="390" r:id="rId63"/>
    <p:sldId id="411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3" y="58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1.wmf"/><Relationship Id="rId1" Type="http://schemas.openxmlformats.org/officeDocument/2006/relationships/image" Target="../media/image7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emf"/><Relationship Id="rId6" Type="http://schemas.openxmlformats.org/officeDocument/2006/relationships/image" Target="../media/image102.emf"/><Relationship Id="rId5" Type="http://schemas.openxmlformats.org/officeDocument/2006/relationships/image" Target="../media/image80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0" Type="http://schemas.openxmlformats.org/officeDocument/2006/relationships/image" Target="../media/image106.wmf"/><Relationship Id="rId1" Type="http://schemas.openxmlformats.org/officeDocument/2006/relationships/image" Target="../media/image98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emf"/><Relationship Id="rId8" Type="http://schemas.openxmlformats.org/officeDocument/2006/relationships/image" Target="../media/image125.emf"/><Relationship Id="rId7" Type="http://schemas.openxmlformats.org/officeDocument/2006/relationships/image" Target="../media/image124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4" Type="http://schemas.openxmlformats.org/officeDocument/2006/relationships/image" Target="../media/image131.emf"/><Relationship Id="rId13" Type="http://schemas.openxmlformats.org/officeDocument/2006/relationships/image" Target="../media/image130.emf"/><Relationship Id="rId12" Type="http://schemas.openxmlformats.org/officeDocument/2006/relationships/image" Target="../media/image129.emf"/><Relationship Id="rId11" Type="http://schemas.openxmlformats.org/officeDocument/2006/relationships/image" Target="../media/image128.emf"/><Relationship Id="rId10" Type="http://schemas.openxmlformats.org/officeDocument/2006/relationships/image" Target="../media/image127.emf"/><Relationship Id="rId1" Type="http://schemas.openxmlformats.org/officeDocument/2006/relationships/image" Target="../media/image118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emf"/><Relationship Id="rId8" Type="http://schemas.openxmlformats.org/officeDocument/2006/relationships/image" Target="../media/image139.emf"/><Relationship Id="rId7" Type="http://schemas.openxmlformats.org/officeDocument/2006/relationships/image" Target="../media/image138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0" Type="http://schemas.openxmlformats.org/officeDocument/2006/relationships/image" Target="../media/image141.emf"/><Relationship Id="rId1" Type="http://schemas.openxmlformats.org/officeDocument/2006/relationships/image" Target="../media/image132.e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e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F1A569-2042-4378-8D0F-77250138D96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BC350-418C-4C9D-A79D-B676D32CD9DD}" type="slidenum">
              <a:rPr lang="en-US" altLang="zh-CN" smtClean="0"/>
            </a:fld>
            <a:endParaRPr lang="en-US" altLang="zh-CN"/>
          </a:p>
        </p:txBody>
      </p:sp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5E8FDF5-ED6D-40C6-980C-040A1453F43F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1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1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D1A85C-5A77-4300-A10D-442557DB91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3CB6C2-C449-4BCB-A860-04E7D191EEB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55265B-418D-4E1B-A9B3-A4B6BCD8AAD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53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5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074FEF-B278-405C-B800-C3F3DFA52A7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73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73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F867C6-0FDB-4E60-9CB2-4DE5A672F9E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9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F158B2-FC76-41F5-9E1A-4CED17E98A0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9483A-0EFA-467D-ABA2-8D9F3BB646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17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1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FAC080-A301-4F6B-9EB5-C67DE916675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5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58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2BD13E-FA84-41C2-8BD5-70D9AC6F4CA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78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78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D735B9-AC1A-4782-A997-6B0098AC74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39F783-EEB8-4E73-BD87-25C7092A61B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99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099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238878-D869-4CC1-BBA1-90FA0792D2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19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F3FBCE-39E1-43BA-A350-B51560BB16D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4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4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E8E04D-AEEC-4EE7-86F0-F602A93D0B6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6E5871-8A03-45D1-99AD-576490DC32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2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2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414969-92D1-4FC6-B719-11B7B9C0695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4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4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F1C619-6176-4EA2-98E1-223BB282A6D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6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6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2D5FF0-13D4-4FBB-B5ED-BE9AF3E6F6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8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8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622587-88A2-4890-9847-9B36E9EEFD8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6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6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CD6395-917D-4CEB-8179-F5C7BD4F75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8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8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3BC287-F8EC-4A92-AF93-663776C32F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1764E1-E356-4FDB-B990-1E81535C615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0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0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6BE469-C88A-428A-B310-688914B31EF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6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6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1A666D-CA1E-4C7F-BB64-EC9FE8098CF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49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4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9F9B3-77DD-4826-9D7B-771B95B8391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9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9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DE6A85-6D16-4964-8539-4B9DBF2CD0F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1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1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C9FA4A-F08C-4528-AF4F-456DAA52FD0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3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3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4BCAC2-4D3B-4BF9-A683-273904A6408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7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7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D9C608-8CE3-4A8F-A08A-B903A9F81D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9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9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D20F00-F84B-409D-B6A9-AF6CEACDDC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1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EBBB4D-0F27-44EE-9553-0136DB68D91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3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D40C2D-A760-4A78-8622-9C7809A1C38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12E727-E495-4EC4-97F7-FF48B5EB8C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4E4C5A-8F5C-4B95-85D6-55ED3FC614E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1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71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7C2088-BBF0-41BE-910D-561DD0C9ED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9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9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40E47-3B10-4145-AFBA-AE940F5E70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1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1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7A79EE-EC97-4181-87AB-6708FB8A60E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0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0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CDFAC2-9571-4CAE-A2C6-10525CCBED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0E18B3-3F0E-48C8-B048-6E9DEEE22B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0B8CE-F23B-4667-B0F0-E616F317A40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ACCC77-261A-446A-8B2C-7D25D9E7BCF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C84D24-4378-4E02-B29B-350B95DCB09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89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8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5A6096-277B-49A4-9C15-80089193488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76F8C-8E6F-40CD-B848-1C11C8B372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FA9D-102C-47D4-BDF4-C9DE5396CD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AA8B-4C64-4919-A56C-9B15D9ACC2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1518-CF8C-4735-AE28-5AED2F20AB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E0E8-63C3-44C8-B479-D951A9D0C7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9F6C-609B-4E92-97CF-34338EC3EE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2C035-BA16-40F2-A105-223CF9FD2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F693-653A-4460-8DB4-EEC9E77C1E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B196-4195-4DF6-9B62-492DAE8725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C9DD-D2B8-4BEB-BAB7-C56FD4AF7B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BA0B4-F386-4CC9-9213-6C9F91EC40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7CE-7D67-4F6B-A72C-D5571FA7B5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B79D5A6-39ED-46D1-A519-ECF9BDC043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8.wmf"/><Relationship Id="rId15" Type="http://schemas.openxmlformats.org/officeDocument/2006/relationships/notesSlide" Target="../notesSlides/notesSlide6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4.e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8.emf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5.wmf"/><Relationship Id="rId17" Type="http://schemas.openxmlformats.org/officeDocument/2006/relationships/notesSlide" Target="../notesSlides/notesSlide11.xml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1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7.emf"/><Relationship Id="rId18" Type="http://schemas.openxmlformats.org/officeDocument/2006/relationships/notesSlide" Target="../notesSlides/notesSlide15.xml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2.xml"/><Relationship Id="rId15" Type="http://schemas.openxmlformats.org/officeDocument/2006/relationships/audio" Target="../media/audio2.wav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4.emf"/><Relationship Id="rId14" Type="http://schemas.openxmlformats.org/officeDocument/2006/relationships/notesSlide" Target="../notesSlides/notesSlide17.xml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2.wav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9.emf"/><Relationship Id="rId13" Type="http://schemas.openxmlformats.org/officeDocument/2006/relationships/notesSlide" Target="../notesSlides/notesSlide18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51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5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73.wmf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2.jpeg"/><Relationship Id="rId4" Type="http://schemas.openxmlformats.org/officeDocument/2006/relationships/image" Target="../media/image71.wmf"/><Relationship Id="rId3" Type="http://schemas.openxmlformats.org/officeDocument/2006/relationships/oleObject" Target="../embeddings/oleObject58.bin"/><Relationship Id="rId22" Type="http://schemas.openxmlformats.org/officeDocument/2006/relationships/notesSlide" Target="../notesSlides/notesSlide23.xml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19" Type="http://schemas.openxmlformats.org/officeDocument/2006/relationships/audio" Target="../media/audio3.wav"/><Relationship Id="rId18" Type="http://schemas.openxmlformats.org/officeDocument/2006/relationships/audio" Target="../media/audio1.wav"/><Relationship Id="rId17" Type="http://schemas.openxmlformats.org/officeDocument/2006/relationships/image" Target="../media/image78.w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77.w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76.w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61.bin"/><Relationship Id="rId1" Type="http://schemas.openxmlformats.org/officeDocument/2006/relationships/oleObject" Target="../embeddings/oleObject5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wmf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wmf"/><Relationship Id="rId1" Type="http://schemas.openxmlformats.org/officeDocument/2006/relationships/oleObject" Target="../embeddings/oleObject65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3.wav"/><Relationship Id="rId6" Type="http://schemas.openxmlformats.org/officeDocument/2006/relationships/audio" Target="../media/audio1.wav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72.jpeg"/><Relationship Id="rId2" Type="http://schemas.openxmlformats.org/officeDocument/2006/relationships/image" Target="../media/image81.wmf"/><Relationship Id="rId10" Type="http://schemas.openxmlformats.org/officeDocument/2006/relationships/notesSlide" Target="../notesSlides/notesSlide26.xml"/><Relationship Id="rId1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4.jpe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6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71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2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73.bin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94.emf"/><Relationship Id="rId1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7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82.bin"/><Relationship Id="rId25" Type="http://schemas.openxmlformats.org/officeDocument/2006/relationships/notesSlide" Target="../notesSlides/notesSlide35.xml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105.wmf"/><Relationship Id="rId2" Type="http://schemas.openxmlformats.org/officeDocument/2006/relationships/image" Target="../media/image98.emf"/><Relationship Id="rId19" Type="http://schemas.openxmlformats.org/officeDocument/2006/relationships/oleObject" Target="../embeddings/oleObject91.bin"/><Relationship Id="rId18" Type="http://schemas.openxmlformats.org/officeDocument/2006/relationships/oleObject" Target="../embeddings/oleObject90.bin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103.e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102.e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8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9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9.jpe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1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10.emf"/><Relationship Id="rId1" Type="http://schemas.openxmlformats.org/officeDocument/2006/relationships/oleObject" Target="../embeddings/oleObject9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9.xml"/><Relationship Id="rId7" Type="http://schemas.openxmlformats.org/officeDocument/2006/relationships/vmlDrawing" Target="../drawings/vmlDrawing30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97.bin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99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3.wav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01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9.emf"/><Relationship Id="rId31" Type="http://schemas.openxmlformats.org/officeDocument/2006/relationships/notesSlide" Target="../notesSlides/notesSlide42.xml"/><Relationship Id="rId30" Type="http://schemas.openxmlformats.org/officeDocument/2006/relationships/vmlDrawing" Target="../drawings/vmlDrawing33.vml"/><Relationship Id="rId3" Type="http://schemas.openxmlformats.org/officeDocument/2006/relationships/oleObject" Target="../embeddings/oleObject10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31.emf"/><Relationship Id="rId27" Type="http://schemas.openxmlformats.org/officeDocument/2006/relationships/oleObject" Target="../embeddings/oleObject116.bin"/><Relationship Id="rId26" Type="http://schemas.openxmlformats.org/officeDocument/2006/relationships/image" Target="../media/image130.emf"/><Relationship Id="rId25" Type="http://schemas.openxmlformats.org/officeDocument/2006/relationships/oleObject" Target="../embeddings/oleObject115.bin"/><Relationship Id="rId24" Type="http://schemas.openxmlformats.org/officeDocument/2006/relationships/image" Target="../media/image129.e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28.e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27.emf"/><Relationship Id="rId2" Type="http://schemas.openxmlformats.org/officeDocument/2006/relationships/image" Target="../media/image118.e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26.e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25.e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24.e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23.e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22.emf"/><Relationship Id="rId1" Type="http://schemas.openxmlformats.org/officeDocument/2006/relationships/oleObject" Target="../embeddings/oleObject10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35.e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34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3.emf"/><Relationship Id="rId3" Type="http://schemas.openxmlformats.org/officeDocument/2006/relationships/oleObject" Target="../embeddings/oleObject118.bin"/><Relationship Id="rId23" Type="http://schemas.openxmlformats.org/officeDocument/2006/relationships/notesSlide" Target="../notesSlides/notesSlide43.xml"/><Relationship Id="rId22" Type="http://schemas.openxmlformats.org/officeDocument/2006/relationships/vmlDrawing" Target="../drawings/vmlDrawing3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41.emf"/><Relationship Id="rId2" Type="http://schemas.openxmlformats.org/officeDocument/2006/relationships/image" Target="../media/image132.e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40.e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39.e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38.e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37.e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36.emf"/><Relationship Id="rId1" Type="http://schemas.openxmlformats.org/officeDocument/2006/relationships/oleObject" Target="../embeddings/oleObject11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2583" y="1191578"/>
            <a:ext cx="8458200" cy="1524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概率论</a:t>
            </a:r>
            <a:r>
              <a:rPr lang="zh-CN" altLang="en-US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与数理统计</a:t>
            </a:r>
            <a:endParaRPr lang="zh-CN" altLang="en-US" sz="3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6330" y="3331845"/>
            <a:ext cx="7162800" cy="147701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               2019-2020</a:t>
            </a:r>
            <a:r>
              <a:rPr lang="zh-CN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学年第二学期</a:t>
            </a:r>
            <a:endParaRPr lang="zh-CN" altLang="zh-CN" sz="2800" b="1" dirty="0">
              <a:solidFill>
                <a:schemeClr val="tx2"/>
              </a:solidFill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dvAuto="0" autoUpdateAnimBg="0" build="p"/>
      <p:bldP spid="30723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1371600" y="2514600"/>
            <a:ext cx="6934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kumimoji="1" lang="zh-CN" altLang="en-US" sz="3400">
                <a:latin typeface="华文新魏" panose="02010800040101010101" pitchFamily="2" charset="-122"/>
                <a:ea typeface="华文新魏" panose="02010800040101010101" pitchFamily="2" charset="-122"/>
              </a:rPr>
              <a:t>条件概率定义性质</a:t>
            </a:r>
            <a:endParaRPr kumimoji="1" lang="zh-CN" altLang="en-US" sz="3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kumimoji="1" lang="zh-CN" altLang="en-US" sz="3400">
                <a:latin typeface="华文新魏" panose="02010800040101010101" pitchFamily="2" charset="-122"/>
                <a:ea typeface="华文新魏" panose="02010800040101010101" pitchFamily="2" charset="-122"/>
              </a:rPr>
              <a:t>条件概率的乘法公式</a:t>
            </a:r>
            <a:endParaRPr kumimoji="1" lang="zh-CN" altLang="en-US" sz="3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kumimoji="1" lang="zh-CN" altLang="en-US" sz="3400">
                <a:latin typeface="华文新魏" panose="02010800040101010101" pitchFamily="2" charset="-122"/>
                <a:ea typeface="华文新魏" panose="02010800040101010101" pitchFamily="2" charset="-122"/>
              </a:rPr>
              <a:t>全概率公式</a:t>
            </a:r>
            <a:endParaRPr kumimoji="1" lang="zh-CN" altLang="en-US" sz="3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kumimoji="1" lang="en-US" altLang="zh-CN" sz="3400">
                <a:latin typeface="华文新魏" panose="02010800040101010101" pitchFamily="2" charset="-122"/>
                <a:ea typeface="华文新魏" panose="02010800040101010101" pitchFamily="2" charset="-122"/>
              </a:rPr>
              <a:t>Bayes</a:t>
            </a:r>
            <a:r>
              <a:rPr kumimoji="1" lang="zh-CN" altLang="en-US" sz="3400">
                <a:latin typeface="华文新魏" panose="02010800040101010101" pitchFamily="2" charset="-122"/>
                <a:ea typeface="华文新魏" panose="02010800040101010101" pitchFamily="2" charset="-122"/>
              </a:rPr>
              <a:t>公式</a:t>
            </a:r>
            <a:endParaRPr kumimoji="1" lang="zh-CN" altLang="en-US" sz="3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chemeClr val="tx2"/>
                </a:solidFill>
                <a:ea typeface="华文新魏" panose="02010800040101010101" pitchFamily="2" charset="-122"/>
              </a:rPr>
              <a:t>条件概率</a:t>
            </a:r>
            <a:endParaRPr lang="zh-CN" altLang="en-US" sz="4400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35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3" grpId="0"/>
      <p:bldP spid="167938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149350" y="758825"/>
          <a:ext cx="716915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2" name="文档" r:id="rId1" imgW="5066665" imgH="1532890" progId="Word.Document.8">
                  <p:embed/>
                </p:oleObj>
              </mc:Choice>
              <mc:Fallback>
                <p:oleObj name="文档" r:id="rId1" imgW="5066665" imgH="15328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758825"/>
                        <a:ext cx="716915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143000" y="3276600"/>
          <a:ext cx="7272338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43" name="文档" r:id="rId3" imgW="5066665" imgH="1722755" progId="Word.Document.8">
                  <p:embed/>
                </p:oleObj>
              </mc:Choice>
              <mc:Fallback>
                <p:oleObj name="文档" r:id="rId3" imgW="5066665" imgH="172275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76600"/>
                        <a:ext cx="7272338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61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219200" y="304800"/>
          <a:ext cx="7559675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6" name="文档" r:id="rId1" imgW="5533390" imgH="1488440" progId="Word.Document.8">
                  <p:embed/>
                </p:oleObj>
              </mc:Choice>
              <mc:Fallback>
                <p:oleObj name="文档" r:id="rId1" imgW="5533390" imgH="14884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"/>
                        <a:ext cx="7559675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292225" y="2176463"/>
          <a:ext cx="7486650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7" name="文档" r:id="rId3" imgW="5681980" imgH="1406525" progId="Word.Document.8">
                  <p:embed/>
                </p:oleObj>
              </mc:Choice>
              <mc:Fallback>
                <p:oleObj name="文档" r:id="rId3" imgW="5681980" imgH="14065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176463"/>
                        <a:ext cx="7486650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360488" y="4192588"/>
          <a:ext cx="7437437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8" name="文档" r:id="rId5" imgW="5533390" imgH="1498600" progId="Word.Document.8">
                  <p:embed/>
                </p:oleObj>
              </mc:Choice>
              <mc:Fallback>
                <p:oleObj name="文档" r:id="rId5" imgW="5533390" imgH="149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192588"/>
                        <a:ext cx="7437437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29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29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1295400" y="914400"/>
          <a:ext cx="68722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8" name="文档" r:id="rId1" imgW="5201920" imgH="525780" progId="Word.Document.8">
                  <p:embed/>
                </p:oleObj>
              </mc:Choice>
              <mc:Fallback>
                <p:oleObj name="文档" r:id="rId1" imgW="5201920" imgH="5257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6872288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293813" y="2208213"/>
          <a:ext cx="72040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9" name="文档" r:id="rId3" imgW="5403215" imgH="2449830" progId="Word.Document.8">
                  <p:embed/>
                </p:oleObj>
              </mc:Choice>
              <mc:Fallback>
                <p:oleObj name="文档" r:id="rId3" imgW="5403215" imgH="24498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08213"/>
                        <a:ext cx="720407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71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3048000" y="609600"/>
          <a:ext cx="331311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5" name="Equation" r:id="rId1" imgW="1917700" imgH="685800" progId="Equation.DSMT4">
                  <p:embed/>
                </p:oleObj>
              </mc:Choice>
              <mc:Fallback>
                <p:oleObj name="Equation" r:id="rId1" imgW="19177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9600"/>
                        <a:ext cx="331311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1295400" y="1828800"/>
          <a:ext cx="722630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6" name="文档" r:id="rId3" imgW="5433695" imgH="1771650" progId="Word.Document.8">
                  <p:embed/>
                </p:oleObj>
              </mc:Choice>
              <mc:Fallback>
                <p:oleObj name="文档" r:id="rId3" imgW="5433695" imgH="177165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7226300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685800" y="4038600"/>
            <a:ext cx="2743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2763838" y="5656263"/>
          <a:ext cx="4937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77" name="Equation" r:id="rId5" imgW="47625" imgH="48260" progId="Equation.DSMT4">
                  <p:embed/>
                </p:oleObj>
              </mc:Choice>
              <mc:Fallback>
                <p:oleObj name="Equation" r:id="rId5" imgW="47625" imgH="482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656263"/>
                        <a:ext cx="4937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3" name="Group 7"/>
          <p:cNvGrpSpPr/>
          <p:nvPr/>
        </p:nvGrpSpPr>
        <p:grpSpPr bwMode="auto">
          <a:xfrm>
            <a:off x="2133600" y="4572000"/>
            <a:ext cx="990600" cy="990600"/>
            <a:chOff x="2064" y="1440"/>
            <a:chExt cx="624" cy="624"/>
          </a:xfrm>
        </p:grpSpPr>
        <p:sp>
          <p:nvSpPr>
            <p:cNvPr id="161803" name="Oval 8"/>
            <p:cNvSpPr>
              <a:spLocks noChangeArrowheads="1"/>
            </p:cNvSpPr>
            <p:nvPr/>
          </p:nvSpPr>
          <p:spPr bwMode="auto">
            <a:xfrm>
              <a:off x="2064" y="1440"/>
              <a:ext cx="624" cy="62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61804" name="Object 9"/>
            <p:cNvGraphicFramePr>
              <a:graphicFrameLocks noChangeAspect="1"/>
            </p:cNvGraphicFramePr>
            <p:nvPr/>
          </p:nvGraphicFramePr>
          <p:xfrm>
            <a:off x="2381" y="1584"/>
            <a:ext cx="25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78" name="公式" r:id="rId7" imgW="47625" imgH="48260" progId="Equation.3">
                    <p:embed/>
                  </p:oleObj>
                </mc:Choice>
                <mc:Fallback>
                  <p:oleObj name="公式" r:id="rId7" imgW="47625" imgH="482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584"/>
                          <a:ext cx="259" cy="258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2346" name="Group 10"/>
          <p:cNvGrpSpPr/>
          <p:nvPr/>
        </p:nvGrpSpPr>
        <p:grpSpPr bwMode="auto">
          <a:xfrm>
            <a:off x="990600" y="4343400"/>
            <a:ext cx="1676400" cy="1524000"/>
            <a:chOff x="480" y="1296"/>
            <a:chExt cx="1056" cy="960"/>
          </a:xfrm>
        </p:grpSpPr>
        <p:sp>
          <p:nvSpPr>
            <p:cNvPr id="161801" name="Oval 11"/>
            <p:cNvSpPr>
              <a:spLocks noChangeArrowheads="1"/>
            </p:cNvSpPr>
            <p:nvPr/>
          </p:nvSpPr>
          <p:spPr bwMode="auto">
            <a:xfrm>
              <a:off x="480" y="1296"/>
              <a:ext cx="1056" cy="960"/>
            </a:xfrm>
            <a:prstGeom prst="ellipse">
              <a:avLst/>
            </a:prstGeom>
            <a:solidFill>
              <a:srgbClr val="6600CC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61802" name="Object 12"/>
            <p:cNvGraphicFramePr>
              <a:graphicFrameLocks noChangeAspect="1"/>
            </p:cNvGraphicFramePr>
            <p:nvPr/>
          </p:nvGraphicFramePr>
          <p:xfrm>
            <a:off x="768" y="1536"/>
            <a:ext cx="23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79" name="公式" r:id="rId9" imgW="38100" imgH="38735" progId="Equation.3">
                    <p:embed/>
                  </p:oleObj>
                </mc:Choice>
                <mc:Fallback>
                  <p:oleObj name="公式" r:id="rId9" imgW="38100" imgH="387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36"/>
                          <a:ext cx="23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50195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49" name="Object 13"/>
          <p:cNvGraphicFramePr>
            <a:graphicFrameLocks noChangeAspect="1"/>
          </p:cNvGraphicFramePr>
          <p:nvPr/>
        </p:nvGraphicFramePr>
        <p:xfrm>
          <a:off x="2133600" y="4879975"/>
          <a:ext cx="584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0" name="公式" r:id="rId11" imgW="142875" imgH="48260" progId="Equation.3">
                  <p:embed/>
                </p:oleObj>
              </mc:Choice>
              <mc:Fallback>
                <p:oleObj name="公式" r:id="rId11" imgW="142875" imgH="482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9975"/>
                        <a:ext cx="584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1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1042988" y="260350"/>
          <a:ext cx="69850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6" name="文档" r:id="rId1" imgW="3899535" imgH="607060" progId="Word.Document.8">
                  <p:embed/>
                </p:oleObj>
              </mc:Choice>
              <mc:Fallback>
                <p:oleObj name="文档" r:id="rId1" imgW="3899535" imgH="60706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350"/>
                        <a:ext cx="69850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3"/>
          <p:cNvGraphicFramePr>
            <a:graphicFrameLocks noChangeAspect="1"/>
          </p:cNvGraphicFramePr>
          <p:nvPr/>
        </p:nvGraphicFramePr>
        <p:xfrm>
          <a:off x="1203325" y="889000"/>
          <a:ext cx="73152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7" name="Document" r:id="rId3" imgW="4953635" imgH="2354580" progId="Word.Document.8">
                  <p:embed/>
                </p:oleObj>
              </mc:Choice>
              <mc:Fallback>
                <p:oleObj name="Document" r:id="rId3" imgW="4953635" imgH="23545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889000"/>
                        <a:ext cx="73152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4"/>
          <p:cNvGraphicFramePr>
            <a:graphicFrameLocks noChangeAspect="1"/>
          </p:cNvGraphicFramePr>
          <p:nvPr/>
        </p:nvGraphicFramePr>
        <p:xfrm>
          <a:off x="887413" y="4008438"/>
          <a:ext cx="7277100" cy="281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8" name="Document" r:id="rId5" imgW="4973955" imgH="1927860" progId="Word.Document.8">
                  <p:embed/>
                </p:oleObj>
              </mc:Choice>
              <mc:Fallback>
                <p:oleObj name="Document" r:id="rId5" imgW="4973955" imgH="19278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008438"/>
                        <a:ext cx="7277100" cy="281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87413" y="4652963"/>
          <a:ext cx="77882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9" name="Document" r:id="rId7" imgW="5407025" imgH="944880" progId="Word.Document.8">
                  <p:embed/>
                </p:oleObj>
              </mc:Choice>
              <mc:Fallback>
                <p:oleObj name="Document" r:id="rId7" imgW="5407025" imgH="9448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652963"/>
                        <a:ext cx="778827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3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1069975" y="534988"/>
          <a:ext cx="7004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0" name="文档" r:id="rId1" imgW="4568190" imgH="361950" progId="Word.Document.8">
                  <p:embed/>
                </p:oleObj>
              </mc:Choice>
              <mc:Fallback>
                <p:oleObj name="文档" r:id="rId1" imgW="4568190" imgH="3619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34988"/>
                        <a:ext cx="70040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2371725" y="1316038"/>
          <a:ext cx="30273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1" name="Equation" r:id="rId3" imgW="1854200" imgH="660400" progId="Equation.DSMT4">
                  <p:embed/>
                </p:oleObj>
              </mc:Choice>
              <mc:Fallback>
                <p:oleObj name="Equation" r:id="rId3" imgW="1854200" imgH="66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1316038"/>
                        <a:ext cx="30273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3733800" y="2438400"/>
          <a:ext cx="4343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2" name="Equation" r:id="rId5" imgW="2628900" imgH="355600" progId="Equation.DSMT4">
                  <p:embed/>
                </p:oleObj>
              </mc:Choice>
              <mc:Fallback>
                <p:oleObj name="Equation" r:id="rId5" imgW="26289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4343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3733800" y="3200400"/>
          <a:ext cx="3505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3" name="Equation" r:id="rId7" imgW="1879600" imgH="304800" progId="Equation.DSMT4">
                  <p:embed/>
                </p:oleObj>
              </mc:Choice>
              <mc:Fallback>
                <p:oleObj name="Equation" r:id="rId7" imgW="18796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3505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539750" y="3860800"/>
          <a:ext cx="8040688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4" name="文档" r:id="rId9" imgW="4643120" imgH="1515110" progId="Word.Document.8">
                  <p:embed/>
                </p:oleObj>
              </mc:Choice>
              <mc:Fallback>
                <p:oleObj name="文档" r:id="rId9" imgW="4643120" imgH="151511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8040688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1628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 descr="微信图片_2020022322260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775" y="1981200"/>
            <a:ext cx="690816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WordArt 2"/>
          <p:cNvSpPr>
            <a:spLocks noChangeArrowheads="1" noChangeShapeType="1" noTextEdit="1"/>
          </p:cNvSpPr>
          <p:nvPr/>
        </p:nvSpPr>
        <p:spPr bwMode="auto">
          <a:xfrm rot="1260000">
            <a:off x="1219200" y="1219200"/>
            <a:ext cx="850900" cy="9985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 fontAlgn="auto"/>
            <a:r>
              <a:rPr lang="en-US" altLang="zh-CN" sz="3600" i="1" kern="10">
                <a:ln w="25400">
                  <a:solidFill>
                    <a:srgbClr val="3366FF"/>
                  </a:solidFill>
                  <a:rou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25400">
                <a:solidFill>
                  <a:srgbClr val="3366FF"/>
                </a:solidFill>
                <a:round/>
              </a:ln>
              <a:solidFill>
                <a:srgbClr val="0000FF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133600" y="1295400"/>
            <a:ext cx="6248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ea typeface="华文新魏" panose="02010800040101010101" pitchFamily="2" charset="-122"/>
              </a:rPr>
              <a:t>“</a:t>
            </a:r>
            <a:r>
              <a:rPr kumimoji="1" lang="zh-CN" altLang="en-US" sz="3600">
                <a:solidFill>
                  <a:schemeClr val="accent2"/>
                </a:solidFill>
                <a:ea typeface="华文新魏" panose="02010800040101010101" pitchFamily="2" charset="-122"/>
              </a:rPr>
              <a:t>条件概率”是“概率”吗？</a:t>
            </a:r>
            <a:endParaRPr kumimoji="1" lang="zh-CN" altLang="en-US" sz="360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286000" y="2284413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accent2"/>
                </a:solidFill>
                <a:ea typeface="华文新魏" panose="02010800040101010101" pitchFamily="2" charset="-122"/>
              </a:rPr>
              <a:t>何时</a:t>
            </a:r>
            <a:r>
              <a:rPr kumimoji="1" lang="en-US" altLang="zh-CN" sz="3600">
                <a:solidFill>
                  <a:schemeClr val="accent2"/>
                </a:solidFill>
                <a:ea typeface="华文新魏" panose="02010800040101010101" pitchFamily="2" charset="-122"/>
              </a:rPr>
              <a:t>P(A|B)=P(A)?</a:t>
            </a:r>
            <a:endParaRPr kumimoji="1" lang="en-US" altLang="zh-CN" sz="3600">
              <a:solidFill>
                <a:schemeClr val="accent2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accent2"/>
                </a:solidFill>
                <a:ea typeface="华文新魏" panose="02010800040101010101" pitchFamily="2" charset="-122"/>
              </a:rPr>
              <a:t>何时</a:t>
            </a:r>
            <a:r>
              <a:rPr kumimoji="1" lang="en-US" altLang="zh-CN" sz="3600">
                <a:solidFill>
                  <a:schemeClr val="accent2"/>
                </a:solidFill>
                <a:ea typeface="华文新魏" panose="02010800040101010101" pitchFamily="2" charset="-122"/>
              </a:rPr>
              <a:t>P(A|B)&gt;P(A)?</a:t>
            </a:r>
            <a:endParaRPr kumimoji="1" lang="en-US" altLang="zh-CN" sz="3600">
              <a:solidFill>
                <a:schemeClr val="accent2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chemeClr val="accent2"/>
                </a:solidFill>
                <a:ea typeface="华文新魏" panose="02010800040101010101" pitchFamily="2" charset="-122"/>
              </a:rPr>
              <a:t>何时</a:t>
            </a:r>
            <a:r>
              <a:rPr kumimoji="1" lang="en-US" altLang="zh-CN" sz="3600">
                <a:solidFill>
                  <a:schemeClr val="accent2"/>
                </a:solidFill>
                <a:ea typeface="华文新魏" panose="02010800040101010101" pitchFamily="2" charset="-122"/>
              </a:rPr>
              <a:t>P(A|B)&lt;P(A)?</a:t>
            </a:r>
            <a:endParaRPr kumimoji="1" lang="en-US" altLang="zh-CN" sz="360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60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 build="p"/>
      <p:bldP spid="76804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8" name="Object 2"/>
          <p:cNvGraphicFramePr>
            <a:graphicFrameLocks noChangeAspect="1"/>
          </p:cNvGraphicFramePr>
          <p:nvPr/>
        </p:nvGraphicFramePr>
        <p:xfrm>
          <a:off x="1147763" y="1828800"/>
          <a:ext cx="7135812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3" name="文档" r:id="rId1" imgW="5422265" imgH="3315970" progId="Word.Document.8">
                  <p:embed/>
                </p:oleObj>
              </mc:Choice>
              <mc:Fallback>
                <p:oleObj name="文档" r:id="rId1" imgW="5422265" imgH="33159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828800"/>
                        <a:ext cx="7135812" cy="435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7" name="Rectangle 5"/>
          <p:cNvSpPr>
            <a:spLocks noChangeArrowheads="1"/>
          </p:cNvSpPr>
          <p:nvPr/>
        </p:nvSpPr>
        <p:spPr bwMode="auto">
          <a:xfrm>
            <a:off x="539750" y="549275"/>
            <a:ext cx="7989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400">
                <a:solidFill>
                  <a:schemeClr val="hlink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条件概率是概率！</a:t>
            </a:r>
            <a:endParaRPr kumimoji="1" lang="zh-CN" altLang="en-US" sz="4400">
              <a:solidFill>
                <a:schemeClr val="hlink"/>
              </a:solidFill>
              <a:latin typeface="Tahoma" panose="020B060403050404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9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517525" y="188640"/>
            <a:ext cx="244169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latin typeface="宋体" panose="02010600030101010101" pitchFamily="2" charset="-122"/>
              </a:rPr>
              <a:t>条件概率也是概率</a:t>
            </a:r>
            <a:endParaRPr kumimoji="1" lang="zh-CN" altLang="en-US" sz="2200" dirty="0">
              <a:latin typeface="宋体" panose="02010600030101010101" pitchFamily="2" charset="-122"/>
            </a:endParaRP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2293648" y="812113"/>
          <a:ext cx="1026103" cy="401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5" name="Equation" r:id="rId1" imgW="18592800" imgH="6096000" progId="Equation.DSMT4">
                  <p:embed/>
                </p:oleObj>
              </mc:Choice>
              <mc:Fallback>
                <p:oleObj name="Equation" r:id="rId1" imgW="18592800" imgH="6096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648" y="812113"/>
                        <a:ext cx="1026103" cy="401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2417762" y="1326222"/>
          <a:ext cx="1044732" cy="44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6" name="Equation" r:id="rId3" imgW="18288000" imgH="6096000" progId="Equation.DSMT4">
                  <p:embed/>
                </p:oleObj>
              </mc:Choice>
              <mc:Fallback>
                <p:oleObj name="Equation" r:id="rId3" imgW="182880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2" y="1326222"/>
                        <a:ext cx="1044732" cy="44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2821882" y="1854741"/>
          <a:ext cx="2585836" cy="80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7" name="Equation" r:id="rId5" imgW="40233600" imgH="11582400" progId="Equation.DSMT4">
                  <p:embed/>
                </p:oleObj>
              </mc:Choice>
              <mc:Fallback>
                <p:oleObj name="Equation" r:id="rId5" imgW="402336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882" y="1854741"/>
                        <a:ext cx="2585836" cy="804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1085850" y="745853"/>
            <a:ext cx="10223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200" dirty="0">
                <a:latin typeface="宋体" panose="02010600030101010101" pitchFamily="2" charset="-122"/>
              </a:rPr>
              <a:t>非负性</a:t>
            </a:r>
            <a:endParaRPr kumimoji="1"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085850" y="1264965"/>
            <a:ext cx="1162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宋体" panose="02010600030101010101" pitchFamily="2" charset="-122"/>
              </a:rPr>
              <a:t>规范性 </a:t>
            </a:r>
            <a:endParaRPr kumimoji="1" lang="zh-CN" altLang="en-US" sz="2200">
              <a:latin typeface="宋体" panose="02010600030101010101" pitchFamily="2" charset="-122"/>
            </a:endParaRP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1085850" y="1980928"/>
            <a:ext cx="15811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200">
                <a:latin typeface="宋体" panose="02010600030101010101" pitchFamily="2" charset="-122"/>
              </a:rPr>
              <a:t>可列可加性</a:t>
            </a:r>
            <a:endParaRPr kumimoji="1" lang="zh-CN" altLang="en-US" sz="2200">
              <a:latin typeface="宋体" panose="02010600030101010101" pitchFamily="2" charset="-122"/>
            </a:endParaRP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533400" y="736328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533400" y="1239565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533400" y="1879328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1351345" y="3459665"/>
          <a:ext cx="3878610" cy="85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8" name="Equation" r:id="rId7" imgW="49682400" imgH="10972800" progId="Equation.DSMT4">
                  <p:embed/>
                </p:oleObj>
              </mc:Choice>
              <mc:Fallback>
                <p:oleObj name="Equation" r:id="rId7" imgW="49682400" imgH="1097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345" y="3459665"/>
                        <a:ext cx="3878610" cy="85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1222376" y="4423741"/>
          <a:ext cx="2511424" cy="44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09" name="Equation" r:id="rId9" imgW="32918400" imgH="5791200" progId="Equation.DSMT4">
                  <p:embed/>
                </p:oleObj>
              </mc:Choice>
              <mc:Fallback>
                <p:oleObj name="Equation" r:id="rId9" imgW="32918400" imgH="579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6" y="4423741"/>
                        <a:ext cx="2511424" cy="441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/>
        </p:nvGraphicFramePr>
        <p:xfrm>
          <a:off x="1162050" y="4987803"/>
          <a:ext cx="4400550" cy="42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10" name="Equation" r:id="rId11" imgW="56692800" imgH="5486400" progId="Equation.DSMT4">
                  <p:embed/>
                </p:oleObj>
              </mc:Choice>
              <mc:Fallback>
                <p:oleObj name="Equation" r:id="rId11" imgW="56692800" imgH="548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987803"/>
                        <a:ext cx="4400550" cy="42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533400" y="3355853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533400" y="4316290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533400" y="4819528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n-US" altLang="zh-CN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3505200" y="72204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3505200" y="125544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5908" name="Text Box 20"/>
          <p:cNvSpPr txBox="1">
            <a:spLocks noChangeArrowheads="1"/>
          </p:cNvSpPr>
          <p:nvPr/>
        </p:nvSpPr>
        <p:spPr bwMode="auto">
          <a:xfrm>
            <a:off x="5486400" y="201744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5181600" y="387496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5910" name="Text Box 22"/>
          <p:cNvSpPr txBox="1">
            <a:spLocks noChangeArrowheads="1"/>
          </p:cNvSpPr>
          <p:nvPr/>
        </p:nvSpPr>
        <p:spPr bwMode="auto">
          <a:xfrm>
            <a:off x="3733800" y="440836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；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715000" y="494176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349250" y="2636912"/>
            <a:ext cx="2723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rgbClr val="002060"/>
                </a:solidFill>
                <a:latin typeface="宋体" panose="02010600030101010101" pitchFamily="2" charset="-122"/>
              </a:rPr>
              <a:t>故具有概率的性质：</a:t>
            </a:r>
            <a:endParaRPr kumimoji="1" lang="zh-CN" altLang="en-US" sz="2200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533400" y="5672232"/>
          <a:ext cx="73533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11" name="Document" r:id="rId13" imgW="5364480" imgH="1097280" progId="Word.Document.8">
                  <p:embed/>
                </p:oleObj>
              </mc:Choice>
              <mc:Fallback>
                <p:oleObj name="Document" r:id="rId13" imgW="5364480" imgH="10972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72232"/>
                        <a:ext cx="73533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/>
      <p:bldP spid="165894" grpId="0"/>
      <p:bldP spid="165895" grpId="0"/>
      <p:bldP spid="165896" grpId="0"/>
      <p:bldP spid="165897" grpId="0"/>
      <p:bldP spid="165898" grpId="0"/>
      <p:bldP spid="165899" grpId="0"/>
      <p:bldP spid="165903" grpId="0"/>
      <p:bldP spid="165904" grpId="0"/>
      <p:bldP spid="165905" grpId="0"/>
      <p:bldP spid="165906" grpId="0"/>
      <p:bldP spid="165907" grpId="0"/>
      <p:bldP spid="165908" grpId="0"/>
      <p:bldP spid="165909" grpId="0"/>
      <p:bldP spid="165910" grpId="0"/>
      <p:bldP spid="165911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84250" y="1293813"/>
            <a:ext cx="74676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设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lang="en-US" altLang="zh-CN" sz="2800"/>
              <a:t>∈</a:t>
            </a:r>
            <a:r>
              <a:rPr lang="en-US" altLang="zh-CN" sz="2800">
                <a:latin typeface="Edwardian Script ITC" panose="030303020407070D0804" pitchFamily="66" charset="0"/>
              </a:rPr>
              <a:t>F </a:t>
            </a:r>
            <a:r>
              <a:rPr kumimoji="1" lang="en-US" altLang="zh-CN" sz="2800">
                <a:latin typeface="Freestyle Script" panose="030804020302050B0404" pitchFamily="66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>
                <a:ea typeface="华文新魏" panose="02010800040101010101" pitchFamily="2" charset="-122"/>
              </a:rPr>
              <a:t> </a:t>
            </a:r>
            <a:r>
              <a:rPr kumimoji="1" lang="zh-CN" altLang="en-US" sz="2800">
                <a:ea typeface="华文新魏" panose="02010800040101010101" pitchFamily="2" charset="-122"/>
              </a:rPr>
              <a:t>，</a:t>
            </a:r>
            <a:r>
              <a:rPr kumimoji="1" lang="en-US" altLang="zh-CN" sz="2800">
                <a:ea typeface="华文新魏" panose="02010800040101010101" pitchFamily="2" charset="-122"/>
              </a:rPr>
              <a:t>P(A)&gt;0,</a:t>
            </a:r>
            <a:r>
              <a:rPr kumimoji="1" lang="zh-CN" altLang="zh-CN" sz="2800">
                <a:ea typeface="华文新魏" panose="02010800040101010101" pitchFamily="2" charset="-122"/>
              </a:rPr>
              <a:t>则</a:t>
            </a:r>
            <a:endParaRPr kumimoji="1" lang="zh-CN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                </a:t>
            </a:r>
            <a:r>
              <a:rPr kumimoji="1" lang="en-US" altLang="zh-CN" sz="2800">
                <a:ea typeface="华文新魏" panose="02010800040101010101" pitchFamily="2" charset="-122"/>
              </a:rPr>
              <a:t>P(AB)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</a:rPr>
              <a:t>P(A)P(B|A).               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上式就称为事件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zh-CN" sz="2800">
                <a:ea typeface="华文新魏" panose="02010800040101010101" pitchFamily="2" charset="-122"/>
              </a:rPr>
              <a:t>的概率</a:t>
            </a:r>
            <a:r>
              <a:rPr kumimoji="1" lang="zh-CN" altLang="en-US" sz="2800">
                <a:ea typeface="华文新魏" panose="02010800040101010101" pitchFamily="2" charset="-122"/>
              </a:rPr>
              <a:t>乘法公式</a:t>
            </a:r>
            <a:r>
              <a:rPr kumimoji="1" lang="zh-CN" altLang="zh-CN" sz="2800">
                <a:ea typeface="华文新魏" panose="02010800040101010101" pitchFamily="2" charset="-122"/>
              </a:rPr>
              <a:t>。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755650" y="3275013"/>
            <a:ext cx="7848600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400">
                <a:ea typeface="华文新魏" panose="02010800040101010101" pitchFamily="2" charset="-122"/>
              </a:rPr>
              <a:t>      </a:t>
            </a:r>
            <a:r>
              <a:rPr kumimoji="1" lang="zh-CN" altLang="zh-CN" sz="2800">
                <a:ea typeface="华文新魏" panose="02010800040101010101" pitchFamily="2" charset="-122"/>
              </a:rPr>
              <a:t>乘法公式还可推广到三个事件的情形：</a:t>
            </a:r>
            <a:endParaRPr kumimoji="1" lang="zh-CN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           </a:t>
            </a:r>
            <a:r>
              <a:rPr kumimoji="1" lang="en-US" altLang="zh-CN" sz="2800">
                <a:ea typeface="华文新魏" panose="02010800040101010101" pitchFamily="2" charset="-122"/>
              </a:rPr>
              <a:t>P(ABC)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</a:rPr>
              <a:t>P(A)P(B|A)P(C|AB).        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</a:t>
            </a:r>
            <a:r>
              <a:rPr kumimoji="1" lang="zh-CN" altLang="en-US" sz="2800">
                <a:ea typeface="华文新魏" panose="02010800040101010101" pitchFamily="2" charset="-122"/>
              </a:rPr>
              <a:t>更</a:t>
            </a:r>
            <a:r>
              <a:rPr kumimoji="1" lang="zh-CN" altLang="zh-CN" sz="2800">
                <a:ea typeface="华文新魏" panose="02010800040101010101" pitchFamily="2" charset="-122"/>
              </a:rPr>
              <a:t>一般地，有下列公式</a:t>
            </a:r>
            <a:r>
              <a:rPr kumimoji="1" lang="en-US" altLang="zh-CN" sz="2800">
                <a:ea typeface="华文新魏" panose="02010800040101010101" pitchFamily="2" charset="-122"/>
              </a:rPr>
              <a:t>(</a:t>
            </a:r>
            <a:r>
              <a:rPr kumimoji="1" lang="zh-CN" altLang="zh-CN" sz="2800">
                <a:ea typeface="华文新魏" panose="02010800040101010101" pitchFamily="2" charset="-122"/>
              </a:rPr>
              <a:t>条件概率的</a:t>
            </a: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链式法则</a:t>
            </a:r>
            <a:r>
              <a:rPr kumimoji="1" lang="en-US" altLang="zh-CN" sz="2800">
                <a:ea typeface="华文新魏" panose="02010800040101010101" pitchFamily="2" charset="-122"/>
              </a:rPr>
              <a:t>)</a:t>
            </a:r>
            <a:r>
              <a:rPr kumimoji="1" lang="zh-CN" altLang="zh-CN" sz="2800">
                <a:ea typeface="华文新魏" panose="02010800040101010101" pitchFamily="2" charset="-122"/>
              </a:rPr>
              <a:t>：</a:t>
            </a:r>
            <a:endParaRPr kumimoji="1" lang="zh-CN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    </a:t>
            </a:r>
            <a:r>
              <a:rPr kumimoji="1" lang="en-US" altLang="zh-CN" sz="2800">
                <a:ea typeface="华文新魏" panose="02010800040101010101" pitchFamily="2" charset="-122"/>
              </a:rPr>
              <a:t>P(A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2</a:t>
            </a:r>
            <a:r>
              <a:rPr kumimoji="1" lang="en-US" altLang="zh-CN" sz="2800">
                <a:ea typeface="华文新魏" panose="02010800040101010101" pitchFamily="2" charset="-122"/>
              </a:rPr>
              <a:t>…A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</a:rPr>
              <a:t>)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</a:rPr>
              <a:t>P(A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</a:rPr>
              <a:t>)P(A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2</a:t>
            </a:r>
            <a:r>
              <a:rPr kumimoji="1" lang="en-US" altLang="zh-CN" sz="2800">
                <a:ea typeface="华文新魏" panose="02010800040101010101" pitchFamily="2" charset="-122"/>
              </a:rPr>
              <a:t>|A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</a:rPr>
              <a:t>)...P(A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</a:rPr>
              <a:t>|A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</a:rPr>
              <a:t>…A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n</a:t>
            </a:r>
            <a:r>
              <a:rPr kumimoji="1" lang="zh-CN" altLang="en-US" sz="2800" baseline="-25000">
                <a:ea typeface="华文新魏" panose="02010800040101010101" pitchFamily="2" charset="-122"/>
              </a:rPr>
              <a:t>－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</a:rPr>
              <a:t>).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 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95288" y="11588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ea typeface="华文新魏" panose="02010800040101010101" pitchFamily="2" charset="-122"/>
              </a:rPr>
              <a:t>二、</a:t>
            </a:r>
            <a:r>
              <a:rPr kumimoji="1" lang="zh-CN" altLang="en-US" sz="3600">
                <a:solidFill>
                  <a:schemeClr val="folHlink"/>
                </a:solidFill>
                <a:ea typeface="华文新魏" panose="02010800040101010101" pitchFamily="2" charset="-122"/>
              </a:rPr>
              <a:t>乘法公式</a:t>
            </a:r>
            <a:endParaRPr kumimoji="1" lang="zh-CN" altLang="en-US" sz="36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95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6" grpId="0" autoUpdateAnimBg="0"/>
      <p:bldP spid="100357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6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6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1149350" y="1449388"/>
          <a:ext cx="7637463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8" name="文档" r:id="rId1" imgW="5631815" imgH="2762250" progId="Word.Document.8">
                  <p:embed/>
                </p:oleObj>
              </mc:Choice>
              <mc:Fallback>
                <p:oleObj name="文档" r:id="rId1" imgW="5631815" imgH="27622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449388"/>
                        <a:ext cx="7637463" cy="374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114425" y="2565400"/>
          <a:ext cx="7605713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2" name="文档" r:id="rId1" imgW="5375275" imgH="1721485" progId="Word.Document.8">
                  <p:embed/>
                </p:oleObj>
              </mc:Choice>
              <mc:Fallback>
                <p:oleObj name="文档" r:id="rId1" imgW="5375275" imgH="17214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565400"/>
                        <a:ext cx="7605713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4800600" y="3581400"/>
          <a:ext cx="1406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3" name="Equation" r:id="rId3" imgW="951865" imgH="635000" progId="Equation.DSMT4">
                  <p:embed/>
                </p:oleObj>
              </mc:Choice>
              <mc:Fallback>
                <p:oleObj name="Equation" r:id="rId3" imgW="951865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581400"/>
                        <a:ext cx="14065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2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219200" y="228600"/>
          <a:ext cx="7705725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0" name="文档" r:id="rId1" imgW="5367655" imgH="1541780" progId="Word.Document.8">
                  <p:embed/>
                </p:oleObj>
              </mc:Choice>
              <mc:Fallback>
                <p:oleObj name="文档" r:id="rId1" imgW="5367655" imgH="15417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8600"/>
                        <a:ext cx="7705725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1371600" y="2057400"/>
          <a:ext cx="71818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1" name="文档" r:id="rId3" imgW="5367655" imgH="521335" progId="Word.Document.8">
                  <p:embed/>
                </p:oleObj>
              </mc:Choice>
              <mc:Fallback>
                <p:oleObj name="文档" r:id="rId3" imgW="5367655" imgH="52133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71818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1331913" y="2565400"/>
          <a:ext cx="46085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2" name="Equation" r:id="rId5" imgW="2768600" imgH="381000" progId="Equation.DSMT4">
                  <p:embed/>
                </p:oleObj>
              </mc:Choice>
              <mc:Fallback>
                <p:oleObj name="Equation" r:id="rId5" imgW="2768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460851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132965" y="3198813"/>
          <a:ext cx="70199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3" name="Equation" r:id="rId7" imgW="4419600" imgH="381000" progId="Equation.DSMT4">
                  <p:embed/>
                </p:oleObj>
              </mc:Choice>
              <mc:Fallback>
                <p:oleObj name="Equation" r:id="rId7" imgW="44196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965" y="3198813"/>
                        <a:ext cx="70199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627313" y="3933825"/>
          <a:ext cx="30241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4" name="Equation" r:id="rId9" imgW="1866900" imgH="381000" progId="Equation.DSMT4">
                  <p:embed/>
                </p:oleObj>
              </mc:Choice>
              <mc:Fallback>
                <p:oleObj name="Equation" r:id="rId9" imgW="18669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302418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9" name="Object 7"/>
          <p:cNvGraphicFramePr>
            <a:graphicFrameLocks noChangeAspect="1"/>
          </p:cNvGraphicFramePr>
          <p:nvPr/>
        </p:nvGraphicFramePr>
        <p:xfrm>
          <a:off x="2438400" y="4572000"/>
          <a:ext cx="53292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5" name="Equation" r:id="rId11" imgW="3606800" imgH="647700" progId="Equation.DSMT4">
                  <p:embed/>
                </p:oleObj>
              </mc:Choice>
              <mc:Fallback>
                <p:oleObj name="Equation" r:id="rId11" imgW="36068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53292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2438400" y="5638800"/>
          <a:ext cx="6715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6" name="Equation" r:id="rId13" imgW="457200" imgH="635000" progId="Equation.DSMT4">
                  <p:embed/>
                </p:oleObj>
              </mc:Choice>
              <mc:Fallback>
                <p:oleObj name="Equation" r:id="rId13" imgW="457200" imgH="635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6715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696200" cy="4495800"/>
          </a:xfrm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        </a:t>
            </a:r>
            <a:r>
              <a:rPr lang="zh-CN" altLang="en-US">
                <a:ea typeface="华文新魏" panose="02010800040101010101" pitchFamily="2" charset="-122"/>
              </a:rPr>
              <a:t>我们说，在事件</a:t>
            </a:r>
            <a:r>
              <a:rPr lang="en-US" altLang="zh-CN" i="1">
                <a:ea typeface="华文新魏" panose="02010800040101010101" pitchFamily="2" charset="-122"/>
              </a:rPr>
              <a:t>B</a:t>
            </a:r>
            <a:r>
              <a:rPr lang="zh-CN" altLang="en-US">
                <a:ea typeface="华文新魏" panose="02010800040101010101" pitchFamily="2" charset="-122"/>
              </a:rPr>
              <a:t>发生的条件下事件</a:t>
            </a:r>
            <a:r>
              <a:rPr lang="en-US" altLang="zh-CN" i="1">
                <a:ea typeface="华文新魏" panose="02010800040101010101" pitchFamily="2" charset="-122"/>
              </a:rPr>
              <a:t>A</a:t>
            </a:r>
            <a:r>
              <a:rPr lang="zh-CN" altLang="en-US">
                <a:ea typeface="华文新魏" panose="02010800040101010101" pitchFamily="2" charset="-122"/>
              </a:rPr>
              <a:t>的条件概率一般地不等于</a:t>
            </a:r>
            <a:r>
              <a:rPr lang="en-US" altLang="zh-CN" i="1">
                <a:ea typeface="华文新魏" panose="02010800040101010101" pitchFamily="2" charset="-122"/>
              </a:rPr>
              <a:t>A</a:t>
            </a:r>
            <a:r>
              <a:rPr lang="zh-CN" altLang="en-US">
                <a:ea typeface="华文新魏" panose="02010800040101010101" pitchFamily="2" charset="-122"/>
              </a:rPr>
              <a:t>的无条件概率</a:t>
            </a:r>
            <a:r>
              <a:rPr lang="en-US" altLang="zh-CN">
                <a:ea typeface="华文新魏" panose="02010800040101010101" pitchFamily="2" charset="-122"/>
              </a:rPr>
              <a:t>. </a:t>
            </a:r>
            <a:r>
              <a:rPr lang="zh-CN" altLang="en-US">
                <a:ea typeface="华文新魏" panose="02010800040101010101" pitchFamily="2" charset="-122"/>
              </a:rPr>
              <a:t>但是，会不会出现</a:t>
            </a:r>
            <a:r>
              <a:rPr lang="en-US" altLang="zh-CN" i="1">
                <a:solidFill>
                  <a:srgbClr val="000000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华文新魏" panose="02010800040101010101" pitchFamily="2" charset="-122"/>
              </a:rPr>
              <a:t>)=</a:t>
            </a:r>
            <a:r>
              <a:rPr lang="en-US" altLang="zh-CN" i="1">
                <a:solidFill>
                  <a:srgbClr val="000000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>
                <a:solidFill>
                  <a:srgbClr val="000000"/>
                </a:solidFill>
                <a:ea typeface="华文新魏" panose="02010800040101010101" pitchFamily="2" charset="-122"/>
              </a:rPr>
              <a:t> |</a:t>
            </a:r>
            <a:r>
              <a:rPr lang="en-US" altLang="zh-CN" i="1">
                <a:solidFill>
                  <a:srgbClr val="000000"/>
                </a:solidFill>
                <a:ea typeface="华文新魏" panose="02010800040101010101" pitchFamily="2" charset="-122"/>
              </a:rPr>
              <a:t>B</a:t>
            </a:r>
            <a:r>
              <a:rPr lang="en-US" altLang="zh-CN">
                <a:solidFill>
                  <a:srgbClr val="000000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>
                <a:ea typeface="华文新魏" panose="02010800040101010101" pitchFamily="2" charset="-122"/>
              </a:rPr>
              <a:t>的情形呢？</a:t>
            </a:r>
            <a:endParaRPr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 全概率公式</a:t>
            </a:r>
            <a:br>
              <a:rPr lang="zh-CN" altLang="en-US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987513" y="1693863"/>
          <a:ext cx="6969125" cy="223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6" name="文档" r:id="rId1" imgW="4965700" imgH="1591310" progId="Word.Document.8">
                  <p:embed/>
                </p:oleObj>
              </mc:Choice>
              <mc:Fallback>
                <p:oleObj name="文档" r:id="rId1" imgW="4965700" imgH="15913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513" y="1693863"/>
                        <a:ext cx="6969125" cy="223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923301" y="3921297"/>
          <a:ext cx="778827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7" name="文档" r:id="rId3" imgW="5412740" imgH="943610" progId="Word.Document.8">
                  <p:embed/>
                </p:oleObj>
              </mc:Choice>
              <mc:Fallback>
                <p:oleObj name="文档" r:id="rId3" imgW="5412740" imgH="9436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301" y="3921297"/>
                        <a:ext cx="778827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914400" y="457200"/>
            <a:ext cx="79200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44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017447" y="5558253"/>
          <a:ext cx="8407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8" name="Document" r:id="rId5" imgW="4570730" imgH="362585" progId="Word.Document.8">
                  <p:embed/>
                </p:oleObj>
              </mc:Choice>
              <mc:Fallback>
                <p:oleObj name="Document" r:id="rId5" imgW="4570730" imgH="36258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47" y="5558253"/>
                        <a:ext cx="84074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57613" y="5581650"/>
          <a:ext cx="14303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9" name="Equation" r:id="rId7" imgW="21031200" imgH="7315200" progId="Equation.DSMT4">
                  <p:embed/>
                </p:oleObj>
              </mc:Choice>
              <mc:Fallback>
                <p:oleObj name="Equation" r:id="rId7" imgW="21031200" imgH="7315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5581650"/>
                        <a:ext cx="14303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187950" y="5558253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0" name="Equation" r:id="rId9" imgW="17983200" imgH="6400800" progId="Equation.DSMT4">
                  <p:embed/>
                </p:oleObj>
              </mc:Choice>
              <mc:Fallback>
                <p:oleObj name="Equation" r:id="rId9" imgW="17983200" imgH="640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558253"/>
                        <a:ext cx="139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1069975" y="301625"/>
          <a:ext cx="78740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3" name="文档" r:id="rId1" imgW="5100955" imgH="998855" progId="Word.Document.8">
                  <p:embed/>
                </p:oleObj>
              </mc:Choice>
              <mc:Fallback>
                <p:oleObj name="文档" r:id="rId1" imgW="5100955" imgH="9988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301625"/>
                        <a:ext cx="7874000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2209800" y="1981200"/>
          <a:ext cx="4572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4" name="" r:id="rId3" imgW="2336800" imgH="304800" progId="Equation.DSMT4">
                  <p:embed/>
                </p:oleObj>
              </mc:Choice>
              <mc:Fallback>
                <p:oleObj name="" r:id="rId3" imgW="23368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572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209800" y="2819400"/>
          <a:ext cx="4572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5" name="" r:id="rId5" imgW="2349500" imgH="355600" progId="Equation.DSMT4">
                  <p:embed/>
                </p:oleObj>
              </mc:Choice>
              <mc:Fallback>
                <p:oleObj name="" r:id="rId5" imgW="2349500" imgH="35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19400"/>
                        <a:ext cx="4572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33400" y="36576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注意到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2819400" y="4114800"/>
          <a:ext cx="2514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6" name="Equation" r:id="rId7" imgW="1054100" imgH="292100" progId="Equation.DSMT4">
                  <p:embed/>
                </p:oleObj>
              </mc:Choice>
              <mc:Fallback>
                <p:oleObj name="Equation" r:id="rId7" imgW="10541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14800"/>
                        <a:ext cx="2514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2133600" y="5257800"/>
          <a:ext cx="4419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7" name="Equation" r:id="rId9" imgW="1993900" imgH="292100" progId="Equation.DSMT4">
                  <p:embed/>
                </p:oleObj>
              </mc:Choice>
              <mc:Fallback>
                <p:oleObj name="Equation" r:id="rId9" imgW="19939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7800"/>
                        <a:ext cx="4419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990600" y="1371600"/>
          <a:ext cx="5105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89" name="" r:id="rId1" imgW="2489200" imgH="355600" progId="Equation.DSMT4">
                  <p:embed/>
                </p:oleObj>
              </mc:Choice>
              <mc:Fallback>
                <p:oleObj name="" r:id="rId1" imgW="2489200" imgH="355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5105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2209800" y="2209800"/>
          <a:ext cx="6324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0" name="" r:id="rId3" imgW="3175000" imgH="355600" progId="Equation.DSMT4">
                  <p:embed/>
                </p:oleObj>
              </mc:Choice>
              <mc:Fallback>
                <p:oleObj name="" r:id="rId3" imgW="3175000" imgH="35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6324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990600" y="609600"/>
            <a:ext cx="403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这样，由概率的可加性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692150" y="3657600"/>
          <a:ext cx="8050213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1" name="文档" r:id="rId5" imgW="4990465" imgH="1346200" progId="Word.Document.8">
                  <p:embed/>
                </p:oleObj>
              </mc:Choice>
              <mc:Fallback>
                <p:oleObj name="文档" r:id="rId5" imgW="4990465" imgH="1346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657600"/>
                        <a:ext cx="8050213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b="1">
                <a:solidFill>
                  <a:srgbClr val="FC0128"/>
                </a:solidFill>
                <a:ea typeface="华文新魏" panose="02010800040101010101" pitchFamily="2" charset="-122"/>
              </a:rPr>
              <a:t>定义  </a:t>
            </a:r>
            <a:r>
              <a:rPr kumimoji="1" lang="zh-CN" altLang="zh-CN" sz="2800">
                <a:solidFill>
                  <a:srgbClr val="000000"/>
                </a:solidFill>
                <a:ea typeface="华文新魏" panose="02010800040101010101" pitchFamily="2" charset="-122"/>
              </a:rPr>
              <a:t>事件组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1</a:t>
            </a:r>
            <a:r>
              <a:rPr kumimoji="1" lang="zh-CN" altLang="en-US" sz="2800">
                <a:ea typeface="华文新魏" panose="02010800040101010101" pitchFamily="2" charset="-122"/>
              </a:rPr>
              <a:t>，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2</a:t>
            </a:r>
            <a:r>
              <a:rPr kumimoji="1" lang="zh-CN" altLang="en-US" sz="2800">
                <a:ea typeface="华文新魏" panose="02010800040101010101" pitchFamily="2" charset="-122"/>
              </a:rPr>
              <a:t>，</a:t>
            </a:r>
            <a:r>
              <a:rPr kumimoji="1" lang="en-US" altLang="zh-CN" sz="2800">
                <a:ea typeface="华文新魏" panose="02010800040101010101" pitchFamily="2" charset="-122"/>
              </a:rPr>
              <a:t>…</a:t>
            </a:r>
            <a:r>
              <a:rPr kumimoji="1" lang="zh-CN" altLang="en-US" sz="2800">
                <a:ea typeface="华文新魏" panose="02010800040101010101" pitchFamily="2" charset="-122"/>
              </a:rPr>
              <a:t>，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n </a:t>
            </a:r>
            <a:r>
              <a:rPr kumimoji="1" lang="en-US" altLang="zh-CN" sz="2800">
                <a:ea typeface="华文新魏" panose="02010800040101010101" pitchFamily="2" charset="-122"/>
              </a:rPr>
              <a:t>(n</a:t>
            </a:r>
            <a:r>
              <a:rPr kumimoji="1" lang="zh-CN" altLang="zh-CN" sz="2800">
                <a:ea typeface="华文新魏" panose="02010800040101010101" pitchFamily="2" charset="-122"/>
              </a:rPr>
              <a:t>可为</a:t>
            </a:r>
            <a:r>
              <a:rPr kumimoji="1" lang="zh-CN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zh-CN" sz="2800">
                <a:ea typeface="华文新魏" panose="02010800040101010101" pitchFamily="2" charset="-122"/>
              </a:rPr>
              <a:t>)，称为样本空间</a:t>
            </a:r>
            <a:r>
              <a:rPr kumimoji="1" lang="zh-CN" altLang="en-US" sz="280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zh-CN" sz="2800">
                <a:solidFill>
                  <a:schemeClr val="folHlink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的一个划分</a:t>
            </a:r>
            <a:r>
              <a:rPr kumimoji="1" lang="en-US" altLang="zh-CN" sz="2800">
                <a:solidFill>
                  <a:schemeClr val="folHlink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zh-CN" sz="2800">
                <a:solidFill>
                  <a:schemeClr val="folHlink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完备事件组</a:t>
            </a:r>
            <a:r>
              <a:rPr kumimoji="1" lang="en-US" altLang="zh-CN" sz="2800">
                <a:solidFill>
                  <a:schemeClr val="folHlink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r>
              <a:rPr kumimoji="1" lang="zh-CN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，若满足：</a:t>
            </a:r>
            <a:endParaRPr kumimoji="1" lang="zh-CN" altLang="en-US" sz="2800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1636713" y="1752600"/>
          <a:ext cx="566578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4" name="Equation" r:id="rId1" imgW="2171700" imgH="685800" progId="Equation.DSMT4">
                  <p:embed/>
                </p:oleObj>
              </mc:Choice>
              <mc:Fallback>
                <p:oleObj name="Equation" r:id="rId1" imgW="21717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752600"/>
                        <a:ext cx="5665787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6" name="Oval 4"/>
          <p:cNvSpPr>
            <a:spLocks noChangeArrowheads="1"/>
          </p:cNvSpPr>
          <p:nvPr/>
        </p:nvSpPr>
        <p:spPr bwMode="auto">
          <a:xfrm>
            <a:off x="1371600" y="3352800"/>
            <a:ext cx="4800600" cy="3124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ea typeface="华文新魏" panose="02010800040101010101" pitchFamily="2" charset="-122"/>
            </a:endParaRPr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 flipV="1">
            <a:off x="3581400" y="48006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 flipH="1">
            <a:off x="3581400" y="35052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59" name="Line 7"/>
          <p:cNvSpPr>
            <a:spLocks noChangeShapeType="1"/>
          </p:cNvSpPr>
          <p:nvPr/>
        </p:nvSpPr>
        <p:spPr bwMode="auto">
          <a:xfrm>
            <a:off x="3348038" y="3429000"/>
            <a:ext cx="287337" cy="15128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0" name="Line 8"/>
          <p:cNvSpPr>
            <a:spLocks noChangeShapeType="1"/>
          </p:cNvSpPr>
          <p:nvPr/>
        </p:nvSpPr>
        <p:spPr bwMode="auto">
          <a:xfrm>
            <a:off x="1981200" y="3886200"/>
            <a:ext cx="17526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1" name="Line 9"/>
          <p:cNvSpPr>
            <a:spLocks noChangeShapeType="1"/>
          </p:cNvSpPr>
          <p:nvPr/>
        </p:nvSpPr>
        <p:spPr bwMode="auto">
          <a:xfrm flipV="1">
            <a:off x="1258888" y="4868863"/>
            <a:ext cx="2362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2" name="Line 10"/>
          <p:cNvSpPr>
            <a:spLocks noChangeShapeType="1"/>
          </p:cNvSpPr>
          <p:nvPr/>
        </p:nvSpPr>
        <p:spPr bwMode="auto">
          <a:xfrm flipH="1">
            <a:off x="2339975" y="4797425"/>
            <a:ext cx="129540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581400" y="4876800"/>
            <a:ext cx="533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>
            <a:off x="3635375" y="4868863"/>
            <a:ext cx="1684338" cy="10699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5" name="Text Box 13"/>
          <p:cNvSpPr txBox="1">
            <a:spLocks noChangeArrowheads="1"/>
          </p:cNvSpPr>
          <p:nvPr/>
        </p:nvSpPr>
        <p:spPr bwMode="auto">
          <a:xfrm>
            <a:off x="4556125" y="393065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1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66" name="Text Box 14"/>
          <p:cNvSpPr txBox="1">
            <a:spLocks noChangeArrowheads="1"/>
          </p:cNvSpPr>
          <p:nvPr/>
        </p:nvSpPr>
        <p:spPr bwMode="auto">
          <a:xfrm>
            <a:off x="3489325" y="354965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2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67" name="Text Box 15"/>
          <p:cNvSpPr txBox="1">
            <a:spLocks noChangeArrowheads="1"/>
          </p:cNvSpPr>
          <p:nvPr/>
        </p:nvSpPr>
        <p:spPr bwMode="auto">
          <a:xfrm>
            <a:off x="2574925" y="3625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…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68" name="Text Box 16"/>
          <p:cNvSpPr txBox="1">
            <a:spLocks noChangeArrowheads="1"/>
          </p:cNvSpPr>
          <p:nvPr/>
        </p:nvSpPr>
        <p:spPr bwMode="auto">
          <a:xfrm>
            <a:off x="1736725" y="4235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…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69" name="Text Box 17"/>
          <p:cNvSpPr txBox="1">
            <a:spLocks noChangeArrowheads="1"/>
          </p:cNvSpPr>
          <p:nvPr/>
        </p:nvSpPr>
        <p:spPr bwMode="auto">
          <a:xfrm>
            <a:off x="1812925" y="4997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…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2879725" y="54546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…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4175125" y="53784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…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4479925" y="4921250"/>
            <a:ext cx="500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n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228373" name="Oval 21"/>
          <p:cNvSpPr>
            <a:spLocks noChangeArrowheads="1"/>
          </p:cNvSpPr>
          <p:nvPr/>
        </p:nvSpPr>
        <p:spPr bwMode="auto">
          <a:xfrm>
            <a:off x="2667000" y="4038600"/>
            <a:ext cx="1524000" cy="1981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2879725" y="46164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6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67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175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675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7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75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175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7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175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675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175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675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175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675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175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675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6" grpId="0" animBg="1" autoUpdateAnimBg="0"/>
      <p:bldP spid="228365" grpId="0" autoUpdateAnimBg="0"/>
      <p:bldP spid="228366" grpId="0" autoUpdateAnimBg="0"/>
      <p:bldP spid="228367" grpId="0" autoUpdateAnimBg="0"/>
      <p:bldP spid="228368" grpId="0" autoUpdateAnimBg="0"/>
      <p:bldP spid="228369" grpId="0" autoUpdateAnimBg="0"/>
      <p:bldP spid="228370" grpId="0" autoUpdateAnimBg="0"/>
      <p:bldP spid="228371" grpId="0" autoUpdateAnimBg="0"/>
      <p:bldP spid="228372" grpId="0" autoUpdateAnimBg="0"/>
      <p:bldP spid="228373" grpId="0" animBg="1"/>
      <p:bldP spid="22837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620000" cy="27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华文新魏" panose="02010800040101010101" pitchFamily="2" charset="-122"/>
              </a:rPr>
              <a:t>设</a:t>
            </a:r>
            <a:r>
              <a:rPr kumimoji="1" lang="en-US" altLang="zh-CN" dirty="0">
                <a:ea typeface="华文新魏" panose="02010800040101010101" pitchFamily="2" charset="-122"/>
              </a:rPr>
              <a:t>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…, 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n</a:t>
            </a:r>
            <a:r>
              <a:rPr kumimoji="1" lang="zh-CN" altLang="zh-CN" dirty="0">
                <a:ea typeface="华文新魏" panose="02010800040101010101" pitchFamily="2" charset="-122"/>
              </a:rPr>
              <a:t>是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zh-CN" dirty="0">
                <a:ea typeface="华文新魏" panose="02010800040101010101" pitchFamily="2" charset="-122"/>
              </a:rPr>
              <a:t>的一个划分，</a:t>
            </a:r>
            <a:endParaRPr kumimoji="1"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dirty="0">
                <a:ea typeface="华文新魏" panose="02010800040101010101" pitchFamily="2" charset="-122"/>
              </a:rPr>
              <a:t>且</a:t>
            </a:r>
            <a:r>
              <a:rPr kumimoji="1" lang="en-US" altLang="zh-CN" dirty="0">
                <a:ea typeface="华文新魏" panose="02010800040101010101" pitchFamily="2" charset="-122"/>
              </a:rPr>
              <a:t>P(A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i</a:t>
            </a:r>
            <a:r>
              <a:rPr kumimoji="1" lang="en-US" altLang="zh-CN" dirty="0">
                <a:ea typeface="华文新魏" panose="02010800040101010101" pitchFamily="2" charset="-122"/>
              </a:rPr>
              <a:t>)&gt;0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(</a:t>
            </a:r>
            <a:r>
              <a:rPr kumimoji="1" lang="en-US" altLang="zh-CN" dirty="0" err="1">
                <a:ea typeface="华文新魏" panose="02010800040101010101" pitchFamily="2" charset="-122"/>
              </a:rPr>
              <a:t>i</a:t>
            </a:r>
            <a:r>
              <a:rPr kumimoji="1" lang="zh-CN" altLang="en-US" dirty="0">
                <a:ea typeface="华文新魏" panose="02010800040101010101" pitchFamily="2" charset="-122"/>
              </a:rPr>
              <a:t>＝</a:t>
            </a:r>
            <a:r>
              <a:rPr kumimoji="1" lang="en-US" altLang="zh-CN" dirty="0"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…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n)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endParaRPr kumimoji="1"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dirty="0">
                <a:ea typeface="华文新魏" panose="02010800040101010101" pitchFamily="2" charset="-122"/>
              </a:rPr>
              <a:t>则对任何事件</a:t>
            </a:r>
            <a:r>
              <a:rPr kumimoji="1" lang="en-US" altLang="zh-CN" dirty="0">
                <a:ea typeface="华文新魏" panose="02010800040101010101" pitchFamily="2" charset="-122"/>
              </a:rPr>
              <a:t>B</a:t>
            </a:r>
            <a:r>
              <a:rPr kumimoji="1" lang="en-US" altLang="zh-CN" dirty="0">
                <a:ea typeface="华文新魏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Edwardian Script ITC" panose="030303020407070D0804" pitchFamily="66" charset="0"/>
              </a:rPr>
              <a:t> F</a:t>
            </a:r>
            <a:r>
              <a:rPr kumimoji="1" lang="en-US" altLang="zh-CN" sz="4000" dirty="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zh-CN" dirty="0">
                <a:ea typeface="华文新魏" panose="02010800040101010101" pitchFamily="2" charset="-122"/>
              </a:rPr>
              <a:t>有</a:t>
            </a:r>
            <a:r>
              <a:rPr kumimoji="1" lang="zh-CN" altLang="en-US" dirty="0">
                <a:ea typeface="华文新魏" panose="02010800040101010101" pitchFamily="2" charset="-122"/>
              </a:rPr>
              <a:t>    </a:t>
            </a:r>
            <a:endParaRPr kumimoji="1" lang="zh-CN" altLang="en-US" dirty="0">
              <a:ea typeface="华文新魏" panose="02010800040101010101" pitchFamily="2" charset="-122"/>
            </a:endParaRP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2122488" y="3505200"/>
          <a:ext cx="5003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4" name="Equation" r:id="rId1" imgW="2044700" imgH="431800" progId="Equation.DSMT4">
                  <p:embed/>
                </p:oleObj>
              </mc:Choice>
              <mc:Fallback>
                <p:oleObj name="Equation" r:id="rId1" imgW="20447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505200"/>
                        <a:ext cx="5003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1752600" y="4830763"/>
            <a:ext cx="46545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上式就称为</a:t>
            </a:r>
            <a:r>
              <a:rPr kumimoji="1"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全概率公式</a:t>
            </a:r>
            <a:r>
              <a:rPr kumimoji="1" lang="zh-CN" altLang="en-US">
                <a:ea typeface="华文新魏" panose="02010800040101010101" pitchFamily="2" charset="-122"/>
              </a:rPr>
              <a:t>。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8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76325" y="1909763"/>
          <a:ext cx="7691438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41" name="文档" r:id="rId1" imgW="4761230" imgH="1612265" progId="Word.Document.8">
                  <p:embed/>
                </p:oleObj>
              </mc:Choice>
              <mc:Fallback>
                <p:oleObj name="文档" r:id="rId1" imgW="4761230" imgH="16122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909763"/>
                        <a:ext cx="7691438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1600200" y="762000"/>
            <a:ext cx="441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>
                <a:latin typeface="Times New Roman" panose="02020603050405020304" pitchFamily="18" charset="0"/>
                <a:ea typeface="华文新魏" panose="02010800040101010101" pitchFamily="2" charset="-122"/>
              </a:rPr>
              <a:t>全概率公式的应用</a:t>
            </a:r>
            <a:endParaRPr kumimoji="1" lang="zh-CN" altLang="en-US" sz="36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116013" y="69215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例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. 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市场上有甲、乙、丙三家工厂生产的同一品牌产品，已知三家工厂的市场占有率分别为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1/4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1/4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1/2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，且三家工厂的次品率分别为 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2%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1% 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400">
                <a:solidFill>
                  <a:srgbClr val="000000"/>
                </a:solidFill>
                <a:ea typeface="华文新魏" panose="02010800040101010101" pitchFamily="2" charset="-122"/>
              </a:rPr>
              <a:t>3%</a:t>
            </a:r>
            <a:r>
              <a:rPr kumimoji="1" lang="zh-CN" altLang="en-US" sz="2400">
                <a:solidFill>
                  <a:srgbClr val="000000"/>
                </a:solidFill>
                <a:ea typeface="华文新魏" panose="02010800040101010101" pitchFamily="2" charset="-122"/>
              </a:rPr>
              <a:t>，试求市场上该品牌产品的次品率。</a:t>
            </a:r>
            <a:endParaRPr kumimoji="1" lang="zh-CN" altLang="en-US" sz="240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4876800" y="2438400"/>
          <a:ext cx="3743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7" name="BMP 图象" r:id="rId1" imgW="2981325" imgH="2743200" progId="Paint.Picture">
                  <p:embed/>
                </p:oleObj>
              </mc:Choice>
              <mc:Fallback>
                <p:oleObj name="BMP 图象" r:id="rId1" imgW="2981325" imgH="27432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37433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6172200" y="3352800"/>
            <a:ext cx="609600" cy="1066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68965" name="WordArt 5"/>
          <p:cNvSpPr>
            <a:spLocks noChangeArrowheads="1" noChangeShapeType="1" noTextEdit="1"/>
          </p:cNvSpPr>
          <p:nvPr/>
        </p:nvSpPr>
        <p:spPr bwMode="auto">
          <a:xfrm>
            <a:off x="6477000" y="3886200"/>
            <a:ext cx="76200" cy="2286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000000"/>
                  </a:solidFill>
                  <a:miter lim="800000"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endParaRPr lang="zh-CN" altLang="en-US" sz="3600" kern="10">
              <a:ln w="9525">
                <a:solidFill>
                  <a:srgbClr val="000000"/>
                </a:solidFill>
                <a:miter lim="800000"/>
              </a:ln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8966" name="Object 6" descr="白色大理石"/>
          <p:cNvGraphicFramePr>
            <a:graphicFrameLocks noChangeAspect="1"/>
          </p:cNvGraphicFramePr>
          <p:nvPr/>
        </p:nvGraphicFramePr>
        <p:xfrm>
          <a:off x="762000" y="5410200"/>
          <a:ext cx="5657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8" name="Equation" r:id="rId3" imgW="3149600" imgH="228600" progId="Equation.3">
                  <p:embed/>
                </p:oleObj>
              </mc:Choice>
              <mc:Fallback>
                <p:oleObj name="Equation" r:id="rId3" imgW="3149600" imgH="228600" progId="Equation.3">
                  <p:embed/>
                  <p:pic>
                    <p:nvPicPr>
                      <p:cNvPr id="0" name="Object 6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10200"/>
                        <a:ext cx="5657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 descr="白色大理石"/>
          <p:cNvGraphicFramePr>
            <a:graphicFrameLocks noChangeAspect="1"/>
          </p:cNvGraphicFramePr>
          <p:nvPr/>
        </p:nvGraphicFramePr>
        <p:xfrm>
          <a:off x="914400" y="5867400"/>
          <a:ext cx="43799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9" name="Equation" r:id="rId6" imgW="2438400" imgH="393700" progId="Equation.DSMT4">
                  <p:embed/>
                </p:oleObj>
              </mc:Choice>
              <mc:Fallback>
                <p:oleObj name="Equation" r:id="rId6" imgW="2438400" imgH="393700" progId="Equation.DSMT4">
                  <p:embed/>
                  <p:pic>
                    <p:nvPicPr>
                      <p:cNvPr id="0" name="Object 7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67400"/>
                        <a:ext cx="43799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 descr="白色大理石"/>
          <p:cNvGraphicFramePr>
            <a:graphicFrameLocks noChangeAspect="1"/>
          </p:cNvGraphicFramePr>
          <p:nvPr/>
        </p:nvGraphicFramePr>
        <p:xfrm>
          <a:off x="762000" y="4876800"/>
          <a:ext cx="3810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0" name="Equation" r:id="rId8" imgW="2120900" imgH="228600" progId="Equation.3">
                  <p:embed/>
                </p:oleObj>
              </mc:Choice>
              <mc:Fallback>
                <p:oleObj name="Equation" r:id="rId8" imgW="2120900" imgH="228600" progId="Equation.3">
                  <p:embed/>
                  <p:pic>
                    <p:nvPicPr>
                      <p:cNvPr id="0" name="Object 8" descr="白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810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8969" name="Group 9"/>
          <p:cNvGrpSpPr/>
          <p:nvPr/>
        </p:nvGrpSpPr>
        <p:grpSpPr bwMode="auto">
          <a:xfrm>
            <a:off x="1258888" y="2479675"/>
            <a:ext cx="2690812" cy="457200"/>
            <a:chOff x="839" y="1442"/>
            <a:chExt cx="1695" cy="288"/>
          </a:xfrm>
        </p:grpSpPr>
        <p:sp>
          <p:nvSpPr>
            <p:cNvPr id="215055" name="Rectangle 10"/>
            <p:cNvSpPr>
              <a:spLocks noChangeArrowheads="1"/>
            </p:cNvSpPr>
            <p:nvPr/>
          </p:nvSpPr>
          <p:spPr bwMode="auto">
            <a:xfrm>
              <a:off x="839" y="1442"/>
              <a:ext cx="1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     买到一件次品</a:t>
              </a:r>
              <a:endParaRPr kumimoji="1" lang="zh-CN" altLang="en-US" sz="240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056" name="Object 11"/>
            <p:cNvGraphicFramePr>
              <a:graphicFrameLocks noChangeAspect="1"/>
            </p:cNvGraphicFramePr>
            <p:nvPr/>
          </p:nvGraphicFramePr>
          <p:xfrm>
            <a:off x="1156" y="1480"/>
            <a:ext cx="16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1" name="Equation" r:id="rId10" imgW="152400" imgH="165100" progId="Equation.DSMT4">
                    <p:embed/>
                  </p:oleObj>
                </mc:Choice>
                <mc:Fallback>
                  <p:oleObj name="Equation" r:id="rId10" imgW="152400" imgH="165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480"/>
                          <a:ext cx="16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72" name="Group 12"/>
          <p:cNvGrpSpPr/>
          <p:nvPr/>
        </p:nvGrpSpPr>
        <p:grpSpPr bwMode="auto">
          <a:xfrm>
            <a:off x="1258888" y="3213100"/>
            <a:ext cx="3530600" cy="1190625"/>
            <a:chOff x="793" y="1933"/>
            <a:chExt cx="2224" cy="750"/>
          </a:xfrm>
        </p:grpSpPr>
        <p:sp>
          <p:nvSpPr>
            <p:cNvPr id="215051" name="Rectangle 13"/>
            <p:cNvSpPr>
              <a:spLocks noChangeArrowheads="1"/>
            </p:cNvSpPr>
            <p:nvPr/>
          </p:nvSpPr>
          <p:spPr bwMode="auto">
            <a:xfrm>
              <a:off x="975" y="1933"/>
              <a:ext cx="204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买到一件甲厂的次品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买到一件乙厂的次品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买到一件丙厂的次品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052" name="Object 14"/>
            <p:cNvGraphicFramePr>
              <a:graphicFrameLocks noChangeAspect="1"/>
            </p:cNvGraphicFramePr>
            <p:nvPr/>
          </p:nvGraphicFramePr>
          <p:xfrm>
            <a:off x="793" y="1954"/>
            <a:ext cx="18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2" name="Equation" r:id="rId12" imgW="165100" imgH="228600" progId="Equation.DSMT4">
                    <p:embed/>
                  </p:oleObj>
                </mc:Choice>
                <mc:Fallback>
                  <p:oleObj name="Equation" r:id="rId12" imgW="1651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954"/>
                          <a:ext cx="18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53" name="Object 15"/>
            <p:cNvGraphicFramePr>
              <a:graphicFrameLocks noChangeAspect="1"/>
            </p:cNvGraphicFramePr>
            <p:nvPr/>
          </p:nvGraphicFramePr>
          <p:xfrm>
            <a:off x="793" y="2205"/>
            <a:ext cx="20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3" name="Equation" r:id="rId14" imgW="190500" imgH="228600" progId="Equation.DSMT4">
                    <p:embed/>
                  </p:oleObj>
                </mc:Choice>
                <mc:Fallback>
                  <p:oleObj name="Equation" r:id="rId14" imgW="19050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205"/>
                          <a:ext cx="20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54" name="Object 16"/>
            <p:cNvGraphicFramePr>
              <a:graphicFrameLocks noChangeAspect="1"/>
            </p:cNvGraphicFramePr>
            <p:nvPr/>
          </p:nvGraphicFramePr>
          <p:xfrm>
            <a:off x="793" y="2432"/>
            <a:ext cx="19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24" name="Equation" r:id="rId16" imgW="177800" imgH="228600" progId="Equation.DSMT4">
                    <p:embed/>
                  </p:oleObj>
                </mc:Choice>
                <mc:Fallback>
                  <p:oleObj name="Equation" r:id="rId16" imgW="1778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432"/>
                          <a:ext cx="19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0000">
    <p:zoom/>
    <p:sndAc>
      <p:stSnd>
        <p:snd r:embed="rId18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484438" y="38608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该球取自哪号罐的可能性最大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?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295400" y="260350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实际中还有下面一类问题，是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“已知结果求原因”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468313" y="5087938"/>
            <a:ext cx="803592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      </a:t>
            </a:r>
            <a:r>
              <a:rPr kumimoji="1" lang="zh-CN" altLang="en-US">
                <a:ea typeface="华文新魏" panose="02010800040101010101" pitchFamily="2" charset="-122"/>
              </a:rPr>
              <a:t>这一类问题在实际中更为常见，它所求的是条件概率，是已知某结果发生条件下，求各原因发生可能性大小</a:t>
            </a:r>
            <a:r>
              <a:rPr kumimoji="1" lang="en-US" altLang="zh-CN">
                <a:ea typeface="华文新魏" panose="02010800040101010101" pitchFamily="2" charset="-122"/>
              </a:rPr>
              <a:t>.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827088" y="1341438"/>
            <a:ext cx="60960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有两只罐子，</a:t>
            </a:r>
            <a:r>
              <a:rPr kumimoji="1" lang="en-US" altLang="zh-CN"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ea typeface="华文新魏" panose="02010800040101010101" pitchFamily="2" charset="-122"/>
              </a:rPr>
              <a:t>号罐装</a:t>
            </a:r>
            <a:r>
              <a:rPr kumimoji="1" lang="en-US" altLang="zh-CN">
                <a:ea typeface="华文新魏" panose="02010800040101010101" pitchFamily="2" charset="-122"/>
              </a:rPr>
              <a:t>7</a:t>
            </a:r>
            <a:r>
              <a:rPr kumimoji="1" lang="zh-CN" altLang="en-US">
                <a:ea typeface="华文新魏" panose="02010800040101010101" pitchFamily="2" charset="-122"/>
              </a:rPr>
              <a:t>个红球一个白球，</a:t>
            </a:r>
            <a:r>
              <a:rPr kumimoji="1" lang="en-US" altLang="zh-CN">
                <a:ea typeface="华文新魏" panose="02010800040101010101" pitchFamily="2" charset="-122"/>
              </a:rPr>
              <a:t>2</a:t>
            </a:r>
            <a:r>
              <a:rPr kumimoji="1" lang="zh-CN" altLang="en-US">
                <a:ea typeface="华文新魏" panose="02010800040101010101" pitchFamily="2" charset="-122"/>
              </a:rPr>
              <a:t>号罐装有</a:t>
            </a:r>
            <a:r>
              <a:rPr kumimoji="1" lang="en-US" altLang="zh-CN">
                <a:ea typeface="华文新魏" panose="02010800040101010101" pitchFamily="2" charset="-122"/>
              </a:rPr>
              <a:t>7</a:t>
            </a:r>
            <a:r>
              <a:rPr kumimoji="1" lang="zh-CN" altLang="en-US">
                <a:ea typeface="华文新魏" panose="02010800040101010101" pitchFamily="2" charset="-122"/>
              </a:rPr>
              <a:t>个白球一个红球。某人从任一罐中任意摸出一球，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发现是红球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,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要求判断该球是取自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号罐的概率</a:t>
            </a:r>
            <a:r>
              <a:rPr kumimoji="1" lang="en-US" altLang="zh-CN">
                <a:ea typeface="华文新魏" panose="02010800040101010101" pitchFamily="2" charset="-122"/>
              </a:rPr>
              <a:t>.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grpSp>
        <p:nvGrpSpPr>
          <p:cNvPr id="177158" name="Group 6"/>
          <p:cNvGrpSpPr/>
          <p:nvPr/>
        </p:nvGrpSpPr>
        <p:grpSpPr bwMode="auto">
          <a:xfrm>
            <a:off x="7696200" y="1558925"/>
            <a:ext cx="1319213" cy="592138"/>
            <a:chOff x="4848" y="816"/>
            <a:chExt cx="831" cy="373"/>
          </a:xfrm>
        </p:grpSpPr>
        <p:pic>
          <p:nvPicPr>
            <p:cNvPr id="221193" name="Picture 7" descr="HANDRCV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194" name="Oval 8"/>
            <p:cNvSpPr>
              <a:spLocks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77161" name="AutoShape 9"/>
          <p:cNvSpPr>
            <a:spLocks noChangeArrowheads="1"/>
          </p:cNvSpPr>
          <p:nvPr/>
        </p:nvSpPr>
        <p:spPr bwMode="auto">
          <a:xfrm rot="-2215889">
            <a:off x="6172200" y="2168525"/>
            <a:ext cx="1676400" cy="228600"/>
          </a:xfrm>
          <a:prstGeom prst="leftArrow">
            <a:avLst>
              <a:gd name="adj1" fmla="val 50000"/>
              <a:gd name="adj2" fmla="val 18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684213" y="40767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或者问</a:t>
            </a:r>
            <a:r>
              <a:rPr kumimoji="1" lang="en-US" altLang="zh-CN">
                <a:ea typeface="华文新魏" panose="02010800040101010101" pitchFamily="2" charset="-122"/>
              </a:rPr>
              <a:t>: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 autoUpdateAnimBg="0"/>
      <p:bldP spid="177155" grpId="0" autoUpdateAnimBg="0"/>
      <p:bldP spid="177156" grpId="0" autoUpdateAnimBg="0"/>
      <p:bldP spid="177157" grpId="0" autoUpdateAnimBg="0"/>
      <p:bldP spid="177161" grpId="0" animBg="1"/>
      <p:bldP spid="17716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908050"/>
            <a:ext cx="8540750" cy="1081088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三、</a:t>
            </a:r>
            <a:r>
              <a:rPr lang="en-US" altLang="zh-CN">
                <a:ea typeface="华文新魏" panose="02010800040101010101" pitchFamily="2" charset="-122"/>
              </a:rPr>
              <a:t>Bayes</a:t>
            </a:r>
            <a:r>
              <a:rPr lang="zh-CN" altLang="en-US">
                <a:ea typeface="华文新魏" panose="02010800040101010101" pitchFamily="2" charset="-122"/>
              </a:rPr>
              <a:t>公式</a:t>
            </a:r>
            <a:endParaRPr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223235" name="Object 3"/>
          <p:cNvGraphicFramePr>
            <a:graphicFrameLocks noChangeAspect="1"/>
          </p:cNvGraphicFramePr>
          <p:nvPr/>
        </p:nvGraphicFramePr>
        <p:xfrm>
          <a:off x="4514850" y="45354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83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535488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014413" y="2890838"/>
            <a:ext cx="7500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接下来我们介绍为解决这类问题而引出的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3432175" y="4567238"/>
            <a:ext cx="2216150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990000"/>
                </a:solidFill>
                <a:ea typeface="华文新魏" panose="02010800040101010101" pitchFamily="2" charset="-122"/>
              </a:rPr>
              <a:t>贝叶斯公式</a:t>
            </a:r>
            <a:endParaRPr kumimoji="1" lang="zh-CN" altLang="en-US">
              <a:solidFill>
                <a:srgbClr val="990000"/>
              </a:solidFill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Bayes</a:t>
            </a:r>
            <a:r>
              <a:rPr kumimoji="1" lang="zh-CN" altLang="en-US">
                <a:ea typeface="华文新魏" panose="02010800040101010101" pitchFamily="2" charset="-122"/>
              </a:rPr>
              <a:t>方法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 autoUpdateAnimBg="0"/>
      <p:bldP spid="178181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609600" y="2397125"/>
            <a:ext cx="8534400" cy="145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ea typeface="华文新魏" panose="02010800040101010101" pitchFamily="2" charset="-122"/>
              </a:rPr>
              <a:t>       </a:t>
            </a:r>
            <a:r>
              <a:rPr kumimoji="1" lang="zh-CN" altLang="en-US" sz="2800" dirty="0">
                <a:ea typeface="华文新魏" panose="02010800040101010101" pitchFamily="2" charset="-122"/>
              </a:rPr>
              <a:t>设</a:t>
            </a:r>
            <a:r>
              <a:rPr kumimoji="1" lang="en-US" altLang="zh-CN" sz="2800" dirty="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1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en-US" altLang="zh-CN" sz="2800" dirty="0">
                <a:ea typeface="华文新魏" panose="02010800040101010101" pitchFamily="2" charset="-122"/>
              </a:rPr>
              <a:t>…, A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n</a:t>
            </a:r>
            <a:r>
              <a:rPr kumimoji="1" lang="zh-CN" altLang="zh-CN" sz="2800" dirty="0">
                <a:ea typeface="华文新魏" panose="02010800040101010101" pitchFamily="2" charset="-122"/>
              </a:rPr>
              <a:t>是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zh-CN" sz="2800" dirty="0">
                <a:ea typeface="华文新魏" panose="02010800040101010101" pitchFamily="2" charset="-122"/>
              </a:rPr>
              <a:t>的一个划分，且</a:t>
            </a:r>
            <a:r>
              <a:rPr kumimoji="1" lang="en-US" altLang="zh-CN" sz="2800" dirty="0">
                <a:ea typeface="华文新魏" panose="02010800040101010101" pitchFamily="2" charset="-122"/>
              </a:rPr>
              <a:t>P(A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i</a:t>
            </a:r>
            <a:r>
              <a:rPr kumimoji="1" lang="en-US" altLang="zh-CN" sz="2800" dirty="0">
                <a:ea typeface="华文新魏" panose="02010800040101010101" pitchFamily="2" charset="-122"/>
              </a:rPr>
              <a:t>) &gt; 0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en-US" altLang="zh-CN" sz="2800" dirty="0">
                <a:ea typeface="华文新魏" panose="02010800040101010101" pitchFamily="2" charset="-122"/>
              </a:rPr>
              <a:t>(</a:t>
            </a:r>
            <a:r>
              <a:rPr kumimoji="1" lang="en-US" altLang="zh-CN" sz="2800" dirty="0" err="1">
                <a:ea typeface="华文新魏" panose="02010800040101010101" pitchFamily="2" charset="-122"/>
              </a:rPr>
              <a:t>i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＝</a:t>
            </a:r>
            <a:r>
              <a:rPr kumimoji="1" lang="en-US" altLang="zh-CN" sz="2800" dirty="0">
                <a:ea typeface="华文新魏" panose="02010800040101010101" pitchFamily="2" charset="-122"/>
              </a:rPr>
              <a:t>1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en-US" altLang="zh-CN" sz="2800" dirty="0">
                <a:ea typeface="华文新魏" panose="02010800040101010101" pitchFamily="2" charset="-122"/>
              </a:rPr>
              <a:t>…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en-US" altLang="zh-CN" sz="2800" dirty="0">
                <a:ea typeface="华文新魏" panose="02010800040101010101" pitchFamily="2" charset="-122"/>
              </a:rPr>
              <a:t>n)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zh-CN" altLang="zh-CN" sz="2800" dirty="0">
                <a:ea typeface="华文新魏" panose="02010800040101010101" pitchFamily="2" charset="-122"/>
              </a:rPr>
              <a:t>则对任何事件</a:t>
            </a:r>
            <a:r>
              <a:rPr kumimoji="1" lang="en-US" altLang="zh-CN" sz="2800" dirty="0">
                <a:ea typeface="华文新魏" panose="02010800040101010101" pitchFamily="2" charset="-122"/>
              </a:rPr>
              <a:t>B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dirty="0">
                <a:latin typeface="Edwardian Script ITC" panose="030303020407070D0804" pitchFamily="66" charset="0"/>
              </a:rPr>
              <a:t>F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，</a:t>
            </a:r>
            <a:r>
              <a:rPr kumimoji="1" lang="zh-CN" altLang="zh-CN" sz="2800" dirty="0">
                <a:ea typeface="华文新魏" panose="02010800040101010101" pitchFamily="2" charset="-122"/>
              </a:rPr>
              <a:t>有</a:t>
            </a:r>
            <a:r>
              <a:rPr kumimoji="1" lang="zh-CN" altLang="en-US" sz="2800" dirty="0">
                <a:ea typeface="华文新魏" panose="02010800040101010101" pitchFamily="2" charset="-122"/>
              </a:rPr>
              <a:t>      </a:t>
            </a:r>
            <a:endParaRPr kumimoji="1" lang="zh-CN" altLang="en-US" sz="2800" dirty="0">
              <a:ea typeface="华文新魏" panose="02010800040101010101" pitchFamily="2" charset="-122"/>
            </a:endParaRPr>
          </a:p>
        </p:txBody>
      </p:sp>
      <p:graphicFrame>
        <p:nvGraphicFramePr>
          <p:cNvPr id="179203" name="Object 3"/>
          <p:cNvGraphicFramePr>
            <a:graphicFrameLocks noChangeAspect="1"/>
          </p:cNvGraphicFramePr>
          <p:nvPr/>
        </p:nvGraphicFramePr>
        <p:xfrm>
          <a:off x="1365250" y="4073525"/>
          <a:ext cx="64119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6" name="Equation" r:id="rId1" imgW="2882900" imgH="647700" progId="Equation.DSMT4">
                  <p:embed/>
                </p:oleObj>
              </mc:Choice>
              <mc:Fallback>
                <p:oleObj name="Equation" r:id="rId1" imgW="2882900" imgH="647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4073525"/>
                        <a:ext cx="64119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4" name="Text Box 4" descr="白色大理石"/>
          <p:cNvSpPr txBox="1">
            <a:spLocks noChangeArrowheads="1"/>
          </p:cNvSpPr>
          <p:nvPr/>
        </p:nvSpPr>
        <p:spPr bwMode="auto">
          <a:xfrm>
            <a:off x="990600" y="5521325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上式就称为</a:t>
            </a:r>
            <a:r>
              <a:rPr kumimoji="1" lang="zh-CN" altLang="zh-CN" sz="2800" b="1">
                <a:solidFill>
                  <a:srgbClr val="FF0000"/>
                </a:solidFill>
                <a:ea typeface="华文新魏" panose="02010800040101010101" pitchFamily="2" charset="-122"/>
              </a:rPr>
              <a:t>贝叶斯公式</a:t>
            </a:r>
            <a:r>
              <a:rPr kumimoji="1" lang="zh-CN" altLang="en-US" sz="2800">
                <a:ea typeface="华文新魏" panose="02010800040101010101" pitchFamily="2" charset="-122"/>
              </a:rPr>
              <a:t>。</a:t>
            </a:r>
            <a:endParaRPr kumimoji="1" lang="zh-CN" altLang="en-US" sz="2400" b="1">
              <a:ea typeface="华文新魏" panose="02010800040101010101" pitchFamily="2" charset="-122"/>
            </a:endParaRPr>
          </a:p>
        </p:txBody>
      </p:sp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468313" y="1196975"/>
          <a:ext cx="8229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7" name="Equation" r:id="rId4" imgW="3517900" imgH="431800" progId="Equation.DSMT4">
                  <p:embed/>
                </p:oleObj>
              </mc:Choice>
              <mc:Fallback>
                <p:oleObj name="Equation" r:id="rId4" imgW="3517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96975"/>
                        <a:ext cx="8229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6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autoUpdateAnimBg="0" build="p"/>
      <p:bldP spid="1792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1035050" y="261938"/>
          <a:ext cx="7350125" cy="447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2" name="Document" r:id="rId1" imgW="5205095" imgH="3168650" progId="Word.Document.8">
                  <p:embed/>
                </p:oleObj>
              </mc:Choice>
              <mc:Fallback>
                <p:oleObj name="Document" r:id="rId1" imgW="5205095" imgH="31686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61938"/>
                        <a:ext cx="7350125" cy="447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1398191" y="4005064"/>
          <a:ext cx="6986984" cy="268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23" name="Document" r:id="rId3" imgW="6175375" imgH="2372995" progId="Word.Document.8">
                  <p:embed/>
                </p:oleObj>
              </mc:Choice>
              <mc:Fallback>
                <p:oleObj name="Document" r:id="rId3" imgW="6175375" imgH="237299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191" y="4005064"/>
                        <a:ext cx="6986984" cy="2683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022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022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微信图片_202002232226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775" y="597535"/>
            <a:ext cx="6908165" cy="52698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Oval 2"/>
          <p:cNvSpPr>
            <a:spLocks noChangeArrowheads="1"/>
          </p:cNvSpPr>
          <p:nvPr/>
        </p:nvSpPr>
        <p:spPr bwMode="auto">
          <a:xfrm>
            <a:off x="3124200" y="1676400"/>
            <a:ext cx="27432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条件概率 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华文新魏" panose="02010800040101010101" pitchFamily="2" charset="-122"/>
              </a:rPr>
              <a:t>三大公式 小  结</a:t>
            </a:r>
            <a:endParaRPr lang="zh-CN" altLang="en-US" b="1">
              <a:ea typeface="华文新魏" panose="02010800040101010101" pitchFamily="2" charset="-122"/>
            </a:endParaRPr>
          </a:p>
        </p:txBody>
      </p:sp>
      <p:sp>
        <p:nvSpPr>
          <p:cNvPr id="196612" name="Oval 4"/>
          <p:cNvSpPr>
            <a:spLocks noChangeArrowheads="1"/>
          </p:cNvSpPr>
          <p:nvPr/>
        </p:nvSpPr>
        <p:spPr bwMode="auto">
          <a:xfrm>
            <a:off x="762000" y="2667000"/>
            <a:ext cx="22098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“</a:t>
            </a:r>
            <a:r>
              <a:rPr kumimoji="1" lang="zh-CN" altLang="en-US" sz="2400">
                <a:ea typeface="华文新魏" panose="02010800040101010101" pitchFamily="2" charset="-122"/>
              </a:rPr>
              <a:t>缩减”样本空间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 flipV="1">
            <a:off x="2438400" y="2438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4" name="Oval 6"/>
          <p:cNvSpPr>
            <a:spLocks noChangeArrowheads="1"/>
          </p:cNvSpPr>
          <p:nvPr/>
        </p:nvSpPr>
        <p:spPr bwMode="auto">
          <a:xfrm>
            <a:off x="5943600" y="2743200"/>
            <a:ext cx="2209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定义式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6096000" y="2362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 flipH="1">
            <a:off x="5638800" y="36576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7" name="Oval 9"/>
          <p:cNvSpPr>
            <a:spLocks noChangeArrowheads="1"/>
          </p:cNvSpPr>
          <p:nvPr/>
        </p:nvSpPr>
        <p:spPr bwMode="auto">
          <a:xfrm>
            <a:off x="3200400" y="3581400"/>
            <a:ext cx="2438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乘法公式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 flipH="1">
            <a:off x="2286000" y="4191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19" name="Oval 11"/>
          <p:cNvSpPr>
            <a:spLocks noChangeArrowheads="1"/>
          </p:cNvSpPr>
          <p:nvPr/>
        </p:nvSpPr>
        <p:spPr bwMode="auto">
          <a:xfrm>
            <a:off x="762000" y="4953000"/>
            <a:ext cx="30480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全概率公式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8100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70866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6622" name="Oval 14"/>
          <p:cNvSpPr>
            <a:spLocks noChangeArrowheads="1"/>
          </p:cNvSpPr>
          <p:nvPr/>
        </p:nvSpPr>
        <p:spPr bwMode="auto">
          <a:xfrm>
            <a:off x="5410200" y="5029200"/>
            <a:ext cx="2743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ea typeface="华文新魏" panose="02010800040101010101" pitchFamily="2" charset="-122"/>
            </a:endParaRPr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6003925" y="53879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贝叶斯公式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nimBg="1" autoUpdateAnimBg="0"/>
      <p:bldP spid="196612" grpId="0" animBg="1" autoUpdateAnimBg="0"/>
      <p:bldP spid="196614" grpId="0" animBg="1" autoUpdateAnimBg="0"/>
      <p:bldP spid="196617" grpId="0" animBg="1" autoUpdateAnimBg="0"/>
      <p:bldP spid="196619" grpId="0" animBg="1" autoUpdateAnimBg="0"/>
      <p:bldP spid="196622" grpId="0" animBg="1" autoUpdateAnimBg="0"/>
      <p:bldP spid="19662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z="4000">
                <a:ea typeface="华文新魏" panose="02010800040101010101" pitchFamily="2" charset="-122"/>
              </a:rPr>
              <a:t>事件</a:t>
            </a:r>
            <a:r>
              <a:rPr lang="zh-CN" altLang="en-US">
                <a:ea typeface="华文新魏" panose="02010800040101010101" pitchFamily="2" charset="-122"/>
              </a:rPr>
              <a:t>独立性 </a:t>
            </a:r>
            <a:br>
              <a:rPr lang="zh-CN" altLang="en-US" sz="4000">
                <a:ea typeface="华文新魏" panose="02010800040101010101" pitchFamily="2" charset="-122"/>
              </a:rPr>
            </a:br>
            <a:r>
              <a:rPr lang="zh-CN" altLang="en-US" sz="3200">
                <a:ea typeface="华文新魏" panose="02010800040101010101" pitchFamily="2" charset="-122"/>
              </a:rPr>
              <a:t>一、两个事件的独立性</a:t>
            </a:r>
            <a:endParaRPr lang="zh-CN" altLang="en-US" sz="3200">
              <a:ea typeface="华文新魏" panose="02010800040101010101" pitchFamily="2" charset="-122"/>
            </a:endParaRP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1143000" y="2133600"/>
            <a:ext cx="7620000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   </a:t>
            </a:r>
            <a:r>
              <a:rPr kumimoji="1" lang="zh-CN" altLang="en-US" sz="2800" dirty="0">
                <a:ea typeface="华文新魏" panose="02010800040101010101" pitchFamily="2" charset="-122"/>
              </a:rPr>
              <a:t>设</a:t>
            </a:r>
            <a:r>
              <a:rPr kumimoji="1" lang="en-US" altLang="zh-CN" sz="2800" dirty="0">
                <a:ea typeface="华文新魏" panose="02010800040101010101" pitchFamily="2" charset="-122"/>
              </a:rPr>
              <a:t>A</a:t>
            </a:r>
            <a:r>
              <a:rPr kumimoji="1" lang="zh-CN" altLang="en-US" sz="2800" dirty="0">
                <a:ea typeface="华文新魏" panose="02010800040101010101" pitchFamily="2" charset="-122"/>
              </a:rPr>
              <a:t>、</a:t>
            </a:r>
            <a:r>
              <a:rPr kumimoji="1" lang="en-US" altLang="zh-CN" sz="2800" dirty="0">
                <a:ea typeface="华文新魏" panose="02010800040101010101" pitchFamily="2" charset="-122"/>
              </a:rPr>
              <a:t>B</a:t>
            </a:r>
            <a:r>
              <a:rPr kumimoji="1" lang="zh-CN" altLang="zh-CN" sz="2800" dirty="0">
                <a:ea typeface="华文新魏" panose="02010800040101010101" pitchFamily="2" charset="-122"/>
              </a:rPr>
              <a:t>是两事件，</a:t>
            </a:r>
            <a:r>
              <a:rPr kumimoji="1" lang="en-US" altLang="zh-CN" sz="2800" dirty="0">
                <a:ea typeface="华文新魏" panose="02010800040101010101" pitchFamily="2" charset="-122"/>
              </a:rPr>
              <a:t>P(A) </a:t>
            </a:r>
            <a:r>
              <a:rPr kumimoji="1" lang="zh-CN" altLang="zh-CN" sz="2800" dirty="0">
                <a:ea typeface="华文新魏" panose="02010800040101010101" pitchFamily="2" charset="-122"/>
              </a:rPr>
              <a:t>≠</a:t>
            </a:r>
            <a:r>
              <a:rPr kumimoji="1" lang="en-US" altLang="zh-CN" sz="2800" dirty="0">
                <a:ea typeface="华文新魏" panose="02010800040101010101" pitchFamily="2" charset="-122"/>
              </a:rPr>
              <a:t>0, </a:t>
            </a:r>
            <a:r>
              <a:rPr kumimoji="1" lang="en-US" altLang="zh-CN" sz="2800" dirty="0">
                <a:ea typeface="华文新魏" panose="02010800040101010101" pitchFamily="2" charset="-122"/>
                <a:sym typeface="+mn-ea"/>
              </a:rPr>
              <a:t>P(B) </a:t>
            </a:r>
            <a:r>
              <a:rPr kumimoji="1" lang="zh-CN" altLang="zh-CN" sz="2800" dirty="0">
                <a:ea typeface="华文新魏" panose="02010800040101010101" pitchFamily="2" charset="-122"/>
                <a:sym typeface="+mn-ea"/>
              </a:rPr>
              <a:t>≠</a:t>
            </a:r>
            <a:r>
              <a:rPr kumimoji="1" lang="en-US" altLang="zh-CN" sz="2800" dirty="0">
                <a:ea typeface="华文新魏" panose="02010800040101010101" pitchFamily="2" charset="-122"/>
                <a:sym typeface="+mn-ea"/>
              </a:rPr>
              <a:t>0</a:t>
            </a:r>
            <a:r>
              <a:rPr kumimoji="1" lang="zh-CN" altLang="zh-CN" sz="2800" dirty="0">
                <a:ea typeface="华文新魏" panose="02010800040101010101" pitchFamily="2" charset="-122"/>
              </a:rPr>
              <a:t>若</a:t>
            </a:r>
            <a:endParaRPr kumimoji="1" lang="zh-CN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ea typeface="华文新魏" panose="02010800040101010101" pitchFamily="2" charset="-122"/>
              </a:rPr>
              <a:t>                      </a:t>
            </a:r>
            <a:r>
              <a:rPr kumimoji="1" lang="en-US" altLang="zh-CN" sz="2800" dirty="0">
                <a:ea typeface="华文新魏" panose="02010800040101010101" pitchFamily="2" charset="-122"/>
              </a:rPr>
              <a:t>P(B)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＝</a:t>
            </a:r>
            <a:r>
              <a:rPr kumimoji="1" lang="en-US" altLang="zh-CN" sz="2800" dirty="0">
                <a:ea typeface="华文新魏" panose="02010800040101010101" pitchFamily="2" charset="-122"/>
              </a:rPr>
              <a:t>P(B|A)     </a:t>
            </a:r>
            <a:r>
              <a:rPr kumimoji="1" lang="zh-CN" altLang="zh-CN" sz="2800" dirty="0">
                <a:ea typeface="华文新魏" panose="02010800040101010101" pitchFamily="2" charset="-122"/>
                <a:sym typeface="+mn-ea"/>
              </a:rPr>
              <a:t> </a:t>
            </a:r>
            <a:r>
              <a:rPr kumimoji="1" lang="en-US" altLang="zh-CN" sz="2800" dirty="0">
                <a:ea typeface="华文新魏" panose="02010800040101010101" pitchFamily="2" charset="-122"/>
                <a:sym typeface="+mn-ea"/>
              </a:rPr>
              <a:t>P(A)</a:t>
            </a:r>
            <a:r>
              <a:rPr kumimoji="1" lang="zh-CN" altLang="en-US" sz="2800" dirty="0">
                <a:ea typeface="华文新魏" panose="02010800040101010101" pitchFamily="2" charset="-122"/>
                <a:sym typeface="+mn-ea"/>
              </a:rPr>
              <a:t>＝</a:t>
            </a:r>
            <a:r>
              <a:rPr kumimoji="1" lang="en-US" altLang="zh-CN" sz="2800" dirty="0">
                <a:ea typeface="华文新魏" panose="02010800040101010101" pitchFamily="2" charset="-122"/>
                <a:sym typeface="+mn-ea"/>
              </a:rPr>
              <a:t>P(A|B) </a:t>
            </a:r>
            <a:r>
              <a:rPr kumimoji="1" lang="en-US" altLang="zh-CN" sz="2800" dirty="0">
                <a:ea typeface="华文新魏" panose="02010800040101010101" pitchFamily="2" charset="-122"/>
              </a:rPr>
              <a:t>                </a:t>
            </a:r>
            <a:endParaRPr kumimoji="1"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ea typeface="华文新魏" panose="02010800040101010101" pitchFamily="2" charset="-122"/>
              </a:rPr>
              <a:t>则 称事件</a:t>
            </a:r>
            <a:r>
              <a:rPr kumimoji="1" lang="en-US" altLang="zh-CN" sz="2800" dirty="0">
                <a:ea typeface="华文新魏" panose="02010800040101010101" pitchFamily="2" charset="-122"/>
              </a:rPr>
              <a:t>A</a:t>
            </a:r>
            <a:r>
              <a:rPr kumimoji="1" lang="zh-CN" altLang="zh-CN" sz="2800" dirty="0">
                <a:ea typeface="华文新魏" panose="02010800040101010101" pitchFamily="2" charset="-122"/>
              </a:rPr>
              <a:t>与</a:t>
            </a:r>
            <a:r>
              <a:rPr kumimoji="1" lang="en-US" altLang="zh-CN" sz="2800" dirty="0">
                <a:ea typeface="华文新魏" panose="02010800040101010101" pitchFamily="2" charset="-122"/>
              </a:rPr>
              <a:t>B</a:t>
            </a:r>
            <a:r>
              <a:rPr kumimoji="1" lang="zh-CN" altLang="zh-CN" sz="2800" dirty="0">
                <a:ea typeface="华文新魏" panose="02010800040101010101" pitchFamily="2" charset="-122"/>
              </a:rPr>
              <a:t>相互</a:t>
            </a:r>
            <a:r>
              <a:rPr kumimoji="1" lang="zh-CN" altLang="zh-CN" sz="2800" dirty="0">
                <a:solidFill>
                  <a:schemeClr val="folHlink"/>
                </a:solidFill>
                <a:ea typeface="华文新魏" panose="02010800040101010101" pitchFamily="2" charset="-122"/>
              </a:rPr>
              <a:t>独立</a:t>
            </a:r>
            <a:r>
              <a:rPr kumimoji="1" lang="zh-CN" altLang="zh-CN" sz="2400" dirty="0">
                <a:ea typeface="华文新魏" panose="02010800040101010101" pitchFamily="2" charset="-122"/>
              </a:rPr>
              <a:t>。</a:t>
            </a:r>
            <a:endParaRPr kumimoji="1" lang="zh-CN" altLang="zh-CN" sz="24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ea typeface="华文新魏" panose="02010800040101010101" pitchFamily="2" charset="-122"/>
              </a:rPr>
              <a:t>等价于：</a:t>
            </a:r>
            <a:endParaRPr kumimoji="1" lang="zh-CN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 dirty="0">
                <a:solidFill>
                  <a:srgbClr val="FC0128"/>
                </a:solidFill>
                <a:ea typeface="华文新魏" panose="02010800040101010101" pitchFamily="2" charset="-122"/>
              </a:rPr>
              <a:t>定义：若</a:t>
            </a:r>
            <a:r>
              <a:rPr kumimoji="1" lang="zh-CN" altLang="en-US" sz="2800" dirty="0">
                <a:solidFill>
                  <a:srgbClr val="FC0128"/>
                </a:solidFill>
                <a:ea typeface="华文新魏" panose="02010800040101010101" pitchFamily="2" charset="-122"/>
              </a:rPr>
              <a:t> </a:t>
            </a:r>
            <a:r>
              <a:rPr kumimoji="1" lang="zh-CN" altLang="zh-CN" sz="2800" dirty="0">
                <a:solidFill>
                  <a:srgbClr val="FC0128"/>
                </a:solidFill>
                <a:ea typeface="华文新魏" panose="02010800040101010101" pitchFamily="2" charset="-122"/>
              </a:rPr>
              <a:t> </a:t>
            </a:r>
            <a:r>
              <a:rPr kumimoji="1" lang="en-US" altLang="zh-CN" sz="2800" dirty="0">
                <a:solidFill>
                  <a:srgbClr val="FC0128"/>
                </a:solidFill>
                <a:ea typeface="华文新魏" panose="02010800040101010101" pitchFamily="2" charset="-122"/>
              </a:rPr>
              <a:t>P(AB)</a:t>
            </a:r>
            <a:r>
              <a:rPr kumimoji="1" lang="zh-CN" altLang="en-US" sz="2800" dirty="0">
                <a:solidFill>
                  <a:srgbClr val="FC0128"/>
                </a:solidFill>
                <a:ea typeface="华文新魏" panose="02010800040101010101" pitchFamily="2" charset="-122"/>
              </a:rPr>
              <a:t>＝</a:t>
            </a:r>
            <a:r>
              <a:rPr kumimoji="1" lang="en-US" altLang="zh-CN" sz="2800" dirty="0">
                <a:solidFill>
                  <a:srgbClr val="FC0128"/>
                </a:solidFill>
                <a:ea typeface="华文新魏" panose="02010800040101010101" pitchFamily="2" charset="-122"/>
              </a:rPr>
              <a:t>P(A)P(B)</a:t>
            </a:r>
            <a:r>
              <a:rPr kumimoji="1" lang="zh-CN" altLang="en-US" sz="2800" dirty="0">
                <a:solidFill>
                  <a:srgbClr val="FC0128"/>
                </a:solidFill>
                <a:ea typeface="华文新魏" panose="02010800040101010101" pitchFamily="2" charset="-122"/>
              </a:rPr>
              <a:t>，</a:t>
            </a:r>
            <a:r>
              <a:rPr kumimoji="1" lang="zh-CN" altLang="en-US" sz="2800" dirty="0">
                <a:ea typeface="华文新魏" panose="02010800040101010101" pitchFamily="2" charset="-122"/>
              </a:rPr>
              <a:t>则称事件</a:t>
            </a:r>
            <a:r>
              <a:rPr kumimoji="1" lang="en-US" altLang="zh-CN" sz="2800" dirty="0">
                <a:ea typeface="华文新魏" panose="02010800040101010101" pitchFamily="2" charset="-122"/>
              </a:rPr>
              <a:t>A</a:t>
            </a:r>
            <a:r>
              <a:rPr kumimoji="1" lang="zh-CN" altLang="zh-CN" sz="2800" dirty="0">
                <a:ea typeface="华文新魏" panose="02010800040101010101" pitchFamily="2" charset="-122"/>
              </a:rPr>
              <a:t>与</a:t>
            </a:r>
            <a:r>
              <a:rPr kumimoji="1" lang="en-US" altLang="zh-CN" sz="2800" dirty="0">
                <a:ea typeface="华文新魏" panose="02010800040101010101" pitchFamily="2" charset="-122"/>
              </a:rPr>
              <a:t>B</a:t>
            </a:r>
            <a:r>
              <a:rPr kumimoji="1" lang="zh-CN" altLang="en-US" sz="2800" dirty="0">
                <a:ea typeface="华文新魏" panose="02010800040101010101" pitchFamily="2" charset="-122"/>
              </a:rPr>
              <a:t>是统计独立的，简称</a:t>
            </a:r>
            <a:r>
              <a:rPr kumimoji="1" lang="zh-CN" altLang="zh-CN" sz="2800" dirty="0">
                <a:solidFill>
                  <a:schemeClr val="folHlink"/>
                </a:solidFill>
                <a:ea typeface="华文新魏" panose="02010800040101010101" pitchFamily="2" charset="-122"/>
              </a:rPr>
              <a:t>独立</a:t>
            </a:r>
            <a:r>
              <a:rPr kumimoji="1" lang="zh-CN" altLang="zh-CN" sz="2400" dirty="0">
                <a:ea typeface="华文新魏" panose="02010800040101010101" pitchFamily="2" charset="-122"/>
              </a:rPr>
              <a:t>。</a:t>
            </a:r>
            <a:r>
              <a:rPr kumimoji="1" lang="zh-CN" altLang="en-US" sz="2800" dirty="0">
                <a:solidFill>
                  <a:srgbClr val="FC0128"/>
                </a:solidFill>
                <a:ea typeface="华文新魏" panose="02010800040101010101" pitchFamily="2" charset="-122"/>
              </a:rPr>
              <a:t> </a:t>
            </a:r>
            <a:endParaRPr kumimoji="1" lang="zh-CN" altLang="en-US" sz="2800" dirty="0">
              <a:solidFill>
                <a:srgbClr val="FC0128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58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11188" y="1127125"/>
          <a:ext cx="8296275" cy="452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04" name="Document" r:id="rId1" imgW="6116955" imgH="3333750" progId="Word.Document.8">
                  <p:embed/>
                </p:oleObj>
              </mc:Choice>
              <mc:Fallback>
                <p:oleObj name="Document" r:id="rId1" imgW="6116955" imgH="33337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7125"/>
                        <a:ext cx="8296275" cy="45227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395536" y="3212976"/>
            <a:ext cx="8540750" cy="3886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用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P(</a:t>
            </a:r>
            <a:r>
              <a:rPr lang="en-US" altLang="zh-CN" i="1" dirty="0">
                <a:solidFill>
                  <a:schemeClr val="tx2"/>
                </a:solidFill>
                <a:ea typeface="华文新魏" panose="02010800040101010101" pitchFamily="2" charset="-122"/>
              </a:rPr>
              <a:t>AB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)=</a:t>
            </a:r>
            <a:r>
              <a:rPr lang="en-US" altLang="zh-CN" i="1" dirty="0">
                <a:solidFill>
                  <a:schemeClr val="tx2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) </a:t>
            </a:r>
            <a:r>
              <a:rPr lang="en-US" altLang="zh-CN" i="1" dirty="0">
                <a:solidFill>
                  <a:schemeClr val="tx2"/>
                </a:solidFill>
                <a:ea typeface="华文新魏" panose="02010800040101010101" pitchFamily="2" charset="-122"/>
              </a:rPr>
              <a:t>P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solidFill>
                  <a:schemeClr val="tx2"/>
                </a:solidFill>
                <a:ea typeface="华文新魏" panose="02010800040101010101" pitchFamily="2" charset="-122"/>
              </a:rPr>
              <a:t>B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刻划独立性</a:t>
            </a: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比用</a:t>
            </a:r>
            <a:endParaRPr lang="zh-CN" altLang="en-US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ea typeface="华文新魏" panose="02010800040101010101" pitchFamily="2" charset="-122"/>
              </a:rPr>
              <a:t>  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A</a:t>
            </a:r>
            <a:r>
              <a:rPr lang="en-US" altLang="zh-CN" dirty="0">
                <a:ea typeface="华文新魏" panose="02010800040101010101" pitchFamily="2" charset="-122"/>
              </a:rPr>
              <a:t>|</a:t>
            </a:r>
            <a:r>
              <a:rPr lang="en-US" altLang="zh-CN" i="1" dirty="0">
                <a:ea typeface="华文新魏" panose="02010800040101010101" pitchFamily="2" charset="-122"/>
              </a:rPr>
              <a:t>B</a:t>
            </a:r>
            <a:r>
              <a:rPr lang="en-US" altLang="zh-CN" dirty="0">
                <a:ea typeface="华文新魏" panose="02010800040101010101" pitchFamily="2" charset="-122"/>
              </a:rPr>
              <a:t>)  = </a:t>
            </a:r>
            <a:r>
              <a:rPr lang="en-US" altLang="zh-CN" i="1" dirty="0">
                <a:ea typeface="华文新魏" panose="02010800040101010101" pitchFamily="2" charset="-122"/>
              </a:rPr>
              <a:t> 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A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en-US" altLang="zh-CN" sz="4000" dirty="0">
                <a:ea typeface="华文新魏" panose="02010800040101010101" pitchFamily="2" charset="-122"/>
              </a:rPr>
              <a:t> </a:t>
            </a:r>
            <a:r>
              <a:rPr lang="zh-CN" altLang="en-US" sz="4000" dirty="0">
                <a:ea typeface="华文新魏" panose="02010800040101010101" pitchFamily="2" charset="-122"/>
              </a:rPr>
              <a:t>或</a:t>
            </a:r>
            <a:r>
              <a:rPr lang="zh-CN" altLang="en-US" sz="4000" i="1" dirty="0"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B</a:t>
            </a:r>
            <a:r>
              <a:rPr lang="en-US" altLang="zh-CN" dirty="0">
                <a:ea typeface="华文新魏" panose="02010800040101010101" pitchFamily="2" charset="-122"/>
              </a:rPr>
              <a:t>|</a:t>
            </a:r>
            <a:r>
              <a:rPr lang="en-US" altLang="zh-CN" i="1" dirty="0">
                <a:ea typeface="华文新魏" panose="02010800040101010101" pitchFamily="2" charset="-122"/>
              </a:rPr>
              <a:t>A</a:t>
            </a:r>
            <a:r>
              <a:rPr lang="en-US" altLang="zh-CN" dirty="0">
                <a:ea typeface="华文新魏" panose="02010800040101010101" pitchFamily="2" charset="-122"/>
              </a:rPr>
              <a:t>)  = </a:t>
            </a:r>
            <a:r>
              <a:rPr lang="en-US" altLang="zh-CN" i="1" dirty="0">
                <a:ea typeface="华文新魏" panose="02010800040101010101" pitchFamily="2" charset="-122"/>
              </a:rPr>
              <a:t> 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B</a:t>
            </a:r>
            <a:r>
              <a:rPr lang="en-US" altLang="zh-CN" dirty="0">
                <a:ea typeface="华文新魏" panose="02010800040101010101" pitchFamily="2" charset="-122"/>
              </a:rPr>
              <a:t>)</a:t>
            </a:r>
            <a:r>
              <a:rPr lang="en-US" altLang="zh-CN" sz="4000" dirty="0">
                <a:ea typeface="华文新魏" panose="02010800040101010101" pitchFamily="2" charset="-122"/>
              </a:rPr>
              <a:t> </a:t>
            </a:r>
            <a:endParaRPr lang="en-US" altLang="zh-CN" sz="40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dirty="0">
                <a:ea typeface="华文新魏" panose="02010800040101010101" pitchFamily="2" charset="-122"/>
              </a:rPr>
              <a:t> </a:t>
            </a:r>
            <a:r>
              <a:rPr lang="zh-CN" altLang="en-US" dirty="0">
                <a:ea typeface="华文新魏" panose="02010800040101010101" pitchFamily="2" charset="-122"/>
              </a:rPr>
              <a:t>更好</a:t>
            </a:r>
            <a:r>
              <a:rPr lang="en-US" altLang="zh-CN" dirty="0">
                <a:ea typeface="华文新魏" panose="02010800040101010101" pitchFamily="2" charset="-122"/>
              </a:rPr>
              <a:t>,</a:t>
            </a:r>
            <a:r>
              <a:rPr lang="zh-CN" altLang="en-US" dirty="0">
                <a:ea typeface="华文新魏" panose="02010800040101010101" pitchFamily="2" charset="-122"/>
              </a:rPr>
              <a:t>它不受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B</a:t>
            </a:r>
            <a:r>
              <a:rPr lang="en-US" altLang="zh-CN" dirty="0">
                <a:ea typeface="华文新魏" panose="02010800040101010101" pitchFamily="2" charset="-122"/>
              </a:rPr>
              <a:t>)&gt;0</a:t>
            </a:r>
            <a:r>
              <a:rPr lang="zh-CN" altLang="en-US" dirty="0">
                <a:ea typeface="华文新魏" panose="02010800040101010101" pitchFamily="2" charset="-122"/>
              </a:rPr>
              <a:t>或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A</a:t>
            </a:r>
            <a:r>
              <a:rPr lang="en-US" altLang="zh-CN" dirty="0">
                <a:ea typeface="华文新魏" panose="02010800040101010101" pitchFamily="2" charset="-122"/>
              </a:rPr>
              <a:t>)&gt;0</a:t>
            </a:r>
            <a:r>
              <a:rPr lang="zh-CN" altLang="en-US" dirty="0">
                <a:ea typeface="华文新魏" panose="02010800040101010101" pitchFamily="2" charset="-122"/>
              </a:rPr>
              <a:t>的制约</a:t>
            </a:r>
            <a:r>
              <a:rPr lang="en-US" altLang="zh-CN" dirty="0">
                <a:ea typeface="华文新魏" panose="02010800040101010101" pitchFamily="2" charset="-122"/>
              </a:rPr>
              <a:t>.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5963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37474" y="2215763"/>
          <a:ext cx="5593694" cy="42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6" name="Equation" r:id="rId1" imgW="96621600" imgH="7315200" progId="Equation.DSMT4">
                  <p:embed/>
                </p:oleObj>
              </mc:Choice>
              <mc:Fallback>
                <p:oleObj name="Equation" r:id="rId1" imgW="96621600" imgH="7315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74" y="2215763"/>
                        <a:ext cx="5593694" cy="424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218" y="2092780"/>
            <a:ext cx="3014571" cy="8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B</a:t>
            </a:r>
            <a:r>
              <a:rPr lang="en-US" altLang="zh-CN" dirty="0">
                <a:ea typeface="华文新魏" panose="02010800040101010101" pitchFamily="2" charset="-122"/>
              </a:rPr>
              <a:t>)&gt;0</a:t>
            </a:r>
            <a:r>
              <a:rPr lang="zh-CN" altLang="en-US" dirty="0">
                <a:ea typeface="华文新魏" panose="02010800040101010101" pitchFamily="2" charset="-122"/>
              </a:rPr>
              <a:t>，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2032" y="21279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37474" y="1093025"/>
          <a:ext cx="557688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27" name="Equation" r:id="rId3" imgW="96316800" imgH="7315200" progId="Equation.DSMT4">
                  <p:embed/>
                </p:oleObj>
              </mc:Choice>
              <mc:Fallback>
                <p:oleObj name="Equation" r:id="rId3" imgW="96316800" imgH="7315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474" y="1093025"/>
                        <a:ext cx="5576888" cy="423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70502" y="924817"/>
            <a:ext cx="3014571" cy="84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ea typeface="华文新魏" panose="02010800040101010101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ea typeface="华文新魏" panose="02010800040101010101" pitchFamily="2" charset="-122"/>
              </a:rPr>
              <a:t>若</a:t>
            </a:r>
            <a:r>
              <a:rPr lang="en-US" altLang="zh-CN" i="1" dirty="0">
                <a:ea typeface="华文新魏" panose="02010800040101010101" pitchFamily="2" charset="-122"/>
              </a:rPr>
              <a:t>P</a:t>
            </a:r>
            <a:r>
              <a:rPr lang="en-US" altLang="zh-CN" dirty="0"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ea typeface="华文新魏" panose="02010800040101010101" pitchFamily="2" charset="-122"/>
              </a:rPr>
              <a:t>A</a:t>
            </a:r>
            <a:r>
              <a:rPr lang="en-US" altLang="zh-CN" dirty="0">
                <a:ea typeface="华文新魏" panose="02010800040101010101" pitchFamily="2" charset="-122"/>
              </a:rPr>
              <a:t>)&gt;0</a:t>
            </a:r>
            <a:r>
              <a:rPr lang="zh-CN" altLang="en-US" dirty="0">
                <a:ea typeface="华文新魏" panose="02010800040101010101" pitchFamily="2" charset="-122"/>
              </a:rPr>
              <a:t>，</a:t>
            </a:r>
            <a:endParaRPr lang="en-US" altLang="zh-CN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 build="p"/>
      <p:bldP spid="6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722934" y="404664"/>
          <a:ext cx="7416824" cy="3074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6" name="Document" r:id="rId1" imgW="5481955" imgH="2277745" progId="Word.Document.8">
                  <p:embed/>
                </p:oleObj>
              </mc:Choice>
              <mc:Fallback>
                <p:oleObj name="Document" r:id="rId1" imgW="5481955" imgH="2277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34" y="404664"/>
                        <a:ext cx="7416824" cy="3074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9598" y="2924944"/>
          <a:ext cx="8654771" cy="314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7" name="Document" r:id="rId3" imgW="6523990" imgH="2369820" progId="Word.Document.8">
                  <p:embed/>
                </p:oleObj>
              </mc:Choice>
              <mc:Fallback>
                <p:oleObj name="Document" r:id="rId3" imgW="6523990" imgH="23698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598" y="2924944"/>
                        <a:ext cx="8654771" cy="314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98703" y="5229200"/>
          <a:ext cx="63007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38" name="文档" r:id="rId5" imgW="4150360" imgH="1012825" progId="Word.Document.8">
                  <p:embed/>
                </p:oleObj>
              </mc:Choice>
              <mc:Fallback>
                <p:oleObj name="文档" r:id="rId5" imgW="4150360" imgH="101282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03" y="5229200"/>
                        <a:ext cx="6300788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271587" y="620688"/>
          <a:ext cx="7323138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2" name="Document" r:id="rId1" imgW="5502910" imgH="3044190" progId="Word.Document.8">
                  <p:embed/>
                </p:oleObj>
              </mc:Choice>
              <mc:Fallback>
                <p:oleObj name="Document" r:id="rId1" imgW="5502910" imgH="30441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7" y="620688"/>
                        <a:ext cx="7323138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1377950" y="4791075"/>
          <a:ext cx="721677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43" name="文档" r:id="rId3" imgW="5532120" imgH="1147445" progId="Word.Document.8">
                  <p:embed/>
                </p:oleObj>
              </mc:Choice>
              <mc:Fallback>
                <p:oleObj name="文档" r:id="rId3" imgW="5532120" imgH="114744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791075"/>
                        <a:ext cx="7216775" cy="148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0480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143000" y="228600"/>
            <a:ext cx="7772400" cy="22860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ea typeface="华文新魏" panose="02010800040101010101" pitchFamily="2" charset="-122"/>
              </a:rPr>
              <a:t>           </a:t>
            </a:r>
            <a:r>
              <a:rPr lang="zh-CN" altLang="en-US" sz="2400">
                <a:ea typeface="华文新魏" panose="02010800040101010101" pitchFamily="2" charset="-122"/>
              </a:rPr>
              <a:t>特别地，两个事件独立和两个事件互斥是完全不同的两个概念。前者说一个事件是否发生对另一个事件发生的概率大小没有影响；而后者说，两个事件是不可能同时出现的。</a:t>
            </a:r>
            <a:endParaRPr lang="zh-CN" altLang="en-US" sz="240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anose="02010800040101010101" pitchFamily="2" charset="-122"/>
              </a:rPr>
              <a:t> </a:t>
            </a:r>
            <a:endParaRPr lang="zh-CN" altLang="en-US" sz="280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ea typeface="华文新魏" panose="02010800040101010101" pitchFamily="2" charset="-122"/>
            </a:endParaRPr>
          </a:p>
        </p:txBody>
      </p:sp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4495800" y="33528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249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2405063" y="4495800"/>
            <a:ext cx="6800850" cy="11636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即</a:t>
            </a:r>
            <a:r>
              <a:rPr kumimoji="1" lang="en-US" altLang="zh-CN">
                <a:ea typeface="华文新魏" panose="02010800040101010101" pitchFamily="2" charset="-122"/>
              </a:rPr>
              <a:t>:  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若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A</a:t>
            </a:r>
            <a:r>
              <a:rPr kumimoji="1" lang="zh-CN" altLang="en-US" i="1">
                <a:solidFill>
                  <a:schemeClr val="tx2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B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互斥，且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P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(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A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)&gt;0, 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P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(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B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)&gt;0,</a:t>
            </a:r>
            <a:endParaRPr kumimoji="1" lang="en-US" altLang="zh-CN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algn="ctr" eaLnBrk="1" hangingPunct="1"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则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A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与</a:t>
            </a:r>
            <a:r>
              <a:rPr kumimoji="1" lang="en-US" altLang="zh-CN" i="1">
                <a:solidFill>
                  <a:schemeClr val="tx2"/>
                </a:solidFill>
                <a:ea typeface="华文新魏" panose="02010800040101010101" pitchFamily="2" charset="-122"/>
              </a:rPr>
              <a:t>B</a:t>
            </a:r>
            <a:r>
              <a:rPr kumimoji="1" lang="zh-CN" altLang="en-US">
                <a:solidFill>
                  <a:schemeClr val="tx2"/>
                </a:solidFill>
                <a:ea typeface="华文新魏" panose="02010800040101010101" pitchFamily="2" charset="-122"/>
              </a:rPr>
              <a:t>不独立</a:t>
            </a:r>
            <a:r>
              <a:rPr kumimoji="1" lang="en-US" altLang="zh-CN">
                <a:solidFill>
                  <a:schemeClr val="tx2"/>
                </a:solidFill>
                <a:ea typeface="华文新魏" panose="02010800040101010101" pitchFamily="2" charset="-122"/>
              </a:rPr>
              <a:t>.</a:t>
            </a:r>
            <a:endParaRPr kumimoji="1" lang="en-US" altLang="zh-CN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828800" y="5718175"/>
            <a:ext cx="7315200" cy="11398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反之，若</a:t>
            </a:r>
            <a:r>
              <a:rPr kumimoji="1" lang="en-US" altLang="zh-CN" i="1">
                <a:ea typeface="华文新魏" panose="02010800040101010101" pitchFamily="2" charset="-122"/>
              </a:rPr>
              <a:t>A</a:t>
            </a:r>
            <a:r>
              <a:rPr kumimoji="1" lang="zh-CN" altLang="en-US">
                <a:ea typeface="华文新魏" panose="02010800040101010101" pitchFamily="2" charset="-122"/>
              </a:rPr>
              <a:t>与</a:t>
            </a:r>
            <a:r>
              <a:rPr kumimoji="1" lang="en-US" altLang="zh-CN" i="1">
                <a:ea typeface="华文新魏" panose="02010800040101010101" pitchFamily="2" charset="-122"/>
              </a:rPr>
              <a:t>B</a:t>
            </a:r>
            <a:r>
              <a:rPr kumimoji="1" lang="zh-CN" altLang="en-US">
                <a:ea typeface="华文新魏" panose="02010800040101010101" pitchFamily="2" charset="-122"/>
              </a:rPr>
              <a:t>独立，且</a:t>
            </a:r>
            <a:r>
              <a:rPr kumimoji="1" lang="en-US" altLang="zh-CN" i="1">
                <a:ea typeface="华文新魏" panose="02010800040101010101" pitchFamily="2" charset="-122"/>
              </a:rPr>
              <a:t>P</a:t>
            </a:r>
            <a:r>
              <a:rPr kumimoji="1" lang="en-US" altLang="zh-CN">
                <a:ea typeface="华文新魏" panose="02010800040101010101" pitchFamily="2" charset="-122"/>
              </a:rPr>
              <a:t>(</a:t>
            </a:r>
            <a:r>
              <a:rPr kumimoji="1" lang="en-US" altLang="zh-CN" i="1">
                <a:ea typeface="华文新魏" panose="02010800040101010101" pitchFamily="2" charset="-122"/>
              </a:rPr>
              <a:t>A</a:t>
            </a:r>
            <a:r>
              <a:rPr kumimoji="1" lang="en-US" altLang="zh-CN">
                <a:ea typeface="华文新魏" panose="02010800040101010101" pitchFamily="2" charset="-122"/>
              </a:rPr>
              <a:t>)&gt;0,</a:t>
            </a:r>
            <a:r>
              <a:rPr kumimoji="1" lang="en-US" altLang="zh-CN" i="1">
                <a:ea typeface="华文新魏" panose="02010800040101010101" pitchFamily="2" charset="-122"/>
              </a:rPr>
              <a:t>P</a:t>
            </a:r>
            <a:r>
              <a:rPr kumimoji="1" lang="en-US" altLang="zh-CN">
                <a:ea typeface="华文新魏" panose="02010800040101010101" pitchFamily="2" charset="-122"/>
              </a:rPr>
              <a:t>(</a:t>
            </a:r>
            <a:r>
              <a:rPr kumimoji="1" lang="en-US" altLang="zh-CN" i="1">
                <a:ea typeface="华文新魏" panose="02010800040101010101" pitchFamily="2" charset="-122"/>
              </a:rPr>
              <a:t>B</a:t>
            </a:r>
            <a:r>
              <a:rPr kumimoji="1" lang="en-US" altLang="zh-CN">
                <a:ea typeface="华文新魏" panose="02010800040101010101" pitchFamily="2" charset="-122"/>
              </a:rPr>
              <a:t>)&gt;0,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                  </a:t>
            </a:r>
            <a:r>
              <a:rPr kumimoji="1" lang="zh-CN" altLang="en-US">
                <a:ea typeface="华文新魏" panose="02010800040101010101" pitchFamily="2" charset="-122"/>
              </a:rPr>
              <a:t>则</a:t>
            </a:r>
            <a:r>
              <a:rPr kumimoji="1" lang="en-US" altLang="zh-CN" i="1">
                <a:ea typeface="华文新魏" panose="02010800040101010101" pitchFamily="2" charset="-122"/>
              </a:rPr>
              <a:t>A</a:t>
            </a:r>
            <a:r>
              <a:rPr kumimoji="1" lang="en-US" altLang="zh-CN">
                <a:ea typeface="华文新魏" panose="02010800040101010101" pitchFamily="2" charset="-122"/>
              </a:rPr>
              <a:t> </a:t>
            </a:r>
            <a:r>
              <a:rPr kumimoji="1" lang="zh-CN" altLang="en-US">
                <a:ea typeface="华文新魏" panose="02010800040101010101" pitchFamily="2" charset="-122"/>
              </a:rPr>
              <a:t>、</a:t>
            </a:r>
            <a:r>
              <a:rPr kumimoji="1" lang="en-US" altLang="zh-CN" i="1">
                <a:ea typeface="华文新魏" panose="02010800040101010101" pitchFamily="2" charset="-122"/>
              </a:rPr>
              <a:t>B</a:t>
            </a:r>
            <a:r>
              <a:rPr kumimoji="1" lang="zh-CN" altLang="en-US">
                <a:ea typeface="华文新魏" panose="02010800040101010101" pitchFamily="2" charset="-122"/>
              </a:rPr>
              <a:t>不互斥</a:t>
            </a:r>
            <a:r>
              <a:rPr kumimoji="1" lang="en-US" altLang="zh-CN">
                <a:ea typeface="华文新魏" panose="02010800040101010101" pitchFamily="2" charset="-122"/>
              </a:rPr>
              <a:t>.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4659313" y="2781300"/>
            <a:ext cx="44846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ea typeface="华文新魏" panose="02010800040101010101" pitchFamily="2" charset="-122"/>
              </a:rPr>
              <a:t>而</a:t>
            </a:r>
            <a:r>
              <a:rPr kumimoji="1" lang="en-US" altLang="zh-CN" b="1" i="1">
                <a:ea typeface="华文新魏" panose="02010800040101010101" pitchFamily="2" charset="-122"/>
              </a:rPr>
              <a:t>P</a:t>
            </a:r>
            <a:r>
              <a:rPr kumimoji="1" lang="en-US" altLang="zh-CN" b="1">
                <a:ea typeface="华文新魏" panose="02010800040101010101" pitchFamily="2" charset="-122"/>
              </a:rPr>
              <a:t>(</a:t>
            </a:r>
            <a:r>
              <a:rPr kumimoji="1" lang="en-US" altLang="zh-CN" b="1" i="1">
                <a:ea typeface="华文新魏" panose="02010800040101010101" pitchFamily="2" charset="-122"/>
              </a:rPr>
              <a:t>A</a:t>
            </a:r>
            <a:r>
              <a:rPr kumimoji="1" lang="en-US" altLang="zh-CN" b="1">
                <a:ea typeface="华文新魏" panose="02010800040101010101" pitchFamily="2" charset="-122"/>
              </a:rPr>
              <a:t>) ≠0, </a:t>
            </a:r>
            <a:r>
              <a:rPr kumimoji="1" lang="en-US" altLang="zh-CN" b="1" i="1">
                <a:ea typeface="华文新魏" panose="02010800040101010101" pitchFamily="2" charset="-122"/>
              </a:rPr>
              <a:t>P</a:t>
            </a:r>
            <a:r>
              <a:rPr kumimoji="1" lang="en-US" altLang="zh-CN" b="1">
                <a:ea typeface="华文新魏" panose="02010800040101010101" pitchFamily="2" charset="-122"/>
              </a:rPr>
              <a:t>(</a:t>
            </a:r>
            <a:r>
              <a:rPr kumimoji="1" lang="en-US" altLang="zh-CN" b="1" i="1">
                <a:ea typeface="华文新魏" panose="02010800040101010101" pitchFamily="2" charset="-122"/>
              </a:rPr>
              <a:t>B</a:t>
            </a:r>
            <a:r>
              <a:rPr kumimoji="1" lang="en-US" altLang="zh-CN" b="1">
                <a:ea typeface="华文新魏" panose="02010800040101010101" pitchFamily="2" charset="-122"/>
              </a:rPr>
              <a:t>) ≠0</a:t>
            </a:r>
            <a:endParaRPr kumimoji="1" lang="en-US" altLang="zh-CN" b="1">
              <a:ea typeface="华文新魏" panose="02010800040101010101" pitchFamily="2" charset="-122"/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5486400" y="3962400"/>
            <a:ext cx="3417888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故  </a:t>
            </a:r>
            <a:r>
              <a:rPr kumimoji="1" lang="en-US" altLang="zh-CN" i="1">
                <a:ea typeface="华文新魏" panose="02010800040101010101" pitchFamily="2" charset="-122"/>
              </a:rPr>
              <a:t>A</a:t>
            </a:r>
            <a:r>
              <a:rPr kumimoji="1" lang="zh-CN" altLang="en-US" i="1">
                <a:ea typeface="华文新魏" panose="02010800040101010101" pitchFamily="2" charset="-122"/>
              </a:rPr>
              <a:t>、</a:t>
            </a:r>
            <a:r>
              <a:rPr kumimoji="1" lang="en-US" altLang="zh-CN" i="1">
                <a:ea typeface="华文新魏" panose="02010800040101010101" pitchFamily="2" charset="-122"/>
              </a:rPr>
              <a:t>B</a:t>
            </a:r>
            <a:r>
              <a:rPr kumimoji="1" lang="zh-CN" altLang="en-US">
                <a:ea typeface="华文新魏" panose="02010800040101010101" pitchFamily="2" charset="-122"/>
              </a:rPr>
              <a:t>不独立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2971800" y="2819400"/>
            <a:ext cx="1995488" cy="4333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i="1">
                <a:ea typeface="华文新魏" panose="02010800040101010101" pitchFamily="2" charset="-122"/>
              </a:rPr>
              <a:t>P</a:t>
            </a:r>
            <a:r>
              <a:rPr kumimoji="1" lang="en-US" altLang="zh-CN">
                <a:ea typeface="华文新魏" panose="02010800040101010101" pitchFamily="2" charset="-122"/>
              </a:rPr>
              <a:t>(</a:t>
            </a:r>
            <a:r>
              <a:rPr kumimoji="1" lang="en-US" altLang="zh-CN" i="1">
                <a:ea typeface="华文新魏" panose="02010800040101010101" pitchFamily="2" charset="-122"/>
              </a:rPr>
              <a:t>AB</a:t>
            </a:r>
            <a:r>
              <a:rPr kumimoji="1" lang="en-US" altLang="zh-CN">
                <a:ea typeface="华文新魏" panose="02010800040101010101" pitchFamily="2" charset="-122"/>
              </a:rPr>
              <a:t>)=0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grpSp>
        <p:nvGrpSpPr>
          <p:cNvPr id="205833" name="Group 9"/>
          <p:cNvGrpSpPr/>
          <p:nvPr/>
        </p:nvGrpSpPr>
        <p:grpSpPr bwMode="auto">
          <a:xfrm>
            <a:off x="1600200" y="3352800"/>
            <a:ext cx="4395788" cy="585788"/>
            <a:chOff x="2160" y="1296"/>
            <a:chExt cx="2769" cy="369"/>
          </a:xfrm>
        </p:grpSpPr>
        <p:sp>
          <p:nvSpPr>
            <p:cNvPr id="260112" name="Rectangle 10"/>
            <p:cNvSpPr>
              <a:spLocks noChangeArrowheads="1"/>
            </p:cNvSpPr>
            <p:nvPr/>
          </p:nvSpPr>
          <p:spPr bwMode="auto">
            <a:xfrm>
              <a:off x="2708" y="1392"/>
              <a:ext cx="2221" cy="2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ea typeface="华文新魏" panose="02010800040101010101" pitchFamily="2" charset="-122"/>
                </a:rPr>
                <a:t>P</a:t>
              </a:r>
              <a:r>
                <a:rPr kumimoji="1" lang="en-US" altLang="zh-CN">
                  <a:ea typeface="华文新魏" panose="02010800040101010101" pitchFamily="2" charset="-122"/>
                </a:rPr>
                <a:t>(</a:t>
              </a:r>
              <a:r>
                <a:rPr kumimoji="1" lang="en-US" altLang="zh-CN" i="1">
                  <a:ea typeface="华文新魏" panose="02010800040101010101" pitchFamily="2" charset="-122"/>
                </a:rPr>
                <a:t>AB</a:t>
              </a:r>
              <a:r>
                <a:rPr kumimoji="1" lang="en-US" altLang="zh-CN">
                  <a:ea typeface="华文新魏" panose="02010800040101010101" pitchFamily="2" charset="-122"/>
                </a:rPr>
                <a:t>) ≠ </a:t>
              </a:r>
              <a:r>
                <a:rPr kumimoji="1" lang="en-US" altLang="zh-CN" i="1">
                  <a:ea typeface="华文新魏" panose="02010800040101010101" pitchFamily="2" charset="-122"/>
                </a:rPr>
                <a:t>P</a:t>
              </a:r>
              <a:r>
                <a:rPr kumimoji="1" lang="en-US" altLang="zh-CN">
                  <a:ea typeface="华文新魏" panose="02010800040101010101" pitchFamily="2" charset="-122"/>
                </a:rPr>
                <a:t>(</a:t>
              </a:r>
              <a:r>
                <a:rPr kumimoji="1" lang="en-US" altLang="zh-CN" i="1">
                  <a:ea typeface="华文新魏" panose="02010800040101010101" pitchFamily="2" charset="-122"/>
                </a:rPr>
                <a:t>A</a:t>
              </a:r>
              <a:r>
                <a:rPr kumimoji="1" lang="en-US" altLang="zh-CN">
                  <a:ea typeface="华文新魏" panose="02010800040101010101" pitchFamily="2" charset="-122"/>
                </a:rPr>
                <a:t>)</a:t>
              </a:r>
              <a:r>
                <a:rPr kumimoji="1" lang="en-US" altLang="zh-CN" i="1">
                  <a:ea typeface="华文新魏" panose="02010800040101010101" pitchFamily="2" charset="-122"/>
                </a:rPr>
                <a:t>P</a:t>
              </a:r>
              <a:r>
                <a:rPr kumimoji="1" lang="en-US" altLang="zh-CN">
                  <a:ea typeface="华文新魏" panose="02010800040101010101" pitchFamily="2" charset="-122"/>
                </a:rPr>
                <a:t>(</a:t>
              </a:r>
              <a:r>
                <a:rPr kumimoji="1" lang="en-US" altLang="zh-CN" i="1">
                  <a:ea typeface="华文新魏" panose="02010800040101010101" pitchFamily="2" charset="-122"/>
                </a:rPr>
                <a:t>B</a:t>
              </a:r>
              <a:r>
                <a:rPr kumimoji="1" lang="en-US" altLang="zh-CN">
                  <a:ea typeface="华文新魏" panose="02010800040101010101" pitchFamily="2" charset="-122"/>
                </a:rPr>
                <a:t>)</a:t>
              </a:r>
              <a:endParaRPr kumimoji="1" lang="en-US" altLang="zh-CN">
                <a:ea typeface="华文新魏" panose="02010800040101010101" pitchFamily="2" charset="-122"/>
              </a:endParaRPr>
            </a:p>
          </p:txBody>
        </p:sp>
        <p:sp>
          <p:nvSpPr>
            <p:cNvPr id="260113" name="Rectangle 11"/>
            <p:cNvSpPr>
              <a:spLocks noChangeArrowheads="1"/>
            </p:cNvSpPr>
            <p:nvPr/>
          </p:nvSpPr>
          <p:spPr bwMode="auto">
            <a:xfrm>
              <a:off x="2160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ea typeface="华文新魏" panose="02010800040101010101" pitchFamily="2" charset="-122"/>
                </a:rPr>
                <a:t>则</a:t>
              </a:r>
              <a:endParaRPr kumimoji="1" lang="zh-CN" altLang="en-US">
                <a:ea typeface="华文新魏" panose="02010800040101010101" pitchFamily="2" charset="-122"/>
              </a:endParaRPr>
            </a:p>
          </p:txBody>
        </p:sp>
      </p:grpSp>
      <p:grpSp>
        <p:nvGrpSpPr>
          <p:cNvPr id="260106" name="Group 12"/>
          <p:cNvGrpSpPr/>
          <p:nvPr/>
        </p:nvGrpSpPr>
        <p:grpSpPr bwMode="auto">
          <a:xfrm>
            <a:off x="0" y="3962400"/>
            <a:ext cx="2209800" cy="1828800"/>
            <a:chOff x="672" y="720"/>
            <a:chExt cx="1392" cy="1152"/>
          </a:xfrm>
        </p:grpSpPr>
        <p:sp>
          <p:nvSpPr>
            <p:cNvPr id="260107" name="Rectangle 13"/>
            <p:cNvSpPr>
              <a:spLocks noChangeArrowheads="1"/>
            </p:cNvSpPr>
            <p:nvPr/>
          </p:nvSpPr>
          <p:spPr bwMode="auto">
            <a:xfrm>
              <a:off x="672" y="720"/>
              <a:ext cx="1392" cy="1152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0108" name="Oval 14"/>
            <p:cNvSpPr>
              <a:spLocks noChangeArrowheads="1"/>
            </p:cNvSpPr>
            <p:nvPr/>
          </p:nvSpPr>
          <p:spPr bwMode="auto">
            <a:xfrm>
              <a:off x="864" y="1056"/>
              <a:ext cx="624" cy="62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0109" name="Oval 15"/>
            <p:cNvSpPr>
              <a:spLocks noChangeArrowheads="1"/>
            </p:cNvSpPr>
            <p:nvPr/>
          </p:nvSpPr>
          <p:spPr bwMode="auto">
            <a:xfrm>
              <a:off x="1632" y="12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60110" name="Object 16"/>
            <p:cNvGraphicFramePr>
              <a:graphicFrameLocks noChangeAspect="1"/>
            </p:cNvGraphicFramePr>
            <p:nvPr/>
          </p:nvGraphicFramePr>
          <p:xfrm>
            <a:off x="1015" y="1292"/>
            <a:ext cx="18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50" name="Equation" r:id="rId3" imgW="38100" imgH="48260" progId="Equation.3">
                    <p:embed/>
                  </p:oleObj>
                </mc:Choice>
                <mc:Fallback>
                  <p:oleObj name="Equation" r:id="rId3" imgW="38100" imgH="482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1292"/>
                          <a:ext cx="18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111" name="Object 17"/>
            <p:cNvGraphicFramePr>
              <a:graphicFrameLocks noChangeAspect="1"/>
            </p:cNvGraphicFramePr>
            <p:nvPr/>
          </p:nvGraphicFramePr>
          <p:xfrm>
            <a:off x="1688" y="1292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51" name="Equation" r:id="rId5" imgW="38100" imgH="48260" progId="Equation.3">
                    <p:embed/>
                  </p:oleObj>
                </mc:Choice>
                <mc:Fallback>
                  <p:oleObj name="Equation" r:id="rId5" imgW="38100" imgH="482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1292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 autoUpdateAnimBg="0"/>
      <p:bldP spid="205829" grpId="0" animBg="1" autoUpdateAnimBg="0"/>
      <p:bldP spid="205830" grpId="0" autoUpdateAnimBg="0"/>
      <p:bldP spid="205831" grpId="0" autoUpdateAnimBg="0"/>
      <p:bldP spid="20583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219200" y="1801813"/>
            <a:ext cx="2209800" cy="1828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62147" name="Object 3"/>
          <p:cNvGraphicFramePr>
            <a:graphicFrameLocks noChangeAspect="1"/>
          </p:cNvGraphicFramePr>
          <p:nvPr/>
        </p:nvGraphicFramePr>
        <p:xfrm>
          <a:off x="2859088" y="2941638"/>
          <a:ext cx="4349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79" name="Equation" r:id="rId1" imgW="47625" imgH="48260" progId="Equation.DSMT4">
                  <p:embed/>
                </p:oleObj>
              </mc:Choice>
              <mc:Fallback>
                <p:oleObj name="Equation" r:id="rId1" imgW="47625" imgH="482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941638"/>
                        <a:ext cx="4349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914400" y="304800"/>
            <a:ext cx="82296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en-US" altLang="zh-CN" dirty="0">
                <a:ea typeface="华文新魏" panose="02010800040101010101" pitchFamily="2" charset="-122"/>
              </a:rPr>
              <a:t>     </a:t>
            </a:r>
            <a:r>
              <a:rPr kumimoji="1" lang="zh-CN" altLang="en-US" dirty="0">
                <a:ea typeface="华文新魏" panose="02010800040101010101" pitchFamily="2" charset="-122"/>
              </a:rPr>
              <a:t>问：能否在样本空间</a:t>
            </a:r>
            <a:r>
              <a:rPr kumimoji="1" lang="zh-CN" altLang="en-US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en-US" dirty="0">
                <a:ea typeface="华文新魏" panose="02010800040101010101" pitchFamily="2" charset="-122"/>
              </a:rPr>
              <a:t>中找两个事件</a:t>
            </a:r>
            <a:r>
              <a:rPr kumimoji="1" lang="en-US" altLang="zh-CN" dirty="0">
                <a:ea typeface="华文新魏" panose="02010800040101010101" pitchFamily="2" charset="-122"/>
              </a:rPr>
              <a:t>,</a:t>
            </a:r>
            <a:r>
              <a:rPr kumimoji="1" lang="zh-CN" altLang="en-US" dirty="0">
                <a:ea typeface="华文新魏" panose="02010800040101010101" pitchFamily="2" charset="-122"/>
              </a:rPr>
              <a:t>它们既相互独立又互斥</a:t>
            </a:r>
            <a:r>
              <a:rPr kumimoji="1" lang="en-US" altLang="zh-CN" dirty="0">
                <a:ea typeface="华文新魏" panose="02010800040101010101" pitchFamily="2" charset="-122"/>
              </a:rPr>
              <a:t>?</a:t>
            </a:r>
            <a:endParaRPr kumimoji="1" lang="en-US" altLang="zh-CN" dirty="0">
              <a:ea typeface="华文新魏" panose="02010800040101010101" pitchFamily="2" charset="-122"/>
            </a:endParaRPr>
          </a:p>
        </p:txBody>
      </p:sp>
      <p:grpSp>
        <p:nvGrpSpPr>
          <p:cNvPr id="206853" name="Group 5"/>
          <p:cNvGrpSpPr/>
          <p:nvPr/>
        </p:nvGrpSpPr>
        <p:grpSpPr bwMode="auto">
          <a:xfrm>
            <a:off x="4114800" y="1411289"/>
            <a:ext cx="5945188" cy="655638"/>
            <a:chOff x="2400" y="762"/>
            <a:chExt cx="3745" cy="413"/>
          </a:xfrm>
        </p:grpSpPr>
        <p:sp>
          <p:nvSpPr>
            <p:cNvPr id="262169" name="Text Box 6"/>
            <p:cNvSpPr txBox="1">
              <a:spLocks noChangeArrowheads="1"/>
            </p:cNvSpPr>
            <p:nvPr/>
          </p:nvSpPr>
          <p:spPr bwMode="auto">
            <a:xfrm>
              <a:off x="2400" y="793"/>
              <a:ext cx="26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ea typeface="华文新魏" panose="02010800040101010101" pitchFamily="2" charset="-122"/>
                </a:rPr>
                <a:t>这两个事件就是</a:t>
              </a:r>
              <a:r>
                <a:rPr kumimoji="1" lang="zh-CN" altLang="en-US">
                  <a:solidFill>
                    <a:schemeClr val="tx2"/>
                  </a:solidFill>
                  <a:ea typeface="华文新魏" panose="02010800040101010101" pitchFamily="2" charset="-122"/>
                </a:rPr>
                <a:t> </a:t>
              </a:r>
              <a:r>
                <a:rPr kumimoji="1" lang="zh-CN" altLang="en-US">
                  <a:ea typeface="华文新魏" panose="02010800040101010101" pitchFamily="2" charset="-122"/>
                  <a:sym typeface="Symbol" panose="05050102010706020507" pitchFamily="18" charset="2"/>
                </a:rPr>
                <a:t></a:t>
              </a:r>
              <a:r>
                <a:rPr kumimoji="1" lang="zh-CN" altLang="en-US">
                  <a:ea typeface="华文新魏" panose="02010800040101010101" pitchFamily="2" charset="-122"/>
                </a:rPr>
                <a:t>和</a:t>
              </a:r>
              <a:endParaRPr kumimoji="1" lang="zh-CN" altLang="en-US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62170" name="Object 7"/>
            <p:cNvGraphicFramePr>
              <a:graphicFrameLocks noChangeAspect="1"/>
            </p:cNvGraphicFramePr>
            <p:nvPr/>
          </p:nvGraphicFramePr>
          <p:xfrm>
            <a:off x="4693" y="762"/>
            <a:ext cx="1452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0" name="Equation" r:id="rId3" imgW="3048000" imgH="4876800" progId="Equation.DSMT4">
                    <p:embed/>
                  </p:oleObj>
                </mc:Choice>
                <mc:Fallback>
                  <p:oleObj name="Equation" r:id="rId3" imgW="3048000" imgH="4876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3" y="762"/>
                          <a:ext cx="1452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56" name="Group 8"/>
          <p:cNvGrpSpPr/>
          <p:nvPr/>
        </p:nvGrpSpPr>
        <p:grpSpPr bwMode="auto">
          <a:xfrm>
            <a:off x="3962402" y="2660653"/>
            <a:ext cx="3946525" cy="658813"/>
            <a:chOff x="2304" y="1693"/>
            <a:chExt cx="2486" cy="415"/>
          </a:xfrm>
        </p:grpSpPr>
        <p:sp>
          <p:nvSpPr>
            <p:cNvPr id="262166" name="Rectangle 9"/>
            <p:cNvSpPr>
              <a:spLocks noChangeArrowheads="1"/>
            </p:cNvSpPr>
            <p:nvPr/>
          </p:nvSpPr>
          <p:spPr bwMode="auto">
            <a:xfrm>
              <a:off x="2304" y="1788"/>
              <a:ext cx="2486" cy="28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i="1" dirty="0">
                  <a:ea typeface="华文新魏" panose="02010800040101010101" pitchFamily="2" charset="-122"/>
                </a:rPr>
                <a:t>P</a:t>
              </a:r>
              <a:r>
                <a:rPr kumimoji="1" lang="en-US" altLang="zh-CN" dirty="0">
                  <a:ea typeface="华文新魏" panose="02010800040101010101" pitchFamily="2" charset="-122"/>
                </a:rPr>
                <a:t>(   </a:t>
              </a:r>
              <a:r>
                <a:rPr kumimoji="1" lang="en-US" altLang="zh-CN" sz="2400" dirty="0">
                  <a:ea typeface="华文新魏" panose="02010800040101010101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dirty="0">
                  <a:ea typeface="华文新魏" panose="02010800040101010101" pitchFamily="2" charset="-122"/>
                </a:rPr>
                <a:t>) =</a:t>
              </a:r>
              <a:r>
                <a:rPr kumimoji="1" lang="en-US" altLang="zh-CN" i="1" dirty="0">
                  <a:ea typeface="华文新魏" panose="02010800040101010101" pitchFamily="2" charset="-122"/>
                </a:rPr>
                <a:t>P</a:t>
              </a:r>
              <a:r>
                <a:rPr kumimoji="1" lang="en-US" altLang="zh-CN" dirty="0">
                  <a:ea typeface="华文新魏" panose="02010800040101010101" pitchFamily="2" charset="-122"/>
                </a:rPr>
                <a:t>(   )</a:t>
              </a:r>
              <a:r>
                <a:rPr kumimoji="1" lang="en-US" altLang="zh-CN" i="1" dirty="0">
                  <a:ea typeface="华文新魏" panose="02010800040101010101" pitchFamily="2" charset="-122"/>
                </a:rPr>
                <a:t>P</a:t>
              </a:r>
              <a:r>
                <a:rPr kumimoji="1" lang="en-US" altLang="zh-CN" dirty="0">
                  <a:ea typeface="华文新魏" panose="02010800040101010101" pitchFamily="2" charset="-122"/>
                </a:rPr>
                <a:t>(</a:t>
              </a:r>
              <a:r>
                <a:rPr kumimoji="1" lang="en-US" altLang="zh-CN" sz="2400" dirty="0">
                  <a:ea typeface="华文新魏" panose="02010800040101010101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dirty="0">
                  <a:ea typeface="华文新魏" panose="02010800040101010101" pitchFamily="2" charset="-122"/>
                </a:rPr>
                <a:t>)=0</a:t>
              </a:r>
              <a:endParaRPr kumimoji="1" lang="en-US" altLang="zh-CN" dirty="0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62167" name="Object 10"/>
            <p:cNvGraphicFramePr>
              <a:graphicFrameLocks noChangeAspect="1"/>
            </p:cNvGraphicFramePr>
            <p:nvPr/>
          </p:nvGraphicFramePr>
          <p:xfrm>
            <a:off x="2531" y="1693"/>
            <a:ext cx="145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1" name="Equation" r:id="rId5" imgW="3048000" imgH="4876800" progId="Equation.DSMT4">
                    <p:embed/>
                  </p:oleObj>
                </mc:Choice>
                <mc:Fallback>
                  <p:oleObj name="Equation" r:id="rId5" imgW="3048000" imgH="4876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693"/>
                          <a:ext cx="1452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168" name="Object 11"/>
            <p:cNvGraphicFramePr>
              <a:graphicFrameLocks noChangeAspect="1"/>
            </p:cNvGraphicFramePr>
            <p:nvPr/>
          </p:nvGraphicFramePr>
          <p:xfrm>
            <a:off x="3537" y="1724"/>
            <a:ext cx="115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2" name="Equation" r:id="rId7" imgW="3048000" imgH="4876800" progId="Equation.DSMT4">
                    <p:embed/>
                  </p:oleObj>
                </mc:Choice>
                <mc:Fallback>
                  <p:oleObj name="Equation" r:id="rId7" imgW="3048000" imgH="4876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724"/>
                          <a:ext cx="115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60" name="Group 12"/>
          <p:cNvGrpSpPr/>
          <p:nvPr/>
        </p:nvGrpSpPr>
        <p:grpSpPr bwMode="auto">
          <a:xfrm>
            <a:off x="4191000" y="3605213"/>
            <a:ext cx="3046413" cy="635000"/>
            <a:chOff x="2448" y="2288"/>
            <a:chExt cx="1919" cy="400"/>
          </a:xfrm>
        </p:grpSpPr>
        <p:grpSp>
          <p:nvGrpSpPr>
            <p:cNvPr id="262162" name="Group 13"/>
            <p:cNvGrpSpPr/>
            <p:nvPr/>
          </p:nvGrpSpPr>
          <p:grpSpPr bwMode="auto">
            <a:xfrm>
              <a:off x="2496" y="2400"/>
              <a:ext cx="1871" cy="273"/>
              <a:chOff x="2496" y="2240"/>
              <a:chExt cx="1871" cy="273"/>
            </a:xfrm>
          </p:grpSpPr>
          <p:graphicFrame>
            <p:nvGraphicFramePr>
              <p:cNvPr id="262164" name="Object 14"/>
              <p:cNvGraphicFramePr>
                <a:graphicFrameLocks noChangeAspect="1"/>
              </p:cNvGraphicFramePr>
              <p:nvPr/>
            </p:nvGraphicFramePr>
            <p:xfrm>
              <a:off x="2496" y="2336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683" name="公式" r:id="rId9" imgW="114300" imgH="215900" progId="Equation.3">
                      <p:embed/>
                    </p:oleObj>
                  </mc:Choice>
                  <mc:Fallback>
                    <p:oleObj name="公式" r:id="rId9" imgW="114300" imgH="2159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336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65" name="Rectangle 15"/>
              <p:cNvSpPr>
                <a:spLocks noChangeArrowheads="1"/>
              </p:cNvSpPr>
              <p:nvPr/>
            </p:nvSpPr>
            <p:spPr bwMode="auto">
              <a:xfrm>
                <a:off x="2496" y="2240"/>
                <a:ext cx="1871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>
                    <a:ea typeface="华文新魏" panose="02010800040101010101" pitchFamily="2" charset="-122"/>
                  </a:rPr>
                  <a:t> </a:t>
                </a:r>
                <a:r>
                  <a:rPr kumimoji="1" lang="zh-CN" altLang="en-US">
                    <a:ea typeface="华文新魏" panose="02010800040101010101" pitchFamily="2" charset="-122"/>
                  </a:rPr>
                  <a:t>与</a:t>
                </a:r>
                <a:r>
                  <a:rPr kumimoji="1" lang="zh-CN" altLang="en-US" sz="2400">
                    <a:ea typeface="华文新魏" panose="02010800040101010101" pitchFamily="2" charset="-122"/>
                    <a:sym typeface="Symbol" panose="05050102010706020507" pitchFamily="18" charset="2"/>
                  </a:rPr>
                  <a:t></a:t>
                </a:r>
                <a:r>
                  <a:rPr kumimoji="1" lang="zh-CN" altLang="en-US">
                    <a:ea typeface="华文新魏" panose="02010800040101010101" pitchFamily="2" charset="-122"/>
                  </a:rPr>
                  <a:t>独立且互斥</a:t>
                </a:r>
                <a:endParaRPr kumimoji="1" lang="zh-CN" altLang="en-US">
                  <a:ea typeface="华文新魏" panose="02010800040101010101" pitchFamily="2" charset="-122"/>
                </a:endParaRPr>
              </a:p>
            </p:txBody>
          </p:sp>
        </p:grpSp>
        <p:graphicFrame>
          <p:nvGraphicFramePr>
            <p:cNvPr id="262163" name="Object 16"/>
            <p:cNvGraphicFramePr>
              <a:graphicFrameLocks noChangeAspect="1"/>
            </p:cNvGraphicFramePr>
            <p:nvPr/>
          </p:nvGraphicFramePr>
          <p:xfrm>
            <a:off x="2448" y="2288"/>
            <a:ext cx="24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4" name="公式" r:id="rId11" imgW="9525" imgH="9525" progId="Equation.3">
                    <p:embed/>
                  </p:oleObj>
                </mc:Choice>
                <mc:Fallback>
                  <p:oleObj name="公式" r:id="rId11" imgW="9525" imgH="952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88"/>
                          <a:ext cx="24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865" name="Object 17"/>
          <p:cNvGraphicFramePr>
            <a:graphicFrameLocks noChangeAspect="1"/>
          </p:cNvGraphicFramePr>
          <p:nvPr/>
        </p:nvGraphicFramePr>
        <p:xfrm>
          <a:off x="4556125" y="2005013"/>
          <a:ext cx="1600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85" name="Equation" r:id="rId13" imgW="390525" imgH="86360" progId="Equation.DSMT4">
                  <p:embed/>
                </p:oleObj>
              </mc:Choice>
              <mc:Fallback>
                <p:oleObj name="Equation" r:id="rId13" imgW="390525" imgH="863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005013"/>
                        <a:ext cx="1600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866" name="Group 18"/>
          <p:cNvGrpSpPr/>
          <p:nvPr/>
        </p:nvGrpSpPr>
        <p:grpSpPr bwMode="auto">
          <a:xfrm>
            <a:off x="1364456" y="4450556"/>
            <a:ext cx="5805487" cy="727075"/>
            <a:chOff x="635" y="2879"/>
            <a:chExt cx="3657" cy="458"/>
          </a:xfrm>
        </p:grpSpPr>
        <p:sp>
          <p:nvSpPr>
            <p:cNvPr id="262160" name="Rectangle 19"/>
            <p:cNvSpPr>
              <a:spLocks noChangeArrowheads="1"/>
            </p:cNvSpPr>
            <p:nvPr/>
          </p:nvSpPr>
          <p:spPr bwMode="auto">
            <a:xfrm>
              <a:off x="635" y="2991"/>
              <a:ext cx="365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ea typeface="华文新魏" panose="02010800040101010101" pitchFamily="2" charset="-122"/>
                </a:rPr>
                <a:t>不难发现，  与任何事件都独立</a:t>
              </a:r>
              <a:r>
                <a:rPr kumimoji="1" lang="en-US" altLang="zh-CN">
                  <a:ea typeface="华文新魏" panose="02010800040101010101" pitchFamily="2" charset="-122"/>
                </a:rPr>
                <a:t>.</a:t>
              </a:r>
              <a:endParaRPr kumimoji="1" lang="en-US" altLang="zh-CN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62161" name="Object 20"/>
            <p:cNvGraphicFramePr>
              <a:graphicFrameLocks noChangeAspect="1"/>
            </p:cNvGraphicFramePr>
            <p:nvPr/>
          </p:nvGraphicFramePr>
          <p:xfrm>
            <a:off x="1739" y="2879"/>
            <a:ext cx="160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6" name="Equation" r:id="rId15" imgW="3048000" imgH="4876800" progId="Equation.DSMT4">
                    <p:embed/>
                  </p:oleObj>
                </mc:Choice>
                <mc:Fallback>
                  <p:oleObj name="Equation" r:id="rId15" imgW="3048000" imgH="4876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2879"/>
                          <a:ext cx="160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869" name="Group 21"/>
          <p:cNvGrpSpPr/>
          <p:nvPr/>
        </p:nvGrpSpPr>
        <p:grpSpPr bwMode="auto">
          <a:xfrm>
            <a:off x="2792413" y="5300663"/>
            <a:ext cx="7092950" cy="635000"/>
            <a:chOff x="2099" y="2288"/>
            <a:chExt cx="2918" cy="400"/>
          </a:xfrm>
        </p:grpSpPr>
        <p:grpSp>
          <p:nvGrpSpPr>
            <p:cNvPr id="262156" name="Group 22"/>
            <p:cNvGrpSpPr/>
            <p:nvPr/>
          </p:nvGrpSpPr>
          <p:grpSpPr bwMode="auto">
            <a:xfrm>
              <a:off x="2099" y="2391"/>
              <a:ext cx="2918" cy="273"/>
              <a:chOff x="2099" y="2231"/>
              <a:chExt cx="2918" cy="273"/>
            </a:xfrm>
          </p:grpSpPr>
          <p:graphicFrame>
            <p:nvGraphicFramePr>
              <p:cNvPr id="262158" name="Object 23"/>
              <p:cNvGraphicFramePr>
                <a:graphicFrameLocks noChangeAspect="1"/>
              </p:cNvGraphicFramePr>
              <p:nvPr/>
            </p:nvGraphicFramePr>
            <p:xfrm>
              <a:off x="2496" y="2336"/>
              <a:ext cx="71" cy="1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2687" name="公式" r:id="rId17" imgW="114300" imgH="215900" progId="Equation.3">
                      <p:embed/>
                    </p:oleObj>
                  </mc:Choice>
                  <mc:Fallback>
                    <p:oleObj name="公式" r:id="rId17" imgW="114300" imgH="2159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336"/>
                            <a:ext cx="71" cy="1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2159" name="Rectangle 24"/>
              <p:cNvSpPr>
                <a:spLocks noChangeArrowheads="1"/>
              </p:cNvSpPr>
              <p:nvPr/>
            </p:nvSpPr>
            <p:spPr bwMode="auto">
              <a:xfrm>
                <a:off x="2099" y="2231"/>
                <a:ext cx="291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dirty="0">
                    <a:ea typeface="华文新魏" panose="02010800040101010101" pitchFamily="2" charset="-122"/>
                  </a:rPr>
                  <a:t> </a:t>
                </a:r>
                <a:r>
                  <a:rPr kumimoji="1" lang="zh-CN" altLang="en-US" dirty="0">
                    <a:ea typeface="华文新魏" panose="02010800040101010101" pitchFamily="2" charset="-122"/>
                  </a:rPr>
                  <a:t>与任何事件</a:t>
                </a:r>
                <a:r>
                  <a:rPr kumimoji="1" lang="en-US" altLang="zh-CN" dirty="0">
                    <a:ea typeface="华文新魏" panose="02010800040101010101" pitchFamily="2" charset="-122"/>
                  </a:rPr>
                  <a:t>A</a:t>
                </a:r>
                <a:r>
                  <a:rPr kumimoji="1" lang="zh-CN" altLang="en-US" dirty="0">
                    <a:ea typeface="华文新魏" panose="02010800040101010101" pitchFamily="2" charset="-122"/>
                  </a:rPr>
                  <a:t>独立且互斥</a:t>
                </a:r>
                <a:endParaRPr kumimoji="1" lang="zh-CN" altLang="en-US" dirty="0">
                  <a:ea typeface="华文新魏" panose="02010800040101010101" pitchFamily="2" charset="-122"/>
                </a:endParaRPr>
              </a:p>
            </p:txBody>
          </p:sp>
        </p:grpSp>
        <p:graphicFrame>
          <p:nvGraphicFramePr>
            <p:cNvPr id="262157" name="Object 25"/>
            <p:cNvGraphicFramePr>
              <a:graphicFrameLocks noChangeAspect="1"/>
            </p:cNvGraphicFramePr>
            <p:nvPr/>
          </p:nvGraphicFramePr>
          <p:xfrm>
            <a:off x="2448" y="2288"/>
            <a:ext cx="24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88" name="公式" r:id="rId18" imgW="9525" imgH="9525" progId="Equation.3">
                    <p:embed/>
                  </p:oleObj>
                </mc:Choice>
                <mc:Fallback>
                  <p:oleObj name="公式" r:id="rId18" imgW="9525" imgH="952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88"/>
                          <a:ext cx="24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74" name="Text Box 26"/>
          <p:cNvSpPr txBox="1">
            <a:spLocks noChangeArrowheads="1"/>
          </p:cNvSpPr>
          <p:nvPr/>
        </p:nvSpPr>
        <p:spPr bwMode="auto">
          <a:xfrm>
            <a:off x="2246126" y="5388770"/>
            <a:ext cx="20542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华文新魏" panose="02010800040101010101" pitchFamily="2" charset="-122"/>
              </a:rPr>
              <a:t>事实上，  </a:t>
            </a:r>
            <a:endParaRPr lang="zh-CN" altLang="en-US" dirty="0">
              <a:ea typeface="华文新魏" panose="02010800040101010101" pitchFamily="2" charset="-122"/>
            </a:endParaRPr>
          </a:p>
        </p:txBody>
      </p:sp>
      <p:graphicFrame>
        <p:nvGraphicFramePr>
          <p:cNvPr id="27" name="Object 20"/>
          <p:cNvGraphicFramePr>
            <a:graphicFrameLocks noChangeAspect="1"/>
          </p:cNvGraphicFramePr>
          <p:nvPr/>
        </p:nvGraphicFramePr>
        <p:xfrm>
          <a:off x="3613150" y="5270499"/>
          <a:ext cx="25431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89" name="Equation" r:id="rId19" imgW="3048000" imgH="4876800" progId="Equation.DSMT4">
                  <p:embed/>
                </p:oleObj>
              </mc:Choice>
              <mc:Fallback>
                <p:oleObj name="Equation" r:id="rId19" imgW="3048000" imgH="4876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5270499"/>
                        <a:ext cx="25431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3848770" y="3636075"/>
          <a:ext cx="23050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90" name="Equation" r:id="rId21" imgW="3048000" imgH="4876800" progId="Equation.DSMT4">
                  <p:embed/>
                </p:oleObj>
              </mc:Choice>
              <mc:Fallback>
                <p:oleObj name="Equation" r:id="rId21" imgW="30480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770" y="3636075"/>
                        <a:ext cx="23050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nimBg="1"/>
      <p:bldP spid="206852" grpId="0"/>
      <p:bldP spid="2068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43000" y="533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zh-CN">
                <a:ea typeface="华文新魏" panose="02010800040101010101" pitchFamily="2" charset="-122"/>
              </a:rPr>
              <a:t>二、多个事件的独立性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208899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7848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定义2、若三个事件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C</a:t>
            </a:r>
            <a:r>
              <a:rPr kumimoji="1" lang="zh-CN" altLang="zh-CN" sz="2800">
                <a:ea typeface="华文新魏" panose="02010800040101010101" pitchFamily="2" charset="-122"/>
              </a:rPr>
              <a:t>满足：</a:t>
            </a:r>
            <a:endParaRPr kumimoji="1" lang="zh-CN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(1)</a:t>
            </a:r>
            <a:r>
              <a:rPr kumimoji="1" lang="en-US" altLang="zh-CN" sz="2800">
                <a:ea typeface="华文新魏" panose="02010800040101010101" pitchFamily="2" charset="-122"/>
              </a:rPr>
              <a:t>   P(AB)=P(A)P(B),    P(AC)=P(A)P(C), 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P(BC)=P(B)P(C),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则称事件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C</a:t>
            </a:r>
            <a:r>
              <a:rPr kumimoji="1" lang="zh-CN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两两</a:t>
            </a:r>
            <a:r>
              <a:rPr kumimoji="1" lang="en-US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(</a:t>
            </a:r>
            <a:r>
              <a:rPr kumimoji="1" lang="zh-CN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相互</a:t>
            </a:r>
            <a:r>
              <a:rPr kumimoji="1" lang="en-US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)</a:t>
            </a:r>
            <a:r>
              <a:rPr kumimoji="1" lang="zh-CN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独立</a:t>
            </a:r>
            <a:r>
              <a:rPr kumimoji="1" lang="zh-CN" altLang="zh-CN" sz="2800">
                <a:ea typeface="华文新魏" panose="02010800040101010101" pitchFamily="2" charset="-122"/>
              </a:rPr>
              <a:t>；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143000" y="4191000"/>
            <a:ext cx="7772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    </a:t>
            </a:r>
            <a:r>
              <a:rPr kumimoji="1" lang="zh-CN" altLang="zh-CN" sz="2800">
                <a:ea typeface="华文新魏" panose="02010800040101010101" pitchFamily="2" charset="-122"/>
              </a:rPr>
              <a:t>若在此基础上还满足：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 </a:t>
            </a:r>
            <a:r>
              <a:rPr kumimoji="1" lang="zh-CN" altLang="zh-CN" sz="2800">
                <a:ea typeface="华文新魏" panose="02010800040101010101" pitchFamily="2" charset="-122"/>
              </a:rPr>
              <a:t>(2) </a:t>
            </a:r>
            <a:r>
              <a:rPr kumimoji="1" lang="en-US" altLang="zh-CN" sz="2800">
                <a:ea typeface="华文新魏" panose="02010800040101010101" pitchFamily="2" charset="-122"/>
              </a:rPr>
              <a:t>     P(ABC)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</a:rPr>
              <a:t>P(A)P(B)P(C),               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zh-CN" sz="2800">
                <a:ea typeface="华文新魏" panose="02010800040101010101" pitchFamily="2" charset="-122"/>
              </a:rPr>
              <a:t>则称事件</a:t>
            </a:r>
            <a:r>
              <a:rPr kumimoji="1" lang="en-US" altLang="zh-CN" sz="2800">
                <a:solidFill>
                  <a:schemeClr val="folHlink"/>
                </a:solidFill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solidFill>
                  <a:schemeClr val="folHlink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solidFill>
                  <a:schemeClr val="folHlink"/>
                </a:solidFill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solidFill>
                  <a:schemeClr val="folHlink"/>
                </a:solidFill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solidFill>
                  <a:schemeClr val="folHlink"/>
                </a:solidFill>
                <a:ea typeface="华文新魏" panose="02010800040101010101" pitchFamily="2" charset="-122"/>
              </a:rPr>
              <a:t>C</a:t>
            </a:r>
            <a:r>
              <a:rPr kumimoji="1" lang="zh-CN" altLang="zh-CN" sz="2800">
                <a:solidFill>
                  <a:schemeClr val="folHlink"/>
                </a:solidFill>
                <a:ea typeface="华文新魏" panose="02010800040101010101" pitchFamily="2" charset="-122"/>
              </a:rPr>
              <a:t>相互独立</a:t>
            </a:r>
            <a:r>
              <a:rPr kumimoji="1" lang="zh-CN" altLang="zh-CN" sz="2800">
                <a:ea typeface="华文新魏" panose="02010800040101010101" pitchFamily="2" charset="-122"/>
              </a:rPr>
              <a:t>。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utoUpdateAnimBg="0"/>
      <p:bldP spid="208899" grpId="0" autoUpdateAnimBg="0"/>
      <p:bldP spid="20890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0225" y="-163513"/>
            <a:ext cx="7772400" cy="1206501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华文新魏" panose="02010800040101010101" pitchFamily="2" charset="-122"/>
              </a:rPr>
              <a:t>伯恩斯坦反例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268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27088" y="765175"/>
            <a:ext cx="7772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  </a:t>
            </a:r>
            <a:r>
              <a:rPr lang="zh-CN" altLang="en-US" sz="2800">
                <a:ea typeface="华文新魏" panose="02010800040101010101" pitchFamily="2" charset="-122"/>
              </a:rPr>
              <a:t>一个均匀的正四面体，其中第一面染成红色，第二面为白色，第三面为黑色，第四面为红白黑三色。分别用</a:t>
            </a:r>
            <a:r>
              <a:rPr lang="en-US" altLang="zh-CN" sz="2800">
                <a:ea typeface="华文新魏" panose="02010800040101010101" pitchFamily="2" charset="-122"/>
              </a:rPr>
              <a:t>A, B, C </a:t>
            </a:r>
            <a:r>
              <a:rPr lang="zh-CN" altLang="en-US" sz="2800">
                <a:ea typeface="华文新魏" panose="02010800040101010101" pitchFamily="2" charset="-122"/>
              </a:rPr>
              <a:t>记为投一次四面体时，底面出现红、白、黑的事件。 </a:t>
            </a:r>
            <a:endParaRPr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243263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1009650" y="5537200"/>
          <a:ext cx="4772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6" name="Equation" r:id="rId1" imgW="3022600" imgH="317500" progId="Equation.DSMT4">
                  <p:embed/>
                </p:oleObj>
              </mc:Choice>
              <mc:Fallback>
                <p:oleObj name="Equation" r:id="rId1" imgW="3022600" imgH="31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5537200"/>
                        <a:ext cx="47720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042988" y="3246438"/>
          <a:ext cx="7418387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7" name="文档" r:id="rId3" imgW="4885690" imgH="1434465" progId="Word.Document.8">
                  <p:embed/>
                </p:oleObj>
              </mc:Choice>
              <mc:Fallback>
                <p:oleObj name="文档" r:id="rId3" imgW="4885690" imgH="143446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46438"/>
                        <a:ext cx="7418387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1285875" y="2716213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P(A)=P(B)=P(C)=1/2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002232226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0775" y="632460"/>
            <a:ext cx="6908165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27088" y="404813"/>
          <a:ext cx="7502525" cy="465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1" name="Document" r:id="rId1" imgW="5141595" imgH="3186430" progId="Word.Document.8">
                  <p:embed/>
                </p:oleObj>
              </mc:Choice>
              <mc:Fallback>
                <p:oleObj name="Document" r:id="rId1" imgW="5141595" imgH="31864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4813"/>
                        <a:ext cx="7502525" cy="465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2255838" y="3860800"/>
          <a:ext cx="4646612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2" name="公式" r:id="rId3" imgW="1857375" imgH="837565" progId="Equation.3">
                  <p:embed/>
                </p:oleObj>
              </mc:Choice>
              <mc:Fallback>
                <p:oleObj name="公式" r:id="rId3" imgW="1857375" imgH="8375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3860800"/>
                        <a:ext cx="4646612" cy="2219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98513" y="31416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包含等式总数为：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1066800" y="2895600"/>
            <a:ext cx="543877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思考：</a:t>
            </a:r>
            <a:endParaRPr kumimoji="1" lang="zh-CN" altLang="en-US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设事件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C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D</a:t>
            </a:r>
            <a:r>
              <a:rPr kumimoji="1" lang="zh-CN" altLang="en-US" sz="2800">
                <a:ea typeface="华文新魏" panose="02010800040101010101" pitchFamily="2" charset="-122"/>
              </a:rPr>
              <a:t>相互独立，则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graphicFrame>
        <p:nvGraphicFramePr>
          <p:cNvPr id="211971" name="Object 3"/>
          <p:cNvGraphicFramePr>
            <a:graphicFrameLocks noChangeAspect="1"/>
          </p:cNvGraphicFramePr>
          <p:nvPr/>
        </p:nvGraphicFramePr>
        <p:xfrm>
          <a:off x="1622425" y="4021138"/>
          <a:ext cx="36147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9" name="公式" r:id="rId1" imgW="1295400" imgH="203200" progId="Equation.3">
                  <p:embed/>
                </p:oleObj>
              </mc:Choice>
              <mc:Fallback>
                <p:oleObj name="公式" r:id="rId1" imgW="12954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021138"/>
                        <a:ext cx="36147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1066800" y="908720"/>
          <a:ext cx="76200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0" name="Document" r:id="rId3" imgW="5213350" imgH="1264920" progId="Word.Document.8">
                  <p:embed/>
                </p:oleObj>
              </mc:Choice>
              <mc:Fallback>
                <p:oleObj name="Document" r:id="rId3" imgW="5213350" imgH="1264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08720"/>
                        <a:ext cx="76200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5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723900" y="41933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dirty="0">
                <a:solidFill>
                  <a:schemeClr val="tx2"/>
                </a:solidFill>
                <a:ea typeface="华文新魏" panose="02010800040101010101" pitchFamily="2" charset="-122"/>
              </a:rPr>
              <a:t>三、事件独立性与概率的计算</a:t>
            </a:r>
            <a:endParaRPr kumimoji="1" lang="zh-CN" altLang="en-US" sz="4400" dirty="0">
              <a:solidFill>
                <a:schemeClr val="tx2"/>
              </a:solidFill>
              <a:ea typeface="华文新魏" panose="02010800040101010101" pitchFamily="2" charset="-122"/>
            </a:endParaRP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381000" y="794660"/>
            <a:ext cx="84582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endParaRPr kumimoji="1" lang="en-US" altLang="zh-CN" dirty="0"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kumimoji="1" lang="en-US" altLang="zh-CN" dirty="0"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ea typeface="华文新魏" panose="02010800040101010101" pitchFamily="2" charset="-122"/>
              </a:rPr>
              <a:t>、独立事件乘积公式：若</a:t>
            </a:r>
            <a:r>
              <a:rPr kumimoji="1" lang="zh-CN" altLang="zh-CN" dirty="0">
                <a:ea typeface="华文新魏" panose="02010800040101010101" pitchFamily="2" charset="-122"/>
              </a:rPr>
              <a:t>事件</a:t>
            </a:r>
            <a:r>
              <a:rPr kumimoji="1" lang="en-US" altLang="zh-CN" dirty="0">
                <a:ea typeface="华文新魏" panose="02010800040101010101" pitchFamily="2" charset="-122"/>
              </a:rPr>
              <a:t>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1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2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…</a:t>
            </a:r>
            <a:r>
              <a:rPr kumimoji="1" lang="zh-CN" altLang="en-US" dirty="0">
                <a:ea typeface="华文新魏" panose="02010800040101010101" pitchFamily="2" charset="-122"/>
              </a:rPr>
              <a:t>，</a:t>
            </a:r>
            <a:r>
              <a:rPr kumimoji="1" lang="en-US" altLang="zh-CN" dirty="0">
                <a:ea typeface="华文新魏" panose="02010800040101010101" pitchFamily="2" charset="-122"/>
              </a:rPr>
              <a:t>A</a:t>
            </a:r>
            <a:r>
              <a:rPr kumimoji="1" lang="en-US" altLang="zh-CN" baseline="-25000" dirty="0">
                <a:ea typeface="华文新魏" panose="02010800040101010101" pitchFamily="2" charset="-122"/>
              </a:rPr>
              <a:t>n</a:t>
            </a:r>
            <a:r>
              <a:rPr kumimoji="1" lang="zh-CN" altLang="zh-CN" dirty="0">
                <a:ea typeface="华文新魏" panose="02010800040101010101" pitchFamily="2" charset="-122"/>
              </a:rPr>
              <a:t>相互独立,  则</a:t>
            </a:r>
            <a:endParaRPr kumimoji="1" lang="zh-CN" altLang="zh-CN" dirty="0"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kumimoji="1" lang="zh-CN" altLang="zh-CN" sz="2400" dirty="0">
                <a:ea typeface="华文新魏" panose="02010800040101010101" pitchFamily="2" charset="-122"/>
              </a:rPr>
              <a:t>        </a:t>
            </a:r>
            <a:r>
              <a:rPr kumimoji="1" lang="zh-CN" altLang="en-US" sz="2400" dirty="0">
                <a:ea typeface="华文新魏" panose="02010800040101010101" pitchFamily="2" charset="-122"/>
              </a:rPr>
              <a:t>                                                                            </a:t>
            </a:r>
            <a:endParaRPr kumimoji="1" lang="zh-CN" altLang="en-US" sz="2400" dirty="0">
              <a:ea typeface="华文新魏" panose="02010800040101010101" pitchFamily="2" charset="-122"/>
            </a:endParaRPr>
          </a:p>
        </p:txBody>
      </p:sp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195736" y="2625842"/>
          <a:ext cx="37655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29" name="Equation" r:id="rId1" imgW="1803400" imgH="228600" progId="Equation.DSMT4">
                  <p:embed/>
                </p:oleObj>
              </mc:Choice>
              <mc:Fallback>
                <p:oleObj name="Equation" r:id="rId1" imgW="1803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625842"/>
                        <a:ext cx="37655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685800" y="3048000"/>
            <a:ext cx="8458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endParaRPr kumimoji="1" lang="en-US" altLang="zh-CN"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2</a:t>
            </a:r>
            <a:r>
              <a:rPr kumimoji="1" lang="zh-CN" altLang="en-US">
                <a:ea typeface="华文新魏" panose="02010800040101010101" pitchFamily="2" charset="-122"/>
              </a:rPr>
              <a:t>、加法公式的简化：若</a:t>
            </a:r>
            <a:r>
              <a:rPr kumimoji="1" lang="zh-CN" altLang="zh-CN">
                <a:ea typeface="华文新魏" panose="02010800040101010101" pitchFamily="2" charset="-122"/>
              </a:rPr>
              <a:t>事件</a:t>
            </a:r>
            <a:r>
              <a:rPr kumimoji="1" lang="en-US" altLang="zh-CN">
                <a:ea typeface="华文新魏" panose="02010800040101010101" pitchFamily="2" charset="-122"/>
              </a:rPr>
              <a:t>A</a:t>
            </a:r>
            <a:r>
              <a:rPr kumimoji="1" lang="en-US" altLang="zh-CN" baseline="-25000">
                <a:ea typeface="华文新魏" panose="02010800040101010101" pitchFamily="2" charset="-122"/>
              </a:rPr>
              <a:t>1</a:t>
            </a:r>
            <a:r>
              <a:rPr kumimoji="1" lang="zh-CN" altLang="en-US">
                <a:ea typeface="华文新魏" panose="02010800040101010101" pitchFamily="2" charset="-122"/>
              </a:rPr>
              <a:t>，</a:t>
            </a:r>
            <a:r>
              <a:rPr kumimoji="1" lang="en-US" altLang="zh-CN">
                <a:ea typeface="华文新魏" panose="02010800040101010101" pitchFamily="2" charset="-122"/>
              </a:rPr>
              <a:t>A</a:t>
            </a:r>
            <a:r>
              <a:rPr kumimoji="1" lang="en-US" altLang="zh-CN" baseline="-25000">
                <a:ea typeface="华文新魏" panose="02010800040101010101" pitchFamily="2" charset="-122"/>
              </a:rPr>
              <a:t>2</a:t>
            </a:r>
            <a:r>
              <a:rPr kumimoji="1" lang="zh-CN" altLang="en-US">
                <a:ea typeface="华文新魏" panose="02010800040101010101" pitchFamily="2" charset="-122"/>
              </a:rPr>
              <a:t>，</a:t>
            </a:r>
            <a:r>
              <a:rPr kumimoji="1" lang="en-US" altLang="zh-CN">
                <a:ea typeface="华文新魏" panose="02010800040101010101" pitchFamily="2" charset="-122"/>
              </a:rPr>
              <a:t>…</a:t>
            </a:r>
            <a:r>
              <a:rPr kumimoji="1" lang="zh-CN" altLang="en-US">
                <a:ea typeface="华文新魏" panose="02010800040101010101" pitchFamily="2" charset="-122"/>
              </a:rPr>
              <a:t>，</a:t>
            </a:r>
            <a:r>
              <a:rPr kumimoji="1" lang="en-US" altLang="zh-CN">
                <a:ea typeface="华文新魏" panose="02010800040101010101" pitchFamily="2" charset="-122"/>
              </a:rPr>
              <a:t>A</a:t>
            </a:r>
            <a:r>
              <a:rPr kumimoji="1" lang="en-US" altLang="zh-CN" baseline="-25000">
                <a:ea typeface="华文新魏" panose="02010800040101010101" pitchFamily="2" charset="-122"/>
              </a:rPr>
              <a:t>n</a:t>
            </a:r>
            <a:r>
              <a:rPr kumimoji="1" lang="zh-CN" altLang="zh-CN">
                <a:ea typeface="华文新魏" panose="02010800040101010101" pitchFamily="2" charset="-122"/>
              </a:rPr>
              <a:t>相互独立,  则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endParaRPr kumimoji="1" lang="zh-CN" altLang="zh-CN"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Monotype Sorts"/>
              <a:buNone/>
            </a:pPr>
            <a:r>
              <a:rPr kumimoji="1" lang="zh-CN" altLang="zh-CN" sz="2400">
                <a:ea typeface="华文新魏" panose="02010800040101010101" pitchFamily="2" charset="-122"/>
              </a:rPr>
              <a:t>        </a:t>
            </a:r>
            <a:r>
              <a:rPr kumimoji="1" lang="zh-CN" altLang="en-US" sz="2400">
                <a:ea typeface="华文新魏" panose="02010800040101010101" pitchFamily="2" charset="-122"/>
              </a:rPr>
              <a:t>                                                                           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1731963" y="5105400"/>
          <a:ext cx="51450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0" name="Equation" r:id="rId3" imgW="2463800" imgH="254000" progId="Equation.DSMT4">
                  <p:embed/>
                </p:oleObj>
              </mc:Choice>
              <mc:Fallback>
                <p:oleObj name="Equation" r:id="rId3" imgW="2463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105400"/>
                        <a:ext cx="51450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21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212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autoUpdateAnimBg="0" build="p"/>
      <p:bldP spid="212997" grpId="0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3250" y="549275"/>
            <a:ext cx="8540750" cy="11430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ea typeface="华文新魏" panose="02010800040101010101" pitchFamily="2" charset="-122"/>
              </a:rPr>
              <a:t>例 若每个人血清中含有肝炎病毒的概率为</a:t>
            </a:r>
            <a:r>
              <a:rPr lang="en-US" altLang="zh-CN" sz="2800">
                <a:ea typeface="华文新魏" panose="02010800040101010101" pitchFamily="2" charset="-122"/>
              </a:rPr>
              <a:t>0.004,</a:t>
            </a:r>
            <a:r>
              <a:rPr lang="zh-CN" altLang="en-US" sz="2800">
                <a:ea typeface="华文新魏" panose="02010800040101010101" pitchFamily="2" charset="-122"/>
              </a:rPr>
              <a:t>混合</a:t>
            </a:r>
            <a:r>
              <a:rPr lang="en-US" altLang="zh-CN" sz="2800">
                <a:ea typeface="华文新魏" panose="02010800040101010101" pitchFamily="2" charset="-122"/>
              </a:rPr>
              <a:t>100</a:t>
            </a:r>
            <a:r>
              <a:rPr lang="zh-CN" altLang="en-US" sz="2800">
                <a:ea typeface="华文新魏" panose="02010800040101010101" pitchFamily="2" charset="-122"/>
              </a:rPr>
              <a:t>个人的血清，求此血清含肝炎病毒的概率。</a:t>
            </a:r>
            <a:endParaRPr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2140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0850" y="1989138"/>
            <a:ext cx="854075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anose="02010800040101010101" pitchFamily="2" charset="-122"/>
              </a:rPr>
              <a:t>记   </a:t>
            </a:r>
            <a:r>
              <a:rPr lang="en-US" altLang="zh-CN" sz="2800">
                <a:ea typeface="华文新魏" panose="02010800040101010101" pitchFamily="2" charset="-122"/>
              </a:rPr>
              <a:t>=</a:t>
            </a:r>
            <a:r>
              <a:rPr lang="zh-CN" altLang="en-US" sz="2800">
                <a:ea typeface="华文新魏" panose="02010800040101010101" pitchFamily="2" charset="-122"/>
              </a:rPr>
              <a:t>第</a:t>
            </a:r>
            <a:r>
              <a:rPr lang="en-US" altLang="zh-CN" sz="2800">
                <a:ea typeface="华文新魏" panose="02010800040101010101" pitchFamily="2" charset="-122"/>
              </a:rPr>
              <a:t>i</a:t>
            </a:r>
            <a:r>
              <a:rPr lang="zh-CN" altLang="en-US" sz="2800">
                <a:ea typeface="华文新魏" panose="02010800040101010101" pitchFamily="2" charset="-122"/>
              </a:rPr>
              <a:t>个人的血清中含病毒事件，由经验可以判定  间是相互独立的，题目需求 </a:t>
            </a:r>
            <a:r>
              <a:rPr lang="zh-CN" altLang="en-US">
                <a:ea typeface="华文新魏" panose="02010800040101010101" pitchFamily="2" charset="-122"/>
              </a:rPr>
              <a:t> 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932363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900113" y="2060575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4" name="" r:id="rId1" imgW="177800" imgH="228600" progId="Equation.DSMT4">
                  <p:embed/>
                </p:oleObj>
              </mc:Choice>
              <mc:Fallback>
                <p:oleObj name="" r:id="rId1" imgW="177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60575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471805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1187450" y="3429000"/>
          <a:ext cx="69342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5" name="" r:id="rId3" imgW="2794000" imgH="533400" progId="Equation.DSMT4">
                  <p:embed/>
                </p:oleObj>
              </mc:Choice>
              <mc:Fallback>
                <p:oleObj name="" r:id="rId3" imgW="27940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69342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530" name="Object 3"/>
          <p:cNvGraphicFramePr>
            <a:graphicFrameLocks noChangeAspect="1"/>
          </p:cNvGraphicFramePr>
          <p:nvPr/>
        </p:nvGraphicFramePr>
        <p:xfrm>
          <a:off x="1692275" y="692150"/>
          <a:ext cx="7127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5" name="Equation" r:id="rId1" imgW="2562225" imgH="86360" progId="Equation.DSMT4">
                  <p:embed/>
                </p:oleObj>
              </mc:Choice>
              <mc:Fallback>
                <p:oleObj name="Equation" r:id="rId1" imgW="2562225" imgH="86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92150"/>
                        <a:ext cx="71278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1" name="Object 4"/>
          <p:cNvGraphicFramePr>
            <a:graphicFrameLocks noChangeAspect="1"/>
          </p:cNvGraphicFramePr>
          <p:nvPr/>
        </p:nvGraphicFramePr>
        <p:xfrm>
          <a:off x="374650" y="1336675"/>
          <a:ext cx="417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6" name="Equation" r:id="rId3" imgW="4067175" imgH="298450" progId="Equation.3">
                  <p:embed/>
                </p:oleObj>
              </mc:Choice>
              <mc:Fallback>
                <p:oleObj name="Equation" r:id="rId3" imgW="4067175" imgH="298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336675"/>
                        <a:ext cx="417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/>
        </p:nvGraphicFramePr>
        <p:xfrm>
          <a:off x="576263" y="1844675"/>
          <a:ext cx="856773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7" name="Equation" r:id="rId5" imgW="3962400" imgH="144145" progId="Equation.DSMT4">
                  <p:embed/>
                </p:oleObj>
              </mc:Choice>
              <mc:Fallback>
                <p:oleObj name="Equation" r:id="rId5" imgW="3962400" imgH="14414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844675"/>
                        <a:ext cx="8567737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684213" y="2420938"/>
          <a:ext cx="768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8" name="Equation" r:id="rId7" imgW="7572375" imgH="317500" progId="Equation.3">
                  <p:embed/>
                </p:oleObj>
              </mc:Choice>
              <mc:Fallback>
                <p:oleObj name="Equation" r:id="rId7" imgW="7572375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768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323850" y="2997200"/>
          <a:ext cx="553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9" name="Equation" r:id="rId9" imgW="5419725" imgH="307975" progId="Equation.3">
                  <p:embed/>
                </p:oleObj>
              </mc:Choice>
              <mc:Fallback>
                <p:oleObj name="Equation" r:id="rId9" imgW="5419725" imgH="3079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97200"/>
                        <a:ext cx="553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493713" y="3497263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0" name="Equation" r:id="rId11" imgW="352425" imgH="279400" progId="Equation.3">
                  <p:embed/>
                </p:oleObj>
              </mc:Choice>
              <mc:Fallback>
                <p:oleObj name="Equation" r:id="rId11" imgW="352425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497263"/>
                        <a:ext cx="46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1116013" y="3500438"/>
          <a:ext cx="765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1" name="Equation" r:id="rId13" imgW="7543800" imgH="346710" progId="Equation.3">
                  <p:embed/>
                </p:oleObj>
              </mc:Choice>
              <mc:Fallback>
                <p:oleObj name="Equation" r:id="rId13" imgW="7543800" imgH="34671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500438"/>
                        <a:ext cx="765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227013" y="4119563"/>
          <a:ext cx="750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2" name="Equation" r:id="rId15" imgW="7391400" imgH="337185" progId="Equation.3">
                  <p:embed/>
                </p:oleObj>
              </mc:Choice>
              <mc:Fallback>
                <p:oleObj name="Equation" r:id="rId15" imgW="7391400" imgH="3371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3" y="4119563"/>
                        <a:ext cx="750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11"/>
          <p:cNvGraphicFramePr>
            <a:graphicFrameLocks noChangeAspect="1"/>
          </p:cNvGraphicFramePr>
          <p:nvPr/>
        </p:nvGraphicFramePr>
        <p:xfrm>
          <a:off x="493713" y="4754563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3" name="Equation" r:id="rId17" imgW="2019300" imgH="307975" progId="Equation.3">
                  <p:embed/>
                </p:oleObj>
              </mc:Choice>
              <mc:Fallback>
                <p:oleObj name="Equation" r:id="rId17" imgW="2019300" imgH="30797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754563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2"/>
          <p:cNvGraphicFramePr>
            <a:graphicFrameLocks noChangeAspect="1"/>
          </p:cNvGraphicFramePr>
          <p:nvPr/>
        </p:nvGraphicFramePr>
        <p:xfrm>
          <a:off x="2703513" y="4697413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4" name="Equation" r:id="rId19" imgW="2333625" imgH="346710" progId="Equation.3">
                  <p:embed/>
                </p:oleObj>
              </mc:Choice>
              <mc:Fallback>
                <p:oleObj name="Equation" r:id="rId19" imgW="2333625" imgH="34671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4697413"/>
                        <a:ext cx="245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3"/>
          <p:cNvGraphicFramePr>
            <a:graphicFrameLocks noChangeAspect="1"/>
          </p:cNvGraphicFramePr>
          <p:nvPr/>
        </p:nvGraphicFramePr>
        <p:xfrm>
          <a:off x="5230813" y="4716463"/>
          <a:ext cx="204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5" name="Equation" r:id="rId21" imgW="1933575" imgH="307975" progId="Equation.3">
                  <p:embed/>
                </p:oleObj>
              </mc:Choice>
              <mc:Fallback>
                <p:oleObj name="Equation" r:id="rId21" imgW="1933575" imgH="30797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4716463"/>
                        <a:ext cx="204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4"/>
          <p:cNvGraphicFramePr>
            <a:graphicFrameLocks noChangeAspect="1"/>
          </p:cNvGraphicFramePr>
          <p:nvPr/>
        </p:nvGraphicFramePr>
        <p:xfrm>
          <a:off x="2590800" y="5486400"/>
          <a:ext cx="257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6" name="Equation" r:id="rId23" imgW="2466975" imgH="307975" progId="Equation.3">
                  <p:embed/>
                </p:oleObj>
              </mc:Choice>
              <mc:Fallback>
                <p:oleObj name="Equation" r:id="rId23" imgW="2466975" imgH="30797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6400"/>
                        <a:ext cx="257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7" name="Object 15"/>
          <p:cNvGraphicFramePr>
            <a:graphicFrameLocks noChangeAspect="1"/>
          </p:cNvGraphicFramePr>
          <p:nvPr/>
        </p:nvGraphicFramePr>
        <p:xfrm>
          <a:off x="5256213" y="5414963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7" name="Equation" r:id="rId25" imgW="1257300" imgH="279400" progId="Equation.3">
                  <p:embed/>
                </p:oleObj>
              </mc:Choice>
              <mc:Fallback>
                <p:oleObj name="Equation" r:id="rId25" imgW="1257300" imgH="279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414963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6667500" y="5486400"/>
          <a:ext cx="1181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88" name="Equation" r:id="rId27" imgW="1066800" imgH="201930" progId="Equation.3">
                  <p:embed/>
                </p:oleObj>
              </mc:Choice>
              <mc:Fallback>
                <p:oleObj name="Equation" r:id="rId27" imgW="1066800" imgH="2019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5486400"/>
                        <a:ext cx="1181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44" name="Text Box 17"/>
          <p:cNvSpPr txBox="1">
            <a:spLocks noChangeArrowheads="1"/>
          </p:cNvSpPr>
          <p:nvPr/>
        </p:nvSpPr>
        <p:spPr bwMode="auto">
          <a:xfrm>
            <a:off x="533400" y="685800"/>
            <a:ext cx="762000" cy="5191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838200" y="762000"/>
          <a:ext cx="532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39" name="Equation" r:id="rId1" imgW="5210175" imgH="317500" progId="Equation.DSMT4">
                  <p:embed/>
                </p:oleObj>
              </mc:Choice>
              <mc:Fallback>
                <p:oleObj name="Equation" r:id="rId1" imgW="5210175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532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7" name="Object 3"/>
          <p:cNvGraphicFramePr>
            <a:graphicFrameLocks noChangeAspect="1"/>
          </p:cNvGraphicFramePr>
          <p:nvPr/>
        </p:nvGraphicFramePr>
        <p:xfrm>
          <a:off x="1247775" y="1625600"/>
          <a:ext cx="328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0" name="Equation" r:id="rId3" imgW="3171825" imgH="317500" progId="Equation.3">
                  <p:embed/>
                </p:oleObj>
              </mc:Choice>
              <mc:Fallback>
                <p:oleObj name="Equation" r:id="rId3" imgW="3171825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1625600"/>
                        <a:ext cx="328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4448175" y="1554163"/>
          <a:ext cx="405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1" name="Equation" r:id="rId5" imgW="3933825" imgH="356235" progId="Equation.3">
                  <p:embed/>
                </p:oleObj>
              </mc:Choice>
              <mc:Fallback>
                <p:oleObj name="Equation" r:id="rId5" imgW="3933825" imgH="3562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554163"/>
                        <a:ext cx="405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1336675" y="2417763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2" name="Equation" r:id="rId7" imgW="2781300" imgH="317500" progId="Equation.3">
                  <p:embed/>
                </p:oleObj>
              </mc:Choice>
              <mc:Fallback>
                <p:oleObj name="Equation" r:id="rId7" imgW="27813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417763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/>
        </p:nvGraphicFramePr>
        <p:xfrm>
          <a:off x="4156075" y="2417763"/>
          <a:ext cx="384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3" name="Equation" r:id="rId9" imgW="3733800" imgH="317500" progId="Equation.3">
                  <p:embed/>
                </p:oleObj>
              </mc:Choice>
              <mc:Fallback>
                <p:oleObj name="Equation" r:id="rId9" imgW="37338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2417763"/>
                        <a:ext cx="384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1336675" y="3138488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4" name="Equation" r:id="rId11" imgW="1266825" imgH="279400" progId="Equation.3">
                  <p:embed/>
                </p:oleObj>
              </mc:Choice>
              <mc:Fallback>
                <p:oleObj name="Equation" r:id="rId11" imgW="1266825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138488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/>
        </p:nvGraphicFramePr>
        <p:xfrm>
          <a:off x="2871788" y="3248025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5" name="Equation" r:id="rId13" imgW="923925" imgH="201930" progId="Equation.DSMT4">
                  <p:embed/>
                </p:oleObj>
              </mc:Choice>
              <mc:Fallback>
                <p:oleObj name="Equation" r:id="rId13" imgW="923925" imgH="20193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3248025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3556298" y="4170585"/>
          <a:ext cx="2006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6" name="Equation" r:id="rId15" imgW="1895475" imgH="375285" progId="Equation.3">
                  <p:embed/>
                </p:oleObj>
              </mc:Choice>
              <mc:Fallback>
                <p:oleObj name="Equation" r:id="rId15" imgW="1895475" imgH="3752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298" y="4170585"/>
                        <a:ext cx="2006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4" name="Object 10"/>
          <p:cNvGraphicFramePr>
            <a:graphicFrameLocks noChangeAspect="1"/>
          </p:cNvGraphicFramePr>
          <p:nvPr/>
        </p:nvGraphicFramePr>
        <p:xfrm>
          <a:off x="1108373" y="501196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7" name="Equation" r:id="rId17" imgW="1228725" imgH="298450" progId="Equation.DSMT4">
                  <p:embed/>
                </p:oleObj>
              </mc:Choice>
              <mc:Fallback>
                <p:oleObj name="Equation" r:id="rId17" imgW="1228725" imgH="2984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373" y="5011960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5" name="Object 11"/>
          <p:cNvGraphicFramePr>
            <a:graphicFrameLocks noChangeAspect="1"/>
          </p:cNvGraphicFramePr>
          <p:nvPr/>
        </p:nvGraphicFramePr>
        <p:xfrm>
          <a:off x="3040360" y="4823048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048" name="Equation" r:id="rId19" imgW="2857500" imgH="731520" progId="Equation.DSMT4">
                  <p:embed/>
                </p:oleObj>
              </mc:Choice>
              <mc:Fallback>
                <p:oleObj name="Equation" r:id="rId19" imgW="2857500" imgH="7315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360" y="4823048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1035348" y="407692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即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第一章作业</a:t>
            </a:r>
            <a:endParaRPr lang="zh-CN" altLang="en-US"/>
          </a:p>
        </p:txBody>
      </p:sp>
      <p:sp>
        <p:nvSpPr>
          <p:cNvPr id="329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4225" y="1771650"/>
            <a:ext cx="8540750" cy="432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第一周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习题一基本题之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9</a:t>
            </a:r>
            <a:r>
              <a:rPr lang="zh-CN" altLang="en-US" sz="2800" dirty="0"/>
              <a:t>，</a:t>
            </a:r>
            <a:r>
              <a:rPr lang="en-US" altLang="zh-CN" sz="2800" dirty="0"/>
              <a:t>11</a:t>
            </a:r>
            <a:r>
              <a:rPr lang="zh-CN" altLang="en-US" sz="2800" dirty="0"/>
              <a:t>，</a:t>
            </a:r>
            <a:r>
              <a:rPr lang="en-US" altLang="zh-CN" sz="2800" dirty="0"/>
              <a:t>13</a:t>
            </a:r>
            <a:r>
              <a:rPr lang="zh-CN" altLang="en-US" sz="2800" dirty="0"/>
              <a:t>，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16</a:t>
            </a:r>
            <a:r>
              <a:rPr lang="zh-CN" altLang="en-US" sz="2800" dirty="0"/>
              <a:t>；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第二周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习题一基本题之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18</a:t>
            </a:r>
            <a:r>
              <a:rPr lang="zh-CN" altLang="en-US" sz="2800" dirty="0"/>
              <a:t>，</a:t>
            </a:r>
            <a:r>
              <a:rPr lang="en-US" altLang="zh-CN" sz="2800" dirty="0"/>
              <a:t>19</a:t>
            </a:r>
            <a:r>
              <a:rPr lang="zh-CN" altLang="en-US" sz="2800" dirty="0"/>
              <a:t>，</a:t>
            </a:r>
            <a:r>
              <a:rPr lang="en-US" altLang="zh-CN" sz="2800" dirty="0"/>
              <a:t>20</a:t>
            </a:r>
            <a:r>
              <a:rPr lang="zh-CN" altLang="en-US" sz="2800" dirty="0"/>
              <a:t>，</a:t>
            </a:r>
            <a:r>
              <a:rPr lang="en-US" altLang="zh-CN" sz="2800" dirty="0"/>
              <a:t>21</a:t>
            </a:r>
            <a:r>
              <a:rPr lang="zh-CN" altLang="en-US" sz="2800" dirty="0"/>
              <a:t>，</a:t>
            </a:r>
            <a:r>
              <a:rPr lang="en-US" altLang="zh-CN" sz="2800" dirty="0"/>
              <a:t>23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；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30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31</a:t>
            </a:r>
            <a:r>
              <a:rPr lang="zh-CN" altLang="en-US" sz="2800" dirty="0"/>
              <a:t>，</a:t>
            </a:r>
            <a:r>
              <a:rPr lang="en-US" altLang="zh-CN" sz="2800" dirty="0"/>
              <a:t>35</a:t>
            </a:r>
            <a:r>
              <a:rPr lang="zh-CN" altLang="en-US" sz="2800" dirty="0"/>
              <a:t>，</a:t>
            </a:r>
            <a:r>
              <a:rPr lang="en-US" altLang="zh-CN" sz="2800" dirty="0"/>
              <a:t>36</a:t>
            </a:r>
            <a:r>
              <a:rPr lang="zh-CN" altLang="en-US" sz="2800" dirty="0"/>
              <a:t>，</a:t>
            </a:r>
            <a:r>
              <a:rPr lang="en-US" altLang="zh-CN" sz="2800" dirty="0"/>
              <a:t>37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补充题之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dirty="0"/>
              <a:t>7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223222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2447</Words>
  <Application>WPS 演示</Application>
  <PresentationFormat>全屏显示(4:3)</PresentationFormat>
  <Paragraphs>251</Paragraphs>
  <Slides>61</Slides>
  <Notes>161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126</vt:i4>
      </vt:variant>
      <vt:variant>
        <vt:lpstr>幻灯片标题</vt:lpstr>
      </vt:variant>
      <vt:variant>
        <vt:i4>61</vt:i4>
      </vt:variant>
    </vt:vector>
  </HeadingPairs>
  <TitlesOfParts>
    <vt:vector size="205" baseType="lpstr">
      <vt:lpstr>Arial</vt:lpstr>
      <vt:lpstr>宋体</vt:lpstr>
      <vt:lpstr>Wingdings</vt:lpstr>
      <vt:lpstr>华文新魏</vt:lpstr>
      <vt:lpstr>楷体_GB2312</vt:lpstr>
      <vt:lpstr>华文彩云</vt:lpstr>
      <vt:lpstr>Times New Roman</vt:lpstr>
      <vt:lpstr>新宋体</vt:lpstr>
      <vt:lpstr>微软雅黑</vt:lpstr>
      <vt:lpstr>Arial Unicode MS</vt:lpstr>
      <vt:lpstr>Symbol</vt:lpstr>
      <vt:lpstr>Tahoma</vt:lpstr>
      <vt:lpstr>Edwardian Script ITC</vt:lpstr>
      <vt:lpstr>Freestyle Script</vt:lpstr>
      <vt:lpstr>Monotype Sorts</vt:lpstr>
      <vt:lpstr>Mongolian Baiti</vt:lpstr>
      <vt:lpstr>Wingdings</vt:lpstr>
      <vt:lpstr>古瓶荷花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Equation.DSMT4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Word.Document.8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Word.Document.8</vt:lpstr>
      <vt:lpstr>Paint.Picture</vt:lpstr>
      <vt:lpstr>Equation.3</vt:lpstr>
      <vt:lpstr>Equation.DSMT4</vt:lpstr>
      <vt:lpstr>Word.Document.8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Equation.DSMT4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Word.Document.8</vt:lpstr>
      <vt:lpstr>Equation.3</vt:lpstr>
      <vt:lpstr>Equation.DSMT4</vt:lpstr>
      <vt:lpstr>Equation.DSMT4</vt:lpstr>
      <vt:lpstr>Equation.DSMT4</vt:lpstr>
      <vt:lpstr>Word.Document.8</vt:lpstr>
      <vt:lpstr>Word.Document.8</vt:lpstr>
      <vt:lpstr>Equation.3</vt:lpstr>
      <vt:lpstr>Equation.3</vt:lpstr>
      <vt:lpstr>Word.Document.8</vt:lpstr>
      <vt:lpstr>Equation.DSMT4</vt:lpstr>
      <vt:lpstr> 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全概率公式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三、Bayes公式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三大公式 小  结</vt:lpstr>
      <vt:lpstr>事件独立性  一、两个事件的独立性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二、多个事件的独立性</vt:lpstr>
      <vt:lpstr>伯恩斯坦反例</vt:lpstr>
      <vt:lpstr>PowerPoint 演示文稿</vt:lpstr>
      <vt:lpstr>PowerPoint 演示文稿</vt:lpstr>
      <vt:lpstr>PowerPoint 演示文稿</vt:lpstr>
      <vt:lpstr>PowerPoint 演示文稿</vt:lpstr>
      <vt:lpstr>例 若每个人血清中含有肝炎病毒的概率为0.004,混合100个人的血清，求此血清含肝炎病毒的概率。</vt:lpstr>
      <vt:lpstr>PowerPoint 演示文稿</vt:lpstr>
      <vt:lpstr>PowerPoint 演示文稿</vt:lpstr>
      <vt:lpstr>第一章作业</vt:lpstr>
    </vt:vector>
  </TitlesOfParts>
  <Company>whu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xgldaj</dc:creator>
  <cp:lastModifiedBy>Guest</cp:lastModifiedBy>
  <cp:revision>203</cp:revision>
  <dcterms:created xsi:type="dcterms:W3CDTF">2010-03-02T01:46:00Z</dcterms:created>
  <dcterms:modified xsi:type="dcterms:W3CDTF">2020-02-25T04:08:29Z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