
<file path=[Content_Types].xml><?xml version="1.0" encoding="utf-8"?>
<Types xmlns="http://schemas.openxmlformats.org/package/2006/content-types">
  <Default Extension="jpeg" ContentType="image/jpeg"/>
  <Default Extension="vml" ContentType="application/vnd.openxmlformats-officedocument.vmlDrawing"/>
  <Default Extension="doc" ContentType="application/msword"/>
  <Default Extension="bin" ContentType="application/vnd.openxmlformats-officedocument.oleObject"/>
  <Default Extension="wav" ContentType="audio/x-wav"/>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634" r:id="rId3"/>
    <p:sldId id="774" r:id="rId5"/>
    <p:sldId id="775" r:id="rId6"/>
    <p:sldId id="623" r:id="rId7"/>
    <p:sldId id="625" r:id="rId8"/>
    <p:sldId id="626" r:id="rId9"/>
    <p:sldId id="627" r:id="rId10"/>
    <p:sldId id="628" r:id="rId11"/>
    <p:sldId id="629" r:id="rId12"/>
    <p:sldId id="630" r:id="rId13"/>
    <p:sldId id="631" r:id="rId14"/>
    <p:sldId id="632" r:id="rId15"/>
    <p:sldId id="622" r:id="rId16"/>
    <p:sldId id="435" r:id="rId17"/>
    <p:sldId id="438" r:id="rId18"/>
    <p:sldId id="439" r:id="rId19"/>
    <p:sldId id="441" r:id="rId20"/>
    <p:sldId id="442" r:id="rId21"/>
    <p:sldId id="443" r:id="rId22"/>
    <p:sldId id="444" r:id="rId23"/>
    <p:sldId id="445" r:id="rId24"/>
    <p:sldId id="446" r:id="rId25"/>
    <p:sldId id="501" r:id="rId26"/>
    <p:sldId id="448" r:id="rId27"/>
    <p:sldId id="449" r:id="rId28"/>
    <p:sldId id="450" r:id="rId29"/>
    <p:sldId id="451" r:id="rId30"/>
    <p:sldId id="452" r:id="rId31"/>
    <p:sldId id="454" r:id="rId32"/>
    <p:sldId id="455" r:id="rId33"/>
    <p:sldId id="456" r:id="rId34"/>
    <p:sldId id="457" r:id="rId35"/>
    <p:sldId id="458" r:id="rId36"/>
    <p:sldId id="506" r:id="rId37"/>
    <p:sldId id="459" r:id="rId38"/>
    <p:sldId id="460" r:id="rId39"/>
    <p:sldId id="462" r:id="rId40"/>
    <p:sldId id="464" r:id="rId41"/>
    <p:sldId id="465" r:id="rId42"/>
    <p:sldId id="470" r:id="rId43"/>
    <p:sldId id="472" r:id="rId44"/>
    <p:sldId id="473" r:id="rId45"/>
    <p:sldId id="474" r:id="rId46"/>
    <p:sldId id="475" r:id="rId47"/>
    <p:sldId id="476" r:id="rId48"/>
    <p:sldId id="477" r:id="rId49"/>
    <p:sldId id="478" r:id="rId50"/>
    <p:sldId id="479" r:id="rId51"/>
    <p:sldId id="480" r:id="rId52"/>
    <p:sldId id="481" r:id="rId53"/>
    <p:sldId id="482" r:id="rId54"/>
    <p:sldId id="483" r:id="rId55"/>
    <p:sldId id="484" r:id="rId56"/>
    <p:sldId id="485" r:id="rId57"/>
    <p:sldId id="486" r:id="rId58"/>
    <p:sldId id="487" r:id="rId59"/>
    <p:sldId id="488" r:id="rId60"/>
    <p:sldId id="489" r:id="rId61"/>
    <p:sldId id="490" r:id="rId62"/>
    <p:sldId id="491" r:id="rId63"/>
    <p:sldId id="492" r:id="rId64"/>
    <p:sldId id="493" r:id="rId65"/>
    <p:sldId id="494" r:id="rId66"/>
    <p:sldId id="495" r:id="rId67"/>
    <p:sldId id="496" r:id="rId68"/>
    <p:sldId id="497" r:id="rId69"/>
    <p:sldId id="504" r:id="rId70"/>
    <p:sldId id="766" r:id="rId71"/>
    <p:sldId id="308" r:id="rId72"/>
    <p:sldId id="309" r:id="rId73"/>
    <p:sldId id="767" r:id="rId74"/>
    <p:sldId id="310" r:id="rId75"/>
    <p:sldId id="311" r:id="rId76"/>
    <p:sldId id="312" r:id="rId77"/>
    <p:sldId id="768" r:id="rId78"/>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5F4FC"/>
    <a:srgbClr val="F8F8F8"/>
    <a:srgbClr val="FFCCFF"/>
    <a:srgbClr val="CCFFFF"/>
    <a:srgbClr val="C1643F"/>
    <a:srgbClr val="336600"/>
    <a:srgbClr val="99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18" autoAdjust="0"/>
    <p:restoredTop sz="94660"/>
  </p:normalViewPr>
  <p:slideViewPr>
    <p:cSldViewPr>
      <p:cViewPr varScale="1">
        <p:scale>
          <a:sx n="114" d="100"/>
          <a:sy n="114" d="100"/>
        </p:scale>
        <p:origin x="1958" y="91"/>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5.xml"/><Relationship Id="rId79" Type="http://schemas.openxmlformats.org/officeDocument/2006/relationships/presProps" Target="presProps.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57.emf"/><Relationship Id="rId1" Type="http://schemas.openxmlformats.org/officeDocument/2006/relationships/image" Target="../media/image5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62.emf"/><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4.emf"/><Relationship Id="rId1" Type="http://schemas.openxmlformats.org/officeDocument/2006/relationships/image" Target="../media/image63.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6.emf"/><Relationship Id="rId1" Type="http://schemas.openxmlformats.org/officeDocument/2006/relationships/image" Target="../media/image6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7.e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image" Target="../media/image68.wmf"/></Relationships>
</file>

<file path=ppt/drawings/_rels/vmlDrawing17.vml.rels><?xml version="1.0" encoding="UTF-8" standalone="yes"?>
<Relationships xmlns="http://schemas.openxmlformats.org/package/2006/relationships"><Relationship Id="rId4" Type="http://schemas.openxmlformats.org/officeDocument/2006/relationships/image" Target="../media/image73.emf"/><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image" Target="../media/image74.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85.emf"/><Relationship Id="rId8" Type="http://schemas.openxmlformats.org/officeDocument/2006/relationships/image" Target="../media/image84.emf"/><Relationship Id="rId7" Type="http://schemas.openxmlformats.org/officeDocument/2006/relationships/image" Target="../media/image83.wmf"/><Relationship Id="rId6" Type="http://schemas.openxmlformats.org/officeDocument/2006/relationships/image" Target="../media/image82.wmf"/><Relationship Id="rId5" Type="http://schemas.openxmlformats.org/officeDocument/2006/relationships/image" Target="../media/image81.emf"/><Relationship Id="rId4" Type="http://schemas.openxmlformats.org/officeDocument/2006/relationships/image" Target="../media/image80.emf"/><Relationship Id="rId3" Type="http://schemas.openxmlformats.org/officeDocument/2006/relationships/image" Target="../media/image79.wmf"/><Relationship Id="rId2" Type="http://schemas.openxmlformats.org/officeDocument/2006/relationships/image" Target="../media/image78.emf"/><Relationship Id="rId1" Type="http://schemas.openxmlformats.org/officeDocument/2006/relationships/image" Target="../media/image77.e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13.wmf"/><Relationship Id="rId4" Type="http://schemas.openxmlformats.org/officeDocument/2006/relationships/image" Target="../media/image12.wmf"/><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4" Type="http://schemas.openxmlformats.org/officeDocument/2006/relationships/image" Target="../media/image89.emf"/><Relationship Id="rId3" Type="http://schemas.openxmlformats.org/officeDocument/2006/relationships/image" Target="../media/image88.wmf"/><Relationship Id="rId2" Type="http://schemas.openxmlformats.org/officeDocument/2006/relationships/image" Target="../media/image87.emf"/><Relationship Id="rId1" Type="http://schemas.openxmlformats.org/officeDocument/2006/relationships/image" Target="../media/image86.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emf"/><Relationship Id="rId1" Type="http://schemas.openxmlformats.org/officeDocument/2006/relationships/image" Target="../media/image90.e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96.wmf"/><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image" Target="../media/image100.emf"/><Relationship Id="rId1" Type="http://schemas.openxmlformats.org/officeDocument/2006/relationships/image" Target="../media/image99.emf"/></Relationships>
</file>

<file path=ppt/drawings/_rels/vmlDrawing25.vml.rels><?xml version="1.0" encoding="UTF-8" standalone="yes"?>
<Relationships xmlns="http://schemas.openxmlformats.org/package/2006/relationships"><Relationship Id="rId5" Type="http://schemas.openxmlformats.org/officeDocument/2006/relationships/image" Target="../media/image106.wmf"/><Relationship Id="rId4" Type="http://schemas.openxmlformats.org/officeDocument/2006/relationships/image" Target="../media/image105.wmf"/><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image" Target="../media/image107.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10.emf"/><Relationship Id="rId1" Type="http://schemas.openxmlformats.org/officeDocument/2006/relationships/image" Target="../media/image109.emf"/></Relationships>
</file>

<file path=ppt/drawings/_rels/vmlDrawing28.vml.rels><?xml version="1.0" encoding="UTF-8" standalone="yes"?>
<Relationships xmlns="http://schemas.openxmlformats.org/package/2006/relationships"><Relationship Id="rId5" Type="http://schemas.openxmlformats.org/officeDocument/2006/relationships/image" Target="../media/image115.emf"/><Relationship Id="rId4" Type="http://schemas.openxmlformats.org/officeDocument/2006/relationships/image" Target="../media/image114.emf"/><Relationship Id="rId3" Type="http://schemas.openxmlformats.org/officeDocument/2006/relationships/image" Target="../media/image113.emf"/><Relationship Id="rId2" Type="http://schemas.openxmlformats.org/officeDocument/2006/relationships/image" Target="../media/image112.emf"/><Relationship Id="rId1" Type="http://schemas.openxmlformats.org/officeDocument/2006/relationships/image" Target="../media/image11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1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30.vml.rels><?xml version="1.0" encoding="UTF-8" standalone="yes"?>
<Relationships xmlns="http://schemas.openxmlformats.org/package/2006/relationships"><Relationship Id="rId6" Type="http://schemas.openxmlformats.org/officeDocument/2006/relationships/image" Target="../media/image81.emf"/><Relationship Id="rId5" Type="http://schemas.openxmlformats.org/officeDocument/2006/relationships/image" Target="../media/image80.emf"/><Relationship Id="rId4" Type="http://schemas.openxmlformats.org/officeDocument/2006/relationships/image" Target="../media/image120.emf"/><Relationship Id="rId3" Type="http://schemas.openxmlformats.org/officeDocument/2006/relationships/image" Target="../media/image119.emf"/><Relationship Id="rId2" Type="http://schemas.openxmlformats.org/officeDocument/2006/relationships/image" Target="../media/image118.emf"/><Relationship Id="rId1" Type="http://schemas.openxmlformats.org/officeDocument/2006/relationships/image" Target="../media/image117.emf"/></Relationships>
</file>

<file path=ppt/drawings/_rels/vmlDrawing31.vml.rels><?xml version="1.0" encoding="UTF-8" standalone="yes"?>
<Relationships xmlns="http://schemas.openxmlformats.org/package/2006/relationships"><Relationship Id="rId5" Type="http://schemas.openxmlformats.org/officeDocument/2006/relationships/image" Target="../media/image123.emf"/><Relationship Id="rId4" Type="http://schemas.openxmlformats.org/officeDocument/2006/relationships/image" Target="../media/image122.emf"/><Relationship Id="rId3" Type="http://schemas.openxmlformats.org/officeDocument/2006/relationships/image" Target="../media/image121.emf"/><Relationship Id="rId2" Type="http://schemas.openxmlformats.org/officeDocument/2006/relationships/image" Target="../media/image85.emf"/><Relationship Id="rId1" Type="http://schemas.openxmlformats.org/officeDocument/2006/relationships/image" Target="../media/image84.e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127.emf"/><Relationship Id="rId3" Type="http://schemas.openxmlformats.org/officeDocument/2006/relationships/image" Target="../media/image126.emf"/><Relationship Id="rId2" Type="http://schemas.openxmlformats.org/officeDocument/2006/relationships/image" Target="../media/image125.emf"/><Relationship Id="rId1" Type="http://schemas.openxmlformats.org/officeDocument/2006/relationships/image" Target="../media/image124.emf"/></Relationships>
</file>

<file path=ppt/drawings/_rels/vmlDrawing33.vml.rels><?xml version="1.0" encoding="UTF-8" standalone="yes"?>
<Relationships xmlns="http://schemas.openxmlformats.org/package/2006/relationships"><Relationship Id="rId7" Type="http://schemas.openxmlformats.org/officeDocument/2006/relationships/image" Target="../media/image134.emf"/><Relationship Id="rId6" Type="http://schemas.openxmlformats.org/officeDocument/2006/relationships/image" Target="../media/image133.emf"/><Relationship Id="rId5" Type="http://schemas.openxmlformats.org/officeDocument/2006/relationships/image" Target="../media/image132.emf"/><Relationship Id="rId4" Type="http://schemas.openxmlformats.org/officeDocument/2006/relationships/image" Target="../media/image131.emf"/><Relationship Id="rId3" Type="http://schemas.openxmlformats.org/officeDocument/2006/relationships/image" Target="../media/image130.emf"/><Relationship Id="rId2" Type="http://schemas.openxmlformats.org/officeDocument/2006/relationships/image" Target="../media/image129.emf"/><Relationship Id="rId1" Type="http://schemas.openxmlformats.org/officeDocument/2006/relationships/image" Target="../media/image128.emf"/></Relationships>
</file>

<file path=ppt/drawings/_rels/vmlDrawing34.vml.rels><?xml version="1.0" encoding="UTF-8" standalone="yes"?>
<Relationships xmlns="http://schemas.openxmlformats.org/package/2006/relationships"><Relationship Id="rId7" Type="http://schemas.openxmlformats.org/officeDocument/2006/relationships/image" Target="../media/image140.wmf"/><Relationship Id="rId6" Type="http://schemas.openxmlformats.org/officeDocument/2006/relationships/image" Target="../media/image139.emf"/><Relationship Id="rId5" Type="http://schemas.openxmlformats.org/officeDocument/2006/relationships/image" Target="../media/image138.emf"/><Relationship Id="rId4" Type="http://schemas.openxmlformats.org/officeDocument/2006/relationships/image" Target="../media/image137.emf"/><Relationship Id="rId3" Type="http://schemas.openxmlformats.org/officeDocument/2006/relationships/image" Target="../media/image136.emf"/><Relationship Id="rId2" Type="http://schemas.openxmlformats.org/officeDocument/2006/relationships/image" Target="../media/image135.emf"/><Relationship Id="rId1" Type="http://schemas.openxmlformats.org/officeDocument/2006/relationships/image" Target="../media/image27.wmf"/></Relationships>
</file>

<file path=ppt/drawings/_rels/vmlDrawing35.vml.rels><?xml version="1.0" encoding="UTF-8" standalone="yes"?>
<Relationships xmlns="http://schemas.openxmlformats.org/package/2006/relationships"><Relationship Id="rId5" Type="http://schemas.openxmlformats.org/officeDocument/2006/relationships/image" Target="../media/image145.emf"/><Relationship Id="rId4" Type="http://schemas.openxmlformats.org/officeDocument/2006/relationships/image" Target="../media/image144.emf"/><Relationship Id="rId3" Type="http://schemas.openxmlformats.org/officeDocument/2006/relationships/image" Target="../media/image143.emf"/><Relationship Id="rId2" Type="http://schemas.openxmlformats.org/officeDocument/2006/relationships/image" Target="../media/image142.emf"/><Relationship Id="rId1" Type="http://schemas.openxmlformats.org/officeDocument/2006/relationships/image" Target="../media/image141.e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147.wmf"/><Relationship Id="rId1" Type="http://schemas.openxmlformats.org/officeDocument/2006/relationships/image" Target="../media/image146.wmf"/></Relationships>
</file>

<file path=ppt/drawings/_rels/vmlDrawing37.vml.rels><?xml version="1.0" encoding="UTF-8" standalone="yes"?>
<Relationships xmlns="http://schemas.openxmlformats.org/package/2006/relationships"><Relationship Id="rId4" Type="http://schemas.openxmlformats.org/officeDocument/2006/relationships/image" Target="../media/image151.emf"/><Relationship Id="rId3" Type="http://schemas.openxmlformats.org/officeDocument/2006/relationships/image" Target="../media/image150.emf"/><Relationship Id="rId2" Type="http://schemas.openxmlformats.org/officeDocument/2006/relationships/image" Target="../media/image149.emf"/><Relationship Id="rId1" Type="http://schemas.openxmlformats.org/officeDocument/2006/relationships/image" Target="../media/image148.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52.emf"/></Relationships>
</file>

<file path=ppt/drawings/_rels/vmlDrawing39.vml.rels><?xml version="1.0" encoding="UTF-8" standalone="yes"?>
<Relationships xmlns="http://schemas.openxmlformats.org/package/2006/relationships"><Relationship Id="rId5" Type="http://schemas.openxmlformats.org/officeDocument/2006/relationships/image" Target="../media/image157.emf"/><Relationship Id="rId4" Type="http://schemas.openxmlformats.org/officeDocument/2006/relationships/image" Target="../media/image156.emf"/><Relationship Id="rId3" Type="http://schemas.openxmlformats.org/officeDocument/2006/relationships/image" Target="../media/image155.emf"/><Relationship Id="rId2" Type="http://schemas.openxmlformats.org/officeDocument/2006/relationships/image" Target="../media/image154.emf"/><Relationship Id="rId1" Type="http://schemas.openxmlformats.org/officeDocument/2006/relationships/image" Target="../media/image15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emf"/></Relationships>
</file>

<file path=ppt/drawings/_rels/vmlDrawing40.vml.rels><?xml version="1.0" encoding="UTF-8" standalone="yes"?>
<Relationships xmlns="http://schemas.openxmlformats.org/package/2006/relationships"><Relationship Id="rId5" Type="http://schemas.openxmlformats.org/officeDocument/2006/relationships/image" Target="../media/image162.emf"/><Relationship Id="rId4" Type="http://schemas.openxmlformats.org/officeDocument/2006/relationships/image" Target="../media/image161.emf"/><Relationship Id="rId3" Type="http://schemas.openxmlformats.org/officeDocument/2006/relationships/image" Target="../media/image160.emf"/><Relationship Id="rId2" Type="http://schemas.openxmlformats.org/officeDocument/2006/relationships/image" Target="../media/image159.emf"/><Relationship Id="rId1" Type="http://schemas.openxmlformats.org/officeDocument/2006/relationships/image" Target="../media/image158.e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170.emf"/><Relationship Id="rId7" Type="http://schemas.openxmlformats.org/officeDocument/2006/relationships/image" Target="../media/image169.emf"/><Relationship Id="rId6" Type="http://schemas.openxmlformats.org/officeDocument/2006/relationships/image" Target="../media/image168.emf"/><Relationship Id="rId5" Type="http://schemas.openxmlformats.org/officeDocument/2006/relationships/image" Target="../media/image167.emf"/><Relationship Id="rId4" Type="http://schemas.openxmlformats.org/officeDocument/2006/relationships/image" Target="../media/image166.emf"/><Relationship Id="rId3" Type="http://schemas.openxmlformats.org/officeDocument/2006/relationships/image" Target="../media/image165.emf"/><Relationship Id="rId2" Type="http://schemas.openxmlformats.org/officeDocument/2006/relationships/image" Target="../media/image164.emf"/><Relationship Id="rId1" Type="http://schemas.openxmlformats.org/officeDocument/2006/relationships/image" Target="../media/image163.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71.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73.emf"/><Relationship Id="rId1" Type="http://schemas.openxmlformats.org/officeDocument/2006/relationships/image" Target="../media/image172.e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75.emf"/><Relationship Id="rId1" Type="http://schemas.openxmlformats.org/officeDocument/2006/relationships/image" Target="../media/image174.e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77.emf"/><Relationship Id="rId1" Type="http://schemas.openxmlformats.org/officeDocument/2006/relationships/image" Target="../media/image176.emf"/></Relationships>
</file>

<file path=ppt/drawings/_rels/vmlDrawing46.vml.rels><?xml version="1.0" encoding="UTF-8" standalone="yes"?>
<Relationships xmlns="http://schemas.openxmlformats.org/package/2006/relationships"><Relationship Id="rId9" Type="http://schemas.openxmlformats.org/officeDocument/2006/relationships/image" Target="../media/image186.emf"/><Relationship Id="rId8" Type="http://schemas.openxmlformats.org/officeDocument/2006/relationships/image" Target="../media/image185.emf"/><Relationship Id="rId7" Type="http://schemas.openxmlformats.org/officeDocument/2006/relationships/image" Target="../media/image184.emf"/><Relationship Id="rId6" Type="http://schemas.openxmlformats.org/officeDocument/2006/relationships/image" Target="../media/image183.emf"/><Relationship Id="rId5" Type="http://schemas.openxmlformats.org/officeDocument/2006/relationships/image" Target="../media/image182.emf"/><Relationship Id="rId4" Type="http://schemas.openxmlformats.org/officeDocument/2006/relationships/image" Target="../media/image181.emf"/><Relationship Id="rId3" Type="http://schemas.openxmlformats.org/officeDocument/2006/relationships/image" Target="../media/image180.emf"/><Relationship Id="rId2" Type="http://schemas.openxmlformats.org/officeDocument/2006/relationships/image" Target="../media/image179.emf"/><Relationship Id="rId12" Type="http://schemas.openxmlformats.org/officeDocument/2006/relationships/image" Target="../media/image189.emf"/><Relationship Id="rId11" Type="http://schemas.openxmlformats.org/officeDocument/2006/relationships/image" Target="../media/image188.emf"/><Relationship Id="rId10" Type="http://schemas.openxmlformats.org/officeDocument/2006/relationships/image" Target="../media/image187.emf"/><Relationship Id="rId1" Type="http://schemas.openxmlformats.org/officeDocument/2006/relationships/image" Target="../media/image178.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92.emf"/><Relationship Id="rId2" Type="http://schemas.openxmlformats.org/officeDocument/2006/relationships/image" Target="../media/image191.emf"/><Relationship Id="rId1" Type="http://schemas.openxmlformats.org/officeDocument/2006/relationships/image" Target="../media/image190.emf"/></Relationships>
</file>

<file path=ppt/drawings/_rels/vmlDrawing48.vml.rels><?xml version="1.0" encoding="UTF-8" standalone="yes"?>
<Relationships xmlns="http://schemas.openxmlformats.org/package/2006/relationships"><Relationship Id="rId2" Type="http://schemas.openxmlformats.org/officeDocument/2006/relationships/image" Target="../media/image195.emf"/><Relationship Id="rId1" Type="http://schemas.openxmlformats.org/officeDocument/2006/relationships/image" Target="../media/image194.emf"/></Relationships>
</file>

<file path=ppt/drawings/_rels/vmlDrawing49.vml.rels><?xml version="1.0" encoding="UTF-8" standalone="yes"?>
<Relationships xmlns="http://schemas.openxmlformats.org/package/2006/relationships"><Relationship Id="rId8" Type="http://schemas.openxmlformats.org/officeDocument/2006/relationships/image" Target="../media/image203.emf"/><Relationship Id="rId7" Type="http://schemas.openxmlformats.org/officeDocument/2006/relationships/image" Target="../media/image202.wmf"/><Relationship Id="rId6" Type="http://schemas.openxmlformats.org/officeDocument/2006/relationships/image" Target="../media/image201.wmf"/><Relationship Id="rId5" Type="http://schemas.openxmlformats.org/officeDocument/2006/relationships/image" Target="../media/image200.wmf"/><Relationship Id="rId4" Type="http://schemas.openxmlformats.org/officeDocument/2006/relationships/image" Target="../media/image199.wmf"/><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e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27.wmf"/><Relationship Id="rId8" Type="http://schemas.openxmlformats.org/officeDocument/2006/relationships/image" Target="../media/image26.emf"/><Relationship Id="rId7" Type="http://schemas.openxmlformats.org/officeDocument/2006/relationships/image" Target="../media/image25.emf"/><Relationship Id="rId6" Type="http://schemas.openxmlformats.org/officeDocument/2006/relationships/image" Target="../media/image24.emf"/><Relationship Id="rId5" Type="http://schemas.openxmlformats.org/officeDocument/2006/relationships/image" Target="../media/image23.emf"/><Relationship Id="rId4" Type="http://schemas.openxmlformats.org/officeDocument/2006/relationships/image" Target="../media/image22.emf"/><Relationship Id="rId3" Type="http://schemas.openxmlformats.org/officeDocument/2006/relationships/image" Target="../media/image21.emf"/><Relationship Id="rId2" Type="http://schemas.openxmlformats.org/officeDocument/2006/relationships/image" Target="../media/image20.emf"/><Relationship Id="rId14" Type="http://schemas.openxmlformats.org/officeDocument/2006/relationships/image" Target="../media/image32.emf"/><Relationship Id="rId13" Type="http://schemas.openxmlformats.org/officeDocument/2006/relationships/image" Target="../media/image31.emf"/><Relationship Id="rId12" Type="http://schemas.openxmlformats.org/officeDocument/2006/relationships/image" Target="../media/image30.emf"/><Relationship Id="rId11" Type="http://schemas.openxmlformats.org/officeDocument/2006/relationships/image" Target="../media/image29.emf"/><Relationship Id="rId10" Type="http://schemas.openxmlformats.org/officeDocument/2006/relationships/image" Target="../media/image28.emf"/><Relationship Id="rId1" Type="http://schemas.openxmlformats.org/officeDocument/2006/relationships/image" Target="../media/image19.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207.emf"/><Relationship Id="rId2" Type="http://schemas.openxmlformats.org/officeDocument/2006/relationships/image" Target="../media/image206.wmf"/><Relationship Id="rId1" Type="http://schemas.openxmlformats.org/officeDocument/2006/relationships/image" Target="../media/image205.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208.w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211.emf"/><Relationship Id="rId2" Type="http://schemas.openxmlformats.org/officeDocument/2006/relationships/image" Target="../media/image210.emf"/><Relationship Id="rId1" Type="http://schemas.openxmlformats.org/officeDocument/2006/relationships/image" Target="../media/image209.emf"/></Relationships>
</file>

<file path=ppt/drawings/_rels/vmlDrawing6.vml.rels><?xml version="1.0" encoding="UTF-8" standalone="yes"?>
<Relationships xmlns="http://schemas.openxmlformats.org/package/2006/relationships"><Relationship Id="rId7" Type="http://schemas.openxmlformats.org/officeDocument/2006/relationships/image" Target="../media/image39.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image" Target="../media/image3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8.vml.rels><?xml version="1.0" encoding="UTF-8" standalone="yes"?>
<Relationships xmlns="http://schemas.openxmlformats.org/package/2006/relationships"><Relationship Id="rId9" Type="http://schemas.openxmlformats.org/officeDocument/2006/relationships/image" Target="../media/image49.emf"/><Relationship Id="rId8" Type="http://schemas.openxmlformats.org/officeDocument/2006/relationships/image" Target="../media/image48.emf"/><Relationship Id="rId7" Type="http://schemas.openxmlformats.org/officeDocument/2006/relationships/image" Target="../media/image47.emf"/><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 Id="rId3" Type="http://schemas.openxmlformats.org/officeDocument/2006/relationships/image" Target="../media/image43.emf"/><Relationship Id="rId2" Type="http://schemas.openxmlformats.org/officeDocument/2006/relationships/image" Target="../media/image42.emf"/><Relationship Id="rId11" Type="http://schemas.openxmlformats.org/officeDocument/2006/relationships/image" Target="../media/image51.emf"/><Relationship Id="rId10" Type="http://schemas.openxmlformats.org/officeDocument/2006/relationships/image" Target="../media/image50.emf"/><Relationship Id="rId1" Type="http://schemas.openxmlformats.org/officeDocument/2006/relationships/image" Target="../media/image41.e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55.wmf"/><Relationship Id="rId3" Type="http://schemas.openxmlformats.org/officeDocument/2006/relationships/image" Target="../media/image54.wmf"/><Relationship Id="rId2" Type="http://schemas.openxmlformats.org/officeDocument/2006/relationships/image" Target="../media/image53.emf"/><Relationship Id="rId1" Type="http://schemas.openxmlformats.org/officeDocument/2006/relationships/image" Target="../media/image5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atin typeface="Arial" panose="020B0604020202020204" pitchFamily="34" charset="0"/>
              </a:defRPr>
            </a:lvl1pPr>
          </a:lstStyle>
          <a:p>
            <a:pPr>
              <a:defRPr/>
            </a:pPr>
            <a:endParaRPr lang="en-US" altLang="zh-CN"/>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Arial" panose="020B0604020202020204" pitchFamily="34" charset="0"/>
              </a:defRPr>
            </a:lvl1pPr>
          </a:lstStyle>
          <a:p>
            <a:pPr>
              <a:defRPr/>
            </a:pPr>
            <a:endParaRPr lang="en-US" altLang="zh-CN"/>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atin typeface="Arial" panose="020B0604020202020204" pitchFamily="34"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vl1pPr>
          </a:lstStyle>
          <a:p>
            <a:pPr>
              <a:defRPr/>
            </a:pPr>
            <a:fld id="{167392BE-B871-4C5A-9552-69260FEFB885}"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CBC350-418C-4C9D-A79D-B676D32CD9DD}" type="slidenum">
              <a:rPr lang="en-US" altLang="zh-CN" smtClean="0"/>
            </a:fld>
            <a:endParaRPr lang="en-US" altLang="zh-CN"/>
          </a:p>
        </p:txBody>
      </p:sp>
      <p:sp>
        <p:nvSpPr>
          <p:cNvPr id="5123"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05E8FDF5-ED6D-40C6-980C-040A1453F43F}" type="slidenum">
              <a:rPr kumimoji="1" lang="en-US" altLang="zh-CN" sz="1200">
                <a:latin typeface="Times New Roman" panose="02020603050405020304" pitchFamily="18" charset="0"/>
              </a:rPr>
            </a:fld>
            <a:endParaRPr kumimoji="1" lang="en-US" altLang="zh-CN" sz="1200">
              <a:latin typeface="Times New Roman" panose="02020603050405020304" pitchFamily="18" charset="0"/>
            </a:endParaRPr>
          </a:p>
        </p:txBody>
      </p:sp>
      <p:sp>
        <p:nvSpPr>
          <p:cNvPr id="5124" name="Rectangle 2"/>
          <p:cNvSpPr>
            <a:spLocks noGrp="1" noRot="1" noChangeAspect="1" noChangeArrowheads="1" noTextEdit="1"/>
          </p:cNvSpPr>
          <p:nvPr>
            <p:ph type="sldImg"/>
          </p:nvPr>
        </p:nvSpPr>
        <p:spPr>
          <a:xfrm>
            <a:off x="1152525" y="692150"/>
            <a:ext cx="4554538" cy="3416300"/>
          </a:xfrm>
          <a:ln w="12700" cap="flat">
            <a:solidFill>
              <a:schemeClr val="tx1"/>
            </a:solidFill>
          </a:ln>
        </p:spPr>
      </p:sp>
      <p:sp>
        <p:nvSpPr>
          <p:cNvPr id="5125" name="Rectangle 3"/>
          <p:cNvSpPr>
            <a:spLocks noGrp="1" noChangeArrowheads="1"/>
          </p:cNvSpPr>
          <p:nvPr>
            <p:ph type="body" idx="1"/>
          </p:nvPr>
        </p:nvSpPr>
        <p:spPr>
          <a:xfrm>
            <a:off x="914400" y="4343400"/>
            <a:ext cx="5029200" cy="4114800"/>
          </a:xfrm>
          <a:noFill/>
        </p:spPr>
        <p:txBody>
          <a:bodyPr lIns="92075" tIns="46038" rIns="92075" bIns="46038"/>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幻灯片图像占位符 1"/>
          <p:cNvSpPr>
            <a:spLocks noGrp="1" noRot="1" noChangeAspect="1" noTextEdit="1"/>
          </p:cNvSpPr>
          <p:nvPr>
            <p:ph type="sldImg"/>
          </p:nvPr>
        </p:nvSpPr>
        <p:spPr/>
      </p:sp>
      <p:sp>
        <p:nvSpPr>
          <p:cNvPr id="289795" name="备注占位符 2"/>
          <p:cNvSpPr>
            <a:spLocks noGrp="1"/>
          </p:cNvSpPr>
          <p:nvPr>
            <p:ph type="body" idx="1"/>
          </p:nvPr>
        </p:nvSpPr>
        <p:spPr>
          <a:noFill/>
        </p:spPr>
        <p:txBody>
          <a:bodyPr/>
          <a:lstStyle/>
          <a:p>
            <a:pPr eaLnBrk="1" hangingPunct="1"/>
            <a:endParaRPr lang="zh-CN" altLang="en-US"/>
          </a:p>
        </p:txBody>
      </p:sp>
      <p:sp>
        <p:nvSpPr>
          <p:cNvPr id="28979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250F16-7F8A-4711-B85B-FC503ACD44FC}"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幻灯片图像占位符 1"/>
          <p:cNvSpPr>
            <a:spLocks noGrp="1" noRot="1" noChangeAspect="1" noTextEdit="1"/>
          </p:cNvSpPr>
          <p:nvPr>
            <p:ph type="sldImg"/>
          </p:nvPr>
        </p:nvSpPr>
        <p:spPr/>
      </p:sp>
      <p:sp>
        <p:nvSpPr>
          <p:cNvPr id="291843" name="备注占位符 2"/>
          <p:cNvSpPr>
            <a:spLocks noGrp="1"/>
          </p:cNvSpPr>
          <p:nvPr>
            <p:ph type="body" idx="1"/>
          </p:nvPr>
        </p:nvSpPr>
        <p:spPr>
          <a:noFill/>
        </p:spPr>
        <p:txBody>
          <a:bodyPr/>
          <a:lstStyle/>
          <a:p>
            <a:pPr eaLnBrk="1" hangingPunct="1"/>
            <a:endParaRPr lang="zh-CN" altLang="en-US"/>
          </a:p>
        </p:txBody>
      </p:sp>
      <p:sp>
        <p:nvSpPr>
          <p:cNvPr id="291844"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B7DED8-85CB-49F4-B59A-FD9A8D1069BE}"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幻灯片图像占位符 1"/>
          <p:cNvSpPr>
            <a:spLocks noGrp="1" noRot="1" noChangeAspect="1" noTextEdit="1"/>
          </p:cNvSpPr>
          <p:nvPr>
            <p:ph type="sldImg"/>
          </p:nvPr>
        </p:nvSpPr>
        <p:spPr/>
      </p:sp>
      <p:sp>
        <p:nvSpPr>
          <p:cNvPr id="293891" name="备注占位符 2"/>
          <p:cNvSpPr>
            <a:spLocks noGrp="1"/>
          </p:cNvSpPr>
          <p:nvPr>
            <p:ph type="body" idx="1"/>
          </p:nvPr>
        </p:nvSpPr>
        <p:spPr>
          <a:noFill/>
        </p:spPr>
        <p:txBody>
          <a:bodyPr/>
          <a:lstStyle/>
          <a:p>
            <a:pPr eaLnBrk="1" hangingPunct="1"/>
            <a:endParaRPr lang="zh-CN" altLang="en-US"/>
          </a:p>
        </p:txBody>
      </p:sp>
      <p:sp>
        <p:nvSpPr>
          <p:cNvPr id="29389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AD8D08-8B3C-440B-AA0C-8FD92C097283}"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幻灯片图像占位符 1"/>
          <p:cNvSpPr>
            <a:spLocks noGrp="1" noRot="1" noChangeAspect="1" noTextEdit="1"/>
          </p:cNvSpPr>
          <p:nvPr>
            <p:ph type="sldImg"/>
          </p:nvPr>
        </p:nvSpPr>
        <p:spPr/>
      </p:sp>
      <p:sp>
        <p:nvSpPr>
          <p:cNvPr id="295939" name="备注占位符 2"/>
          <p:cNvSpPr>
            <a:spLocks noGrp="1"/>
          </p:cNvSpPr>
          <p:nvPr>
            <p:ph type="body" idx="1"/>
          </p:nvPr>
        </p:nvSpPr>
        <p:spPr>
          <a:noFill/>
        </p:spPr>
        <p:txBody>
          <a:bodyPr/>
          <a:lstStyle/>
          <a:p>
            <a:pPr eaLnBrk="1" hangingPunct="1"/>
            <a:endParaRPr lang="zh-CN" altLang="en-US"/>
          </a:p>
        </p:txBody>
      </p:sp>
      <p:sp>
        <p:nvSpPr>
          <p:cNvPr id="29594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39C8D28-2442-43F2-A225-0418DABFA11C}"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r" eaLnBrk="1" hangingPunct="1"/>
            <a:fld id="{2F2B9FDA-0D78-43A8-B667-F0122CC6D7BC}" type="slidenum">
              <a:rPr kumimoji="1" lang="en-US" altLang="zh-CN" sz="1200" b="0">
                <a:latin typeface="Times New Roman" panose="02020603050405020304" pitchFamily="18" charset="0"/>
              </a:rPr>
            </a:fld>
            <a:endParaRPr kumimoji="1" lang="en-US" altLang="zh-CN" sz="1200" b="0">
              <a:latin typeface="Times New Roman" panose="02020603050405020304" pitchFamily="18" charset="0"/>
            </a:endParaRPr>
          </a:p>
        </p:txBody>
      </p:sp>
      <p:sp>
        <p:nvSpPr>
          <p:cNvPr id="17411" name="Rectangle 2"/>
          <p:cNvSpPr>
            <a:spLocks noGrp="1" noRot="1" noChangeAspect="1" noChangeArrowheads="1" noTextEdit="1"/>
          </p:cNvSpPr>
          <p:nvPr>
            <p:ph type="sldImg"/>
          </p:nvPr>
        </p:nvSpPr>
        <p:spPr/>
      </p:sp>
      <p:sp>
        <p:nvSpPr>
          <p:cNvPr id="17412" name="Rectangle 3"/>
          <p:cNvSpPr>
            <a:spLocks noGrp="1" noChangeArrowheads="1"/>
          </p:cNvSpPr>
          <p:nvPr>
            <p:ph type="body" idx="1"/>
          </p:nvPr>
        </p:nvSpPr>
        <p:spPr>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1</a:t>
            </a:r>
            <a:r>
              <a:rPr lang="zh-CN" altLang="en-US">
                <a:latin typeface="Arial" panose="020B0604020202020204" pitchFamily="34" charset="0"/>
              </a:rPr>
              <a:t>、</a:t>
            </a:r>
            <a:r>
              <a:rPr lang="en-US" altLang="zh-CN">
                <a:latin typeface="Arial" panose="020B0604020202020204" pitchFamily="34" charset="0"/>
              </a:rPr>
              <a:t>2</a:t>
            </a:r>
            <a:r>
              <a:rPr lang="zh-CN" altLang="en-US">
                <a:latin typeface="Arial" panose="020B0604020202020204" pitchFamily="34" charset="0"/>
              </a:rPr>
              <a:t>条性质简单证明。</a:t>
            </a:r>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7762" name="Rectangle 2"/>
          <p:cNvSpPr>
            <a:spLocks noGrp="1" noRot="1" noChangeArrowheads="1"/>
          </p:cNvSpPr>
          <p:nvPr>
            <p:ph type="ctrTitle"/>
          </p:nvPr>
        </p:nvSpPr>
        <p:spPr>
          <a:xfrm>
            <a:off x="3962400" y="1066800"/>
            <a:ext cx="4648200" cy="1981200"/>
          </a:xfrm>
        </p:spPr>
        <p:txBody>
          <a:bodyPr/>
          <a:lstStyle>
            <a:lvl1pPr>
              <a:defRPr/>
            </a:lvl1pPr>
          </a:lstStyle>
          <a:p>
            <a:r>
              <a:rPr lang="zh-CN" altLang="en-US"/>
              <a:t>单击此处编辑母版标题样式</a:t>
            </a:r>
            <a:endParaRPr lang="zh-CN" altLang="en-US"/>
          </a:p>
        </p:txBody>
      </p:sp>
      <p:sp>
        <p:nvSpPr>
          <p:cNvPr id="117763" name="Rectangle 3"/>
          <p:cNvSpPr>
            <a:spLocks noGrp="1" noRot="1" noChangeArrowheads="1"/>
          </p:cNvSpPr>
          <p:nvPr>
            <p:ph type="subTitle" idx="1"/>
          </p:nvPr>
        </p:nvSpPr>
        <p:spPr>
          <a:xfrm>
            <a:off x="3962400" y="3657600"/>
            <a:ext cx="4572000" cy="1676400"/>
          </a:xfrm>
        </p:spPr>
        <p:txBody>
          <a:bodyPr/>
          <a:lstStyle>
            <a:lvl1pPr marL="0" indent="0" algn="ctr">
              <a:buFont typeface="Wingdings" panose="05000000000000000000" pitchFamily="2" charset="2"/>
              <a:buNone/>
              <a:defRPr/>
            </a:lvl1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a:xfrm>
            <a:off x="301625" y="6076950"/>
            <a:ext cx="2289175" cy="476250"/>
          </a:xfrm>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076950"/>
            <a:ext cx="2895600" cy="476250"/>
          </a:xfrm>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553200" y="6076950"/>
            <a:ext cx="2289175" cy="476250"/>
          </a:xfrm>
        </p:spPr>
        <p:txBody>
          <a:bodyPr/>
          <a:lstStyle>
            <a:lvl1pPr>
              <a:defRPr/>
            </a:lvl1pPr>
          </a:lstStyle>
          <a:p>
            <a:pPr>
              <a:defRPr/>
            </a:pPr>
            <a:fld id="{79D9E9C5-D3B2-4B1A-8859-AA2D215D977A}"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12630E0-BCA3-4404-B8EC-237505EF6312}"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10363" y="685800"/>
            <a:ext cx="2135187" cy="51816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1625" y="685800"/>
            <a:ext cx="6256338" cy="51816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DCCCACC-D8C8-4D43-85D5-D752EED8C07A}"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85800"/>
            <a:ext cx="8543925" cy="5181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F0E890A-976C-42A5-A759-9BF3BCBD652F}"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53F9407-972C-4568-B451-653AE087F084}"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DD83A3F-6855-4B5E-9608-775CF40574FB}"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04800"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51375" y="1981200"/>
            <a:ext cx="4194175"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047DDAC7-2EEA-4D0D-8662-9D209C9EB155}"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5099177A-2807-46F9-860A-C7611B4D6A8D}"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4DC0A165-E460-4AAF-9FFA-46E44F4E461E}"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732040AB-5746-4111-A488-4E98BFA2370C}"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00C76E4-12B9-4F43-AF51-3986CCA99273}"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4FFD30B-895A-4AF2-AE09-B4A62D89DCD8}"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858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Rot="1" noChangeArrowheads="1"/>
          </p:cNvSpPr>
          <p:nvPr>
            <p:ph type="body" idx="1"/>
          </p:nvPr>
        </p:nvSpPr>
        <p:spPr bwMode="auto">
          <a:xfrm>
            <a:off x="304800" y="1981200"/>
            <a:ext cx="85407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16740" name="Rectangle 4"/>
          <p:cNvSpPr>
            <a:spLocks noGrp="1" noChangeArrowheads="1"/>
          </p:cNvSpPr>
          <p:nvPr>
            <p:ph type="dt" sz="half" idx="2"/>
          </p:nvPr>
        </p:nvSpPr>
        <p:spPr bwMode="auto">
          <a:xfrm>
            <a:off x="301625" y="6019800"/>
            <a:ext cx="2289175"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b="0">
                <a:latin typeface="Arial" panose="020B0604020202020204" pitchFamily="34" charset="0"/>
              </a:defRPr>
            </a:lvl1pPr>
          </a:lstStyle>
          <a:p>
            <a:pPr>
              <a:defRPr/>
            </a:pPr>
            <a:endParaRPr lang="en-US" altLang="zh-CN"/>
          </a:p>
        </p:txBody>
      </p:sp>
      <p:sp>
        <p:nvSpPr>
          <p:cNvPr id="116741" name="Rectangle 5"/>
          <p:cNvSpPr>
            <a:spLocks noGrp="1" noChangeArrowheads="1"/>
          </p:cNvSpPr>
          <p:nvPr>
            <p:ph type="ftr" sz="quarter" idx="3"/>
          </p:nvPr>
        </p:nvSpPr>
        <p:spPr bwMode="auto">
          <a:xfrm>
            <a:off x="3124200" y="6019800"/>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0">
                <a:latin typeface="Arial" panose="020B0604020202020204" pitchFamily="34" charset="0"/>
              </a:defRPr>
            </a:lvl1pPr>
          </a:lstStyle>
          <a:p>
            <a:pPr>
              <a:defRPr/>
            </a:pPr>
            <a:endParaRPr lang="en-US" altLang="zh-CN"/>
          </a:p>
        </p:txBody>
      </p:sp>
      <p:sp>
        <p:nvSpPr>
          <p:cNvPr id="116742" name="Rectangle 6"/>
          <p:cNvSpPr>
            <a:spLocks noGrp="1" noChangeArrowheads="1"/>
          </p:cNvSpPr>
          <p:nvPr>
            <p:ph type="sldNum" sz="quarter" idx="4"/>
          </p:nvPr>
        </p:nvSpPr>
        <p:spPr bwMode="auto">
          <a:xfrm>
            <a:off x="6553200" y="6019800"/>
            <a:ext cx="2289175"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b="0"/>
            </a:lvl1pPr>
          </a:lstStyle>
          <a:p>
            <a:pPr>
              <a:defRPr/>
            </a:pPr>
            <a:fld id="{330F0EE5-09C0-453D-9C30-AE90C8ECFEC3}"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0.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12.wmf"/><Relationship Id="rId7" Type="http://schemas.openxmlformats.org/officeDocument/2006/relationships/oleObject" Target="../embeddings/oleObject6.bin"/><Relationship Id="rId6" Type="http://schemas.openxmlformats.org/officeDocument/2006/relationships/image" Target="../media/image11.emf"/><Relationship Id="rId5" Type="http://schemas.openxmlformats.org/officeDocument/2006/relationships/oleObject" Target="../embeddings/oleObject5.bin"/><Relationship Id="rId4" Type="http://schemas.openxmlformats.org/officeDocument/2006/relationships/image" Target="../media/image10.emf"/><Relationship Id="rId3" Type="http://schemas.openxmlformats.org/officeDocument/2006/relationships/oleObject" Target="../embeddings/oleObject4.bin"/><Relationship Id="rId2" Type="http://schemas.openxmlformats.org/officeDocument/2006/relationships/image" Target="../media/image9.emf"/><Relationship Id="rId13" Type="http://schemas.openxmlformats.org/officeDocument/2006/relationships/notesSlide" Target="../notesSlides/notesSlide4.xml"/><Relationship Id="rId12" Type="http://schemas.openxmlformats.org/officeDocument/2006/relationships/vmlDrawing" Target="../drawings/vmlDrawing2.vml"/><Relationship Id="rId11" Type="http://schemas.openxmlformats.org/officeDocument/2006/relationships/slideLayout" Target="../slideLayouts/slideLayout7.xml"/><Relationship Id="rId10" Type="http://schemas.openxmlformats.org/officeDocument/2006/relationships/image" Target="../media/image13.wmf"/><Relationship Id="rId1" Type="http://schemas.openxmlformats.org/officeDocument/2006/relationships/oleObject" Target="../embeddings/oleObject3.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oleObject" Target="../embeddings/oleObject9.bin"/><Relationship Id="rId2" Type="http://schemas.openxmlformats.org/officeDocument/2006/relationships/image" Target="../media/image15.wmf"/><Relationship Id="rId1"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7.wmf"/><Relationship Id="rId3" Type="http://schemas.openxmlformats.org/officeDocument/2006/relationships/oleObject" Target="../embeddings/oleObject11.bin"/><Relationship Id="rId2" Type="http://schemas.openxmlformats.org/officeDocument/2006/relationships/image" Target="../media/image16.emf"/><Relationship Id="rId1" Type="http://schemas.openxmlformats.org/officeDocument/2006/relationships/oleObject" Target="../embeddings/oleObject10.bin"/></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22.emf"/><Relationship Id="rId7" Type="http://schemas.openxmlformats.org/officeDocument/2006/relationships/oleObject" Target="../embeddings/oleObject15.bin"/><Relationship Id="rId6" Type="http://schemas.openxmlformats.org/officeDocument/2006/relationships/image" Target="../media/image21.emf"/><Relationship Id="rId5" Type="http://schemas.openxmlformats.org/officeDocument/2006/relationships/oleObject" Target="../embeddings/oleObject14.bin"/><Relationship Id="rId4" Type="http://schemas.openxmlformats.org/officeDocument/2006/relationships/image" Target="../media/image20.emf"/><Relationship Id="rId33" Type="http://schemas.openxmlformats.org/officeDocument/2006/relationships/vmlDrawing" Target="../drawings/vmlDrawing5.vml"/><Relationship Id="rId32" Type="http://schemas.openxmlformats.org/officeDocument/2006/relationships/slideLayout" Target="../slideLayouts/slideLayout7.xml"/><Relationship Id="rId31" Type="http://schemas.openxmlformats.org/officeDocument/2006/relationships/image" Target="../media/image32.emf"/><Relationship Id="rId30" Type="http://schemas.openxmlformats.org/officeDocument/2006/relationships/oleObject" Target="../embeddings/oleObject28.bin"/><Relationship Id="rId3" Type="http://schemas.openxmlformats.org/officeDocument/2006/relationships/oleObject" Target="../embeddings/oleObject13.bin"/><Relationship Id="rId29" Type="http://schemas.openxmlformats.org/officeDocument/2006/relationships/image" Target="../media/image31.emf"/><Relationship Id="rId28" Type="http://schemas.openxmlformats.org/officeDocument/2006/relationships/oleObject" Target="../embeddings/oleObject27.bin"/><Relationship Id="rId27" Type="http://schemas.openxmlformats.org/officeDocument/2006/relationships/image" Target="../media/image30.emf"/><Relationship Id="rId26" Type="http://schemas.openxmlformats.org/officeDocument/2006/relationships/oleObject" Target="../embeddings/oleObject26.bin"/><Relationship Id="rId25" Type="http://schemas.openxmlformats.org/officeDocument/2006/relationships/image" Target="../media/image29.emf"/><Relationship Id="rId24" Type="http://schemas.openxmlformats.org/officeDocument/2006/relationships/oleObject" Target="../embeddings/oleObject25.bin"/><Relationship Id="rId23" Type="http://schemas.openxmlformats.org/officeDocument/2006/relationships/image" Target="../media/image28.emf"/><Relationship Id="rId22" Type="http://schemas.openxmlformats.org/officeDocument/2006/relationships/oleObject" Target="../embeddings/oleObject24.bin"/><Relationship Id="rId21" Type="http://schemas.openxmlformats.org/officeDocument/2006/relationships/oleObject" Target="../embeddings/oleObject23.bin"/><Relationship Id="rId20" Type="http://schemas.openxmlformats.org/officeDocument/2006/relationships/oleObject" Target="../embeddings/oleObject22.bin"/><Relationship Id="rId2" Type="http://schemas.openxmlformats.org/officeDocument/2006/relationships/image" Target="../media/image19.emf"/><Relationship Id="rId19" Type="http://schemas.openxmlformats.org/officeDocument/2006/relationships/oleObject" Target="../embeddings/oleObject21.bin"/><Relationship Id="rId18" Type="http://schemas.openxmlformats.org/officeDocument/2006/relationships/image" Target="../media/image27.wmf"/><Relationship Id="rId17" Type="http://schemas.openxmlformats.org/officeDocument/2006/relationships/oleObject" Target="../embeddings/oleObject20.bin"/><Relationship Id="rId16" Type="http://schemas.openxmlformats.org/officeDocument/2006/relationships/image" Target="../media/image26.emf"/><Relationship Id="rId15" Type="http://schemas.openxmlformats.org/officeDocument/2006/relationships/oleObject" Target="../embeddings/oleObject19.bin"/><Relationship Id="rId14" Type="http://schemas.openxmlformats.org/officeDocument/2006/relationships/image" Target="../media/image25.emf"/><Relationship Id="rId13" Type="http://schemas.openxmlformats.org/officeDocument/2006/relationships/oleObject" Target="../embeddings/oleObject18.bin"/><Relationship Id="rId12" Type="http://schemas.openxmlformats.org/officeDocument/2006/relationships/image" Target="../media/image24.emf"/><Relationship Id="rId11" Type="http://schemas.openxmlformats.org/officeDocument/2006/relationships/oleObject" Target="../embeddings/oleObject17.bin"/><Relationship Id="rId10" Type="http://schemas.openxmlformats.org/officeDocument/2006/relationships/image" Target="../media/image23.emf"/><Relationship Id="rId1" Type="http://schemas.openxmlformats.org/officeDocument/2006/relationships/oleObject" Target="../embeddings/oleObject12.bin"/></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36.wmf"/><Relationship Id="rId7" Type="http://schemas.openxmlformats.org/officeDocument/2006/relationships/oleObject" Target="../embeddings/oleObject32.bin"/><Relationship Id="rId6" Type="http://schemas.openxmlformats.org/officeDocument/2006/relationships/image" Target="../media/image35.emf"/><Relationship Id="rId5" Type="http://schemas.openxmlformats.org/officeDocument/2006/relationships/oleObject" Target="../embeddings/oleObject31.bin"/><Relationship Id="rId4" Type="http://schemas.openxmlformats.org/officeDocument/2006/relationships/image" Target="../media/image34.emf"/><Relationship Id="rId3" Type="http://schemas.openxmlformats.org/officeDocument/2006/relationships/oleObject" Target="../embeddings/oleObject30.bin"/><Relationship Id="rId2" Type="http://schemas.openxmlformats.org/officeDocument/2006/relationships/image" Target="../media/image33.emf"/><Relationship Id="rId17" Type="http://schemas.openxmlformats.org/officeDocument/2006/relationships/notesSlide" Target="../notesSlides/notesSlide6.xml"/><Relationship Id="rId16" Type="http://schemas.openxmlformats.org/officeDocument/2006/relationships/vmlDrawing" Target="../drawings/vmlDrawing6.vml"/><Relationship Id="rId15" Type="http://schemas.openxmlformats.org/officeDocument/2006/relationships/slideLayout" Target="../slideLayouts/slideLayout7.xml"/><Relationship Id="rId14" Type="http://schemas.openxmlformats.org/officeDocument/2006/relationships/image" Target="../media/image39.wmf"/><Relationship Id="rId13" Type="http://schemas.openxmlformats.org/officeDocument/2006/relationships/oleObject" Target="../embeddings/oleObject35.bin"/><Relationship Id="rId12" Type="http://schemas.openxmlformats.org/officeDocument/2006/relationships/image" Target="../media/image38.wmf"/><Relationship Id="rId11" Type="http://schemas.openxmlformats.org/officeDocument/2006/relationships/oleObject" Target="../embeddings/oleObject34.bin"/><Relationship Id="rId10" Type="http://schemas.openxmlformats.org/officeDocument/2006/relationships/image" Target="../media/image37.wmf"/><Relationship Id="rId1" Type="http://schemas.openxmlformats.org/officeDocument/2006/relationships/oleObject" Target="../embeddings/oleObject29.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7.xml"/><Relationship Id="rId2" Type="http://schemas.openxmlformats.org/officeDocument/2006/relationships/image" Target="../media/image40.emf"/><Relationship Id="rId1" Type="http://schemas.openxmlformats.org/officeDocument/2006/relationships/oleObject" Target="../embeddings/oleObject36.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41.bin"/><Relationship Id="rId8" Type="http://schemas.openxmlformats.org/officeDocument/2006/relationships/image" Target="../media/image44.emf"/><Relationship Id="rId7" Type="http://schemas.openxmlformats.org/officeDocument/2006/relationships/oleObject" Target="../embeddings/oleObject40.bin"/><Relationship Id="rId6" Type="http://schemas.openxmlformats.org/officeDocument/2006/relationships/image" Target="../media/image43.emf"/><Relationship Id="rId5" Type="http://schemas.openxmlformats.org/officeDocument/2006/relationships/oleObject" Target="../embeddings/oleObject39.bin"/><Relationship Id="rId4" Type="http://schemas.openxmlformats.org/officeDocument/2006/relationships/image" Target="../media/image42.emf"/><Relationship Id="rId3" Type="http://schemas.openxmlformats.org/officeDocument/2006/relationships/oleObject" Target="../embeddings/oleObject38.bin"/><Relationship Id="rId24" Type="http://schemas.openxmlformats.org/officeDocument/2006/relationships/vmlDrawing" Target="../drawings/vmlDrawing8.vml"/><Relationship Id="rId23" Type="http://schemas.openxmlformats.org/officeDocument/2006/relationships/slideLayout" Target="../slideLayouts/slideLayout7.xml"/><Relationship Id="rId22" Type="http://schemas.openxmlformats.org/officeDocument/2006/relationships/image" Target="../media/image51.emf"/><Relationship Id="rId21" Type="http://schemas.openxmlformats.org/officeDocument/2006/relationships/oleObject" Target="../embeddings/oleObject47.bin"/><Relationship Id="rId20" Type="http://schemas.openxmlformats.org/officeDocument/2006/relationships/image" Target="../media/image50.emf"/><Relationship Id="rId2" Type="http://schemas.openxmlformats.org/officeDocument/2006/relationships/image" Target="../media/image41.emf"/><Relationship Id="rId19" Type="http://schemas.openxmlformats.org/officeDocument/2006/relationships/oleObject" Target="../embeddings/oleObject46.bin"/><Relationship Id="rId18" Type="http://schemas.openxmlformats.org/officeDocument/2006/relationships/image" Target="../media/image49.emf"/><Relationship Id="rId17" Type="http://schemas.openxmlformats.org/officeDocument/2006/relationships/oleObject" Target="../embeddings/oleObject45.bin"/><Relationship Id="rId16" Type="http://schemas.openxmlformats.org/officeDocument/2006/relationships/image" Target="../media/image48.emf"/><Relationship Id="rId15" Type="http://schemas.openxmlformats.org/officeDocument/2006/relationships/oleObject" Target="../embeddings/oleObject44.bin"/><Relationship Id="rId14" Type="http://schemas.openxmlformats.org/officeDocument/2006/relationships/image" Target="../media/image47.emf"/><Relationship Id="rId13" Type="http://schemas.openxmlformats.org/officeDocument/2006/relationships/oleObject" Target="../embeddings/oleObject43.bin"/><Relationship Id="rId12" Type="http://schemas.openxmlformats.org/officeDocument/2006/relationships/image" Target="../media/image46.emf"/><Relationship Id="rId11" Type="http://schemas.openxmlformats.org/officeDocument/2006/relationships/oleObject" Target="../embeddings/oleObject42.bin"/><Relationship Id="rId10" Type="http://schemas.openxmlformats.org/officeDocument/2006/relationships/image" Target="../media/image45.emf"/><Relationship Id="rId1" Type="http://schemas.openxmlformats.org/officeDocument/2006/relationships/oleObject" Target="../embeddings/oleObject37.bin"/></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52.bin"/><Relationship Id="rId8" Type="http://schemas.openxmlformats.org/officeDocument/2006/relationships/image" Target="../media/image55.wmf"/><Relationship Id="rId7" Type="http://schemas.openxmlformats.org/officeDocument/2006/relationships/oleObject" Target="../embeddings/oleObject51.bin"/><Relationship Id="rId6" Type="http://schemas.openxmlformats.org/officeDocument/2006/relationships/image" Target="../media/image54.wmf"/><Relationship Id="rId5" Type="http://schemas.openxmlformats.org/officeDocument/2006/relationships/oleObject" Target="../embeddings/oleObject50.bin"/><Relationship Id="rId4" Type="http://schemas.openxmlformats.org/officeDocument/2006/relationships/image" Target="../media/image53.emf"/><Relationship Id="rId3" Type="http://schemas.openxmlformats.org/officeDocument/2006/relationships/oleObject" Target="../embeddings/oleObject49.bin"/><Relationship Id="rId2" Type="http://schemas.openxmlformats.org/officeDocument/2006/relationships/image" Target="../media/image52.wmf"/><Relationship Id="rId11" Type="http://schemas.openxmlformats.org/officeDocument/2006/relationships/vmlDrawing" Target="../drawings/vmlDrawing9.vml"/><Relationship Id="rId10" Type="http://schemas.openxmlformats.org/officeDocument/2006/relationships/slideLayout" Target="../slideLayouts/slideLayout7.xml"/><Relationship Id="rId1" Type="http://schemas.openxmlformats.org/officeDocument/2006/relationships/oleObject" Target="../embeddings/oleObject48.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7.xml"/><Relationship Id="rId4" Type="http://schemas.openxmlformats.org/officeDocument/2006/relationships/image" Target="../media/image57.emf"/><Relationship Id="rId3" Type="http://schemas.openxmlformats.org/officeDocument/2006/relationships/oleObject" Target="../embeddings/oleObject54.bin"/><Relationship Id="rId2" Type="http://schemas.openxmlformats.org/officeDocument/2006/relationships/image" Target="../media/image56.emf"/><Relationship Id="rId1" Type="http://schemas.openxmlformats.org/officeDocument/2006/relationships/oleObject" Target="../embeddings/oleObject53.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58.emf"/><Relationship Id="rId1" Type="http://schemas.openxmlformats.org/officeDocument/2006/relationships/oleObject" Target="../embeddings/oleObject55.bin"/></Relationships>
</file>

<file path=ppt/slides/_rels/slide2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2.emf"/><Relationship Id="rId7" Type="http://schemas.openxmlformats.org/officeDocument/2006/relationships/oleObject" Target="../embeddings/oleObject59.bin"/><Relationship Id="rId6" Type="http://schemas.openxmlformats.org/officeDocument/2006/relationships/image" Target="../media/image61.emf"/><Relationship Id="rId5" Type="http://schemas.openxmlformats.org/officeDocument/2006/relationships/oleObject" Target="../embeddings/oleObject58.bin"/><Relationship Id="rId4" Type="http://schemas.openxmlformats.org/officeDocument/2006/relationships/image" Target="../media/image60.emf"/><Relationship Id="rId3" Type="http://schemas.openxmlformats.org/officeDocument/2006/relationships/oleObject" Target="../embeddings/oleObject57.bin"/><Relationship Id="rId2" Type="http://schemas.openxmlformats.org/officeDocument/2006/relationships/image" Target="../media/image59.emf"/><Relationship Id="rId10" Type="http://schemas.openxmlformats.org/officeDocument/2006/relationships/vmlDrawing" Target="../drawings/vmlDrawing12.vml"/><Relationship Id="rId1" Type="http://schemas.openxmlformats.org/officeDocument/2006/relationships/oleObject" Target="../embeddings/oleObject56.bin"/></Relationships>
</file>

<file path=ppt/slides/_rels/slide28.xml.rels><?xml version="1.0" encoding="UTF-8" standalone="yes"?>
<Relationships xmlns="http://schemas.openxmlformats.org/package/2006/relationships"><Relationship Id="rId6" Type="http://schemas.openxmlformats.org/officeDocument/2006/relationships/vmlDrawing" Target="../drawings/vmlDrawing13.vml"/><Relationship Id="rId5" Type="http://schemas.openxmlformats.org/officeDocument/2006/relationships/slideLayout" Target="../slideLayouts/slideLayout7.xml"/><Relationship Id="rId4" Type="http://schemas.openxmlformats.org/officeDocument/2006/relationships/image" Target="../media/image64.emf"/><Relationship Id="rId3" Type="http://schemas.openxmlformats.org/officeDocument/2006/relationships/oleObject" Target="../embeddings/oleObject61.bin"/><Relationship Id="rId2" Type="http://schemas.openxmlformats.org/officeDocument/2006/relationships/image" Target="../media/image63.emf"/><Relationship Id="rId1" Type="http://schemas.openxmlformats.org/officeDocument/2006/relationships/oleObject" Target="../embeddings/oleObject60.bin"/></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14.vml"/><Relationship Id="rId5" Type="http://schemas.openxmlformats.org/officeDocument/2006/relationships/slideLayout" Target="../slideLayouts/slideLayout7.xml"/><Relationship Id="rId4" Type="http://schemas.openxmlformats.org/officeDocument/2006/relationships/image" Target="../media/image66.emf"/><Relationship Id="rId3" Type="http://schemas.openxmlformats.org/officeDocument/2006/relationships/oleObject" Target="../embeddings/oleObject63.bin"/><Relationship Id="rId2" Type="http://schemas.openxmlformats.org/officeDocument/2006/relationships/image" Target="../media/image65.emf"/><Relationship Id="rId1" Type="http://schemas.openxmlformats.org/officeDocument/2006/relationships/oleObject" Target="../embeddings/oleObject62.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67.emf"/><Relationship Id="rId1" Type="http://schemas.openxmlformats.org/officeDocument/2006/relationships/oleObject" Target="../embeddings/oleObject64.bin"/></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7.xml"/><Relationship Id="rId4" Type="http://schemas.openxmlformats.org/officeDocument/2006/relationships/image" Target="../media/image69.emf"/><Relationship Id="rId3" Type="http://schemas.openxmlformats.org/officeDocument/2006/relationships/oleObject" Target="../embeddings/oleObject65.bin"/><Relationship Id="rId2" Type="http://schemas.openxmlformats.org/officeDocument/2006/relationships/image" Target="../media/image68.wmf"/><Relationship Id="rId1" Type="http://schemas.openxmlformats.org/officeDocument/2006/relationships/oleObject" Target="../embeddings/Document1.doc"/></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73.emf"/><Relationship Id="rId7" Type="http://schemas.openxmlformats.org/officeDocument/2006/relationships/oleObject" Target="../embeddings/oleObject69.bin"/><Relationship Id="rId6" Type="http://schemas.openxmlformats.org/officeDocument/2006/relationships/image" Target="../media/image72.wmf"/><Relationship Id="rId5" Type="http://schemas.openxmlformats.org/officeDocument/2006/relationships/oleObject" Target="../embeddings/oleObject68.bin"/><Relationship Id="rId4" Type="http://schemas.openxmlformats.org/officeDocument/2006/relationships/image" Target="../media/image71.wmf"/><Relationship Id="rId3" Type="http://schemas.openxmlformats.org/officeDocument/2006/relationships/oleObject" Target="../embeddings/oleObject67.bin"/><Relationship Id="rId2" Type="http://schemas.openxmlformats.org/officeDocument/2006/relationships/image" Target="../media/image70.emf"/><Relationship Id="rId10" Type="http://schemas.openxmlformats.org/officeDocument/2006/relationships/vmlDrawing" Target="../drawings/vmlDrawing17.vml"/><Relationship Id="rId1" Type="http://schemas.openxmlformats.org/officeDocument/2006/relationships/oleObject" Target="../embeddings/oleObject66.bin"/></Relationships>
</file>

<file path=ppt/slides/_rels/slide33.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7.xml"/><Relationship Id="rId6" Type="http://schemas.openxmlformats.org/officeDocument/2006/relationships/image" Target="../media/image76.emf"/><Relationship Id="rId5" Type="http://schemas.openxmlformats.org/officeDocument/2006/relationships/oleObject" Target="../embeddings/oleObject72.bin"/><Relationship Id="rId4" Type="http://schemas.openxmlformats.org/officeDocument/2006/relationships/image" Target="../media/image75.emf"/><Relationship Id="rId3" Type="http://schemas.openxmlformats.org/officeDocument/2006/relationships/oleObject" Target="../embeddings/oleObject71.bin"/><Relationship Id="rId2" Type="http://schemas.openxmlformats.org/officeDocument/2006/relationships/image" Target="../media/image74.wmf"/><Relationship Id="rId1" Type="http://schemas.openxmlformats.org/officeDocument/2006/relationships/oleObject" Target="../embeddings/oleObject70.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80.emf"/><Relationship Id="rId7" Type="http://schemas.openxmlformats.org/officeDocument/2006/relationships/oleObject" Target="../embeddings/oleObject76.bin"/><Relationship Id="rId6" Type="http://schemas.openxmlformats.org/officeDocument/2006/relationships/image" Target="../media/image79.wmf"/><Relationship Id="rId5" Type="http://schemas.openxmlformats.org/officeDocument/2006/relationships/oleObject" Target="../embeddings/oleObject75.bin"/><Relationship Id="rId4" Type="http://schemas.openxmlformats.org/officeDocument/2006/relationships/image" Target="../media/image78.emf"/><Relationship Id="rId3" Type="http://schemas.openxmlformats.org/officeDocument/2006/relationships/oleObject" Target="../embeddings/oleObject74.bin"/><Relationship Id="rId20" Type="http://schemas.openxmlformats.org/officeDocument/2006/relationships/vmlDrawing" Target="../drawings/vmlDrawing19.vml"/><Relationship Id="rId2" Type="http://schemas.openxmlformats.org/officeDocument/2006/relationships/image" Target="../media/image77.emf"/><Relationship Id="rId19" Type="http://schemas.openxmlformats.org/officeDocument/2006/relationships/slideLayout" Target="../slideLayouts/slideLayout7.xml"/><Relationship Id="rId18" Type="http://schemas.openxmlformats.org/officeDocument/2006/relationships/image" Target="../media/image85.emf"/><Relationship Id="rId17" Type="http://schemas.openxmlformats.org/officeDocument/2006/relationships/oleObject" Target="../embeddings/oleObject81.bin"/><Relationship Id="rId16" Type="http://schemas.openxmlformats.org/officeDocument/2006/relationships/image" Target="../media/image84.emf"/><Relationship Id="rId15" Type="http://schemas.openxmlformats.org/officeDocument/2006/relationships/oleObject" Target="../embeddings/oleObject80.bin"/><Relationship Id="rId14" Type="http://schemas.openxmlformats.org/officeDocument/2006/relationships/image" Target="../media/image83.wmf"/><Relationship Id="rId13" Type="http://schemas.openxmlformats.org/officeDocument/2006/relationships/oleObject" Target="../embeddings/oleObject79.bin"/><Relationship Id="rId12" Type="http://schemas.openxmlformats.org/officeDocument/2006/relationships/image" Target="../media/image82.wmf"/><Relationship Id="rId11" Type="http://schemas.openxmlformats.org/officeDocument/2006/relationships/oleObject" Target="../embeddings/oleObject78.bin"/><Relationship Id="rId10" Type="http://schemas.openxmlformats.org/officeDocument/2006/relationships/image" Target="../media/image81.emf"/><Relationship Id="rId1" Type="http://schemas.openxmlformats.org/officeDocument/2006/relationships/oleObject" Target="../embeddings/oleObject73.bin"/></Relationships>
</file>

<file path=ppt/slides/_rels/slide3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9.emf"/><Relationship Id="rId7" Type="http://schemas.openxmlformats.org/officeDocument/2006/relationships/oleObject" Target="../embeddings/oleObject85.bin"/><Relationship Id="rId6" Type="http://schemas.openxmlformats.org/officeDocument/2006/relationships/image" Target="../media/image88.wmf"/><Relationship Id="rId5" Type="http://schemas.openxmlformats.org/officeDocument/2006/relationships/oleObject" Target="../embeddings/oleObject84.bin"/><Relationship Id="rId4" Type="http://schemas.openxmlformats.org/officeDocument/2006/relationships/image" Target="../media/image87.emf"/><Relationship Id="rId3" Type="http://schemas.openxmlformats.org/officeDocument/2006/relationships/oleObject" Target="../embeddings/oleObject83.bin"/><Relationship Id="rId2" Type="http://schemas.openxmlformats.org/officeDocument/2006/relationships/image" Target="../media/image86.emf"/><Relationship Id="rId10" Type="http://schemas.openxmlformats.org/officeDocument/2006/relationships/vmlDrawing" Target="../drawings/vmlDrawing20.vml"/><Relationship Id="rId1" Type="http://schemas.openxmlformats.org/officeDocument/2006/relationships/oleObject" Target="../embeddings/oleObject82.bin"/></Relationships>
</file>

<file path=ppt/slides/_rels/slide36.xml.rels><?xml version="1.0" encoding="UTF-8" standalone="yes"?>
<Relationships xmlns="http://schemas.openxmlformats.org/package/2006/relationships"><Relationship Id="rId8" Type="http://schemas.openxmlformats.org/officeDocument/2006/relationships/vmlDrawing" Target="../drawings/vmlDrawing21.vml"/><Relationship Id="rId7" Type="http://schemas.openxmlformats.org/officeDocument/2006/relationships/slideLayout" Target="../slideLayouts/slideLayout7.xml"/><Relationship Id="rId6" Type="http://schemas.openxmlformats.org/officeDocument/2006/relationships/image" Target="../media/image92.wmf"/><Relationship Id="rId5" Type="http://schemas.openxmlformats.org/officeDocument/2006/relationships/oleObject" Target="../embeddings/oleObject88.bin"/><Relationship Id="rId4" Type="http://schemas.openxmlformats.org/officeDocument/2006/relationships/image" Target="../media/image91.emf"/><Relationship Id="rId3" Type="http://schemas.openxmlformats.org/officeDocument/2006/relationships/oleObject" Target="../embeddings/oleObject87.bin"/><Relationship Id="rId2" Type="http://schemas.openxmlformats.org/officeDocument/2006/relationships/image" Target="../media/image90.emf"/><Relationship Id="rId1" Type="http://schemas.openxmlformats.org/officeDocument/2006/relationships/oleObject" Target="../embeddings/oleObject86.bin"/></Relationships>
</file>

<file path=ppt/slides/_rels/slide3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96.wmf"/><Relationship Id="rId7" Type="http://schemas.openxmlformats.org/officeDocument/2006/relationships/oleObject" Target="../embeddings/oleObject92.bin"/><Relationship Id="rId6" Type="http://schemas.openxmlformats.org/officeDocument/2006/relationships/image" Target="../media/image95.wmf"/><Relationship Id="rId5" Type="http://schemas.openxmlformats.org/officeDocument/2006/relationships/oleObject" Target="../embeddings/oleObject91.bin"/><Relationship Id="rId4" Type="http://schemas.openxmlformats.org/officeDocument/2006/relationships/image" Target="../media/image94.wmf"/><Relationship Id="rId3" Type="http://schemas.openxmlformats.org/officeDocument/2006/relationships/oleObject" Target="../embeddings/oleObject90.bin"/><Relationship Id="rId2" Type="http://schemas.openxmlformats.org/officeDocument/2006/relationships/image" Target="../media/image93.emf"/><Relationship Id="rId10" Type="http://schemas.openxmlformats.org/officeDocument/2006/relationships/vmlDrawing" Target="../drawings/vmlDrawing22.vml"/><Relationship Id="rId1" Type="http://schemas.openxmlformats.org/officeDocument/2006/relationships/oleObject" Target="../embeddings/oleObject89.bin"/></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7.xml"/><Relationship Id="rId4" Type="http://schemas.openxmlformats.org/officeDocument/2006/relationships/image" Target="../media/image98.wmf"/><Relationship Id="rId3" Type="http://schemas.openxmlformats.org/officeDocument/2006/relationships/oleObject" Target="../embeddings/oleObject94.bin"/><Relationship Id="rId2" Type="http://schemas.openxmlformats.org/officeDocument/2006/relationships/image" Target="../media/image97.emf"/><Relationship Id="rId1" Type="http://schemas.openxmlformats.org/officeDocument/2006/relationships/oleObject" Target="../embeddings/oleObject93.bin"/></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24.vml"/><Relationship Id="rId7" Type="http://schemas.openxmlformats.org/officeDocument/2006/relationships/slideLayout" Target="../slideLayouts/slideLayout7.xml"/><Relationship Id="rId6" Type="http://schemas.openxmlformats.org/officeDocument/2006/relationships/image" Target="../media/image101.emf"/><Relationship Id="rId5" Type="http://schemas.openxmlformats.org/officeDocument/2006/relationships/oleObject" Target="../embeddings/oleObject97.bin"/><Relationship Id="rId4" Type="http://schemas.openxmlformats.org/officeDocument/2006/relationships/image" Target="../media/image100.emf"/><Relationship Id="rId3" Type="http://schemas.openxmlformats.org/officeDocument/2006/relationships/oleObject" Target="../embeddings/oleObject96.bin"/><Relationship Id="rId2" Type="http://schemas.openxmlformats.org/officeDocument/2006/relationships/image" Target="../media/image99.emf"/><Relationship Id="rId1" Type="http://schemas.openxmlformats.org/officeDocument/2006/relationships/oleObject" Target="../embeddings/oleObject95.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102.bin"/><Relationship Id="rId8" Type="http://schemas.openxmlformats.org/officeDocument/2006/relationships/image" Target="../media/image105.wmf"/><Relationship Id="rId7" Type="http://schemas.openxmlformats.org/officeDocument/2006/relationships/oleObject" Target="../embeddings/oleObject101.bin"/><Relationship Id="rId6" Type="http://schemas.openxmlformats.org/officeDocument/2006/relationships/image" Target="../media/image104.wmf"/><Relationship Id="rId5" Type="http://schemas.openxmlformats.org/officeDocument/2006/relationships/oleObject" Target="../embeddings/oleObject100.bin"/><Relationship Id="rId4" Type="http://schemas.openxmlformats.org/officeDocument/2006/relationships/image" Target="../media/image103.wmf"/><Relationship Id="rId3" Type="http://schemas.openxmlformats.org/officeDocument/2006/relationships/oleObject" Target="../embeddings/oleObject99.bin"/><Relationship Id="rId2" Type="http://schemas.openxmlformats.org/officeDocument/2006/relationships/image" Target="../media/image102.wmf"/><Relationship Id="rId12" Type="http://schemas.openxmlformats.org/officeDocument/2006/relationships/vmlDrawing" Target="../drawings/vmlDrawing25.vml"/><Relationship Id="rId11" Type="http://schemas.openxmlformats.org/officeDocument/2006/relationships/slideLayout" Target="../slideLayouts/slideLayout7.xml"/><Relationship Id="rId10" Type="http://schemas.openxmlformats.org/officeDocument/2006/relationships/image" Target="../media/image106.wmf"/><Relationship Id="rId1" Type="http://schemas.openxmlformats.org/officeDocument/2006/relationships/oleObject" Target="../embeddings/oleObject98.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26.vml"/><Relationship Id="rId5" Type="http://schemas.openxmlformats.org/officeDocument/2006/relationships/slideLayout" Target="../slideLayouts/slideLayout7.xml"/><Relationship Id="rId4" Type="http://schemas.openxmlformats.org/officeDocument/2006/relationships/image" Target="../media/image108.emf"/><Relationship Id="rId3" Type="http://schemas.openxmlformats.org/officeDocument/2006/relationships/oleObject" Target="../embeddings/oleObject104.bin"/><Relationship Id="rId2" Type="http://schemas.openxmlformats.org/officeDocument/2006/relationships/image" Target="../media/image107.emf"/><Relationship Id="rId1" Type="http://schemas.openxmlformats.org/officeDocument/2006/relationships/oleObject" Target="../embeddings/oleObject103.bin"/></Relationships>
</file>

<file path=ppt/slides/_rels/slide43.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7.xml"/><Relationship Id="rId4" Type="http://schemas.openxmlformats.org/officeDocument/2006/relationships/image" Target="../media/image110.emf"/><Relationship Id="rId3" Type="http://schemas.openxmlformats.org/officeDocument/2006/relationships/oleObject" Target="../embeddings/oleObject106.bin"/><Relationship Id="rId2" Type="http://schemas.openxmlformats.org/officeDocument/2006/relationships/image" Target="../media/image109.emf"/><Relationship Id="rId1" Type="http://schemas.openxmlformats.org/officeDocument/2006/relationships/oleObject" Target="../embeddings/oleObject105.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111.bin"/><Relationship Id="rId8" Type="http://schemas.openxmlformats.org/officeDocument/2006/relationships/image" Target="../media/image114.emf"/><Relationship Id="rId7" Type="http://schemas.openxmlformats.org/officeDocument/2006/relationships/oleObject" Target="../embeddings/oleObject110.bin"/><Relationship Id="rId6" Type="http://schemas.openxmlformats.org/officeDocument/2006/relationships/image" Target="../media/image113.emf"/><Relationship Id="rId5" Type="http://schemas.openxmlformats.org/officeDocument/2006/relationships/oleObject" Target="../embeddings/oleObject109.bin"/><Relationship Id="rId4" Type="http://schemas.openxmlformats.org/officeDocument/2006/relationships/image" Target="../media/image112.emf"/><Relationship Id="rId3" Type="http://schemas.openxmlformats.org/officeDocument/2006/relationships/oleObject" Target="../embeddings/oleObject108.bin"/><Relationship Id="rId2" Type="http://schemas.openxmlformats.org/officeDocument/2006/relationships/image" Target="../media/image111.emf"/><Relationship Id="rId12" Type="http://schemas.openxmlformats.org/officeDocument/2006/relationships/vmlDrawing" Target="../drawings/vmlDrawing28.vml"/><Relationship Id="rId11" Type="http://schemas.openxmlformats.org/officeDocument/2006/relationships/slideLayout" Target="../slideLayouts/slideLayout7.xml"/><Relationship Id="rId10" Type="http://schemas.openxmlformats.org/officeDocument/2006/relationships/image" Target="../media/image115.emf"/><Relationship Id="rId1" Type="http://schemas.openxmlformats.org/officeDocument/2006/relationships/oleObject" Target="../embeddings/oleObject107.bin"/></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7.xml"/><Relationship Id="rId2" Type="http://schemas.openxmlformats.org/officeDocument/2006/relationships/image" Target="../media/image116.png"/><Relationship Id="rId1" Type="http://schemas.openxmlformats.org/officeDocument/2006/relationships/oleObject" Target="../embeddings/oleObject112.bin"/></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117.bin"/><Relationship Id="rId8" Type="http://schemas.openxmlformats.org/officeDocument/2006/relationships/image" Target="../media/image120.emf"/><Relationship Id="rId7" Type="http://schemas.openxmlformats.org/officeDocument/2006/relationships/oleObject" Target="../embeddings/oleObject116.bin"/><Relationship Id="rId6" Type="http://schemas.openxmlformats.org/officeDocument/2006/relationships/image" Target="../media/image119.emf"/><Relationship Id="rId5" Type="http://schemas.openxmlformats.org/officeDocument/2006/relationships/oleObject" Target="../embeddings/oleObject115.bin"/><Relationship Id="rId4" Type="http://schemas.openxmlformats.org/officeDocument/2006/relationships/image" Target="../media/image118.emf"/><Relationship Id="rId3" Type="http://schemas.openxmlformats.org/officeDocument/2006/relationships/oleObject" Target="../embeddings/oleObject114.bin"/><Relationship Id="rId2" Type="http://schemas.openxmlformats.org/officeDocument/2006/relationships/image" Target="../media/image117.emf"/><Relationship Id="rId14" Type="http://schemas.openxmlformats.org/officeDocument/2006/relationships/vmlDrawing" Target="../drawings/vmlDrawing30.vml"/><Relationship Id="rId13" Type="http://schemas.openxmlformats.org/officeDocument/2006/relationships/slideLayout" Target="../slideLayouts/slideLayout7.xml"/><Relationship Id="rId12" Type="http://schemas.openxmlformats.org/officeDocument/2006/relationships/image" Target="../media/image81.emf"/><Relationship Id="rId11" Type="http://schemas.openxmlformats.org/officeDocument/2006/relationships/oleObject" Target="../embeddings/oleObject118.bin"/><Relationship Id="rId10" Type="http://schemas.openxmlformats.org/officeDocument/2006/relationships/image" Target="../media/image80.emf"/><Relationship Id="rId1" Type="http://schemas.openxmlformats.org/officeDocument/2006/relationships/oleObject" Target="../embeddings/oleObject113.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123.bin"/><Relationship Id="rId8" Type="http://schemas.openxmlformats.org/officeDocument/2006/relationships/image" Target="../media/image122.emf"/><Relationship Id="rId7" Type="http://schemas.openxmlformats.org/officeDocument/2006/relationships/oleObject" Target="../embeddings/oleObject122.bin"/><Relationship Id="rId6" Type="http://schemas.openxmlformats.org/officeDocument/2006/relationships/image" Target="../media/image121.emf"/><Relationship Id="rId5" Type="http://schemas.openxmlformats.org/officeDocument/2006/relationships/oleObject" Target="../embeddings/oleObject121.bin"/><Relationship Id="rId4" Type="http://schemas.openxmlformats.org/officeDocument/2006/relationships/image" Target="../media/image85.emf"/><Relationship Id="rId3" Type="http://schemas.openxmlformats.org/officeDocument/2006/relationships/oleObject" Target="../embeddings/oleObject120.bin"/><Relationship Id="rId2" Type="http://schemas.openxmlformats.org/officeDocument/2006/relationships/image" Target="../media/image84.emf"/><Relationship Id="rId12" Type="http://schemas.openxmlformats.org/officeDocument/2006/relationships/vmlDrawing" Target="../drawings/vmlDrawing31.vml"/><Relationship Id="rId11" Type="http://schemas.openxmlformats.org/officeDocument/2006/relationships/slideLayout" Target="../slideLayouts/slideLayout7.xml"/><Relationship Id="rId10" Type="http://schemas.openxmlformats.org/officeDocument/2006/relationships/image" Target="../media/image123.emf"/><Relationship Id="rId1" Type="http://schemas.openxmlformats.org/officeDocument/2006/relationships/oleObject" Target="../embeddings/oleObject119.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27.emf"/><Relationship Id="rId7" Type="http://schemas.openxmlformats.org/officeDocument/2006/relationships/oleObject" Target="../embeddings/oleObject127.bin"/><Relationship Id="rId6" Type="http://schemas.openxmlformats.org/officeDocument/2006/relationships/image" Target="../media/image126.emf"/><Relationship Id="rId5" Type="http://schemas.openxmlformats.org/officeDocument/2006/relationships/oleObject" Target="../embeddings/oleObject126.bin"/><Relationship Id="rId4" Type="http://schemas.openxmlformats.org/officeDocument/2006/relationships/image" Target="../media/image125.emf"/><Relationship Id="rId3" Type="http://schemas.openxmlformats.org/officeDocument/2006/relationships/oleObject" Target="../embeddings/oleObject125.bin"/><Relationship Id="rId2" Type="http://schemas.openxmlformats.org/officeDocument/2006/relationships/image" Target="../media/image124.emf"/><Relationship Id="rId10" Type="http://schemas.openxmlformats.org/officeDocument/2006/relationships/vmlDrawing" Target="../drawings/vmlDrawing32.vml"/><Relationship Id="rId1" Type="http://schemas.openxmlformats.org/officeDocument/2006/relationships/oleObject" Target="../embeddings/oleObject124.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132.bin"/><Relationship Id="rId8" Type="http://schemas.openxmlformats.org/officeDocument/2006/relationships/image" Target="../media/image131.emf"/><Relationship Id="rId7" Type="http://schemas.openxmlformats.org/officeDocument/2006/relationships/oleObject" Target="../embeddings/oleObject131.bin"/><Relationship Id="rId6" Type="http://schemas.openxmlformats.org/officeDocument/2006/relationships/image" Target="../media/image130.emf"/><Relationship Id="rId5" Type="http://schemas.openxmlformats.org/officeDocument/2006/relationships/oleObject" Target="../embeddings/oleObject130.bin"/><Relationship Id="rId4" Type="http://schemas.openxmlformats.org/officeDocument/2006/relationships/image" Target="../media/image129.emf"/><Relationship Id="rId3" Type="http://schemas.openxmlformats.org/officeDocument/2006/relationships/oleObject" Target="../embeddings/oleObject129.bin"/><Relationship Id="rId2" Type="http://schemas.openxmlformats.org/officeDocument/2006/relationships/image" Target="../media/image128.emf"/><Relationship Id="rId16" Type="http://schemas.openxmlformats.org/officeDocument/2006/relationships/vmlDrawing" Target="../drawings/vmlDrawing33.vml"/><Relationship Id="rId15" Type="http://schemas.openxmlformats.org/officeDocument/2006/relationships/slideLayout" Target="../slideLayouts/slideLayout7.xml"/><Relationship Id="rId14" Type="http://schemas.openxmlformats.org/officeDocument/2006/relationships/image" Target="../media/image134.emf"/><Relationship Id="rId13" Type="http://schemas.openxmlformats.org/officeDocument/2006/relationships/oleObject" Target="../embeddings/oleObject134.bin"/><Relationship Id="rId12" Type="http://schemas.openxmlformats.org/officeDocument/2006/relationships/image" Target="../media/image133.emf"/><Relationship Id="rId11" Type="http://schemas.openxmlformats.org/officeDocument/2006/relationships/oleObject" Target="../embeddings/oleObject133.bin"/><Relationship Id="rId10" Type="http://schemas.openxmlformats.org/officeDocument/2006/relationships/image" Target="../media/image132.emf"/><Relationship Id="rId1" Type="http://schemas.openxmlformats.org/officeDocument/2006/relationships/oleObject" Target="../embeddings/oleObject128.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9" Type="http://schemas.openxmlformats.org/officeDocument/2006/relationships/image" Target="../media/image137.emf"/><Relationship Id="rId8" Type="http://schemas.openxmlformats.org/officeDocument/2006/relationships/oleObject" Target="../embeddings/oleObject139.bin"/><Relationship Id="rId7" Type="http://schemas.openxmlformats.org/officeDocument/2006/relationships/image" Target="../media/image136.emf"/><Relationship Id="rId6" Type="http://schemas.openxmlformats.org/officeDocument/2006/relationships/oleObject" Target="../embeddings/oleObject138.bin"/><Relationship Id="rId5" Type="http://schemas.openxmlformats.org/officeDocument/2006/relationships/oleObject" Target="../embeddings/oleObject137.bin"/><Relationship Id="rId4" Type="http://schemas.openxmlformats.org/officeDocument/2006/relationships/image" Target="../media/image135.emf"/><Relationship Id="rId3" Type="http://schemas.openxmlformats.org/officeDocument/2006/relationships/oleObject" Target="../embeddings/oleObject136.bin"/><Relationship Id="rId2" Type="http://schemas.openxmlformats.org/officeDocument/2006/relationships/image" Target="../media/image27.wmf"/><Relationship Id="rId17" Type="http://schemas.openxmlformats.org/officeDocument/2006/relationships/vmlDrawing" Target="../drawings/vmlDrawing34.vml"/><Relationship Id="rId16" Type="http://schemas.openxmlformats.org/officeDocument/2006/relationships/slideLayout" Target="../slideLayouts/slideLayout7.xml"/><Relationship Id="rId15" Type="http://schemas.openxmlformats.org/officeDocument/2006/relationships/image" Target="../media/image140.wmf"/><Relationship Id="rId14" Type="http://schemas.openxmlformats.org/officeDocument/2006/relationships/oleObject" Target="../embeddings/oleObject142.bin"/><Relationship Id="rId13" Type="http://schemas.openxmlformats.org/officeDocument/2006/relationships/image" Target="../media/image139.emf"/><Relationship Id="rId12" Type="http://schemas.openxmlformats.org/officeDocument/2006/relationships/oleObject" Target="../embeddings/oleObject141.bin"/><Relationship Id="rId11" Type="http://schemas.openxmlformats.org/officeDocument/2006/relationships/image" Target="../media/image138.emf"/><Relationship Id="rId10" Type="http://schemas.openxmlformats.org/officeDocument/2006/relationships/oleObject" Target="../embeddings/oleObject140.bin"/><Relationship Id="rId1" Type="http://schemas.openxmlformats.org/officeDocument/2006/relationships/oleObject" Target="../embeddings/oleObject135.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147.bin"/><Relationship Id="rId8" Type="http://schemas.openxmlformats.org/officeDocument/2006/relationships/image" Target="../media/image144.emf"/><Relationship Id="rId7" Type="http://schemas.openxmlformats.org/officeDocument/2006/relationships/oleObject" Target="../embeddings/oleObject146.bin"/><Relationship Id="rId6" Type="http://schemas.openxmlformats.org/officeDocument/2006/relationships/image" Target="../media/image143.emf"/><Relationship Id="rId5" Type="http://schemas.openxmlformats.org/officeDocument/2006/relationships/oleObject" Target="../embeddings/oleObject145.bin"/><Relationship Id="rId4" Type="http://schemas.openxmlformats.org/officeDocument/2006/relationships/image" Target="../media/image142.emf"/><Relationship Id="rId3" Type="http://schemas.openxmlformats.org/officeDocument/2006/relationships/oleObject" Target="../embeddings/oleObject144.bin"/><Relationship Id="rId2" Type="http://schemas.openxmlformats.org/officeDocument/2006/relationships/image" Target="../media/image141.emf"/><Relationship Id="rId12" Type="http://schemas.openxmlformats.org/officeDocument/2006/relationships/vmlDrawing" Target="../drawings/vmlDrawing35.vml"/><Relationship Id="rId11" Type="http://schemas.openxmlformats.org/officeDocument/2006/relationships/slideLayout" Target="../slideLayouts/slideLayout7.xml"/><Relationship Id="rId10" Type="http://schemas.openxmlformats.org/officeDocument/2006/relationships/image" Target="../media/image145.emf"/><Relationship Id="rId1" Type="http://schemas.openxmlformats.org/officeDocument/2006/relationships/oleObject" Target="../embeddings/oleObject143.bin"/></Relationships>
</file>

<file path=ppt/slides/_rels/slide56.xml.rels><?xml version="1.0" encoding="UTF-8" standalone="yes"?>
<Relationships xmlns="http://schemas.openxmlformats.org/package/2006/relationships"><Relationship Id="rId6" Type="http://schemas.openxmlformats.org/officeDocument/2006/relationships/vmlDrawing" Target="../drawings/vmlDrawing36.vml"/><Relationship Id="rId5" Type="http://schemas.openxmlformats.org/officeDocument/2006/relationships/slideLayout" Target="../slideLayouts/slideLayout7.xml"/><Relationship Id="rId4" Type="http://schemas.openxmlformats.org/officeDocument/2006/relationships/image" Target="../media/image147.wmf"/><Relationship Id="rId3" Type="http://schemas.openxmlformats.org/officeDocument/2006/relationships/oleObject" Target="../embeddings/oleObject149.bin"/><Relationship Id="rId2" Type="http://schemas.openxmlformats.org/officeDocument/2006/relationships/image" Target="../media/image146.wmf"/><Relationship Id="rId1" Type="http://schemas.openxmlformats.org/officeDocument/2006/relationships/oleObject" Target="../embeddings/oleObject148.bin"/></Relationships>
</file>

<file path=ppt/slides/_rels/slide5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51.emf"/><Relationship Id="rId7" Type="http://schemas.openxmlformats.org/officeDocument/2006/relationships/oleObject" Target="../embeddings/oleObject153.bin"/><Relationship Id="rId6" Type="http://schemas.openxmlformats.org/officeDocument/2006/relationships/image" Target="../media/image150.emf"/><Relationship Id="rId5" Type="http://schemas.openxmlformats.org/officeDocument/2006/relationships/oleObject" Target="../embeddings/oleObject152.bin"/><Relationship Id="rId4" Type="http://schemas.openxmlformats.org/officeDocument/2006/relationships/image" Target="../media/image149.emf"/><Relationship Id="rId3" Type="http://schemas.openxmlformats.org/officeDocument/2006/relationships/oleObject" Target="../embeddings/oleObject151.bin"/><Relationship Id="rId2" Type="http://schemas.openxmlformats.org/officeDocument/2006/relationships/image" Target="../media/image148.emf"/><Relationship Id="rId10" Type="http://schemas.openxmlformats.org/officeDocument/2006/relationships/vmlDrawing" Target="../drawings/vmlDrawing37.vml"/><Relationship Id="rId1" Type="http://schemas.openxmlformats.org/officeDocument/2006/relationships/oleObject" Target="../embeddings/oleObject150.bin"/></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7.xml"/><Relationship Id="rId2" Type="http://schemas.openxmlformats.org/officeDocument/2006/relationships/image" Target="../media/image152.emf"/><Relationship Id="rId1" Type="http://schemas.openxmlformats.org/officeDocument/2006/relationships/oleObject" Target="../embeddings/oleObject154.bin"/></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159.bin"/><Relationship Id="rId8" Type="http://schemas.openxmlformats.org/officeDocument/2006/relationships/image" Target="../media/image156.emf"/><Relationship Id="rId7" Type="http://schemas.openxmlformats.org/officeDocument/2006/relationships/oleObject" Target="../embeddings/oleObject158.bin"/><Relationship Id="rId6" Type="http://schemas.openxmlformats.org/officeDocument/2006/relationships/image" Target="../media/image155.emf"/><Relationship Id="rId5" Type="http://schemas.openxmlformats.org/officeDocument/2006/relationships/oleObject" Target="../embeddings/oleObject157.bin"/><Relationship Id="rId4" Type="http://schemas.openxmlformats.org/officeDocument/2006/relationships/image" Target="../media/image154.emf"/><Relationship Id="rId3" Type="http://schemas.openxmlformats.org/officeDocument/2006/relationships/oleObject" Target="../embeddings/oleObject156.bin"/><Relationship Id="rId2" Type="http://schemas.openxmlformats.org/officeDocument/2006/relationships/image" Target="../media/image153.emf"/><Relationship Id="rId12" Type="http://schemas.openxmlformats.org/officeDocument/2006/relationships/vmlDrawing" Target="../drawings/vmlDrawing39.vml"/><Relationship Id="rId11" Type="http://schemas.openxmlformats.org/officeDocument/2006/relationships/slideLayout" Target="../slideLayouts/slideLayout7.xml"/><Relationship Id="rId10" Type="http://schemas.openxmlformats.org/officeDocument/2006/relationships/image" Target="../media/image157.emf"/><Relationship Id="rId1" Type="http://schemas.openxmlformats.org/officeDocument/2006/relationships/oleObject" Target="../embeddings/oleObject155.bin"/></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164.bin"/><Relationship Id="rId8" Type="http://schemas.openxmlformats.org/officeDocument/2006/relationships/image" Target="../media/image161.emf"/><Relationship Id="rId7" Type="http://schemas.openxmlformats.org/officeDocument/2006/relationships/oleObject" Target="../embeddings/oleObject163.bin"/><Relationship Id="rId6" Type="http://schemas.openxmlformats.org/officeDocument/2006/relationships/image" Target="../media/image160.emf"/><Relationship Id="rId5" Type="http://schemas.openxmlformats.org/officeDocument/2006/relationships/oleObject" Target="../embeddings/oleObject162.bin"/><Relationship Id="rId4" Type="http://schemas.openxmlformats.org/officeDocument/2006/relationships/image" Target="../media/image159.emf"/><Relationship Id="rId3" Type="http://schemas.openxmlformats.org/officeDocument/2006/relationships/oleObject" Target="../embeddings/oleObject161.bin"/><Relationship Id="rId2" Type="http://schemas.openxmlformats.org/officeDocument/2006/relationships/image" Target="../media/image158.emf"/><Relationship Id="rId12" Type="http://schemas.openxmlformats.org/officeDocument/2006/relationships/vmlDrawing" Target="../drawings/vmlDrawing40.vml"/><Relationship Id="rId11" Type="http://schemas.openxmlformats.org/officeDocument/2006/relationships/slideLayout" Target="../slideLayouts/slideLayout7.xml"/><Relationship Id="rId10" Type="http://schemas.openxmlformats.org/officeDocument/2006/relationships/image" Target="../media/image162.emf"/><Relationship Id="rId1" Type="http://schemas.openxmlformats.org/officeDocument/2006/relationships/oleObject" Target="../embeddings/oleObject160.bin"/></Relationships>
</file>

<file path=ppt/slides/_rels/slide61.xml.rels><?xml version="1.0" encoding="UTF-8" standalone="yes"?>
<Relationships xmlns="http://schemas.openxmlformats.org/package/2006/relationships"><Relationship Id="rId9" Type="http://schemas.openxmlformats.org/officeDocument/2006/relationships/oleObject" Target="../embeddings/oleObject169.bin"/><Relationship Id="rId8" Type="http://schemas.openxmlformats.org/officeDocument/2006/relationships/image" Target="../media/image166.emf"/><Relationship Id="rId7" Type="http://schemas.openxmlformats.org/officeDocument/2006/relationships/oleObject" Target="../embeddings/oleObject168.bin"/><Relationship Id="rId6" Type="http://schemas.openxmlformats.org/officeDocument/2006/relationships/image" Target="../media/image165.emf"/><Relationship Id="rId5" Type="http://schemas.openxmlformats.org/officeDocument/2006/relationships/oleObject" Target="../embeddings/oleObject167.bin"/><Relationship Id="rId4" Type="http://schemas.openxmlformats.org/officeDocument/2006/relationships/image" Target="../media/image164.emf"/><Relationship Id="rId3" Type="http://schemas.openxmlformats.org/officeDocument/2006/relationships/oleObject" Target="../embeddings/oleObject166.bin"/><Relationship Id="rId2" Type="http://schemas.openxmlformats.org/officeDocument/2006/relationships/image" Target="../media/image163.emf"/><Relationship Id="rId18" Type="http://schemas.openxmlformats.org/officeDocument/2006/relationships/vmlDrawing" Target="../drawings/vmlDrawing41.vml"/><Relationship Id="rId17" Type="http://schemas.openxmlformats.org/officeDocument/2006/relationships/slideLayout" Target="../slideLayouts/slideLayout7.xml"/><Relationship Id="rId16" Type="http://schemas.openxmlformats.org/officeDocument/2006/relationships/image" Target="../media/image170.emf"/><Relationship Id="rId15" Type="http://schemas.openxmlformats.org/officeDocument/2006/relationships/oleObject" Target="../embeddings/oleObject172.bin"/><Relationship Id="rId14" Type="http://schemas.openxmlformats.org/officeDocument/2006/relationships/image" Target="../media/image169.emf"/><Relationship Id="rId13" Type="http://schemas.openxmlformats.org/officeDocument/2006/relationships/oleObject" Target="../embeddings/oleObject171.bin"/><Relationship Id="rId12" Type="http://schemas.openxmlformats.org/officeDocument/2006/relationships/image" Target="../media/image168.emf"/><Relationship Id="rId11" Type="http://schemas.openxmlformats.org/officeDocument/2006/relationships/oleObject" Target="../embeddings/oleObject170.bin"/><Relationship Id="rId10" Type="http://schemas.openxmlformats.org/officeDocument/2006/relationships/image" Target="../media/image167.emf"/><Relationship Id="rId1" Type="http://schemas.openxmlformats.org/officeDocument/2006/relationships/oleObject" Target="../embeddings/oleObject165.bin"/></Relationships>
</file>

<file path=ppt/slides/_rels/slide62.xml.rels><?xml version="1.0" encoding="UTF-8" standalone="yes"?>
<Relationships xmlns="http://schemas.openxmlformats.org/package/2006/relationships"><Relationship Id="rId4" Type="http://schemas.openxmlformats.org/officeDocument/2006/relationships/vmlDrawing" Target="../drawings/vmlDrawing42.vml"/><Relationship Id="rId3" Type="http://schemas.openxmlformats.org/officeDocument/2006/relationships/slideLayout" Target="../slideLayouts/slideLayout7.xml"/><Relationship Id="rId2" Type="http://schemas.openxmlformats.org/officeDocument/2006/relationships/image" Target="../media/image171.emf"/><Relationship Id="rId1" Type="http://schemas.openxmlformats.org/officeDocument/2006/relationships/oleObject" Target="../embeddings/oleObject173.bin"/></Relationships>
</file>

<file path=ppt/slides/_rels/slide63.xml.rels><?xml version="1.0" encoding="UTF-8" standalone="yes"?>
<Relationships xmlns="http://schemas.openxmlformats.org/package/2006/relationships"><Relationship Id="rId6" Type="http://schemas.openxmlformats.org/officeDocument/2006/relationships/vmlDrawing" Target="../drawings/vmlDrawing43.vml"/><Relationship Id="rId5" Type="http://schemas.openxmlformats.org/officeDocument/2006/relationships/slideLayout" Target="../slideLayouts/slideLayout7.xml"/><Relationship Id="rId4" Type="http://schemas.openxmlformats.org/officeDocument/2006/relationships/image" Target="../media/image173.emf"/><Relationship Id="rId3" Type="http://schemas.openxmlformats.org/officeDocument/2006/relationships/oleObject" Target="../embeddings/oleObject175.bin"/><Relationship Id="rId2" Type="http://schemas.openxmlformats.org/officeDocument/2006/relationships/image" Target="../media/image172.emf"/><Relationship Id="rId1" Type="http://schemas.openxmlformats.org/officeDocument/2006/relationships/oleObject" Target="../embeddings/oleObject174.bin"/></Relationships>
</file>

<file path=ppt/slides/_rels/slide64.xml.rels><?xml version="1.0" encoding="UTF-8" standalone="yes"?>
<Relationships xmlns="http://schemas.openxmlformats.org/package/2006/relationships"><Relationship Id="rId6" Type="http://schemas.openxmlformats.org/officeDocument/2006/relationships/vmlDrawing" Target="../drawings/vmlDrawing44.vml"/><Relationship Id="rId5" Type="http://schemas.openxmlformats.org/officeDocument/2006/relationships/slideLayout" Target="../slideLayouts/slideLayout7.xml"/><Relationship Id="rId4" Type="http://schemas.openxmlformats.org/officeDocument/2006/relationships/image" Target="../media/image175.emf"/><Relationship Id="rId3" Type="http://schemas.openxmlformats.org/officeDocument/2006/relationships/oleObject" Target="../embeddings/oleObject177.bin"/><Relationship Id="rId2" Type="http://schemas.openxmlformats.org/officeDocument/2006/relationships/image" Target="../media/image174.emf"/><Relationship Id="rId1" Type="http://schemas.openxmlformats.org/officeDocument/2006/relationships/oleObject" Target="../embeddings/oleObject176.bin"/></Relationships>
</file>

<file path=ppt/slides/_rels/slide65.xml.rels><?xml version="1.0" encoding="UTF-8" standalone="yes"?>
<Relationships xmlns="http://schemas.openxmlformats.org/package/2006/relationships"><Relationship Id="rId6" Type="http://schemas.openxmlformats.org/officeDocument/2006/relationships/vmlDrawing" Target="../drawings/vmlDrawing45.vml"/><Relationship Id="rId5" Type="http://schemas.openxmlformats.org/officeDocument/2006/relationships/slideLayout" Target="../slideLayouts/slideLayout7.xml"/><Relationship Id="rId4" Type="http://schemas.openxmlformats.org/officeDocument/2006/relationships/image" Target="../media/image177.emf"/><Relationship Id="rId3" Type="http://schemas.openxmlformats.org/officeDocument/2006/relationships/oleObject" Target="../embeddings/oleObject179.bin"/><Relationship Id="rId2" Type="http://schemas.openxmlformats.org/officeDocument/2006/relationships/image" Target="../media/image176.emf"/><Relationship Id="rId1" Type="http://schemas.openxmlformats.org/officeDocument/2006/relationships/oleObject" Target="../embeddings/oleObject178.bin"/></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184.bin"/><Relationship Id="rId8" Type="http://schemas.openxmlformats.org/officeDocument/2006/relationships/image" Target="../media/image181.emf"/><Relationship Id="rId7" Type="http://schemas.openxmlformats.org/officeDocument/2006/relationships/oleObject" Target="../embeddings/oleObject183.bin"/><Relationship Id="rId6" Type="http://schemas.openxmlformats.org/officeDocument/2006/relationships/image" Target="../media/image180.emf"/><Relationship Id="rId5" Type="http://schemas.openxmlformats.org/officeDocument/2006/relationships/oleObject" Target="../embeddings/oleObject182.bin"/><Relationship Id="rId4" Type="http://schemas.openxmlformats.org/officeDocument/2006/relationships/image" Target="../media/image179.emf"/><Relationship Id="rId3" Type="http://schemas.openxmlformats.org/officeDocument/2006/relationships/oleObject" Target="../embeddings/oleObject181.bin"/><Relationship Id="rId26" Type="http://schemas.openxmlformats.org/officeDocument/2006/relationships/vmlDrawing" Target="../drawings/vmlDrawing46.vml"/><Relationship Id="rId25" Type="http://schemas.openxmlformats.org/officeDocument/2006/relationships/slideLayout" Target="../slideLayouts/slideLayout7.xml"/><Relationship Id="rId24" Type="http://schemas.openxmlformats.org/officeDocument/2006/relationships/image" Target="../media/image189.emf"/><Relationship Id="rId23" Type="http://schemas.openxmlformats.org/officeDocument/2006/relationships/oleObject" Target="../embeddings/oleObject191.bin"/><Relationship Id="rId22" Type="http://schemas.openxmlformats.org/officeDocument/2006/relationships/image" Target="../media/image188.emf"/><Relationship Id="rId21" Type="http://schemas.openxmlformats.org/officeDocument/2006/relationships/oleObject" Target="../embeddings/oleObject190.bin"/><Relationship Id="rId20" Type="http://schemas.openxmlformats.org/officeDocument/2006/relationships/image" Target="../media/image187.emf"/><Relationship Id="rId2" Type="http://schemas.openxmlformats.org/officeDocument/2006/relationships/image" Target="../media/image178.emf"/><Relationship Id="rId19" Type="http://schemas.openxmlformats.org/officeDocument/2006/relationships/oleObject" Target="../embeddings/oleObject189.bin"/><Relationship Id="rId18" Type="http://schemas.openxmlformats.org/officeDocument/2006/relationships/image" Target="../media/image186.emf"/><Relationship Id="rId17" Type="http://schemas.openxmlformats.org/officeDocument/2006/relationships/oleObject" Target="../embeddings/oleObject188.bin"/><Relationship Id="rId16" Type="http://schemas.openxmlformats.org/officeDocument/2006/relationships/image" Target="../media/image185.emf"/><Relationship Id="rId15" Type="http://schemas.openxmlformats.org/officeDocument/2006/relationships/oleObject" Target="../embeddings/oleObject187.bin"/><Relationship Id="rId14" Type="http://schemas.openxmlformats.org/officeDocument/2006/relationships/image" Target="../media/image184.emf"/><Relationship Id="rId13" Type="http://schemas.openxmlformats.org/officeDocument/2006/relationships/oleObject" Target="../embeddings/oleObject186.bin"/><Relationship Id="rId12" Type="http://schemas.openxmlformats.org/officeDocument/2006/relationships/image" Target="../media/image183.emf"/><Relationship Id="rId11" Type="http://schemas.openxmlformats.org/officeDocument/2006/relationships/oleObject" Target="../embeddings/oleObject185.bin"/><Relationship Id="rId10" Type="http://schemas.openxmlformats.org/officeDocument/2006/relationships/image" Target="../media/image182.emf"/><Relationship Id="rId1" Type="http://schemas.openxmlformats.org/officeDocument/2006/relationships/oleObject" Target="../embeddings/oleObject180.bin"/></Relationships>
</file>

<file path=ppt/slides/_rels/slide67.xml.rels><?xml version="1.0" encoding="UTF-8" standalone="yes"?>
<Relationships xmlns="http://schemas.openxmlformats.org/package/2006/relationships"><Relationship Id="rId8" Type="http://schemas.openxmlformats.org/officeDocument/2006/relationships/vmlDrawing" Target="../drawings/vmlDrawing47.vml"/><Relationship Id="rId7" Type="http://schemas.openxmlformats.org/officeDocument/2006/relationships/slideLayout" Target="../slideLayouts/slideLayout2.xml"/><Relationship Id="rId6" Type="http://schemas.openxmlformats.org/officeDocument/2006/relationships/image" Target="../media/image192.emf"/><Relationship Id="rId5" Type="http://schemas.openxmlformats.org/officeDocument/2006/relationships/oleObject" Target="../embeddings/oleObject194.bin"/><Relationship Id="rId4" Type="http://schemas.openxmlformats.org/officeDocument/2006/relationships/image" Target="../media/image191.emf"/><Relationship Id="rId3" Type="http://schemas.openxmlformats.org/officeDocument/2006/relationships/oleObject" Target="../embeddings/oleObject193.bin"/><Relationship Id="rId2" Type="http://schemas.openxmlformats.org/officeDocument/2006/relationships/image" Target="../media/image190.emf"/><Relationship Id="rId1" Type="http://schemas.openxmlformats.org/officeDocument/2006/relationships/oleObject" Target="../embeddings/oleObject192.bin"/></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3.jpeg"/></Relationships>
</file>

<file path=ppt/slides/_rels/slide69.xml.rels><?xml version="1.0" encoding="UTF-8" standalone="yes"?>
<Relationships xmlns="http://schemas.openxmlformats.org/package/2006/relationships"><Relationship Id="rId6" Type="http://schemas.openxmlformats.org/officeDocument/2006/relationships/vmlDrawing" Target="../drawings/vmlDrawing48.vml"/><Relationship Id="rId5" Type="http://schemas.openxmlformats.org/officeDocument/2006/relationships/slideLayout" Target="../slideLayouts/slideLayout7.xml"/><Relationship Id="rId4" Type="http://schemas.openxmlformats.org/officeDocument/2006/relationships/image" Target="../media/image195.emf"/><Relationship Id="rId3" Type="http://schemas.openxmlformats.org/officeDocument/2006/relationships/oleObject" Target="../embeddings/oleObject196.bin"/><Relationship Id="rId2" Type="http://schemas.openxmlformats.org/officeDocument/2006/relationships/image" Target="../media/image194.emf"/><Relationship Id="rId1" Type="http://schemas.openxmlformats.org/officeDocument/2006/relationships/oleObject" Target="../embeddings/oleObject195.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201.bin"/><Relationship Id="rId8" Type="http://schemas.openxmlformats.org/officeDocument/2006/relationships/image" Target="../media/image199.wmf"/><Relationship Id="rId7" Type="http://schemas.openxmlformats.org/officeDocument/2006/relationships/oleObject" Target="../embeddings/oleObject200.bin"/><Relationship Id="rId6" Type="http://schemas.openxmlformats.org/officeDocument/2006/relationships/image" Target="../media/image198.wmf"/><Relationship Id="rId5" Type="http://schemas.openxmlformats.org/officeDocument/2006/relationships/oleObject" Target="../embeddings/oleObject199.bin"/><Relationship Id="rId4" Type="http://schemas.openxmlformats.org/officeDocument/2006/relationships/image" Target="../media/image197.wmf"/><Relationship Id="rId3" Type="http://schemas.openxmlformats.org/officeDocument/2006/relationships/oleObject" Target="../embeddings/oleObject198.bin"/><Relationship Id="rId2" Type="http://schemas.openxmlformats.org/officeDocument/2006/relationships/image" Target="../media/image196.emf"/><Relationship Id="rId18" Type="http://schemas.openxmlformats.org/officeDocument/2006/relationships/vmlDrawing" Target="../drawings/vmlDrawing49.vml"/><Relationship Id="rId17" Type="http://schemas.openxmlformats.org/officeDocument/2006/relationships/slideLayout" Target="../slideLayouts/slideLayout7.xml"/><Relationship Id="rId16" Type="http://schemas.openxmlformats.org/officeDocument/2006/relationships/image" Target="../media/image203.emf"/><Relationship Id="rId15" Type="http://schemas.openxmlformats.org/officeDocument/2006/relationships/oleObject" Target="../embeddings/oleObject204.bin"/><Relationship Id="rId14" Type="http://schemas.openxmlformats.org/officeDocument/2006/relationships/image" Target="../media/image202.wmf"/><Relationship Id="rId13" Type="http://schemas.openxmlformats.org/officeDocument/2006/relationships/oleObject" Target="../embeddings/oleObject203.bin"/><Relationship Id="rId12" Type="http://schemas.openxmlformats.org/officeDocument/2006/relationships/image" Target="../media/image201.wmf"/><Relationship Id="rId11" Type="http://schemas.openxmlformats.org/officeDocument/2006/relationships/oleObject" Target="../embeddings/oleObject202.bin"/><Relationship Id="rId10" Type="http://schemas.openxmlformats.org/officeDocument/2006/relationships/image" Target="../media/image200.wmf"/><Relationship Id="rId1" Type="http://schemas.openxmlformats.org/officeDocument/2006/relationships/oleObject" Target="../embeddings/oleObject197.bin"/></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4.jpeg"/></Relationships>
</file>

<file path=ppt/slides/_rels/slide72.xml.rels><?xml version="1.0" encoding="UTF-8" standalone="yes"?>
<Relationships xmlns="http://schemas.openxmlformats.org/package/2006/relationships"><Relationship Id="rId8" Type="http://schemas.openxmlformats.org/officeDocument/2006/relationships/vmlDrawing" Target="../drawings/vmlDrawing50.vml"/><Relationship Id="rId7" Type="http://schemas.openxmlformats.org/officeDocument/2006/relationships/slideLayout" Target="../slideLayouts/slideLayout7.xml"/><Relationship Id="rId6" Type="http://schemas.openxmlformats.org/officeDocument/2006/relationships/image" Target="../media/image207.emf"/><Relationship Id="rId5" Type="http://schemas.openxmlformats.org/officeDocument/2006/relationships/oleObject" Target="../embeddings/oleObject207.bin"/><Relationship Id="rId4" Type="http://schemas.openxmlformats.org/officeDocument/2006/relationships/image" Target="../media/image206.wmf"/><Relationship Id="rId3" Type="http://schemas.openxmlformats.org/officeDocument/2006/relationships/oleObject" Target="../embeddings/oleObject206.bin"/><Relationship Id="rId2" Type="http://schemas.openxmlformats.org/officeDocument/2006/relationships/image" Target="../media/image205.emf"/><Relationship Id="rId1" Type="http://schemas.openxmlformats.org/officeDocument/2006/relationships/oleObject" Target="../embeddings/oleObject205.bin"/></Relationships>
</file>

<file path=ppt/slides/_rels/slide73.xml.rels><?xml version="1.0" encoding="UTF-8" standalone="yes"?>
<Relationships xmlns="http://schemas.openxmlformats.org/package/2006/relationships"><Relationship Id="rId4" Type="http://schemas.openxmlformats.org/officeDocument/2006/relationships/vmlDrawing" Target="../drawings/vmlDrawing51.vml"/><Relationship Id="rId3" Type="http://schemas.openxmlformats.org/officeDocument/2006/relationships/slideLayout" Target="../slideLayouts/slideLayout7.xml"/><Relationship Id="rId2" Type="http://schemas.openxmlformats.org/officeDocument/2006/relationships/image" Target="../media/image208.wmf"/><Relationship Id="rId1" Type="http://schemas.openxmlformats.org/officeDocument/2006/relationships/oleObject" Target="../embeddings/oleObject208.bin"/></Relationships>
</file>

<file path=ppt/slides/_rels/slide74.xml.rels><?xml version="1.0" encoding="UTF-8" standalone="yes"?>
<Relationships xmlns="http://schemas.openxmlformats.org/package/2006/relationships"><Relationship Id="rId8" Type="http://schemas.openxmlformats.org/officeDocument/2006/relationships/vmlDrawing" Target="../drawings/vmlDrawing52.vml"/><Relationship Id="rId7" Type="http://schemas.openxmlformats.org/officeDocument/2006/relationships/slideLayout" Target="../slideLayouts/slideLayout7.xml"/><Relationship Id="rId6" Type="http://schemas.openxmlformats.org/officeDocument/2006/relationships/image" Target="../media/image211.emf"/><Relationship Id="rId5" Type="http://schemas.openxmlformats.org/officeDocument/2006/relationships/oleObject" Target="../embeddings/oleObject211.bin"/><Relationship Id="rId4" Type="http://schemas.openxmlformats.org/officeDocument/2006/relationships/image" Target="../media/image210.emf"/><Relationship Id="rId3" Type="http://schemas.openxmlformats.org/officeDocument/2006/relationships/oleObject" Target="../embeddings/oleObject210.bin"/><Relationship Id="rId2" Type="http://schemas.openxmlformats.org/officeDocument/2006/relationships/image" Target="../media/image209.emf"/><Relationship Id="rId1" Type="http://schemas.openxmlformats.org/officeDocument/2006/relationships/oleObject" Target="../embeddings/oleObject209.bin"/></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ctrTitle" idx="4294967295"/>
          </p:nvPr>
        </p:nvSpPr>
        <p:spPr>
          <a:xfrm>
            <a:off x="342583" y="1191578"/>
            <a:ext cx="8458200" cy="1524000"/>
          </a:xfrm>
        </p:spPr>
        <p:txBody>
          <a:bodyPr lIns="92075" tIns="46038" rIns="92075" bIns="46038"/>
          <a:lstStyle/>
          <a:p>
            <a:pPr eaLnBrk="1" hangingPunct="1">
              <a:defRPr/>
            </a:pPr>
            <a:r>
              <a:rPr lang="en-US" altLang="zh-CN" sz="7200" b="1">
                <a:solidFill>
                  <a:schemeClr val="folHlink"/>
                </a:solidFill>
                <a:effectLst>
                  <a:outerShdw blurRad="38100" dist="38100" dir="2700000" algn="tl">
                    <a:srgbClr val="C0C0C0"/>
                  </a:outerShdw>
                </a:effectLst>
                <a:latin typeface="华文新魏" panose="02010800040101010101" pitchFamily="2" charset="-122"/>
                <a:ea typeface="华文新魏" panose="02010800040101010101" pitchFamily="2" charset="-122"/>
              </a:rPr>
              <a:t> </a:t>
            </a:r>
            <a:r>
              <a:rPr lang="zh-CN" altLang="zh-CN" sz="7200" b="1">
                <a:solidFill>
                  <a:schemeClr val="folHlink"/>
                </a:solidFill>
                <a:effectLst>
                  <a:outerShdw blurRad="38100" dist="38100" dir="2700000" algn="tl">
                    <a:srgbClr val="C0C0C0"/>
                  </a:outerShdw>
                </a:effectLst>
                <a:latin typeface="楷体_GB2312" pitchFamily="49" charset="-122"/>
                <a:ea typeface="楷体_GB2312" pitchFamily="49" charset="-122"/>
              </a:rPr>
              <a:t>概率论</a:t>
            </a:r>
            <a:r>
              <a:rPr lang="zh-CN" altLang="en-US" sz="7200" b="1">
                <a:solidFill>
                  <a:schemeClr val="folHlink"/>
                </a:solidFill>
                <a:effectLst>
                  <a:outerShdw blurRad="38100" dist="38100" dir="2700000" algn="tl">
                    <a:srgbClr val="C0C0C0"/>
                  </a:outerShdw>
                </a:effectLst>
                <a:latin typeface="楷体_GB2312" pitchFamily="49" charset="-122"/>
                <a:ea typeface="楷体_GB2312" pitchFamily="49" charset="-122"/>
              </a:rPr>
              <a:t>与数理统计</a:t>
            </a:r>
            <a:endParaRPr lang="zh-CN" altLang="en-US" sz="3600" b="1">
              <a:solidFill>
                <a:schemeClr val="folHlink"/>
              </a:solidFill>
              <a:latin typeface="楷体_GB2312" pitchFamily="49" charset="-122"/>
              <a:ea typeface="楷体_GB2312" pitchFamily="49" charset="-122"/>
            </a:endParaRPr>
          </a:p>
        </p:txBody>
      </p:sp>
      <p:sp>
        <p:nvSpPr>
          <p:cNvPr id="30723" name="Rectangle 3"/>
          <p:cNvSpPr>
            <a:spLocks noGrp="1" noChangeArrowheads="1"/>
          </p:cNvSpPr>
          <p:nvPr>
            <p:ph type="subTitle" idx="4294967295"/>
          </p:nvPr>
        </p:nvSpPr>
        <p:spPr>
          <a:xfrm>
            <a:off x="1116330" y="3331845"/>
            <a:ext cx="7162800" cy="1477010"/>
          </a:xfrm>
          <a:noFill/>
        </p:spPr>
        <p:txBody>
          <a:bodyPr lIns="92075" tIns="46038" rIns="92075" bIns="46038"/>
          <a:lstStyle/>
          <a:p>
            <a:pPr eaLnBrk="1" hangingPunct="1">
              <a:buFont typeface="Wingdings" panose="05000000000000000000" pitchFamily="2" charset="2"/>
              <a:buNone/>
            </a:pPr>
            <a:r>
              <a:rPr lang="en-US" altLang="zh-CN" sz="2800" b="1" dirty="0">
                <a:solidFill>
                  <a:schemeClr val="tx2"/>
                </a:solidFill>
                <a:ea typeface="华文彩云" panose="02010800040101010101" pitchFamily="2" charset="-122"/>
              </a:rPr>
              <a:t>               2019-2020</a:t>
            </a:r>
            <a:r>
              <a:rPr lang="zh-CN" altLang="zh-CN" sz="2800" b="1" dirty="0">
                <a:solidFill>
                  <a:schemeClr val="tx2"/>
                </a:solidFill>
                <a:ea typeface="华文彩云" panose="02010800040101010101" pitchFamily="2" charset="-122"/>
              </a:rPr>
              <a:t>学年第二学期</a:t>
            </a:r>
            <a:endParaRPr lang="zh-CN" altLang="zh-CN" sz="2800" b="1" dirty="0">
              <a:solidFill>
                <a:schemeClr val="tx2"/>
              </a:solidFill>
              <a:ea typeface="华文彩云" panose="02010800040101010101" pitchFamily="2" charset="-122"/>
            </a:endParaRPr>
          </a:p>
        </p:txBody>
      </p:sp>
    </p:spTree>
  </p:cSld>
  <p:clrMapOvr>
    <a:masterClrMapping/>
  </p:clrMapOvr>
  <p:transition advTm="10000">
    <p:zoom/>
    <p:sndAc>
      <p:stSnd>
        <p:snd r:embed="rId1" name="TYPE.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type="lt">
                                    <p:tmPct val="100000"/>
                                  </p:iterate>
                                  <p:childTnLst>
                                    <p:set>
                                      <p:cBhvr>
                                        <p:cTn id="6" dur="1" fill="hold">
                                          <p:stCondLst>
                                            <p:cond delay="0"/>
                                          </p:stCondLst>
                                        </p:cTn>
                                        <p:tgtEl>
                                          <p:spTgt spid="30722">
                                            <p:txEl>
                                              <p:pRg st="0" end="0"/>
                                            </p:txEl>
                                          </p:spTgt>
                                        </p:tgtEl>
                                        <p:attrNameLst>
                                          <p:attrName>style.visibility</p:attrName>
                                        </p:attrNameLst>
                                      </p:cBhvr>
                                      <p:to>
                                        <p:strVal val="visible"/>
                                      </p:to>
                                    </p:set>
                                    <p:anim calcmode="lin" valueType="num">
                                      <p:cBhvr additive="base">
                                        <p:cTn id="7" dur="75" fill="hold"/>
                                        <p:tgtEl>
                                          <p:spTgt spid="30722">
                                            <p:txEl>
                                              <p:pRg st="0" end="0"/>
                                            </p:txEl>
                                          </p:spTgt>
                                        </p:tgtEl>
                                        <p:attrNameLst>
                                          <p:attrName>ppt_x</p:attrName>
                                        </p:attrNameLst>
                                      </p:cBhvr>
                                      <p:tavLst>
                                        <p:tav tm="0">
                                          <p:val>
                                            <p:strVal val="#ppt_x"/>
                                          </p:val>
                                        </p:tav>
                                        <p:tav tm="100000">
                                          <p:val>
                                            <p:strVal val="#ppt_x"/>
                                          </p:val>
                                        </p:tav>
                                      </p:tavLst>
                                    </p:anim>
                                    <p:anim calcmode="lin" valueType="num">
                                      <p:cBhvr additive="base">
                                        <p:cTn id="8" dur="75" fill="hold"/>
                                        <p:tgtEl>
                                          <p:spTgt spid="3072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30723">
                                            <p:txEl>
                                              <p:pRg st="0" end="0"/>
                                            </p:txEl>
                                          </p:spTgt>
                                        </p:tgtEl>
                                        <p:attrNameLst>
                                          <p:attrName>style.visibility</p:attrName>
                                        </p:attrNameLst>
                                      </p:cBhvr>
                                      <p:to>
                                        <p:strVal val="visible"/>
                                      </p:to>
                                    </p:set>
                                    <p:anim calcmode="lin" valueType="num">
                                      <p:cBhvr additive="base">
                                        <p:cTn id="13" dur="5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advAuto="0" autoUpdateAnimBg="0" build="p"/>
      <p:bldP spid="30723" grpId="0" autoUpdateAnimBg="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0" y="404813"/>
            <a:ext cx="84597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宋体" panose="02010600030101010101" pitchFamily="2" charset="-122"/>
              </a:rPr>
              <a:t>    </a:t>
            </a:r>
            <a:r>
              <a:rPr kumimoji="1" lang="zh-CN" altLang="en-US" sz="2800" b="1">
                <a:latin typeface="宋体" panose="02010600030101010101" pitchFamily="2" charset="-122"/>
              </a:rPr>
              <a:t>用</a:t>
            </a:r>
            <a:r>
              <a:rPr kumimoji="1" lang="zh-CN" altLang="en-US" sz="2800" b="1" i="1">
                <a:solidFill>
                  <a:srgbClr val="003399"/>
                </a:solidFill>
                <a:latin typeface="Times New Roman" panose="02020603050405020304" pitchFamily="18" charset="0"/>
              </a:rPr>
              <a:t>     </a:t>
            </a:r>
            <a:r>
              <a:rPr kumimoji="1" lang="zh-CN" altLang="en-US" sz="2800" b="1">
                <a:solidFill>
                  <a:srgbClr val="003399"/>
                </a:solidFill>
                <a:latin typeface="宋体" panose="02010600030101010101" pitchFamily="2" charset="-122"/>
              </a:rPr>
              <a:t>表示</a:t>
            </a:r>
            <a:r>
              <a:rPr kumimoji="1" lang="en-US" altLang="zh-CN" sz="2800" b="1" i="1">
                <a:solidFill>
                  <a:srgbClr val="003399"/>
                </a:solidFill>
                <a:latin typeface="Times New Roman" panose="02020603050405020304" pitchFamily="18" charset="0"/>
              </a:rPr>
              <a:t>n</a:t>
            </a:r>
            <a:r>
              <a:rPr kumimoji="1" lang="zh-CN" altLang="en-US" sz="2800" b="1">
                <a:solidFill>
                  <a:srgbClr val="003399"/>
                </a:solidFill>
                <a:latin typeface="宋体" panose="02010600030101010101" pitchFamily="2" charset="-122"/>
              </a:rPr>
              <a:t>重伯努利试验中事件</a:t>
            </a:r>
            <a:r>
              <a:rPr kumimoji="1" lang="en-US" altLang="zh-CN" sz="2800" b="1" i="1">
                <a:solidFill>
                  <a:srgbClr val="003399"/>
                </a:solidFill>
                <a:latin typeface="Times New Roman" panose="02020603050405020304" pitchFamily="18" charset="0"/>
              </a:rPr>
              <a:t>A</a:t>
            </a:r>
            <a:r>
              <a:rPr kumimoji="1" lang="zh-CN" altLang="en-US" sz="2800" b="1">
                <a:solidFill>
                  <a:srgbClr val="003399"/>
                </a:solidFill>
                <a:latin typeface="宋体" panose="02010600030101010101" pitchFamily="2" charset="-122"/>
              </a:rPr>
              <a:t>发生</a:t>
            </a:r>
            <a:r>
              <a:rPr kumimoji="1" lang="en-US" altLang="zh-CN" sz="2800" b="1">
                <a:solidFill>
                  <a:srgbClr val="003399"/>
                </a:solidFill>
                <a:latin typeface="宋体" panose="02010600030101010101" pitchFamily="2" charset="-122"/>
              </a:rPr>
              <a:t>k</a:t>
            </a:r>
            <a:r>
              <a:rPr kumimoji="1" lang="zh-CN" altLang="en-US" sz="2800" b="1">
                <a:solidFill>
                  <a:srgbClr val="003399"/>
                </a:solidFill>
                <a:latin typeface="宋体" panose="02010600030101010101" pitchFamily="2" charset="-122"/>
              </a:rPr>
              <a:t>次</a:t>
            </a:r>
            <a:r>
              <a:rPr kumimoji="1" lang="zh-CN" altLang="en-US" sz="2800" b="1">
                <a:latin typeface="宋体" panose="02010600030101010101" pitchFamily="2" charset="-122"/>
              </a:rPr>
              <a:t>，则</a:t>
            </a:r>
            <a:endParaRPr kumimoji="1" lang="zh-CN" altLang="en-US" sz="2800" b="1">
              <a:latin typeface="Times New Roman" panose="02020603050405020304" pitchFamily="18" charset="0"/>
            </a:endParaRPr>
          </a:p>
        </p:txBody>
      </p:sp>
      <p:grpSp>
        <p:nvGrpSpPr>
          <p:cNvPr id="239619" name="Group 3"/>
          <p:cNvGrpSpPr/>
          <p:nvPr/>
        </p:nvGrpSpPr>
        <p:grpSpPr bwMode="auto">
          <a:xfrm>
            <a:off x="2732088" y="2852738"/>
            <a:ext cx="2266950" cy="1198562"/>
            <a:chOff x="1643" y="1547"/>
            <a:chExt cx="3423" cy="1621"/>
          </a:xfrm>
        </p:grpSpPr>
        <p:graphicFrame>
          <p:nvGraphicFramePr>
            <p:cNvPr id="292878" name="Object 4"/>
            <p:cNvGraphicFramePr>
              <a:graphicFrameLocks noChangeAspect="1"/>
            </p:cNvGraphicFramePr>
            <p:nvPr/>
          </p:nvGraphicFramePr>
          <p:xfrm>
            <a:off x="1643" y="1547"/>
            <a:ext cx="3423" cy="1621"/>
          </p:xfrm>
          <a:graphic>
            <a:graphicData uri="http://schemas.openxmlformats.org/presentationml/2006/ole">
              <mc:AlternateContent xmlns:mc="http://schemas.openxmlformats.org/markup-compatibility/2006">
                <mc:Choice xmlns:v="urn:schemas-microsoft-com:vml" Requires="v">
                  <p:oleObj spid="_x0000_s293105" name="Equation" r:id="rId1" imgW="695325" imgH="317500" progId="Equation.DSMT4">
                    <p:embed/>
                  </p:oleObj>
                </mc:Choice>
                <mc:Fallback>
                  <p:oleObj name="Equation" r:id="rId1" imgW="695325" imgH="3175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 y="1547"/>
                          <a:ext cx="3423" cy="1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2879" name="Rectangle 5"/>
            <p:cNvSpPr>
              <a:spLocks noChangeArrowheads="1"/>
            </p:cNvSpPr>
            <p:nvPr/>
          </p:nvSpPr>
          <p:spPr bwMode="auto">
            <a:xfrm>
              <a:off x="1873" y="2118"/>
              <a:ext cx="278" cy="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b="1">
                <a:latin typeface="Times New Roman" panose="02020603050405020304" pitchFamily="18" charset="0"/>
              </a:endParaRPr>
            </a:p>
          </p:txBody>
        </p:sp>
      </p:grpSp>
      <p:sp>
        <p:nvSpPr>
          <p:cNvPr id="239622" name="Rectangle 6"/>
          <p:cNvSpPr>
            <a:spLocks noChangeArrowheads="1"/>
          </p:cNvSpPr>
          <p:nvPr/>
        </p:nvSpPr>
        <p:spPr bwMode="auto">
          <a:xfrm>
            <a:off x="304800" y="2284413"/>
            <a:ext cx="14081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1">
                <a:latin typeface="宋体" panose="02010600030101010101" pitchFamily="2" charset="-122"/>
              </a:rPr>
              <a:t>易证：</a:t>
            </a:r>
            <a:endParaRPr kumimoji="1" lang="zh-CN" altLang="en-US" b="1">
              <a:latin typeface="宋体" panose="02010600030101010101" pitchFamily="2" charset="-122"/>
            </a:endParaRPr>
          </a:p>
        </p:txBody>
      </p:sp>
      <p:grpSp>
        <p:nvGrpSpPr>
          <p:cNvPr id="239623" name="Group 7"/>
          <p:cNvGrpSpPr/>
          <p:nvPr/>
        </p:nvGrpSpPr>
        <p:grpSpPr bwMode="auto">
          <a:xfrm>
            <a:off x="1535113" y="2284413"/>
            <a:ext cx="2981325" cy="644525"/>
            <a:chOff x="1872" y="1632"/>
            <a:chExt cx="1878" cy="406"/>
          </a:xfrm>
        </p:grpSpPr>
        <p:graphicFrame>
          <p:nvGraphicFramePr>
            <p:cNvPr id="292876" name="Object 8"/>
            <p:cNvGraphicFramePr>
              <a:graphicFrameLocks noChangeAspect="1"/>
            </p:cNvGraphicFramePr>
            <p:nvPr/>
          </p:nvGraphicFramePr>
          <p:xfrm>
            <a:off x="2657" y="1648"/>
            <a:ext cx="1093" cy="390"/>
          </p:xfrm>
          <a:graphic>
            <a:graphicData uri="http://schemas.openxmlformats.org/presentationml/2006/ole">
              <mc:AlternateContent xmlns:mc="http://schemas.openxmlformats.org/markup-compatibility/2006">
                <mc:Choice xmlns:v="urn:schemas-microsoft-com:vml" Requires="v">
                  <p:oleObj spid="_x0000_s293106" name="Equation" r:id="rId3" imgW="523875" imgH="115570" progId="Equation.DSMT4">
                    <p:embed/>
                  </p:oleObj>
                </mc:Choice>
                <mc:Fallback>
                  <p:oleObj name="Equation" r:id="rId3" imgW="523875" imgH="11557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7" y="1648"/>
                          <a:ext cx="1093" cy="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2877" name="Rectangle 9"/>
            <p:cNvSpPr>
              <a:spLocks noChangeArrowheads="1"/>
            </p:cNvSpPr>
            <p:nvPr/>
          </p:nvSpPr>
          <p:spPr bwMode="auto">
            <a:xfrm>
              <a:off x="1872" y="1632"/>
              <a:ext cx="75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1">
                  <a:latin typeface="Times New Roman" panose="02020603050405020304" pitchFamily="18" charset="0"/>
                </a:rPr>
                <a:t>（</a:t>
              </a:r>
              <a:r>
                <a:rPr kumimoji="1" lang="en-US" altLang="zh-CN" b="1">
                  <a:latin typeface="Times New Roman" panose="02020603050405020304" pitchFamily="18" charset="0"/>
                </a:rPr>
                <a:t>1</a:t>
              </a:r>
              <a:r>
                <a:rPr kumimoji="1" lang="zh-CN" altLang="en-US" b="1">
                  <a:latin typeface="Times New Roman" panose="02020603050405020304" pitchFamily="18" charset="0"/>
                </a:rPr>
                <a:t>）</a:t>
              </a:r>
              <a:endParaRPr kumimoji="1" lang="zh-CN" altLang="en-US" b="1">
                <a:latin typeface="Times New Roman" panose="02020603050405020304" pitchFamily="18" charset="0"/>
              </a:endParaRPr>
            </a:p>
          </p:txBody>
        </p:sp>
      </p:grpSp>
      <p:sp>
        <p:nvSpPr>
          <p:cNvPr id="239628" name="Rectangle 12"/>
          <p:cNvSpPr>
            <a:spLocks noChangeArrowheads="1"/>
          </p:cNvSpPr>
          <p:nvPr/>
        </p:nvSpPr>
        <p:spPr bwMode="auto">
          <a:xfrm>
            <a:off x="1535113" y="3198813"/>
            <a:ext cx="1076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2</a:t>
            </a:r>
            <a:r>
              <a:rPr kumimoji="1" lang="zh-CN" altLang="en-US" sz="2800" b="1">
                <a:latin typeface="Times New Roman" panose="02020603050405020304" pitchFamily="18" charset="0"/>
              </a:rPr>
              <a:t>）</a:t>
            </a:r>
            <a:endParaRPr kumimoji="1" lang="zh-CN" altLang="en-US" sz="2800" b="1">
              <a:latin typeface="Times New Roman" panose="02020603050405020304" pitchFamily="18" charset="0"/>
            </a:endParaRPr>
          </a:p>
        </p:txBody>
      </p:sp>
      <p:sp>
        <p:nvSpPr>
          <p:cNvPr id="239629" name="Rectangle 13"/>
          <p:cNvSpPr>
            <a:spLocks noChangeArrowheads="1"/>
          </p:cNvSpPr>
          <p:nvPr/>
        </p:nvSpPr>
        <p:spPr bwMode="auto">
          <a:xfrm>
            <a:off x="1066800" y="4572000"/>
            <a:ext cx="2743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Tx/>
              <a:buNone/>
            </a:pPr>
            <a:r>
              <a:rPr kumimoji="1" lang="zh-CN" altLang="en-US" sz="2800">
                <a:latin typeface="Times New Roman" panose="02020603050405020304" pitchFamily="18" charset="0"/>
              </a:rPr>
              <a:t>显然，当 </a:t>
            </a:r>
            <a:r>
              <a:rPr kumimoji="1" lang="en-US" altLang="zh-CN" sz="2800">
                <a:latin typeface="Times New Roman" panose="02020603050405020304" pitchFamily="18" charset="0"/>
              </a:rPr>
              <a:t>n=1 </a:t>
            </a:r>
            <a:r>
              <a:rPr kumimoji="1" lang="zh-CN" altLang="en-US" sz="2800">
                <a:latin typeface="Times New Roman" panose="02020603050405020304" pitchFamily="18" charset="0"/>
              </a:rPr>
              <a:t>时</a:t>
            </a:r>
            <a:endParaRPr kumimoji="1" lang="zh-CN" altLang="en-US" sz="2800">
              <a:latin typeface="Times New Roman" panose="02020603050405020304" pitchFamily="18" charset="0"/>
            </a:endParaRPr>
          </a:p>
        </p:txBody>
      </p:sp>
      <p:graphicFrame>
        <p:nvGraphicFramePr>
          <p:cNvPr id="239631" name="Object 15"/>
          <p:cNvGraphicFramePr>
            <a:graphicFrameLocks noChangeAspect="1"/>
          </p:cNvGraphicFramePr>
          <p:nvPr/>
        </p:nvGraphicFramePr>
        <p:xfrm>
          <a:off x="2300288" y="5062538"/>
          <a:ext cx="6218237" cy="633412"/>
        </p:xfrm>
        <a:graphic>
          <a:graphicData uri="http://schemas.openxmlformats.org/presentationml/2006/ole">
            <mc:AlternateContent xmlns:mc="http://schemas.openxmlformats.org/markup-compatibility/2006">
              <mc:Choice xmlns:v="urn:schemas-microsoft-com:vml" Requires="v">
                <p:oleObj spid="_x0000_s293107" name="Equation" r:id="rId5" imgW="2600325" imgH="163830" progId="Equation.DSMT4">
                  <p:embed/>
                </p:oleObj>
              </mc:Choice>
              <mc:Fallback>
                <p:oleObj name="Equation" r:id="rId5" imgW="2600325" imgH="16383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0288" y="5062538"/>
                        <a:ext cx="6218237" cy="633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9632" name="Text Box 16"/>
          <p:cNvSpPr txBox="1">
            <a:spLocks noChangeArrowheads="1"/>
          </p:cNvSpPr>
          <p:nvPr/>
        </p:nvSpPr>
        <p:spPr bwMode="auto">
          <a:xfrm>
            <a:off x="1403350" y="5157788"/>
            <a:ext cx="541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imes New Roman" panose="02020603050405020304" pitchFamily="18" charset="0"/>
              </a:rPr>
              <a:t>有</a:t>
            </a:r>
            <a:endParaRPr kumimoji="1" lang="zh-CN" altLang="en-US" sz="2800" b="1">
              <a:latin typeface="Times New Roman" panose="02020603050405020304" pitchFamily="18" charset="0"/>
            </a:endParaRPr>
          </a:p>
        </p:txBody>
      </p:sp>
      <p:graphicFrame>
        <p:nvGraphicFramePr>
          <p:cNvPr id="239634" name="Object 18"/>
          <p:cNvGraphicFramePr>
            <a:graphicFrameLocks noChangeAspect="1"/>
          </p:cNvGraphicFramePr>
          <p:nvPr/>
        </p:nvGraphicFramePr>
        <p:xfrm>
          <a:off x="1047750" y="1295400"/>
          <a:ext cx="6210300" cy="685800"/>
        </p:xfrm>
        <a:graphic>
          <a:graphicData uri="http://schemas.openxmlformats.org/presentationml/2006/ole">
            <mc:AlternateContent xmlns:mc="http://schemas.openxmlformats.org/markup-compatibility/2006">
              <mc:Choice xmlns:v="urn:schemas-microsoft-com:vml" Requires="v">
                <p:oleObj spid="_x0000_s293108" name="Equation" r:id="rId7" imgW="2349500" imgH="241300" progId="Equation.DSMT4">
                  <p:embed/>
                </p:oleObj>
              </mc:Choice>
              <mc:Fallback>
                <p:oleObj name="Equation" r:id="rId7" imgW="2349500" imgH="241300"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7750" y="1295400"/>
                        <a:ext cx="62103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2875" name="Object 20"/>
          <p:cNvGraphicFramePr>
            <a:graphicFrameLocks noChangeAspect="1"/>
          </p:cNvGraphicFramePr>
          <p:nvPr/>
        </p:nvGraphicFramePr>
        <p:xfrm>
          <a:off x="1187450" y="404813"/>
          <a:ext cx="539750" cy="647700"/>
        </p:xfrm>
        <a:graphic>
          <a:graphicData uri="http://schemas.openxmlformats.org/presentationml/2006/ole">
            <mc:AlternateContent xmlns:mc="http://schemas.openxmlformats.org/markup-compatibility/2006">
              <mc:Choice xmlns:v="urn:schemas-microsoft-com:vml" Requires="v">
                <p:oleObj spid="_x0000_s293109" name="Equation" r:id="rId9" imgW="190500" imgH="228600" progId="Equation.DSMT4">
                  <p:embed/>
                </p:oleObj>
              </mc:Choice>
              <mc:Fallback>
                <p:oleObj name="Equation" r:id="rId9" imgW="190500" imgH="228600"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404813"/>
                        <a:ext cx="53975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9618"/>
                                        </p:tgtEl>
                                        <p:attrNameLst>
                                          <p:attrName>style.visibility</p:attrName>
                                        </p:attrNameLst>
                                      </p:cBhvr>
                                      <p:to>
                                        <p:strVal val="visible"/>
                                      </p:to>
                                    </p:set>
                                    <p:animEffect transition="in" filter="wipe(left)">
                                      <p:cBhvr>
                                        <p:cTn id="7" dur="500"/>
                                        <p:tgtEl>
                                          <p:spTgt spid="2396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39634"/>
                                        </p:tgtEl>
                                        <p:attrNameLst>
                                          <p:attrName>style.visibility</p:attrName>
                                        </p:attrNameLst>
                                      </p:cBhvr>
                                      <p:to>
                                        <p:strVal val="visible"/>
                                      </p:to>
                                    </p:set>
                                    <p:anim calcmode="lin" valueType="num">
                                      <p:cBhvr additive="base">
                                        <p:cTn id="12" dur="500" fill="hold"/>
                                        <p:tgtEl>
                                          <p:spTgt spid="239634"/>
                                        </p:tgtEl>
                                        <p:attrNameLst>
                                          <p:attrName>ppt_x</p:attrName>
                                        </p:attrNameLst>
                                      </p:cBhvr>
                                      <p:tavLst>
                                        <p:tav tm="0">
                                          <p:val>
                                            <p:strVal val="0-#ppt_w/2"/>
                                          </p:val>
                                        </p:tav>
                                        <p:tav tm="100000">
                                          <p:val>
                                            <p:strVal val="#ppt_x"/>
                                          </p:val>
                                        </p:tav>
                                      </p:tavLst>
                                    </p:anim>
                                    <p:anim calcmode="lin" valueType="num">
                                      <p:cBhvr additive="base">
                                        <p:cTn id="13" dur="500" fill="hold"/>
                                        <p:tgtEl>
                                          <p:spTgt spid="23963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39622"/>
                                        </p:tgtEl>
                                        <p:attrNameLst>
                                          <p:attrName>style.visibility</p:attrName>
                                        </p:attrNameLst>
                                      </p:cBhvr>
                                      <p:to>
                                        <p:strVal val="visible"/>
                                      </p:to>
                                    </p:set>
                                    <p:anim calcmode="lin" valueType="num">
                                      <p:cBhvr additive="base">
                                        <p:cTn id="18" dur="500" fill="hold"/>
                                        <p:tgtEl>
                                          <p:spTgt spid="239622"/>
                                        </p:tgtEl>
                                        <p:attrNameLst>
                                          <p:attrName>ppt_x</p:attrName>
                                        </p:attrNameLst>
                                      </p:cBhvr>
                                      <p:tavLst>
                                        <p:tav tm="0">
                                          <p:val>
                                            <p:strVal val="0-#ppt_w/2"/>
                                          </p:val>
                                        </p:tav>
                                        <p:tav tm="100000">
                                          <p:val>
                                            <p:strVal val="#ppt_x"/>
                                          </p:val>
                                        </p:tav>
                                      </p:tavLst>
                                    </p:anim>
                                    <p:anim calcmode="lin" valueType="num">
                                      <p:cBhvr additive="base">
                                        <p:cTn id="19" dur="500" fill="hold"/>
                                        <p:tgtEl>
                                          <p:spTgt spid="239622"/>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39623"/>
                                        </p:tgtEl>
                                        <p:attrNameLst>
                                          <p:attrName>style.visibility</p:attrName>
                                        </p:attrNameLst>
                                      </p:cBhvr>
                                      <p:to>
                                        <p:strVal val="visible"/>
                                      </p:to>
                                    </p:set>
                                    <p:animEffect transition="in" filter="wipe(left)">
                                      <p:cBhvr>
                                        <p:cTn id="24" dur="500"/>
                                        <p:tgtEl>
                                          <p:spTgt spid="23962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39628"/>
                                        </p:tgtEl>
                                        <p:attrNameLst>
                                          <p:attrName>style.visibility</p:attrName>
                                        </p:attrNameLst>
                                      </p:cBhvr>
                                      <p:to>
                                        <p:strVal val="visible"/>
                                      </p:to>
                                    </p:set>
                                    <p:anim calcmode="lin" valueType="num">
                                      <p:cBhvr additive="base">
                                        <p:cTn id="29" dur="500" fill="hold"/>
                                        <p:tgtEl>
                                          <p:spTgt spid="239628"/>
                                        </p:tgtEl>
                                        <p:attrNameLst>
                                          <p:attrName>ppt_x</p:attrName>
                                        </p:attrNameLst>
                                      </p:cBhvr>
                                      <p:tavLst>
                                        <p:tav tm="0">
                                          <p:val>
                                            <p:strVal val="0-#ppt_w/2"/>
                                          </p:val>
                                        </p:tav>
                                        <p:tav tm="100000">
                                          <p:val>
                                            <p:strVal val="#ppt_x"/>
                                          </p:val>
                                        </p:tav>
                                      </p:tavLst>
                                    </p:anim>
                                    <p:anim calcmode="lin" valueType="num">
                                      <p:cBhvr additive="base">
                                        <p:cTn id="30" dur="500" fill="hold"/>
                                        <p:tgtEl>
                                          <p:spTgt spid="239628"/>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9619"/>
                                        </p:tgtEl>
                                        <p:attrNameLst>
                                          <p:attrName>style.visibility</p:attrName>
                                        </p:attrNameLst>
                                      </p:cBhvr>
                                      <p:to>
                                        <p:strVal val="visible"/>
                                      </p:to>
                                    </p:set>
                                    <p:animEffect transition="in" filter="wipe(left)">
                                      <p:cBhvr>
                                        <p:cTn id="35" dur="500"/>
                                        <p:tgtEl>
                                          <p:spTgt spid="23961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39629">
                                            <p:txEl>
                                              <p:pRg st="4294967295" end="4294967295"/>
                                            </p:txEl>
                                          </p:spTgt>
                                        </p:tgtEl>
                                        <p:attrNameLst>
                                          <p:attrName>style.visibility</p:attrName>
                                        </p:attrNameLst>
                                      </p:cBhvr>
                                      <p:to>
                                        <p:strVal val="visible"/>
                                      </p:to>
                                    </p:set>
                                    <p:animEffect transition="in" filter="wipe(left)">
                                      <p:cBhvr>
                                        <p:cTn id="40" dur="500"/>
                                        <p:tgtEl>
                                          <p:spTgt spid="239629">
                                            <p:txEl>
                                              <p:pRg st="4294967295" end="429496729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39629">
                                            <p:txEl>
                                              <p:pRg st="0" end="0"/>
                                            </p:txEl>
                                          </p:spTgt>
                                        </p:tgtEl>
                                        <p:attrNameLst>
                                          <p:attrName>style.visibility</p:attrName>
                                        </p:attrNameLst>
                                      </p:cBhvr>
                                      <p:to>
                                        <p:strVal val="visible"/>
                                      </p:to>
                                    </p:set>
                                    <p:animEffect transition="in" filter="wipe(left)">
                                      <p:cBhvr>
                                        <p:cTn id="45" dur="500"/>
                                        <p:tgtEl>
                                          <p:spTgt spid="239629">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grpId="0" nodeType="clickEffect">
                                  <p:stCondLst>
                                    <p:cond delay="0"/>
                                  </p:stCondLst>
                                  <p:childTnLst>
                                    <p:set>
                                      <p:cBhvr>
                                        <p:cTn id="49" dur="1" fill="hold">
                                          <p:stCondLst>
                                            <p:cond delay="0"/>
                                          </p:stCondLst>
                                        </p:cTn>
                                        <p:tgtEl>
                                          <p:spTgt spid="239632"/>
                                        </p:tgtEl>
                                        <p:attrNameLst>
                                          <p:attrName>style.visibility</p:attrName>
                                        </p:attrNameLst>
                                      </p:cBhvr>
                                      <p:to>
                                        <p:strVal val="visible"/>
                                      </p:to>
                                    </p:set>
                                    <p:anim calcmode="lin" valueType="num">
                                      <p:cBhvr additive="base">
                                        <p:cTn id="50" dur="500" fill="hold"/>
                                        <p:tgtEl>
                                          <p:spTgt spid="239632"/>
                                        </p:tgtEl>
                                        <p:attrNameLst>
                                          <p:attrName>ppt_x</p:attrName>
                                        </p:attrNameLst>
                                      </p:cBhvr>
                                      <p:tavLst>
                                        <p:tav tm="0">
                                          <p:val>
                                            <p:strVal val="0-#ppt_w/2"/>
                                          </p:val>
                                        </p:tav>
                                        <p:tav tm="100000">
                                          <p:val>
                                            <p:strVal val="#ppt_x"/>
                                          </p:val>
                                        </p:tav>
                                      </p:tavLst>
                                    </p:anim>
                                    <p:anim calcmode="lin" valueType="num">
                                      <p:cBhvr additive="base">
                                        <p:cTn id="51" dur="500" fill="hold"/>
                                        <p:tgtEl>
                                          <p:spTgt spid="239632"/>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8" fill="hold" nodeType="clickEffect">
                                  <p:stCondLst>
                                    <p:cond delay="0"/>
                                  </p:stCondLst>
                                  <p:childTnLst>
                                    <p:set>
                                      <p:cBhvr>
                                        <p:cTn id="55" dur="1" fill="hold">
                                          <p:stCondLst>
                                            <p:cond delay="0"/>
                                          </p:stCondLst>
                                        </p:cTn>
                                        <p:tgtEl>
                                          <p:spTgt spid="239631"/>
                                        </p:tgtEl>
                                        <p:attrNameLst>
                                          <p:attrName>style.visibility</p:attrName>
                                        </p:attrNameLst>
                                      </p:cBhvr>
                                      <p:to>
                                        <p:strVal val="visible"/>
                                      </p:to>
                                    </p:set>
                                    <p:anim calcmode="lin" valueType="num">
                                      <p:cBhvr additive="base">
                                        <p:cTn id="56" dur="500" fill="hold"/>
                                        <p:tgtEl>
                                          <p:spTgt spid="239631"/>
                                        </p:tgtEl>
                                        <p:attrNameLst>
                                          <p:attrName>ppt_x</p:attrName>
                                        </p:attrNameLst>
                                      </p:cBhvr>
                                      <p:tavLst>
                                        <p:tav tm="0">
                                          <p:val>
                                            <p:strVal val="0-#ppt_w/2"/>
                                          </p:val>
                                        </p:tav>
                                        <p:tav tm="100000">
                                          <p:val>
                                            <p:strVal val="#ppt_x"/>
                                          </p:val>
                                        </p:tav>
                                      </p:tavLst>
                                    </p:anim>
                                    <p:anim calcmode="lin" valueType="num">
                                      <p:cBhvr additive="base">
                                        <p:cTn id="57" dur="500" fill="hold"/>
                                        <p:tgtEl>
                                          <p:spTgt spid="2396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bldLvl="0" animBg="1" autoUpdateAnimBg="0"/>
      <p:bldP spid="239622" grpId="0" bldLvl="0" animBg="1" autoUpdateAnimBg="0"/>
      <p:bldP spid="239628" grpId="0" bldLvl="0" animBg="1" autoUpdateAnimBg="0"/>
      <p:bldP spid="239629" grpId="0" autoUpdateAnimBg="0" build="p"/>
      <p:bldP spid="239632" grpId="0" bldLvl="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微信图片_20200224202351"/>
          <p:cNvPicPr>
            <a:picLocks noChangeAspect="1"/>
          </p:cNvPicPr>
          <p:nvPr/>
        </p:nvPicPr>
        <p:blipFill>
          <a:blip r:embed="rId1"/>
          <a:stretch>
            <a:fillRect/>
          </a:stretch>
        </p:blipFill>
        <p:spPr>
          <a:xfrm>
            <a:off x="-457200" y="600075"/>
            <a:ext cx="10058400" cy="56572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ChangeArrowheads="1"/>
          </p:cNvSpPr>
          <p:nvPr/>
        </p:nvSpPr>
        <p:spPr bwMode="auto">
          <a:xfrm>
            <a:off x="684213" y="476250"/>
            <a:ext cx="77406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imes New Roman" panose="02020603050405020304" pitchFamily="18" charset="0"/>
              </a:rPr>
              <a:t>例：</a:t>
            </a:r>
            <a:r>
              <a:rPr kumimoji="1" lang="zh-CN" altLang="en-US" sz="2800">
                <a:latin typeface="Times New Roman" panose="02020603050405020304" pitchFamily="18" charset="0"/>
              </a:rPr>
              <a:t> 某彩票每周开奖一次，每一次提供十万分之一的中奖机会，若你每周买一张彩票，尽管你坚持十年（每年</a:t>
            </a:r>
            <a:r>
              <a:rPr kumimoji="1" lang="en-US" altLang="zh-CN" sz="2800">
                <a:latin typeface="Times New Roman" panose="02020603050405020304" pitchFamily="18" charset="0"/>
              </a:rPr>
              <a:t>52</a:t>
            </a:r>
            <a:r>
              <a:rPr kumimoji="1" lang="zh-CN" altLang="en-US" sz="2800">
                <a:latin typeface="Times New Roman" panose="02020603050405020304" pitchFamily="18" charset="0"/>
              </a:rPr>
              <a:t>周）之久，你从未中过一次奖的概率是多少？</a:t>
            </a:r>
            <a:endParaRPr kumimoji="1" lang="zh-CN" altLang="en-US" sz="2800">
              <a:latin typeface="Times New Roman" panose="02020603050405020304" pitchFamily="18" charset="0"/>
            </a:endParaRPr>
          </a:p>
        </p:txBody>
      </p:sp>
      <p:sp>
        <p:nvSpPr>
          <p:cNvPr id="299011" name="Rectangle 3"/>
          <p:cNvSpPr>
            <a:spLocks noChangeArrowheads="1"/>
          </p:cNvSpPr>
          <p:nvPr/>
        </p:nvSpPr>
        <p:spPr bwMode="auto">
          <a:xfrm>
            <a:off x="900113" y="2420938"/>
            <a:ext cx="5543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latin typeface="Times New Roman" panose="02020603050405020304" pitchFamily="18" charset="0"/>
              </a:rPr>
              <a:t>解 </a:t>
            </a:r>
            <a:r>
              <a:rPr kumimoji="1" lang="zh-CN" altLang="en-US" sz="2800">
                <a:latin typeface="Times New Roman" panose="02020603050405020304" pitchFamily="18" charset="0"/>
              </a:rPr>
              <a:t>按假设，每次中奖的概率是</a:t>
            </a:r>
            <a:r>
              <a:rPr kumimoji="1" lang="en-US" altLang="zh-CN" sz="2800">
                <a:latin typeface="Times New Roman" panose="02020603050405020304" pitchFamily="18" charset="0"/>
              </a:rPr>
              <a:t>10</a:t>
            </a:r>
            <a:r>
              <a:rPr kumimoji="1" lang="en-US" altLang="zh-CN" sz="2800" b="1" baseline="30000">
                <a:latin typeface="Times New Roman" panose="02020603050405020304" pitchFamily="18" charset="0"/>
              </a:rPr>
              <a:t>-</a:t>
            </a:r>
            <a:r>
              <a:rPr kumimoji="1" lang="en-US" altLang="zh-CN" sz="2800" baseline="30000">
                <a:latin typeface="Times New Roman" panose="02020603050405020304" pitchFamily="18" charset="0"/>
              </a:rPr>
              <a:t>5</a:t>
            </a:r>
            <a:r>
              <a:rPr kumimoji="1" lang="en-US" altLang="zh-CN" sz="2800">
                <a:latin typeface="Times New Roman" panose="02020603050405020304" pitchFamily="18" charset="0"/>
              </a:rPr>
              <a:t> </a:t>
            </a:r>
            <a:endParaRPr kumimoji="1" lang="en-US" altLang="zh-CN" sz="2800">
              <a:latin typeface="Times New Roman" panose="02020603050405020304" pitchFamily="18" charset="0"/>
            </a:endParaRPr>
          </a:p>
        </p:txBody>
      </p:sp>
      <p:sp>
        <p:nvSpPr>
          <p:cNvPr id="299012" name="Rectangle 4"/>
          <p:cNvSpPr>
            <a:spLocks noChangeArrowheads="1"/>
          </p:cNvSpPr>
          <p:nvPr/>
        </p:nvSpPr>
        <p:spPr bwMode="auto">
          <a:xfrm>
            <a:off x="1403350" y="3068638"/>
            <a:ext cx="50387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rPr>
              <a:t>于是每次未中奖的概率是</a:t>
            </a:r>
            <a:r>
              <a:rPr kumimoji="1" lang="en-US" altLang="zh-CN" sz="2800">
                <a:latin typeface="Times New Roman" panose="02020603050405020304" pitchFamily="18" charset="0"/>
              </a:rPr>
              <a:t>1</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10</a:t>
            </a:r>
            <a:r>
              <a:rPr kumimoji="1" lang="en-US" altLang="zh-CN" sz="2800" b="1" baseline="30000">
                <a:latin typeface="Times New Roman" panose="02020603050405020304" pitchFamily="18" charset="0"/>
              </a:rPr>
              <a:t>-</a:t>
            </a:r>
            <a:r>
              <a:rPr kumimoji="1" lang="en-US" altLang="zh-CN" sz="2800" baseline="30000">
                <a:latin typeface="Times New Roman" panose="02020603050405020304" pitchFamily="18" charset="0"/>
              </a:rPr>
              <a:t>5</a:t>
            </a:r>
            <a:r>
              <a:rPr kumimoji="1" lang="en-US" altLang="zh-CN" sz="2800">
                <a:latin typeface="Times New Roman" panose="02020603050405020304" pitchFamily="18" charset="0"/>
              </a:rPr>
              <a:t> </a:t>
            </a:r>
            <a:endParaRPr kumimoji="1" lang="en-US" altLang="zh-CN" sz="2800">
              <a:latin typeface="Times New Roman" panose="02020603050405020304" pitchFamily="18" charset="0"/>
            </a:endParaRPr>
          </a:p>
        </p:txBody>
      </p:sp>
      <p:sp>
        <p:nvSpPr>
          <p:cNvPr id="299013" name="Rectangle 5"/>
          <p:cNvSpPr>
            <a:spLocks noChangeArrowheads="1"/>
          </p:cNvSpPr>
          <p:nvPr/>
        </p:nvSpPr>
        <p:spPr bwMode="auto">
          <a:xfrm>
            <a:off x="900113" y="3716338"/>
            <a:ext cx="79184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rPr>
              <a:t>十年共购买彩票</a:t>
            </a:r>
            <a:r>
              <a:rPr kumimoji="1" lang="en-US" altLang="zh-CN" sz="2800">
                <a:latin typeface="Times New Roman" panose="02020603050405020304" pitchFamily="18" charset="0"/>
              </a:rPr>
              <a:t>520</a:t>
            </a:r>
            <a:r>
              <a:rPr kumimoji="1" lang="zh-CN" altLang="en-US" sz="2800">
                <a:latin typeface="Times New Roman" panose="02020603050405020304" pitchFamily="18" charset="0"/>
              </a:rPr>
              <a:t>次，每次开奖都是相互独立的 </a:t>
            </a:r>
            <a:endParaRPr kumimoji="1" lang="zh-CN" altLang="en-US" sz="2800">
              <a:latin typeface="Times New Roman" panose="02020603050405020304" pitchFamily="18" charset="0"/>
            </a:endParaRPr>
          </a:p>
        </p:txBody>
      </p:sp>
      <p:sp>
        <p:nvSpPr>
          <p:cNvPr id="299014" name="Rectangle 6"/>
          <p:cNvSpPr>
            <a:spLocks noChangeArrowheads="1"/>
          </p:cNvSpPr>
          <p:nvPr/>
        </p:nvSpPr>
        <p:spPr bwMode="auto">
          <a:xfrm>
            <a:off x="971550" y="4292600"/>
            <a:ext cx="7385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rPr>
              <a:t>故十年中未中过奖（每次都未中奖）的概率是 </a:t>
            </a:r>
            <a:endParaRPr kumimoji="1" lang="zh-CN" altLang="en-US" sz="2800">
              <a:latin typeface="Times New Roman" panose="02020603050405020304" pitchFamily="18" charset="0"/>
            </a:endParaRPr>
          </a:p>
        </p:txBody>
      </p:sp>
      <p:sp>
        <p:nvSpPr>
          <p:cNvPr id="299015" name="Rectangle 7"/>
          <p:cNvSpPr>
            <a:spLocks noChangeArrowheads="1"/>
          </p:cNvSpPr>
          <p:nvPr/>
        </p:nvSpPr>
        <p:spPr bwMode="auto">
          <a:xfrm>
            <a:off x="1692275" y="5084763"/>
            <a:ext cx="3932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a:latin typeface="Times New Roman" panose="02020603050405020304" pitchFamily="18" charset="0"/>
              </a:rPr>
              <a:t>P=</a:t>
            </a:r>
            <a:r>
              <a:rPr kumimoji="1" lang="zh-CN" altLang="en-US" sz="2800">
                <a:latin typeface="Times New Roman" panose="02020603050405020304" pitchFamily="18" charset="0"/>
              </a:rPr>
              <a:t>（</a:t>
            </a:r>
            <a:r>
              <a:rPr kumimoji="1" lang="en-US" altLang="zh-CN" sz="2800">
                <a:latin typeface="Times New Roman" panose="02020603050405020304" pitchFamily="18" charset="0"/>
              </a:rPr>
              <a:t>1</a:t>
            </a:r>
            <a:r>
              <a:rPr kumimoji="1" lang="en-US" altLang="zh-CN" sz="2800" b="1">
                <a:latin typeface="Times New Roman" panose="02020603050405020304" pitchFamily="18" charset="0"/>
              </a:rPr>
              <a:t>-</a:t>
            </a:r>
            <a:r>
              <a:rPr kumimoji="1" lang="en-US" altLang="zh-CN" sz="2800">
                <a:latin typeface="Times New Roman" panose="02020603050405020304" pitchFamily="18" charset="0"/>
              </a:rPr>
              <a:t>10</a:t>
            </a:r>
            <a:r>
              <a:rPr kumimoji="1" lang="en-US" altLang="zh-CN" sz="2800" b="1" baseline="30000">
                <a:latin typeface="Times New Roman" panose="02020603050405020304" pitchFamily="18" charset="0"/>
              </a:rPr>
              <a:t>-</a:t>
            </a:r>
            <a:r>
              <a:rPr kumimoji="1" lang="en-US" altLang="zh-CN" sz="2800" baseline="30000">
                <a:latin typeface="Times New Roman" panose="02020603050405020304" pitchFamily="18" charset="0"/>
              </a:rPr>
              <a:t>5</a:t>
            </a:r>
            <a:r>
              <a:rPr kumimoji="1" lang="zh-CN" altLang="en-US" sz="2800">
                <a:latin typeface="Times New Roman" panose="02020603050405020304" pitchFamily="18" charset="0"/>
              </a:rPr>
              <a:t>）</a:t>
            </a:r>
            <a:r>
              <a:rPr kumimoji="1" lang="en-US" altLang="zh-CN" sz="2800" baseline="30000">
                <a:latin typeface="Times New Roman" panose="02020603050405020304" pitchFamily="18" charset="0"/>
              </a:rPr>
              <a:t>520</a:t>
            </a:r>
            <a:r>
              <a:rPr kumimoji="1" lang="en-US" altLang="zh-CN" sz="2800">
                <a:latin typeface="Times New Roman" panose="02020603050405020304" pitchFamily="18" charset="0"/>
              </a:rPr>
              <a:t>≈0.9948 </a:t>
            </a:r>
            <a:endParaRPr kumimoji="1" lang="en-US" altLang="zh-CN" sz="2800">
              <a:latin typeface="Times New Roman" panose="02020603050405020304" pitchFamily="18" charset="0"/>
            </a:endParaRPr>
          </a:p>
        </p:txBody>
      </p:sp>
      <p:sp>
        <p:nvSpPr>
          <p:cNvPr id="299016" name="Rectangle 8"/>
          <p:cNvSpPr>
            <a:spLocks noChangeArrowheads="1"/>
          </p:cNvSpPr>
          <p:nvPr/>
        </p:nvSpPr>
        <p:spPr bwMode="auto">
          <a:xfrm>
            <a:off x="900113" y="5932647"/>
            <a:ext cx="3098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en-US" sz="2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9011"/>
                                        </p:tgtEl>
                                        <p:attrNameLst>
                                          <p:attrName>style.visibility</p:attrName>
                                        </p:attrNameLst>
                                      </p:cBhvr>
                                      <p:to>
                                        <p:strVal val="visible"/>
                                      </p:to>
                                    </p:set>
                                    <p:anim calcmode="lin" valueType="num">
                                      <p:cBhvr additive="base">
                                        <p:cTn id="7" dur="500" fill="hold"/>
                                        <p:tgtEl>
                                          <p:spTgt spid="299011"/>
                                        </p:tgtEl>
                                        <p:attrNameLst>
                                          <p:attrName>ppt_x</p:attrName>
                                        </p:attrNameLst>
                                      </p:cBhvr>
                                      <p:tavLst>
                                        <p:tav tm="0">
                                          <p:val>
                                            <p:strVal val="#ppt_x"/>
                                          </p:val>
                                        </p:tav>
                                        <p:tav tm="100000">
                                          <p:val>
                                            <p:strVal val="#ppt_x"/>
                                          </p:val>
                                        </p:tav>
                                      </p:tavLst>
                                    </p:anim>
                                    <p:anim calcmode="lin" valueType="num">
                                      <p:cBhvr additive="base">
                                        <p:cTn id="8" dur="500" fill="hold"/>
                                        <p:tgtEl>
                                          <p:spTgt spid="2990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9012"/>
                                        </p:tgtEl>
                                        <p:attrNameLst>
                                          <p:attrName>style.visibility</p:attrName>
                                        </p:attrNameLst>
                                      </p:cBhvr>
                                      <p:to>
                                        <p:strVal val="visible"/>
                                      </p:to>
                                    </p:set>
                                    <p:anim calcmode="lin" valueType="num">
                                      <p:cBhvr additive="base">
                                        <p:cTn id="13" dur="500" fill="hold"/>
                                        <p:tgtEl>
                                          <p:spTgt spid="299012"/>
                                        </p:tgtEl>
                                        <p:attrNameLst>
                                          <p:attrName>ppt_x</p:attrName>
                                        </p:attrNameLst>
                                      </p:cBhvr>
                                      <p:tavLst>
                                        <p:tav tm="0">
                                          <p:val>
                                            <p:strVal val="#ppt_x"/>
                                          </p:val>
                                        </p:tav>
                                        <p:tav tm="100000">
                                          <p:val>
                                            <p:strVal val="#ppt_x"/>
                                          </p:val>
                                        </p:tav>
                                      </p:tavLst>
                                    </p:anim>
                                    <p:anim calcmode="lin" valueType="num">
                                      <p:cBhvr additive="base">
                                        <p:cTn id="14" dur="500" fill="hold"/>
                                        <p:tgtEl>
                                          <p:spTgt spid="2990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9013"/>
                                        </p:tgtEl>
                                        <p:attrNameLst>
                                          <p:attrName>style.visibility</p:attrName>
                                        </p:attrNameLst>
                                      </p:cBhvr>
                                      <p:to>
                                        <p:strVal val="visible"/>
                                      </p:to>
                                    </p:set>
                                    <p:anim calcmode="lin" valueType="num">
                                      <p:cBhvr additive="base">
                                        <p:cTn id="19" dur="500" fill="hold"/>
                                        <p:tgtEl>
                                          <p:spTgt spid="299013"/>
                                        </p:tgtEl>
                                        <p:attrNameLst>
                                          <p:attrName>ppt_x</p:attrName>
                                        </p:attrNameLst>
                                      </p:cBhvr>
                                      <p:tavLst>
                                        <p:tav tm="0">
                                          <p:val>
                                            <p:strVal val="#ppt_x"/>
                                          </p:val>
                                        </p:tav>
                                        <p:tav tm="100000">
                                          <p:val>
                                            <p:strVal val="#ppt_x"/>
                                          </p:val>
                                        </p:tav>
                                      </p:tavLst>
                                    </p:anim>
                                    <p:anim calcmode="lin" valueType="num">
                                      <p:cBhvr additive="base">
                                        <p:cTn id="20" dur="500" fill="hold"/>
                                        <p:tgtEl>
                                          <p:spTgt spid="2990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9014"/>
                                        </p:tgtEl>
                                        <p:attrNameLst>
                                          <p:attrName>style.visibility</p:attrName>
                                        </p:attrNameLst>
                                      </p:cBhvr>
                                      <p:to>
                                        <p:strVal val="visible"/>
                                      </p:to>
                                    </p:set>
                                    <p:anim calcmode="lin" valueType="num">
                                      <p:cBhvr additive="base">
                                        <p:cTn id="25" dur="500" fill="hold"/>
                                        <p:tgtEl>
                                          <p:spTgt spid="299014"/>
                                        </p:tgtEl>
                                        <p:attrNameLst>
                                          <p:attrName>ppt_x</p:attrName>
                                        </p:attrNameLst>
                                      </p:cBhvr>
                                      <p:tavLst>
                                        <p:tav tm="0">
                                          <p:val>
                                            <p:strVal val="#ppt_x"/>
                                          </p:val>
                                        </p:tav>
                                        <p:tav tm="100000">
                                          <p:val>
                                            <p:strVal val="#ppt_x"/>
                                          </p:val>
                                        </p:tav>
                                      </p:tavLst>
                                    </p:anim>
                                    <p:anim calcmode="lin" valueType="num">
                                      <p:cBhvr additive="base">
                                        <p:cTn id="26" dur="500" fill="hold"/>
                                        <p:tgtEl>
                                          <p:spTgt spid="2990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99015"/>
                                        </p:tgtEl>
                                        <p:attrNameLst>
                                          <p:attrName>style.visibility</p:attrName>
                                        </p:attrNameLst>
                                      </p:cBhvr>
                                      <p:to>
                                        <p:strVal val="visible"/>
                                      </p:to>
                                    </p:set>
                                    <p:anim calcmode="lin" valueType="num">
                                      <p:cBhvr additive="base">
                                        <p:cTn id="31" dur="500" fill="hold"/>
                                        <p:tgtEl>
                                          <p:spTgt spid="299015"/>
                                        </p:tgtEl>
                                        <p:attrNameLst>
                                          <p:attrName>ppt_x</p:attrName>
                                        </p:attrNameLst>
                                      </p:cBhvr>
                                      <p:tavLst>
                                        <p:tav tm="0">
                                          <p:val>
                                            <p:strVal val="#ppt_x"/>
                                          </p:val>
                                        </p:tav>
                                        <p:tav tm="100000">
                                          <p:val>
                                            <p:strVal val="#ppt_x"/>
                                          </p:val>
                                        </p:tav>
                                      </p:tavLst>
                                    </p:anim>
                                    <p:anim calcmode="lin" valueType="num">
                                      <p:cBhvr additive="base">
                                        <p:cTn id="32" dur="500" fill="hold"/>
                                        <p:tgtEl>
                                          <p:spTgt spid="2990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9016"/>
                                        </p:tgtEl>
                                        <p:attrNameLst>
                                          <p:attrName>style.visibility</p:attrName>
                                        </p:attrNameLst>
                                      </p:cBhvr>
                                      <p:to>
                                        <p:strVal val="visible"/>
                                      </p:to>
                                    </p:set>
                                    <p:anim calcmode="lin" valueType="num">
                                      <p:cBhvr additive="base">
                                        <p:cTn id="37" dur="500" fill="hold"/>
                                        <p:tgtEl>
                                          <p:spTgt spid="299016"/>
                                        </p:tgtEl>
                                        <p:attrNameLst>
                                          <p:attrName>ppt_x</p:attrName>
                                        </p:attrNameLst>
                                      </p:cBhvr>
                                      <p:tavLst>
                                        <p:tav tm="0">
                                          <p:val>
                                            <p:strVal val="#ppt_x"/>
                                          </p:val>
                                        </p:tav>
                                        <p:tav tm="100000">
                                          <p:val>
                                            <p:strVal val="#ppt_x"/>
                                          </p:val>
                                        </p:tav>
                                      </p:tavLst>
                                    </p:anim>
                                    <p:anim calcmode="lin" valueType="num">
                                      <p:cBhvr additive="base">
                                        <p:cTn id="38" dur="500" fill="hold"/>
                                        <p:tgtEl>
                                          <p:spTgt spid="2990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1" grpId="0" bldLvl="0" animBg="1"/>
      <p:bldP spid="299012" grpId="0" bldLvl="0" animBg="1"/>
      <p:bldP spid="299013" grpId="0" bldLvl="0" animBg="1"/>
      <p:bldP spid="299014" grpId="0" bldLvl="0" animBg="1"/>
      <p:bldP spid="299015" grpId="0" bldLvl="0" animBg="1"/>
      <p:bldP spid="29901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p:cNvSpPr>
            <a:spLocks noGrp="1" noChangeArrowheads="1"/>
          </p:cNvSpPr>
          <p:nvPr>
            <p:ph type="title" idx="4294967295"/>
          </p:nvPr>
        </p:nvSpPr>
        <p:spPr>
          <a:xfrm>
            <a:off x="323850" y="260350"/>
            <a:ext cx="8540750" cy="1143000"/>
          </a:xfrm>
        </p:spPr>
        <p:txBody>
          <a:bodyPr/>
          <a:lstStyle/>
          <a:p>
            <a:pPr eaLnBrk="1" hangingPunct="1">
              <a:lnSpc>
                <a:spcPct val="120000"/>
              </a:lnSpc>
            </a:pPr>
            <a:r>
              <a:rPr lang="zh-CN" altLang="en-US" sz="3600">
                <a:ea typeface="华文新魏" panose="02010800040101010101" pitchFamily="2" charset="-122"/>
              </a:rPr>
              <a:t>第二章 随机变量与分布函数</a:t>
            </a:r>
            <a:endParaRPr lang="zh-CN" altLang="en-US" sz="3600">
              <a:ea typeface="华文新魏" panose="02010800040101010101" pitchFamily="2" charset="-122"/>
            </a:endParaRPr>
          </a:p>
        </p:txBody>
      </p:sp>
      <p:sp>
        <p:nvSpPr>
          <p:cNvPr id="145411" name="Rectangle 3"/>
          <p:cNvSpPr>
            <a:spLocks noGrp="1" noChangeArrowheads="1"/>
          </p:cNvSpPr>
          <p:nvPr>
            <p:ph type="body" idx="4294967295"/>
          </p:nvPr>
        </p:nvSpPr>
        <p:spPr>
          <a:xfrm>
            <a:off x="1116013" y="1341438"/>
            <a:ext cx="7772400" cy="2286000"/>
          </a:xfrm>
        </p:spPr>
        <p:txBody>
          <a:bodyPr/>
          <a:lstStyle/>
          <a:p>
            <a:pPr marL="609600" indent="-609600" eaLnBrk="1" hangingPunct="1">
              <a:lnSpc>
                <a:spcPct val="90000"/>
              </a:lnSpc>
              <a:buFont typeface="Symbol" panose="05050102010706020507" pitchFamily="18" charset="2"/>
              <a:buAutoNum type="arabicPeriod"/>
            </a:pPr>
            <a:r>
              <a:rPr lang="zh-CN" altLang="en-US" dirty="0">
                <a:ea typeface="华文新魏" panose="02010800040101010101" pitchFamily="2" charset="-122"/>
              </a:rPr>
              <a:t>随机变量及其分布</a:t>
            </a:r>
            <a:endParaRPr lang="zh-CN" altLang="en-US" dirty="0">
              <a:ea typeface="华文新魏" panose="02010800040101010101" pitchFamily="2" charset="-122"/>
            </a:endParaRPr>
          </a:p>
          <a:p>
            <a:pPr marL="609600" indent="-609600" eaLnBrk="1" hangingPunct="1">
              <a:lnSpc>
                <a:spcPct val="90000"/>
              </a:lnSpc>
              <a:buFont typeface="Wingdings" panose="05000000000000000000" pitchFamily="2" charset="2"/>
              <a:buNone/>
            </a:pPr>
            <a:r>
              <a:rPr lang="en-US" altLang="zh-CN" dirty="0">
                <a:ea typeface="华文新魏" panose="02010800040101010101" pitchFamily="2" charset="-122"/>
              </a:rPr>
              <a:t> </a:t>
            </a:r>
            <a:r>
              <a:rPr lang="zh-CN" altLang="en-US" dirty="0">
                <a:ea typeface="华文新魏" panose="02010800040101010101" pitchFamily="2" charset="-122"/>
              </a:rPr>
              <a:t>什么是随机变量？</a:t>
            </a:r>
            <a:endParaRPr lang="zh-CN" altLang="en-US" dirty="0">
              <a:ea typeface="华文新魏" panose="02010800040101010101" pitchFamily="2" charset="-122"/>
            </a:endParaRPr>
          </a:p>
          <a:p>
            <a:pPr marL="609600" indent="-609600" eaLnBrk="1" hangingPunct="1">
              <a:lnSpc>
                <a:spcPct val="90000"/>
              </a:lnSpc>
              <a:buFont typeface="Wingdings" panose="05000000000000000000" pitchFamily="2" charset="2"/>
              <a:buNone/>
            </a:pPr>
            <a:r>
              <a:rPr lang="zh-CN" altLang="en-US" dirty="0">
                <a:ea typeface="华文新魏" panose="02010800040101010101" pitchFamily="2" charset="-122"/>
              </a:rPr>
              <a:t>如何科学的表示</a:t>
            </a:r>
            <a:r>
              <a:rPr lang="en-US" altLang="zh-CN" dirty="0">
                <a:ea typeface="华文新魏" panose="02010800040101010101" pitchFamily="2" charset="-122"/>
              </a:rPr>
              <a:t> ,</a:t>
            </a:r>
            <a:r>
              <a:rPr lang="zh-CN" altLang="en-US" dirty="0">
                <a:ea typeface="华文新魏" panose="02010800040101010101" pitchFamily="2" charset="-122"/>
              </a:rPr>
              <a:t>数学描述？</a:t>
            </a:r>
            <a:endParaRPr lang="zh-CN" altLang="en-US" dirty="0">
              <a:ea typeface="华文新魏" panose="02010800040101010101" pitchFamily="2" charset="-122"/>
            </a:endParaRPr>
          </a:p>
        </p:txBody>
      </p:sp>
      <p:sp>
        <p:nvSpPr>
          <p:cNvPr id="145412" name="Text Box 4"/>
          <p:cNvSpPr txBox="1">
            <a:spLocks noChangeArrowheads="1"/>
          </p:cNvSpPr>
          <p:nvPr/>
        </p:nvSpPr>
        <p:spPr bwMode="auto">
          <a:xfrm>
            <a:off x="285750" y="3214688"/>
            <a:ext cx="8610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0" dirty="0">
                <a:solidFill>
                  <a:srgbClr val="000000"/>
                </a:solidFill>
                <a:ea typeface="华文新魏" panose="02010800040101010101" pitchFamily="2" charset="-122"/>
              </a:rPr>
              <a:t>    前面我们学习了随机试验和随机事件概率大小的计算。随机现象大量存在，基本结果的描述也千变万化，</a:t>
            </a:r>
            <a:endParaRPr kumimoji="1" lang="zh-CN" altLang="en-US" sz="2800" b="0" dirty="0">
              <a:solidFill>
                <a:srgbClr val="000000"/>
              </a:solidFill>
              <a:ea typeface="华文新魏" panose="02010800040101010101" pitchFamily="2" charset="-122"/>
            </a:endParaRPr>
          </a:p>
        </p:txBody>
      </p:sp>
      <p:sp>
        <p:nvSpPr>
          <p:cNvPr id="145413" name="Rectangle 5"/>
          <p:cNvSpPr>
            <a:spLocks noChangeArrowheads="1"/>
          </p:cNvSpPr>
          <p:nvPr/>
        </p:nvSpPr>
        <p:spPr bwMode="auto">
          <a:xfrm>
            <a:off x="914086" y="4065589"/>
            <a:ext cx="79248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Tx/>
              <a:buNone/>
            </a:pPr>
            <a:r>
              <a:rPr kumimoji="1" lang="zh-CN" altLang="en-US" sz="2800" b="0" dirty="0">
                <a:solidFill>
                  <a:srgbClr val="000000"/>
                </a:solidFill>
                <a:ea typeface="华文新魏" panose="02010800040101010101" pitchFamily="2" charset="-122"/>
              </a:rPr>
              <a:t>如:</a:t>
            </a:r>
            <a:endParaRPr kumimoji="1" lang="zh-CN" altLang="en-US" sz="2800" b="0" dirty="0">
              <a:solidFill>
                <a:srgbClr val="000000"/>
              </a:solidFill>
              <a:ea typeface="华文新魏" panose="02010800040101010101" pitchFamily="2" charset="-122"/>
            </a:endParaRPr>
          </a:p>
          <a:p>
            <a:pPr algn="just">
              <a:spcBef>
                <a:spcPct val="0"/>
              </a:spcBef>
              <a:buClrTx/>
              <a:buSzTx/>
              <a:buFontTx/>
              <a:buNone/>
            </a:pPr>
            <a:r>
              <a:rPr kumimoji="1" lang="zh-CN" altLang="en-US" sz="2800" b="0" dirty="0">
                <a:solidFill>
                  <a:srgbClr val="000000"/>
                </a:solidFill>
                <a:ea typeface="华文新魏" panose="02010800040101010101" pitchFamily="2" charset="-122"/>
              </a:rPr>
              <a:t>{正面，反面}；        {男孩，女孩}；</a:t>
            </a:r>
            <a:endParaRPr kumimoji="1" lang="zh-CN" altLang="en-US" sz="2800" b="0" dirty="0">
              <a:solidFill>
                <a:srgbClr val="000000"/>
              </a:solidFill>
              <a:ea typeface="华文新魏" panose="02010800040101010101" pitchFamily="2" charset="-122"/>
            </a:endParaRPr>
          </a:p>
          <a:p>
            <a:pPr>
              <a:spcBef>
                <a:spcPct val="0"/>
              </a:spcBef>
              <a:buClrTx/>
              <a:buSzTx/>
              <a:buFontTx/>
              <a:buNone/>
            </a:pPr>
            <a:r>
              <a:rPr kumimoji="1" lang="zh-CN" altLang="en-US" sz="2800" b="0" dirty="0">
                <a:solidFill>
                  <a:srgbClr val="000000"/>
                </a:solidFill>
                <a:ea typeface="华文新魏" panose="02010800040101010101" pitchFamily="2" charset="-122"/>
              </a:rPr>
              <a:t>{红球，白球，黑球}；  {1,2,3,4,5,6}.</a:t>
            </a:r>
            <a:r>
              <a:rPr kumimoji="1" lang="zh-CN" altLang="en-US" sz="1100" b="0" dirty="0">
                <a:ea typeface="华文新魏" panose="02010800040101010101" pitchFamily="2" charset="-122"/>
              </a:rPr>
              <a:t> </a:t>
            </a:r>
            <a:endParaRPr kumimoji="1" lang="zh-CN" altLang="en-US" sz="2400" b="0" dirty="0">
              <a:ea typeface="华文新魏" panose="02010800040101010101" pitchFamily="2" charset="-122"/>
            </a:endParaRPr>
          </a:p>
        </p:txBody>
      </p:sp>
      <p:sp>
        <p:nvSpPr>
          <p:cNvPr id="145414" name="Rectangle 6"/>
          <p:cNvSpPr>
            <a:spLocks noChangeArrowheads="1"/>
          </p:cNvSpPr>
          <p:nvPr/>
        </p:nvSpPr>
        <p:spPr bwMode="auto">
          <a:xfrm>
            <a:off x="381000" y="5484813"/>
            <a:ext cx="87630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0" dirty="0">
                <a:solidFill>
                  <a:srgbClr val="000000"/>
                </a:solidFill>
                <a:ea typeface="华文新魏" panose="02010800040101010101" pitchFamily="2" charset="-122"/>
              </a:rPr>
              <a:t>    但从概率的定义和前面的实例来看，计算概率时我们并不关心具体基本结果的描述，而更多的是一种数量关系。</a:t>
            </a:r>
            <a:r>
              <a:rPr kumimoji="1" lang="zh-CN" altLang="en-US" sz="1100" b="0" dirty="0">
                <a:solidFill>
                  <a:srgbClr val="000000"/>
                </a:solidFill>
                <a:ea typeface="华文新魏" panose="02010800040101010101" pitchFamily="2" charset="-122"/>
              </a:rPr>
              <a:t> </a:t>
            </a:r>
            <a:endParaRPr kumimoji="1" lang="zh-CN" altLang="en-US" sz="2400" b="0" dirty="0">
              <a:solidFill>
                <a:srgbClr val="000000"/>
              </a:solidFill>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54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54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54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54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54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54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p:bldP spid="145411" grpId="0" build="p"/>
      <p:bldP spid="145412" grpId="0"/>
      <p:bldP spid="145413" grpId="0"/>
      <p:bldP spid="145414" grpId="0"/>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04" name="Rectangle 4"/>
          <p:cNvSpPr>
            <a:spLocks noChangeArrowheads="1"/>
          </p:cNvSpPr>
          <p:nvPr/>
        </p:nvSpPr>
        <p:spPr bwMode="auto">
          <a:xfrm>
            <a:off x="611188" y="620713"/>
            <a:ext cx="81534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0">
                <a:solidFill>
                  <a:srgbClr val="000000"/>
                </a:solidFill>
                <a:ea typeface="华文新魏" panose="02010800040101010101" pitchFamily="2" charset="-122"/>
              </a:rPr>
              <a:t>另外，在许多随机试验中，除试验结果之外，往往有另一个量与每个结果相关联，如赌博时投掷硬币，人们总是不假思索地将正面和反面转化成赢和输了多少钱； 再如，摸球中奖活动，人们摸中红球、白球、黑球等时，总是和中几等奖、多少奖金联系起来。 这样，就自然建立了一个对应关系。</a:t>
            </a:r>
            <a:r>
              <a:rPr kumimoji="1" lang="zh-CN" altLang="en-US" sz="1100" b="0">
                <a:ea typeface="华文新魏" panose="02010800040101010101" pitchFamily="2" charset="-122"/>
              </a:rPr>
              <a:t> </a:t>
            </a:r>
            <a:endParaRPr kumimoji="1" lang="zh-CN" altLang="en-US" sz="2400" b="0">
              <a:ea typeface="华文新魏" panose="02010800040101010101" pitchFamily="2" charset="-122"/>
            </a:endParaRPr>
          </a:p>
        </p:txBody>
      </p:sp>
      <p:sp>
        <p:nvSpPr>
          <p:cNvPr id="153605" name="Rectangle 5"/>
          <p:cNvSpPr>
            <a:spLocks noChangeArrowheads="1"/>
          </p:cNvSpPr>
          <p:nvPr/>
        </p:nvSpPr>
        <p:spPr bwMode="auto">
          <a:xfrm>
            <a:off x="539750" y="3716338"/>
            <a:ext cx="8305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0">
                <a:solidFill>
                  <a:srgbClr val="000000"/>
                </a:solidFill>
                <a:ea typeface="华文新魏" panose="02010800040101010101" pitchFamily="2" charset="-122"/>
              </a:rPr>
              <a:t>实际上，给随机试验的每个结果都赋予一个数值，在样本空间</a:t>
            </a:r>
            <a:r>
              <a:rPr kumimoji="1" lang="zh-CN" altLang="zh-CN" sz="2800" b="0">
                <a:solidFill>
                  <a:srgbClr val="000000"/>
                </a:solidFill>
                <a:ea typeface="华文新魏" panose="02010800040101010101" pitchFamily="2" charset="-122"/>
                <a:sym typeface="Symbol" panose="05050102010706020507" pitchFamily="18" charset="2"/>
              </a:rPr>
              <a:t></a:t>
            </a:r>
            <a:r>
              <a:rPr kumimoji="1" lang="zh-CN" altLang="en-US" sz="2800" b="0">
                <a:solidFill>
                  <a:srgbClr val="000000"/>
                </a:solidFill>
                <a:ea typeface="华文新魏" panose="02010800040101010101" pitchFamily="2" charset="-122"/>
              </a:rPr>
              <a:t>和实数值建立一种对应关系，是我们应用数学理论和方法来深入和系统地研究随机试验规律的基础。</a:t>
            </a:r>
            <a:r>
              <a:rPr kumimoji="1" lang="zh-CN" altLang="en-US" sz="1100" b="0">
                <a:ea typeface="华文新魏" panose="02010800040101010101" pitchFamily="2" charset="-122"/>
              </a:rPr>
              <a:t> </a:t>
            </a:r>
            <a:endParaRPr kumimoji="1" lang="zh-CN" altLang="en-US" sz="1100" b="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3604"/>
                                        </p:tgtEl>
                                        <p:attrNameLst>
                                          <p:attrName>style.visibility</p:attrName>
                                        </p:attrNameLst>
                                      </p:cBhvr>
                                      <p:to>
                                        <p:strVal val="visible"/>
                                      </p:to>
                                    </p:set>
                                    <p:anim calcmode="lin" valueType="num">
                                      <p:cBhvr additive="base">
                                        <p:cTn id="7" dur="500" fill="hold"/>
                                        <p:tgtEl>
                                          <p:spTgt spid="153604"/>
                                        </p:tgtEl>
                                        <p:attrNameLst>
                                          <p:attrName>ppt_x</p:attrName>
                                        </p:attrNameLst>
                                      </p:cBhvr>
                                      <p:tavLst>
                                        <p:tav tm="0">
                                          <p:val>
                                            <p:strVal val="0-#ppt_w/2"/>
                                          </p:val>
                                        </p:tav>
                                        <p:tav tm="100000">
                                          <p:val>
                                            <p:strVal val="#ppt_x"/>
                                          </p:val>
                                        </p:tav>
                                      </p:tavLst>
                                    </p:anim>
                                    <p:anim calcmode="lin" valueType="num">
                                      <p:cBhvr additive="base">
                                        <p:cTn id="8" dur="500" fill="hold"/>
                                        <p:tgtEl>
                                          <p:spTgt spid="1536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05"/>
                                        </p:tgtEl>
                                        <p:attrNameLst>
                                          <p:attrName>style.visibility</p:attrName>
                                        </p:attrNameLst>
                                      </p:cBhvr>
                                      <p:to>
                                        <p:strVal val="visible"/>
                                      </p:to>
                                    </p:set>
                                    <p:anim calcmode="lin" valueType="num">
                                      <p:cBhvr additive="base">
                                        <p:cTn id="13" dur="500" fill="hold"/>
                                        <p:tgtEl>
                                          <p:spTgt spid="153605"/>
                                        </p:tgtEl>
                                        <p:attrNameLst>
                                          <p:attrName>ppt_x</p:attrName>
                                        </p:attrNameLst>
                                      </p:cBhvr>
                                      <p:tavLst>
                                        <p:tav tm="0">
                                          <p:val>
                                            <p:strVal val="0-#ppt_w/2"/>
                                          </p:val>
                                        </p:tav>
                                        <p:tav tm="100000">
                                          <p:val>
                                            <p:strVal val="#ppt_x"/>
                                          </p:val>
                                        </p:tav>
                                      </p:tavLst>
                                    </p:anim>
                                    <p:anim calcmode="lin" valueType="num">
                                      <p:cBhvr additive="base">
                                        <p:cTn id="14" dur="500" fill="hold"/>
                                        <p:tgtEl>
                                          <p:spTgt spid="1536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4" grpId="0" autoUpdateAnimBg="0"/>
      <p:bldP spid="153605"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76" name="Text Box 4"/>
          <p:cNvSpPr txBox="1">
            <a:spLocks noChangeArrowheads="1"/>
          </p:cNvSpPr>
          <p:nvPr/>
        </p:nvSpPr>
        <p:spPr bwMode="auto">
          <a:xfrm>
            <a:off x="990600" y="533400"/>
            <a:ext cx="7543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b="0">
                <a:ea typeface="华文新魏" panose="02010800040101010101" pitchFamily="2" charset="-122"/>
              </a:rPr>
              <a:t>这种对应关系在数学上理解为定义了一种实值函数.</a:t>
            </a:r>
            <a:endParaRPr kumimoji="1" lang="zh-CN" altLang="en-US" b="0">
              <a:solidFill>
                <a:schemeClr val="accent2"/>
              </a:solidFill>
              <a:ea typeface="华文新魏" panose="02010800040101010101" pitchFamily="2" charset="-122"/>
            </a:endParaRPr>
          </a:p>
        </p:txBody>
      </p:sp>
      <p:sp>
        <p:nvSpPr>
          <p:cNvPr id="10243" name="Rectangle 5"/>
          <p:cNvSpPr>
            <a:spLocks noChangeArrowheads="1"/>
          </p:cNvSpPr>
          <p:nvPr/>
        </p:nvSpPr>
        <p:spPr bwMode="auto">
          <a:xfrm>
            <a:off x="1219200" y="2209800"/>
            <a:ext cx="1752600" cy="1524000"/>
          </a:xfrm>
          <a:prstGeom prst="rect">
            <a:avLst/>
          </a:prstGeom>
          <a:solidFill>
            <a:schemeClr val="accent1"/>
          </a:solidFill>
          <a:ln w="9525">
            <a:solidFill>
              <a:schemeClr val="tx1"/>
            </a:solidFill>
            <a:miter lim="800000"/>
          </a:ln>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0">
                <a:solidFill>
                  <a:schemeClr val="tx2"/>
                </a:solidFill>
                <a:ea typeface="华文新魏" panose="02010800040101010101" pitchFamily="2" charset="-122"/>
              </a:rPr>
              <a:t>       .</a:t>
            </a:r>
            <a:endParaRPr kumimoji="1" lang="en-US" altLang="zh-CN" b="0">
              <a:solidFill>
                <a:schemeClr val="accent2"/>
              </a:solidFill>
              <a:ea typeface="华文新魏" panose="02010800040101010101" pitchFamily="2" charset="-122"/>
            </a:endParaRPr>
          </a:p>
          <a:p>
            <a:pPr eaLnBrk="1" hangingPunct="1">
              <a:spcBef>
                <a:spcPct val="0"/>
              </a:spcBef>
              <a:buClrTx/>
              <a:buSzTx/>
              <a:buFontTx/>
              <a:buNone/>
            </a:pPr>
            <a:r>
              <a:rPr kumimoji="1" lang="zh-CN" altLang="zh-CN" sz="2800" b="0">
                <a:solidFill>
                  <a:srgbClr val="000000"/>
                </a:solidFill>
                <a:ea typeface="华文新魏" panose="02010800040101010101" pitchFamily="2" charset="-122"/>
                <a:sym typeface="Symbol" panose="05050102010706020507" pitchFamily="18" charset="2"/>
              </a:rPr>
              <a:t></a:t>
            </a:r>
            <a:endParaRPr kumimoji="1" lang="zh-CN" altLang="en-US" sz="2800" b="0">
              <a:solidFill>
                <a:srgbClr val="000000"/>
              </a:solidFill>
              <a:ea typeface="华文新魏" panose="02010800040101010101" pitchFamily="2" charset="-122"/>
              <a:sym typeface="Symbol" panose="05050102010706020507" pitchFamily="18" charset="2"/>
            </a:endParaRPr>
          </a:p>
        </p:txBody>
      </p:sp>
      <p:sp>
        <p:nvSpPr>
          <p:cNvPr id="10244" name="Line 6"/>
          <p:cNvSpPr>
            <a:spLocks noChangeShapeType="1"/>
          </p:cNvSpPr>
          <p:nvPr/>
        </p:nvSpPr>
        <p:spPr bwMode="auto">
          <a:xfrm>
            <a:off x="4114800" y="3505200"/>
            <a:ext cx="388620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5" name="Freeform 7"/>
          <p:cNvSpPr/>
          <p:nvPr/>
        </p:nvSpPr>
        <p:spPr bwMode="auto">
          <a:xfrm>
            <a:off x="2209800" y="2819400"/>
            <a:ext cx="3962400" cy="685800"/>
          </a:xfrm>
          <a:custGeom>
            <a:avLst/>
            <a:gdLst>
              <a:gd name="T0" fmla="*/ 0 w 2544"/>
              <a:gd name="T1" fmla="*/ 0 h 288"/>
              <a:gd name="T2" fmla="*/ 2147483646 w 2544"/>
              <a:gd name="T3" fmla="*/ 2147483646 h 288"/>
              <a:gd name="T4" fmla="*/ 2147483646 w 2544"/>
              <a:gd name="T5" fmla="*/ 2147483646 h 288"/>
              <a:gd name="T6" fmla="*/ 0 60000 65536"/>
              <a:gd name="T7" fmla="*/ 0 60000 65536"/>
              <a:gd name="T8" fmla="*/ 0 60000 65536"/>
              <a:gd name="T9" fmla="*/ 0 w 2544"/>
              <a:gd name="T10" fmla="*/ 0 h 288"/>
              <a:gd name="T11" fmla="*/ 2544 w 2544"/>
              <a:gd name="T12" fmla="*/ 288 h 288"/>
            </a:gdLst>
            <a:ahLst/>
            <a:cxnLst>
              <a:cxn ang="T6">
                <a:pos x="T0" y="T1"/>
              </a:cxn>
              <a:cxn ang="T7">
                <a:pos x="T2" y="T3"/>
              </a:cxn>
              <a:cxn ang="T8">
                <a:pos x="T4" y="T5"/>
              </a:cxn>
            </a:cxnLst>
            <a:rect l="T9" t="T10" r="T11" b="T12"/>
            <a:pathLst>
              <a:path w="2544" h="288">
                <a:moveTo>
                  <a:pt x="0" y="0"/>
                </a:moveTo>
                <a:cubicBezTo>
                  <a:pt x="700" y="24"/>
                  <a:pt x="1400" y="48"/>
                  <a:pt x="1824" y="96"/>
                </a:cubicBezTo>
                <a:cubicBezTo>
                  <a:pt x="2248" y="144"/>
                  <a:pt x="2424" y="248"/>
                  <a:pt x="2544" y="288"/>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46" name="Rectangle 8"/>
          <p:cNvSpPr>
            <a:spLocks noChangeArrowheads="1"/>
          </p:cNvSpPr>
          <p:nvPr/>
        </p:nvSpPr>
        <p:spPr bwMode="auto">
          <a:xfrm>
            <a:off x="5862638" y="2595563"/>
            <a:ext cx="9509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0" i="1">
                <a:ea typeface="华文新魏" panose="02010800040101010101" pitchFamily="2" charset="-122"/>
              </a:rPr>
              <a:t>X</a:t>
            </a:r>
            <a:r>
              <a:rPr kumimoji="1" lang="en-US" altLang="zh-CN" b="0">
                <a:ea typeface="华文新魏" panose="02010800040101010101" pitchFamily="2" charset="-122"/>
              </a:rPr>
              <a:t>(  )</a:t>
            </a:r>
            <a:endParaRPr kumimoji="1" lang="en-US" altLang="zh-CN" b="0">
              <a:ea typeface="华文新魏" panose="02010800040101010101" pitchFamily="2" charset="-122"/>
            </a:endParaRPr>
          </a:p>
        </p:txBody>
      </p:sp>
      <p:sp>
        <p:nvSpPr>
          <p:cNvPr id="10247" name="Line 9"/>
          <p:cNvSpPr>
            <a:spLocks noChangeShapeType="1"/>
          </p:cNvSpPr>
          <p:nvPr/>
        </p:nvSpPr>
        <p:spPr bwMode="auto">
          <a:xfrm>
            <a:off x="6172200" y="3048000"/>
            <a:ext cx="0" cy="45720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8" name="Line 11"/>
          <p:cNvSpPr>
            <a:spLocks noChangeShapeType="1"/>
          </p:cNvSpPr>
          <p:nvPr/>
        </p:nvSpPr>
        <p:spPr bwMode="auto">
          <a:xfrm>
            <a:off x="7848600" y="3505200"/>
            <a:ext cx="228600"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9" name="Rectangle 12"/>
          <p:cNvSpPr>
            <a:spLocks noChangeArrowheads="1"/>
          </p:cNvSpPr>
          <p:nvPr/>
        </p:nvSpPr>
        <p:spPr bwMode="auto">
          <a:xfrm>
            <a:off x="8056563" y="3311525"/>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0" i="1">
                <a:ea typeface="华文新魏" panose="02010800040101010101" pitchFamily="2" charset="-122"/>
              </a:rPr>
              <a:t>R</a:t>
            </a:r>
            <a:endParaRPr kumimoji="1" lang="en-US" altLang="zh-CN" b="0">
              <a:ea typeface="华文新魏" panose="02010800040101010101" pitchFamily="2" charset="-122"/>
            </a:endParaRPr>
          </a:p>
        </p:txBody>
      </p:sp>
      <p:sp>
        <p:nvSpPr>
          <p:cNvPr id="156685" name="Rectangle 13"/>
          <p:cNvSpPr>
            <a:spLocks noChangeArrowheads="1"/>
          </p:cNvSpPr>
          <p:nvPr/>
        </p:nvSpPr>
        <p:spPr bwMode="auto">
          <a:xfrm>
            <a:off x="860425" y="4572000"/>
            <a:ext cx="75977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ea typeface="华文新魏" panose="02010800040101010101" pitchFamily="2" charset="-122"/>
              </a:rPr>
              <a:t>这种实值函数与在高等数学中大家接触到的函数一样吗？</a:t>
            </a:r>
            <a:endParaRPr kumimoji="1" lang="zh-CN" altLang="en-US" b="0">
              <a:ea typeface="华文新魏" panose="02010800040101010101" pitchFamily="2" charset="-122"/>
            </a:endParaRPr>
          </a:p>
        </p:txBody>
      </p:sp>
      <p:graphicFrame>
        <p:nvGraphicFramePr>
          <p:cNvPr id="10251" name="Object 14"/>
          <p:cNvGraphicFramePr>
            <a:graphicFrameLocks noChangeAspect="1"/>
          </p:cNvGraphicFramePr>
          <p:nvPr/>
        </p:nvGraphicFramePr>
        <p:xfrm>
          <a:off x="1905000" y="2667000"/>
          <a:ext cx="381000" cy="349250"/>
        </p:xfrm>
        <a:graphic>
          <a:graphicData uri="http://schemas.openxmlformats.org/presentationml/2006/ole">
            <mc:AlternateContent xmlns:mc="http://schemas.openxmlformats.org/markup-compatibility/2006">
              <mc:Choice xmlns:v="urn:schemas-microsoft-com:vml" Requires="v">
                <p:oleObj spid="_x0000_s10381" name="Equation" r:id="rId1" imgW="152400" imgH="139700" progId="Equation.DSMT4">
                  <p:embed/>
                </p:oleObj>
              </mc:Choice>
              <mc:Fallback>
                <p:oleObj name="Equation" r:id="rId1" imgW="152400" imgH="139700" progId="Equation.DSMT4">
                  <p:embed/>
                  <p:pic>
                    <p:nvPicPr>
                      <p:cNvPr id="0" name="Object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667000"/>
                        <a:ext cx="381000"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2" name="Object 15"/>
          <p:cNvGraphicFramePr>
            <a:graphicFrameLocks noChangeAspect="1"/>
          </p:cNvGraphicFramePr>
          <p:nvPr/>
        </p:nvGraphicFramePr>
        <p:xfrm>
          <a:off x="6324600" y="2743200"/>
          <a:ext cx="381000" cy="349250"/>
        </p:xfrm>
        <a:graphic>
          <a:graphicData uri="http://schemas.openxmlformats.org/presentationml/2006/ole">
            <mc:AlternateContent xmlns:mc="http://schemas.openxmlformats.org/markup-compatibility/2006">
              <mc:Choice xmlns:v="urn:schemas-microsoft-com:vml" Requires="v">
                <p:oleObj spid="_x0000_s10382" name="Equation" r:id="rId3" imgW="152400" imgH="139700" progId="Equation.DSMT4">
                  <p:embed/>
                </p:oleObj>
              </mc:Choice>
              <mc:Fallback>
                <p:oleObj name="Equation" r:id="rId3" imgW="152400" imgH="139700" progId="Equation.DSMT4">
                  <p:embed/>
                  <p:pic>
                    <p:nvPicPr>
                      <p:cNvPr id="0" name="Object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743200"/>
                        <a:ext cx="381000"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56676"/>
                                        </p:tgtEl>
                                        <p:attrNameLst>
                                          <p:attrName>style.visibility</p:attrName>
                                        </p:attrNameLst>
                                      </p:cBhvr>
                                      <p:to>
                                        <p:strVal val="visible"/>
                                      </p:to>
                                    </p:set>
                                    <p:animEffect transition="in" filter="barn(outVertical)">
                                      <p:cBhvr>
                                        <p:cTn id="7" dur="500"/>
                                        <p:tgtEl>
                                          <p:spTgt spid="15667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56685"/>
                                        </p:tgtEl>
                                        <p:attrNameLst>
                                          <p:attrName>style.visibility</p:attrName>
                                        </p:attrNameLst>
                                      </p:cBhvr>
                                      <p:to>
                                        <p:strVal val="visible"/>
                                      </p:to>
                                    </p:set>
                                    <p:anim calcmode="lin" valueType="num">
                                      <p:cBhvr additive="base">
                                        <p:cTn id="12" dur="500" fill="hold"/>
                                        <p:tgtEl>
                                          <p:spTgt spid="156685"/>
                                        </p:tgtEl>
                                        <p:attrNameLst>
                                          <p:attrName>ppt_x</p:attrName>
                                        </p:attrNameLst>
                                      </p:cBhvr>
                                      <p:tavLst>
                                        <p:tav tm="0">
                                          <p:val>
                                            <p:strVal val="#ppt_x"/>
                                          </p:val>
                                        </p:tav>
                                        <p:tav tm="100000">
                                          <p:val>
                                            <p:strVal val="#ppt_x"/>
                                          </p:val>
                                        </p:tav>
                                      </p:tavLst>
                                    </p:anim>
                                    <p:anim calcmode="lin" valueType="num">
                                      <p:cBhvr additive="base">
                                        <p:cTn id="13" dur="500" fill="hold"/>
                                        <p:tgtEl>
                                          <p:spTgt spid="1566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6" grpId="0" autoUpdateAnimBg="0"/>
      <p:bldP spid="156685"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794" name="Text Box 2"/>
          <p:cNvSpPr txBox="1">
            <a:spLocks noChangeArrowheads="1"/>
          </p:cNvSpPr>
          <p:nvPr/>
        </p:nvSpPr>
        <p:spPr bwMode="auto">
          <a:xfrm>
            <a:off x="990600" y="381000"/>
            <a:ext cx="81534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b="0">
                <a:ea typeface="华文新魏" panose="02010800040101010101" pitchFamily="2" charset="-122"/>
              </a:rPr>
              <a:t>(1)   这种实值函数是定义在样本空间上的函数.  它随试验结果的不同而取不同的值， 因而在试验之前只知道它可能取值的范围，而不能预先肯定它将取哪个值.</a:t>
            </a:r>
            <a:endParaRPr kumimoji="1" lang="zh-CN" altLang="en-US" b="0">
              <a:ea typeface="华文新魏" panose="02010800040101010101" pitchFamily="2" charset="-122"/>
            </a:endParaRPr>
          </a:p>
        </p:txBody>
      </p:sp>
      <p:sp>
        <p:nvSpPr>
          <p:cNvPr id="161795" name="Text Box 3"/>
          <p:cNvSpPr txBox="1">
            <a:spLocks noChangeArrowheads="1"/>
          </p:cNvSpPr>
          <p:nvPr/>
        </p:nvSpPr>
        <p:spPr bwMode="auto">
          <a:xfrm>
            <a:off x="990600" y="2514600"/>
            <a:ext cx="7848600" cy="1554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b="0">
                <a:ea typeface="华文新魏" panose="02010800040101010101" pitchFamily="2" charset="-122"/>
              </a:rPr>
              <a:t>(2)  由于试验结果的出现具有一定的概率，于是这种实值函数取每个值和每个确定范围内的值也有一定的概率.</a:t>
            </a:r>
            <a:endParaRPr kumimoji="1" lang="zh-CN" altLang="en-US" b="0">
              <a:solidFill>
                <a:schemeClr val="accent2"/>
              </a:solidFill>
              <a:ea typeface="华文新魏" panose="02010800040101010101" pitchFamily="2" charset="-122"/>
            </a:endParaRPr>
          </a:p>
        </p:txBody>
      </p:sp>
      <p:sp>
        <p:nvSpPr>
          <p:cNvPr id="161796" name="Text Box 4"/>
          <p:cNvSpPr txBox="1">
            <a:spLocks noChangeArrowheads="1"/>
          </p:cNvSpPr>
          <p:nvPr/>
        </p:nvSpPr>
        <p:spPr bwMode="auto">
          <a:xfrm>
            <a:off x="1219200" y="4221163"/>
            <a:ext cx="7543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b="0">
                <a:ea typeface="华文新魏" panose="02010800040101010101" pitchFamily="2" charset="-122"/>
              </a:rPr>
              <a:t>  称这种定义在样本空间上的实值函数为</a:t>
            </a:r>
            <a:endParaRPr kumimoji="1" lang="zh-CN" altLang="en-US" b="0">
              <a:solidFill>
                <a:schemeClr val="accent2"/>
              </a:solidFill>
              <a:ea typeface="华文新魏" panose="02010800040101010101" pitchFamily="2" charset="-122"/>
            </a:endParaRPr>
          </a:p>
        </p:txBody>
      </p:sp>
      <p:sp>
        <p:nvSpPr>
          <p:cNvPr id="161797" name="Rectangle 5"/>
          <p:cNvSpPr>
            <a:spLocks noChangeArrowheads="1"/>
          </p:cNvSpPr>
          <p:nvPr/>
        </p:nvSpPr>
        <p:spPr bwMode="auto">
          <a:xfrm rot="-1281406">
            <a:off x="3124200" y="5059363"/>
            <a:ext cx="533400" cy="533400"/>
          </a:xfrm>
          <a:prstGeom prst="rect">
            <a:avLst/>
          </a:prstGeom>
          <a:solidFill>
            <a:srgbClr val="FFC000"/>
          </a:solidFill>
          <a:ln w="9525">
            <a:solidFill>
              <a:schemeClr val="tx1"/>
            </a:solidFill>
            <a:miter lim="800000"/>
          </a:ln>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b="0" dirty="0">
                <a:solidFill>
                  <a:schemeClr val="tx2"/>
                </a:solidFill>
                <a:ea typeface="华文新魏" panose="02010800040101010101" pitchFamily="2" charset="-122"/>
              </a:rPr>
              <a:t>随</a:t>
            </a:r>
            <a:endParaRPr kumimoji="1" lang="zh-CN" altLang="en-US" b="0" dirty="0">
              <a:solidFill>
                <a:schemeClr val="tx2"/>
              </a:solidFill>
              <a:ea typeface="华文新魏" panose="02010800040101010101" pitchFamily="2" charset="-122"/>
            </a:endParaRPr>
          </a:p>
        </p:txBody>
      </p:sp>
      <p:sp>
        <p:nvSpPr>
          <p:cNvPr id="161798" name="Rectangle 6"/>
          <p:cNvSpPr>
            <a:spLocks noChangeArrowheads="1"/>
          </p:cNvSpPr>
          <p:nvPr/>
        </p:nvSpPr>
        <p:spPr bwMode="auto">
          <a:xfrm rot="1768964">
            <a:off x="5181600" y="5135563"/>
            <a:ext cx="533400" cy="533400"/>
          </a:xfrm>
          <a:prstGeom prst="rect">
            <a:avLst/>
          </a:prstGeom>
          <a:solidFill>
            <a:schemeClr val="accent1"/>
          </a:solidFill>
          <a:ln w="9525">
            <a:solidFill>
              <a:schemeClr val="tx1"/>
            </a:solidFill>
            <a:miter lim="800000"/>
          </a:ln>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b="0" dirty="0">
                <a:solidFill>
                  <a:schemeClr val="tx2"/>
                </a:solidFill>
                <a:ea typeface="华文新魏" panose="02010800040101010101" pitchFamily="2" charset="-122"/>
              </a:rPr>
              <a:t>量</a:t>
            </a:r>
            <a:endParaRPr kumimoji="1" lang="zh-CN" altLang="en-US" b="0" dirty="0">
              <a:solidFill>
                <a:schemeClr val="tx2"/>
              </a:solidFill>
              <a:ea typeface="华文新魏" panose="02010800040101010101" pitchFamily="2" charset="-122"/>
            </a:endParaRPr>
          </a:p>
        </p:txBody>
      </p:sp>
      <p:sp>
        <p:nvSpPr>
          <p:cNvPr id="161799" name="Rectangle 7"/>
          <p:cNvSpPr>
            <a:spLocks noChangeArrowheads="1"/>
          </p:cNvSpPr>
          <p:nvPr/>
        </p:nvSpPr>
        <p:spPr bwMode="auto">
          <a:xfrm rot="13317">
            <a:off x="3810000" y="5135563"/>
            <a:ext cx="533400" cy="533400"/>
          </a:xfrm>
          <a:prstGeom prst="rect">
            <a:avLst/>
          </a:prstGeom>
          <a:solidFill>
            <a:srgbClr val="66FF66"/>
          </a:solidFill>
          <a:ln w="9525">
            <a:solidFill>
              <a:schemeClr val="tx1"/>
            </a:solidFill>
            <a:miter lim="800000"/>
          </a:ln>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b="0">
                <a:solidFill>
                  <a:schemeClr val="tx2"/>
                </a:solidFill>
                <a:ea typeface="华文新魏" panose="02010800040101010101" pitchFamily="2" charset="-122"/>
              </a:rPr>
              <a:t>机</a:t>
            </a:r>
            <a:endParaRPr kumimoji="1" lang="zh-CN" altLang="en-US" b="0">
              <a:solidFill>
                <a:schemeClr val="tx2"/>
              </a:solidFill>
              <a:ea typeface="华文新魏" panose="02010800040101010101" pitchFamily="2" charset="-122"/>
            </a:endParaRPr>
          </a:p>
        </p:txBody>
      </p:sp>
      <p:sp>
        <p:nvSpPr>
          <p:cNvPr id="161800" name="Rectangle 8"/>
          <p:cNvSpPr>
            <a:spLocks noChangeArrowheads="1"/>
          </p:cNvSpPr>
          <p:nvPr/>
        </p:nvSpPr>
        <p:spPr bwMode="auto">
          <a:xfrm rot="-12715">
            <a:off x="4495800" y="5135563"/>
            <a:ext cx="533400" cy="533400"/>
          </a:xfrm>
          <a:prstGeom prst="rect">
            <a:avLst/>
          </a:prstGeom>
          <a:solidFill>
            <a:srgbClr val="CC0000"/>
          </a:solidFill>
          <a:ln w="9525">
            <a:solidFill>
              <a:schemeClr val="tx1"/>
            </a:solidFill>
            <a:miter lim="800000"/>
          </a:ln>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b="0">
                <a:solidFill>
                  <a:schemeClr val="tx2"/>
                </a:solidFill>
                <a:ea typeface="华文新魏" panose="02010800040101010101" pitchFamily="2" charset="-122"/>
              </a:rPr>
              <a:t>变</a:t>
            </a:r>
            <a:endParaRPr kumimoji="1" lang="zh-CN" altLang="en-US" b="0">
              <a:solidFill>
                <a:schemeClr val="tx2"/>
              </a:solidFill>
              <a:ea typeface="华文新魏" panose="02010800040101010101" pitchFamily="2" charset="-122"/>
            </a:endParaRPr>
          </a:p>
        </p:txBody>
      </p:sp>
      <p:sp>
        <p:nvSpPr>
          <p:cNvPr id="161801" name="Rectangle 9"/>
          <p:cNvSpPr>
            <a:spLocks noChangeArrowheads="1"/>
          </p:cNvSpPr>
          <p:nvPr/>
        </p:nvSpPr>
        <p:spPr bwMode="auto">
          <a:xfrm>
            <a:off x="1295400" y="5826125"/>
            <a:ext cx="21923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ea typeface="华文新魏" panose="02010800040101010101" pitchFamily="2" charset="-122"/>
              </a:rPr>
              <a:t>简记为 </a:t>
            </a:r>
            <a:r>
              <a:rPr kumimoji="1" lang="en-US" altLang="zh-CN" b="0" i="1">
                <a:ea typeface="华文新魏" panose="02010800040101010101" pitchFamily="2" charset="-122"/>
              </a:rPr>
              <a:t>r.v. </a:t>
            </a:r>
            <a:endParaRPr kumimoji="1" lang="en-US" altLang="zh-CN" b="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wipe(left)">
                                      <p:cBhvr>
                                        <p:cTn id="7" dur="500"/>
                                        <p:tgtEl>
                                          <p:spTgt spid="1617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1795"/>
                                        </p:tgtEl>
                                        <p:attrNameLst>
                                          <p:attrName>style.visibility</p:attrName>
                                        </p:attrNameLst>
                                      </p:cBhvr>
                                      <p:to>
                                        <p:strVal val="visible"/>
                                      </p:to>
                                    </p:set>
                                    <p:animEffect transition="in" filter="wipe(left)">
                                      <p:cBhvr>
                                        <p:cTn id="12" dur="500"/>
                                        <p:tgtEl>
                                          <p:spTgt spid="16179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1796"/>
                                        </p:tgtEl>
                                        <p:attrNameLst>
                                          <p:attrName>style.visibility</p:attrName>
                                        </p:attrNameLst>
                                      </p:cBhvr>
                                      <p:to>
                                        <p:strVal val="visible"/>
                                      </p:to>
                                    </p:set>
                                    <p:anim calcmode="lin" valueType="num">
                                      <p:cBhvr additive="base">
                                        <p:cTn id="17" dur="500" fill="hold"/>
                                        <p:tgtEl>
                                          <p:spTgt spid="161796"/>
                                        </p:tgtEl>
                                        <p:attrNameLst>
                                          <p:attrName>ppt_x</p:attrName>
                                        </p:attrNameLst>
                                      </p:cBhvr>
                                      <p:tavLst>
                                        <p:tav tm="0">
                                          <p:val>
                                            <p:strVal val="#ppt_x"/>
                                          </p:val>
                                        </p:tav>
                                        <p:tav tm="100000">
                                          <p:val>
                                            <p:strVal val="#ppt_x"/>
                                          </p:val>
                                        </p:tav>
                                      </p:tavLst>
                                    </p:anim>
                                    <p:anim calcmode="lin" valueType="num">
                                      <p:cBhvr additive="base">
                                        <p:cTn id="18" dur="500" fill="hold"/>
                                        <p:tgtEl>
                                          <p:spTgt spid="161796"/>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499"/>
                                          </p:stCondLst>
                                        </p:cTn>
                                        <p:tgtEl>
                                          <p:spTgt spid="161797"/>
                                        </p:tgtEl>
                                        <p:attrNameLst>
                                          <p:attrName>style.visibility</p:attrName>
                                        </p:attrNameLst>
                                      </p:cBhvr>
                                      <p:to>
                                        <p:strVal val="visible"/>
                                      </p:to>
                                    </p:set>
                                  </p:childTnLst>
                                </p:cTn>
                              </p:par>
                            </p:childTnLst>
                          </p:cTn>
                        </p:par>
                        <p:par>
                          <p:cTn id="22" fill="hold">
                            <p:stCondLst>
                              <p:cond delay="1000"/>
                            </p:stCondLst>
                            <p:childTnLst>
                              <p:par>
                                <p:cTn id="23" presetID="2" presetClass="entr" presetSubtype="2" fill="hold" grpId="0" nodeType="afterEffect">
                                  <p:stCondLst>
                                    <p:cond delay="0"/>
                                  </p:stCondLst>
                                  <p:childTnLst>
                                    <p:set>
                                      <p:cBhvr>
                                        <p:cTn id="24" dur="1" fill="hold">
                                          <p:stCondLst>
                                            <p:cond delay="0"/>
                                          </p:stCondLst>
                                        </p:cTn>
                                        <p:tgtEl>
                                          <p:spTgt spid="161799"/>
                                        </p:tgtEl>
                                        <p:attrNameLst>
                                          <p:attrName>style.visibility</p:attrName>
                                        </p:attrNameLst>
                                      </p:cBhvr>
                                      <p:to>
                                        <p:strVal val="visible"/>
                                      </p:to>
                                    </p:set>
                                    <p:anim calcmode="lin" valueType="num">
                                      <p:cBhvr additive="base">
                                        <p:cTn id="25" dur="500" fill="hold"/>
                                        <p:tgtEl>
                                          <p:spTgt spid="161799"/>
                                        </p:tgtEl>
                                        <p:attrNameLst>
                                          <p:attrName>ppt_x</p:attrName>
                                        </p:attrNameLst>
                                      </p:cBhvr>
                                      <p:tavLst>
                                        <p:tav tm="0">
                                          <p:val>
                                            <p:strVal val="1+#ppt_w/2"/>
                                          </p:val>
                                        </p:tav>
                                        <p:tav tm="100000">
                                          <p:val>
                                            <p:strVal val="#ppt_x"/>
                                          </p:val>
                                        </p:tav>
                                      </p:tavLst>
                                    </p:anim>
                                    <p:anim calcmode="lin" valueType="num">
                                      <p:cBhvr additive="base">
                                        <p:cTn id="26" dur="500" fill="hold"/>
                                        <p:tgtEl>
                                          <p:spTgt spid="161799"/>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2" fill="hold" grpId="0" nodeType="afterEffect">
                                  <p:stCondLst>
                                    <p:cond delay="0"/>
                                  </p:stCondLst>
                                  <p:childTnLst>
                                    <p:set>
                                      <p:cBhvr>
                                        <p:cTn id="29" dur="1" fill="hold">
                                          <p:stCondLst>
                                            <p:cond delay="0"/>
                                          </p:stCondLst>
                                        </p:cTn>
                                        <p:tgtEl>
                                          <p:spTgt spid="161800"/>
                                        </p:tgtEl>
                                        <p:attrNameLst>
                                          <p:attrName>style.visibility</p:attrName>
                                        </p:attrNameLst>
                                      </p:cBhvr>
                                      <p:to>
                                        <p:strVal val="visible"/>
                                      </p:to>
                                    </p:set>
                                    <p:anim calcmode="lin" valueType="num">
                                      <p:cBhvr additive="base">
                                        <p:cTn id="30" dur="500" fill="hold"/>
                                        <p:tgtEl>
                                          <p:spTgt spid="161800"/>
                                        </p:tgtEl>
                                        <p:attrNameLst>
                                          <p:attrName>ppt_x</p:attrName>
                                        </p:attrNameLst>
                                      </p:cBhvr>
                                      <p:tavLst>
                                        <p:tav tm="0">
                                          <p:val>
                                            <p:strVal val="1+#ppt_w/2"/>
                                          </p:val>
                                        </p:tav>
                                        <p:tav tm="100000">
                                          <p:val>
                                            <p:strVal val="#ppt_x"/>
                                          </p:val>
                                        </p:tav>
                                      </p:tavLst>
                                    </p:anim>
                                    <p:anim calcmode="lin" valueType="num">
                                      <p:cBhvr additive="base">
                                        <p:cTn id="31" dur="500" fill="hold"/>
                                        <p:tgtEl>
                                          <p:spTgt spid="161800"/>
                                        </p:tgtEl>
                                        <p:attrNameLst>
                                          <p:attrName>ppt_y</p:attrName>
                                        </p:attrNameLst>
                                      </p:cBhvr>
                                      <p:tavLst>
                                        <p:tav tm="0">
                                          <p:val>
                                            <p:strVal val="#ppt_y"/>
                                          </p:val>
                                        </p:tav>
                                        <p:tav tm="100000">
                                          <p:val>
                                            <p:strVal val="#ppt_y"/>
                                          </p:val>
                                        </p:tav>
                                      </p:tavLst>
                                    </p:anim>
                                  </p:childTnLst>
                                </p:cTn>
                              </p:par>
                            </p:childTnLst>
                          </p:cTn>
                        </p:par>
                        <p:par>
                          <p:cTn id="32" fill="hold">
                            <p:stCondLst>
                              <p:cond delay="2000"/>
                            </p:stCondLst>
                            <p:childTnLst>
                              <p:par>
                                <p:cTn id="33" presetID="2" presetClass="entr" presetSubtype="2" fill="hold" grpId="0" nodeType="afterEffect">
                                  <p:stCondLst>
                                    <p:cond delay="0"/>
                                  </p:stCondLst>
                                  <p:childTnLst>
                                    <p:set>
                                      <p:cBhvr>
                                        <p:cTn id="34" dur="1" fill="hold">
                                          <p:stCondLst>
                                            <p:cond delay="0"/>
                                          </p:stCondLst>
                                        </p:cTn>
                                        <p:tgtEl>
                                          <p:spTgt spid="161798"/>
                                        </p:tgtEl>
                                        <p:attrNameLst>
                                          <p:attrName>style.visibility</p:attrName>
                                        </p:attrNameLst>
                                      </p:cBhvr>
                                      <p:to>
                                        <p:strVal val="visible"/>
                                      </p:to>
                                    </p:set>
                                    <p:anim calcmode="lin" valueType="num">
                                      <p:cBhvr additive="base">
                                        <p:cTn id="35" dur="500" fill="hold"/>
                                        <p:tgtEl>
                                          <p:spTgt spid="161798"/>
                                        </p:tgtEl>
                                        <p:attrNameLst>
                                          <p:attrName>ppt_x</p:attrName>
                                        </p:attrNameLst>
                                      </p:cBhvr>
                                      <p:tavLst>
                                        <p:tav tm="0">
                                          <p:val>
                                            <p:strVal val="1+#ppt_w/2"/>
                                          </p:val>
                                        </p:tav>
                                        <p:tav tm="100000">
                                          <p:val>
                                            <p:strVal val="#ppt_x"/>
                                          </p:val>
                                        </p:tav>
                                      </p:tavLst>
                                    </p:anim>
                                    <p:anim calcmode="lin" valueType="num">
                                      <p:cBhvr additive="base">
                                        <p:cTn id="36" dur="500" fill="hold"/>
                                        <p:tgtEl>
                                          <p:spTgt spid="161798"/>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61801"/>
                                        </p:tgtEl>
                                        <p:attrNameLst>
                                          <p:attrName>style.visibility</p:attrName>
                                        </p:attrNameLst>
                                      </p:cBhvr>
                                      <p:to>
                                        <p:strVal val="visible"/>
                                      </p:to>
                                    </p:set>
                                    <p:anim calcmode="lin" valueType="num">
                                      <p:cBhvr additive="base">
                                        <p:cTn id="41" dur="500" fill="hold"/>
                                        <p:tgtEl>
                                          <p:spTgt spid="161801"/>
                                        </p:tgtEl>
                                        <p:attrNameLst>
                                          <p:attrName>ppt_x</p:attrName>
                                        </p:attrNameLst>
                                      </p:cBhvr>
                                      <p:tavLst>
                                        <p:tav tm="0">
                                          <p:val>
                                            <p:strVal val="#ppt_x"/>
                                          </p:val>
                                        </p:tav>
                                        <p:tav tm="100000">
                                          <p:val>
                                            <p:strVal val="#ppt_x"/>
                                          </p:val>
                                        </p:tav>
                                      </p:tavLst>
                                    </p:anim>
                                    <p:anim calcmode="lin" valueType="num">
                                      <p:cBhvr additive="base">
                                        <p:cTn id="42" dur="500" fill="hold"/>
                                        <p:tgtEl>
                                          <p:spTgt spid="1618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4" grpId="0" autoUpdateAnimBg="0"/>
      <p:bldP spid="161795" grpId="0" autoUpdateAnimBg="0"/>
      <p:bldP spid="161796" grpId="0" autoUpdateAnimBg="0"/>
      <p:bldP spid="161797" grpId="0" animBg="1" autoUpdateAnimBg="0"/>
      <p:bldP spid="161798" grpId="0" animBg="1" autoUpdateAnimBg="0"/>
      <p:bldP spid="161799" grpId="0" animBg="1" autoUpdateAnimBg="0"/>
      <p:bldP spid="161800" grpId="0" animBg="1" autoUpdateAnimBg="0"/>
      <p:bldP spid="161801"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a:xfrm>
            <a:off x="251520" y="188640"/>
            <a:ext cx="8540750" cy="1143000"/>
          </a:xfrm>
        </p:spPr>
        <p:txBody>
          <a:bodyPr/>
          <a:lstStyle/>
          <a:p>
            <a:r>
              <a:rPr lang="zh-CN" altLang="en-US" sz="3600" dirty="0">
                <a:ea typeface="华文新魏" panose="02010800040101010101" pitchFamily="2" charset="-122"/>
              </a:rPr>
              <a:t>一、随机变量的定义</a:t>
            </a:r>
            <a:endParaRPr lang="zh-CN" altLang="en-US" sz="3600" dirty="0">
              <a:ea typeface="华文新魏" panose="02010800040101010101" pitchFamily="2" charset="-122"/>
            </a:endParaRPr>
          </a:p>
        </p:txBody>
      </p:sp>
      <p:graphicFrame>
        <p:nvGraphicFramePr>
          <p:cNvPr id="192513" name="Object 1"/>
          <p:cNvGraphicFramePr>
            <a:graphicFrameLocks noGrp="1" noChangeAspect="1"/>
          </p:cNvGraphicFramePr>
          <p:nvPr>
            <p:ph idx="1"/>
          </p:nvPr>
        </p:nvGraphicFramePr>
        <p:xfrm>
          <a:off x="827584" y="1358117"/>
          <a:ext cx="7273925" cy="4393207"/>
        </p:xfrm>
        <a:graphic>
          <a:graphicData uri="http://schemas.openxmlformats.org/presentationml/2006/ole">
            <mc:AlternateContent xmlns:mc="http://schemas.openxmlformats.org/markup-compatibility/2006">
              <mc:Choice xmlns:v="urn:schemas-microsoft-com:vml" Requires="v">
                <p:oleObj spid="_x0000_s13422" name="文档" r:id="rId1" imgW="4447540" imgH="2856230" progId="Word.Document.8">
                  <p:embed/>
                </p:oleObj>
              </mc:Choice>
              <mc:Fallback>
                <p:oleObj name="文档" r:id="rId1" imgW="4447540" imgH="2856230" progId="Word.Document.8">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358117"/>
                        <a:ext cx="7273925" cy="4393207"/>
                      </a:xfrm>
                      <a:prstGeom prst="rect">
                        <a:avLst/>
                      </a:prstGeom>
                      <a:noFill/>
                      <a:ln>
                        <a:noFill/>
                      </a:ln>
                      <a:effectLst/>
                    </p:spPr>
                  </p:pic>
                </p:oleObj>
              </mc:Fallback>
            </mc:AlternateContent>
          </a:graphicData>
        </a:graphic>
      </p:graphicFrame>
      <p:graphicFrame>
        <p:nvGraphicFramePr>
          <p:cNvPr id="4" name="Object 3"/>
          <p:cNvGraphicFramePr>
            <a:graphicFrameLocks noChangeAspect="1"/>
          </p:cNvGraphicFramePr>
          <p:nvPr/>
        </p:nvGraphicFramePr>
        <p:xfrm>
          <a:off x="1187624" y="5333545"/>
          <a:ext cx="6412724" cy="835557"/>
        </p:xfrm>
        <a:graphic>
          <a:graphicData uri="http://schemas.openxmlformats.org/presentationml/2006/ole">
            <mc:AlternateContent xmlns:mc="http://schemas.openxmlformats.org/markup-compatibility/2006">
              <mc:Choice xmlns:v="urn:schemas-microsoft-com:vml" Requires="v">
                <p:oleObj spid="_x0000_s13423" name="Equation" r:id="rId3" imgW="90220800" imgH="10972800" progId="Equation.DSMT4">
                  <p:embed/>
                </p:oleObj>
              </mc:Choice>
              <mc:Fallback>
                <p:oleObj name="Equation" r:id="rId3" imgW="90220800" imgH="10972800" progId="Equation.DSMT4">
                  <p:embed/>
                  <p:pic>
                    <p:nvPicPr>
                      <p:cNvPr id="0" name="Object 3"/>
                      <p:cNvPicPr>
                        <a:picLocks noChangeAspect="1" noChangeArrowheads="1"/>
                      </p:cNvPicPr>
                      <p:nvPr/>
                    </p:nvPicPr>
                    <p:blipFill>
                      <a:blip r:embed="rId4"/>
                      <a:srcRect/>
                      <a:stretch>
                        <a:fillRect/>
                      </a:stretch>
                    </p:blipFill>
                    <p:spPr bwMode="auto">
                      <a:xfrm>
                        <a:off x="1187624" y="5333545"/>
                        <a:ext cx="6412724" cy="835557"/>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92513"/>
                                        </p:tgtEl>
                                        <p:attrNameLst>
                                          <p:attrName>style.visibility</p:attrName>
                                        </p:attrNameLst>
                                      </p:cBhvr>
                                      <p:to>
                                        <p:strVal val="visible"/>
                                      </p:to>
                                    </p:set>
                                    <p:anim calcmode="lin" valueType="num">
                                      <p:cBhvr additive="base">
                                        <p:cTn id="7" dur="500" fill="hold"/>
                                        <p:tgtEl>
                                          <p:spTgt spid="192513"/>
                                        </p:tgtEl>
                                        <p:attrNameLst>
                                          <p:attrName>ppt_x</p:attrName>
                                        </p:attrNameLst>
                                      </p:cBhvr>
                                      <p:tavLst>
                                        <p:tav tm="0">
                                          <p:val>
                                            <p:strVal val="1+#ppt_w/2"/>
                                          </p:val>
                                        </p:tav>
                                        <p:tav tm="100000">
                                          <p:val>
                                            <p:strVal val="#ppt_x"/>
                                          </p:val>
                                        </p:tav>
                                      </p:tavLst>
                                    </p:anim>
                                    <p:anim calcmode="lin" valueType="num">
                                      <p:cBhvr additive="base">
                                        <p:cTn id="8" dur="500" fill="hold"/>
                                        <p:tgtEl>
                                          <p:spTgt spid="1925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9749" name="Picture 5" descr="men6"/>
          <p:cNvPicPr>
            <a:picLocks noChangeAspect="1" noChangeArrowheads="1"/>
          </p:cNvPicPr>
          <p:nvPr/>
        </p:nvPicPr>
        <p:blipFill>
          <a:blip r:embed="rId1">
            <a:clrChange>
              <a:clrFrom>
                <a:srgbClr val="050D5E"/>
              </a:clrFrom>
              <a:clrTo>
                <a:srgbClr val="050D5E">
                  <a:alpha val="0"/>
                </a:srgbClr>
              </a:clrTo>
            </a:clrChange>
            <a:extLst>
              <a:ext uri="{28A0092B-C50C-407E-A947-70E740481C1C}">
                <a14:useLocalDpi xmlns:a14="http://schemas.microsoft.com/office/drawing/2010/main" val="0"/>
              </a:ext>
            </a:extLst>
          </a:blip>
          <a:srcRect/>
          <a:stretch>
            <a:fillRect/>
          </a:stretch>
        </p:blipFill>
        <p:spPr bwMode="auto">
          <a:xfrm>
            <a:off x="685800" y="1219200"/>
            <a:ext cx="1922463"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50" name="AutoShape 6"/>
          <p:cNvSpPr>
            <a:spLocks noChangeArrowheads="1"/>
          </p:cNvSpPr>
          <p:nvPr/>
        </p:nvSpPr>
        <p:spPr bwMode="auto">
          <a:xfrm>
            <a:off x="2843213" y="2852738"/>
            <a:ext cx="5486400" cy="2286000"/>
          </a:xfrm>
          <a:prstGeom prst="wedgeRectCallout">
            <a:avLst>
              <a:gd name="adj1" fmla="val -73005"/>
              <a:gd name="adj2" fmla="val -44097"/>
            </a:avLst>
          </a:prstGeom>
          <a:solidFill>
            <a:schemeClr val="accent1"/>
          </a:solidFill>
          <a:ln w="9525">
            <a:solidFill>
              <a:schemeClr val="tx1"/>
            </a:solidFill>
            <a:miter lim="800000"/>
          </a:ln>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kumimoji="1" lang="zh-CN" altLang="en-US" sz="2400" b="0">
              <a:ea typeface="华文新魏" panose="02010800040101010101" pitchFamily="2" charset="-122"/>
            </a:endParaRPr>
          </a:p>
        </p:txBody>
      </p:sp>
      <p:sp>
        <p:nvSpPr>
          <p:cNvPr id="159751" name="Rectangle 7"/>
          <p:cNvSpPr>
            <a:spLocks noChangeArrowheads="1"/>
          </p:cNvSpPr>
          <p:nvPr/>
        </p:nvSpPr>
        <p:spPr bwMode="auto">
          <a:xfrm>
            <a:off x="2982913" y="3370263"/>
            <a:ext cx="5334000" cy="1066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ea typeface="华文新魏" panose="02010800040101010101" pitchFamily="2" charset="-122"/>
              </a:rPr>
              <a:t>    而表示随机变量所取的值</a:t>
            </a:r>
            <a:endParaRPr kumimoji="1" lang="zh-CN" altLang="en-US" b="0">
              <a:ea typeface="华文新魏" panose="02010800040101010101" pitchFamily="2" charset="-122"/>
            </a:endParaRPr>
          </a:p>
          <a:p>
            <a:pPr eaLnBrk="1" hangingPunct="1">
              <a:spcBef>
                <a:spcPct val="0"/>
              </a:spcBef>
              <a:buClrTx/>
              <a:buSzTx/>
              <a:buFontTx/>
              <a:buNone/>
            </a:pPr>
            <a:r>
              <a:rPr kumimoji="1" lang="zh-CN" altLang="en-US" b="0">
                <a:ea typeface="华文新魏" panose="02010800040101010101" pitchFamily="2" charset="-122"/>
              </a:rPr>
              <a:t>时,一般采用小写字母</a:t>
            </a:r>
            <a:r>
              <a:rPr kumimoji="1" lang="en-US" altLang="zh-CN" b="0" i="1">
                <a:ea typeface="华文新魏" panose="02010800040101010101" pitchFamily="2" charset="-122"/>
              </a:rPr>
              <a:t>x,y,z</a:t>
            </a:r>
            <a:r>
              <a:rPr kumimoji="1" lang="zh-CN" altLang="en-US" b="0">
                <a:ea typeface="华文新魏" panose="02010800040101010101" pitchFamily="2" charset="-122"/>
              </a:rPr>
              <a:t>等.</a:t>
            </a:r>
            <a:endParaRPr kumimoji="1" lang="zh-CN" altLang="en-US" sz="2400" b="0">
              <a:ea typeface="华文新魏" panose="02010800040101010101" pitchFamily="2" charset="-122"/>
            </a:endParaRPr>
          </a:p>
        </p:txBody>
      </p:sp>
      <p:sp>
        <p:nvSpPr>
          <p:cNvPr id="159752" name="AutoShape 8"/>
          <p:cNvSpPr>
            <a:spLocks noChangeArrowheads="1"/>
          </p:cNvSpPr>
          <p:nvPr/>
        </p:nvSpPr>
        <p:spPr bwMode="auto">
          <a:xfrm>
            <a:off x="2843213" y="476250"/>
            <a:ext cx="5867400" cy="2133600"/>
          </a:xfrm>
          <a:prstGeom prst="wedgeEllipseCallout">
            <a:avLst>
              <a:gd name="adj1" fmla="val -61176"/>
              <a:gd name="adj2" fmla="val -444"/>
            </a:avLst>
          </a:prstGeom>
          <a:solidFill>
            <a:schemeClr val="accent1"/>
          </a:solidFill>
          <a:ln w="9525">
            <a:solidFill>
              <a:schemeClr val="tx1"/>
            </a:solidFill>
            <a:miter lim="800000"/>
          </a:ln>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b="0">
                <a:ea typeface="华文新魏" panose="02010800040101010101" pitchFamily="2" charset="-122"/>
              </a:rPr>
              <a:t>随机变量通常用大写字母</a:t>
            </a:r>
            <a:endParaRPr kumimoji="1" lang="zh-CN" altLang="en-US" b="0">
              <a:ea typeface="华文新魏" panose="02010800040101010101" pitchFamily="2" charset="-122"/>
            </a:endParaRPr>
          </a:p>
          <a:p>
            <a:pPr algn="ctr" eaLnBrk="1" hangingPunct="1">
              <a:spcBef>
                <a:spcPct val="0"/>
              </a:spcBef>
              <a:buClrTx/>
              <a:buSzTx/>
              <a:buFontTx/>
              <a:buNone/>
            </a:pPr>
            <a:r>
              <a:rPr kumimoji="1" lang="en-US" altLang="zh-CN" b="0" i="1">
                <a:ea typeface="华文新魏" panose="02010800040101010101" pitchFamily="2" charset="-122"/>
              </a:rPr>
              <a:t>X,Y,Z</a:t>
            </a:r>
            <a:r>
              <a:rPr kumimoji="1" lang="zh-CN" altLang="en-US" b="0">
                <a:ea typeface="华文新魏" panose="02010800040101010101" pitchFamily="2" charset="-122"/>
              </a:rPr>
              <a:t>或希腊字母</a:t>
            </a:r>
            <a:r>
              <a:rPr kumimoji="1" lang="en-US" altLang="zh-CN" b="0">
                <a:ea typeface="幼圆" panose="02010509060101010101" pitchFamily="49" charset="-122"/>
                <a:cs typeface="Times New Roman" panose="02020603050405020304" pitchFamily="18" charset="0"/>
              </a:rPr>
              <a:t>ξ,</a:t>
            </a:r>
            <a:r>
              <a:rPr kumimoji="1" lang="en-US" altLang="zh-CN" b="0" i="1">
                <a:ea typeface="幼圆" panose="02010509060101010101" pitchFamily="49" charset="-122"/>
              </a:rPr>
              <a:t>ζ,η</a:t>
            </a:r>
            <a:r>
              <a:rPr kumimoji="1" lang="zh-CN" altLang="en-US" b="0">
                <a:ea typeface="华文新魏" panose="02010800040101010101" pitchFamily="2" charset="-122"/>
              </a:rPr>
              <a:t>等表示</a:t>
            </a:r>
            <a:endParaRPr kumimoji="1" lang="zh-CN" altLang="en-US" b="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9749"/>
                                        </p:tgtEl>
                                        <p:attrNameLst>
                                          <p:attrName>style.visibility</p:attrName>
                                        </p:attrNameLst>
                                      </p:cBhvr>
                                      <p:to>
                                        <p:strVal val="visible"/>
                                      </p:to>
                                    </p:set>
                                    <p:animEffect transition="in" filter="wipe(left)">
                                      <p:cBhvr>
                                        <p:cTn id="7" dur="500"/>
                                        <p:tgtEl>
                                          <p:spTgt spid="1597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9752"/>
                                        </p:tgtEl>
                                        <p:attrNameLst>
                                          <p:attrName>style.visibility</p:attrName>
                                        </p:attrNameLst>
                                      </p:cBhvr>
                                      <p:to>
                                        <p:strVal val="visible"/>
                                      </p:to>
                                    </p:set>
                                    <p:animEffect transition="in" filter="wipe(left)">
                                      <p:cBhvr>
                                        <p:cTn id="12" dur="500"/>
                                        <p:tgtEl>
                                          <p:spTgt spid="1597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9750"/>
                                        </p:tgtEl>
                                        <p:attrNameLst>
                                          <p:attrName>style.visibility</p:attrName>
                                        </p:attrNameLst>
                                      </p:cBhvr>
                                      <p:to>
                                        <p:strVal val="visible"/>
                                      </p:to>
                                    </p:set>
                                    <p:animEffect transition="in" filter="wipe(left)">
                                      <p:cBhvr>
                                        <p:cTn id="17" dur="500"/>
                                        <p:tgtEl>
                                          <p:spTgt spid="1597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9751"/>
                                        </p:tgtEl>
                                        <p:attrNameLst>
                                          <p:attrName>style.visibility</p:attrName>
                                        </p:attrNameLst>
                                      </p:cBhvr>
                                      <p:to>
                                        <p:strVal val="visible"/>
                                      </p:to>
                                    </p:set>
                                    <p:animEffect transition="in" filter="wipe(left)">
                                      <p:cBhvr>
                                        <p:cTn id="22" dur="500"/>
                                        <p:tgtEl>
                                          <p:spTgt spid="159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0" grpId="0" animBg="1"/>
      <p:bldP spid="159751" grpId="0" animBg="1"/>
      <p:bldP spid="159752"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2130" name="Text Box 2"/>
          <p:cNvSpPr txBox="1">
            <a:spLocks noChangeArrowheads="1"/>
          </p:cNvSpPr>
          <p:nvPr/>
        </p:nvSpPr>
        <p:spPr bwMode="auto">
          <a:xfrm>
            <a:off x="812800" y="228600"/>
            <a:ext cx="556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a:solidFill>
                  <a:srgbClr val="0000FF"/>
                </a:solidFill>
                <a:latin typeface="楷体_GB2312" pitchFamily="49" charset="-122"/>
                <a:ea typeface="楷体_GB2312" pitchFamily="49" charset="-122"/>
              </a:rPr>
              <a:t>二、分布函数的概念</a:t>
            </a:r>
            <a:endParaRPr kumimoji="1" lang="zh-CN" altLang="en-US" sz="2800">
              <a:solidFill>
                <a:srgbClr val="0000FF"/>
              </a:solidFill>
              <a:latin typeface="楷体_GB2312" pitchFamily="49" charset="-122"/>
              <a:ea typeface="楷体_GB2312" pitchFamily="49" charset="-122"/>
            </a:endParaRPr>
          </a:p>
        </p:txBody>
      </p:sp>
      <p:sp>
        <p:nvSpPr>
          <p:cNvPr id="15363" name="Text Box 3"/>
          <p:cNvSpPr txBox="1">
            <a:spLocks noChangeArrowheads="1"/>
          </p:cNvSpPr>
          <p:nvPr/>
        </p:nvSpPr>
        <p:spPr bwMode="auto">
          <a:xfrm>
            <a:off x="3213100" y="1611313"/>
            <a:ext cx="184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zh-CN" sz="2800">
              <a:latin typeface="宋体" panose="02010600030101010101" pitchFamily="2" charset="-122"/>
            </a:endParaRPr>
          </a:p>
        </p:txBody>
      </p:sp>
      <p:graphicFrame>
        <p:nvGraphicFramePr>
          <p:cNvPr id="432132" name="Object 4"/>
          <p:cNvGraphicFramePr>
            <a:graphicFrameLocks noChangeAspect="1"/>
          </p:cNvGraphicFramePr>
          <p:nvPr/>
        </p:nvGraphicFramePr>
        <p:xfrm>
          <a:off x="5451475" y="1792288"/>
          <a:ext cx="2441575" cy="498475"/>
        </p:xfrm>
        <a:graphic>
          <a:graphicData uri="http://schemas.openxmlformats.org/presentationml/2006/ole">
            <mc:AlternateContent xmlns:mc="http://schemas.openxmlformats.org/markup-compatibility/2006">
              <mc:Choice xmlns:v="urn:schemas-microsoft-com:vml" Requires="v">
                <p:oleObj spid="_x0000_s151663" name="公式" r:id="rId1" imgW="895350" imgH="144145" progId="Equation.3">
                  <p:embed/>
                </p:oleObj>
              </mc:Choice>
              <mc:Fallback>
                <p:oleObj name="公式" r:id="rId1" imgW="895350" imgH="144145"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1475" y="1792288"/>
                        <a:ext cx="2441575"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2133" name="Rectangle 5"/>
          <p:cNvSpPr>
            <a:spLocks noChangeArrowheads="1"/>
          </p:cNvSpPr>
          <p:nvPr/>
        </p:nvSpPr>
        <p:spPr bwMode="auto">
          <a:xfrm>
            <a:off x="539750" y="1052513"/>
            <a:ext cx="1295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rgbClr val="0000FF"/>
                </a:solidFill>
                <a:latin typeface="楷体_GB2312" pitchFamily="49" charset="-122"/>
                <a:ea typeface="楷体_GB2312" pitchFamily="49" charset="-122"/>
              </a:rPr>
              <a:t>定义</a:t>
            </a:r>
            <a:r>
              <a:rPr kumimoji="1" lang="en-US" altLang="zh-CN" sz="2800">
                <a:solidFill>
                  <a:srgbClr val="0000FF"/>
                </a:solidFill>
                <a:latin typeface="楷体_GB2312" pitchFamily="49" charset="-122"/>
                <a:ea typeface="楷体_GB2312" pitchFamily="49" charset="-122"/>
              </a:rPr>
              <a:t>1</a:t>
            </a:r>
            <a:endParaRPr kumimoji="1" lang="en-US" altLang="zh-CN" sz="2800">
              <a:solidFill>
                <a:srgbClr val="0000FF"/>
              </a:solidFill>
              <a:latin typeface="楷体_GB2312" pitchFamily="49" charset="-122"/>
              <a:ea typeface="楷体_GB2312" pitchFamily="49" charset="-122"/>
            </a:endParaRPr>
          </a:p>
        </p:txBody>
      </p:sp>
      <p:grpSp>
        <p:nvGrpSpPr>
          <p:cNvPr id="2" name="Group 6"/>
          <p:cNvGrpSpPr/>
          <p:nvPr/>
        </p:nvGrpSpPr>
        <p:grpSpPr bwMode="auto">
          <a:xfrm>
            <a:off x="1766888" y="1077913"/>
            <a:ext cx="3957637" cy="519112"/>
            <a:chOff x="1028" y="486"/>
            <a:chExt cx="2356" cy="327"/>
          </a:xfrm>
        </p:grpSpPr>
        <p:sp>
          <p:nvSpPr>
            <p:cNvPr id="15405" name="Text Box 7"/>
            <p:cNvSpPr txBox="1">
              <a:spLocks noChangeArrowheads="1"/>
            </p:cNvSpPr>
            <p:nvPr/>
          </p:nvSpPr>
          <p:spPr bwMode="auto">
            <a:xfrm>
              <a:off x="1028" y="486"/>
              <a:ext cx="23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宋体" panose="02010600030101010101" pitchFamily="2" charset="-122"/>
                </a:rPr>
                <a:t>设</a:t>
              </a:r>
              <a:r>
                <a:rPr kumimoji="1" lang="zh-CN" altLang="en-US" sz="2800" i="1">
                  <a:latin typeface="宋体" panose="02010600030101010101" pitchFamily="2" charset="-122"/>
                </a:rPr>
                <a:t>  </a:t>
              </a:r>
              <a:r>
                <a:rPr kumimoji="1" lang="zh-CN" altLang="en-US" sz="2800">
                  <a:latin typeface="宋体" panose="02010600030101010101" pitchFamily="2" charset="-122"/>
                </a:rPr>
                <a:t>是一个随机变量，</a:t>
              </a:r>
              <a:endParaRPr lang="zh-CN" altLang="en-US" sz="2800">
                <a:latin typeface="宋体" panose="02010600030101010101" pitchFamily="2" charset="-122"/>
              </a:endParaRPr>
            </a:p>
          </p:txBody>
        </p:sp>
        <p:graphicFrame>
          <p:nvGraphicFramePr>
            <p:cNvPr id="15406" name="Object 8"/>
            <p:cNvGraphicFramePr>
              <a:graphicFrameLocks noChangeAspect="1"/>
            </p:cNvGraphicFramePr>
            <p:nvPr/>
          </p:nvGraphicFramePr>
          <p:xfrm>
            <a:off x="1304" y="553"/>
            <a:ext cx="240" cy="204"/>
          </p:xfrm>
          <a:graphic>
            <a:graphicData uri="http://schemas.openxmlformats.org/presentationml/2006/ole">
              <mc:AlternateContent xmlns:mc="http://schemas.openxmlformats.org/markup-compatibility/2006">
                <mc:Choice xmlns:v="urn:schemas-microsoft-com:vml" Requires="v">
                  <p:oleObj spid="_x0000_s151664" name="Equation" r:id="rId3" imgW="285750" imgH="240665" progId="Equation.DSMT4">
                    <p:embed/>
                  </p:oleObj>
                </mc:Choice>
                <mc:Fallback>
                  <p:oleObj name="Equation" r:id="rId3" imgW="285750" imgH="240665"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4" y="553"/>
                          <a:ext cx="240"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9"/>
          <p:cNvGrpSpPr/>
          <p:nvPr/>
        </p:nvGrpSpPr>
        <p:grpSpPr bwMode="auto">
          <a:xfrm>
            <a:off x="5283200" y="1101725"/>
            <a:ext cx="3609975" cy="519113"/>
            <a:chOff x="3236" y="485"/>
            <a:chExt cx="2164" cy="327"/>
          </a:xfrm>
        </p:grpSpPr>
        <p:graphicFrame>
          <p:nvGraphicFramePr>
            <p:cNvPr id="15403" name="Object 10"/>
            <p:cNvGraphicFramePr>
              <a:graphicFrameLocks noChangeAspect="1"/>
            </p:cNvGraphicFramePr>
            <p:nvPr/>
          </p:nvGraphicFramePr>
          <p:xfrm>
            <a:off x="3236" y="565"/>
            <a:ext cx="181" cy="192"/>
          </p:xfrm>
          <a:graphic>
            <a:graphicData uri="http://schemas.openxmlformats.org/presentationml/2006/ole">
              <mc:AlternateContent xmlns:mc="http://schemas.openxmlformats.org/markup-compatibility/2006">
                <mc:Choice xmlns:v="urn:schemas-microsoft-com:vml" Requires="v">
                  <p:oleObj spid="_x0000_s151665" name="Equation" r:id="rId5" imgW="161925" imgH="173355" progId="Equation.DSMT4">
                    <p:embed/>
                  </p:oleObj>
                </mc:Choice>
                <mc:Fallback>
                  <p:oleObj name="Equation" r:id="rId5" imgW="161925" imgH="173355"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6" y="565"/>
                          <a:ext cx="181"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404" name="Text Box 11"/>
            <p:cNvSpPr txBox="1">
              <a:spLocks noChangeArrowheads="1"/>
            </p:cNvSpPr>
            <p:nvPr/>
          </p:nvSpPr>
          <p:spPr bwMode="auto">
            <a:xfrm>
              <a:off x="3380" y="485"/>
              <a:ext cx="20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800">
                  <a:latin typeface="宋体" panose="02010600030101010101" pitchFamily="2" charset="-122"/>
                </a:rPr>
                <a:t>是任意实数</a:t>
              </a:r>
              <a:r>
                <a:rPr kumimoji="1" lang="en-US" altLang="zh-CN" sz="2800">
                  <a:latin typeface="宋体" panose="02010600030101010101" pitchFamily="2" charset="-122"/>
                </a:rPr>
                <a:t>,</a:t>
              </a:r>
              <a:r>
                <a:rPr kumimoji="1" lang="zh-CN" altLang="en-US" sz="2800">
                  <a:latin typeface="宋体" panose="02010600030101010101" pitchFamily="2" charset="-122"/>
                </a:rPr>
                <a:t>称函数</a:t>
              </a:r>
              <a:endParaRPr kumimoji="1" lang="zh-CN" altLang="en-US" sz="2800">
                <a:latin typeface="宋体" panose="02010600030101010101" pitchFamily="2" charset="-122"/>
              </a:endParaRPr>
            </a:p>
          </p:txBody>
        </p:sp>
      </p:grpSp>
      <p:grpSp>
        <p:nvGrpSpPr>
          <p:cNvPr id="4" name="Group 12"/>
          <p:cNvGrpSpPr/>
          <p:nvPr/>
        </p:nvGrpSpPr>
        <p:grpSpPr bwMode="auto">
          <a:xfrm>
            <a:off x="763588" y="2349500"/>
            <a:ext cx="3043237" cy="519113"/>
            <a:chOff x="260" y="1446"/>
            <a:chExt cx="1917" cy="327"/>
          </a:xfrm>
        </p:grpSpPr>
        <p:sp>
          <p:nvSpPr>
            <p:cNvPr id="15401" name="Text Box 13"/>
            <p:cNvSpPr txBox="1">
              <a:spLocks noChangeArrowheads="1"/>
            </p:cNvSpPr>
            <p:nvPr/>
          </p:nvSpPr>
          <p:spPr bwMode="auto">
            <a:xfrm>
              <a:off x="260" y="1446"/>
              <a:ext cx="19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宋体" panose="02010600030101010101" pitchFamily="2" charset="-122"/>
                </a:rPr>
                <a:t>为  的</a:t>
              </a:r>
              <a:r>
                <a:rPr kumimoji="1" lang="zh-CN" altLang="en-US" sz="2800">
                  <a:solidFill>
                    <a:srgbClr val="0000FF"/>
                  </a:solidFill>
                  <a:latin typeface="宋体" panose="02010600030101010101" pitchFamily="2" charset="-122"/>
                </a:rPr>
                <a:t>分布函数</a:t>
              </a:r>
              <a:r>
                <a:rPr kumimoji="1" lang="zh-CN" altLang="en-US" sz="2800">
                  <a:latin typeface="宋体" panose="02010600030101010101" pitchFamily="2" charset="-122"/>
                </a:rPr>
                <a:t>。</a:t>
              </a:r>
              <a:endParaRPr kumimoji="1" lang="zh-CN" altLang="en-US" sz="2800">
                <a:solidFill>
                  <a:srgbClr val="FFFF00"/>
                </a:solidFill>
                <a:latin typeface="宋体" panose="02010600030101010101" pitchFamily="2" charset="-122"/>
              </a:endParaRPr>
            </a:p>
          </p:txBody>
        </p:sp>
        <p:graphicFrame>
          <p:nvGraphicFramePr>
            <p:cNvPr id="15402" name="Object 14"/>
            <p:cNvGraphicFramePr>
              <a:graphicFrameLocks noChangeAspect="1"/>
            </p:cNvGraphicFramePr>
            <p:nvPr/>
          </p:nvGraphicFramePr>
          <p:xfrm>
            <a:off x="524" y="1513"/>
            <a:ext cx="240" cy="204"/>
          </p:xfrm>
          <a:graphic>
            <a:graphicData uri="http://schemas.openxmlformats.org/presentationml/2006/ole">
              <mc:AlternateContent xmlns:mc="http://schemas.openxmlformats.org/markup-compatibility/2006">
                <mc:Choice xmlns:v="urn:schemas-microsoft-com:vml" Requires="v">
                  <p:oleObj spid="_x0000_s151666" name="Equation" r:id="rId7" imgW="285750" imgH="240665" progId="Equation.DSMT4">
                    <p:embed/>
                  </p:oleObj>
                </mc:Choice>
                <mc:Fallback>
                  <p:oleObj name="Equation" r:id="rId7" imgW="285750" imgH="240665"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4" y="1513"/>
                          <a:ext cx="240"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32143" name="Text Box 15"/>
          <p:cNvSpPr txBox="1">
            <a:spLocks noChangeArrowheads="1"/>
          </p:cNvSpPr>
          <p:nvPr/>
        </p:nvSpPr>
        <p:spPr bwMode="auto">
          <a:xfrm>
            <a:off x="569913" y="4378325"/>
            <a:ext cx="17922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宋体" panose="02010600030101010101" pitchFamily="2" charset="-122"/>
              </a:rPr>
              <a:t>上的概率</a:t>
            </a:r>
            <a:r>
              <a:rPr kumimoji="1" lang="en-US" altLang="zh-CN" sz="2800">
                <a:latin typeface="宋体" panose="02010600030101010101" pitchFamily="2" charset="-122"/>
              </a:rPr>
              <a:t>.</a:t>
            </a:r>
            <a:endParaRPr kumimoji="1" lang="en-US" altLang="zh-CN" sz="2800">
              <a:latin typeface="宋体" panose="02010600030101010101" pitchFamily="2" charset="-122"/>
            </a:endParaRPr>
          </a:p>
        </p:txBody>
      </p:sp>
      <p:graphicFrame>
        <p:nvGraphicFramePr>
          <p:cNvPr id="432144" name="Object 16"/>
          <p:cNvGraphicFramePr>
            <a:graphicFrameLocks noChangeAspect="1"/>
          </p:cNvGraphicFramePr>
          <p:nvPr/>
        </p:nvGraphicFramePr>
        <p:xfrm>
          <a:off x="3708400" y="5654675"/>
          <a:ext cx="2665413" cy="538163"/>
        </p:xfrm>
        <a:graphic>
          <a:graphicData uri="http://schemas.openxmlformats.org/presentationml/2006/ole">
            <mc:AlternateContent xmlns:mc="http://schemas.openxmlformats.org/markup-compatibility/2006">
              <mc:Choice xmlns:v="urn:schemas-microsoft-com:vml" Requires="v">
                <p:oleObj spid="_x0000_s151667" name="公式" r:id="rId9" imgW="1009650" imgH="163830" progId="Equation.3">
                  <p:embed/>
                </p:oleObj>
              </mc:Choice>
              <mc:Fallback>
                <p:oleObj name="公式" r:id="rId9" imgW="1009650" imgH="16383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08400" y="5654675"/>
                        <a:ext cx="266541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2145" name="Object 17"/>
          <p:cNvGraphicFramePr>
            <a:graphicFrameLocks noChangeAspect="1"/>
          </p:cNvGraphicFramePr>
          <p:nvPr/>
        </p:nvGraphicFramePr>
        <p:xfrm>
          <a:off x="1093788" y="5089525"/>
          <a:ext cx="2538412" cy="538163"/>
        </p:xfrm>
        <a:graphic>
          <a:graphicData uri="http://schemas.openxmlformats.org/presentationml/2006/ole">
            <mc:AlternateContent xmlns:mc="http://schemas.openxmlformats.org/markup-compatibility/2006">
              <mc:Choice xmlns:v="urn:schemas-microsoft-com:vml" Requires="v">
                <p:oleObj spid="_x0000_s151668" name="公式" r:id="rId11" imgW="962025" imgH="163830" progId="Equation.3">
                  <p:embed/>
                </p:oleObj>
              </mc:Choice>
              <mc:Fallback>
                <p:oleObj name="公式" r:id="rId11" imgW="962025" imgH="163830"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93788" y="5089525"/>
                        <a:ext cx="2538412"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2146" name="Object 18"/>
          <p:cNvGraphicFramePr>
            <a:graphicFrameLocks noChangeAspect="1"/>
          </p:cNvGraphicFramePr>
          <p:nvPr/>
        </p:nvGraphicFramePr>
        <p:xfrm>
          <a:off x="3708400" y="5089525"/>
          <a:ext cx="4094163" cy="538163"/>
        </p:xfrm>
        <a:graphic>
          <a:graphicData uri="http://schemas.openxmlformats.org/presentationml/2006/ole">
            <mc:AlternateContent xmlns:mc="http://schemas.openxmlformats.org/markup-compatibility/2006">
              <mc:Choice xmlns:v="urn:schemas-microsoft-com:vml" Requires="v">
                <p:oleObj spid="_x0000_s151669" name="公式" r:id="rId13" imgW="1581150" imgH="163830" progId="Equation.3">
                  <p:embed/>
                </p:oleObj>
              </mc:Choice>
              <mc:Fallback>
                <p:oleObj name="公式" r:id="rId13" imgW="1581150" imgH="16383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08400" y="5089525"/>
                        <a:ext cx="4094163"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2147" name="Object 19"/>
          <p:cNvGraphicFramePr>
            <a:graphicFrameLocks noChangeAspect="1"/>
          </p:cNvGraphicFramePr>
          <p:nvPr/>
        </p:nvGraphicFramePr>
        <p:xfrm>
          <a:off x="2185988" y="1787525"/>
          <a:ext cx="2855912" cy="508000"/>
        </p:xfrm>
        <a:graphic>
          <a:graphicData uri="http://schemas.openxmlformats.org/presentationml/2006/ole">
            <mc:AlternateContent xmlns:mc="http://schemas.openxmlformats.org/markup-compatibility/2006">
              <mc:Choice xmlns:v="urn:schemas-microsoft-com:vml" Requires="v">
                <p:oleObj spid="_x0000_s151670" name="公式" r:id="rId15" imgW="1085850" imgH="144145" progId="Equation.3">
                  <p:embed/>
                </p:oleObj>
              </mc:Choice>
              <mc:Fallback>
                <p:oleObj name="公式" r:id="rId15" imgW="1085850" imgH="144145"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85988" y="1787525"/>
                        <a:ext cx="28559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20"/>
          <p:cNvGrpSpPr/>
          <p:nvPr/>
        </p:nvGrpSpPr>
        <p:grpSpPr bwMode="auto">
          <a:xfrm>
            <a:off x="3641725" y="2667000"/>
            <a:ext cx="2530475" cy="965200"/>
            <a:chOff x="1892" y="1782"/>
            <a:chExt cx="1594" cy="608"/>
          </a:xfrm>
        </p:grpSpPr>
        <p:graphicFrame>
          <p:nvGraphicFramePr>
            <p:cNvPr id="15382" name="Object 21"/>
            <p:cNvGraphicFramePr>
              <a:graphicFrameLocks noChangeAspect="1"/>
            </p:cNvGraphicFramePr>
            <p:nvPr/>
          </p:nvGraphicFramePr>
          <p:xfrm>
            <a:off x="2750" y="1782"/>
            <a:ext cx="69" cy="127"/>
          </p:xfrm>
          <a:graphic>
            <a:graphicData uri="http://schemas.openxmlformats.org/presentationml/2006/ole">
              <mc:AlternateContent xmlns:mc="http://schemas.openxmlformats.org/markup-compatibility/2006">
                <mc:Choice xmlns:v="urn:schemas-microsoft-com:vml" Requires="v">
                  <p:oleObj spid="_x0000_s151671" name="Equation" r:id="rId17" imgW="114300" imgH="215900" progId="Equation.3">
                    <p:embed/>
                  </p:oleObj>
                </mc:Choice>
                <mc:Fallback>
                  <p:oleObj name="Equation" r:id="rId17" imgW="114300" imgH="215900"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50" y="1782"/>
                          <a:ext cx="69"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3" name="Object 22"/>
            <p:cNvGraphicFramePr>
              <a:graphicFrameLocks noChangeAspect="1"/>
            </p:cNvGraphicFramePr>
            <p:nvPr/>
          </p:nvGraphicFramePr>
          <p:xfrm>
            <a:off x="2750" y="1782"/>
            <a:ext cx="69" cy="127"/>
          </p:xfrm>
          <a:graphic>
            <a:graphicData uri="http://schemas.openxmlformats.org/presentationml/2006/ole">
              <mc:AlternateContent xmlns:mc="http://schemas.openxmlformats.org/markup-compatibility/2006">
                <mc:Choice xmlns:v="urn:schemas-microsoft-com:vml" Requires="v">
                  <p:oleObj spid="_x0000_s151672" name="Equation" r:id="rId19" imgW="114300" imgH="215900" progId="Equation.3">
                    <p:embed/>
                  </p:oleObj>
                </mc:Choice>
                <mc:Fallback>
                  <p:oleObj name="Equation" r:id="rId19" imgW="114300" imgH="215900"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50" y="1782"/>
                          <a:ext cx="69"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4" name="Object 23"/>
            <p:cNvGraphicFramePr>
              <a:graphicFrameLocks noChangeAspect="1"/>
            </p:cNvGraphicFramePr>
            <p:nvPr/>
          </p:nvGraphicFramePr>
          <p:xfrm>
            <a:off x="2750" y="1782"/>
            <a:ext cx="69" cy="127"/>
          </p:xfrm>
          <a:graphic>
            <a:graphicData uri="http://schemas.openxmlformats.org/presentationml/2006/ole">
              <mc:AlternateContent xmlns:mc="http://schemas.openxmlformats.org/markup-compatibility/2006">
                <mc:Choice xmlns:v="urn:schemas-microsoft-com:vml" Requires="v">
                  <p:oleObj spid="_x0000_s151673" name="Equation" r:id="rId20" imgW="114300" imgH="215900" progId="Equation.3">
                    <p:embed/>
                  </p:oleObj>
                </mc:Choice>
                <mc:Fallback>
                  <p:oleObj name="Equation" r:id="rId20" imgW="114300" imgH="215900" progId="Equation.3">
                    <p:embed/>
                    <p:pic>
                      <p:nvPicPr>
                        <p:cNvPr id="0" name="Object 2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50" y="1782"/>
                          <a:ext cx="69"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85" name="Object 24"/>
            <p:cNvGraphicFramePr>
              <a:graphicFrameLocks noChangeAspect="1"/>
            </p:cNvGraphicFramePr>
            <p:nvPr/>
          </p:nvGraphicFramePr>
          <p:xfrm>
            <a:off x="2750" y="1782"/>
            <a:ext cx="69" cy="127"/>
          </p:xfrm>
          <a:graphic>
            <a:graphicData uri="http://schemas.openxmlformats.org/presentationml/2006/ole">
              <mc:AlternateContent xmlns:mc="http://schemas.openxmlformats.org/markup-compatibility/2006">
                <mc:Choice xmlns:v="urn:schemas-microsoft-com:vml" Requires="v">
                  <p:oleObj spid="_x0000_s151674" name="Equation" r:id="rId21" imgW="114300" imgH="215900" progId="Equation.3">
                    <p:embed/>
                  </p:oleObj>
                </mc:Choice>
                <mc:Fallback>
                  <p:oleObj name="Equation" r:id="rId21" imgW="114300" imgH="215900"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750" y="1782"/>
                          <a:ext cx="69"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6" name="Line 25"/>
            <p:cNvSpPr>
              <a:spLocks noChangeShapeType="1"/>
            </p:cNvSpPr>
            <p:nvPr/>
          </p:nvSpPr>
          <p:spPr bwMode="auto">
            <a:xfrm>
              <a:off x="1892" y="2149"/>
              <a:ext cx="159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7" name="Line 26"/>
            <p:cNvSpPr>
              <a:spLocks noChangeShapeType="1"/>
            </p:cNvSpPr>
            <p:nvPr/>
          </p:nvSpPr>
          <p:spPr bwMode="auto">
            <a:xfrm>
              <a:off x="2948" y="2101"/>
              <a:ext cx="0" cy="4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5388" name="Object 27"/>
            <p:cNvGraphicFramePr>
              <a:graphicFrameLocks noChangeAspect="1"/>
            </p:cNvGraphicFramePr>
            <p:nvPr/>
          </p:nvGraphicFramePr>
          <p:xfrm>
            <a:off x="2900" y="2209"/>
            <a:ext cx="136" cy="144"/>
          </p:xfrm>
          <a:graphic>
            <a:graphicData uri="http://schemas.openxmlformats.org/presentationml/2006/ole">
              <mc:AlternateContent xmlns:mc="http://schemas.openxmlformats.org/markup-compatibility/2006">
                <mc:Choice xmlns:v="urn:schemas-microsoft-com:vml" Requires="v">
                  <p:oleObj spid="_x0000_s151675" name="Equation" r:id="rId22" imgW="161925" imgH="173355" progId="Equation.DSMT4">
                    <p:embed/>
                  </p:oleObj>
                </mc:Choice>
                <mc:Fallback>
                  <p:oleObj name="Equation" r:id="rId22" imgW="161925" imgH="173355" progId="Equation.DSMT4">
                    <p:embed/>
                    <p:pic>
                      <p:nvPicPr>
                        <p:cNvPr id="0" name="Object 2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900" y="2209"/>
                          <a:ext cx="13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9" name="Line 28"/>
            <p:cNvSpPr>
              <a:spLocks noChangeShapeType="1"/>
            </p:cNvSpPr>
            <p:nvPr/>
          </p:nvSpPr>
          <p:spPr bwMode="auto">
            <a:xfrm flipV="1">
              <a:off x="2948" y="1909"/>
              <a:ext cx="0"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0" name="Line 29"/>
            <p:cNvSpPr>
              <a:spLocks noChangeShapeType="1"/>
            </p:cNvSpPr>
            <p:nvPr/>
          </p:nvSpPr>
          <p:spPr bwMode="auto">
            <a:xfrm flipH="1">
              <a:off x="2032" y="1909"/>
              <a:ext cx="916"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1" name="Line 30"/>
            <p:cNvSpPr>
              <a:spLocks noChangeShapeType="1"/>
            </p:cNvSpPr>
            <p:nvPr/>
          </p:nvSpPr>
          <p:spPr bwMode="auto">
            <a:xfrm flipH="1">
              <a:off x="2036" y="1909"/>
              <a:ext cx="9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2" name="Line 31"/>
            <p:cNvSpPr>
              <a:spLocks noChangeShapeType="1"/>
            </p:cNvSpPr>
            <p:nvPr/>
          </p:nvSpPr>
          <p:spPr bwMode="auto">
            <a:xfrm flipH="1">
              <a:off x="2132" y="1909"/>
              <a:ext cx="9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3" name="Line 32"/>
            <p:cNvSpPr>
              <a:spLocks noChangeShapeType="1"/>
            </p:cNvSpPr>
            <p:nvPr/>
          </p:nvSpPr>
          <p:spPr bwMode="auto">
            <a:xfrm flipH="1">
              <a:off x="2228" y="1909"/>
              <a:ext cx="9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4" name="Line 33"/>
            <p:cNvSpPr>
              <a:spLocks noChangeShapeType="1"/>
            </p:cNvSpPr>
            <p:nvPr/>
          </p:nvSpPr>
          <p:spPr bwMode="auto">
            <a:xfrm flipH="1">
              <a:off x="2324" y="1909"/>
              <a:ext cx="9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5" name="Line 34"/>
            <p:cNvSpPr>
              <a:spLocks noChangeShapeType="1"/>
            </p:cNvSpPr>
            <p:nvPr/>
          </p:nvSpPr>
          <p:spPr bwMode="auto">
            <a:xfrm flipH="1">
              <a:off x="2420" y="1909"/>
              <a:ext cx="9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6" name="Line 35"/>
            <p:cNvSpPr>
              <a:spLocks noChangeShapeType="1"/>
            </p:cNvSpPr>
            <p:nvPr/>
          </p:nvSpPr>
          <p:spPr bwMode="auto">
            <a:xfrm flipH="1">
              <a:off x="2516" y="1909"/>
              <a:ext cx="9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7" name="Line 36"/>
            <p:cNvSpPr>
              <a:spLocks noChangeShapeType="1"/>
            </p:cNvSpPr>
            <p:nvPr/>
          </p:nvSpPr>
          <p:spPr bwMode="auto">
            <a:xfrm flipH="1">
              <a:off x="2612" y="1909"/>
              <a:ext cx="9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8" name="Line 37"/>
            <p:cNvSpPr>
              <a:spLocks noChangeShapeType="1"/>
            </p:cNvSpPr>
            <p:nvPr/>
          </p:nvSpPr>
          <p:spPr bwMode="auto">
            <a:xfrm flipH="1">
              <a:off x="2708" y="1909"/>
              <a:ext cx="9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9" name="Line 38"/>
            <p:cNvSpPr>
              <a:spLocks noChangeShapeType="1"/>
            </p:cNvSpPr>
            <p:nvPr/>
          </p:nvSpPr>
          <p:spPr bwMode="auto">
            <a:xfrm flipH="1">
              <a:off x="2804" y="1909"/>
              <a:ext cx="96" cy="24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5400" name="Object 39"/>
            <p:cNvGraphicFramePr>
              <a:graphicFrameLocks noChangeAspect="1"/>
            </p:cNvGraphicFramePr>
            <p:nvPr/>
          </p:nvGraphicFramePr>
          <p:xfrm>
            <a:off x="2042" y="2165"/>
            <a:ext cx="617" cy="225"/>
          </p:xfrm>
          <a:graphic>
            <a:graphicData uri="http://schemas.openxmlformats.org/presentationml/2006/ole">
              <mc:AlternateContent xmlns:mc="http://schemas.openxmlformats.org/markup-compatibility/2006">
                <mc:Choice xmlns:v="urn:schemas-microsoft-com:vml" Requires="v">
                  <p:oleObj spid="_x0000_s151676" name="公式" r:id="rId24" imgW="371475" imgH="125095" progId="Equation.3">
                    <p:embed/>
                  </p:oleObj>
                </mc:Choice>
                <mc:Fallback>
                  <p:oleObj name="公式" r:id="rId24" imgW="371475" imgH="125095" progId="Equation.3">
                    <p:embed/>
                    <p:pic>
                      <p:nvPicPr>
                        <p:cNvPr id="0" name="Object 3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042" y="2165"/>
                          <a:ext cx="617"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 name="Group 40"/>
          <p:cNvGrpSpPr/>
          <p:nvPr/>
        </p:nvGrpSpPr>
        <p:grpSpPr bwMode="auto">
          <a:xfrm>
            <a:off x="1035050" y="3733800"/>
            <a:ext cx="7216775" cy="617538"/>
            <a:chOff x="652" y="2667"/>
            <a:chExt cx="4546" cy="389"/>
          </a:xfrm>
        </p:grpSpPr>
        <p:sp>
          <p:nvSpPr>
            <p:cNvPr id="15376" name="Text Box 41"/>
            <p:cNvSpPr txBox="1">
              <a:spLocks noChangeArrowheads="1"/>
            </p:cNvSpPr>
            <p:nvPr/>
          </p:nvSpPr>
          <p:spPr bwMode="auto">
            <a:xfrm>
              <a:off x="652" y="2690"/>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800">
                  <a:latin typeface="宋体" panose="02010600030101010101" pitchFamily="2" charset="-122"/>
                </a:rPr>
                <a:t>分布函数</a:t>
              </a:r>
              <a:endParaRPr kumimoji="1" lang="zh-CN" altLang="en-US" sz="2800">
                <a:latin typeface="宋体" panose="02010600030101010101" pitchFamily="2" charset="-122"/>
              </a:endParaRPr>
            </a:p>
          </p:txBody>
        </p:sp>
        <p:graphicFrame>
          <p:nvGraphicFramePr>
            <p:cNvPr id="15377" name="Object 42"/>
            <p:cNvGraphicFramePr>
              <a:graphicFrameLocks noChangeAspect="1"/>
            </p:cNvGraphicFramePr>
            <p:nvPr/>
          </p:nvGraphicFramePr>
          <p:xfrm>
            <a:off x="1594" y="2736"/>
            <a:ext cx="579" cy="320"/>
          </p:xfrm>
          <a:graphic>
            <a:graphicData uri="http://schemas.openxmlformats.org/presentationml/2006/ole">
              <mc:AlternateContent xmlns:mc="http://schemas.openxmlformats.org/markup-compatibility/2006">
                <mc:Choice xmlns:v="urn:schemas-microsoft-com:vml" Requires="v">
                  <p:oleObj spid="_x0000_s151677" name="公式" r:id="rId26" imgW="314325" imgH="144145" progId="Equation.3">
                    <p:embed/>
                  </p:oleObj>
                </mc:Choice>
                <mc:Fallback>
                  <p:oleObj name="公式" r:id="rId26" imgW="314325" imgH="144145" progId="Equation.3">
                    <p:embed/>
                    <p:pic>
                      <p:nvPicPr>
                        <p:cNvPr id="0" name="Object 4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594" y="2736"/>
                          <a:ext cx="579"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378" name="Group 43"/>
            <p:cNvGrpSpPr/>
            <p:nvPr/>
          </p:nvGrpSpPr>
          <p:grpSpPr bwMode="auto">
            <a:xfrm>
              <a:off x="2109" y="2667"/>
              <a:ext cx="3089" cy="381"/>
              <a:chOff x="2194" y="2659"/>
              <a:chExt cx="3089" cy="381"/>
            </a:xfrm>
          </p:grpSpPr>
          <p:graphicFrame>
            <p:nvGraphicFramePr>
              <p:cNvPr id="15379" name="Object 44"/>
              <p:cNvGraphicFramePr>
                <a:graphicFrameLocks noChangeAspect="1"/>
              </p:cNvGraphicFramePr>
              <p:nvPr/>
            </p:nvGraphicFramePr>
            <p:xfrm>
              <a:off x="4598" y="2731"/>
              <a:ext cx="685" cy="281"/>
            </p:xfrm>
            <a:graphic>
              <a:graphicData uri="http://schemas.openxmlformats.org/presentationml/2006/ole">
                <mc:AlternateContent xmlns:mc="http://schemas.openxmlformats.org/markup-compatibility/2006">
                  <mc:Choice xmlns:v="urn:schemas-microsoft-com:vml" Requires="v">
                    <p:oleObj spid="_x0000_s151678" name="公式" r:id="rId28" imgW="438150" imgH="144145" progId="Equation.3">
                      <p:embed/>
                    </p:oleObj>
                  </mc:Choice>
                  <mc:Fallback>
                    <p:oleObj name="公式" r:id="rId28" imgW="438150" imgH="144145" progId="Equation.3">
                      <p:embed/>
                      <p:pic>
                        <p:nvPicPr>
                          <p:cNvPr id="0" name="Object 4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598" y="2731"/>
                            <a:ext cx="685" cy="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0" name="Text Box 45"/>
              <p:cNvSpPr txBox="1">
                <a:spLocks noChangeArrowheads="1"/>
              </p:cNvSpPr>
              <p:nvPr/>
            </p:nvSpPr>
            <p:spPr bwMode="auto">
              <a:xfrm>
                <a:off x="2194" y="2659"/>
                <a:ext cx="2367"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zh-CN" altLang="en-US" sz="2800">
                    <a:latin typeface="宋体" panose="02010600030101010101" pitchFamily="2" charset="-122"/>
                  </a:rPr>
                  <a:t>的值就表示 </a:t>
                </a:r>
                <a:r>
                  <a:rPr kumimoji="1" lang="zh-CN" altLang="en-US" sz="2800" i="1">
                    <a:latin typeface="宋体" panose="02010600030101010101" pitchFamily="2" charset="-122"/>
                  </a:rPr>
                  <a:t> </a:t>
                </a:r>
                <a:r>
                  <a:rPr kumimoji="1" lang="zh-CN" altLang="en-US" sz="2800">
                    <a:latin typeface="宋体" panose="02010600030101010101" pitchFamily="2" charset="-122"/>
                  </a:rPr>
                  <a:t>落在区间</a:t>
                </a:r>
                <a:endParaRPr lang="zh-CN" altLang="en-US" sz="2800">
                  <a:latin typeface="宋体" panose="02010600030101010101" pitchFamily="2" charset="-122"/>
                </a:endParaRPr>
              </a:p>
            </p:txBody>
          </p:sp>
          <p:graphicFrame>
            <p:nvGraphicFramePr>
              <p:cNvPr id="15381" name="Object 46"/>
              <p:cNvGraphicFramePr>
                <a:graphicFrameLocks noChangeAspect="1"/>
              </p:cNvGraphicFramePr>
              <p:nvPr/>
            </p:nvGraphicFramePr>
            <p:xfrm>
              <a:off x="3339" y="2712"/>
              <a:ext cx="280" cy="260"/>
            </p:xfrm>
            <a:graphic>
              <a:graphicData uri="http://schemas.openxmlformats.org/presentationml/2006/ole">
                <mc:AlternateContent xmlns:mc="http://schemas.openxmlformats.org/markup-compatibility/2006">
                  <mc:Choice xmlns:v="urn:schemas-microsoft-com:vml" Requires="v">
                    <p:oleObj spid="_x0000_s151679" name="公式" r:id="rId30" imgW="123825" imgH="106045" progId="Equation.3">
                      <p:embed/>
                    </p:oleObj>
                  </mc:Choice>
                  <mc:Fallback>
                    <p:oleObj name="公式" r:id="rId30" imgW="123825" imgH="106045" progId="Equation.3">
                      <p:embed/>
                      <p:pic>
                        <p:nvPicPr>
                          <p:cNvPr id="0" name="Object 4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339" y="2712"/>
                            <a:ext cx="28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2130"/>
                                        </p:tgtEl>
                                        <p:attrNameLst>
                                          <p:attrName>style.visibility</p:attrName>
                                        </p:attrNameLst>
                                      </p:cBhvr>
                                      <p:to>
                                        <p:strVal val="visible"/>
                                      </p:to>
                                    </p:set>
                                    <p:animEffect transition="in" filter="wipe(left)">
                                      <p:cBhvr>
                                        <p:cTn id="7" dur="500"/>
                                        <p:tgtEl>
                                          <p:spTgt spid="4321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2133"/>
                                        </p:tgtEl>
                                        <p:attrNameLst>
                                          <p:attrName>style.visibility</p:attrName>
                                        </p:attrNameLst>
                                      </p:cBhvr>
                                      <p:to>
                                        <p:strVal val="visible"/>
                                      </p:to>
                                    </p:set>
                                    <p:animEffect transition="in" filter="wipe(left)">
                                      <p:cBhvr>
                                        <p:cTn id="12" dur="500"/>
                                        <p:tgtEl>
                                          <p:spTgt spid="4321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32147"/>
                                        </p:tgtEl>
                                        <p:attrNameLst>
                                          <p:attrName>style.visibility</p:attrName>
                                        </p:attrNameLst>
                                      </p:cBhvr>
                                      <p:to>
                                        <p:strVal val="visible"/>
                                      </p:to>
                                    </p:set>
                                    <p:animEffect transition="in" filter="wipe(left)">
                                      <p:cBhvr>
                                        <p:cTn id="27" dur="500"/>
                                        <p:tgtEl>
                                          <p:spTgt spid="43214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32132"/>
                                        </p:tgtEl>
                                        <p:attrNameLst>
                                          <p:attrName>style.visibility</p:attrName>
                                        </p:attrNameLst>
                                      </p:cBhvr>
                                      <p:to>
                                        <p:strVal val="visible"/>
                                      </p:to>
                                    </p:set>
                                    <p:animEffect transition="in" filter="wipe(left)">
                                      <p:cBhvr>
                                        <p:cTn id="32" dur="500"/>
                                        <p:tgtEl>
                                          <p:spTgt spid="43213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32143">
                                            <p:txEl>
                                              <p:pRg st="0" end="0"/>
                                            </p:txEl>
                                          </p:spTgt>
                                        </p:tgtEl>
                                        <p:attrNameLst>
                                          <p:attrName>style.visibility</p:attrName>
                                        </p:attrNameLst>
                                      </p:cBhvr>
                                      <p:to>
                                        <p:strVal val="visible"/>
                                      </p:to>
                                    </p:set>
                                    <p:animEffect transition="in" filter="wipe(left)">
                                      <p:cBhvr>
                                        <p:cTn id="52" dur="500"/>
                                        <p:tgtEl>
                                          <p:spTgt spid="432143">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32145"/>
                                        </p:tgtEl>
                                        <p:attrNameLst>
                                          <p:attrName>style.visibility</p:attrName>
                                        </p:attrNameLst>
                                      </p:cBhvr>
                                      <p:to>
                                        <p:strVal val="visible"/>
                                      </p:to>
                                    </p:set>
                                    <p:animEffect transition="in" filter="wipe(left)">
                                      <p:cBhvr>
                                        <p:cTn id="57" dur="500"/>
                                        <p:tgtEl>
                                          <p:spTgt spid="43214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32146"/>
                                        </p:tgtEl>
                                        <p:attrNameLst>
                                          <p:attrName>style.visibility</p:attrName>
                                        </p:attrNameLst>
                                      </p:cBhvr>
                                      <p:to>
                                        <p:strVal val="visible"/>
                                      </p:to>
                                    </p:set>
                                    <p:animEffect transition="in" filter="wipe(left)">
                                      <p:cBhvr>
                                        <p:cTn id="62" dur="500"/>
                                        <p:tgtEl>
                                          <p:spTgt spid="43214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32144"/>
                                        </p:tgtEl>
                                        <p:attrNameLst>
                                          <p:attrName>style.visibility</p:attrName>
                                        </p:attrNameLst>
                                      </p:cBhvr>
                                      <p:to>
                                        <p:strVal val="visible"/>
                                      </p:to>
                                    </p:set>
                                    <p:animEffect transition="in" filter="wipe(left)">
                                      <p:cBhvr>
                                        <p:cTn id="67" dur="500"/>
                                        <p:tgtEl>
                                          <p:spTgt spid="432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0" grpId="0" autoUpdateAnimBg="0"/>
      <p:bldP spid="432133" grpId="0" autoUpdateAnimBg="0"/>
      <p:bldP spid="432143" grpId="0" autoUpdateAnimBg="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微信图片_20200302150123"/>
          <p:cNvPicPr>
            <a:picLocks noChangeAspect="1"/>
          </p:cNvPicPr>
          <p:nvPr/>
        </p:nvPicPr>
        <p:blipFill>
          <a:blip r:embed="rId1"/>
          <a:stretch>
            <a:fillRect/>
          </a:stretch>
        </p:blipFill>
        <p:spPr>
          <a:xfrm>
            <a:off x="-457200" y="-342900"/>
            <a:ext cx="10058400" cy="75438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aphicFrame>
        <p:nvGraphicFramePr>
          <p:cNvPr id="435202" name="Object 2"/>
          <p:cNvGraphicFramePr>
            <a:graphicFrameLocks noChangeAspect="1"/>
          </p:cNvGraphicFramePr>
          <p:nvPr/>
        </p:nvGraphicFramePr>
        <p:xfrm>
          <a:off x="3111500" y="1003300"/>
          <a:ext cx="1536700" cy="465138"/>
        </p:xfrm>
        <a:graphic>
          <a:graphicData uri="http://schemas.openxmlformats.org/presentationml/2006/ole">
            <mc:AlternateContent xmlns:mc="http://schemas.openxmlformats.org/markup-compatibility/2006">
              <mc:Choice xmlns:v="urn:schemas-microsoft-com:vml" Requires="v">
                <p:oleObj spid="_x0000_s16850" name="Equation" r:id="rId1" imgW="1419225" imgH="394335" progId="Equation.DSMT4">
                  <p:embed/>
                </p:oleObj>
              </mc:Choice>
              <mc:Fallback>
                <p:oleObj name="Equation" r:id="rId1" imgW="1419225" imgH="394335" progId="Equation.DSMT4">
                  <p:embed/>
                  <p:pic>
                    <p:nvPicPr>
                      <p:cNvPr id="0" name="Object 2"/>
                      <p:cNvPicPr>
                        <a:picLocks noChangeAspect="1" noChangeArrowheads="1"/>
                      </p:cNvPicPr>
                      <p:nvPr/>
                    </p:nvPicPr>
                    <p:blipFill>
                      <a:blip r:embed="rId2">
                        <a:lum bright="-100000"/>
                        <a:extLst>
                          <a:ext uri="{28A0092B-C50C-407E-A947-70E740481C1C}">
                            <a14:useLocalDpi xmlns:a14="http://schemas.microsoft.com/office/drawing/2010/main" val="0"/>
                          </a:ext>
                        </a:extLst>
                      </a:blip>
                      <a:srcRect/>
                      <a:stretch>
                        <a:fillRect/>
                      </a:stretch>
                    </p:blipFill>
                    <p:spPr bwMode="auto">
                      <a:xfrm>
                        <a:off x="3111500" y="1003300"/>
                        <a:ext cx="153670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5203" name="Rectangle 3"/>
          <p:cNvSpPr>
            <a:spLocks noGrp="1" noChangeArrowheads="1"/>
          </p:cNvSpPr>
          <p:nvPr>
            <p:ph type="title" idx="4294967295"/>
          </p:nvPr>
        </p:nvSpPr>
        <p:spPr>
          <a:xfrm>
            <a:off x="673100" y="155575"/>
            <a:ext cx="4114800" cy="609600"/>
          </a:xfrm>
        </p:spPr>
        <p:txBody>
          <a:bodyPr/>
          <a:lstStyle/>
          <a:p>
            <a:pPr algn="l" eaLnBrk="1" hangingPunct="1">
              <a:defRPr/>
            </a:pPr>
            <a:r>
              <a:rPr lang="zh-CN" altLang="en-US" sz="3200" b="1">
                <a:effectLst>
                  <a:outerShdw blurRad="38100" dist="38100" dir="2700000" algn="tl">
                    <a:srgbClr val="C0C0C0"/>
                  </a:outerShdw>
                </a:effectLst>
                <a:ea typeface="楷体_GB2312" pitchFamily="49" charset="-122"/>
              </a:rPr>
              <a:t> 分布函数的性质</a:t>
            </a:r>
            <a:endParaRPr lang="zh-CN" altLang="en-US" sz="3200" b="1">
              <a:effectLst>
                <a:outerShdw blurRad="38100" dist="38100" dir="2700000" algn="tl">
                  <a:srgbClr val="C0C0C0"/>
                </a:outerShdw>
              </a:effectLst>
              <a:ea typeface="楷体_GB2312" pitchFamily="49" charset="-122"/>
            </a:endParaRPr>
          </a:p>
        </p:txBody>
      </p:sp>
      <p:sp>
        <p:nvSpPr>
          <p:cNvPr id="435204" name="Text Box 4"/>
          <p:cNvSpPr txBox="1">
            <a:spLocks noChangeArrowheads="1"/>
          </p:cNvSpPr>
          <p:nvPr/>
        </p:nvSpPr>
        <p:spPr bwMode="auto">
          <a:xfrm>
            <a:off x="457200" y="927100"/>
            <a:ext cx="289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b="0">
                <a:ea typeface="楷体_GB2312" pitchFamily="49" charset="-122"/>
              </a:rPr>
              <a:t>⑴  </a:t>
            </a:r>
            <a:r>
              <a:rPr kumimoji="1" lang="zh-CN" altLang="en-US" sz="2800" b="0">
                <a:solidFill>
                  <a:schemeClr val="tx2"/>
                </a:solidFill>
                <a:ea typeface="楷体_GB2312" pitchFamily="49" charset="-122"/>
              </a:rPr>
              <a:t>单调不减性</a:t>
            </a:r>
            <a:r>
              <a:rPr kumimoji="1" lang="zh-CN" altLang="en-US" sz="2800" b="0">
                <a:ea typeface="楷体_GB2312" pitchFamily="49" charset="-122"/>
              </a:rPr>
              <a:t>：</a:t>
            </a:r>
            <a:endParaRPr kumimoji="1" lang="zh-CN" altLang="en-US" sz="2400" b="0">
              <a:ea typeface="楷体_GB2312" pitchFamily="49" charset="-122"/>
            </a:endParaRPr>
          </a:p>
        </p:txBody>
      </p:sp>
      <p:graphicFrame>
        <p:nvGraphicFramePr>
          <p:cNvPr id="435205" name="Object 5"/>
          <p:cNvGraphicFramePr>
            <a:graphicFrameLocks noChangeAspect="1"/>
          </p:cNvGraphicFramePr>
          <p:nvPr/>
        </p:nvGraphicFramePr>
        <p:xfrm>
          <a:off x="250825" y="2205038"/>
          <a:ext cx="8496300" cy="787400"/>
        </p:xfrm>
        <a:graphic>
          <a:graphicData uri="http://schemas.openxmlformats.org/presentationml/2006/ole">
            <mc:AlternateContent xmlns:mc="http://schemas.openxmlformats.org/markup-compatibility/2006">
              <mc:Choice xmlns:v="urn:schemas-microsoft-com:vml" Requires="v">
                <p:oleObj spid="_x0000_s16851" name="Equation" r:id="rId3" imgW="5191125" imgH="442595" progId="Equation.DSMT4">
                  <p:embed/>
                </p:oleObj>
              </mc:Choice>
              <mc:Fallback>
                <p:oleObj name="Equation" r:id="rId3" imgW="5191125" imgH="442595" progId="Equation.DSMT4">
                  <p:embed/>
                  <p:pic>
                    <p:nvPicPr>
                      <p:cNvPr id="0" name="Object 5"/>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250825" y="2205038"/>
                        <a:ext cx="84963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5206" name="Rectangle 6"/>
          <p:cNvSpPr>
            <a:spLocks noChangeArrowheads="1"/>
          </p:cNvSpPr>
          <p:nvPr/>
        </p:nvSpPr>
        <p:spPr bwMode="auto">
          <a:xfrm>
            <a:off x="457200" y="3930650"/>
            <a:ext cx="3898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1" lang="en-US" altLang="zh-CN" sz="2800" b="0">
                <a:ea typeface="楷体_GB2312" pitchFamily="49" charset="-122"/>
              </a:rPr>
              <a:t>⑶  </a:t>
            </a:r>
            <a:r>
              <a:rPr kumimoji="1" lang="zh-CN" altLang="en-US" sz="2800" b="0">
                <a:ea typeface="楷体_GB2312" pitchFamily="49" charset="-122"/>
              </a:rPr>
              <a:t>右</a:t>
            </a:r>
            <a:r>
              <a:rPr kumimoji="1" lang="zh-CN" altLang="zh-CN" sz="2800" b="0">
                <a:solidFill>
                  <a:schemeClr val="tx2"/>
                </a:solidFill>
                <a:ea typeface="楷体_GB2312" pitchFamily="49" charset="-122"/>
              </a:rPr>
              <a:t>连续性</a:t>
            </a:r>
            <a:r>
              <a:rPr kumimoji="1" lang="zh-CN" altLang="zh-CN" sz="2800" b="0">
                <a:ea typeface="楷体_GB2312" pitchFamily="49" charset="-122"/>
              </a:rPr>
              <a:t>：</a:t>
            </a:r>
            <a:endParaRPr kumimoji="1" lang="zh-CN" altLang="en-US" sz="2800" b="0">
              <a:ea typeface="楷体_GB2312" pitchFamily="49" charset="-122"/>
            </a:endParaRPr>
          </a:p>
        </p:txBody>
      </p:sp>
      <p:sp>
        <p:nvSpPr>
          <p:cNvPr id="435207" name="Text Box 7"/>
          <p:cNvSpPr txBox="1">
            <a:spLocks noChangeArrowheads="1"/>
          </p:cNvSpPr>
          <p:nvPr/>
        </p:nvSpPr>
        <p:spPr bwMode="auto">
          <a:xfrm>
            <a:off x="457200" y="1689100"/>
            <a:ext cx="658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0">
                <a:ea typeface="楷体_GB2312" pitchFamily="49" charset="-122"/>
              </a:rPr>
              <a:t>⑵  </a:t>
            </a:r>
            <a:endParaRPr kumimoji="1" lang="en-US" altLang="zh-CN" sz="2800" b="0">
              <a:ea typeface="楷体_GB2312" pitchFamily="49" charset="-122"/>
            </a:endParaRPr>
          </a:p>
        </p:txBody>
      </p:sp>
      <p:sp>
        <p:nvSpPr>
          <p:cNvPr id="435208" name="Text Box 8"/>
          <p:cNvSpPr txBox="1">
            <a:spLocks noChangeArrowheads="1"/>
          </p:cNvSpPr>
          <p:nvPr/>
        </p:nvSpPr>
        <p:spPr bwMode="auto">
          <a:xfrm>
            <a:off x="3028950" y="1628775"/>
            <a:ext cx="895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800" b="0">
                <a:latin typeface="Times New Roman" panose="02020603050405020304" pitchFamily="18" charset="0"/>
                <a:ea typeface="楷体_GB2312" pitchFamily="49" charset="-122"/>
              </a:rPr>
              <a:t>，且</a:t>
            </a:r>
            <a:endParaRPr kumimoji="1" lang="zh-CN" altLang="en-US" sz="2800" b="0">
              <a:latin typeface="Times New Roman" panose="02020603050405020304" pitchFamily="18" charset="0"/>
              <a:ea typeface="楷体_GB2312" pitchFamily="49" charset="-122"/>
            </a:endParaRPr>
          </a:p>
        </p:txBody>
      </p:sp>
      <p:sp>
        <p:nvSpPr>
          <p:cNvPr id="435209" name="Text Box 9"/>
          <p:cNvSpPr txBox="1">
            <a:spLocks noChangeArrowheads="1"/>
          </p:cNvSpPr>
          <p:nvPr/>
        </p:nvSpPr>
        <p:spPr bwMode="auto">
          <a:xfrm>
            <a:off x="4606925" y="909638"/>
            <a:ext cx="8953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800" b="0">
                <a:latin typeface="Times New Roman" panose="02020603050405020304" pitchFamily="18" charset="0"/>
                <a:ea typeface="楷体_GB2312" pitchFamily="49" charset="-122"/>
              </a:rPr>
              <a:t>，则</a:t>
            </a:r>
            <a:endParaRPr kumimoji="1" lang="zh-CN" altLang="en-US" sz="2800" b="0">
              <a:latin typeface="Times New Roman" panose="02020603050405020304" pitchFamily="18" charset="0"/>
              <a:ea typeface="楷体_GB2312" pitchFamily="49" charset="-122"/>
            </a:endParaRPr>
          </a:p>
        </p:txBody>
      </p:sp>
      <p:graphicFrame>
        <p:nvGraphicFramePr>
          <p:cNvPr id="435210" name="Object 10"/>
          <p:cNvGraphicFramePr>
            <a:graphicFrameLocks noChangeAspect="1"/>
          </p:cNvGraphicFramePr>
          <p:nvPr/>
        </p:nvGraphicFramePr>
        <p:xfrm>
          <a:off x="179388" y="3068638"/>
          <a:ext cx="8353425" cy="830262"/>
        </p:xfrm>
        <a:graphic>
          <a:graphicData uri="http://schemas.openxmlformats.org/presentationml/2006/ole">
            <mc:AlternateContent xmlns:mc="http://schemas.openxmlformats.org/markup-compatibility/2006">
              <mc:Choice xmlns:v="urn:schemas-microsoft-com:vml" Requires="v">
                <p:oleObj spid="_x0000_s16852" name="Equation" r:id="rId5" imgW="4752975" imgH="442595" progId="Equation.DSMT4">
                  <p:embed/>
                </p:oleObj>
              </mc:Choice>
              <mc:Fallback>
                <p:oleObj name="Equation" r:id="rId5" imgW="4752975" imgH="442595" progId="Equation.DSMT4">
                  <p:embed/>
                  <p:pic>
                    <p:nvPicPr>
                      <p:cNvPr id="0" name="Object 10"/>
                      <p:cNvPicPr>
                        <a:picLocks noChangeAspect="1" noChangeArrowheads="1"/>
                      </p:cNvPicPr>
                      <p:nvPr/>
                    </p:nvPicPr>
                    <p:blipFill>
                      <a:blip r:embed="rId6">
                        <a:lum bright="-100000"/>
                        <a:extLst>
                          <a:ext uri="{28A0092B-C50C-407E-A947-70E740481C1C}">
                            <a14:useLocalDpi xmlns:a14="http://schemas.microsoft.com/office/drawing/2010/main" val="0"/>
                          </a:ext>
                        </a:extLst>
                      </a:blip>
                      <a:srcRect/>
                      <a:stretch>
                        <a:fillRect/>
                      </a:stretch>
                    </p:blipFill>
                    <p:spPr bwMode="auto">
                      <a:xfrm>
                        <a:off x="179388" y="3068638"/>
                        <a:ext cx="8353425" cy="830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5211" name="Object 11"/>
          <p:cNvGraphicFramePr>
            <a:graphicFrameLocks noChangeAspect="1"/>
          </p:cNvGraphicFramePr>
          <p:nvPr/>
        </p:nvGraphicFramePr>
        <p:xfrm>
          <a:off x="5435600" y="944563"/>
          <a:ext cx="2089150" cy="539750"/>
        </p:xfrm>
        <a:graphic>
          <a:graphicData uri="http://schemas.openxmlformats.org/presentationml/2006/ole">
            <mc:AlternateContent xmlns:mc="http://schemas.openxmlformats.org/markup-compatibility/2006">
              <mc:Choice xmlns:v="urn:schemas-microsoft-com:vml" Requires="v">
                <p:oleObj spid="_x0000_s16853" name="公式" r:id="rId7" imgW="888365" imgH="215900" progId="Equation.3">
                  <p:embed/>
                </p:oleObj>
              </mc:Choice>
              <mc:Fallback>
                <p:oleObj name="公式" r:id="rId7" imgW="888365" imgH="215900" progId="Equation.3">
                  <p:embed/>
                  <p:pic>
                    <p:nvPicPr>
                      <p:cNvPr id="0" name="Object 11"/>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5435600" y="944563"/>
                        <a:ext cx="208915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5212" name="Object 12"/>
          <p:cNvGraphicFramePr>
            <a:graphicFrameLocks noChangeAspect="1"/>
          </p:cNvGraphicFramePr>
          <p:nvPr/>
        </p:nvGraphicFramePr>
        <p:xfrm>
          <a:off x="1116013" y="1700213"/>
          <a:ext cx="1936750" cy="508000"/>
        </p:xfrm>
        <a:graphic>
          <a:graphicData uri="http://schemas.openxmlformats.org/presentationml/2006/ole">
            <mc:AlternateContent xmlns:mc="http://schemas.openxmlformats.org/markup-compatibility/2006">
              <mc:Choice xmlns:v="urn:schemas-microsoft-com:vml" Requires="v">
                <p:oleObj spid="_x0000_s16854" name="公式" r:id="rId9" imgW="774065" imgH="203200" progId="Equation.3">
                  <p:embed/>
                </p:oleObj>
              </mc:Choice>
              <mc:Fallback>
                <p:oleObj name="公式" r:id="rId9" imgW="774065" imgH="203200" progId="Equation.3">
                  <p:embed/>
                  <p:pic>
                    <p:nvPicPr>
                      <p:cNvPr id="0" name="Object 12"/>
                      <p:cNvPicPr>
                        <a:picLocks noChangeAspect="1" noChangeArrowheads="1"/>
                      </p:cNvPicPr>
                      <p:nvPr/>
                    </p:nvPicPr>
                    <p:blipFill>
                      <a:blip r:embed="rId10">
                        <a:lum bright="-100000"/>
                        <a:extLst>
                          <a:ext uri="{28A0092B-C50C-407E-A947-70E740481C1C}">
                            <a14:useLocalDpi xmlns:a14="http://schemas.microsoft.com/office/drawing/2010/main" val="0"/>
                          </a:ext>
                        </a:extLst>
                      </a:blip>
                      <a:srcRect/>
                      <a:stretch>
                        <a:fillRect/>
                      </a:stretch>
                    </p:blipFill>
                    <p:spPr bwMode="auto">
                      <a:xfrm>
                        <a:off x="1116013" y="1700213"/>
                        <a:ext cx="19367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3"/>
          <p:cNvGrpSpPr/>
          <p:nvPr/>
        </p:nvGrpSpPr>
        <p:grpSpPr bwMode="auto">
          <a:xfrm>
            <a:off x="611188" y="5575300"/>
            <a:ext cx="8007350" cy="1166813"/>
            <a:chOff x="110" y="2559"/>
            <a:chExt cx="5044" cy="735"/>
          </a:xfrm>
        </p:grpSpPr>
        <p:sp>
          <p:nvSpPr>
            <p:cNvPr id="16400" name="Text Box 14"/>
            <p:cNvSpPr txBox="1">
              <a:spLocks noChangeArrowheads="1"/>
            </p:cNvSpPr>
            <p:nvPr/>
          </p:nvSpPr>
          <p:spPr bwMode="auto">
            <a:xfrm>
              <a:off x="110" y="2559"/>
              <a:ext cx="50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800" b="0">
                  <a:latin typeface="Times New Roman" panose="02020603050405020304" pitchFamily="18" charset="0"/>
                  <a:ea typeface="楷体_GB2312" pitchFamily="49" charset="-122"/>
                </a:rPr>
                <a:t>上述三条性质，也可以理解为判别函数是否是分布</a:t>
              </a:r>
              <a:endParaRPr kumimoji="1" lang="zh-CN" altLang="en-US" sz="2800" b="0">
                <a:latin typeface="Times New Roman" panose="02020603050405020304" pitchFamily="18" charset="0"/>
                <a:ea typeface="楷体_GB2312" pitchFamily="49" charset="-122"/>
              </a:endParaRPr>
            </a:p>
          </p:txBody>
        </p:sp>
        <p:sp>
          <p:nvSpPr>
            <p:cNvPr id="16401" name="Text Box 15"/>
            <p:cNvSpPr txBox="1">
              <a:spLocks noChangeArrowheads="1"/>
            </p:cNvSpPr>
            <p:nvPr/>
          </p:nvSpPr>
          <p:spPr bwMode="auto">
            <a:xfrm>
              <a:off x="113" y="2967"/>
              <a:ext cx="19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800" b="0">
                  <a:latin typeface="Times New Roman" panose="02020603050405020304" pitchFamily="18" charset="0"/>
                  <a:ea typeface="楷体_GB2312" pitchFamily="49" charset="-122"/>
                </a:rPr>
                <a:t>函数的充要条件。</a:t>
              </a:r>
              <a:endParaRPr kumimoji="1" lang="zh-CN" altLang="en-US" sz="2800" b="0">
                <a:latin typeface="Times New Roman" panose="02020603050405020304" pitchFamily="18" charset="0"/>
                <a:ea typeface="楷体_GB2312" pitchFamily="49" charset="-122"/>
              </a:endParaRPr>
            </a:p>
          </p:txBody>
        </p:sp>
      </p:grpSp>
      <p:graphicFrame>
        <p:nvGraphicFramePr>
          <p:cNvPr id="16398" name="Object 16"/>
          <p:cNvGraphicFramePr>
            <a:graphicFrameLocks noChangeAspect="1"/>
          </p:cNvGraphicFramePr>
          <p:nvPr/>
        </p:nvGraphicFramePr>
        <p:xfrm>
          <a:off x="4514850" y="4038600"/>
          <a:ext cx="114300" cy="215900"/>
        </p:xfrm>
        <a:graphic>
          <a:graphicData uri="http://schemas.openxmlformats.org/presentationml/2006/ole">
            <mc:AlternateContent xmlns:mc="http://schemas.openxmlformats.org/markup-compatibility/2006">
              <mc:Choice xmlns:v="urn:schemas-microsoft-com:vml" Requires="v">
                <p:oleObj spid="_x0000_s16855" name="公式" r:id="rId11" imgW="114300" imgH="215900" progId="Equation.3">
                  <p:embed/>
                </p:oleObj>
              </mc:Choice>
              <mc:Fallback>
                <p:oleObj name="公式" r:id="rId11" imgW="114300" imgH="2159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4850" y="403860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5218" name="Object 18"/>
          <p:cNvGraphicFramePr>
            <a:graphicFrameLocks noChangeAspect="1"/>
          </p:cNvGraphicFramePr>
          <p:nvPr/>
        </p:nvGraphicFramePr>
        <p:xfrm>
          <a:off x="3276600" y="4075113"/>
          <a:ext cx="5683250" cy="1585912"/>
        </p:xfrm>
        <a:graphic>
          <a:graphicData uri="http://schemas.openxmlformats.org/presentationml/2006/ole">
            <mc:AlternateContent xmlns:mc="http://schemas.openxmlformats.org/markup-compatibility/2006">
              <mc:Choice xmlns:v="urn:schemas-microsoft-com:vml" Requires="v">
                <p:oleObj spid="_x0000_s16856" name="Equation" r:id="rId13" imgW="2641600" imgH="736600" progId="Equation.DSMT4">
                  <p:embed/>
                </p:oleObj>
              </mc:Choice>
              <mc:Fallback>
                <p:oleObj name="Equation" r:id="rId13" imgW="2641600" imgH="73660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76600" y="4075113"/>
                        <a:ext cx="5683250" cy="1585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5203"/>
                                        </p:tgtEl>
                                        <p:attrNameLst>
                                          <p:attrName>style.visibility</p:attrName>
                                        </p:attrNameLst>
                                      </p:cBhvr>
                                      <p:to>
                                        <p:strVal val="visible"/>
                                      </p:to>
                                    </p:set>
                                    <p:animEffect transition="in" filter="wipe(left)">
                                      <p:cBhvr>
                                        <p:cTn id="7" dur="500"/>
                                        <p:tgtEl>
                                          <p:spTgt spid="4352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5204">
                                            <p:txEl>
                                              <p:pRg st="0" end="0"/>
                                            </p:txEl>
                                          </p:spTgt>
                                        </p:tgtEl>
                                        <p:attrNameLst>
                                          <p:attrName>style.visibility</p:attrName>
                                        </p:attrNameLst>
                                      </p:cBhvr>
                                      <p:to>
                                        <p:strVal val="visible"/>
                                      </p:to>
                                    </p:set>
                                    <p:animEffect transition="in" filter="wipe(left)">
                                      <p:cBhvr>
                                        <p:cTn id="12" dur="500"/>
                                        <p:tgtEl>
                                          <p:spTgt spid="43520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35202"/>
                                        </p:tgtEl>
                                        <p:attrNameLst>
                                          <p:attrName>style.visibility</p:attrName>
                                        </p:attrNameLst>
                                      </p:cBhvr>
                                      <p:to>
                                        <p:strVal val="visible"/>
                                      </p:to>
                                    </p:set>
                                    <p:animEffect transition="in" filter="wipe(left)">
                                      <p:cBhvr>
                                        <p:cTn id="17" dur="500"/>
                                        <p:tgtEl>
                                          <p:spTgt spid="4352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5209">
                                            <p:txEl>
                                              <p:pRg st="0" end="0"/>
                                            </p:txEl>
                                          </p:spTgt>
                                        </p:tgtEl>
                                        <p:attrNameLst>
                                          <p:attrName>style.visibility</p:attrName>
                                        </p:attrNameLst>
                                      </p:cBhvr>
                                      <p:to>
                                        <p:strVal val="visible"/>
                                      </p:to>
                                    </p:set>
                                    <p:animEffect transition="in" filter="wipe(left)">
                                      <p:cBhvr>
                                        <p:cTn id="22" dur="500"/>
                                        <p:tgtEl>
                                          <p:spTgt spid="43520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35211"/>
                                        </p:tgtEl>
                                        <p:attrNameLst>
                                          <p:attrName>style.visibility</p:attrName>
                                        </p:attrNameLst>
                                      </p:cBhvr>
                                      <p:to>
                                        <p:strVal val="visible"/>
                                      </p:to>
                                    </p:set>
                                    <p:animEffect transition="in" filter="wipe(left)">
                                      <p:cBhvr>
                                        <p:cTn id="27" dur="500"/>
                                        <p:tgtEl>
                                          <p:spTgt spid="4352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5207">
                                            <p:txEl>
                                              <p:pRg st="0" end="0"/>
                                            </p:txEl>
                                          </p:spTgt>
                                        </p:tgtEl>
                                        <p:attrNameLst>
                                          <p:attrName>style.visibility</p:attrName>
                                        </p:attrNameLst>
                                      </p:cBhvr>
                                      <p:to>
                                        <p:strVal val="visible"/>
                                      </p:to>
                                    </p:set>
                                    <p:animEffect transition="in" filter="wipe(left)">
                                      <p:cBhvr>
                                        <p:cTn id="32" dur="500"/>
                                        <p:tgtEl>
                                          <p:spTgt spid="43520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35212"/>
                                        </p:tgtEl>
                                        <p:attrNameLst>
                                          <p:attrName>style.visibility</p:attrName>
                                        </p:attrNameLst>
                                      </p:cBhvr>
                                      <p:to>
                                        <p:strVal val="visible"/>
                                      </p:to>
                                    </p:set>
                                    <p:animEffect transition="in" filter="wipe(left)">
                                      <p:cBhvr>
                                        <p:cTn id="37" dur="500"/>
                                        <p:tgtEl>
                                          <p:spTgt spid="43521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35208"/>
                                        </p:tgtEl>
                                        <p:attrNameLst>
                                          <p:attrName>style.visibility</p:attrName>
                                        </p:attrNameLst>
                                      </p:cBhvr>
                                      <p:to>
                                        <p:strVal val="visible"/>
                                      </p:to>
                                    </p:set>
                                    <p:animEffect transition="in" filter="wipe(left)">
                                      <p:cBhvr>
                                        <p:cTn id="42" dur="500"/>
                                        <p:tgtEl>
                                          <p:spTgt spid="43520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35205"/>
                                        </p:tgtEl>
                                        <p:attrNameLst>
                                          <p:attrName>style.visibility</p:attrName>
                                        </p:attrNameLst>
                                      </p:cBhvr>
                                      <p:to>
                                        <p:strVal val="visible"/>
                                      </p:to>
                                    </p:set>
                                    <p:animEffect transition="in" filter="wipe(left)">
                                      <p:cBhvr>
                                        <p:cTn id="47" dur="500"/>
                                        <p:tgtEl>
                                          <p:spTgt spid="43520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35210"/>
                                        </p:tgtEl>
                                        <p:attrNameLst>
                                          <p:attrName>style.visibility</p:attrName>
                                        </p:attrNameLst>
                                      </p:cBhvr>
                                      <p:to>
                                        <p:strVal val="visible"/>
                                      </p:to>
                                    </p:set>
                                    <p:animEffect transition="in" filter="wipe(left)">
                                      <p:cBhvr>
                                        <p:cTn id="52" dur="500"/>
                                        <p:tgtEl>
                                          <p:spTgt spid="43521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35206">
                                            <p:txEl>
                                              <p:pRg st="0" end="0"/>
                                            </p:txEl>
                                          </p:spTgt>
                                        </p:tgtEl>
                                        <p:attrNameLst>
                                          <p:attrName>style.visibility</p:attrName>
                                        </p:attrNameLst>
                                      </p:cBhvr>
                                      <p:to>
                                        <p:strVal val="visible"/>
                                      </p:to>
                                    </p:set>
                                    <p:animEffect transition="in" filter="wipe(left)">
                                      <p:cBhvr>
                                        <p:cTn id="57" dur="500"/>
                                        <p:tgtEl>
                                          <p:spTgt spid="43520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35218"/>
                                        </p:tgtEl>
                                        <p:attrNameLst>
                                          <p:attrName>style.visibility</p:attrName>
                                        </p:attrNameLst>
                                      </p:cBhvr>
                                      <p:to>
                                        <p:strVal val="visible"/>
                                      </p:to>
                                    </p:set>
                                    <p:animEffect transition="in" filter="wipe(left)">
                                      <p:cBhvr>
                                        <p:cTn id="62" dur="500"/>
                                        <p:tgtEl>
                                          <p:spTgt spid="43521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left)">
                                      <p:cBhvr>
                                        <p:cTn id="6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autoUpdateAnimBg="0"/>
      <p:bldP spid="435204" grpId="0" autoUpdateAnimBg="0" build="p"/>
      <p:bldP spid="435206" grpId="0" autoUpdateAnimBg="0" build="p"/>
      <p:bldP spid="435207" grpId="0" autoUpdateAnimBg="0" build="p"/>
      <p:bldP spid="435208" grpId="0"/>
      <p:bldP spid="435209" grpId="0" autoUpdateAnimBg="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37251" name="Object 3"/>
          <p:cNvGraphicFramePr>
            <a:graphicFrameLocks noChangeAspect="1"/>
          </p:cNvGraphicFramePr>
          <p:nvPr/>
        </p:nvGraphicFramePr>
        <p:xfrm>
          <a:off x="1331913" y="2032000"/>
          <a:ext cx="6743700" cy="1639888"/>
        </p:xfrm>
        <a:graphic>
          <a:graphicData uri="http://schemas.openxmlformats.org/presentationml/2006/ole">
            <mc:AlternateContent xmlns:mc="http://schemas.openxmlformats.org/markup-compatibility/2006">
              <mc:Choice xmlns:v="urn:schemas-microsoft-com:vml" Requires="v">
                <p:oleObj spid="_x0000_s18500" name="Equation" r:id="rId1" imgW="2981325" imgH="683260" progId="Equation.DSMT4">
                  <p:embed/>
                </p:oleObj>
              </mc:Choice>
              <mc:Fallback>
                <p:oleObj name="Equation" r:id="rId1" imgW="2981325" imgH="683260" progId="Equation.DSMT4">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032000"/>
                        <a:ext cx="6743700"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6515" name="Text Box 3"/>
          <p:cNvSpPr txBox="1">
            <a:spLocks noChangeArrowheads="1"/>
          </p:cNvSpPr>
          <p:nvPr/>
        </p:nvSpPr>
        <p:spPr bwMode="auto">
          <a:xfrm>
            <a:off x="1331913" y="1125538"/>
            <a:ext cx="6105525" cy="146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3600" b="0"/>
              <a:t>左极限存在</a:t>
            </a:r>
            <a:endParaRPr lang="zh-CN" altLang="en-US" sz="3600" b="0"/>
          </a:p>
          <a:p>
            <a:pPr eaLnBrk="1" hangingPunct="1">
              <a:spcBef>
                <a:spcPct val="50000"/>
              </a:spcBef>
              <a:buClrTx/>
              <a:buSzTx/>
              <a:buFontTx/>
              <a:buNone/>
            </a:pPr>
            <a:endParaRPr lang="zh-CN" altLang="en-US" sz="3600" b="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65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437251"/>
                                        </p:tgtEl>
                                        <p:attrNameLst>
                                          <p:attrName>style.visibility</p:attrName>
                                        </p:attrNameLst>
                                      </p:cBhvr>
                                      <p:to>
                                        <p:strVal val="visible"/>
                                      </p:to>
                                    </p:set>
                                    <p:animEffect transition="in" filter="wipe(left)">
                                      <p:cBhvr>
                                        <p:cTn id="11" dur="500"/>
                                        <p:tgtEl>
                                          <p:spTgt spid="437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5"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704850" y="457200"/>
            <a:ext cx="4495800" cy="533400"/>
          </a:xfrm>
        </p:spPr>
        <p:txBody>
          <a:bodyPr/>
          <a:lstStyle/>
          <a:p>
            <a:pPr eaLnBrk="1" hangingPunct="1"/>
            <a:r>
              <a:rPr lang="en-US" altLang="zh-CN" sz="3200">
                <a:latin typeface="楷体_GB2312" pitchFamily="49" charset="-122"/>
                <a:ea typeface="楷体_GB2312" pitchFamily="49" charset="-122"/>
              </a:rPr>
              <a:t>4. </a:t>
            </a:r>
            <a:r>
              <a:rPr lang="zh-CN" altLang="en-US" sz="3200">
                <a:latin typeface="楷体_GB2312" pitchFamily="49" charset="-122"/>
                <a:ea typeface="楷体_GB2312" pitchFamily="49" charset="-122"/>
              </a:rPr>
              <a:t>几个常用的概率公式</a:t>
            </a:r>
            <a:endParaRPr lang="zh-CN" altLang="en-US" sz="3200">
              <a:latin typeface="楷体_GB2312" pitchFamily="49" charset="-122"/>
              <a:ea typeface="楷体_GB2312" pitchFamily="49" charset="-122"/>
            </a:endParaRPr>
          </a:p>
        </p:txBody>
      </p:sp>
      <p:graphicFrame>
        <p:nvGraphicFramePr>
          <p:cNvPr id="437251" name="Object 3"/>
          <p:cNvGraphicFramePr>
            <a:graphicFrameLocks noChangeAspect="1"/>
          </p:cNvGraphicFramePr>
          <p:nvPr/>
        </p:nvGraphicFramePr>
        <p:xfrm>
          <a:off x="1804988" y="1330325"/>
          <a:ext cx="2506662" cy="508000"/>
        </p:xfrm>
        <a:graphic>
          <a:graphicData uri="http://schemas.openxmlformats.org/presentationml/2006/ole">
            <mc:AlternateContent xmlns:mc="http://schemas.openxmlformats.org/markup-compatibility/2006">
              <mc:Choice xmlns:v="urn:schemas-microsoft-com:vml" Requires="v">
                <p:oleObj spid="_x0000_s20180" name="公式" r:id="rId1" imgW="942975" imgH="144145" progId="Equation.3">
                  <p:embed/>
                </p:oleObj>
              </mc:Choice>
              <mc:Fallback>
                <p:oleObj name="公式" r:id="rId1" imgW="942975" imgH="144145"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988" y="1330325"/>
                        <a:ext cx="250666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7252" name="Object 4"/>
          <p:cNvGraphicFramePr>
            <a:graphicFrameLocks noChangeAspect="1"/>
          </p:cNvGraphicFramePr>
          <p:nvPr/>
        </p:nvGraphicFramePr>
        <p:xfrm>
          <a:off x="3908425" y="2517775"/>
          <a:ext cx="3808413" cy="571500"/>
        </p:xfrm>
        <a:graphic>
          <a:graphicData uri="http://schemas.openxmlformats.org/presentationml/2006/ole">
            <mc:AlternateContent xmlns:mc="http://schemas.openxmlformats.org/markup-compatibility/2006">
              <mc:Choice xmlns:v="urn:schemas-microsoft-com:vml" Requires="v">
                <p:oleObj spid="_x0000_s20181" name="公式" r:id="rId3" imgW="1466850" imgH="173355" progId="Equation.3">
                  <p:embed/>
                </p:oleObj>
              </mc:Choice>
              <mc:Fallback>
                <p:oleObj name="公式" r:id="rId3" imgW="1466850" imgH="17335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8425" y="2517775"/>
                        <a:ext cx="38084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7253" name="Object 5"/>
          <p:cNvGraphicFramePr>
            <a:graphicFrameLocks noChangeAspect="1"/>
          </p:cNvGraphicFramePr>
          <p:nvPr/>
        </p:nvGraphicFramePr>
        <p:xfrm>
          <a:off x="1960563" y="4419600"/>
          <a:ext cx="2093912" cy="571500"/>
        </p:xfrm>
        <a:graphic>
          <a:graphicData uri="http://schemas.openxmlformats.org/presentationml/2006/ole">
            <mc:AlternateContent xmlns:mc="http://schemas.openxmlformats.org/markup-compatibility/2006">
              <mc:Choice xmlns:v="urn:schemas-microsoft-com:vml" Requires="v">
                <p:oleObj spid="_x0000_s20182" name="公式" r:id="rId5" imgW="781050" imgH="173355" progId="Equation.3">
                  <p:embed/>
                </p:oleObj>
              </mc:Choice>
              <mc:Fallback>
                <p:oleObj name="公式" r:id="rId5" imgW="781050" imgH="17335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0563" y="4419600"/>
                        <a:ext cx="20939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7254" name="Object 6"/>
          <p:cNvGraphicFramePr>
            <a:graphicFrameLocks noChangeAspect="1"/>
          </p:cNvGraphicFramePr>
          <p:nvPr/>
        </p:nvGraphicFramePr>
        <p:xfrm>
          <a:off x="1951038" y="3798888"/>
          <a:ext cx="2093912" cy="571500"/>
        </p:xfrm>
        <a:graphic>
          <a:graphicData uri="http://schemas.openxmlformats.org/presentationml/2006/ole">
            <mc:AlternateContent xmlns:mc="http://schemas.openxmlformats.org/markup-compatibility/2006">
              <mc:Choice xmlns:v="urn:schemas-microsoft-com:vml" Requires="v">
                <p:oleObj spid="_x0000_s20183" name="公式" r:id="rId7" imgW="781050" imgH="173355" progId="Equation.3">
                  <p:embed/>
                </p:oleObj>
              </mc:Choice>
              <mc:Fallback>
                <p:oleObj name="公式" r:id="rId7" imgW="781050" imgH="173355"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51038" y="3798888"/>
                        <a:ext cx="20939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7255" name="Object 7"/>
          <p:cNvGraphicFramePr>
            <a:graphicFrameLocks noChangeAspect="1"/>
          </p:cNvGraphicFramePr>
          <p:nvPr/>
        </p:nvGraphicFramePr>
        <p:xfrm>
          <a:off x="4329113" y="1335088"/>
          <a:ext cx="3427412" cy="508000"/>
        </p:xfrm>
        <a:graphic>
          <a:graphicData uri="http://schemas.openxmlformats.org/presentationml/2006/ole">
            <mc:AlternateContent xmlns:mc="http://schemas.openxmlformats.org/markup-compatibility/2006">
              <mc:Choice xmlns:v="urn:schemas-microsoft-com:vml" Requires="v">
                <p:oleObj spid="_x0000_s20184" name="公式" r:id="rId9" imgW="1314450" imgH="144145" progId="Equation.3">
                  <p:embed/>
                </p:oleObj>
              </mc:Choice>
              <mc:Fallback>
                <p:oleObj name="公式" r:id="rId9" imgW="1314450" imgH="144145"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29113" y="1335088"/>
                        <a:ext cx="3427412"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7256" name="Object 8"/>
          <p:cNvGraphicFramePr>
            <a:graphicFrameLocks noChangeAspect="1"/>
          </p:cNvGraphicFramePr>
          <p:nvPr/>
        </p:nvGraphicFramePr>
        <p:xfrm>
          <a:off x="3946525" y="1844675"/>
          <a:ext cx="2316163" cy="508000"/>
        </p:xfrm>
        <a:graphic>
          <a:graphicData uri="http://schemas.openxmlformats.org/presentationml/2006/ole">
            <mc:AlternateContent xmlns:mc="http://schemas.openxmlformats.org/markup-compatibility/2006">
              <mc:Choice xmlns:v="urn:schemas-microsoft-com:vml" Requires="v">
                <p:oleObj spid="_x0000_s20185" name="公式" r:id="rId11" imgW="866775" imgH="144145" progId="Equation.3">
                  <p:embed/>
                </p:oleObj>
              </mc:Choice>
              <mc:Fallback>
                <p:oleObj name="公式" r:id="rId11" imgW="866775" imgH="144145"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46525" y="1844675"/>
                        <a:ext cx="23161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7257" name="Text Box 9"/>
          <p:cNvSpPr txBox="1">
            <a:spLocks noChangeArrowheads="1"/>
          </p:cNvSpPr>
          <p:nvPr/>
        </p:nvSpPr>
        <p:spPr bwMode="auto">
          <a:xfrm>
            <a:off x="1389063" y="1333500"/>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800">
                <a:latin typeface="宋体" panose="02010600030101010101" pitchFamily="2" charset="-122"/>
              </a:rPr>
              <a:t>1.</a:t>
            </a:r>
            <a:endParaRPr kumimoji="1" lang="en-US" altLang="zh-CN" sz="2800">
              <a:latin typeface="宋体" panose="02010600030101010101" pitchFamily="2" charset="-122"/>
            </a:endParaRPr>
          </a:p>
        </p:txBody>
      </p:sp>
      <p:sp>
        <p:nvSpPr>
          <p:cNvPr id="437258" name="Text Box 10"/>
          <p:cNvSpPr txBox="1">
            <a:spLocks noChangeArrowheads="1"/>
          </p:cNvSpPr>
          <p:nvPr/>
        </p:nvSpPr>
        <p:spPr bwMode="auto">
          <a:xfrm>
            <a:off x="1420813" y="2498725"/>
            <a:ext cx="542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800">
                <a:latin typeface="宋体" panose="02010600030101010101" pitchFamily="2" charset="-122"/>
              </a:rPr>
              <a:t>2.</a:t>
            </a:r>
            <a:endParaRPr kumimoji="1" lang="en-US" altLang="zh-CN" sz="2800">
              <a:latin typeface="宋体" panose="02010600030101010101" pitchFamily="2" charset="-122"/>
            </a:endParaRPr>
          </a:p>
        </p:txBody>
      </p:sp>
      <p:graphicFrame>
        <p:nvGraphicFramePr>
          <p:cNvPr id="437259" name="Object 11"/>
          <p:cNvGraphicFramePr>
            <a:graphicFrameLocks noChangeAspect="1"/>
          </p:cNvGraphicFramePr>
          <p:nvPr/>
        </p:nvGraphicFramePr>
        <p:xfrm>
          <a:off x="1900238" y="2492375"/>
          <a:ext cx="2093912" cy="571500"/>
        </p:xfrm>
        <a:graphic>
          <a:graphicData uri="http://schemas.openxmlformats.org/presentationml/2006/ole">
            <mc:AlternateContent xmlns:mc="http://schemas.openxmlformats.org/markup-compatibility/2006">
              <mc:Choice xmlns:v="urn:schemas-microsoft-com:vml" Requires="v">
                <p:oleObj spid="_x0000_s20186" name="公式" r:id="rId13" imgW="781050" imgH="173355" progId="Equation.3">
                  <p:embed/>
                </p:oleObj>
              </mc:Choice>
              <mc:Fallback>
                <p:oleObj name="公式" r:id="rId13" imgW="781050" imgH="173355"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00238" y="2492375"/>
                        <a:ext cx="20939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7260" name="Text Box 12"/>
          <p:cNvSpPr txBox="1">
            <a:spLocks noChangeArrowheads="1"/>
          </p:cNvSpPr>
          <p:nvPr/>
        </p:nvSpPr>
        <p:spPr bwMode="auto">
          <a:xfrm>
            <a:off x="1428750" y="3805238"/>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800">
                <a:latin typeface="宋体" panose="02010600030101010101" pitchFamily="2" charset="-122"/>
              </a:rPr>
              <a:t>3.</a:t>
            </a:r>
            <a:endParaRPr kumimoji="1" lang="en-US" altLang="zh-CN" sz="2800">
              <a:latin typeface="宋体" panose="02010600030101010101" pitchFamily="2" charset="-122"/>
            </a:endParaRPr>
          </a:p>
        </p:txBody>
      </p:sp>
      <p:sp>
        <p:nvSpPr>
          <p:cNvPr id="437261" name="Text Box 13"/>
          <p:cNvSpPr txBox="1">
            <a:spLocks noChangeArrowheads="1"/>
          </p:cNvSpPr>
          <p:nvPr/>
        </p:nvSpPr>
        <p:spPr bwMode="auto">
          <a:xfrm>
            <a:off x="1454150" y="4360863"/>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en-US" altLang="zh-CN" sz="2800">
                <a:latin typeface="宋体" panose="02010600030101010101" pitchFamily="2" charset="-122"/>
              </a:rPr>
              <a:t>4.</a:t>
            </a:r>
            <a:endParaRPr kumimoji="1" lang="en-US" altLang="zh-CN" sz="2800">
              <a:latin typeface="宋体" panose="02010600030101010101" pitchFamily="2" charset="-122"/>
            </a:endParaRPr>
          </a:p>
        </p:txBody>
      </p:sp>
      <p:graphicFrame>
        <p:nvGraphicFramePr>
          <p:cNvPr id="437262" name="Object 14"/>
          <p:cNvGraphicFramePr>
            <a:graphicFrameLocks noChangeAspect="1"/>
          </p:cNvGraphicFramePr>
          <p:nvPr/>
        </p:nvGraphicFramePr>
        <p:xfrm>
          <a:off x="4017963" y="3811588"/>
          <a:ext cx="2286000" cy="571500"/>
        </p:xfrm>
        <a:graphic>
          <a:graphicData uri="http://schemas.openxmlformats.org/presentationml/2006/ole">
            <mc:AlternateContent xmlns:mc="http://schemas.openxmlformats.org/markup-compatibility/2006">
              <mc:Choice xmlns:v="urn:schemas-microsoft-com:vml" Requires="v">
                <p:oleObj spid="_x0000_s20187" name="公式" r:id="rId15" imgW="857250" imgH="173355" progId="Equation.3">
                  <p:embed/>
                </p:oleObj>
              </mc:Choice>
              <mc:Fallback>
                <p:oleObj name="公式" r:id="rId15" imgW="857250" imgH="173355"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17963" y="3811588"/>
                        <a:ext cx="2286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7263" name="Object 15"/>
          <p:cNvGraphicFramePr>
            <a:graphicFrameLocks noChangeAspect="1"/>
          </p:cNvGraphicFramePr>
          <p:nvPr/>
        </p:nvGraphicFramePr>
        <p:xfrm>
          <a:off x="4027488" y="4432300"/>
          <a:ext cx="4125912" cy="571500"/>
        </p:xfrm>
        <a:graphic>
          <a:graphicData uri="http://schemas.openxmlformats.org/presentationml/2006/ole">
            <mc:AlternateContent xmlns:mc="http://schemas.openxmlformats.org/markup-compatibility/2006">
              <mc:Choice xmlns:v="urn:schemas-microsoft-com:vml" Requires="v">
                <p:oleObj spid="_x0000_s20188" name="公式" r:id="rId17" imgW="1590675" imgH="173355" progId="Equation.3">
                  <p:embed/>
                </p:oleObj>
              </mc:Choice>
              <mc:Fallback>
                <p:oleObj name="公式" r:id="rId17" imgW="1590675" imgH="173355" progId="Equation.3">
                  <p:embed/>
                  <p:pic>
                    <p:nvPicPr>
                      <p:cNvPr id="0" name="Object 1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27488" y="4432300"/>
                        <a:ext cx="412591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7264" name="Text Box 16"/>
          <p:cNvSpPr txBox="1">
            <a:spLocks noChangeArrowheads="1"/>
          </p:cNvSpPr>
          <p:nvPr/>
        </p:nvSpPr>
        <p:spPr bwMode="auto">
          <a:xfrm>
            <a:off x="611188" y="5718175"/>
            <a:ext cx="5721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800">
                <a:solidFill>
                  <a:srgbClr val="0000FF"/>
                </a:solidFill>
                <a:latin typeface="楷体_GB2312" pitchFamily="49" charset="-122"/>
                <a:ea typeface="楷体_GB2312" pitchFamily="49" charset="-122"/>
              </a:rPr>
              <a:t>（</a:t>
            </a:r>
            <a:r>
              <a:rPr kumimoji="1" lang="en-US" altLang="zh-CN" sz="2800">
                <a:solidFill>
                  <a:srgbClr val="0000FF"/>
                </a:solidFill>
                <a:latin typeface="楷体_GB2312" pitchFamily="49" charset="-122"/>
                <a:ea typeface="楷体_GB2312" pitchFamily="49" charset="-122"/>
              </a:rPr>
              <a:t>2</a:t>
            </a:r>
            <a:r>
              <a:rPr kumimoji="1" lang="zh-CN" altLang="en-US" sz="2800">
                <a:solidFill>
                  <a:srgbClr val="0000FF"/>
                </a:solidFill>
                <a:latin typeface="楷体_GB2312" pitchFamily="49" charset="-122"/>
                <a:ea typeface="楷体_GB2312" pitchFamily="49" charset="-122"/>
              </a:rPr>
              <a:t>）分布函数是一个普通实值函数</a:t>
            </a:r>
            <a:endParaRPr kumimoji="1" lang="zh-CN" altLang="en-US" sz="2800">
              <a:solidFill>
                <a:srgbClr val="0000FF"/>
              </a:solidFill>
              <a:latin typeface="楷体_GB2312" pitchFamily="49" charset="-122"/>
              <a:ea typeface="楷体_GB2312" pitchFamily="49" charset="-122"/>
            </a:endParaRPr>
          </a:p>
        </p:txBody>
      </p:sp>
      <p:sp>
        <p:nvSpPr>
          <p:cNvPr id="437265" name="Text Box 17"/>
          <p:cNvSpPr txBox="1">
            <a:spLocks noChangeArrowheads="1"/>
          </p:cNvSpPr>
          <p:nvPr/>
        </p:nvSpPr>
        <p:spPr bwMode="auto">
          <a:xfrm>
            <a:off x="611188" y="5141913"/>
            <a:ext cx="7864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1" lang="zh-CN" altLang="en-US" sz="2800">
                <a:solidFill>
                  <a:srgbClr val="0000FF"/>
                </a:solidFill>
                <a:latin typeface="楷体_GB2312" pitchFamily="49" charset="-122"/>
                <a:ea typeface="楷体_GB2312" pitchFamily="49" charset="-122"/>
              </a:rPr>
              <a:t>（</a:t>
            </a:r>
            <a:r>
              <a:rPr kumimoji="1" lang="en-US" altLang="zh-CN" sz="2800">
                <a:solidFill>
                  <a:srgbClr val="0000FF"/>
                </a:solidFill>
                <a:latin typeface="楷体_GB2312" pitchFamily="49" charset="-122"/>
                <a:ea typeface="楷体_GB2312" pitchFamily="49" charset="-122"/>
              </a:rPr>
              <a:t>1</a:t>
            </a:r>
            <a:r>
              <a:rPr kumimoji="1" lang="zh-CN" altLang="en-US" sz="2800">
                <a:solidFill>
                  <a:srgbClr val="0000FF"/>
                </a:solidFill>
                <a:latin typeface="楷体_GB2312" pitchFamily="49" charset="-122"/>
                <a:ea typeface="楷体_GB2312" pitchFamily="49" charset="-122"/>
              </a:rPr>
              <a:t>）分布函数完整描述了随机变量的统计规律性</a:t>
            </a:r>
            <a:endParaRPr kumimoji="1" lang="zh-CN" altLang="en-US" sz="2800">
              <a:solidFill>
                <a:srgbClr val="0000FF"/>
              </a:solidFill>
              <a:latin typeface="楷体_GB2312" pitchFamily="49" charset="-122"/>
              <a:ea typeface="楷体_GB2312" pitchFamily="49" charset="-122"/>
            </a:endParaRPr>
          </a:p>
        </p:txBody>
      </p:sp>
      <p:graphicFrame>
        <p:nvGraphicFramePr>
          <p:cNvPr id="437266" name="Object 18"/>
          <p:cNvGraphicFramePr>
            <a:graphicFrameLocks noChangeAspect="1"/>
          </p:cNvGraphicFramePr>
          <p:nvPr/>
        </p:nvGraphicFramePr>
        <p:xfrm>
          <a:off x="3590925" y="3068638"/>
          <a:ext cx="3236913" cy="571500"/>
        </p:xfrm>
        <a:graphic>
          <a:graphicData uri="http://schemas.openxmlformats.org/presentationml/2006/ole">
            <mc:AlternateContent xmlns:mc="http://schemas.openxmlformats.org/markup-compatibility/2006">
              <mc:Choice xmlns:v="urn:schemas-microsoft-com:vml" Requires="v">
                <p:oleObj spid="_x0000_s20189" name="公式" r:id="rId19" imgW="1238250" imgH="173355" progId="Equation.3">
                  <p:embed/>
                </p:oleObj>
              </mc:Choice>
              <mc:Fallback>
                <p:oleObj name="公式" r:id="rId19" imgW="1238250" imgH="173355"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90925" y="3068638"/>
                        <a:ext cx="32369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7267" name="Object 19"/>
          <p:cNvGraphicFramePr>
            <a:graphicFrameLocks noChangeAspect="1"/>
          </p:cNvGraphicFramePr>
          <p:nvPr/>
        </p:nvGraphicFramePr>
        <p:xfrm>
          <a:off x="6227763" y="3816350"/>
          <a:ext cx="2413000" cy="571500"/>
        </p:xfrm>
        <a:graphic>
          <a:graphicData uri="http://schemas.openxmlformats.org/presentationml/2006/ole">
            <mc:AlternateContent xmlns:mc="http://schemas.openxmlformats.org/markup-compatibility/2006">
              <mc:Choice xmlns:v="urn:schemas-microsoft-com:vml" Requires="v">
                <p:oleObj spid="_x0000_s20190" name="公式" r:id="rId21" imgW="904875" imgH="173355" progId="Equation.3">
                  <p:embed/>
                </p:oleObj>
              </mc:Choice>
              <mc:Fallback>
                <p:oleObj name="公式" r:id="rId21" imgW="904875" imgH="173355" progId="Equation.3">
                  <p:embed/>
                  <p:pic>
                    <p:nvPicPr>
                      <p:cNvPr id="0" name="Object 1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227763" y="3816350"/>
                        <a:ext cx="24130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7257">
                                            <p:txEl>
                                              <p:pRg st="0" end="0"/>
                                            </p:txEl>
                                          </p:spTgt>
                                        </p:tgtEl>
                                        <p:attrNameLst>
                                          <p:attrName>style.visibility</p:attrName>
                                        </p:attrNameLst>
                                      </p:cBhvr>
                                      <p:to>
                                        <p:strVal val="visible"/>
                                      </p:to>
                                    </p:set>
                                    <p:animEffect transition="in" filter="wipe(left)">
                                      <p:cBhvr>
                                        <p:cTn id="7" dur="500"/>
                                        <p:tgtEl>
                                          <p:spTgt spid="4372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7251"/>
                                        </p:tgtEl>
                                        <p:attrNameLst>
                                          <p:attrName>style.visibility</p:attrName>
                                        </p:attrNameLst>
                                      </p:cBhvr>
                                      <p:to>
                                        <p:strVal val="visible"/>
                                      </p:to>
                                    </p:set>
                                    <p:animEffect transition="in" filter="wipe(left)">
                                      <p:cBhvr>
                                        <p:cTn id="12" dur="500"/>
                                        <p:tgtEl>
                                          <p:spTgt spid="4372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37255"/>
                                        </p:tgtEl>
                                        <p:attrNameLst>
                                          <p:attrName>style.visibility</p:attrName>
                                        </p:attrNameLst>
                                      </p:cBhvr>
                                      <p:to>
                                        <p:strVal val="visible"/>
                                      </p:to>
                                    </p:set>
                                    <p:animEffect transition="in" filter="wipe(left)">
                                      <p:cBhvr>
                                        <p:cTn id="17" dur="500"/>
                                        <p:tgtEl>
                                          <p:spTgt spid="4372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7256"/>
                                        </p:tgtEl>
                                        <p:attrNameLst>
                                          <p:attrName>style.visibility</p:attrName>
                                        </p:attrNameLst>
                                      </p:cBhvr>
                                      <p:to>
                                        <p:strVal val="visible"/>
                                      </p:to>
                                    </p:set>
                                    <p:animEffect transition="in" filter="wipe(left)">
                                      <p:cBhvr>
                                        <p:cTn id="22" dur="500"/>
                                        <p:tgtEl>
                                          <p:spTgt spid="4372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7258">
                                            <p:txEl>
                                              <p:pRg st="0" end="0"/>
                                            </p:txEl>
                                          </p:spTgt>
                                        </p:tgtEl>
                                        <p:attrNameLst>
                                          <p:attrName>style.visibility</p:attrName>
                                        </p:attrNameLst>
                                      </p:cBhvr>
                                      <p:to>
                                        <p:strVal val="visible"/>
                                      </p:to>
                                    </p:set>
                                    <p:animEffect transition="in" filter="wipe(left)">
                                      <p:cBhvr>
                                        <p:cTn id="27" dur="500"/>
                                        <p:tgtEl>
                                          <p:spTgt spid="43725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37259"/>
                                        </p:tgtEl>
                                        <p:attrNameLst>
                                          <p:attrName>style.visibility</p:attrName>
                                        </p:attrNameLst>
                                      </p:cBhvr>
                                      <p:to>
                                        <p:strVal val="visible"/>
                                      </p:to>
                                    </p:set>
                                    <p:animEffect transition="in" filter="wipe(left)">
                                      <p:cBhvr>
                                        <p:cTn id="32" dur="500"/>
                                        <p:tgtEl>
                                          <p:spTgt spid="43725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37252"/>
                                        </p:tgtEl>
                                        <p:attrNameLst>
                                          <p:attrName>style.visibility</p:attrName>
                                        </p:attrNameLst>
                                      </p:cBhvr>
                                      <p:to>
                                        <p:strVal val="visible"/>
                                      </p:to>
                                    </p:set>
                                    <p:animEffect transition="in" filter="wipe(left)">
                                      <p:cBhvr>
                                        <p:cTn id="37" dur="500"/>
                                        <p:tgtEl>
                                          <p:spTgt spid="4372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37266"/>
                                        </p:tgtEl>
                                        <p:attrNameLst>
                                          <p:attrName>style.visibility</p:attrName>
                                        </p:attrNameLst>
                                      </p:cBhvr>
                                      <p:to>
                                        <p:strVal val="visible"/>
                                      </p:to>
                                    </p:set>
                                    <p:animEffect transition="in" filter="wipe(left)">
                                      <p:cBhvr>
                                        <p:cTn id="42" dur="500"/>
                                        <p:tgtEl>
                                          <p:spTgt spid="43726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37260">
                                            <p:txEl>
                                              <p:pRg st="0" end="0"/>
                                            </p:txEl>
                                          </p:spTgt>
                                        </p:tgtEl>
                                        <p:attrNameLst>
                                          <p:attrName>style.visibility</p:attrName>
                                        </p:attrNameLst>
                                      </p:cBhvr>
                                      <p:to>
                                        <p:strVal val="visible"/>
                                      </p:to>
                                    </p:set>
                                    <p:animEffect transition="in" filter="wipe(left)">
                                      <p:cBhvr>
                                        <p:cTn id="47" dur="500"/>
                                        <p:tgtEl>
                                          <p:spTgt spid="43726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37254"/>
                                        </p:tgtEl>
                                        <p:attrNameLst>
                                          <p:attrName>style.visibility</p:attrName>
                                        </p:attrNameLst>
                                      </p:cBhvr>
                                      <p:to>
                                        <p:strVal val="visible"/>
                                      </p:to>
                                    </p:set>
                                    <p:animEffect transition="in" filter="wipe(left)">
                                      <p:cBhvr>
                                        <p:cTn id="52" dur="500"/>
                                        <p:tgtEl>
                                          <p:spTgt spid="43725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37262"/>
                                        </p:tgtEl>
                                        <p:attrNameLst>
                                          <p:attrName>style.visibility</p:attrName>
                                        </p:attrNameLst>
                                      </p:cBhvr>
                                      <p:to>
                                        <p:strVal val="visible"/>
                                      </p:to>
                                    </p:set>
                                    <p:animEffect transition="in" filter="wipe(left)">
                                      <p:cBhvr>
                                        <p:cTn id="57" dur="500"/>
                                        <p:tgtEl>
                                          <p:spTgt spid="43726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37267"/>
                                        </p:tgtEl>
                                        <p:attrNameLst>
                                          <p:attrName>style.visibility</p:attrName>
                                        </p:attrNameLst>
                                      </p:cBhvr>
                                      <p:to>
                                        <p:strVal val="visible"/>
                                      </p:to>
                                    </p:set>
                                    <p:animEffect transition="in" filter="wipe(left)">
                                      <p:cBhvr>
                                        <p:cTn id="62" dur="500"/>
                                        <p:tgtEl>
                                          <p:spTgt spid="43726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37261">
                                            <p:txEl>
                                              <p:pRg st="0" end="0"/>
                                            </p:txEl>
                                          </p:spTgt>
                                        </p:tgtEl>
                                        <p:attrNameLst>
                                          <p:attrName>style.visibility</p:attrName>
                                        </p:attrNameLst>
                                      </p:cBhvr>
                                      <p:to>
                                        <p:strVal val="visible"/>
                                      </p:to>
                                    </p:set>
                                    <p:animEffect transition="in" filter="wipe(left)">
                                      <p:cBhvr>
                                        <p:cTn id="67" dur="500"/>
                                        <p:tgtEl>
                                          <p:spTgt spid="437261">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37253"/>
                                        </p:tgtEl>
                                        <p:attrNameLst>
                                          <p:attrName>style.visibility</p:attrName>
                                        </p:attrNameLst>
                                      </p:cBhvr>
                                      <p:to>
                                        <p:strVal val="visible"/>
                                      </p:to>
                                    </p:set>
                                    <p:animEffect transition="in" filter="wipe(left)">
                                      <p:cBhvr>
                                        <p:cTn id="72" dur="500"/>
                                        <p:tgtEl>
                                          <p:spTgt spid="437253"/>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437263"/>
                                        </p:tgtEl>
                                        <p:attrNameLst>
                                          <p:attrName>style.visibility</p:attrName>
                                        </p:attrNameLst>
                                      </p:cBhvr>
                                      <p:to>
                                        <p:strVal val="visible"/>
                                      </p:to>
                                    </p:set>
                                    <p:animEffect transition="in" filter="wipe(left)">
                                      <p:cBhvr>
                                        <p:cTn id="77" dur="500"/>
                                        <p:tgtEl>
                                          <p:spTgt spid="43726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37265"/>
                                        </p:tgtEl>
                                        <p:attrNameLst>
                                          <p:attrName>style.visibility</p:attrName>
                                        </p:attrNameLst>
                                      </p:cBhvr>
                                      <p:to>
                                        <p:strVal val="visible"/>
                                      </p:to>
                                    </p:set>
                                    <p:animEffect transition="in" filter="wipe(left)">
                                      <p:cBhvr>
                                        <p:cTn id="82" dur="500"/>
                                        <p:tgtEl>
                                          <p:spTgt spid="43726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37264"/>
                                        </p:tgtEl>
                                        <p:attrNameLst>
                                          <p:attrName>style.visibility</p:attrName>
                                        </p:attrNameLst>
                                      </p:cBhvr>
                                      <p:to>
                                        <p:strVal val="visible"/>
                                      </p:to>
                                    </p:set>
                                    <p:animEffect transition="in" filter="wipe(left)">
                                      <p:cBhvr>
                                        <p:cTn id="87" dur="500"/>
                                        <p:tgtEl>
                                          <p:spTgt spid="437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257" grpId="0" autoUpdateAnimBg="0" build="p"/>
      <p:bldP spid="437258" grpId="0" autoUpdateAnimBg="0" build="p"/>
      <p:bldP spid="437260" grpId="0" autoUpdateAnimBg="0" build="p"/>
      <p:bldP spid="437261" grpId="0" autoUpdateAnimBg="0" build="p"/>
      <p:bldP spid="437264" grpId="0"/>
      <p:bldP spid="437265"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ext Box 6"/>
          <p:cNvSpPr txBox="1">
            <a:spLocks noChangeArrowheads="1"/>
          </p:cNvSpPr>
          <p:nvPr/>
        </p:nvSpPr>
        <p:spPr bwMode="auto">
          <a:xfrm>
            <a:off x="670566" y="559217"/>
            <a:ext cx="492314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zh-CN" b="0" dirty="0">
                <a:solidFill>
                  <a:srgbClr val="000000"/>
                </a:solidFill>
                <a:ea typeface="华文新魏" panose="02010800040101010101" pitchFamily="2" charset="-122"/>
              </a:rPr>
              <a:t>例</a:t>
            </a:r>
            <a:r>
              <a:rPr kumimoji="1" lang="zh-CN" altLang="en-US" b="0" dirty="0">
                <a:solidFill>
                  <a:srgbClr val="000000"/>
                </a:solidFill>
                <a:ea typeface="华文新魏" panose="02010800040101010101" pitchFamily="2" charset="-122"/>
              </a:rPr>
              <a:t>2</a:t>
            </a:r>
            <a:r>
              <a:rPr kumimoji="1" lang="en-US" altLang="zh-CN" b="0" dirty="0">
                <a:solidFill>
                  <a:srgbClr val="000000"/>
                </a:solidFill>
                <a:ea typeface="华文新魏" panose="02010800040101010101" pitchFamily="2" charset="-122"/>
              </a:rPr>
              <a:t>.1.4</a:t>
            </a:r>
            <a:r>
              <a:rPr kumimoji="1" lang="en-US" altLang="zh-CN" b="0" dirty="0">
                <a:solidFill>
                  <a:srgbClr val="FFFF00"/>
                </a:solidFill>
                <a:ea typeface="华文新魏" panose="02010800040101010101" pitchFamily="2" charset="-122"/>
              </a:rPr>
              <a:t> </a:t>
            </a:r>
            <a:r>
              <a:rPr kumimoji="1" lang="zh-CN" altLang="zh-CN" b="0" dirty="0">
                <a:ea typeface="华文新魏" panose="02010800040101010101" pitchFamily="2" charset="-122"/>
              </a:rPr>
              <a:t>设有</a:t>
            </a:r>
            <a:r>
              <a:rPr kumimoji="1" lang="zh-CN" altLang="en-US" b="0" dirty="0">
                <a:ea typeface="华文新魏" panose="02010800040101010101" pitchFamily="2" charset="-122"/>
              </a:rPr>
              <a:t>分布</a:t>
            </a:r>
            <a:r>
              <a:rPr kumimoji="1" lang="zh-CN" altLang="zh-CN" b="0" dirty="0">
                <a:ea typeface="华文新魏" panose="02010800040101010101" pitchFamily="2" charset="-122"/>
              </a:rPr>
              <a:t>函数 </a:t>
            </a:r>
            <a:r>
              <a:rPr kumimoji="1" lang="en-US" altLang="zh-CN" b="0" i="1" dirty="0">
                <a:ea typeface="华文新魏" panose="02010800040101010101" pitchFamily="2" charset="-122"/>
              </a:rPr>
              <a:t>F(x)</a:t>
            </a:r>
            <a:endParaRPr kumimoji="1" lang="en-US" altLang="zh-CN" b="0" dirty="0">
              <a:ea typeface="华文新魏" panose="02010800040101010101" pitchFamily="2" charset="-122"/>
            </a:endParaRPr>
          </a:p>
        </p:txBody>
      </p:sp>
      <p:graphicFrame>
        <p:nvGraphicFramePr>
          <p:cNvPr id="21507" name="Object 7"/>
          <p:cNvGraphicFramePr>
            <a:graphicFrameLocks noChangeAspect="1"/>
          </p:cNvGraphicFramePr>
          <p:nvPr/>
        </p:nvGraphicFramePr>
        <p:xfrm>
          <a:off x="2627487" y="1246857"/>
          <a:ext cx="3348299" cy="1816027"/>
        </p:xfrm>
        <a:graphic>
          <a:graphicData uri="http://schemas.openxmlformats.org/presentationml/2006/ole">
            <mc:AlternateContent xmlns:mc="http://schemas.openxmlformats.org/markup-compatibility/2006">
              <mc:Choice xmlns:v="urn:schemas-microsoft-com:vml" Requires="v">
                <p:oleObj spid="_x0000_s21800" name="Equation" r:id="rId1" imgW="32613600" imgH="17068800" progId="Equation.DSMT4">
                  <p:embed/>
                </p:oleObj>
              </mc:Choice>
              <mc:Fallback>
                <p:oleObj name="Equation" r:id="rId1" imgW="32613600" imgH="17068800" progId="Equation.DSMT4">
                  <p:embed/>
                  <p:pic>
                    <p:nvPicPr>
                      <p:cNvPr id="0" name="Object 7"/>
                      <p:cNvPicPr>
                        <a:picLocks noChangeAspect="1" noChangeArrowheads="1"/>
                      </p:cNvPicPr>
                      <p:nvPr/>
                    </p:nvPicPr>
                    <p:blipFill>
                      <a:blip r:embed="rId2"/>
                      <a:srcRect/>
                      <a:stretch>
                        <a:fillRect/>
                      </a:stretch>
                    </p:blipFill>
                    <p:spPr bwMode="auto">
                      <a:xfrm>
                        <a:off x="2627487" y="1246857"/>
                        <a:ext cx="3348299" cy="1816027"/>
                      </a:xfrm>
                      <a:prstGeom prst="rect">
                        <a:avLst/>
                      </a:prstGeom>
                      <a:noFill/>
                      <a:ln>
                        <a:noFill/>
                      </a:ln>
                      <a:effectLst/>
                    </p:spPr>
                  </p:pic>
                </p:oleObj>
              </mc:Fallback>
            </mc:AlternateContent>
          </a:graphicData>
        </a:graphic>
      </p:graphicFrame>
      <p:sp>
        <p:nvSpPr>
          <p:cNvPr id="21508" name="Text Box 6"/>
          <p:cNvSpPr txBox="1">
            <a:spLocks noChangeArrowheads="1"/>
          </p:cNvSpPr>
          <p:nvPr/>
        </p:nvSpPr>
        <p:spPr bwMode="auto">
          <a:xfrm>
            <a:off x="1187624" y="3258170"/>
            <a:ext cx="1403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solidFill>
                  <a:srgbClr val="000000"/>
                </a:solidFill>
                <a:ea typeface="华文新魏" panose="02010800040101010101" pitchFamily="2" charset="-122"/>
              </a:rPr>
              <a:t>求常数</a:t>
            </a:r>
            <a:endParaRPr kumimoji="1" lang="en-US" altLang="zh-CN" sz="1800" b="0"/>
          </a:p>
        </p:txBody>
      </p:sp>
      <p:graphicFrame>
        <p:nvGraphicFramePr>
          <p:cNvPr id="21509" name="Object 7"/>
          <p:cNvGraphicFramePr>
            <a:graphicFrameLocks noChangeAspect="1"/>
          </p:cNvGraphicFramePr>
          <p:nvPr/>
        </p:nvGraphicFramePr>
        <p:xfrm>
          <a:off x="2627487" y="3329607"/>
          <a:ext cx="420687" cy="455613"/>
        </p:xfrm>
        <a:graphic>
          <a:graphicData uri="http://schemas.openxmlformats.org/presentationml/2006/ole">
            <mc:AlternateContent xmlns:mc="http://schemas.openxmlformats.org/markup-compatibility/2006">
              <mc:Choice xmlns:v="urn:schemas-microsoft-com:vml" Requires="v">
                <p:oleObj spid="_x0000_s21801" name="Equation" r:id="rId3" imgW="95250" imgH="106045" progId="Equation.DSMT4">
                  <p:embed/>
                </p:oleObj>
              </mc:Choice>
              <mc:Fallback>
                <p:oleObj name="Equation" r:id="rId3" imgW="95250" imgH="106045"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487" y="3329607"/>
                        <a:ext cx="4206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0" name="Text Box 6"/>
          <p:cNvSpPr txBox="1">
            <a:spLocks noChangeArrowheads="1"/>
          </p:cNvSpPr>
          <p:nvPr/>
        </p:nvSpPr>
        <p:spPr bwMode="auto">
          <a:xfrm>
            <a:off x="2951337" y="3329607"/>
            <a:ext cx="59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solidFill>
                  <a:srgbClr val="000000"/>
                </a:solidFill>
                <a:ea typeface="华文新魏" panose="02010800040101010101" pitchFamily="2" charset="-122"/>
              </a:rPr>
              <a:t>和</a:t>
            </a:r>
            <a:endParaRPr kumimoji="1" lang="en-US" altLang="zh-CN" sz="1800" b="0"/>
          </a:p>
        </p:txBody>
      </p:sp>
      <p:graphicFrame>
        <p:nvGraphicFramePr>
          <p:cNvPr id="21511" name="Object 7"/>
          <p:cNvGraphicFramePr>
            <a:graphicFrameLocks noChangeAspect="1"/>
          </p:cNvGraphicFramePr>
          <p:nvPr/>
        </p:nvGraphicFramePr>
        <p:xfrm>
          <a:off x="3541888" y="3258170"/>
          <a:ext cx="2051822" cy="721605"/>
        </p:xfrm>
        <a:graphic>
          <a:graphicData uri="http://schemas.openxmlformats.org/presentationml/2006/ole">
            <mc:AlternateContent xmlns:mc="http://schemas.openxmlformats.org/markup-compatibility/2006">
              <mc:Choice xmlns:v="urn:schemas-microsoft-com:vml" Requires="v">
                <p:oleObj spid="_x0000_s21802" name="Equation" r:id="rId5" imgW="20726400" imgH="6096000" progId="Equation.DSMT4">
                  <p:embed/>
                </p:oleObj>
              </mc:Choice>
              <mc:Fallback>
                <p:oleObj name="Equation" r:id="rId5" imgW="20726400" imgH="6096000" progId="Equation.DSMT4">
                  <p:embed/>
                  <p:pic>
                    <p:nvPicPr>
                      <p:cNvPr id="0" name="Object 7"/>
                      <p:cNvPicPr>
                        <a:picLocks noChangeAspect="1" noChangeArrowheads="1"/>
                      </p:cNvPicPr>
                      <p:nvPr/>
                    </p:nvPicPr>
                    <p:blipFill>
                      <a:blip r:embed="rId6"/>
                      <a:srcRect/>
                      <a:stretch>
                        <a:fillRect/>
                      </a:stretch>
                    </p:blipFill>
                    <p:spPr bwMode="auto">
                      <a:xfrm>
                        <a:off x="3541888" y="3258170"/>
                        <a:ext cx="2051822" cy="721605"/>
                      </a:xfrm>
                      <a:prstGeom prst="rect">
                        <a:avLst/>
                      </a:prstGeom>
                      <a:noFill/>
                      <a:ln>
                        <a:noFill/>
                      </a:ln>
                      <a:effectLst/>
                    </p:spPr>
                  </p:pic>
                </p:oleObj>
              </mc:Fallback>
            </mc:AlternateContent>
          </a:graphicData>
        </a:graphic>
      </p:graphicFrame>
      <p:sp>
        <p:nvSpPr>
          <p:cNvPr id="8" name="Text Box 6"/>
          <p:cNvSpPr txBox="1">
            <a:spLocks noChangeArrowheads="1"/>
          </p:cNvSpPr>
          <p:nvPr/>
        </p:nvSpPr>
        <p:spPr bwMode="auto">
          <a:xfrm>
            <a:off x="1088443" y="4734666"/>
            <a:ext cx="264687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dirty="0">
                <a:ea typeface="华文新魏" panose="02010800040101010101" pitchFamily="2" charset="-122"/>
              </a:rPr>
              <a:t>若分布</a:t>
            </a:r>
            <a:r>
              <a:rPr kumimoji="1" lang="zh-CN" altLang="zh-CN" b="0" dirty="0">
                <a:ea typeface="华文新魏" panose="02010800040101010101" pitchFamily="2" charset="-122"/>
              </a:rPr>
              <a:t>函数</a:t>
            </a:r>
            <a:r>
              <a:rPr kumimoji="1" lang="zh-CN" altLang="en-US" b="0" dirty="0">
                <a:ea typeface="华文新魏" panose="02010800040101010101" pitchFamily="2" charset="-122"/>
              </a:rPr>
              <a:t>为</a:t>
            </a:r>
            <a:endParaRPr kumimoji="1" lang="en-US" altLang="zh-CN" b="0" dirty="0">
              <a:ea typeface="华文新魏" panose="02010800040101010101" pitchFamily="2" charset="-122"/>
            </a:endParaRPr>
          </a:p>
        </p:txBody>
      </p:sp>
      <p:graphicFrame>
        <p:nvGraphicFramePr>
          <p:cNvPr id="9" name="Object 7"/>
          <p:cNvGraphicFramePr>
            <a:graphicFrameLocks noChangeAspect="1"/>
          </p:cNvGraphicFramePr>
          <p:nvPr/>
        </p:nvGraphicFramePr>
        <p:xfrm>
          <a:off x="3781742" y="4293096"/>
          <a:ext cx="3308051" cy="1794197"/>
        </p:xfrm>
        <a:graphic>
          <a:graphicData uri="http://schemas.openxmlformats.org/presentationml/2006/ole">
            <mc:AlternateContent xmlns:mc="http://schemas.openxmlformats.org/markup-compatibility/2006">
              <mc:Choice xmlns:v="urn:schemas-microsoft-com:vml" Requires="v">
                <p:oleObj spid="_x0000_s21803" name="Equation" r:id="rId7" imgW="32613600" imgH="17068800" progId="Equation.DSMT4">
                  <p:embed/>
                </p:oleObj>
              </mc:Choice>
              <mc:Fallback>
                <p:oleObj name="Equation" r:id="rId7" imgW="32613600" imgH="17068800" progId="Equation.DSMT4">
                  <p:embed/>
                  <p:pic>
                    <p:nvPicPr>
                      <p:cNvPr id="0" name="Object 7"/>
                      <p:cNvPicPr>
                        <a:picLocks noChangeAspect="1" noChangeArrowheads="1"/>
                      </p:cNvPicPr>
                      <p:nvPr/>
                    </p:nvPicPr>
                    <p:blipFill>
                      <a:blip r:embed="rId8"/>
                      <a:srcRect/>
                      <a:stretch>
                        <a:fillRect/>
                      </a:stretch>
                    </p:blipFill>
                    <p:spPr bwMode="auto">
                      <a:xfrm>
                        <a:off x="3781742" y="4293096"/>
                        <a:ext cx="3308051" cy="1794197"/>
                      </a:xfrm>
                      <a:prstGeom prst="rect">
                        <a:avLst/>
                      </a:prstGeom>
                      <a:noFill/>
                      <a:ln>
                        <a:noFill/>
                      </a:ln>
                      <a:effectLst/>
                    </p:spPr>
                  </p:pic>
                </p:oleObj>
              </mc:Fallback>
            </mc:AlternateContent>
          </a:graphicData>
        </a:graphic>
      </p:graphicFrame>
      <p:sp>
        <p:nvSpPr>
          <p:cNvPr id="10" name="Text Box 6"/>
          <p:cNvSpPr txBox="1">
            <a:spLocks noChangeArrowheads="1"/>
          </p:cNvSpPr>
          <p:nvPr/>
        </p:nvSpPr>
        <p:spPr bwMode="auto">
          <a:xfrm>
            <a:off x="1043608" y="5805264"/>
            <a:ext cx="1403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dirty="0">
                <a:solidFill>
                  <a:srgbClr val="000000"/>
                </a:solidFill>
                <a:ea typeface="华文新魏" panose="02010800040101010101" pitchFamily="2" charset="-122"/>
              </a:rPr>
              <a:t>求常数</a:t>
            </a:r>
            <a:endParaRPr kumimoji="1" lang="en-US" altLang="zh-CN" sz="1800" b="0" dirty="0"/>
          </a:p>
        </p:txBody>
      </p:sp>
      <p:graphicFrame>
        <p:nvGraphicFramePr>
          <p:cNvPr id="11" name="Object 7"/>
          <p:cNvGraphicFramePr>
            <a:graphicFrameLocks noChangeAspect="1"/>
          </p:cNvGraphicFramePr>
          <p:nvPr/>
        </p:nvGraphicFramePr>
        <p:xfrm>
          <a:off x="2483471" y="5876701"/>
          <a:ext cx="420687" cy="455613"/>
        </p:xfrm>
        <a:graphic>
          <a:graphicData uri="http://schemas.openxmlformats.org/presentationml/2006/ole">
            <mc:AlternateContent xmlns:mc="http://schemas.openxmlformats.org/markup-compatibility/2006">
              <mc:Choice xmlns:v="urn:schemas-microsoft-com:vml" Requires="v">
                <p:oleObj spid="_x0000_s21804" name="Equation" r:id="rId9" imgW="95250" imgH="106045" progId="Equation.DSMT4">
                  <p:embed/>
                </p:oleObj>
              </mc:Choice>
              <mc:Fallback>
                <p:oleObj name="Equation" r:id="rId9" imgW="95250" imgH="106045"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3471" y="5876701"/>
                        <a:ext cx="4206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5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5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5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5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8" grpId="0"/>
      <p:bldP spid="21510" grpId="0"/>
      <p:bldP spid="8"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pPr eaLnBrk="1" hangingPunct="1">
              <a:lnSpc>
                <a:spcPct val="120000"/>
              </a:lnSpc>
            </a:pPr>
            <a:r>
              <a:rPr lang="zh-CN" altLang="en-US" sz="3600">
                <a:ea typeface="华文新魏" panose="02010800040101010101" pitchFamily="2" charset="-122"/>
              </a:rPr>
              <a:t>三、离散型随机变量</a:t>
            </a:r>
            <a:endParaRPr lang="zh-CN" altLang="en-US" sz="3600">
              <a:ea typeface="华文新魏" panose="02010800040101010101" pitchFamily="2" charset="-122"/>
            </a:endParaRPr>
          </a:p>
        </p:txBody>
      </p:sp>
      <p:sp>
        <p:nvSpPr>
          <p:cNvPr id="8" name="Rectangle 4"/>
          <p:cNvSpPr>
            <a:spLocks noChangeArrowheads="1"/>
          </p:cNvSpPr>
          <p:nvPr/>
        </p:nvSpPr>
        <p:spPr bwMode="auto">
          <a:xfrm>
            <a:off x="678656" y="2060848"/>
            <a:ext cx="77866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0" dirty="0">
                <a:solidFill>
                  <a:srgbClr val="000000"/>
                </a:solidFill>
                <a:ea typeface="华文新魏" panose="02010800040101010101" pitchFamily="2" charset="-122"/>
              </a:rPr>
              <a:t>离散型随机变量，就是样本空间到实数值上的一个对应关系，并且</a:t>
            </a:r>
            <a:r>
              <a:rPr kumimoji="1" lang="zh-CN" altLang="en-US" sz="2800" b="0" dirty="0">
                <a:solidFill>
                  <a:srgbClr val="FF0000"/>
                </a:solidFill>
                <a:ea typeface="华文新魏" panose="02010800040101010101" pitchFamily="2" charset="-122"/>
              </a:rPr>
              <a:t>最多取可数个不同的值</a:t>
            </a:r>
            <a:r>
              <a:rPr kumimoji="1" lang="zh-CN" altLang="en-US" sz="2800" b="0" dirty="0">
                <a:ea typeface="华文新魏" panose="02010800040101010101" pitchFamily="2" charset="-122"/>
              </a:rPr>
              <a:t>。</a:t>
            </a:r>
            <a:r>
              <a:rPr kumimoji="1" lang="zh-CN" altLang="en-US" sz="1100" b="0" dirty="0">
                <a:ea typeface="华文新魏" panose="02010800040101010101" pitchFamily="2" charset="-122"/>
              </a:rPr>
              <a:t> </a:t>
            </a:r>
            <a:endParaRPr kumimoji="1" lang="zh-CN" altLang="en-US" sz="2400" b="0" dirty="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66917" name="Object 5"/>
          <p:cNvGraphicFramePr>
            <a:graphicFrameLocks noChangeAspect="1"/>
          </p:cNvGraphicFramePr>
          <p:nvPr/>
        </p:nvGraphicFramePr>
        <p:xfrm>
          <a:off x="1043608" y="2209800"/>
          <a:ext cx="7680325" cy="889000"/>
        </p:xfrm>
        <a:graphic>
          <a:graphicData uri="http://schemas.openxmlformats.org/presentationml/2006/ole">
            <mc:AlternateContent xmlns:mc="http://schemas.openxmlformats.org/markup-compatibility/2006">
              <mc:Choice xmlns:v="urn:schemas-microsoft-com:vml" Requires="v">
                <p:oleObj spid="_x0000_s23684" name="文档" r:id="rId1" imgW="5495290" imgH="635635" progId="Word.Document.8">
                  <p:embed/>
                </p:oleObj>
              </mc:Choice>
              <mc:Fallback>
                <p:oleObj name="文档" r:id="rId1" imgW="5495290" imgH="635635" progId="Word.Documen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209800"/>
                        <a:ext cx="7680325"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6918" name="Object 6"/>
          <p:cNvGraphicFramePr>
            <a:graphicFrameLocks noChangeAspect="1"/>
          </p:cNvGraphicFramePr>
          <p:nvPr/>
        </p:nvGraphicFramePr>
        <p:xfrm>
          <a:off x="1048370" y="3503613"/>
          <a:ext cx="7542213" cy="2127250"/>
        </p:xfrm>
        <a:graphic>
          <a:graphicData uri="http://schemas.openxmlformats.org/presentationml/2006/ole">
            <mc:AlternateContent xmlns:mc="http://schemas.openxmlformats.org/markup-compatibility/2006">
              <mc:Choice xmlns:v="urn:schemas-microsoft-com:vml" Requires="v">
                <p:oleObj spid="_x0000_s23685" name="文档" r:id="rId3" imgW="5471160" imgH="1545590" progId="Word.Document.8">
                  <p:embed/>
                </p:oleObj>
              </mc:Choice>
              <mc:Fallback>
                <p:oleObj name="文档" r:id="rId3" imgW="5471160" imgH="1545590"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8370" y="3503613"/>
                        <a:ext cx="7542213" cy="212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6917"/>
                                        </p:tgtEl>
                                        <p:attrNameLst>
                                          <p:attrName>style.visibility</p:attrName>
                                        </p:attrNameLst>
                                      </p:cBhvr>
                                      <p:to>
                                        <p:strVal val="visible"/>
                                      </p:to>
                                    </p:set>
                                    <p:animEffect transition="in" filter="slide(fromBottom)">
                                      <p:cBhvr>
                                        <p:cTn id="7" dur="500"/>
                                        <p:tgtEl>
                                          <p:spTgt spid="16691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66918"/>
                                        </p:tgtEl>
                                        <p:attrNameLst>
                                          <p:attrName>style.visibility</p:attrName>
                                        </p:attrNameLst>
                                      </p:cBhvr>
                                      <p:to>
                                        <p:strVal val="visible"/>
                                      </p:to>
                                    </p:set>
                                    <p:animEffect transition="in" filter="slide(fromBottom)">
                                      <p:cBhvr>
                                        <p:cTn id="12" dur="500"/>
                                        <p:tgtEl>
                                          <p:spTgt spid="166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69988" name="Object 4"/>
          <p:cNvGraphicFramePr>
            <a:graphicFrameLocks noChangeAspect="1"/>
          </p:cNvGraphicFramePr>
          <p:nvPr/>
        </p:nvGraphicFramePr>
        <p:xfrm>
          <a:off x="755650" y="765175"/>
          <a:ext cx="7981950" cy="5016500"/>
        </p:xfrm>
        <a:graphic>
          <a:graphicData uri="http://schemas.openxmlformats.org/presentationml/2006/ole">
            <mc:AlternateContent xmlns:mc="http://schemas.openxmlformats.org/markup-compatibility/2006">
              <mc:Choice xmlns:v="urn:schemas-microsoft-com:vml" Requires="v">
                <p:oleObj spid="_x0000_s24643" name="文档" r:id="rId1" imgW="4703445" imgH="2957830" progId="Word.Document.8">
                  <p:embed/>
                </p:oleObj>
              </mc:Choice>
              <mc:Fallback>
                <p:oleObj name="文档" r:id="rId1" imgW="4703445" imgH="2957830"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765175"/>
                        <a:ext cx="7981950" cy="501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9988"/>
                                        </p:tgtEl>
                                        <p:attrNameLst>
                                          <p:attrName>style.visibility</p:attrName>
                                        </p:attrNameLst>
                                      </p:cBhvr>
                                      <p:to>
                                        <p:strVal val="visible"/>
                                      </p:to>
                                    </p:set>
                                    <p:animEffect transition="in" filter="slide(fromBottom)">
                                      <p:cBhvr>
                                        <p:cTn id="7" dur="500"/>
                                        <p:tgtEl>
                                          <p:spTgt spid="169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1071563" y="115888"/>
            <a:ext cx="8540750" cy="1143000"/>
          </a:xfrm>
        </p:spPr>
        <p:txBody>
          <a:bodyPr/>
          <a:lstStyle/>
          <a:p>
            <a:pPr algn="l" eaLnBrk="1" hangingPunct="1">
              <a:lnSpc>
                <a:spcPct val="120000"/>
              </a:lnSpc>
            </a:pPr>
            <a:r>
              <a:rPr lang="zh-CN" altLang="en-US" sz="4000">
                <a:solidFill>
                  <a:srgbClr val="000000"/>
                </a:solidFill>
                <a:ea typeface="华文新魏" panose="02010800040101010101" pitchFamily="2" charset="-122"/>
              </a:rPr>
              <a:t>重要性质:</a:t>
            </a:r>
            <a:endParaRPr lang="zh-CN" altLang="en-US" sz="4000">
              <a:solidFill>
                <a:srgbClr val="000000"/>
              </a:solidFill>
              <a:ea typeface="华文新魏" panose="02010800040101010101" pitchFamily="2" charset="-122"/>
            </a:endParaRPr>
          </a:p>
        </p:txBody>
      </p:sp>
      <p:graphicFrame>
        <p:nvGraphicFramePr>
          <p:cNvPr id="171012" name="Object 4"/>
          <p:cNvGraphicFramePr>
            <a:graphicFrameLocks noChangeAspect="1"/>
          </p:cNvGraphicFramePr>
          <p:nvPr/>
        </p:nvGraphicFramePr>
        <p:xfrm>
          <a:off x="1907705" y="1592476"/>
          <a:ext cx="3600400" cy="2187895"/>
        </p:xfrm>
        <a:graphic>
          <a:graphicData uri="http://schemas.openxmlformats.org/presentationml/2006/ole">
            <mc:AlternateContent xmlns:mc="http://schemas.openxmlformats.org/markup-compatibility/2006">
              <mc:Choice xmlns:v="urn:schemas-microsoft-com:vml" Requires="v">
                <p:oleObj spid="_x0000_s25864" name="Document" r:id="rId1" imgW="1781810" imgH="1080770" progId="Word.Document.8">
                  <p:embed/>
                </p:oleObj>
              </mc:Choice>
              <mc:Fallback>
                <p:oleObj name="Document" r:id="rId1" imgW="1781810" imgH="1080770" progId="Word.Document.8">
                  <p:embed/>
                  <p:pic>
                    <p:nvPicPr>
                      <p:cNvPr id="0" name="Object 4"/>
                      <p:cNvPicPr>
                        <a:picLocks noChangeAspect="1" noChangeArrowheads="1"/>
                      </p:cNvPicPr>
                      <p:nvPr/>
                    </p:nvPicPr>
                    <p:blipFill>
                      <a:blip r:embed="rId2"/>
                      <a:srcRect/>
                      <a:stretch>
                        <a:fillRect/>
                      </a:stretch>
                    </p:blipFill>
                    <p:spPr bwMode="auto">
                      <a:xfrm>
                        <a:off x="1907705" y="1592476"/>
                        <a:ext cx="3600400" cy="2187895"/>
                      </a:xfrm>
                      <a:prstGeom prst="rect">
                        <a:avLst/>
                      </a:prstGeom>
                      <a:noFill/>
                      <a:ln>
                        <a:noFill/>
                      </a:ln>
                      <a:effectLst/>
                    </p:spPr>
                  </p:pic>
                </p:oleObj>
              </mc:Fallback>
            </mc:AlternateContent>
          </a:graphicData>
        </a:graphic>
      </p:graphicFrame>
      <p:graphicFrame>
        <p:nvGraphicFramePr>
          <p:cNvPr id="171013" name="Object 5"/>
          <p:cNvGraphicFramePr>
            <a:graphicFrameLocks noChangeAspect="1"/>
          </p:cNvGraphicFramePr>
          <p:nvPr/>
        </p:nvGraphicFramePr>
        <p:xfrm>
          <a:off x="1895356" y="900783"/>
          <a:ext cx="4650793" cy="2462460"/>
        </p:xfrm>
        <a:graphic>
          <a:graphicData uri="http://schemas.openxmlformats.org/presentationml/2006/ole">
            <mc:AlternateContent xmlns:mc="http://schemas.openxmlformats.org/markup-compatibility/2006">
              <mc:Choice xmlns:v="urn:schemas-microsoft-com:vml" Requires="v">
                <p:oleObj spid="_x0000_s25865" name="Document" r:id="rId3" imgW="1801495" imgH="955040" progId="Word.Document.8">
                  <p:embed/>
                </p:oleObj>
              </mc:Choice>
              <mc:Fallback>
                <p:oleObj name="Document" r:id="rId3" imgW="1801495" imgH="955040" progId="Word.Document.8">
                  <p:embed/>
                  <p:pic>
                    <p:nvPicPr>
                      <p:cNvPr id="0" name="Object 5"/>
                      <p:cNvPicPr>
                        <a:picLocks noChangeAspect="1" noChangeArrowheads="1"/>
                      </p:cNvPicPr>
                      <p:nvPr/>
                    </p:nvPicPr>
                    <p:blipFill>
                      <a:blip r:embed="rId4"/>
                      <a:srcRect/>
                      <a:stretch>
                        <a:fillRect/>
                      </a:stretch>
                    </p:blipFill>
                    <p:spPr bwMode="auto">
                      <a:xfrm>
                        <a:off x="1895356" y="900783"/>
                        <a:ext cx="4650793" cy="2462460"/>
                      </a:xfrm>
                      <a:prstGeom prst="rect">
                        <a:avLst/>
                      </a:prstGeom>
                      <a:noFill/>
                      <a:ln>
                        <a:noFill/>
                      </a:ln>
                      <a:effectLst/>
                    </p:spPr>
                  </p:pic>
                </p:oleObj>
              </mc:Fallback>
            </mc:AlternateContent>
          </a:graphicData>
        </a:graphic>
      </p:graphicFrame>
      <p:graphicFrame>
        <p:nvGraphicFramePr>
          <p:cNvPr id="171014" name="Object 6"/>
          <p:cNvGraphicFramePr>
            <a:graphicFrameLocks noChangeAspect="1"/>
          </p:cNvGraphicFramePr>
          <p:nvPr/>
        </p:nvGraphicFramePr>
        <p:xfrm>
          <a:off x="684213" y="3005138"/>
          <a:ext cx="8007350" cy="2627312"/>
        </p:xfrm>
        <a:graphic>
          <a:graphicData uri="http://schemas.openxmlformats.org/presentationml/2006/ole">
            <mc:AlternateContent xmlns:mc="http://schemas.openxmlformats.org/markup-compatibility/2006">
              <mc:Choice xmlns:v="urn:schemas-microsoft-com:vml" Requires="v">
                <p:oleObj spid="_x0000_s25866" name="文档" r:id="rId5" imgW="4722495" imgH="1551305" progId="Word.Document.8">
                  <p:embed/>
                </p:oleObj>
              </mc:Choice>
              <mc:Fallback>
                <p:oleObj name="文档" r:id="rId5" imgW="4722495" imgH="1551305" progId="Word.Documen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005138"/>
                        <a:ext cx="8007350" cy="2627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2662" name="Text Box 6"/>
          <p:cNvSpPr txBox="1">
            <a:spLocks noChangeArrowheads="1"/>
          </p:cNvSpPr>
          <p:nvPr/>
        </p:nvSpPr>
        <p:spPr bwMode="auto">
          <a:xfrm>
            <a:off x="900113" y="4772025"/>
            <a:ext cx="35290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0"/>
              <a:t>例</a:t>
            </a:r>
            <a:r>
              <a:rPr lang="en-US" altLang="zh-CN" sz="2800" b="0"/>
              <a:t>2.2.1</a:t>
            </a:r>
            <a:endParaRPr lang="en-US" altLang="zh-CN" sz="2800" b="0"/>
          </a:p>
        </p:txBody>
      </p:sp>
      <p:graphicFrame>
        <p:nvGraphicFramePr>
          <p:cNvPr id="8" name="Object 2"/>
          <p:cNvGraphicFramePr>
            <a:graphicFrameLocks noChangeAspect="1"/>
          </p:cNvGraphicFramePr>
          <p:nvPr/>
        </p:nvGraphicFramePr>
        <p:xfrm>
          <a:off x="2281238" y="4846638"/>
          <a:ext cx="7372350" cy="1571625"/>
        </p:xfrm>
        <a:graphic>
          <a:graphicData uri="http://schemas.openxmlformats.org/presentationml/2006/ole">
            <mc:AlternateContent xmlns:mc="http://schemas.openxmlformats.org/markup-compatibility/2006">
              <mc:Choice xmlns:v="urn:schemas-microsoft-com:vml" Requires="v">
                <p:oleObj spid="_x0000_s25867" name="Document" r:id="rId7" imgW="3337560" imgH="793750" progId="Word.Document.8">
                  <p:embed/>
                </p:oleObj>
              </mc:Choice>
              <mc:Fallback>
                <p:oleObj name="Document" r:id="rId7" imgW="3337560" imgH="793750" progId="Word.Document.8">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1238" y="4846638"/>
                        <a:ext cx="73723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71013"/>
                                        </p:tgtEl>
                                        <p:attrNameLst>
                                          <p:attrName>style.visibility</p:attrName>
                                        </p:attrNameLst>
                                      </p:cBhvr>
                                      <p:to>
                                        <p:strVal val="visible"/>
                                      </p:to>
                                    </p:set>
                                    <p:animEffect transition="in" filter="slide(fromBottom)">
                                      <p:cBhvr>
                                        <p:cTn id="7" dur="500"/>
                                        <p:tgtEl>
                                          <p:spTgt spid="17101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71012"/>
                                        </p:tgtEl>
                                        <p:attrNameLst>
                                          <p:attrName>style.visibility</p:attrName>
                                        </p:attrNameLst>
                                      </p:cBhvr>
                                      <p:to>
                                        <p:strVal val="visible"/>
                                      </p:to>
                                    </p:set>
                                    <p:animEffect transition="in" filter="slide(fromBottom)">
                                      <p:cBhvr>
                                        <p:cTn id="12" dur="500"/>
                                        <p:tgtEl>
                                          <p:spTgt spid="17101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71014"/>
                                        </p:tgtEl>
                                        <p:attrNameLst>
                                          <p:attrName>style.visibility</p:attrName>
                                        </p:attrNameLst>
                                      </p:cBhvr>
                                      <p:to>
                                        <p:strVal val="visible"/>
                                      </p:to>
                                    </p:set>
                                    <p:animEffect transition="in" filter="slide(fromBottom)">
                                      <p:cBhvr>
                                        <p:cTn id="17" dur="500"/>
                                        <p:tgtEl>
                                          <p:spTgt spid="171014"/>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8266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6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2036" name="Object 4"/>
          <p:cNvGraphicFramePr>
            <a:graphicFrameLocks noChangeAspect="1"/>
          </p:cNvGraphicFramePr>
          <p:nvPr/>
        </p:nvGraphicFramePr>
        <p:xfrm>
          <a:off x="646113" y="2397443"/>
          <a:ext cx="7851775" cy="2571750"/>
        </p:xfrm>
        <a:graphic>
          <a:graphicData uri="http://schemas.openxmlformats.org/presentationml/2006/ole">
            <mc:AlternateContent xmlns:mc="http://schemas.openxmlformats.org/markup-compatibility/2006">
              <mc:Choice xmlns:v="urn:schemas-microsoft-com:vml" Requires="v">
                <p:oleObj spid="_x0000_s26756" name="文档" r:id="rId1" imgW="4723130" imgH="1558925" progId="Word.Document.8">
                  <p:embed/>
                </p:oleObj>
              </mc:Choice>
              <mc:Fallback>
                <p:oleObj name="文档" r:id="rId1" imgW="4723130" imgH="1558925"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13" y="2397443"/>
                        <a:ext cx="7851775" cy="2571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2037" name="Object 5"/>
          <p:cNvGraphicFramePr>
            <a:graphicFrameLocks noChangeAspect="1"/>
          </p:cNvGraphicFramePr>
          <p:nvPr/>
        </p:nvGraphicFramePr>
        <p:xfrm>
          <a:off x="752475" y="1049338"/>
          <a:ext cx="7988300" cy="1676400"/>
        </p:xfrm>
        <a:graphic>
          <a:graphicData uri="http://schemas.openxmlformats.org/presentationml/2006/ole">
            <mc:AlternateContent xmlns:mc="http://schemas.openxmlformats.org/markup-compatibility/2006">
              <mc:Choice xmlns:v="urn:schemas-microsoft-com:vml" Requires="v">
                <p:oleObj spid="_x0000_s26757" name="文档" r:id="rId3" imgW="4831080" imgH="1013460" progId="Word.Document.8">
                  <p:embed/>
                </p:oleObj>
              </mc:Choice>
              <mc:Fallback>
                <p:oleObj name="文档" r:id="rId3" imgW="4831080" imgH="1013460"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5" y="1049338"/>
                        <a:ext cx="7988300" cy="167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72037"/>
                                        </p:tgtEl>
                                        <p:attrNameLst>
                                          <p:attrName>style.visibility</p:attrName>
                                        </p:attrNameLst>
                                      </p:cBhvr>
                                      <p:to>
                                        <p:strVal val="visible"/>
                                      </p:to>
                                    </p:set>
                                    <p:animEffect transition="in" filter="slide(fromBottom)">
                                      <p:cBhvr>
                                        <p:cTn id="7" dur="500"/>
                                        <p:tgtEl>
                                          <p:spTgt spid="17203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72036"/>
                                        </p:tgtEl>
                                        <p:attrNameLst>
                                          <p:attrName>style.visibility</p:attrName>
                                        </p:attrNameLst>
                                      </p:cBhvr>
                                      <p:to>
                                        <p:strVal val="visible"/>
                                      </p:to>
                                    </p:set>
                                    <p:animEffect transition="in" filter="slide(fromBottom)">
                                      <p:cBhvr>
                                        <p:cTn id="12" dur="500"/>
                                        <p:tgtEl>
                                          <p:spTgt spid="172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74084" name="Object 4"/>
          <p:cNvGraphicFramePr>
            <a:graphicFrameLocks noChangeAspect="1"/>
          </p:cNvGraphicFramePr>
          <p:nvPr/>
        </p:nvGraphicFramePr>
        <p:xfrm>
          <a:off x="990600" y="457200"/>
          <a:ext cx="5700713" cy="690563"/>
        </p:xfrm>
        <a:graphic>
          <a:graphicData uri="http://schemas.openxmlformats.org/presentationml/2006/ole">
            <mc:AlternateContent xmlns:mc="http://schemas.openxmlformats.org/markup-compatibility/2006">
              <mc:Choice xmlns:v="urn:schemas-microsoft-com:vml" Requires="v">
                <p:oleObj spid="_x0000_s28999" name="文档" r:id="rId1" imgW="3391535" imgH="410210" progId="Word.Document.8">
                  <p:embed/>
                </p:oleObj>
              </mc:Choice>
              <mc:Fallback>
                <p:oleObj name="文档" r:id="rId1" imgW="3391535" imgH="410210"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57200"/>
                        <a:ext cx="5700713"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087" name="Object 7"/>
          <p:cNvGraphicFramePr>
            <a:graphicFrameLocks noChangeAspect="1"/>
          </p:cNvGraphicFramePr>
          <p:nvPr/>
        </p:nvGraphicFramePr>
        <p:xfrm>
          <a:off x="990600" y="2818448"/>
          <a:ext cx="7766050" cy="1389062"/>
        </p:xfrm>
        <a:graphic>
          <a:graphicData uri="http://schemas.openxmlformats.org/presentationml/2006/ole">
            <mc:AlternateContent xmlns:mc="http://schemas.openxmlformats.org/markup-compatibility/2006">
              <mc:Choice xmlns:v="urn:schemas-microsoft-com:vml" Requires="v">
                <p:oleObj spid="_x0000_s29002" name="文档" r:id="rId3" imgW="4389755" imgH="783590" progId="Word.Document.8">
                  <p:embed/>
                </p:oleObj>
              </mc:Choice>
              <mc:Fallback>
                <p:oleObj name="文档" r:id="rId3" imgW="4389755" imgH="783590" progId="Word.Documen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818448"/>
                        <a:ext cx="7766050" cy="1389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74084"/>
                                        </p:tgtEl>
                                        <p:attrNameLst>
                                          <p:attrName>style.visibility</p:attrName>
                                        </p:attrNameLst>
                                      </p:cBhvr>
                                      <p:to>
                                        <p:strVal val="visible"/>
                                      </p:to>
                                    </p:set>
                                    <p:animEffect transition="in" filter="slide(fromBottom)">
                                      <p:cBhvr>
                                        <p:cTn id="7" dur="500"/>
                                        <p:tgtEl>
                                          <p:spTgt spid="17408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74087"/>
                                        </p:tgtEl>
                                        <p:attrNameLst>
                                          <p:attrName>style.visibility</p:attrName>
                                        </p:attrNameLst>
                                      </p:cBhvr>
                                      <p:to>
                                        <p:strVal val="visible"/>
                                      </p:to>
                                    </p:set>
                                    <p:animEffect transition="in" filter="slide(fromBottom)">
                                      <p:cBhvr>
                                        <p:cTn id="12" dur="500"/>
                                        <p:tgtEl>
                                          <p:spTgt spid="174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微信图片_20200302150204"/>
          <p:cNvPicPr>
            <a:picLocks noChangeAspect="1"/>
          </p:cNvPicPr>
          <p:nvPr/>
        </p:nvPicPr>
        <p:blipFill>
          <a:blip r:embed="rId1"/>
          <a:stretch>
            <a:fillRect/>
          </a:stretch>
        </p:blipFill>
        <p:spPr>
          <a:xfrm>
            <a:off x="-457200" y="-342900"/>
            <a:ext cx="10058400" cy="75438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611188" y="333375"/>
            <a:ext cx="7772400" cy="1206500"/>
          </a:xfrm>
        </p:spPr>
        <p:txBody>
          <a:bodyPr/>
          <a:lstStyle/>
          <a:p>
            <a:pPr algn="l" eaLnBrk="1" hangingPunct="1"/>
            <a:r>
              <a:rPr lang="zh-CN" altLang="en-US" sz="3200">
                <a:solidFill>
                  <a:schemeClr val="tx1"/>
                </a:solidFill>
                <a:ea typeface="华文新魏" panose="02010800040101010101" pitchFamily="2" charset="-122"/>
              </a:rPr>
              <a:t>离散随机变量的例子：</a:t>
            </a:r>
            <a:endParaRPr lang="zh-CN" altLang="en-US" sz="3200">
              <a:solidFill>
                <a:schemeClr val="tx1"/>
              </a:solidFill>
              <a:ea typeface="华文新魏" panose="02010800040101010101" pitchFamily="2" charset="-122"/>
            </a:endParaRPr>
          </a:p>
        </p:txBody>
      </p:sp>
      <p:sp>
        <p:nvSpPr>
          <p:cNvPr id="175108" name="Rectangle 4"/>
          <p:cNvSpPr>
            <a:spLocks noChangeArrowheads="1"/>
          </p:cNvSpPr>
          <p:nvPr/>
        </p:nvSpPr>
        <p:spPr bwMode="auto">
          <a:xfrm>
            <a:off x="1568450" y="1536700"/>
            <a:ext cx="487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0">
                <a:solidFill>
                  <a:srgbClr val="0000FF"/>
                </a:solidFill>
                <a:ea typeface="华文新魏" panose="02010800040101010101" pitchFamily="2" charset="-122"/>
              </a:rPr>
              <a:t>(1).  常数随机变量(退化分布</a:t>
            </a:r>
            <a:r>
              <a:rPr kumimoji="1" lang="en-US" altLang="zh-CN" sz="2800" b="0">
                <a:solidFill>
                  <a:srgbClr val="0000FF"/>
                </a:solidFill>
                <a:ea typeface="华文新魏" panose="02010800040101010101" pitchFamily="2" charset="-122"/>
              </a:rPr>
              <a:t>)</a:t>
            </a:r>
            <a:r>
              <a:rPr kumimoji="1" lang="en-US" altLang="zh-CN" sz="2800" b="0">
                <a:ea typeface="华文新魏" panose="02010800040101010101" pitchFamily="2" charset="-122"/>
              </a:rPr>
              <a:t> </a:t>
            </a:r>
            <a:endParaRPr kumimoji="1" lang="en-US" altLang="zh-CN" sz="2800" b="0">
              <a:ea typeface="华文新魏" panose="02010800040101010101" pitchFamily="2" charset="-122"/>
            </a:endParaRPr>
          </a:p>
        </p:txBody>
      </p:sp>
      <p:sp>
        <p:nvSpPr>
          <p:cNvPr id="175109" name="Rectangle 5"/>
          <p:cNvSpPr>
            <a:spLocks noChangeArrowheads="1"/>
          </p:cNvSpPr>
          <p:nvPr/>
        </p:nvSpPr>
        <p:spPr bwMode="auto">
          <a:xfrm>
            <a:off x="1111250" y="2146300"/>
            <a:ext cx="7848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0">
                <a:solidFill>
                  <a:srgbClr val="000000"/>
                </a:solidFill>
                <a:ea typeface="华文新魏" panose="02010800040101010101" pitchFamily="2" charset="-122"/>
              </a:rPr>
              <a:t>最简单的随机变量是常数，它在整个样本空间上仅取一个值</a:t>
            </a:r>
            <a:r>
              <a:rPr kumimoji="1" lang="zh-CN" altLang="en-US" sz="2800" b="0">
                <a:ea typeface="华文新魏" panose="02010800040101010101" pitchFamily="2" charset="-122"/>
              </a:rPr>
              <a:t> </a:t>
            </a:r>
            <a:endParaRPr kumimoji="1" lang="zh-CN" altLang="en-US" sz="2800" b="0">
              <a:ea typeface="华文新魏" panose="02010800040101010101" pitchFamily="2" charset="-122"/>
            </a:endParaRPr>
          </a:p>
        </p:txBody>
      </p:sp>
      <p:graphicFrame>
        <p:nvGraphicFramePr>
          <p:cNvPr id="175110" name="Object 6"/>
          <p:cNvGraphicFramePr>
            <a:graphicFrameLocks noChangeAspect="1"/>
          </p:cNvGraphicFramePr>
          <p:nvPr/>
        </p:nvGraphicFramePr>
        <p:xfrm>
          <a:off x="900113" y="3141663"/>
          <a:ext cx="7543800" cy="3048000"/>
        </p:xfrm>
        <a:graphic>
          <a:graphicData uri="http://schemas.openxmlformats.org/presentationml/2006/ole">
            <mc:AlternateContent xmlns:mc="http://schemas.openxmlformats.org/markup-compatibility/2006">
              <mc:Choice xmlns:v="urn:schemas-microsoft-com:vml" Requires="v">
                <p:oleObj spid="_x0000_s29766" name="文档" r:id="rId1" imgW="4235450" imgH="1621790" progId="Word.Document.8">
                  <p:embed/>
                </p:oleObj>
              </mc:Choice>
              <mc:Fallback>
                <p:oleObj name="文档" r:id="rId1" imgW="4235450" imgH="1621790" progId="Word.Document.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3141663"/>
                        <a:ext cx="7543800" cy="304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5108"/>
                                        </p:tgtEl>
                                        <p:attrNameLst>
                                          <p:attrName>style.visibility</p:attrName>
                                        </p:attrNameLst>
                                      </p:cBhvr>
                                      <p:to>
                                        <p:strVal val="visible"/>
                                      </p:to>
                                    </p:set>
                                    <p:anim calcmode="lin" valueType="num">
                                      <p:cBhvr additive="base">
                                        <p:cTn id="7" dur="500" fill="hold"/>
                                        <p:tgtEl>
                                          <p:spTgt spid="175108"/>
                                        </p:tgtEl>
                                        <p:attrNameLst>
                                          <p:attrName>ppt_x</p:attrName>
                                        </p:attrNameLst>
                                      </p:cBhvr>
                                      <p:tavLst>
                                        <p:tav tm="0">
                                          <p:val>
                                            <p:strVal val="0-#ppt_w/2"/>
                                          </p:val>
                                        </p:tav>
                                        <p:tav tm="100000">
                                          <p:val>
                                            <p:strVal val="#ppt_x"/>
                                          </p:val>
                                        </p:tav>
                                      </p:tavLst>
                                    </p:anim>
                                    <p:anim calcmode="lin" valueType="num">
                                      <p:cBhvr additive="base">
                                        <p:cTn id="8" dur="500" fill="hold"/>
                                        <p:tgtEl>
                                          <p:spTgt spid="17510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5109"/>
                                        </p:tgtEl>
                                        <p:attrNameLst>
                                          <p:attrName>style.visibility</p:attrName>
                                        </p:attrNameLst>
                                      </p:cBhvr>
                                      <p:to>
                                        <p:strVal val="visible"/>
                                      </p:to>
                                    </p:set>
                                    <p:anim calcmode="lin" valueType="num">
                                      <p:cBhvr additive="base">
                                        <p:cTn id="13" dur="500" fill="hold"/>
                                        <p:tgtEl>
                                          <p:spTgt spid="175109"/>
                                        </p:tgtEl>
                                        <p:attrNameLst>
                                          <p:attrName>ppt_x</p:attrName>
                                        </p:attrNameLst>
                                      </p:cBhvr>
                                      <p:tavLst>
                                        <p:tav tm="0">
                                          <p:val>
                                            <p:strVal val="0-#ppt_w/2"/>
                                          </p:val>
                                        </p:tav>
                                        <p:tav tm="100000">
                                          <p:val>
                                            <p:strVal val="#ppt_x"/>
                                          </p:val>
                                        </p:tav>
                                      </p:tavLst>
                                    </p:anim>
                                    <p:anim calcmode="lin" valueType="num">
                                      <p:cBhvr additive="base">
                                        <p:cTn id="14" dur="500" fill="hold"/>
                                        <p:tgtEl>
                                          <p:spTgt spid="17510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75110"/>
                                        </p:tgtEl>
                                        <p:attrNameLst>
                                          <p:attrName>style.visibility</p:attrName>
                                        </p:attrNameLst>
                                      </p:cBhvr>
                                      <p:to>
                                        <p:strVal val="visible"/>
                                      </p:to>
                                    </p:set>
                                    <p:animEffect transition="in" filter="slide(fromBottom)">
                                      <p:cBhvr>
                                        <p:cTn id="19" dur="500"/>
                                        <p:tgtEl>
                                          <p:spTgt spid="175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autoUpdateAnimBg="0"/>
      <p:bldP spid="175109"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6132" name="Rectangle 4"/>
          <p:cNvSpPr>
            <a:spLocks noChangeArrowheads="1"/>
          </p:cNvSpPr>
          <p:nvPr/>
        </p:nvSpPr>
        <p:spPr bwMode="auto">
          <a:xfrm>
            <a:off x="990600" y="381000"/>
            <a:ext cx="3352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0">
                <a:solidFill>
                  <a:srgbClr val="0000FF"/>
                </a:solidFill>
                <a:ea typeface="华文新魏" panose="02010800040101010101" pitchFamily="2" charset="-122"/>
              </a:rPr>
              <a:t>(2).  两点分布 </a:t>
            </a:r>
            <a:endParaRPr kumimoji="1" lang="zh-CN" altLang="en-US" sz="2800" b="0">
              <a:solidFill>
                <a:srgbClr val="0000FF"/>
              </a:solidFill>
              <a:ea typeface="华文新魏" panose="02010800040101010101" pitchFamily="2" charset="-122"/>
            </a:endParaRPr>
          </a:p>
        </p:txBody>
      </p:sp>
      <p:sp>
        <p:nvSpPr>
          <p:cNvPr id="176133" name="Rectangle 5"/>
          <p:cNvSpPr>
            <a:spLocks noChangeArrowheads="1"/>
          </p:cNvSpPr>
          <p:nvPr/>
        </p:nvSpPr>
        <p:spPr bwMode="auto">
          <a:xfrm>
            <a:off x="990600" y="1066800"/>
            <a:ext cx="7696200" cy="519113"/>
          </a:xfrm>
          <a:prstGeom prst="rect">
            <a:avLst/>
          </a:prstGeom>
          <a:noFill/>
          <a:ln w="9525">
            <a:noFill/>
            <a:miter lim="800000"/>
          </a:ln>
          <a:effectLst/>
        </p:spPr>
        <p:txBody>
          <a:bodyPr>
            <a:spAutoFit/>
          </a:bodyPr>
          <a:lstStyle/>
          <a:p>
            <a:pPr eaLnBrk="1" hangingPunct="1">
              <a:defRPr/>
            </a:pPr>
            <a:r>
              <a:rPr kumimoji="1" lang="zh-CN" altLang="en-US" sz="2800" b="0">
                <a:solidFill>
                  <a:srgbClr val="000000"/>
                </a:solidFill>
                <a:latin typeface="Arial" panose="020B0604020202020204" pitchFamily="34" charset="0"/>
                <a:ea typeface="华文新魏" panose="02010800040101010101" pitchFamily="2" charset="-122"/>
              </a:rPr>
              <a:t>一个随机变量 </a:t>
            </a:r>
            <a:r>
              <a:rPr kumimoji="1" lang="en-US" altLang="zh-CN" sz="2800" b="0" i="1">
                <a:solidFill>
                  <a:srgbClr val="000000"/>
                </a:solidFill>
                <a:effectLst>
                  <a:outerShdw blurRad="38100" dist="38100" dir="2700000" algn="tl">
                    <a:srgbClr val="C0C0C0"/>
                  </a:outerShdw>
                </a:effectLst>
                <a:latin typeface="Arial" panose="020B0604020202020204" pitchFamily="34" charset="0"/>
                <a:ea typeface="华文新魏" panose="02010800040101010101" pitchFamily="2" charset="-122"/>
              </a:rPr>
              <a:t>X </a:t>
            </a:r>
            <a:r>
              <a:rPr kumimoji="1" lang="zh-CN" altLang="en-US" sz="2800" b="0">
                <a:solidFill>
                  <a:srgbClr val="000000"/>
                </a:solidFill>
                <a:latin typeface="Arial" panose="020B0604020202020204" pitchFamily="34" charset="0"/>
                <a:ea typeface="华文新魏" panose="02010800040101010101" pitchFamily="2" charset="-122"/>
              </a:rPr>
              <a:t>仅取两个值，如 0，1 并且 </a:t>
            </a:r>
            <a:endParaRPr kumimoji="1" lang="zh-CN" altLang="en-US" sz="2800" b="0">
              <a:solidFill>
                <a:srgbClr val="000000"/>
              </a:solidFill>
              <a:latin typeface="Arial" panose="020B0604020202020204" pitchFamily="34" charset="0"/>
              <a:ea typeface="华文新魏" panose="02010800040101010101" pitchFamily="2" charset="-122"/>
            </a:endParaRPr>
          </a:p>
        </p:txBody>
      </p:sp>
      <p:graphicFrame>
        <p:nvGraphicFramePr>
          <p:cNvPr id="176134" name="Object 6"/>
          <p:cNvGraphicFramePr>
            <a:graphicFrameLocks noChangeAspect="1"/>
          </p:cNvGraphicFramePr>
          <p:nvPr/>
        </p:nvGraphicFramePr>
        <p:xfrm>
          <a:off x="1187450" y="2133600"/>
          <a:ext cx="7515225" cy="4270375"/>
        </p:xfrm>
        <a:graphic>
          <a:graphicData uri="http://schemas.openxmlformats.org/presentationml/2006/ole">
            <mc:AlternateContent xmlns:mc="http://schemas.openxmlformats.org/markup-compatibility/2006">
              <mc:Choice xmlns:v="urn:schemas-microsoft-com:vml" Requires="v">
                <p:oleObj spid="_x0000_s30854" name="文档" r:id="rId1" imgW="4224655" imgH="2355850" progId="Word.Document.8">
                  <p:embed/>
                </p:oleObj>
              </mc:Choice>
              <mc:Fallback>
                <p:oleObj name="文档" r:id="rId1" imgW="4224655" imgH="2355850" progId="Word.Document.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133600"/>
                        <a:ext cx="7515225" cy="427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2279" name="Object 7"/>
          <p:cNvGraphicFramePr>
            <a:graphicFrameLocks noChangeAspect="1"/>
          </p:cNvGraphicFramePr>
          <p:nvPr/>
        </p:nvGraphicFramePr>
        <p:xfrm>
          <a:off x="828675" y="5299075"/>
          <a:ext cx="7751763" cy="1136650"/>
        </p:xfrm>
        <a:graphic>
          <a:graphicData uri="http://schemas.openxmlformats.org/presentationml/2006/ole">
            <mc:AlternateContent xmlns:mc="http://schemas.openxmlformats.org/markup-compatibility/2006">
              <mc:Choice xmlns:v="urn:schemas-microsoft-com:vml" Requires="v">
                <p:oleObj spid="_x0000_s30855" name="文档" r:id="rId3" imgW="4342765" imgH="638810" progId="Word.Document.8">
                  <p:embed/>
                </p:oleObj>
              </mc:Choice>
              <mc:Fallback>
                <p:oleObj name="文档" r:id="rId3" imgW="4342765" imgH="638810" progId="Word.Documen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5299075"/>
                        <a:ext cx="7751763"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6132"/>
                                        </p:tgtEl>
                                        <p:attrNameLst>
                                          <p:attrName>style.visibility</p:attrName>
                                        </p:attrNameLst>
                                      </p:cBhvr>
                                      <p:to>
                                        <p:strVal val="visible"/>
                                      </p:to>
                                    </p:set>
                                    <p:anim calcmode="lin" valueType="num">
                                      <p:cBhvr additive="base">
                                        <p:cTn id="7" dur="500" fill="hold"/>
                                        <p:tgtEl>
                                          <p:spTgt spid="176132"/>
                                        </p:tgtEl>
                                        <p:attrNameLst>
                                          <p:attrName>ppt_x</p:attrName>
                                        </p:attrNameLst>
                                      </p:cBhvr>
                                      <p:tavLst>
                                        <p:tav tm="0">
                                          <p:val>
                                            <p:strVal val="0-#ppt_w/2"/>
                                          </p:val>
                                        </p:tav>
                                        <p:tav tm="100000">
                                          <p:val>
                                            <p:strVal val="#ppt_x"/>
                                          </p:val>
                                        </p:tav>
                                      </p:tavLst>
                                    </p:anim>
                                    <p:anim calcmode="lin" valueType="num">
                                      <p:cBhvr additive="base">
                                        <p:cTn id="8" dur="500" fill="hold"/>
                                        <p:tgtEl>
                                          <p:spTgt spid="17613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6133"/>
                                        </p:tgtEl>
                                        <p:attrNameLst>
                                          <p:attrName>style.visibility</p:attrName>
                                        </p:attrNameLst>
                                      </p:cBhvr>
                                      <p:to>
                                        <p:strVal val="visible"/>
                                      </p:to>
                                    </p:set>
                                    <p:anim calcmode="lin" valueType="num">
                                      <p:cBhvr additive="base">
                                        <p:cTn id="13" dur="500" fill="hold"/>
                                        <p:tgtEl>
                                          <p:spTgt spid="176133"/>
                                        </p:tgtEl>
                                        <p:attrNameLst>
                                          <p:attrName>ppt_x</p:attrName>
                                        </p:attrNameLst>
                                      </p:cBhvr>
                                      <p:tavLst>
                                        <p:tav tm="0">
                                          <p:val>
                                            <p:strVal val="0-#ppt_w/2"/>
                                          </p:val>
                                        </p:tav>
                                        <p:tav tm="100000">
                                          <p:val>
                                            <p:strVal val="#ppt_x"/>
                                          </p:val>
                                        </p:tav>
                                      </p:tavLst>
                                    </p:anim>
                                    <p:anim calcmode="lin" valueType="num">
                                      <p:cBhvr additive="base">
                                        <p:cTn id="14" dur="500" fill="hold"/>
                                        <p:tgtEl>
                                          <p:spTgt spid="17613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76134"/>
                                        </p:tgtEl>
                                        <p:attrNameLst>
                                          <p:attrName>style.visibility</p:attrName>
                                        </p:attrNameLst>
                                      </p:cBhvr>
                                      <p:to>
                                        <p:strVal val="visible"/>
                                      </p:to>
                                    </p:set>
                                    <p:animEffect transition="in" filter="slide(fromBottom)">
                                      <p:cBhvr>
                                        <p:cTn id="19" dur="500"/>
                                        <p:tgtEl>
                                          <p:spTgt spid="176134"/>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182279"/>
                                        </p:tgtEl>
                                        <p:attrNameLst>
                                          <p:attrName>style.visibility</p:attrName>
                                        </p:attrNameLst>
                                      </p:cBhvr>
                                      <p:to>
                                        <p:strVal val="visible"/>
                                      </p:to>
                                    </p:set>
                                    <p:animEffect transition="in" filter="slide(fromBottom)">
                                      <p:cBhvr>
                                        <p:cTn id="24" dur="500"/>
                                        <p:tgtEl>
                                          <p:spTgt spid="182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2" grpId="0" autoUpdateAnimBg="0"/>
      <p:bldP spid="176133"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7156" name="Rectangle 4"/>
          <p:cNvSpPr>
            <a:spLocks noChangeArrowheads="1"/>
          </p:cNvSpPr>
          <p:nvPr/>
        </p:nvSpPr>
        <p:spPr bwMode="auto">
          <a:xfrm>
            <a:off x="914400" y="307975"/>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0">
                <a:solidFill>
                  <a:srgbClr val="0000FF"/>
                </a:solidFill>
                <a:ea typeface="华文新魏" panose="02010800040101010101" pitchFamily="2" charset="-122"/>
              </a:rPr>
              <a:t> (3).  </a:t>
            </a:r>
            <a:r>
              <a:rPr kumimoji="1" lang="en-US" altLang="zh-CN" sz="2800" b="0">
                <a:solidFill>
                  <a:srgbClr val="0000FF"/>
                </a:solidFill>
                <a:ea typeface="华文新魏" panose="02010800040101010101" pitchFamily="2" charset="-122"/>
              </a:rPr>
              <a:t>Bernoulli </a:t>
            </a:r>
            <a:r>
              <a:rPr kumimoji="1" lang="zh-CN" altLang="en-US" sz="2800" b="0">
                <a:solidFill>
                  <a:srgbClr val="0000FF"/>
                </a:solidFill>
                <a:ea typeface="华文新魏" panose="02010800040101010101" pitchFamily="2" charset="-122"/>
              </a:rPr>
              <a:t>二项分布 </a:t>
            </a:r>
            <a:endParaRPr kumimoji="1" lang="zh-CN" altLang="en-US" sz="2800" b="0">
              <a:solidFill>
                <a:srgbClr val="0000FF"/>
              </a:solidFill>
              <a:ea typeface="华文新魏" panose="02010800040101010101" pitchFamily="2" charset="-122"/>
            </a:endParaRPr>
          </a:p>
        </p:txBody>
      </p:sp>
      <p:graphicFrame>
        <p:nvGraphicFramePr>
          <p:cNvPr id="177157" name="Object 5"/>
          <p:cNvGraphicFramePr>
            <a:graphicFrameLocks noChangeAspect="1"/>
          </p:cNvGraphicFramePr>
          <p:nvPr/>
        </p:nvGraphicFramePr>
        <p:xfrm>
          <a:off x="755650" y="1100138"/>
          <a:ext cx="7734300" cy="2417762"/>
        </p:xfrm>
        <a:graphic>
          <a:graphicData uri="http://schemas.openxmlformats.org/presentationml/2006/ole">
            <mc:AlternateContent xmlns:mc="http://schemas.openxmlformats.org/markup-compatibility/2006">
              <mc:Choice xmlns:v="urn:schemas-microsoft-com:vml" Requires="v">
                <p:oleObj spid="_x0000_s32008" name="文档" r:id="rId1" imgW="4352290" imgH="1365250" progId="Word.Document.8">
                  <p:embed/>
                </p:oleObj>
              </mc:Choice>
              <mc:Fallback>
                <p:oleObj name="文档" r:id="rId1" imgW="4352290" imgH="1365250" progId="Word.Documen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100138"/>
                        <a:ext cx="7734300" cy="2417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7158" name="Object 6"/>
          <p:cNvGraphicFramePr>
            <a:graphicFrameLocks noChangeAspect="1"/>
          </p:cNvGraphicFramePr>
          <p:nvPr/>
        </p:nvGraphicFramePr>
        <p:xfrm>
          <a:off x="323850" y="3403600"/>
          <a:ext cx="6300788" cy="1306513"/>
        </p:xfrm>
        <a:graphic>
          <a:graphicData uri="http://schemas.openxmlformats.org/presentationml/2006/ole">
            <mc:AlternateContent xmlns:mc="http://schemas.openxmlformats.org/markup-compatibility/2006">
              <mc:Choice xmlns:v="urn:schemas-microsoft-com:vml" Requires="v">
                <p:oleObj spid="_x0000_s32009" name="Equation" r:id="rId3" imgW="3530600" imgH="736600" progId="Equation.DSMT4">
                  <p:embed/>
                </p:oleObj>
              </mc:Choice>
              <mc:Fallback>
                <p:oleObj name="Equation" r:id="rId3" imgW="3530600" imgH="736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3403600"/>
                        <a:ext cx="6300788" cy="130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7159" name="Object 7"/>
          <p:cNvGraphicFramePr>
            <a:graphicFrameLocks noChangeAspect="1"/>
          </p:cNvGraphicFramePr>
          <p:nvPr/>
        </p:nvGraphicFramePr>
        <p:xfrm>
          <a:off x="6443663" y="3835400"/>
          <a:ext cx="2449512" cy="652463"/>
        </p:xfrm>
        <a:graphic>
          <a:graphicData uri="http://schemas.openxmlformats.org/presentationml/2006/ole">
            <mc:AlternateContent xmlns:mc="http://schemas.openxmlformats.org/markup-compatibility/2006">
              <mc:Choice xmlns:v="urn:schemas-microsoft-com:vml" Requires="v">
                <p:oleObj spid="_x0000_s32010" name="Equation" r:id="rId5" imgW="1143000" imgH="304800" progId="Equation.DSMT4">
                  <p:embed/>
                </p:oleObj>
              </mc:Choice>
              <mc:Fallback>
                <p:oleObj name="Equation" r:id="rId5" imgW="1143000" imgH="304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3663" y="3835400"/>
                        <a:ext cx="2449512" cy="652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2279" name="Object 7"/>
          <p:cNvGraphicFramePr>
            <a:graphicFrameLocks noChangeAspect="1"/>
          </p:cNvGraphicFramePr>
          <p:nvPr/>
        </p:nvGraphicFramePr>
        <p:xfrm>
          <a:off x="971550" y="4941888"/>
          <a:ext cx="7734300" cy="1136650"/>
        </p:xfrm>
        <a:graphic>
          <a:graphicData uri="http://schemas.openxmlformats.org/presentationml/2006/ole">
            <mc:AlternateContent xmlns:mc="http://schemas.openxmlformats.org/markup-compatibility/2006">
              <mc:Choice xmlns:v="urn:schemas-microsoft-com:vml" Requires="v">
                <p:oleObj spid="_x0000_s32011" name="文档" r:id="rId7" imgW="4342765" imgH="638810" progId="Word.Document.8">
                  <p:embed/>
                </p:oleObj>
              </mc:Choice>
              <mc:Fallback>
                <p:oleObj name="文档" r:id="rId7" imgW="4342765" imgH="638810" progId="Word.Document.8">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1550" y="4941888"/>
                        <a:ext cx="7734300" cy="1136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7156"/>
                                        </p:tgtEl>
                                        <p:attrNameLst>
                                          <p:attrName>style.visibility</p:attrName>
                                        </p:attrNameLst>
                                      </p:cBhvr>
                                      <p:to>
                                        <p:strVal val="visible"/>
                                      </p:to>
                                    </p:set>
                                    <p:anim calcmode="lin" valueType="num">
                                      <p:cBhvr additive="base">
                                        <p:cTn id="7" dur="500" fill="hold"/>
                                        <p:tgtEl>
                                          <p:spTgt spid="177156"/>
                                        </p:tgtEl>
                                        <p:attrNameLst>
                                          <p:attrName>ppt_x</p:attrName>
                                        </p:attrNameLst>
                                      </p:cBhvr>
                                      <p:tavLst>
                                        <p:tav tm="0">
                                          <p:val>
                                            <p:strVal val="0-#ppt_w/2"/>
                                          </p:val>
                                        </p:tav>
                                        <p:tav tm="100000">
                                          <p:val>
                                            <p:strVal val="#ppt_x"/>
                                          </p:val>
                                        </p:tav>
                                      </p:tavLst>
                                    </p:anim>
                                    <p:anim calcmode="lin" valueType="num">
                                      <p:cBhvr additive="base">
                                        <p:cTn id="8" dur="500" fill="hold"/>
                                        <p:tgtEl>
                                          <p:spTgt spid="17715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77157"/>
                                        </p:tgtEl>
                                        <p:attrNameLst>
                                          <p:attrName>style.visibility</p:attrName>
                                        </p:attrNameLst>
                                      </p:cBhvr>
                                      <p:to>
                                        <p:strVal val="visible"/>
                                      </p:to>
                                    </p:set>
                                    <p:animEffect transition="in" filter="slide(fromBottom)">
                                      <p:cBhvr>
                                        <p:cTn id="13" dur="500"/>
                                        <p:tgtEl>
                                          <p:spTgt spid="17715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77158"/>
                                        </p:tgtEl>
                                        <p:attrNameLst>
                                          <p:attrName>style.visibility</p:attrName>
                                        </p:attrNameLst>
                                      </p:cBhvr>
                                      <p:to>
                                        <p:strVal val="visible"/>
                                      </p:to>
                                    </p:set>
                                    <p:anim calcmode="lin" valueType="num">
                                      <p:cBhvr additive="base">
                                        <p:cTn id="18" dur="500" fill="hold"/>
                                        <p:tgtEl>
                                          <p:spTgt spid="177158"/>
                                        </p:tgtEl>
                                        <p:attrNameLst>
                                          <p:attrName>ppt_x</p:attrName>
                                        </p:attrNameLst>
                                      </p:cBhvr>
                                      <p:tavLst>
                                        <p:tav tm="0">
                                          <p:val>
                                            <p:strVal val="0-#ppt_w/2"/>
                                          </p:val>
                                        </p:tav>
                                        <p:tav tm="100000">
                                          <p:val>
                                            <p:strVal val="#ppt_x"/>
                                          </p:val>
                                        </p:tav>
                                      </p:tavLst>
                                    </p:anim>
                                    <p:anim calcmode="lin" valueType="num">
                                      <p:cBhvr additive="base">
                                        <p:cTn id="19" dur="500" fill="hold"/>
                                        <p:tgtEl>
                                          <p:spTgt spid="17715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77159"/>
                                        </p:tgtEl>
                                        <p:attrNameLst>
                                          <p:attrName>style.visibility</p:attrName>
                                        </p:attrNameLst>
                                      </p:cBhvr>
                                      <p:to>
                                        <p:strVal val="visible"/>
                                      </p:to>
                                    </p:set>
                                    <p:anim calcmode="lin" valueType="num">
                                      <p:cBhvr additive="base">
                                        <p:cTn id="24" dur="500" fill="hold"/>
                                        <p:tgtEl>
                                          <p:spTgt spid="177159"/>
                                        </p:tgtEl>
                                        <p:attrNameLst>
                                          <p:attrName>ppt_x</p:attrName>
                                        </p:attrNameLst>
                                      </p:cBhvr>
                                      <p:tavLst>
                                        <p:tav tm="0">
                                          <p:val>
                                            <p:strVal val="0-#ppt_w/2"/>
                                          </p:val>
                                        </p:tav>
                                        <p:tav tm="100000">
                                          <p:val>
                                            <p:strVal val="#ppt_x"/>
                                          </p:val>
                                        </p:tav>
                                      </p:tavLst>
                                    </p:anim>
                                    <p:anim calcmode="lin" valueType="num">
                                      <p:cBhvr additive="base">
                                        <p:cTn id="25" dur="500" fill="hold"/>
                                        <p:tgtEl>
                                          <p:spTgt spid="177159"/>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182279"/>
                                        </p:tgtEl>
                                        <p:attrNameLst>
                                          <p:attrName>style.visibility</p:attrName>
                                        </p:attrNameLst>
                                      </p:cBhvr>
                                      <p:to>
                                        <p:strVal val="visible"/>
                                      </p:to>
                                    </p:set>
                                    <p:animEffect transition="in" filter="slide(fromBottom)">
                                      <p:cBhvr>
                                        <p:cTn id="30" dur="500"/>
                                        <p:tgtEl>
                                          <p:spTgt spid="182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8180" name="Rectangle 4"/>
          <p:cNvSpPr>
            <a:spLocks noChangeArrowheads="1"/>
          </p:cNvSpPr>
          <p:nvPr/>
        </p:nvSpPr>
        <p:spPr bwMode="auto">
          <a:xfrm>
            <a:off x="341313" y="482600"/>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rgbClr val="0000FF"/>
                </a:solidFill>
                <a:latin typeface="Times New Roman" panose="02020603050405020304" pitchFamily="18" charset="0"/>
              </a:rPr>
              <a:t> </a:t>
            </a:r>
            <a:r>
              <a:rPr kumimoji="1" lang="zh-CN" altLang="en-US" sz="2800" b="0">
                <a:solidFill>
                  <a:srgbClr val="0000FF"/>
                </a:solidFill>
                <a:ea typeface="华文新魏" panose="02010800040101010101" pitchFamily="2" charset="-122"/>
              </a:rPr>
              <a:t>(4). </a:t>
            </a:r>
            <a:r>
              <a:rPr kumimoji="1" lang="en-US" altLang="zh-CN" sz="2800" b="0">
                <a:solidFill>
                  <a:srgbClr val="0000FF"/>
                </a:solidFill>
                <a:ea typeface="华文新魏" panose="02010800040101010101" pitchFamily="2" charset="-122"/>
              </a:rPr>
              <a:t>Poisson</a:t>
            </a:r>
            <a:r>
              <a:rPr kumimoji="1" lang="zh-CN" altLang="en-US" sz="2800" b="0">
                <a:solidFill>
                  <a:srgbClr val="0000FF"/>
                </a:solidFill>
                <a:ea typeface="华文新魏" panose="02010800040101010101" pitchFamily="2" charset="-122"/>
              </a:rPr>
              <a:t>分布</a:t>
            </a:r>
            <a:r>
              <a:rPr kumimoji="1" lang="zh-CN" altLang="en-US" sz="2800">
                <a:solidFill>
                  <a:srgbClr val="0000FF"/>
                </a:solidFill>
                <a:latin typeface="Times New Roman" panose="02020603050405020304" pitchFamily="18" charset="0"/>
              </a:rPr>
              <a:t> </a:t>
            </a:r>
            <a:endParaRPr kumimoji="1" lang="zh-CN" altLang="en-US" sz="2800">
              <a:solidFill>
                <a:srgbClr val="0000FF"/>
              </a:solidFill>
              <a:latin typeface="Times New Roman" panose="02020603050405020304" pitchFamily="18" charset="0"/>
            </a:endParaRPr>
          </a:p>
        </p:txBody>
      </p:sp>
      <p:graphicFrame>
        <p:nvGraphicFramePr>
          <p:cNvPr id="178181" name="Object 5"/>
          <p:cNvGraphicFramePr>
            <a:graphicFrameLocks noChangeAspect="1"/>
          </p:cNvGraphicFramePr>
          <p:nvPr/>
        </p:nvGraphicFramePr>
        <p:xfrm>
          <a:off x="677863" y="2806700"/>
          <a:ext cx="7239000" cy="1270000"/>
        </p:xfrm>
        <a:graphic>
          <a:graphicData uri="http://schemas.openxmlformats.org/presentationml/2006/ole">
            <mc:AlternateContent xmlns:mc="http://schemas.openxmlformats.org/markup-compatibility/2006">
              <mc:Choice xmlns:v="urn:schemas-microsoft-com:vml" Requires="v">
                <p:oleObj spid="_x0000_s33031" name="Equation" r:id="rId1" imgW="3683000" imgH="647700" progId="Equation.DSMT4">
                  <p:embed/>
                </p:oleObj>
              </mc:Choice>
              <mc:Fallback>
                <p:oleObj name="Equation" r:id="rId1" imgW="3683000" imgH="6477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863" y="2806700"/>
                        <a:ext cx="7239000"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8182" name="Object 6"/>
          <p:cNvGraphicFramePr>
            <a:graphicFrameLocks noChangeAspect="1"/>
          </p:cNvGraphicFramePr>
          <p:nvPr/>
        </p:nvGraphicFramePr>
        <p:xfrm>
          <a:off x="641350" y="1162050"/>
          <a:ext cx="8034338" cy="1846263"/>
        </p:xfrm>
        <a:graphic>
          <a:graphicData uri="http://schemas.openxmlformats.org/presentationml/2006/ole">
            <mc:AlternateContent xmlns:mc="http://schemas.openxmlformats.org/markup-compatibility/2006">
              <mc:Choice xmlns:v="urn:schemas-microsoft-com:vml" Requires="v">
                <p:oleObj spid="_x0000_s33032" name="文档" r:id="rId3" imgW="5073015" imgH="1170305" progId="Word.Document.8">
                  <p:embed/>
                </p:oleObj>
              </mc:Choice>
              <mc:Fallback>
                <p:oleObj name="文档" r:id="rId3" imgW="5073015" imgH="1170305"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350" y="1162050"/>
                        <a:ext cx="8034338" cy="184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8183" name="Object 7"/>
          <p:cNvGraphicFramePr>
            <a:graphicFrameLocks noChangeAspect="1"/>
          </p:cNvGraphicFramePr>
          <p:nvPr/>
        </p:nvGraphicFramePr>
        <p:xfrm>
          <a:off x="468313" y="4437063"/>
          <a:ext cx="8401050" cy="1939925"/>
        </p:xfrm>
        <a:graphic>
          <a:graphicData uri="http://schemas.openxmlformats.org/presentationml/2006/ole">
            <mc:AlternateContent xmlns:mc="http://schemas.openxmlformats.org/markup-compatibility/2006">
              <mc:Choice xmlns:v="urn:schemas-microsoft-com:vml" Requires="v">
                <p:oleObj spid="_x0000_s33033" name="Document" r:id="rId5" imgW="5062220" imgH="1174750" progId="Word.Document.8">
                  <p:embed/>
                </p:oleObj>
              </mc:Choice>
              <mc:Fallback>
                <p:oleObj name="Document" r:id="rId5" imgW="5062220" imgH="1174750" progId="Word.Document.8">
                  <p:embed/>
                  <p:pic>
                    <p:nvPicPr>
                      <p:cNvPr id="0" name="Object 7"/>
                      <p:cNvPicPr>
                        <a:picLocks noChangeAspect="1" noChangeArrowheads="1"/>
                      </p:cNvPicPr>
                      <p:nvPr/>
                    </p:nvPicPr>
                    <p:blipFill>
                      <a:blip r:embed="rId6"/>
                      <a:srcRect/>
                      <a:stretch>
                        <a:fillRect/>
                      </a:stretch>
                    </p:blipFill>
                    <p:spPr bwMode="auto">
                      <a:xfrm>
                        <a:off x="468313" y="4437063"/>
                        <a:ext cx="8401050" cy="193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8180"/>
                                        </p:tgtEl>
                                        <p:attrNameLst>
                                          <p:attrName>style.visibility</p:attrName>
                                        </p:attrNameLst>
                                      </p:cBhvr>
                                      <p:to>
                                        <p:strVal val="visible"/>
                                      </p:to>
                                    </p:set>
                                    <p:anim calcmode="lin" valueType="num">
                                      <p:cBhvr additive="base">
                                        <p:cTn id="7" dur="500" fill="hold"/>
                                        <p:tgtEl>
                                          <p:spTgt spid="178180"/>
                                        </p:tgtEl>
                                        <p:attrNameLst>
                                          <p:attrName>ppt_x</p:attrName>
                                        </p:attrNameLst>
                                      </p:cBhvr>
                                      <p:tavLst>
                                        <p:tav tm="0">
                                          <p:val>
                                            <p:strVal val="0-#ppt_w/2"/>
                                          </p:val>
                                        </p:tav>
                                        <p:tav tm="100000">
                                          <p:val>
                                            <p:strVal val="#ppt_x"/>
                                          </p:val>
                                        </p:tav>
                                      </p:tavLst>
                                    </p:anim>
                                    <p:anim calcmode="lin" valueType="num">
                                      <p:cBhvr additive="base">
                                        <p:cTn id="8" dur="500" fill="hold"/>
                                        <p:tgtEl>
                                          <p:spTgt spid="1781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78182"/>
                                        </p:tgtEl>
                                        <p:attrNameLst>
                                          <p:attrName>style.visibility</p:attrName>
                                        </p:attrNameLst>
                                      </p:cBhvr>
                                      <p:to>
                                        <p:strVal val="visible"/>
                                      </p:to>
                                    </p:set>
                                    <p:animEffect transition="in" filter="slide(fromBottom)">
                                      <p:cBhvr>
                                        <p:cTn id="13" dur="500"/>
                                        <p:tgtEl>
                                          <p:spTgt spid="17818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78181"/>
                                        </p:tgtEl>
                                        <p:attrNameLst>
                                          <p:attrName>style.visibility</p:attrName>
                                        </p:attrNameLst>
                                      </p:cBhvr>
                                      <p:to>
                                        <p:strVal val="visible"/>
                                      </p:to>
                                    </p:set>
                                    <p:anim calcmode="lin" valueType="num">
                                      <p:cBhvr additive="base">
                                        <p:cTn id="18" dur="500" fill="hold"/>
                                        <p:tgtEl>
                                          <p:spTgt spid="178181"/>
                                        </p:tgtEl>
                                        <p:attrNameLst>
                                          <p:attrName>ppt_x</p:attrName>
                                        </p:attrNameLst>
                                      </p:cBhvr>
                                      <p:tavLst>
                                        <p:tav tm="0">
                                          <p:val>
                                            <p:strVal val="0-#ppt_w/2"/>
                                          </p:val>
                                        </p:tav>
                                        <p:tav tm="100000">
                                          <p:val>
                                            <p:strVal val="#ppt_x"/>
                                          </p:val>
                                        </p:tav>
                                      </p:tavLst>
                                    </p:anim>
                                    <p:anim calcmode="lin" valueType="num">
                                      <p:cBhvr additive="base">
                                        <p:cTn id="19" dur="500" fill="hold"/>
                                        <p:tgtEl>
                                          <p:spTgt spid="17818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178183"/>
                                        </p:tgtEl>
                                        <p:attrNameLst>
                                          <p:attrName>style.visibility</p:attrName>
                                        </p:attrNameLst>
                                      </p:cBhvr>
                                      <p:to>
                                        <p:strVal val="visible"/>
                                      </p:to>
                                    </p:set>
                                    <p:animEffect transition="in" filter="slide(fromBottom)">
                                      <p:cBhvr>
                                        <p:cTn id="24" dur="500"/>
                                        <p:tgtEl>
                                          <p:spTgt spid="178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0"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7"/>
          <p:cNvGraphicFramePr>
            <a:graphicFrameLocks noChangeAspect="1"/>
          </p:cNvGraphicFramePr>
          <p:nvPr/>
        </p:nvGraphicFramePr>
        <p:xfrm>
          <a:off x="761556" y="387544"/>
          <a:ext cx="6988175" cy="1708150"/>
        </p:xfrm>
        <a:graphic>
          <a:graphicData uri="http://schemas.openxmlformats.org/presentationml/2006/ole">
            <mc:AlternateContent xmlns:mc="http://schemas.openxmlformats.org/markup-compatibility/2006">
              <mc:Choice xmlns:v="urn:schemas-microsoft-com:vml" Requires="v">
                <p:oleObj spid="_x0000_s147793" name="Document" r:id="rId1" imgW="6228715" imgH="1519555" progId="Word.Document.8">
                  <p:embed/>
                </p:oleObj>
              </mc:Choice>
              <mc:Fallback>
                <p:oleObj name="Document" r:id="rId1" imgW="6228715" imgH="1519555" progId="Word.Document.8">
                  <p:embed/>
                  <p:pic>
                    <p:nvPicPr>
                      <p:cNvPr id="0" name="Object 7"/>
                      <p:cNvPicPr>
                        <a:picLocks noChangeAspect="1" noChangeArrowheads="1"/>
                      </p:cNvPicPr>
                      <p:nvPr/>
                    </p:nvPicPr>
                    <p:blipFill>
                      <a:blip r:embed="rId2"/>
                      <a:srcRect/>
                      <a:stretch>
                        <a:fillRect/>
                      </a:stretch>
                    </p:blipFill>
                    <p:spPr bwMode="auto">
                      <a:xfrm>
                        <a:off x="761556" y="387544"/>
                        <a:ext cx="6988175" cy="1708150"/>
                      </a:xfrm>
                      <a:prstGeom prst="rect">
                        <a:avLst/>
                      </a:prstGeom>
                      <a:noFill/>
                      <a:ln>
                        <a:noFill/>
                      </a:ln>
                      <a:effectLst/>
                    </p:spPr>
                  </p:pic>
                </p:oleObj>
              </mc:Fallback>
            </mc:AlternateContent>
          </a:graphicData>
        </a:graphic>
      </p:graphicFrame>
      <p:sp>
        <p:nvSpPr>
          <p:cNvPr id="3"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16" name="Object 7"/>
          <p:cNvGraphicFramePr>
            <a:graphicFrameLocks noChangeAspect="1"/>
          </p:cNvGraphicFramePr>
          <p:nvPr/>
        </p:nvGraphicFramePr>
        <p:xfrm>
          <a:off x="760776" y="2319732"/>
          <a:ext cx="5641975" cy="793750"/>
        </p:xfrm>
        <a:graphic>
          <a:graphicData uri="http://schemas.openxmlformats.org/presentationml/2006/ole">
            <mc:AlternateContent xmlns:mc="http://schemas.openxmlformats.org/markup-compatibility/2006">
              <mc:Choice xmlns:v="urn:schemas-microsoft-com:vml" Requires="v">
                <p:oleObj spid="_x0000_s147794" name="Document" r:id="rId3" imgW="4184015" imgH="591185" progId="Word.Document.8">
                  <p:embed/>
                </p:oleObj>
              </mc:Choice>
              <mc:Fallback>
                <p:oleObj name="Document" r:id="rId3" imgW="4184015" imgH="591185" progId="Word.Document.8">
                  <p:embed/>
                  <p:pic>
                    <p:nvPicPr>
                      <p:cNvPr id="0" name="Object 7"/>
                      <p:cNvPicPr>
                        <a:picLocks noChangeAspect="1" noChangeArrowheads="1"/>
                      </p:cNvPicPr>
                      <p:nvPr/>
                    </p:nvPicPr>
                    <p:blipFill>
                      <a:blip r:embed="rId4"/>
                      <a:srcRect/>
                      <a:stretch>
                        <a:fillRect/>
                      </a:stretch>
                    </p:blipFill>
                    <p:spPr bwMode="auto">
                      <a:xfrm>
                        <a:off x="760776" y="2319732"/>
                        <a:ext cx="5641975" cy="793750"/>
                      </a:xfrm>
                      <a:prstGeom prst="rect">
                        <a:avLst/>
                      </a:prstGeom>
                      <a:noFill/>
                      <a:ln>
                        <a:noFill/>
                      </a:ln>
                      <a:effectLst/>
                    </p:spPr>
                  </p:pic>
                </p:oleObj>
              </mc:Fallback>
            </mc:AlternateContent>
          </a:graphicData>
        </a:graphic>
      </p:graphicFrame>
      <p:sp>
        <p:nvSpPr>
          <p:cNvPr id="17" name="Rectangle 11"/>
          <p:cNvSpPr>
            <a:spLocks noChangeArrowheads="1"/>
          </p:cNvSpPr>
          <p:nvPr/>
        </p:nvSpPr>
        <p:spPr bwMode="auto">
          <a:xfrm>
            <a:off x="6575517" y="2856287"/>
            <a:ext cx="2216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dirty="0">
                <a:ea typeface="华文新魏" panose="02010800040101010101" pitchFamily="2" charset="-122"/>
              </a:rPr>
              <a:t>的最小的</a:t>
            </a:r>
            <a:r>
              <a:rPr kumimoji="1" lang="en-US" altLang="zh-CN" b="0" i="1" dirty="0">
                <a:ea typeface="华文新魏" panose="02010800040101010101" pitchFamily="2" charset="-122"/>
              </a:rPr>
              <a:t>N</a:t>
            </a:r>
            <a:r>
              <a:rPr kumimoji="1" lang="en-US" altLang="zh-CN" b="0" dirty="0">
                <a:ea typeface="华文新魏" panose="02010800040101010101" pitchFamily="2" charset="-122"/>
              </a:rPr>
              <a:t>.</a:t>
            </a:r>
            <a:endParaRPr kumimoji="1" lang="en-US" altLang="zh-CN" b="0" dirty="0">
              <a:ea typeface="华文新魏" panose="02010800040101010101" pitchFamily="2" charset="-122"/>
            </a:endParaRPr>
          </a:p>
        </p:txBody>
      </p:sp>
      <p:sp>
        <p:nvSpPr>
          <p:cNvPr id="18" name="Rectangle 15"/>
          <p:cNvSpPr>
            <a:spLocks noChangeArrowheads="1"/>
          </p:cNvSpPr>
          <p:nvPr/>
        </p:nvSpPr>
        <p:spPr bwMode="auto">
          <a:xfrm>
            <a:off x="971600" y="3750195"/>
            <a:ext cx="1866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zh-CN" b="0" dirty="0">
                <a:ea typeface="华文新魏" panose="02010800040101010101" pitchFamily="2" charset="-122"/>
              </a:rPr>
              <a:t> </a:t>
            </a:r>
            <a:r>
              <a:rPr kumimoji="1" lang="zh-CN" altLang="zh-CN" b="0" i="1" dirty="0">
                <a:ea typeface="华文新魏" panose="02010800040101010101" pitchFamily="2" charset="-122"/>
              </a:rPr>
              <a:t> </a:t>
            </a:r>
            <a:r>
              <a:rPr kumimoji="1" lang="en-US" altLang="zh-CN" b="0" i="1" dirty="0">
                <a:ea typeface="华文新魏" panose="02010800040101010101" pitchFamily="2" charset="-122"/>
              </a:rPr>
              <a:t>P</a:t>
            </a:r>
            <a:r>
              <a:rPr kumimoji="1" lang="en-US" altLang="zh-CN" b="0" dirty="0">
                <a:ea typeface="华文新魏" panose="02010800040101010101" pitchFamily="2" charset="-122"/>
              </a:rPr>
              <a:t>(</a:t>
            </a:r>
            <a:r>
              <a:rPr kumimoji="1" lang="en-US" altLang="zh-CN" b="0" i="1" dirty="0">
                <a:ea typeface="华文新魏" panose="02010800040101010101" pitchFamily="2" charset="-122"/>
              </a:rPr>
              <a:t>X</a:t>
            </a:r>
            <a:r>
              <a:rPr kumimoji="1" lang="en-US" altLang="zh-CN" b="0" dirty="0">
                <a:ea typeface="华文新魏" panose="02010800040101010101" pitchFamily="2" charset="-122"/>
              </a:rPr>
              <a:t>&gt;</a:t>
            </a:r>
            <a:r>
              <a:rPr kumimoji="1" lang="en-US" altLang="zh-CN" b="0" i="1" dirty="0">
                <a:ea typeface="华文新魏" panose="02010800040101010101" pitchFamily="2" charset="-122"/>
              </a:rPr>
              <a:t>N</a:t>
            </a:r>
            <a:r>
              <a:rPr kumimoji="1" lang="en-US" altLang="zh-CN" b="0" dirty="0">
                <a:ea typeface="华文新魏" panose="02010800040101010101" pitchFamily="2" charset="-122"/>
              </a:rPr>
              <a:t>) </a:t>
            </a:r>
            <a:endParaRPr kumimoji="1" lang="en-US" altLang="zh-CN" b="0" dirty="0">
              <a:ea typeface="华文新魏" panose="02010800040101010101" pitchFamily="2" charset="-122"/>
            </a:endParaRPr>
          </a:p>
        </p:txBody>
      </p:sp>
      <p:graphicFrame>
        <p:nvGraphicFramePr>
          <p:cNvPr id="20" name="Object 17"/>
          <p:cNvGraphicFramePr>
            <a:graphicFrameLocks noChangeAspect="1"/>
          </p:cNvGraphicFramePr>
          <p:nvPr/>
        </p:nvGraphicFramePr>
        <p:xfrm>
          <a:off x="2762633" y="3575192"/>
          <a:ext cx="2032634" cy="1090650"/>
        </p:xfrm>
        <a:graphic>
          <a:graphicData uri="http://schemas.openxmlformats.org/presentationml/2006/ole">
            <mc:AlternateContent xmlns:mc="http://schemas.openxmlformats.org/markup-compatibility/2006">
              <mc:Choice xmlns:v="urn:schemas-microsoft-com:vml" Requires="v">
                <p:oleObj spid="_x0000_s147795" name="Equation" r:id="rId5" imgW="21031200" imgH="10668000" progId="Equation.DSMT4">
                  <p:embed/>
                </p:oleObj>
              </mc:Choice>
              <mc:Fallback>
                <p:oleObj name="Equation" r:id="rId5" imgW="21031200" imgH="10668000" progId="Equation.DSMT4">
                  <p:embed/>
                  <p:pic>
                    <p:nvPicPr>
                      <p:cNvPr id="0" name="Object 17"/>
                      <p:cNvPicPr>
                        <a:picLocks noChangeAspect="1" noChangeArrowheads="1"/>
                      </p:cNvPicPr>
                      <p:nvPr/>
                    </p:nvPicPr>
                    <p:blipFill>
                      <a:blip r:embed="rId6"/>
                      <a:srcRect/>
                      <a:stretch>
                        <a:fillRect/>
                      </a:stretch>
                    </p:blipFill>
                    <p:spPr bwMode="auto">
                      <a:xfrm>
                        <a:off x="2762633" y="3575192"/>
                        <a:ext cx="2032634" cy="1090650"/>
                      </a:xfrm>
                      <a:prstGeom prst="rect">
                        <a:avLst/>
                      </a:prstGeom>
                      <a:noFill/>
                      <a:ln>
                        <a:noFill/>
                      </a:ln>
                      <a:effectLst/>
                    </p:spPr>
                  </p:pic>
                </p:oleObj>
              </mc:Fallback>
            </mc:AlternateContent>
          </a:graphicData>
        </a:graphic>
      </p:graphicFrame>
      <p:grpSp>
        <p:nvGrpSpPr>
          <p:cNvPr id="25" name="Group 13"/>
          <p:cNvGrpSpPr/>
          <p:nvPr/>
        </p:nvGrpSpPr>
        <p:grpSpPr bwMode="auto">
          <a:xfrm>
            <a:off x="611560" y="2884181"/>
            <a:ext cx="6405564" cy="588962"/>
            <a:chOff x="1236" y="1116"/>
            <a:chExt cx="4035" cy="371"/>
          </a:xfrm>
        </p:grpSpPr>
        <p:sp>
          <p:nvSpPr>
            <p:cNvPr id="26" name="Rectangle 8"/>
            <p:cNvSpPr>
              <a:spLocks noChangeArrowheads="1"/>
            </p:cNvSpPr>
            <p:nvPr/>
          </p:nvSpPr>
          <p:spPr bwMode="auto">
            <a:xfrm>
              <a:off x="1236" y="1119"/>
              <a:ext cx="217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0" i="1" dirty="0">
                  <a:ea typeface="华文新魏" panose="02010800040101010101" pitchFamily="2" charset="-122"/>
                </a:rPr>
                <a:t>P</a:t>
              </a:r>
              <a:r>
                <a:rPr kumimoji="1" lang="en-US" altLang="zh-CN" b="0" dirty="0">
                  <a:ea typeface="华文新魏" panose="02010800040101010101" pitchFamily="2" charset="-122"/>
                </a:rPr>
                <a:t>(</a:t>
              </a:r>
              <a:r>
                <a:rPr kumimoji="1" lang="en-US" altLang="zh-CN" b="0" i="1" dirty="0">
                  <a:ea typeface="华文新魏" panose="02010800040101010101" pitchFamily="2" charset="-122"/>
                </a:rPr>
                <a:t>X</a:t>
              </a:r>
              <a:r>
                <a:rPr kumimoji="1" lang="en-US" altLang="zh-CN" b="0" dirty="0">
                  <a:ea typeface="华文新魏" panose="02010800040101010101" pitchFamily="2" charset="-122"/>
                </a:rPr>
                <a:t>&gt;</a:t>
              </a:r>
              <a:r>
                <a:rPr kumimoji="1" lang="en-US" altLang="zh-CN" b="0" i="1" dirty="0">
                  <a:ea typeface="华文新魏" panose="02010800040101010101" pitchFamily="2" charset="-122"/>
                </a:rPr>
                <a:t>N</a:t>
              </a:r>
              <a:r>
                <a:rPr kumimoji="1" lang="en-US" altLang="zh-CN" b="0" dirty="0">
                  <a:ea typeface="华文新魏" panose="02010800040101010101" pitchFamily="2" charset="-122"/>
                </a:rPr>
                <a:t>) &lt; 0.05 </a:t>
              </a:r>
              <a:r>
                <a:rPr kumimoji="1" lang="zh-CN" altLang="zh-CN" b="0" dirty="0">
                  <a:ea typeface="华文新魏" panose="02010800040101010101" pitchFamily="2" charset="-122"/>
                </a:rPr>
                <a:t>或</a:t>
              </a:r>
              <a:endParaRPr kumimoji="1" lang="en-US" altLang="zh-CN" b="0" dirty="0">
                <a:ea typeface="华文新魏" panose="02010800040101010101" pitchFamily="2" charset="-122"/>
              </a:endParaRPr>
            </a:p>
          </p:txBody>
        </p:sp>
        <p:sp>
          <p:nvSpPr>
            <p:cNvPr id="27" name="Rectangle 8"/>
            <p:cNvSpPr>
              <a:spLocks noChangeArrowheads="1"/>
            </p:cNvSpPr>
            <p:nvPr/>
          </p:nvSpPr>
          <p:spPr bwMode="auto">
            <a:xfrm>
              <a:off x="3304" y="1116"/>
              <a:ext cx="196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0" i="1" dirty="0">
                  <a:ea typeface="华文新魏" panose="02010800040101010101" pitchFamily="2" charset="-122"/>
                </a:rPr>
                <a:t>P</a:t>
              </a:r>
              <a:r>
                <a:rPr kumimoji="1" lang="en-US" altLang="zh-CN" b="0" dirty="0">
                  <a:ea typeface="华文新魏" panose="02010800040101010101" pitchFamily="2" charset="-122"/>
                </a:rPr>
                <a:t>(</a:t>
              </a:r>
              <a:r>
                <a:rPr kumimoji="1" lang="en-US" altLang="zh-CN" b="0" i="1" dirty="0">
                  <a:ea typeface="华文新魏" panose="02010800040101010101" pitchFamily="2" charset="-122"/>
                </a:rPr>
                <a:t>X   N</a:t>
              </a:r>
              <a:r>
                <a:rPr kumimoji="1" lang="en-US" altLang="zh-CN" b="0" dirty="0">
                  <a:ea typeface="华文新魏" panose="02010800040101010101" pitchFamily="2" charset="-122"/>
                </a:rPr>
                <a:t>)    0.95  </a:t>
              </a:r>
              <a:endParaRPr kumimoji="1" lang="en-US" altLang="zh-CN" b="0" dirty="0">
                <a:ea typeface="华文新魏" panose="02010800040101010101" pitchFamily="2" charset="-122"/>
              </a:endParaRPr>
            </a:p>
          </p:txBody>
        </p:sp>
        <p:graphicFrame>
          <p:nvGraphicFramePr>
            <p:cNvPr id="28" name="Object 17"/>
            <p:cNvGraphicFramePr>
              <a:graphicFrameLocks noChangeAspect="1"/>
            </p:cNvGraphicFramePr>
            <p:nvPr/>
          </p:nvGraphicFramePr>
          <p:xfrm>
            <a:off x="3742" y="1162"/>
            <a:ext cx="208" cy="250"/>
          </p:xfrm>
          <a:graphic>
            <a:graphicData uri="http://schemas.openxmlformats.org/presentationml/2006/ole">
              <mc:AlternateContent xmlns:mc="http://schemas.openxmlformats.org/markup-compatibility/2006">
                <mc:Choice xmlns:v="urn:schemas-microsoft-com:vml" Requires="v">
                  <p:oleObj spid="_x0000_s147796" name="Equation" r:id="rId7" imgW="66675" imgH="96520" progId="Equation.DSMT4">
                    <p:embed/>
                  </p:oleObj>
                </mc:Choice>
                <mc:Fallback>
                  <p:oleObj name="Equation" r:id="rId7" imgW="66675" imgH="96520" progId="Equation.DSMT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2" y="1162"/>
                          <a:ext cx="2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 name="Object 17"/>
            <p:cNvGraphicFramePr>
              <a:graphicFrameLocks noChangeAspect="1"/>
            </p:cNvGraphicFramePr>
            <p:nvPr/>
          </p:nvGraphicFramePr>
          <p:xfrm>
            <a:off x="4286" y="1162"/>
            <a:ext cx="208" cy="250"/>
          </p:xfrm>
          <a:graphic>
            <a:graphicData uri="http://schemas.openxmlformats.org/presentationml/2006/ole">
              <mc:AlternateContent xmlns:mc="http://schemas.openxmlformats.org/markup-compatibility/2006">
                <mc:Choice xmlns:v="urn:schemas-microsoft-com:vml" Requires="v">
                  <p:oleObj spid="_x0000_s147797" name="Equation" r:id="rId9" imgW="66675" imgH="96520" progId="Equation.DSMT4">
                    <p:embed/>
                  </p:oleObj>
                </mc:Choice>
                <mc:Fallback>
                  <p:oleObj name="Equation" r:id="rId9" imgW="66675" imgH="9652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86" y="1162"/>
                          <a:ext cx="2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30" name="Object 17"/>
          <p:cNvGraphicFramePr>
            <a:graphicFrameLocks noChangeAspect="1"/>
          </p:cNvGraphicFramePr>
          <p:nvPr/>
        </p:nvGraphicFramePr>
        <p:xfrm>
          <a:off x="1331640" y="4872013"/>
          <a:ext cx="3154362" cy="912410"/>
        </p:xfrm>
        <a:graphic>
          <a:graphicData uri="http://schemas.openxmlformats.org/presentationml/2006/ole">
            <mc:AlternateContent xmlns:mc="http://schemas.openxmlformats.org/markup-compatibility/2006">
              <mc:Choice xmlns:v="urn:schemas-microsoft-com:vml" Requires="v">
                <p:oleObj spid="_x0000_s147798" name="Equation" r:id="rId11" imgW="39014400" imgH="10668000" progId="Equation.DSMT4">
                  <p:embed/>
                </p:oleObj>
              </mc:Choice>
              <mc:Fallback>
                <p:oleObj name="Equation" r:id="rId11" imgW="39014400" imgH="10668000" progId="Equation.DSMT4">
                  <p:embed/>
                  <p:pic>
                    <p:nvPicPr>
                      <p:cNvPr id="0" name="Object 17"/>
                      <p:cNvPicPr>
                        <a:picLocks noChangeAspect="1" noChangeArrowheads="1"/>
                      </p:cNvPicPr>
                      <p:nvPr/>
                    </p:nvPicPr>
                    <p:blipFill>
                      <a:blip r:embed="rId12"/>
                      <a:srcRect/>
                      <a:stretch>
                        <a:fillRect/>
                      </a:stretch>
                    </p:blipFill>
                    <p:spPr bwMode="auto">
                      <a:xfrm>
                        <a:off x="1331640" y="4872013"/>
                        <a:ext cx="3154362" cy="912410"/>
                      </a:xfrm>
                      <a:prstGeom prst="rect">
                        <a:avLst/>
                      </a:prstGeom>
                      <a:noFill/>
                      <a:ln>
                        <a:noFill/>
                      </a:ln>
                      <a:effectLst/>
                    </p:spPr>
                  </p:pic>
                </p:oleObj>
              </mc:Fallback>
            </mc:AlternateContent>
          </a:graphicData>
        </a:graphic>
      </p:graphicFrame>
      <p:graphicFrame>
        <p:nvGraphicFramePr>
          <p:cNvPr id="31" name="Object 17"/>
          <p:cNvGraphicFramePr>
            <a:graphicFrameLocks noChangeAspect="1"/>
          </p:cNvGraphicFramePr>
          <p:nvPr/>
        </p:nvGraphicFramePr>
        <p:xfrm>
          <a:off x="4864290" y="4797152"/>
          <a:ext cx="3178175" cy="912813"/>
        </p:xfrm>
        <a:graphic>
          <a:graphicData uri="http://schemas.openxmlformats.org/presentationml/2006/ole">
            <mc:AlternateContent xmlns:mc="http://schemas.openxmlformats.org/markup-compatibility/2006">
              <mc:Choice xmlns:v="urn:schemas-microsoft-com:vml" Requires="v">
                <p:oleObj spid="_x0000_s147799" name="Equation" r:id="rId13" imgW="39319200" imgH="10668000" progId="Equation.DSMT4">
                  <p:embed/>
                </p:oleObj>
              </mc:Choice>
              <mc:Fallback>
                <p:oleObj name="Equation" r:id="rId13" imgW="39319200" imgH="10668000" progId="Equation.DSMT4">
                  <p:embed/>
                  <p:pic>
                    <p:nvPicPr>
                      <p:cNvPr id="0" name="Object 17"/>
                      <p:cNvPicPr>
                        <a:picLocks noChangeAspect="1" noChangeArrowheads="1"/>
                      </p:cNvPicPr>
                      <p:nvPr/>
                    </p:nvPicPr>
                    <p:blipFill>
                      <a:blip r:embed="rId14"/>
                      <a:srcRect/>
                      <a:stretch>
                        <a:fillRect/>
                      </a:stretch>
                    </p:blipFill>
                    <p:spPr bwMode="auto">
                      <a:xfrm>
                        <a:off x="4864290" y="4797152"/>
                        <a:ext cx="3178175" cy="912813"/>
                      </a:xfrm>
                      <a:prstGeom prst="rect">
                        <a:avLst/>
                      </a:prstGeom>
                      <a:noFill/>
                      <a:ln>
                        <a:noFill/>
                      </a:ln>
                      <a:effectLst/>
                    </p:spPr>
                  </p:pic>
                </p:oleObj>
              </mc:Fallback>
            </mc:AlternateContent>
          </a:graphicData>
        </a:graphic>
      </p:graphicFrame>
      <p:grpSp>
        <p:nvGrpSpPr>
          <p:cNvPr id="33" name="Group 6"/>
          <p:cNvGrpSpPr/>
          <p:nvPr/>
        </p:nvGrpSpPr>
        <p:grpSpPr bwMode="auto">
          <a:xfrm>
            <a:off x="2031396" y="5766686"/>
            <a:ext cx="1973264" cy="601664"/>
            <a:chOff x="867" y="2928"/>
            <a:chExt cx="1243" cy="379"/>
          </a:xfrm>
        </p:grpSpPr>
        <p:sp>
          <p:nvSpPr>
            <p:cNvPr id="34" name="Rectangle 7"/>
            <p:cNvSpPr>
              <a:spLocks noChangeArrowheads="1"/>
            </p:cNvSpPr>
            <p:nvPr/>
          </p:nvSpPr>
          <p:spPr bwMode="auto">
            <a:xfrm>
              <a:off x="867" y="2939"/>
              <a:ext cx="1243"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0" i="1" dirty="0">
                  <a:ea typeface="华文新魏" panose="02010800040101010101" pitchFamily="2" charset="-122"/>
                </a:rPr>
                <a:t>N</a:t>
              </a:r>
              <a:r>
                <a:rPr kumimoji="1" lang="en-US" altLang="zh-CN" b="0" dirty="0">
                  <a:ea typeface="华文新魏" panose="02010800040101010101" pitchFamily="2" charset="-122"/>
                </a:rPr>
                <a:t>+1    16,</a:t>
              </a:r>
              <a:endParaRPr kumimoji="1" lang="en-US" altLang="zh-CN" b="0" dirty="0">
                <a:ea typeface="华文新魏" panose="02010800040101010101" pitchFamily="2" charset="-122"/>
              </a:endParaRPr>
            </a:p>
          </p:txBody>
        </p:sp>
        <p:graphicFrame>
          <p:nvGraphicFramePr>
            <p:cNvPr id="35" name="Object 8"/>
            <p:cNvGraphicFramePr>
              <a:graphicFrameLocks noChangeAspect="1"/>
            </p:cNvGraphicFramePr>
            <p:nvPr/>
          </p:nvGraphicFramePr>
          <p:xfrm>
            <a:off x="1488" y="2928"/>
            <a:ext cx="248" cy="298"/>
          </p:xfrm>
          <a:graphic>
            <a:graphicData uri="http://schemas.openxmlformats.org/presentationml/2006/ole">
              <mc:AlternateContent xmlns:mc="http://schemas.openxmlformats.org/markup-compatibility/2006">
                <mc:Choice xmlns:v="urn:schemas-microsoft-com:vml" Requires="v">
                  <p:oleObj spid="_x0000_s147800" name="公式" r:id="rId15" imgW="66675" imgH="96520" progId="Equation.3">
                    <p:embed/>
                  </p:oleObj>
                </mc:Choice>
                <mc:Fallback>
                  <p:oleObj name="公式" r:id="rId15" imgW="66675" imgH="96520"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88" y="2928"/>
                          <a:ext cx="248"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6" name="Group 9"/>
          <p:cNvGrpSpPr/>
          <p:nvPr/>
        </p:nvGrpSpPr>
        <p:grpSpPr bwMode="auto">
          <a:xfrm>
            <a:off x="4174872" y="5784423"/>
            <a:ext cx="1801813" cy="584199"/>
            <a:chOff x="2160" y="2884"/>
            <a:chExt cx="1135" cy="368"/>
          </a:xfrm>
        </p:grpSpPr>
        <p:sp>
          <p:nvSpPr>
            <p:cNvPr id="37" name="Rectangle 10"/>
            <p:cNvSpPr>
              <a:spLocks noChangeArrowheads="1"/>
            </p:cNvSpPr>
            <p:nvPr/>
          </p:nvSpPr>
          <p:spPr bwMode="auto">
            <a:xfrm>
              <a:off x="2160" y="2884"/>
              <a:ext cx="1135"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dirty="0">
                  <a:ea typeface="华文新魏" panose="02010800040101010101" pitchFamily="2" charset="-122"/>
                </a:rPr>
                <a:t>即</a:t>
              </a:r>
              <a:r>
                <a:rPr kumimoji="1" lang="en-US" altLang="zh-CN" b="0" i="1" dirty="0">
                  <a:ea typeface="华文新魏" panose="02010800040101010101" pitchFamily="2" charset="-122"/>
                </a:rPr>
                <a:t>N </a:t>
              </a:r>
              <a:r>
                <a:rPr kumimoji="1" lang="en-US" altLang="zh-CN" b="0" dirty="0">
                  <a:ea typeface="华文新魏" panose="02010800040101010101" pitchFamily="2" charset="-122"/>
                </a:rPr>
                <a:t>   15</a:t>
              </a:r>
              <a:endParaRPr kumimoji="1" lang="en-US" altLang="zh-CN" b="0" dirty="0">
                <a:ea typeface="华文新魏" panose="02010800040101010101" pitchFamily="2" charset="-122"/>
              </a:endParaRPr>
            </a:p>
          </p:txBody>
        </p:sp>
        <p:graphicFrame>
          <p:nvGraphicFramePr>
            <p:cNvPr id="38" name="Object 11"/>
            <p:cNvGraphicFramePr>
              <a:graphicFrameLocks noChangeAspect="1"/>
            </p:cNvGraphicFramePr>
            <p:nvPr/>
          </p:nvGraphicFramePr>
          <p:xfrm>
            <a:off x="2680" y="2918"/>
            <a:ext cx="248" cy="298"/>
          </p:xfrm>
          <a:graphic>
            <a:graphicData uri="http://schemas.openxmlformats.org/presentationml/2006/ole">
              <mc:AlternateContent xmlns:mc="http://schemas.openxmlformats.org/markup-compatibility/2006">
                <mc:Choice xmlns:v="urn:schemas-microsoft-com:vml" Requires="v">
                  <p:oleObj spid="_x0000_s147801" name="公式" r:id="rId17" imgW="66675" imgH="96520" progId="Equation.3">
                    <p:embed/>
                  </p:oleObj>
                </mc:Choice>
                <mc:Fallback>
                  <p:oleObj name="公式" r:id="rId17" imgW="66675" imgH="96520" progId="Equation.3">
                    <p:embed/>
                    <p:pic>
                      <p:nvPicPr>
                        <p:cNvPr id="0" name="Object 1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80" y="2918"/>
                          <a:ext cx="248"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lide(fromBottom)">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slide(fromBottom)">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8"/>
                                        </p:tgtEl>
                                        <p:attrNameLst>
                                          <p:attrName>style.visibility</p:attrName>
                                        </p:attrNameLst>
                                      </p:cBhvr>
                                      <p:to>
                                        <p:strVal val="visible"/>
                                      </p:to>
                                    </p:set>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 calcmode="lin" valueType="num">
                                      <p:cBhvr additive="base">
                                        <p:cTn id="24" dur="500" fill="hold"/>
                                        <p:tgtEl>
                                          <p:spTgt spid="17"/>
                                        </p:tgtEl>
                                        <p:attrNameLst>
                                          <p:attrName>ppt_x</p:attrName>
                                        </p:attrNameLst>
                                      </p:cBhvr>
                                      <p:tavLst>
                                        <p:tav tm="0">
                                          <p:val>
                                            <p:strVal val="#ppt_x"/>
                                          </p:val>
                                        </p:tav>
                                        <p:tav tm="100000">
                                          <p:val>
                                            <p:strVal val="#ppt_x"/>
                                          </p:val>
                                        </p:tav>
                                      </p:tavLst>
                                    </p:anim>
                                    <p:anim calcmode="lin" valueType="num">
                                      <p:cBhvr additive="base">
                                        <p:cTn id="2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left)">
                                      <p:cBhvr>
                                        <p:cTn id="35" dur="500"/>
                                        <p:tgtEl>
                                          <p:spTgt spid="3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left)">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nodeType="clickEffect">
                                  <p:stCondLst>
                                    <p:cond delay="0"/>
                                  </p:stCondLst>
                                  <p:childTnLst>
                                    <p:set>
                                      <p:cBhvr>
                                        <p:cTn id="49" dur="1" fill="hold">
                                          <p:stCondLst>
                                            <p:cond delay="0"/>
                                          </p:stCondLst>
                                        </p:cTn>
                                        <p:tgtEl>
                                          <p:spTgt spid="36"/>
                                        </p:tgtEl>
                                        <p:attrNameLst>
                                          <p:attrName>style.visibility</p:attrName>
                                        </p:attrNameLst>
                                      </p:cBhvr>
                                      <p:to>
                                        <p:strVal val="visible"/>
                                      </p:to>
                                    </p:set>
                                    <p:anim calcmode="lin" valueType="num">
                                      <p:cBhvr additive="base">
                                        <p:cTn id="50" dur="500" fill="hold"/>
                                        <p:tgtEl>
                                          <p:spTgt spid="36"/>
                                        </p:tgtEl>
                                        <p:attrNameLst>
                                          <p:attrName>ppt_x</p:attrName>
                                        </p:attrNameLst>
                                      </p:cBhvr>
                                      <p:tavLst>
                                        <p:tav tm="0">
                                          <p:val>
                                            <p:strVal val="1+#ppt_w/2"/>
                                          </p:val>
                                        </p:tav>
                                        <p:tav tm="100000">
                                          <p:val>
                                            <p:strVal val="#ppt_x"/>
                                          </p:val>
                                        </p:tav>
                                      </p:tavLst>
                                    </p:anim>
                                    <p:anim calcmode="lin" valueType="num">
                                      <p:cBhvr additive="base">
                                        <p:cTn id="51"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204" name="Rectangle 4"/>
          <p:cNvSpPr>
            <a:spLocks noChangeArrowheads="1"/>
          </p:cNvSpPr>
          <p:nvPr/>
        </p:nvSpPr>
        <p:spPr bwMode="auto">
          <a:xfrm>
            <a:off x="414338" y="404813"/>
            <a:ext cx="464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0">
                <a:solidFill>
                  <a:srgbClr val="0000FF"/>
                </a:solidFill>
                <a:ea typeface="华文新魏" panose="02010800040101010101" pitchFamily="2" charset="-122"/>
              </a:rPr>
              <a:t>(5).</a:t>
            </a:r>
            <a:r>
              <a:rPr kumimoji="1" lang="zh-CN" altLang="en-US" sz="2800" b="0">
                <a:solidFill>
                  <a:srgbClr val="0000FF"/>
                </a:solidFill>
                <a:latin typeface="华文新魏" panose="02010800040101010101" pitchFamily="2" charset="-122"/>
                <a:ea typeface="华文新魏" panose="02010800040101010101" pitchFamily="2" charset="-122"/>
              </a:rPr>
              <a:t> 几何分布 </a:t>
            </a:r>
            <a:endParaRPr kumimoji="1" lang="zh-CN" altLang="en-US" sz="2800" b="0">
              <a:solidFill>
                <a:srgbClr val="0000FF"/>
              </a:solidFill>
              <a:latin typeface="华文新魏" panose="02010800040101010101" pitchFamily="2" charset="-122"/>
              <a:ea typeface="华文新魏" panose="02010800040101010101" pitchFamily="2" charset="-122"/>
            </a:endParaRPr>
          </a:p>
        </p:txBody>
      </p:sp>
      <p:graphicFrame>
        <p:nvGraphicFramePr>
          <p:cNvPr id="179205" name="Object 5"/>
          <p:cNvGraphicFramePr>
            <a:graphicFrameLocks noChangeAspect="1"/>
          </p:cNvGraphicFramePr>
          <p:nvPr/>
        </p:nvGraphicFramePr>
        <p:xfrm>
          <a:off x="417513" y="1087438"/>
          <a:ext cx="8008937" cy="1455737"/>
        </p:xfrm>
        <a:graphic>
          <a:graphicData uri="http://schemas.openxmlformats.org/presentationml/2006/ole">
            <mc:AlternateContent xmlns:mc="http://schemas.openxmlformats.org/markup-compatibility/2006">
              <mc:Choice xmlns:v="urn:schemas-microsoft-com:vml" Requires="v">
                <p:oleObj spid="_x0000_s34055" name="文档" r:id="rId1" imgW="5088890" imgH="927100" progId="Word.Document.8">
                  <p:embed/>
                </p:oleObj>
              </mc:Choice>
              <mc:Fallback>
                <p:oleObj name="文档" r:id="rId1" imgW="5088890" imgH="927100" progId="Word.Documen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513" y="1087438"/>
                        <a:ext cx="8008937" cy="1455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06" name="Object 6"/>
          <p:cNvGraphicFramePr>
            <a:graphicFrameLocks noChangeAspect="1"/>
          </p:cNvGraphicFramePr>
          <p:nvPr/>
        </p:nvGraphicFramePr>
        <p:xfrm>
          <a:off x="490538" y="2919413"/>
          <a:ext cx="8059737" cy="968375"/>
        </p:xfrm>
        <a:graphic>
          <a:graphicData uri="http://schemas.openxmlformats.org/presentationml/2006/ole">
            <mc:AlternateContent xmlns:mc="http://schemas.openxmlformats.org/markup-compatibility/2006">
              <mc:Choice xmlns:v="urn:schemas-microsoft-com:vml" Requires="v">
                <p:oleObj spid="_x0000_s34056" name="文档" r:id="rId3" imgW="5100955" imgH="616585" progId="Word.Document.8">
                  <p:embed/>
                </p:oleObj>
              </mc:Choice>
              <mc:Fallback>
                <p:oleObj name="文档" r:id="rId3" imgW="5100955" imgH="616585"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538" y="2919413"/>
                        <a:ext cx="8059737"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9207" name="Object 7"/>
          <p:cNvGraphicFramePr>
            <a:graphicFrameLocks noChangeAspect="1"/>
          </p:cNvGraphicFramePr>
          <p:nvPr/>
        </p:nvGraphicFramePr>
        <p:xfrm>
          <a:off x="1547813" y="4308475"/>
          <a:ext cx="5181600" cy="765175"/>
        </p:xfrm>
        <a:graphic>
          <a:graphicData uri="http://schemas.openxmlformats.org/presentationml/2006/ole">
            <mc:AlternateContent xmlns:mc="http://schemas.openxmlformats.org/markup-compatibility/2006">
              <mc:Choice xmlns:v="urn:schemas-microsoft-com:vml" Requires="v">
                <p:oleObj spid="_x0000_s34057" name="" r:id="rId5" imgW="2324100" imgH="342900" progId="Equation.DSMT4">
                  <p:embed/>
                </p:oleObj>
              </mc:Choice>
              <mc:Fallback>
                <p:oleObj name="" r:id="rId5" imgW="2324100" imgH="3429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4308475"/>
                        <a:ext cx="51816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8183" name="Object 7"/>
          <p:cNvGraphicFramePr>
            <a:graphicFrameLocks noChangeAspect="1"/>
          </p:cNvGraphicFramePr>
          <p:nvPr/>
        </p:nvGraphicFramePr>
        <p:xfrm>
          <a:off x="563563" y="5178425"/>
          <a:ext cx="8383587" cy="1939925"/>
        </p:xfrm>
        <a:graphic>
          <a:graphicData uri="http://schemas.openxmlformats.org/presentationml/2006/ole">
            <mc:AlternateContent xmlns:mc="http://schemas.openxmlformats.org/markup-compatibility/2006">
              <mc:Choice xmlns:v="urn:schemas-microsoft-com:vml" Requires="v">
                <p:oleObj spid="_x0000_s34058" name="文档" r:id="rId7" imgW="5052695" imgH="1173480" progId="Word.Document.8">
                  <p:embed/>
                </p:oleObj>
              </mc:Choice>
              <mc:Fallback>
                <p:oleObj name="文档" r:id="rId7" imgW="5052695" imgH="1173480" progId="Word.Document.8">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563" y="5178425"/>
                        <a:ext cx="8383587" cy="1939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9204"/>
                                        </p:tgtEl>
                                        <p:attrNameLst>
                                          <p:attrName>style.visibility</p:attrName>
                                        </p:attrNameLst>
                                      </p:cBhvr>
                                      <p:to>
                                        <p:strVal val="visible"/>
                                      </p:to>
                                    </p:set>
                                    <p:anim calcmode="lin" valueType="num">
                                      <p:cBhvr additive="base">
                                        <p:cTn id="7" dur="500" fill="hold"/>
                                        <p:tgtEl>
                                          <p:spTgt spid="179204"/>
                                        </p:tgtEl>
                                        <p:attrNameLst>
                                          <p:attrName>ppt_x</p:attrName>
                                        </p:attrNameLst>
                                      </p:cBhvr>
                                      <p:tavLst>
                                        <p:tav tm="0">
                                          <p:val>
                                            <p:strVal val="0-#ppt_w/2"/>
                                          </p:val>
                                        </p:tav>
                                        <p:tav tm="100000">
                                          <p:val>
                                            <p:strVal val="#ppt_x"/>
                                          </p:val>
                                        </p:tav>
                                      </p:tavLst>
                                    </p:anim>
                                    <p:anim calcmode="lin" valueType="num">
                                      <p:cBhvr additive="base">
                                        <p:cTn id="8" dur="500" fill="hold"/>
                                        <p:tgtEl>
                                          <p:spTgt spid="1792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79205"/>
                                        </p:tgtEl>
                                        <p:attrNameLst>
                                          <p:attrName>style.visibility</p:attrName>
                                        </p:attrNameLst>
                                      </p:cBhvr>
                                      <p:to>
                                        <p:strVal val="visible"/>
                                      </p:to>
                                    </p:set>
                                    <p:animEffect transition="in" filter="slide(fromBottom)">
                                      <p:cBhvr>
                                        <p:cTn id="13" dur="500"/>
                                        <p:tgtEl>
                                          <p:spTgt spid="179205"/>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79206"/>
                                        </p:tgtEl>
                                        <p:attrNameLst>
                                          <p:attrName>style.visibility</p:attrName>
                                        </p:attrNameLst>
                                      </p:cBhvr>
                                      <p:to>
                                        <p:strVal val="visible"/>
                                      </p:to>
                                    </p:set>
                                    <p:animEffect transition="in" filter="slide(fromBottom)">
                                      <p:cBhvr>
                                        <p:cTn id="18" dur="500"/>
                                        <p:tgtEl>
                                          <p:spTgt spid="17920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179207"/>
                                        </p:tgtEl>
                                        <p:attrNameLst>
                                          <p:attrName>style.visibility</p:attrName>
                                        </p:attrNameLst>
                                      </p:cBhvr>
                                      <p:to>
                                        <p:strVal val="visible"/>
                                      </p:to>
                                    </p:set>
                                    <p:anim calcmode="lin" valueType="num">
                                      <p:cBhvr additive="base">
                                        <p:cTn id="23" dur="500" fill="hold"/>
                                        <p:tgtEl>
                                          <p:spTgt spid="179207"/>
                                        </p:tgtEl>
                                        <p:attrNameLst>
                                          <p:attrName>ppt_x</p:attrName>
                                        </p:attrNameLst>
                                      </p:cBhvr>
                                      <p:tavLst>
                                        <p:tav tm="0">
                                          <p:val>
                                            <p:strVal val="0-#ppt_w/2"/>
                                          </p:val>
                                        </p:tav>
                                        <p:tav tm="100000">
                                          <p:val>
                                            <p:strVal val="#ppt_x"/>
                                          </p:val>
                                        </p:tav>
                                      </p:tavLst>
                                    </p:anim>
                                    <p:anim calcmode="lin" valueType="num">
                                      <p:cBhvr additive="base">
                                        <p:cTn id="24" dur="500" fill="hold"/>
                                        <p:tgtEl>
                                          <p:spTgt spid="17920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178183"/>
                                        </p:tgtEl>
                                        <p:attrNameLst>
                                          <p:attrName>style.visibility</p:attrName>
                                        </p:attrNameLst>
                                      </p:cBhvr>
                                      <p:to>
                                        <p:strVal val="visible"/>
                                      </p:to>
                                    </p:set>
                                    <p:animEffect transition="in" filter="slide(fromBottom)">
                                      <p:cBhvr>
                                        <p:cTn id="29" dur="500"/>
                                        <p:tgtEl>
                                          <p:spTgt spid="178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4"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80228" name="Object 4"/>
          <p:cNvGraphicFramePr>
            <a:graphicFrameLocks noChangeAspect="1"/>
          </p:cNvGraphicFramePr>
          <p:nvPr/>
        </p:nvGraphicFramePr>
        <p:xfrm>
          <a:off x="684213" y="692150"/>
          <a:ext cx="8078787" cy="1428750"/>
        </p:xfrm>
        <a:graphic>
          <a:graphicData uri="http://schemas.openxmlformats.org/presentationml/2006/ole">
            <mc:AlternateContent xmlns:mc="http://schemas.openxmlformats.org/markup-compatibility/2006">
              <mc:Choice xmlns:v="urn:schemas-microsoft-com:vml" Requires="v">
                <p:oleObj spid="_x0000_s35013" name="文档" r:id="rId1" imgW="5092065" imgH="907415" progId="Word.Document.8">
                  <p:embed/>
                </p:oleObj>
              </mc:Choice>
              <mc:Fallback>
                <p:oleObj name="文档" r:id="rId1" imgW="5092065" imgH="907415"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692150"/>
                        <a:ext cx="8078787" cy="1428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29" name="Object 5"/>
          <p:cNvGraphicFramePr>
            <a:graphicFrameLocks noChangeAspect="1"/>
          </p:cNvGraphicFramePr>
          <p:nvPr/>
        </p:nvGraphicFramePr>
        <p:xfrm>
          <a:off x="2123728" y="2708920"/>
          <a:ext cx="7165975" cy="1296987"/>
        </p:xfrm>
        <a:graphic>
          <a:graphicData uri="http://schemas.openxmlformats.org/presentationml/2006/ole">
            <mc:AlternateContent xmlns:mc="http://schemas.openxmlformats.org/markup-compatibility/2006">
              <mc:Choice xmlns:v="urn:schemas-microsoft-com:vml" Requires="v">
                <p:oleObj spid="_x0000_s35014" name="Document" r:id="rId3" imgW="3342640" imgH="609600" progId="Word.Document.8">
                  <p:embed/>
                </p:oleObj>
              </mc:Choice>
              <mc:Fallback>
                <p:oleObj name="Document" r:id="rId3" imgW="3342640" imgH="609600" progId="Word.Document.8">
                  <p:embed/>
                  <p:pic>
                    <p:nvPicPr>
                      <p:cNvPr id="0" name="Object 5"/>
                      <p:cNvPicPr>
                        <a:picLocks noChangeAspect="1" noChangeArrowheads="1"/>
                      </p:cNvPicPr>
                      <p:nvPr/>
                    </p:nvPicPr>
                    <p:blipFill>
                      <a:blip r:embed="rId4"/>
                      <a:srcRect/>
                      <a:stretch>
                        <a:fillRect/>
                      </a:stretch>
                    </p:blipFill>
                    <p:spPr bwMode="auto">
                      <a:xfrm>
                        <a:off x="2123728" y="2708920"/>
                        <a:ext cx="7165975" cy="1296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0230" name="Object 6"/>
          <p:cNvGraphicFramePr>
            <a:graphicFrameLocks noChangeAspect="1"/>
          </p:cNvGraphicFramePr>
          <p:nvPr/>
        </p:nvGraphicFramePr>
        <p:xfrm>
          <a:off x="1677987" y="3696493"/>
          <a:ext cx="2819400" cy="817563"/>
        </p:xfrm>
        <a:graphic>
          <a:graphicData uri="http://schemas.openxmlformats.org/presentationml/2006/ole">
            <mc:AlternateContent xmlns:mc="http://schemas.openxmlformats.org/markup-compatibility/2006">
              <mc:Choice xmlns:v="urn:schemas-microsoft-com:vml" Requires="v">
                <p:oleObj spid="_x0000_s35015" name="Equation" r:id="rId5" imgW="1180465" imgH="342900" progId="Equation.DSMT4">
                  <p:embed/>
                </p:oleObj>
              </mc:Choice>
              <mc:Fallback>
                <p:oleObj name="Equation" r:id="rId5" imgW="1180465" imgH="3429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77987" y="3696493"/>
                        <a:ext cx="2819400" cy="81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80228"/>
                                        </p:tgtEl>
                                        <p:attrNameLst>
                                          <p:attrName>style.visibility</p:attrName>
                                        </p:attrNameLst>
                                      </p:cBhvr>
                                      <p:to>
                                        <p:strVal val="visible"/>
                                      </p:to>
                                    </p:set>
                                    <p:animEffect transition="in" filter="slide(fromBottom)">
                                      <p:cBhvr>
                                        <p:cTn id="7" dur="500"/>
                                        <p:tgtEl>
                                          <p:spTgt spid="18022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80229"/>
                                        </p:tgtEl>
                                        <p:attrNameLst>
                                          <p:attrName>style.visibility</p:attrName>
                                        </p:attrNameLst>
                                      </p:cBhvr>
                                      <p:to>
                                        <p:strVal val="visible"/>
                                      </p:to>
                                    </p:set>
                                    <p:animEffect transition="in" filter="slide(fromBottom)">
                                      <p:cBhvr>
                                        <p:cTn id="12" dur="500"/>
                                        <p:tgtEl>
                                          <p:spTgt spid="18022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80230"/>
                                        </p:tgtEl>
                                        <p:attrNameLst>
                                          <p:attrName>style.visibility</p:attrName>
                                        </p:attrNameLst>
                                      </p:cBhvr>
                                      <p:to>
                                        <p:strVal val="visible"/>
                                      </p:to>
                                    </p:set>
                                    <p:anim calcmode="lin" valueType="num">
                                      <p:cBhvr additive="base">
                                        <p:cTn id="17" dur="500" fill="hold"/>
                                        <p:tgtEl>
                                          <p:spTgt spid="180230"/>
                                        </p:tgtEl>
                                        <p:attrNameLst>
                                          <p:attrName>ppt_x</p:attrName>
                                        </p:attrNameLst>
                                      </p:cBhvr>
                                      <p:tavLst>
                                        <p:tav tm="0">
                                          <p:val>
                                            <p:strVal val="0-#ppt_w/2"/>
                                          </p:val>
                                        </p:tav>
                                        <p:tav tm="100000">
                                          <p:val>
                                            <p:strVal val="#ppt_x"/>
                                          </p:val>
                                        </p:tav>
                                      </p:tavLst>
                                    </p:anim>
                                    <p:anim calcmode="lin" valueType="num">
                                      <p:cBhvr additive="base">
                                        <p:cTn id="18" dur="500" fill="hold"/>
                                        <p:tgtEl>
                                          <p:spTgt spid="1802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2276" name="Rectangle 4"/>
          <p:cNvSpPr>
            <a:spLocks noChangeArrowheads="1"/>
          </p:cNvSpPr>
          <p:nvPr/>
        </p:nvSpPr>
        <p:spPr bwMode="auto">
          <a:xfrm>
            <a:off x="914400" y="533400"/>
            <a:ext cx="464820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0">
                <a:solidFill>
                  <a:srgbClr val="0000FF"/>
                </a:solidFill>
                <a:ea typeface="华文新魏" panose="02010800040101010101" pitchFamily="2" charset="-122"/>
              </a:rPr>
              <a:t>(</a:t>
            </a:r>
            <a:r>
              <a:rPr kumimoji="1" lang="en-US" altLang="zh-CN" sz="2800" b="0">
                <a:solidFill>
                  <a:srgbClr val="0000FF"/>
                </a:solidFill>
                <a:ea typeface="华文新魏" panose="02010800040101010101" pitchFamily="2" charset="-122"/>
              </a:rPr>
              <a:t>6</a:t>
            </a:r>
            <a:r>
              <a:rPr kumimoji="1" lang="zh-CN" altLang="en-US" sz="2800" b="0">
                <a:solidFill>
                  <a:srgbClr val="0000FF"/>
                </a:solidFill>
                <a:ea typeface="华文新魏" panose="02010800040101010101" pitchFamily="2" charset="-122"/>
              </a:rPr>
              <a:t>). 超几何分布 </a:t>
            </a:r>
            <a:endParaRPr kumimoji="1" lang="zh-CN" altLang="en-US" sz="2800" b="0">
              <a:solidFill>
                <a:srgbClr val="0000FF"/>
              </a:solidFill>
              <a:ea typeface="华文新魏" panose="02010800040101010101" pitchFamily="2" charset="-122"/>
            </a:endParaRPr>
          </a:p>
        </p:txBody>
      </p:sp>
      <p:graphicFrame>
        <p:nvGraphicFramePr>
          <p:cNvPr id="182277" name="Object 5"/>
          <p:cNvGraphicFramePr>
            <a:graphicFrameLocks noChangeAspect="1"/>
          </p:cNvGraphicFramePr>
          <p:nvPr/>
        </p:nvGraphicFramePr>
        <p:xfrm>
          <a:off x="1116013" y="1125538"/>
          <a:ext cx="7888287" cy="1479550"/>
        </p:xfrm>
        <a:graphic>
          <a:graphicData uri="http://schemas.openxmlformats.org/presentationml/2006/ole">
            <mc:AlternateContent xmlns:mc="http://schemas.openxmlformats.org/markup-compatibility/2006">
              <mc:Choice xmlns:v="urn:schemas-microsoft-com:vml" Requires="v">
                <p:oleObj spid="_x0000_s37116" name="文档" r:id="rId1" imgW="4824730" imgH="907415" progId="Word.Document.8">
                  <p:embed/>
                </p:oleObj>
              </mc:Choice>
              <mc:Fallback>
                <p:oleObj name="文档" r:id="rId1" imgW="4824730" imgH="907415" progId="Word.Documen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125538"/>
                        <a:ext cx="7888287" cy="147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2278" name="Object 6"/>
          <p:cNvGraphicFramePr>
            <a:graphicFrameLocks noChangeAspect="1"/>
          </p:cNvGraphicFramePr>
          <p:nvPr/>
        </p:nvGraphicFramePr>
        <p:xfrm>
          <a:off x="2493963" y="2924175"/>
          <a:ext cx="4502150" cy="2392363"/>
        </p:xfrm>
        <a:graphic>
          <a:graphicData uri="http://schemas.openxmlformats.org/presentationml/2006/ole">
            <mc:AlternateContent xmlns:mc="http://schemas.openxmlformats.org/markup-compatibility/2006">
              <mc:Choice xmlns:v="urn:schemas-microsoft-com:vml" Requires="v">
                <p:oleObj spid="_x0000_s37117" name="Equation" r:id="rId3" imgW="2768600" imgH="1473200" progId="Equation.DSMT4">
                  <p:embed/>
                </p:oleObj>
              </mc:Choice>
              <mc:Fallback>
                <p:oleObj name="Equation" r:id="rId3" imgW="2768600" imgH="1473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3963" y="2924175"/>
                        <a:ext cx="4502150" cy="239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2279" name="Object 7"/>
          <p:cNvGraphicFramePr>
            <a:graphicFrameLocks noChangeAspect="1"/>
          </p:cNvGraphicFramePr>
          <p:nvPr/>
        </p:nvGraphicFramePr>
        <p:xfrm>
          <a:off x="2195736" y="5392127"/>
          <a:ext cx="4572000" cy="520700"/>
        </p:xfrm>
        <a:graphic>
          <a:graphicData uri="http://schemas.openxmlformats.org/presentationml/2006/ole">
            <mc:AlternateContent xmlns:mc="http://schemas.openxmlformats.org/markup-compatibility/2006">
              <mc:Choice xmlns:v="urn:schemas-microsoft-com:vml" Requires="v">
                <p:oleObj spid="_x0000_s37118" name="Equation" r:id="rId5" imgW="2679700" imgH="304800" progId="Equation.DSMT4">
                  <p:embed/>
                </p:oleObj>
              </mc:Choice>
              <mc:Fallback>
                <p:oleObj name="Equation" r:id="rId5" imgW="2679700" imgH="304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736" y="5392127"/>
                        <a:ext cx="45720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7"/>
          <p:cNvGraphicFramePr>
            <a:graphicFrameLocks noChangeAspect="1"/>
          </p:cNvGraphicFramePr>
          <p:nvPr/>
        </p:nvGraphicFramePr>
        <p:xfrm>
          <a:off x="1259632" y="5965825"/>
          <a:ext cx="6737350" cy="520700"/>
        </p:xfrm>
        <a:graphic>
          <a:graphicData uri="http://schemas.openxmlformats.org/presentationml/2006/ole">
            <mc:AlternateContent xmlns:mc="http://schemas.openxmlformats.org/markup-compatibility/2006">
              <mc:Choice xmlns:v="urn:schemas-microsoft-com:vml" Requires="v">
                <p:oleObj spid="_x0000_s37119" name="Equation" r:id="rId7" imgW="94792800" imgH="7315200" progId="Equation.DSMT4">
                  <p:embed/>
                </p:oleObj>
              </mc:Choice>
              <mc:Fallback>
                <p:oleObj name="Equation" r:id="rId7" imgW="94792800" imgH="7315200" progId="Equation.DSMT4">
                  <p:embed/>
                  <p:pic>
                    <p:nvPicPr>
                      <p:cNvPr id="0" name="Object 7"/>
                      <p:cNvPicPr>
                        <a:picLocks noChangeAspect="1" noChangeArrowheads="1"/>
                      </p:cNvPicPr>
                      <p:nvPr/>
                    </p:nvPicPr>
                    <p:blipFill>
                      <a:blip r:embed="rId8"/>
                      <a:srcRect/>
                      <a:stretch>
                        <a:fillRect/>
                      </a:stretch>
                    </p:blipFill>
                    <p:spPr bwMode="auto">
                      <a:xfrm>
                        <a:off x="1259632" y="5965825"/>
                        <a:ext cx="67373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2276"/>
                                        </p:tgtEl>
                                        <p:attrNameLst>
                                          <p:attrName>style.visibility</p:attrName>
                                        </p:attrNameLst>
                                      </p:cBhvr>
                                      <p:to>
                                        <p:strVal val="visible"/>
                                      </p:to>
                                    </p:set>
                                    <p:animEffect transition="in" filter="wipe(left)">
                                      <p:cBhvr>
                                        <p:cTn id="7" dur="500"/>
                                        <p:tgtEl>
                                          <p:spTgt spid="1822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2277"/>
                                        </p:tgtEl>
                                        <p:attrNameLst>
                                          <p:attrName>style.visibility</p:attrName>
                                        </p:attrNameLst>
                                      </p:cBhvr>
                                      <p:to>
                                        <p:strVal val="visible"/>
                                      </p:to>
                                    </p:set>
                                    <p:animEffect transition="in" filter="wipe(left)">
                                      <p:cBhvr>
                                        <p:cTn id="12" dur="500"/>
                                        <p:tgtEl>
                                          <p:spTgt spid="1822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2278"/>
                                        </p:tgtEl>
                                        <p:attrNameLst>
                                          <p:attrName>style.visibility</p:attrName>
                                        </p:attrNameLst>
                                      </p:cBhvr>
                                      <p:to>
                                        <p:strVal val="visible"/>
                                      </p:to>
                                    </p:set>
                                    <p:animEffect transition="in" filter="wipe(left)">
                                      <p:cBhvr>
                                        <p:cTn id="17" dur="500"/>
                                        <p:tgtEl>
                                          <p:spTgt spid="1822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2279"/>
                                        </p:tgtEl>
                                        <p:attrNameLst>
                                          <p:attrName>style.visibility</p:attrName>
                                        </p:attrNameLst>
                                      </p:cBhvr>
                                      <p:to>
                                        <p:strVal val="visible"/>
                                      </p:to>
                                    </p:set>
                                    <p:animEffect transition="in" filter="wipe(left)">
                                      <p:cBhvr>
                                        <p:cTn id="22" dur="500"/>
                                        <p:tgtEl>
                                          <p:spTgt spid="1822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6" grpId="0"/>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85348" name="Object 4"/>
          <p:cNvGraphicFramePr>
            <a:graphicFrameLocks noChangeAspect="1"/>
          </p:cNvGraphicFramePr>
          <p:nvPr/>
        </p:nvGraphicFramePr>
        <p:xfrm>
          <a:off x="1144588" y="612775"/>
          <a:ext cx="6383337" cy="523875"/>
        </p:xfrm>
        <a:graphic>
          <a:graphicData uri="http://schemas.openxmlformats.org/presentationml/2006/ole">
            <mc:AlternateContent xmlns:mc="http://schemas.openxmlformats.org/markup-compatibility/2006">
              <mc:Choice xmlns:v="urn:schemas-microsoft-com:vml" Requires="v">
                <p:oleObj spid="_x0000_s39045" name="文档" r:id="rId1" imgW="3964940" imgH="327025" progId="Word.Document.8">
                  <p:embed/>
                </p:oleObj>
              </mc:Choice>
              <mc:Fallback>
                <p:oleObj name="文档" r:id="rId1" imgW="3964940" imgH="327025"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588" y="612775"/>
                        <a:ext cx="6383337"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5349" name="Object 5"/>
          <p:cNvGraphicFramePr>
            <a:graphicFrameLocks noChangeAspect="1"/>
          </p:cNvGraphicFramePr>
          <p:nvPr/>
        </p:nvGraphicFramePr>
        <p:xfrm>
          <a:off x="2076450" y="1373188"/>
          <a:ext cx="5218113" cy="2227262"/>
        </p:xfrm>
        <a:graphic>
          <a:graphicData uri="http://schemas.openxmlformats.org/presentationml/2006/ole">
            <mc:AlternateContent xmlns:mc="http://schemas.openxmlformats.org/markup-compatibility/2006">
              <mc:Choice xmlns:v="urn:schemas-microsoft-com:vml" Requires="v">
                <p:oleObj spid="_x0000_s39046" name="Equation" r:id="rId3" imgW="3441700" imgH="1473200" progId="Equation.DSMT4">
                  <p:embed/>
                </p:oleObj>
              </mc:Choice>
              <mc:Fallback>
                <p:oleObj name="Equation" r:id="rId3" imgW="3441700" imgH="14732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6450" y="1373188"/>
                        <a:ext cx="5218113"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5350" name="Rectangle 6"/>
          <p:cNvSpPr>
            <a:spLocks noChangeArrowheads="1"/>
          </p:cNvSpPr>
          <p:nvPr/>
        </p:nvSpPr>
        <p:spPr bwMode="auto">
          <a:xfrm>
            <a:off x="685800" y="4038600"/>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0">
                <a:solidFill>
                  <a:srgbClr val="000000"/>
                </a:solidFill>
                <a:ea typeface="华文新魏" panose="02010800040101010101" pitchFamily="2" charset="-122"/>
              </a:rPr>
              <a:t>当 </a:t>
            </a:r>
            <a:r>
              <a:rPr kumimoji="1" lang="en-US" altLang="zh-CN" sz="2800" b="0" i="1">
                <a:solidFill>
                  <a:srgbClr val="000000"/>
                </a:solidFill>
                <a:ea typeface="华文新魏" panose="02010800040101010101" pitchFamily="2" charset="-122"/>
              </a:rPr>
              <a:t>N </a:t>
            </a:r>
            <a:r>
              <a:rPr kumimoji="1" lang="zh-CN" altLang="en-US" sz="2800" b="0">
                <a:solidFill>
                  <a:srgbClr val="000000"/>
                </a:solidFill>
                <a:ea typeface="华文新魏" panose="02010800040101010101" pitchFamily="2" charset="-122"/>
              </a:rPr>
              <a:t>很大时，超几何分布可以用二项分布来近似计算</a:t>
            </a:r>
            <a:r>
              <a:rPr kumimoji="1" lang="zh-CN" altLang="en-US" sz="2800">
                <a:solidFill>
                  <a:srgbClr val="FF0000"/>
                </a:solidFill>
                <a:ea typeface="华文新魏" panose="02010800040101010101" pitchFamily="2" charset="-122"/>
              </a:rPr>
              <a:t>（不放回抽样可用放回抽样近似）</a:t>
            </a:r>
            <a:r>
              <a:rPr kumimoji="1" lang="zh-CN" altLang="en-US" sz="1100" b="0">
                <a:ea typeface="华文新魏" panose="02010800040101010101" pitchFamily="2" charset="-122"/>
              </a:rPr>
              <a:t> </a:t>
            </a:r>
            <a:endParaRPr kumimoji="1" lang="zh-CN" altLang="en-US" sz="2400" b="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85348"/>
                                        </p:tgtEl>
                                        <p:attrNameLst>
                                          <p:attrName>style.visibility</p:attrName>
                                        </p:attrNameLst>
                                      </p:cBhvr>
                                      <p:to>
                                        <p:strVal val="visible"/>
                                      </p:to>
                                    </p:set>
                                    <p:animEffect transition="in" filter="slide(fromBottom)">
                                      <p:cBhvr>
                                        <p:cTn id="7" dur="500"/>
                                        <p:tgtEl>
                                          <p:spTgt spid="18534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5349"/>
                                        </p:tgtEl>
                                        <p:attrNameLst>
                                          <p:attrName>style.visibility</p:attrName>
                                        </p:attrNameLst>
                                      </p:cBhvr>
                                      <p:to>
                                        <p:strVal val="visible"/>
                                      </p:to>
                                    </p:set>
                                    <p:anim calcmode="lin" valueType="num">
                                      <p:cBhvr additive="base">
                                        <p:cTn id="12" dur="500" fill="hold"/>
                                        <p:tgtEl>
                                          <p:spTgt spid="185349"/>
                                        </p:tgtEl>
                                        <p:attrNameLst>
                                          <p:attrName>ppt_x</p:attrName>
                                        </p:attrNameLst>
                                      </p:cBhvr>
                                      <p:tavLst>
                                        <p:tav tm="0">
                                          <p:val>
                                            <p:strVal val="0-#ppt_w/2"/>
                                          </p:val>
                                        </p:tav>
                                        <p:tav tm="100000">
                                          <p:val>
                                            <p:strVal val="#ppt_x"/>
                                          </p:val>
                                        </p:tav>
                                      </p:tavLst>
                                    </p:anim>
                                    <p:anim calcmode="lin" valueType="num">
                                      <p:cBhvr additive="base">
                                        <p:cTn id="13" dur="500" fill="hold"/>
                                        <p:tgtEl>
                                          <p:spTgt spid="18534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85350"/>
                                        </p:tgtEl>
                                        <p:attrNameLst>
                                          <p:attrName>style.visibility</p:attrName>
                                        </p:attrNameLst>
                                      </p:cBhvr>
                                      <p:to>
                                        <p:strVal val="visible"/>
                                      </p:to>
                                    </p:set>
                                    <p:anim calcmode="lin" valueType="num">
                                      <p:cBhvr additive="base">
                                        <p:cTn id="18" dur="500" fill="hold"/>
                                        <p:tgtEl>
                                          <p:spTgt spid="185350"/>
                                        </p:tgtEl>
                                        <p:attrNameLst>
                                          <p:attrName>ppt_x</p:attrName>
                                        </p:attrNameLst>
                                      </p:cBhvr>
                                      <p:tavLst>
                                        <p:tav tm="0">
                                          <p:val>
                                            <p:strVal val="0-#ppt_w/2"/>
                                          </p:val>
                                        </p:tav>
                                        <p:tav tm="100000">
                                          <p:val>
                                            <p:strVal val="#ppt_x"/>
                                          </p:val>
                                        </p:tav>
                                      </p:tavLst>
                                    </p:anim>
                                    <p:anim calcmode="lin" valueType="num">
                                      <p:cBhvr additive="base">
                                        <p:cTn id="19" dur="500" fill="hold"/>
                                        <p:tgtEl>
                                          <p:spTgt spid="1853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5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p:txBody>
          <a:bodyPr/>
          <a:lstStyle/>
          <a:p>
            <a:pPr eaLnBrk="1" hangingPunct="1">
              <a:lnSpc>
                <a:spcPct val="120000"/>
              </a:lnSpc>
            </a:pPr>
            <a:r>
              <a:rPr lang="zh-CN" altLang="en-US" sz="3600">
                <a:ea typeface="华文新魏" panose="02010800040101010101" pitchFamily="2" charset="-122"/>
              </a:rPr>
              <a:t>二项分布与泊松分布</a:t>
            </a:r>
            <a:endParaRPr lang="zh-CN" altLang="en-US" sz="3600">
              <a:ea typeface="华文新魏" panose="02010800040101010101" pitchFamily="2" charset="-122"/>
            </a:endParaRPr>
          </a:p>
        </p:txBody>
      </p:sp>
      <p:sp>
        <p:nvSpPr>
          <p:cNvPr id="39939" name="Rectangle 3"/>
          <p:cNvSpPr>
            <a:spLocks noGrp="1" noChangeArrowheads="1"/>
          </p:cNvSpPr>
          <p:nvPr>
            <p:ph type="body" idx="4294967295"/>
          </p:nvPr>
        </p:nvSpPr>
        <p:spPr>
          <a:xfrm>
            <a:off x="304800" y="1981200"/>
            <a:ext cx="8193088" cy="709613"/>
          </a:xfrm>
        </p:spPr>
        <p:txBody>
          <a:bodyPr/>
          <a:lstStyle/>
          <a:p>
            <a:pPr eaLnBrk="1" hangingPunct="1">
              <a:buFont typeface="Wingdings" panose="05000000000000000000" pitchFamily="2" charset="2"/>
              <a:buNone/>
            </a:pPr>
            <a:r>
              <a:rPr lang="zh-CN" altLang="en-US">
                <a:ea typeface="华文新魏" panose="02010800040101010101" pitchFamily="2" charset="-122"/>
              </a:rPr>
              <a:t>一、二项分布的性质及计算</a:t>
            </a:r>
            <a:endParaRPr lang="zh-CN" altLang="en-US">
              <a:ea typeface="华文新魏" panose="02010800040101010101" pitchFamily="2" charset="-122"/>
            </a:endParaRPr>
          </a:p>
        </p:txBody>
      </p:sp>
      <p:graphicFrame>
        <p:nvGraphicFramePr>
          <p:cNvPr id="143364" name="Object 4"/>
          <p:cNvGraphicFramePr>
            <a:graphicFrameLocks noChangeAspect="1"/>
          </p:cNvGraphicFramePr>
          <p:nvPr/>
        </p:nvGraphicFramePr>
        <p:xfrm>
          <a:off x="381000" y="2590800"/>
          <a:ext cx="8486775" cy="674688"/>
        </p:xfrm>
        <a:graphic>
          <a:graphicData uri="http://schemas.openxmlformats.org/presentationml/2006/ole">
            <mc:AlternateContent xmlns:mc="http://schemas.openxmlformats.org/markup-compatibility/2006">
              <mc:Choice xmlns:v="urn:schemas-microsoft-com:vml" Requires="v">
                <p:oleObj spid="_x0000_s40135" name="Equation" r:id="rId1" imgW="2962275" imgH="182880" progId="Equation.DSMT4">
                  <p:embed/>
                </p:oleObj>
              </mc:Choice>
              <mc:Fallback>
                <p:oleObj name="Equation" r:id="rId1" imgW="2962275" imgH="18288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90800"/>
                        <a:ext cx="8486775" cy="67468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65" name="Object 5"/>
          <p:cNvGraphicFramePr>
            <a:graphicFrameLocks noChangeAspect="1"/>
          </p:cNvGraphicFramePr>
          <p:nvPr/>
        </p:nvGraphicFramePr>
        <p:xfrm>
          <a:off x="2051050" y="3644900"/>
          <a:ext cx="4743450" cy="566738"/>
        </p:xfrm>
        <a:graphic>
          <a:graphicData uri="http://schemas.openxmlformats.org/presentationml/2006/ole">
            <mc:AlternateContent xmlns:mc="http://schemas.openxmlformats.org/markup-compatibility/2006">
              <mc:Choice xmlns:v="urn:schemas-microsoft-com:vml" Requires="v">
                <p:oleObj spid="_x0000_s40136" name="Equation" r:id="rId3" imgW="1628775" imgH="144145" progId="Equation.DSMT4">
                  <p:embed/>
                </p:oleObj>
              </mc:Choice>
              <mc:Fallback>
                <p:oleObj name="Equation" r:id="rId3" imgW="1628775" imgH="144145"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644900"/>
                        <a:ext cx="4743450" cy="5667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367" name="Object 7"/>
          <p:cNvGraphicFramePr>
            <a:graphicFrameLocks noChangeAspect="1"/>
          </p:cNvGraphicFramePr>
          <p:nvPr/>
        </p:nvGraphicFramePr>
        <p:xfrm>
          <a:off x="539750" y="4508500"/>
          <a:ext cx="7951788" cy="2051050"/>
        </p:xfrm>
        <a:graphic>
          <a:graphicData uri="http://schemas.openxmlformats.org/presentationml/2006/ole">
            <mc:AlternateContent xmlns:mc="http://schemas.openxmlformats.org/markup-compatibility/2006">
              <mc:Choice xmlns:v="urn:schemas-microsoft-com:vml" Requires="v">
                <p:oleObj spid="_x0000_s40137" name="文档" r:id="rId5" imgW="5006340" imgH="1295400" progId="Word.Document.8">
                  <p:embed/>
                </p:oleObj>
              </mc:Choice>
              <mc:Fallback>
                <p:oleObj name="文档" r:id="rId5" imgW="5006340" imgH="1295400" progId="Word.Documen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4508500"/>
                        <a:ext cx="7951788" cy="205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box(out)">
                                      <p:cBhvr>
                                        <p:cTn id="7" dur="500"/>
                                        <p:tgtEl>
                                          <p:spTgt spid="14336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43365"/>
                                        </p:tgtEl>
                                        <p:attrNameLst>
                                          <p:attrName>style.visibility</p:attrName>
                                        </p:attrNameLst>
                                      </p:cBhvr>
                                      <p:to>
                                        <p:strVal val="visible"/>
                                      </p:to>
                                    </p:set>
                                    <p:animEffect transition="in" filter="box(out)">
                                      <p:cBhvr>
                                        <p:cTn id="12" dur="500"/>
                                        <p:tgtEl>
                                          <p:spTgt spid="143365"/>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43367"/>
                                        </p:tgtEl>
                                        <p:attrNameLst>
                                          <p:attrName>style.visibility</p:attrName>
                                        </p:attrNameLst>
                                      </p:cBhvr>
                                      <p:to>
                                        <p:strVal val="visible"/>
                                      </p:to>
                                    </p:set>
                                    <p:animEffect transition="in" filter="slide(fromBottom)">
                                      <p:cBhvr>
                                        <p:cTn id="17" dur="500"/>
                                        <p:tgtEl>
                                          <p:spTgt spid="143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微信图片_20200223222644"/>
          <p:cNvPicPr>
            <a:picLocks noChangeAspect="1"/>
          </p:cNvPicPr>
          <p:nvPr>
            <p:ph idx="1"/>
          </p:nvPr>
        </p:nvPicPr>
        <p:blipFill>
          <a:blip r:embed="rId1"/>
          <a:stretch>
            <a:fillRect/>
          </a:stretch>
        </p:blipFill>
        <p:spPr>
          <a:xfrm>
            <a:off x="1118235" y="623570"/>
            <a:ext cx="6908165" cy="523494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Text Box 4"/>
          <p:cNvSpPr txBox="1">
            <a:spLocks noChangeArrowheads="1"/>
          </p:cNvSpPr>
          <p:nvPr/>
        </p:nvSpPr>
        <p:spPr bwMode="auto">
          <a:xfrm>
            <a:off x="539750" y="304800"/>
            <a:ext cx="7848600"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400" b="0" dirty="0">
                <a:ea typeface="华文新魏" panose="02010800040101010101" pitchFamily="2" charset="-122"/>
              </a:rPr>
              <a:t>        保险事业是最早使用概率论的部门之一，保险公司为了决定保险金数额，估算公司的利润和破产的风险，需要计算各种各样的概率</a:t>
            </a:r>
            <a:r>
              <a:rPr kumimoji="1" lang="en-US" altLang="zh-CN" sz="2400" b="0" dirty="0">
                <a:ea typeface="华文新魏" panose="02010800040101010101" pitchFamily="2" charset="-122"/>
              </a:rPr>
              <a:t>. </a:t>
            </a:r>
            <a:r>
              <a:rPr kumimoji="1" lang="zh-CN" altLang="en-US" sz="2400" b="0" dirty="0">
                <a:ea typeface="华文新魏" panose="02010800040101010101" pitchFamily="2" charset="-122"/>
              </a:rPr>
              <a:t>根据生命表知道，某年龄段保险者里，一年中每个人死亡的概率0.005，现有10000个这类人参加人寿保险，试求在未来一年中在这此保险者里面，</a:t>
            </a:r>
            <a:endParaRPr kumimoji="1" lang="zh-CN" altLang="en-US" sz="2400" b="0" dirty="0">
              <a:ea typeface="华文新魏" panose="02010800040101010101" pitchFamily="2" charset="-122"/>
            </a:endParaRPr>
          </a:p>
          <a:p>
            <a:pPr algn="just" eaLnBrk="1" hangingPunct="1">
              <a:spcBef>
                <a:spcPct val="50000"/>
              </a:spcBef>
              <a:buClrTx/>
              <a:buSzTx/>
              <a:buFontTx/>
              <a:buNone/>
            </a:pPr>
            <a:r>
              <a:rPr kumimoji="1" lang="zh-CN" altLang="en-US" sz="2400" b="0" dirty="0">
                <a:ea typeface="华文新魏" panose="02010800040101010101" pitchFamily="2" charset="-122"/>
              </a:rPr>
              <a:t>1</a:t>
            </a:r>
            <a:r>
              <a:rPr kumimoji="1" lang="en-US" altLang="zh-CN" sz="2400" b="0" dirty="0">
                <a:ea typeface="华文新魏" panose="02010800040101010101" pitchFamily="2" charset="-122"/>
              </a:rPr>
              <a:t>)       </a:t>
            </a:r>
            <a:r>
              <a:rPr kumimoji="1" lang="zh-CN" altLang="en-US" sz="2400" b="0" dirty="0">
                <a:ea typeface="华文新魏" panose="02010800040101010101" pitchFamily="2" charset="-122"/>
              </a:rPr>
              <a:t>有40个人死亡的概率</a:t>
            </a:r>
            <a:endParaRPr kumimoji="1" lang="zh-CN" altLang="en-US" sz="2400" b="0" dirty="0">
              <a:ea typeface="华文新魏" panose="02010800040101010101" pitchFamily="2" charset="-122"/>
            </a:endParaRPr>
          </a:p>
          <a:p>
            <a:pPr algn="just" eaLnBrk="1" hangingPunct="1">
              <a:spcBef>
                <a:spcPct val="50000"/>
              </a:spcBef>
              <a:buClrTx/>
              <a:buSzTx/>
              <a:buFontTx/>
              <a:buNone/>
            </a:pPr>
            <a:r>
              <a:rPr kumimoji="1" lang="zh-CN" altLang="en-US" sz="2400" b="0" dirty="0">
                <a:ea typeface="华文新魏" panose="02010800040101010101" pitchFamily="2" charset="-122"/>
              </a:rPr>
              <a:t>2</a:t>
            </a:r>
            <a:r>
              <a:rPr kumimoji="1" lang="en-US" altLang="zh-CN" sz="2400" b="0" dirty="0">
                <a:ea typeface="华文新魏" panose="02010800040101010101" pitchFamily="2" charset="-122"/>
              </a:rPr>
              <a:t>)       </a:t>
            </a:r>
            <a:r>
              <a:rPr kumimoji="1" lang="zh-CN" altLang="en-US" sz="2400" b="0" dirty="0">
                <a:ea typeface="华文新魏" panose="02010800040101010101" pitchFamily="2" charset="-122"/>
              </a:rPr>
              <a:t>死亡人数不超过70个的概率。</a:t>
            </a:r>
            <a:endParaRPr kumimoji="1" lang="zh-CN" altLang="en-US" sz="2400" b="0" dirty="0">
              <a:ea typeface="华文新魏" panose="02010800040101010101" pitchFamily="2" charset="-122"/>
            </a:endParaRPr>
          </a:p>
        </p:txBody>
      </p:sp>
      <p:sp>
        <p:nvSpPr>
          <p:cNvPr id="162821" name="Text Box 5"/>
          <p:cNvSpPr txBox="1">
            <a:spLocks noChangeArrowheads="1"/>
          </p:cNvSpPr>
          <p:nvPr/>
        </p:nvSpPr>
        <p:spPr bwMode="auto">
          <a:xfrm>
            <a:off x="381000" y="3810000"/>
            <a:ext cx="8534400" cy="137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0">
                <a:ea typeface="华文新魏" panose="02010800040101010101" pitchFamily="2" charset="-122"/>
              </a:rPr>
              <a:t>解:可以利用伯努利概型，</a:t>
            </a:r>
            <a:r>
              <a:rPr kumimoji="1" lang="en-US" altLang="zh-CN" sz="2400" b="0">
                <a:ea typeface="华文新魏" panose="02010800040101010101" pitchFamily="2" charset="-122"/>
              </a:rPr>
              <a:t>n＝10000，p=0.005,</a:t>
            </a:r>
            <a:r>
              <a:rPr kumimoji="1" lang="zh-CN" altLang="en-US" sz="2400" b="0">
                <a:ea typeface="华文新魏" panose="02010800040101010101" pitchFamily="2" charset="-122"/>
              </a:rPr>
              <a:t>设  为未来一年中这些人里面死亡人数，则所求的概率分别为 </a:t>
            </a:r>
            <a:endParaRPr kumimoji="1" lang="zh-CN" altLang="en-US" sz="2400" b="0">
              <a:ea typeface="华文新魏" panose="02010800040101010101" pitchFamily="2" charset="-122"/>
            </a:endParaRPr>
          </a:p>
          <a:p>
            <a:pPr eaLnBrk="1" hangingPunct="1">
              <a:spcBef>
                <a:spcPct val="50000"/>
              </a:spcBef>
              <a:buClrTx/>
              <a:buSzTx/>
              <a:buFontTx/>
              <a:buNone/>
            </a:pPr>
            <a:endParaRPr kumimoji="1" lang="zh-CN" altLang="en-US" sz="2400" b="0">
              <a:ea typeface="华文新魏" panose="02010800040101010101" pitchFamily="2" charset="-122"/>
            </a:endParaRPr>
          </a:p>
        </p:txBody>
      </p:sp>
      <p:sp>
        <p:nvSpPr>
          <p:cNvPr id="45060" name="Rectangle 7"/>
          <p:cNvSpPr>
            <a:spLocks noChangeArrowheads="1"/>
          </p:cNvSpPr>
          <p:nvPr/>
        </p:nvSpPr>
        <p:spPr bwMode="auto">
          <a:xfrm>
            <a:off x="449580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en-US" sz="2400" b="0">
              <a:latin typeface="Times New Roman" panose="02020603050405020304" pitchFamily="18" charset="0"/>
            </a:endParaRPr>
          </a:p>
        </p:txBody>
      </p:sp>
      <p:graphicFrame>
        <p:nvGraphicFramePr>
          <p:cNvPr id="162824" name="Object 8"/>
          <p:cNvGraphicFramePr>
            <a:graphicFrameLocks noChangeAspect="1"/>
          </p:cNvGraphicFramePr>
          <p:nvPr/>
        </p:nvGraphicFramePr>
        <p:xfrm>
          <a:off x="6948488" y="3860800"/>
          <a:ext cx="358775" cy="381000"/>
        </p:xfrm>
        <a:graphic>
          <a:graphicData uri="http://schemas.openxmlformats.org/presentationml/2006/ole">
            <mc:AlternateContent xmlns:mc="http://schemas.openxmlformats.org/markup-compatibility/2006">
              <mc:Choice xmlns:v="urn:schemas-microsoft-com:vml" Requires="v">
                <p:oleObj spid="_x0000_s45389" name="" r:id="rId1" imgW="152400" imgH="165100" progId="Equation.DSMT4">
                  <p:embed/>
                </p:oleObj>
              </mc:Choice>
              <mc:Fallback>
                <p:oleObj name="" r:id="rId1" imgW="152400" imgH="165100" progId="Equation.DSMT4">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3860800"/>
                        <a:ext cx="3587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2827" name="Object 11"/>
          <p:cNvGraphicFramePr>
            <a:graphicFrameLocks noChangeAspect="1"/>
          </p:cNvGraphicFramePr>
          <p:nvPr/>
        </p:nvGraphicFramePr>
        <p:xfrm>
          <a:off x="482600" y="4941888"/>
          <a:ext cx="2924175" cy="403225"/>
        </p:xfrm>
        <a:graphic>
          <a:graphicData uri="http://schemas.openxmlformats.org/presentationml/2006/ole">
            <mc:AlternateContent xmlns:mc="http://schemas.openxmlformats.org/markup-compatibility/2006">
              <mc:Choice xmlns:v="urn:schemas-microsoft-com:vml" Requires="v">
                <p:oleObj spid="_x0000_s45390" name="Equation" r:id="rId3" imgW="1447165" imgH="203200" progId="Equation.DSMT4">
                  <p:embed/>
                </p:oleObj>
              </mc:Choice>
              <mc:Fallback>
                <p:oleObj name="Equation" r:id="rId3" imgW="1447165" imgH="203200"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2600" y="4941888"/>
                        <a:ext cx="29241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2826" name="Object 10"/>
          <p:cNvGraphicFramePr>
            <a:graphicFrameLocks noChangeAspect="1"/>
          </p:cNvGraphicFramePr>
          <p:nvPr/>
        </p:nvGraphicFramePr>
        <p:xfrm>
          <a:off x="3348038" y="4797425"/>
          <a:ext cx="3048000" cy="742950"/>
        </p:xfrm>
        <a:graphic>
          <a:graphicData uri="http://schemas.openxmlformats.org/presentationml/2006/ole">
            <mc:AlternateContent xmlns:mc="http://schemas.openxmlformats.org/markup-compatibility/2006">
              <mc:Choice xmlns:v="urn:schemas-microsoft-com:vml" Requires="v">
                <p:oleObj spid="_x0000_s45391" name="" r:id="rId5" imgW="1879600" imgH="457200" progId="Equation.3">
                  <p:embed/>
                </p:oleObj>
              </mc:Choice>
              <mc:Fallback>
                <p:oleObj name="" r:id="rId5" imgW="1879600" imgH="45720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4797425"/>
                        <a:ext cx="30480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5" name="Rectangle 14"/>
          <p:cNvSpPr>
            <a:spLocks noChangeArrowheads="1"/>
          </p:cNvSpPr>
          <p:nvPr/>
        </p:nvSpPr>
        <p:spPr bwMode="auto">
          <a:xfrm>
            <a:off x="35433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en-US" sz="2400" b="0">
              <a:latin typeface="Times New Roman" panose="02020603050405020304" pitchFamily="18" charset="0"/>
            </a:endParaRPr>
          </a:p>
        </p:txBody>
      </p:sp>
      <p:graphicFrame>
        <p:nvGraphicFramePr>
          <p:cNvPr id="162829" name="Object 13"/>
          <p:cNvGraphicFramePr>
            <a:graphicFrameLocks noChangeAspect="1"/>
          </p:cNvGraphicFramePr>
          <p:nvPr/>
        </p:nvGraphicFramePr>
        <p:xfrm>
          <a:off x="609600" y="5638800"/>
          <a:ext cx="4114800" cy="857250"/>
        </p:xfrm>
        <a:graphic>
          <a:graphicData uri="http://schemas.openxmlformats.org/presentationml/2006/ole">
            <mc:AlternateContent xmlns:mc="http://schemas.openxmlformats.org/markup-compatibility/2006">
              <mc:Choice xmlns:v="urn:schemas-microsoft-com:vml" Requires="v">
                <p:oleObj spid="_x0000_s45392" name="" r:id="rId7" imgW="2057400" imgH="431800" progId="Equation.DSMT4">
                  <p:embed/>
                </p:oleObj>
              </mc:Choice>
              <mc:Fallback>
                <p:oleObj name="" r:id="rId7" imgW="2057400" imgH="4318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5638800"/>
                        <a:ext cx="41148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7" name="Rectangle 16"/>
          <p:cNvSpPr>
            <a:spLocks noChangeArrowheads="1"/>
          </p:cNvSpPr>
          <p:nvPr/>
        </p:nvSpPr>
        <p:spPr bwMode="auto">
          <a:xfrm>
            <a:off x="3490913"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1" lang="zh-CN" altLang="en-US" sz="2400" b="0">
              <a:latin typeface="Times New Roman" panose="02020603050405020304" pitchFamily="18" charset="0"/>
            </a:endParaRPr>
          </a:p>
        </p:txBody>
      </p:sp>
      <p:graphicFrame>
        <p:nvGraphicFramePr>
          <p:cNvPr id="162831" name="Object 15"/>
          <p:cNvGraphicFramePr>
            <a:graphicFrameLocks noChangeAspect="1"/>
          </p:cNvGraphicFramePr>
          <p:nvPr/>
        </p:nvGraphicFramePr>
        <p:xfrm>
          <a:off x="4716463" y="5661025"/>
          <a:ext cx="3962400" cy="838200"/>
        </p:xfrm>
        <a:graphic>
          <a:graphicData uri="http://schemas.openxmlformats.org/presentationml/2006/ole">
            <mc:AlternateContent xmlns:mc="http://schemas.openxmlformats.org/markup-compatibility/2006">
              <mc:Choice xmlns:v="urn:schemas-microsoft-com:vml" Requires="v">
                <p:oleObj spid="_x0000_s45393" name="" r:id="rId9" imgW="2159000" imgH="457200" progId="Equation.DSMT4">
                  <p:embed/>
                </p:oleObj>
              </mc:Choice>
              <mc:Fallback>
                <p:oleObj name="" r:id="rId9" imgW="2159000" imgH="4572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16463" y="5661025"/>
                        <a:ext cx="3962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advTm="406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2821">
                                            <p:txEl>
                                              <p:pRg st="0" end="0"/>
                                            </p:txEl>
                                          </p:spTgt>
                                        </p:tgtEl>
                                        <p:attrNameLst>
                                          <p:attrName>style.visibility</p:attrName>
                                        </p:attrNameLst>
                                      </p:cBhvr>
                                      <p:to>
                                        <p:strVal val="visible"/>
                                      </p:to>
                                    </p:set>
                                    <p:animEffect transition="in" filter="wipe(left)">
                                      <p:cBhvr>
                                        <p:cTn id="7" dur="500"/>
                                        <p:tgtEl>
                                          <p:spTgt spid="1628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2824"/>
                                        </p:tgtEl>
                                        <p:attrNameLst>
                                          <p:attrName>style.visibility</p:attrName>
                                        </p:attrNameLst>
                                      </p:cBhvr>
                                      <p:to>
                                        <p:strVal val="visible"/>
                                      </p:to>
                                    </p:set>
                                    <p:animEffect transition="in" filter="wipe(left)">
                                      <p:cBhvr>
                                        <p:cTn id="12" dur="500"/>
                                        <p:tgtEl>
                                          <p:spTgt spid="1628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2827"/>
                                        </p:tgtEl>
                                        <p:attrNameLst>
                                          <p:attrName>style.visibility</p:attrName>
                                        </p:attrNameLst>
                                      </p:cBhvr>
                                      <p:to>
                                        <p:strVal val="visible"/>
                                      </p:to>
                                    </p:set>
                                    <p:animEffect transition="in" filter="wipe(left)">
                                      <p:cBhvr>
                                        <p:cTn id="17" dur="500"/>
                                        <p:tgtEl>
                                          <p:spTgt spid="1628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2826"/>
                                        </p:tgtEl>
                                        <p:attrNameLst>
                                          <p:attrName>style.visibility</p:attrName>
                                        </p:attrNameLst>
                                      </p:cBhvr>
                                      <p:to>
                                        <p:strVal val="visible"/>
                                      </p:to>
                                    </p:set>
                                    <p:animEffect transition="in" filter="wipe(left)">
                                      <p:cBhvr>
                                        <p:cTn id="22" dur="500"/>
                                        <p:tgtEl>
                                          <p:spTgt spid="16282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2829"/>
                                        </p:tgtEl>
                                        <p:attrNameLst>
                                          <p:attrName>style.visibility</p:attrName>
                                        </p:attrNameLst>
                                      </p:cBhvr>
                                      <p:to>
                                        <p:strVal val="visible"/>
                                      </p:to>
                                    </p:set>
                                    <p:animEffect transition="in" filter="wipe(left)">
                                      <p:cBhvr>
                                        <p:cTn id="27" dur="500"/>
                                        <p:tgtEl>
                                          <p:spTgt spid="1628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2831"/>
                                        </p:tgtEl>
                                        <p:attrNameLst>
                                          <p:attrName>style.visibility</p:attrName>
                                        </p:attrNameLst>
                                      </p:cBhvr>
                                      <p:to>
                                        <p:strVal val="visible"/>
                                      </p:to>
                                    </p:set>
                                    <p:animEffect transition="in" filter="wipe(left)">
                                      <p:cBhvr>
                                        <p:cTn id="32" dur="500"/>
                                        <p:tgtEl>
                                          <p:spTgt spid="162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21" grpId="0" autoUpdateAnimBg="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323850" y="593725"/>
            <a:ext cx="8540750" cy="1143000"/>
          </a:xfrm>
        </p:spPr>
        <p:txBody>
          <a:bodyPr/>
          <a:lstStyle/>
          <a:p>
            <a:pPr eaLnBrk="1" hangingPunct="1">
              <a:lnSpc>
                <a:spcPct val="120000"/>
              </a:lnSpc>
            </a:pPr>
            <a:endParaRPr lang="zh-CN" altLang="en-US" sz="3600">
              <a:ea typeface="华文新魏" panose="02010800040101010101" pitchFamily="2" charset="-122"/>
            </a:endParaRPr>
          </a:p>
        </p:txBody>
      </p:sp>
      <p:sp>
        <p:nvSpPr>
          <p:cNvPr id="145414" name="Text Box 6"/>
          <p:cNvSpPr txBox="1">
            <a:spLocks noChangeArrowheads="1"/>
          </p:cNvSpPr>
          <p:nvPr/>
        </p:nvSpPr>
        <p:spPr bwMode="auto">
          <a:xfrm>
            <a:off x="762000" y="1812925"/>
            <a:ext cx="77724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None/>
            </a:pPr>
            <a:r>
              <a:rPr kumimoji="1" lang="zh-CN" altLang="en-US" b="0">
                <a:ea typeface="华文新魏" panose="02010800040101010101" pitchFamily="2" charset="-122"/>
              </a:rPr>
              <a:t>        当试验次数</a:t>
            </a:r>
            <a:r>
              <a:rPr kumimoji="1" lang="en-US" altLang="zh-CN" b="0" i="1">
                <a:ea typeface="华文新魏" panose="02010800040101010101" pitchFamily="2" charset="-122"/>
              </a:rPr>
              <a:t>n</a:t>
            </a:r>
            <a:r>
              <a:rPr kumimoji="1" lang="zh-CN" altLang="en-US" b="0">
                <a:ea typeface="华文新魏" panose="02010800040101010101" pitchFamily="2" charset="-122"/>
              </a:rPr>
              <a:t>很大时，计算二项概率变得很麻烦.</a:t>
            </a:r>
            <a:endParaRPr kumimoji="1" lang="zh-CN" altLang="en-US" b="0">
              <a:ea typeface="华文新魏" panose="02010800040101010101" pitchFamily="2" charset="-122"/>
            </a:endParaRPr>
          </a:p>
        </p:txBody>
      </p:sp>
      <p:sp>
        <p:nvSpPr>
          <p:cNvPr id="145415" name="Text Box 7"/>
          <p:cNvSpPr txBox="1">
            <a:spLocks noChangeArrowheads="1"/>
          </p:cNvSpPr>
          <p:nvPr/>
        </p:nvSpPr>
        <p:spPr bwMode="auto">
          <a:xfrm>
            <a:off x="914400" y="3032125"/>
            <a:ext cx="75438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Tx/>
              <a:buSzTx/>
              <a:buFontTx/>
              <a:buNone/>
            </a:pPr>
            <a:r>
              <a:rPr kumimoji="1" lang="zh-CN" altLang="en-US" b="0">
                <a:ea typeface="华文新魏" panose="02010800040101010101" pitchFamily="2" charset="-122"/>
              </a:rPr>
              <a:t>        </a:t>
            </a:r>
            <a:r>
              <a:rPr kumimoji="1" lang="zh-CN" altLang="zh-CN" b="0">
                <a:ea typeface="华文新魏" panose="02010800040101010101" pitchFamily="2" charset="-122"/>
              </a:rPr>
              <a:t>我们先来介绍</a:t>
            </a:r>
            <a:r>
              <a:rPr kumimoji="1" lang="zh-CN" altLang="en-US" b="0">
                <a:ea typeface="华文新魏" panose="02010800040101010101" pitchFamily="2" charset="-122"/>
              </a:rPr>
              <a:t>二项分布的泊松近似，</a:t>
            </a:r>
            <a:r>
              <a:rPr kumimoji="1" lang="zh-CN" altLang="en-US" b="0">
                <a:solidFill>
                  <a:schemeClr val="tx2"/>
                </a:solidFill>
                <a:ea typeface="华文新魏" panose="02010800040101010101" pitchFamily="2" charset="-122"/>
              </a:rPr>
              <a:t>后面我们将介绍二项分布的正态近似.</a:t>
            </a:r>
            <a:endParaRPr kumimoji="1" lang="zh-CN" altLang="en-US" b="0">
              <a:ea typeface="华文新魏" panose="02010800040101010101" pitchFamily="2" charset="-122"/>
            </a:endParaRPr>
          </a:p>
        </p:txBody>
      </p:sp>
      <p:sp>
        <p:nvSpPr>
          <p:cNvPr id="145416" name="Rectangle 8"/>
          <p:cNvSpPr>
            <a:spLocks noChangeArrowheads="1"/>
          </p:cNvSpPr>
          <p:nvPr/>
        </p:nvSpPr>
        <p:spPr bwMode="auto">
          <a:xfrm>
            <a:off x="2987675" y="2438400"/>
            <a:ext cx="35480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ea typeface="华文新魏" panose="02010800040101010101" pitchFamily="2" charset="-122"/>
              </a:rPr>
              <a:t>必须寻求近似方法.</a:t>
            </a:r>
            <a:endParaRPr kumimoji="1" lang="zh-CN" altLang="en-US" b="0">
              <a:ea typeface="华文新魏" panose="02010800040101010101" pitchFamily="2" charset="-122"/>
            </a:endParaRPr>
          </a:p>
        </p:txBody>
      </p:sp>
    </p:spTree>
  </p:cSld>
  <p:clrMapOvr>
    <a:masterClrMapping/>
  </p:clrMapOvr>
  <p:transition advTm="433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45414"/>
                                        </p:tgtEl>
                                        <p:attrNameLst>
                                          <p:attrName>style.visibility</p:attrName>
                                        </p:attrNameLst>
                                      </p:cBhvr>
                                      <p:to>
                                        <p:strVal val="visible"/>
                                      </p:to>
                                    </p:set>
                                    <p:animEffect transition="in" filter="barn(outVertical)">
                                      <p:cBhvr>
                                        <p:cTn id="7" dur="500"/>
                                        <p:tgtEl>
                                          <p:spTgt spid="1454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45416"/>
                                        </p:tgtEl>
                                        <p:attrNameLst>
                                          <p:attrName>style.visibility</p:attrName>
                                        </p:attrNameLst>
                                      </p:cBhvr>
                                      <p:to>
                                        <p:strVal val="visible"/>
                                      </p:to>
                                    </p:set>
                                    <p:anim calcmode="lin" valueType="num">
                                      <p:cBhvr additive="base">
                                        <p:cTn id="12" dur="500" fill="hold"/>
                                        <p:tgtEl>
                                          <p:spTgt spid="145416"/>
                                        </p:tgtEl>
                                        <p:attrNameLst>
                                          <p:attrName>ppt_x</p:attrName>
                                        </p:attrNameLst>
                                      </p:cBhvr>
                                      <p:tavLst>
                                        <p:tav tm="0">
                                          <p:val>
                                            <p:strVal val="#ppt_x"/>
                                          </p:val>
                                        </p:tav>
                                        <p:tav tm="100000">
                                          <p:val>
                                            <p:strVal val="#ppt_x"/>
                                          </p:val>
                                        </p:tav>
                                      </p:tavLst>
                                    </p:anim>
                                    <p:anim calcmode="lin" valueType="num">
                                      <p:cBhvr additive="base">
                                        <p:cTn id="13" dur="500" fill="hold"/>
                                        <p:tgtEl>
                                          <p:spTgt spid="14541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145415"/>
                                        </p:tgtEl>
                                        <p:attrNameLst>
                                          <p:attrName>style.visibility</p:attrName>
                                        </p:attrNameLst>
                                      </p:cBhvr>
                                      <p:to>
                                        <p:strVal val="visible"/>
                                      </p:to>
                                    </p:set>
                                    <p:animEffect transition="in" filter="barn(outVertical)">
                                      <p:cBhvr>
                                        <p:cTn id="18" dur="500"/>
                                        <p:tgtEl>
                                          <p:spTgt spid="145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4" grpId="0" autoUpdateAnimBg="0"/>
      <p:bldP spid="145415" grpId="0" autoUpdateAnimBg="0"/>
      <p:bldP spid="14541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8130" name="Group 2"/>
          <p:cNvGrpSpPr/>
          <p:nvPr/>
        </p:nvGrpSpPr>
        <p:grpSpPr bwMode="auto">
          <a:xfrm>
            <a:off x="395288" y="1052513"/>
            <a:ext cx="7561262" cy="3960812"/>
            <a:chOff x="371" y="816"/>
            <a:chExt cx="3085" cy="1690"/>
          </a:xfrm>
        </p:grpSpPr>
        <p:sp>
          <p:nvSpPr>
            <p:cNvPr id="48131" name="Text Box 3"/>
            <p:cNvSpPr txBox="1">
              <a:spLocks noChangeArrowheads="1"/>
            </p:cNvSpPr>
            <p:nvPr/>
          </p:nvSpPr>
          <p:spPr bwMode="auto">
            <a:xfrm>
              <a:off x="432" y="825"/>
              <a:ext cx="873"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a:solidFill>
                    <a:srgbClr val="5050CC"/>
                  </a:solidFill>
                  <a:latin typeface="宋体" panose="02010600030101010101" pitchFamily="2" charset="-122"/>
                </a:rPr>
                <a:t>Possion</a:t>
              </a:r>
              <a:r>
                <a:rPr kumimoji="1" lang="zh-CN" altLang="en-US" sz="2800">
                  <a:solidFill>
                    <a:srgbClr val="5050CC"/>
                  </a:solidFill>
                  <a:latin typeface="宋体" panose="02010600030101010101" pitchFamily="2" charset="-122"/>
                </a:rPr>
                <a:t>定理</a:t>
              </a:r>
              <a:endParaRPr kumimoji="1" lang="zh-CN" altLang="en-US" sz="2800">
                <a:solidFill>
                  <a:srgbClr val="5050CC"/>
                </a:solidFill>
                <a:latin typeface="宋体" panose="02010600030101010101" pitchFamily="2" charset="-122"/>
              </a:endParaRPr>
            </a:p>
          </p:txBody>
        </p:sp>
        <p:sp>
          <p:nvSpPr>
            <p:cNvPr id="48132" name="Text Box 4"/>
            <p:cNvSpPr txBox="1">
              <a:spLocks noChangeArrowheads="1"/>
            </p:cNvSpPr>
            <p:nvPr/>
          </p:nvSpPr>
          <p:spPr bwMode="auto">
            <a:xfrm>
              <a:off x="720" y="1497"/>
              <a:ext cx="753"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200" b="0">
                  <a:latin typeface="宋体" panose="02010600030101010101" pitchFamily="2" charset="-122"/>
                </a:rPr>
                <a:t>则对固定的</a:t>
              </a:r>
              <a:r>
                <a:rPr kumimoji="1" lang="zh-CN" altLang="en-US" sz="2200" b="0" i="1">
                  <a:latin typeface="宋体" panose="02010600030101010101" pitchFamily="2" charset="-122"/>
                </a:rPr>
                <a:t> </a:t>
              </a:r>
              <a:r>
                <a:rPr kumimoji="1" lang="en-US" altLang="zh-CN" sz="2200" b="0" i="1">
                  <a:latin typeface="Times New Roman" panose="02020603050405020304" pitchFamily="18" charset="0"/>
                </a:rPr>
                <a:t>k</a:t>
              </a:r>
              <a:endParaRPr kumimoji="1" lang="en-US" altLang="zh-CN" sz="2200" b="0">
                <a:latin typeface="Times New Roman" panose="02020603050405020304" pitchFamily="18" charset="0"/>
              </a:endParaRPr>
            </a:p>
          </p:txBody>
        </p:sp>
        <p:graphicFrame>
          <p:nvGraphicFramePr>
            <p:cNvPr id="48133" name="Object 5"/>
            <p:cNvGraphicFramePr>
              <a:graphicFrameLocks noChangeAspect="1"/>
            </p:cNvGraphicFramePr>
            <p:nvPr/>
          </p:nvGraphicFramePr>
          <p:xfrm>
            <a:off x="1056" y="1719"/>
            <a:ext cx="2180" cy="712"/>
          </p:xfrm>
          <a:graphic>
            <a:graphicData uri="http://schemas.openxmlformats.org/presentationml/2006/ole">
              <mc:AlternateContent xmlns:mc="http://schemas.openxmlformats.org/markup-compatibility/2006">
                <mc:Choice xmlns:v="urn:schemas-microsoft-com:vml" Requires="v">
                  <p:oleObj spid="_x0000_s48265" name="Equation" r:id="rId1" imgW="4781550" imgH="1559560" progId="Equation.3">
                    <p:embed/>
                  </p:oleObj>
                </mc:Choice>
                <mc:Fallback>
                  <p:oleObj name="Equation" r:id="rId1" imgW="4781550" imgH="155956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6" y="1719"/>
                          <a:ext cx="2180" cy="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4" name="Object 6"/>
            <p:cNvGraphicFramePr>
              <a:graphicFrameLocks noChangeAspect="1"/>
            </p:cNvGraphicFramePr>
            <p:nvPr/>
          </p:nvGraphicFramePr>
          <p:xfrm>
            <a:off x="1090" y="1212"/>
            <a:ext cx="1129" cy="277"/>
          </p:xfrm>
          <a:graphic>
            <a:graphicData uri="http://schemas.openxmlformats.org/presentationml/2006/ole">
              <mc:AlternateContent xmlns:mc="http://schemas.openxmlformats.org/markup-compatibility/2006">
                <mc:Choice xmlns:v="urn:schemas-microsoft-com:vml" Requires="v">
                  <p:oleObj spid="_x0000_s48266" name="Equation" r:id="rId3" imgW="2390775" imgH="558165" progId="Equation.3">
                    <p:embed/>
                  </p:oleObj>
                </mc:Choice>
                <mc:Fallback>
                  <p:oleObj name="Equation" r:id="rId3" imgW="2390775" imgH="55816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0" y="1212"/>
                          <a:ext cx="1129"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5" name="Rectangle 7"/>
            <p:cNvSpPr>
              <a:spLocks noChangeArrowheads="1"/>
            </p:cNvSpPr>
            <p:nvPr/>
          </p:nvSpPr>
          <p:spPr bwMode="auto">
            <a:xfrm>
              <a:off x="716" y="1151"/>
              <a:ext cx="189"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200" b="0">
                  <a:latin typeface="Times New Roman" panose="02020603050405020304" pitchFamily="18" charset="0"/>
                </a:rPr>
                <a:t>设</a:t>
              </a:r>
              <a:endParaRPr kumimoji="1" lang="zh-CN" altLang="en-US" sz="2200" b="0">
                <a:latin typeface="Times New Roman" panose="02020603050405020304" pitchFamily="18" charset="0"/>
              </a:endParaRPr>
            </a:p>
          </p:txBody>
        </p:sp>
        <p:sp>
          <p:nvSpPr>
            <p:cNvPr id="48136" name="Rectangle 8"/>
            <p:cNvSpPr>
              <a:spLocks noChangeArrowheads="1"/>
            </p:cNvSpPr>
            <p:nvPr/>
          </p:nvSpPr>
          <p:spPr bwMode="auto">
            <a:xfrm>
              <a:off x="371" y="816"/>
              <a:ext cx="3085" cy="1690"/>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Tree>
  </p:cSld>
  <p:clrMapOvr>
    <a:masterClrMapping/>
  </p:clrMapOvr>
  <p:transition advClick="0"/>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2" name="Text Box 4"/>
          <p:cNvSpPr txBox="1">
            <a:spLocks noChangeArrowheads="1"/>
          </p:cNvSpPr>
          <p:nvPr/>
        </p:nvSpPr>
        <p:spPr bwMode="auto">
          <a:xfrm>
            <a:off x="1066800" y="685800"/>
            <a:ext cx="78486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0"/>
              </a:spcBef>
              <a:buClrTx/>
              <a:buSzTx/>
              <a:buFontTx/>
              <a:buNone/>
            </a:pPr>
            <a:r>
              <a:rPr kumimoji="1" lang="zh-CN" altLang="en-US" b="0">
                <a:ea typeface="华文新魏" panose="02010800040101010101" pitchFamily="2" charset="-122"/>
              </a:rPr>
              <a:t>      定理的条件意味着当</a:t>
            </a:r>
            <a:r>
              <a:rPr kumimoji="1" lang="zh-CN" altLang="en-US" b="0" i="1">
                <a:ea typeface="华文新魏" panose="02010800040101010101" pitchFamily="2" charset="-122"/>
              </a:rPr>
              <a:t> </a:t>
            </a:r>
            <a:r>
              <a:rPr kumimoji="1" lang="en-US" altLang="zh-CN" b="0" i="1">
                <a:ea typeface="华文新魏" panose="02010800040101010101" pitchFamily="2" charset="-122"/>
              </a:rPr>
              <a:t>n</a:t>
            </a:r>
            <a:r>
              <a:rPr kumimoji="1" lang="zh-CN" altLang="en-US" b="0">
                <a:ea typeface="华文新魏" panose="02010800040101010101" pitchFamily="2" charset="-122"/>
              </a:rPr>
              <a:t>很大时，</a:t>
            </a:r>
            <a:r>
              <a:rPr kumimoji="1" lang="en-US" altLang="zh-CN" b="0" i="1">
                <a:ea typeface="华文新魏" panose="02010800040101010101" pitchFamily="2" charset="-122"/>
              </a:rPr>
              <a:t>p</a:t>
            </a:r>
            <a:r>
              <a:rPr kumimoji="1" lang="en-US" altLang="zh-CN" b="0" i="1" baseline="-25000">
                <a:ea typeface="华文新魏" panose="02010800040101010101" pitchFamily="2" charset="-122"/>
              </a:rPr>
              <a:t>n</a:t>
            </a:r>
            <a:r>
              <a:rPr kumimoji="1" lang="en-US" altLang="zh-CN" b="0">
                <a:ea typeface="华文新魏" panose="02010800040101010101" pitchFamily="2" charset="-122"/>
              </a:rPr>
              <a:t> </a:t>
            </a:r>
            <a:r>
              <a:rPr kumimoji="1" lang="zh-CN" altLang="en-US" b="0">
                <a:ea typeface="华文新魏" panose="02010800040101010101" pitchFamily="2" charset="-122"/>
              </a:rPr>
              <a:t>必定很小.  因此，泊松定理表明，当 </a:t>
            </a:r>
            <a:r>
              <a:rPr kumimoji="1" lang="en-US" altLang="zh-CN" b="0" i="1">
                <a:ea typeface="华文新魏" panose="02010800040101010101" pitchFamily="2" charset="-122"/>
              </a:rPr>
              <a:t>p</a:t>
            </a:r>
            <a:r>
              <a:rPr kumimoji="1" lang="en-US" altLang="zh-CN" b="0">
                <a:ea typeface="华文新魏" panose="02010800040101010101" pitchFamily="2" charset="-122"/>
              </a:rPr>
              <a:t> </a:t>
            </a:r>
            <a:r>
              <a:rPr kumimoji="1" lang="zh-CN" altLang="en-US" b="0">
                <a:ea typeface="华文新魏" panose="02010800040101010101" pitchFamily="2" charset="-122"/>
              </a:rPr>
              <a:t>很小时有以下近似式：</a:t>
            </a:r>
            <a:endParaRPr kumimoji="1" lang="zh-CN" altLang="en-US" b="0">
              <a:solidFill>
                <a:schemeClr val="accent2"/>
              </a:solidFill>
              <a:ea typeface="华文新魏" panose="02010800040101010101" pitchFamily="2" charset="-122"/>
            </a:endParaRPr>
          </a:p>
        </p:txBody>
      </p:sp>
      <p:graphicFrame>
        <p:nvGraphicFramePr>
          <p:cNvPr id="171013" name="Object 5"/>
          <p:cNvGraphicFramePr>
            <a:graphicFrameLocks noChangeAspect="1"/>
          </p:cNvGraphicFramePr>
          <p:nvPr/>
        </p:nvGraphicFramePr>
        <p:xfrm>
          <a:off x="395288" y="2781300"/>
          <a:ext cx="5314950" cy="1795463"/>
        </p:xfrm>
        <a:graphic>
          <a:graphicData uri="http://schemas.openxmlformats.org/presentationml/2006/ole">
            <mc:AlternateContent xmlns:mc="http://schemas.openxmlformats.org/markup-compatibility/2006">
              <mc:Choice xmlns:v="urn:schemas-microsoft-com:vml" Requires="v">
                <p:oleObj spid="_x0000_s49287" name="Equation" r:id="rId1" imgW="1819275" imgH="587375" progId="Equation.DSMT4">
                  <p:embed/>
                </p:oleObj>
              </mc:Choice>
              <mc:Fallback>
                <p:oleObj name="Equation" r:id="rId1" imgW="1819275" imgH="587375"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781300"/>
                        <a:ext cx="5314950" cy="1795463"/>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6"/>
          <p:cNvGrpSpPr/>
          <p:nvPr/>
        </p:nvGrpSpPr>
        <p:grpSpPr bwMode="auto">
          <a:xfrm>
            <a:off x="6084888" y="2852738"/>
            <a:ext cx="2133600" cy="579437"/>
            <a:chOff x="3504" y="3312"/>
            <a:chExt cx="1344" cy="365"/>
          </a:xfrm>
        </p:grpSpPr>
        <p:sp>
          <p:nvSpPr>
            <p:cNvPr id="49157" name="Rectangle 7"/>
            <p:cNvSpPr>
              <a:spLocks noChangeArrowheads="1"/>
            </p:cNvSpPr>
            <p:nvPr/>
          </p:nvSpPr>
          <p:spPr bwMode="auto">
            <a:xfrm>
              <a:off x="3504" y="3312"/>
              <a:ext cx="9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ea typeface="华文新魏" panose="02010800040101010101" pitchFamily="2" charset="-122"/>
                </a:rPr>
                <a:t>其中    </a:t>
              </a:r>
              <a:endParaRPr kumimoji="1" lang="zh-CN" altLang="en-US" b="0">
                <a:ea typeface="华文新魏" panose="02010800040101010101" pitchFamily="2" charset="-122"/>
              </a:endParaRPr>
            </a:p>
          </p:txBody>
        </p:sp>
        <p:graphicFrame>
          <p:nvGraphicFramePr>
            <p:cNvPr id="49158" name="Object 8"/>
            <p:cNvGraphicFramePr>
              <a:graphicFrameLocks noChangeAspect="1"/>
            </p:cNvGraphicFramePr>
            <p:nvPr/>
          </p:nvGraphicFramePr>
          <p:xfrm>
            <a:off x="4080" y="3312"/>
            <a:ext cx="768" cy="339"/>
          </p:xfrm>
          <a:graphic>
            <a:graphicData uri="http://schemas.openxmlformats.org/presentationml/2006/ole">
              <mc:AlternateContent xmlns:mc="http://schemas.openxmlformats.org/markup-compatibility/2006">
                <mc:Choice xmlns:v="urn:schemas-microsoft-com:vml" Requires="v">
                  <p:oleObj spid="_x0000_s49288" name="公式" r:id="rId3" imgW="400050" imgH="144145" progId="Equation.3">
                    <p:embed/>
                  </p:oleObj>
                </mc:Choice>
                <mc:Fallback>
                  <p:oleObj name="公式" r:id="rId3" imgW="400050" imgH="144145"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0" y="3312"/>
                          <a:ext cx="768"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advTm="596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1012"/>
                                        </p:tgtEl>
                                        <p:attrNameLst>
                                          <p:attrName>style.visibility</p:attrName>
                                        </p:attrNameLst>
                                      </p:cBhvr>
                                      <p:to>
                                        <p:strVal val="visible"/>
                                      </p:to>
                                    </p:set>
                                    <p:anim calcmode="lin" valueType="num">
                                      <p:cBhvr additive="base">
                                        <p:cTn id="7" dur="500" fill="hold"/>
                                        <p:tgtEl>
                                          <p:spTgt spid="171012"/>
                                        </p:tgtEl>
                                        <p:attrNameLst>
                                          <p:attrName>ppt_x</p:attrName>
                                        </p:attrNameLst>
                                      </p:cBhvr>
                                      <p:tavLst>
                                        <p:tav tm="0">
                                          <p:val>
                                            <p:strVal val="#ppt_x"/>
                                          </p:val>
                                        </p:tav>
                                        <p:tav tm="100000">
                                          <p:val>
                                            <p:strVal val="#ppt_x"/>
                                          </p:val>
                                        </p:tav>
                                      </p:tavLst>
                                    </p:anim>
                                    <p:anim calcmode="lin" valueType="num">
                                      <p:cBhvr additive="base">
                                        <p:cTn id="8" dur="500" fill="hold"/>
                                        <p:tgtEl>
                                          <p:spTgt spid="1710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71013"/>
                                        </p:tgtEl>
                                        <p:attrNameLst>
                                          <p:attrName>style.visibility</p:attrName>
                                        </p:attrNameLst>
                                      </p:cBhvr>
                                      <p:to>
                                        <p:strVal val="visible"/>
                                      </p:to>
                                    </p:set>
                                    <p:animEffect transition="in" filter="wipe(left)">
                                      <p:cBhvr>
                                        <p:cTn id="13" dur="500"/>
                                        <p:tgtEl>
                                          <p:spTgt spid="171013"/>
                                        </p:tgtEl>
                                      </p:cBhvr>
                                    </p:animEffect>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0178" name="Object 2"/>
          <p:cNvGraphicFramePr>
            <a:graphicFrameLocks noChangeAspect="1"/>
          </p:cNvGraphicFramePr>
          <p:nvPr/>
        </p:nvGraphicFramePr>
        <p:xfrm>
          <a:off x="990600" y="1985963"/>
          <a:ext cx="4849813" cy="1354137"/>
        </p:xfrm>
        <a:graphic>
          <a:graphicData uri="http://schemas.openxmlformats.org/presentationml/2006/ole">
            <mc:AlternateContent xmlns:mc="http://schemas.openxmlformats.org/markup-compatibility/2006">
              <mc:Choice xmlns:v="urn:schemas-microsoft-com:vml" Requires="v">
                <p:oleObj spid="_x0000_s50504" name="Equation" r:id="rId1" imgW="6962775" imgH="1915160" progId="Equation.3">
                  <p:embed/>
                </p:oleObj>
              </mc:Choice>
              <mc:Fallback>
                <p:oleObj name="Equation" r:id="rId1" imgW="6962775" imgH="191516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985963"/>
                        <a:ext cx="4849813" cy="1354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79" name="Object 3"/>
          <p:cNvGraphicFramePr>
            <a:graphicFrameLocks noChangeAspect="1"/>
          </p:cNvGraphicFramePr>
          <p:nvPr/>
        </p:nvGraphicFramePr>
        <p:xfrm>
          <a:off x="2297113" y="1360488"/>
          <a:ext cx="1284287" cy="381000"/>
        </p:xfrm>
        <a:graphic>
          <a:graphicData uri="http://schemas.openxmlformats.org/presentationml/2006/ole">
            <mc:AlternateContent xmlns:mc="http://schemas.openxmlformats.org/markup-compatibility/2006">
              <mc:Choice xmlns:v="urn:schemas-microsoft-com:vml" Requires="v">
                <p:oleObj spid="_x0000_s50505" name="Equation" r:id="rId3" imgW="1438275" imgH="481330" progId="Equation.3">
                  <p:embed/>
                </p:oleObj>
              </mc:Choice>
              <mc:Fallback>
                <p:oleObj name="Equation" r:id="rId3" imgW="1438275" imgH="48133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7113" y="1360488"/>
                        <a:ext cx="1284287"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0" name="Text Box 4"/>
          <p:cNvSpPr txBox="1">
            <a:spLocks noChangeArrowheads="1"/>
          </p:cNvSpPr>
          <p:nvPr/>
        </p:nvSpPr>
        <p:spPr bwMode="auto">
          <a:xfrm>
            <a:off x="1219200" y="1325563"/>
            <a:ext cx="1025525"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200">
                <a:solidFill>
                  <a:srgbClr val="5050CC"/>
                </a:solidFill>
                <a:latin typeface="Times New Roman" panose="02020603050405020304" pitchFamily="18" charset="0"/>
              </a:rPr>
              <a:t>证　</a:t>
            </a:r>
            <a:r>
              <a:rPr kumimoji="1" lang="zh-CN" altLang="en-US" sz="2200" b="0">
                <a:latin typeface="Times New Roman" panose="02020603050405020304" pitchFamily="18" charset="0"/>
              </a:rPr>
              <a:t>记</a:t>
            </a:r>
            <a:endParaRPr kumimoji="1" lang="zh-CN" altLang="en-US" sz="2200" b="0">
              <a:latin typeface="Times New Roman" panose="02020603050405020304" pitchFamily="18" charset="0"/>
            </a:endParaRPr>
          </a:p>
        </p:txBody>
      </p:sp>
      <p:graphicFrame>
        <p:nvGraphicFramePr>
          <p:cNvPr id="50181" name="Object 5"/>
          <p:cNvGraphicFramePr>
            <a:graphicFrameLocks noChangeAspect="1"/>
          </p:cNvGraphicFramePr>
          <p:nvPr/>
        </p:nvGraphicFramePr>
        <p:xfrm>
          <a:off x="977900" y="3602038"/>
          <a:ext cx="5908675" cy="1046162"/>
        </p:xfrm>
        <a:graphic>
          <a:graphicData uri="http://schemas.openxmlformats.org/presentationml/2006/ole">
            <mc:AlternateContent xmlns:mc="http://schemas.openxmlformats.org/markup-compatibility/2006">
              <mc:Choice xmlns:v="urn:schemas-microsoft-com:vml" Requires="v">
                <p:oleObj spid="_x0000_s50506" name="Equation" r:id="rId5" imgW="8277225" imgH="1434465" progId="Equation.3">
                  <p:embed/>
                </p:oleObj>
              </mc:Choice>
              <mc:Fallback>
                <p:oleObj name="Equation" r:id="rId5" imgW="8277225" imgH="1434465"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900" y="3602038"/>
                        <a:ext cx="5908675" cy="1046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2" name="Object 6"/>
          <p:cNvGraphicFramePr>
            <a:graphicFrameLocks noChangeAspect="1"/>
          </p:cNvGraphicFramePr>
          <p:nvPr/>
        </p:nvGraphicFramePr>
        <p:xfrm>
          <a:off x="968375" y="4876800"/>
          <a:ext cx="2765425" cy="919163"/>
        </p:xfrm>
        <a:graphic>
          <a:graphicData uri="http://schemas.openxmlformats.org/presentationml/2006/ole">
            <mc:AlternateContent xmlns:mc="http://schemas.openxmlformats.org/markup-compatibility/2006">
              <mc:Choice xmlns:v="urn:schemas-microsoft-com:vml" Requires="v">
                <p:oleObj spid="_x0000_s50507" name="Equation" r:id="rId7" imgW="1162050" imgH="365760" progId="Equation.3">
                  <p:embed/>
                </p:oleObj>
              </mc:Choice>
              <mc:Fallback>
                <p:oleObj name="Equation" r:id="rId7" imgW="1162050" imgH="36576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8375" y="4876800"/>
                        <a:ext cx="2765425" cy="919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3" name="Object 7"/>
          <p:cNvGraphicFramePr>
            <a:graphicFrameLocks noChangeAspect="1"/>
          </p:cNvGraphicFramePr>
          <p:nvPr/>
        </p:nvGraphicFramePr>
        <p:xfrm>
          <a:off x="4206875" y="5264150"/>
          <a:ext cx="1154113" cy="298450"/>
        </p:xfrm>
        <a:graphic>
          <a:graphicData uri="http://schemas.openxmlformats.org/presentationml/2006/ole">
            <mc:AlternateContent xmlns:mc="http://schemas.openxmlformats.org/markup-compatibility/2006">
              <mc:Choice xmlns:v="urn:schemas-microsoft-com:vml" Requires="v">
                <p:oleObj spid="_x0000_s50508" name="Equation" r:id="rId9" imgW="1695450" imgH="414020" progId="Equation.3">
                  <p:embed/>
                </p:oleObj>
              </mc:Choice>
              <mc:Fallback>
                <p:oleObj name="Equation" r:id="rId9" imgW="1695450" imgH="41402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06875" y="5264150"/>
                        <a:ext cx="1154113" cy="29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p:txBody>
          <a:bodyPr/>
          <a:lstStyle/>
          <a:p>
            <a:pPr eaLnBrk="1" hangingPunct="1">
              <a:lnSpc>
                <a:spcPct val="120000"/>
              </a:lnSpc>
            </a:pPr>
            <a:r>
              <a:rPr lang="zh-CN" altLang="en-US" sz="3600" b="1">
                <a:ea typeface="华文新魏" panose="02010800040101010101" pitchFamily="2" charset="-122"/>
              </a:rPr>
              <a:t>二项分布与泊松分布图象</a:t>
            </a:r>
            <a:endParaRPr lang="zh-CN" altLang="en-US" sz="3600" b="1">
              <a:ea typeface="华文新魏" panose="02010800040101010101" pitchFamily="2" charset="-122"/>
            </a:endParaRPr>
          </a:p>
        </p:txBody>
      </p:sp>
      <p:graphicFrame>
        <p:nvGraphicFramePr>
          <p:cNvPr id="166917" name="Object 5"/>
          <p:cNvGraphicFramePr>
            <a:graphicFrameLocks noChangeAspect="1"/>
          </p:cNvGraphicFramePr>
          <p:nvPr/>
        </p:nvGraphicFramePr>
        <p:xfrm>
          <a:off x="1447800" y="2286000"/>
          <a:ext cx="7086600" cy="3724275"/>
        </p:xfrm>
        <a:graphic>
          <a:graphicData uri="http://schemas.openxmlformats.org/presentationml/2006/ole">
            <mc:AlternateContent xmlns:mc="http://schemas.openxmlformats.org/markup-compatibility/2006">
              <mc:Choice xmlns:v="urn:schemas-microsoft-com:vml" Requires="v">
                <p:oleObj spid="_x0000_s51268" name="BMP 图象" r:id="rId1" imgW="4419600" imgH="2659380" progId="Paint.Picture">
                  <p:embed/>
                </p:oleObj>
              </mc:Choice>
              <mc:Fallback>
                <p:oleObj name="BMP 图象" r:id="rId1" imgW="4419600" imgH="2659380" progId="Paint.Picture">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286000"/>
                        <a:ext cx="7086600" cy="3724275"/>
                      </a:xfrm>
                      <a:prstGeom prst="rect">
                        <a:avLst/>
                      </a:prstGeom>
                      <a:noFill/>
                      <a:ln>
                        <a:noFill/>
                      </a:ln>
                      <a:effectLst/>
                      <a:extLst>
                        <a:ext uri="{909E8E84-426E-40DD-AFC4-6F175D3DCCD1}">
                          <a14:hiddenFill xmlns:a14="http://schemas.microsoft.com/office/drawing/2010/main">
                            <a:gradFill rotWithShape="0">
                              <a:gsLst>
                                <a:gs pos="0">
                                  <a:srgbClr val="707070"/>
                                </a:gs>
                                <a:gs pos="50000">
                                  <a:srgbClr val="FFFFFF"/>
                                </a:gs>
                                <a:gs pos="100000">
                                  <a:srgbClr val="707070"/>
                                </a:gs>
                              </a:gsLst>
                              <a:lin ang="2700000" scaled="1"/>
                            </a:gra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68686"/>
                              </a:outerShdw>
                            </a:effectLst>
                          </a14:hiddenEffects>
                        </a:ext>
                      </a:extLst>
                    </p:spPr>
                  </p:pic>
                </p:oleObj>
              </mc:Fallback>
            </mc:AlternateContent>
          </a:graphicData>
        </a:graphic>
      </p:graphicFrame>
    </p:spTree>
  </p:cSld>
  <p:clrMapOvr>
    <a:masterClrMapping/>
  </p:clrMapOvr>
  <p:transition advTm="233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6917"/>
                                        </p:tgtEl>
                                        <p:attrNameLst>
                                          <p:attrName>style.visibility</p:attrName>
                                        </p:attrNameLst>
                                      </p:cBhvr>
                                      <p:to>
                                        <p:strVal val="visible"/>
                                      </p:to>
                                    </p:set>
                                    <p:animEffect transition="in" filter="blinds(horizontal)">
                                      <p:cBhvr>
                                        <p:cTn id="7" dur="500"/>
                                        <p:tgtEl>
                                          <p:spTgt spid="166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6" name="Rectangle 4"/>
          <p:cNvSpPr>
            <a:spLocks noChangeArrowheads="1"/>
          </p:cNvSpPr>
          <p:nvPr/>
        </p:nvSpPr>
        <p:spPr bwMode="auto">
          <a:xfrm>
            <a:off x="1066800" y="381000"/>
            <a:ext cx="7848600"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SzTx/>
              <a:buFontTx/>
              <a:buNone/>
            </a:pPr>
            <a:r>
              <a:rPr kumimoji="1" lang="zh-CN" altLang="en-US" b="0">
                <a:ea typeface="华文新魏" panose="02010800040101010101" pitchFamily="2" charset="-122"/>
              </a:rPr>
              <a:t>例</a:t>
            </a:r>
            <a:r>
              <a:rPr kumimoji="1" lang="zh-CN" altLang="en-US" b="0">
                <a:solidFill>
                  <a:srgbClr val="CC6600"/>
                </a:solidFill>
                <a:ea typeface="华文新魏" panose="02010800040101010101" pitchFamily="2" charset="-122"/>
              </a:rPr>
              <a:t> </a:t>
            </a:r>
            <a:r>
              <a:rPr kumimoji="1" lang="zh-CN" altLang="en-US" b="0">
                <a:solidFill>
                  <a:srgbClr val="CCCCFF"/>
                </a:solidFill>
                <a:ea typeface="华文新魏" panose="02010800040101010101" pitchFamily="2" charset="-122"/>
              </a:rPr>
              <a:t>  </a:t>
            </a:r>
            <a:r>
              <a:rPr kumimoji="1" lang="zh-CN" altLang="en-US" b="0">
                <a:ea typeface="华文新魏" panose="02010800040101010101" pitchFamily="2" charset="-122"/>
              </a:rPr>
              <a:t>为保证设备正常工作，需要配备适量的维修人员 . 设共有300台设备，每台的工作相互独立，发生故障的概率都是0.01.若在通常的情况下，一台设备的故障可由一人来处理 .  问至少应配备多少维修人员，才能保证当设备发生故障时不能及时维修的概率小于0.01?</a:t>
            </a:r>
            <a:endParaRPr kumimoji="1" lang="zh-CN" altLang="en-US" b="0">
              <a:ea typeface="华文新魏" panose="02010800040101010101" pitchFamily="2" charset="-122"/>
            </a:endParaRPr>
          </a:p>
        </p:txBody>
      </p:sp>
    </p:spTree>
  </p:cSld>
  <p:clrMapOvr>
    <a:masterClrMapping/>
  </p:clrMapOvr>
  <p:transition advTm="1792"/>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72036"/>
                                        </p:tgtEl>
                                        <p:attrNameLst>
                                          <p:attrName>style.visibility</p:attrName>
                                        </p:attrNameLst>
                                      </p:cBhvr>
                                      <p:to>
                                        <p:strVal val="visible"/>
                                      </p:to>
                                    </p:set>
                                    <p:animEffect transition="in" filter="barn(outVertical)">
                                      <p:cBhvr>
                                        <p:cTn id="7" dur="500"/>
                                        <p:tgtEl>
                                          <p:spTgt spid="172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6"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4"/>
          <p:cNvSpPr>
            <a:spLocks noChangeArrowheads="1"/>
          </p:cNvSpPr>
          <p:nvPr/>
        </p:nvSpPr>
        <p:spPr bwMode="auto">
          <a:xfrm>
            <a:off x="468313" y="228600"/>
            <a:ext cx="83820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zh-CN" altLang="en-US" b="0">
                <a:ea typeface="华文新魏" panose="02010800040101010101" pitchFamily="2" charset="-122"/>
              </a:rPr>
              <a:t>       300台设备，独立工作，出故障概率都是0.01.  一台设备故障一人来处理.</a:t>
            </a:r>
            <a:endParaRPr kumimoji="1" lang="zh-CN" altLang="en-US" b="0">
              <a:ea typeface="华文新魏" panose="02010800040101010101" pitchFamily="2" charset="-122"/>
            </a:endParaRPr>
          </a:p>
          <a:p>
            <a:pPr eaLnBrk="1" hangingPunct="1">
              <a:lnSpc>
                <a:spcPct val="120000"/>
              </a:lnSpc>
              <a:spcBef>
                <a:spcPct val="0"/>
              </a:spcBef>
              <a:buClrTx/>
              <a:buSzTx/>
              <a:buFontTx/>
              <a:buNone/>
            </a:pPr>
            <a:r>
              <a:rPr kumimoji="1" lang="zh-CN" altLang="en-US" b="0">
                <a:ea typeface="华文新魏" panose="02010800040101010101" pitchFamily="2" charset="-122"/>
              </a:rPr>
              <a:t>        问至少配备多少维修人员，才能保证当设备发生故障时不能及时维修的概率小于0.01?</a:t>
            </a:r>
            <a:endParaRPr kumimoji="1" lang="zh-CN" altLang="en-US" b="0">
              <a:ea typeface="华文新魏" panose="02010800040101010101" pitchFamily="2" charset="-122"/>
            </a:endParaRPr>
          </a:p>
        </p:txBody>
      </p:sp>
      <p:sp>
        <p:nvSpPr>
          <p:cNvPr id="173061" name="Rectangle 5"/>
          <p:cNvSpPr>
            <a:spLocks noChangeArrowheads="1"/>
          </p:cNvSpPr>
          <p:nvPr/>
        </p:nvSpPr>
        <p:spPr bwMode="auto">
          <a:xfrm>
            <a:off x="773113" y="2886075"/>
            <a:ext cx="7566025"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ea typeface="华文新魏" panose="02010800040101010101" pitchFamily="2" charset="-122"/>
              </a:rPr>
              <a:t>   </a:t>
            </a:r>
            <a:r>
              <a:rPr kumimoji="1" lang="zh-CN" altLang="en-US" b="0">
                <a:solidFill>
                  <a:schemeClr val="tx2"/>
                </a:solidFill>
                <a:ea typeface="华文新魏" panose="02010800040101010101" pitchFamily="2" charset="-122"/>
              </a:rPr>
              <a:t>设</a:t>
            </a:r>
            <a:r>
              <a:rPr kumimoji="1" lang="en-US" altLang="zh-CN" b="0" i="1">
                <a:solidFill>
                  <a:schemeClr val="tx2"/>
                </a:solidFill>
                <a:ea typeface="华文新魏" panose="02010800040101010101" pitchFamily="2" charset="-122"/>
              </a:rPr>
              <a:t>X</a:t>
            </a:r>
            <a:r>
              <a:rPr kumimoji="1" lang="zh-CN" altLang="en-US" b="0">
                <a:solidFill>
                  <a:schemeClr val="tx2"/>
                </a:solidFill>
                <a:ea typeface="华文新魏" panose="02010800040101010101" pitchFamily="2" charset="-122"/>
              </a:rPr>
              <a:t>为300台设备同时发生故障的台数，</a:t>
            </a:r>
            <a:endParaRPr kumimoji="1" lang="zh-CN" altLang="en-US" b="0">
              <a:ea typeface="华文新魏" panose="02010800040101010101" pitchFamily="2" charset="-122"/>
            </a:endParaRPr>
          </a:p>
        </p:txBody>
      </p:sp>
      <p:sp>
        <p:nvSpPr>
          <p:cNvPr id="173062" name="Rectangle 6"/>
          <p:cNvSpPr>
            <a:spLocks noChangeArrowheads="1"/>
          </p:cNvSpPr>
          <p:nvPr/>
        </p:nvSpPr>
        <p:spPr bwMode="auto">
          <a:xfrm>
            <a:off x="849313" y="3630613"/>
            <a:ext cx="7362825"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ClrTx/>
              <a:buSzTx/>
              <a:buFontTx/>
              <a:buNone/>
            </a:pPr>
            <a:r>
              <a:rPr kumimoji="1" lang="zh-CN" altLang="en-US" b="0">
                <a:ea typeface="华文新魏" panose="02010800040101010101" pitchFamily="2" charset="-122"/>
              </a:rPr>
              <a:t>300台设备，独立工作，每台出故障概率</a:t>
            </a:r>
            <a:endParaRPr kumimoji="1" lang="zh-CN" altLang="en-US" b="0">
              <a:ea typeface="华文新魏" panose="02010800040101010101" pitchFamily="2" charset="-122"/>
            </a:endParaRPr>
          </a:p>
          <a:p>
            <a:pPr eaLnBrk="1" hangingPunct="1">
              <a:lnSpc>
                <a:spcPct val="115000"/>
              </a:lnSpc>
              <a:spcBef>
                <a:spcPct val="0"/>
              </a:spcBef>
              <a:buClrTx/>
              <a:buSzTx/>
              <a:buFontTx/>
              <a:buNone/>
            </a:pPr>
            <a:r>
              <a:rPr kumimoji="1" lang="en-US" altLang="zh-CN" b="0" i="1">
                <a:ea typeface="华文新魏" panose="02010800040101010101" pitchFamily="2" charset="-122"/>
              </a:rPr>
              <a:t>p</a:t>
            </a:r>
            <a:r>
              <a:rPr kumimoji="1" lang="en-US" altLang="zh-CN" b="0">
                <a:ea typeface="华文新魏" panose="02010800040101010101" pitchFamily="2" charset="-122"/>
              </a:rPr>
              <a:t>=0.01 . </a:t>
            </a:r>
            <a:r>
              <a:rPr kumimoji="1" lang="zh-CN" altLang="en-US" b="0">
                <a:ea typeface="华文新魏" panose="02010800040101010101" pitchFamily="2" charset="-122"/>
              </a:rPr>
              <a:t>可看作</a:t>
            </a:r>
            <a:r>
              <a:rPr kumimoji="1" lang="en-US" altLang="zh-CN" b="0" i="1">
                <a:ea typeface="华文新魏" panose="02010800040101010101" pitchFamily="2" charset="-122"/>
              </a:rPr>
              <a:t>n</a:t>
            </a:r>
            <a:r>
              <a:rPr kumimoji="1" lang="en-US" altLang="zh-CN" b="0">
                <a:ea typeface="华文新魏" panose="02010800040101010101" pitchFamily="2" charset="-122"/>
              </a:rPr>
              <a:t>=300</a:t>
            </a:r>
            <a:r>
              <a:rPr kumimoji="1" lang="zh-CN" altLang="en-US" b="0">
                <a:ea typeface="华文新魏" panose="02010800040101010101" pitchFamily="2" charset="-122"/>
              </a:rPr>
              <a:t>的贝努里概型.</a:t>
            </a:r>
            <a:endParaRPr kumimoji="1" lang="zh-CN" altLang="en-US" b="0">
              <a:ea typeface="华文新魏" panose="02010800040101010101" pitchFamily="2" charset="-122"/>
            </a:endParaRPr>
          </a:p>
        </p:txBody>
      </p:sp>
      <p:sp>
        <p:nvSpPr>
          <p:cNvPr id="173063" name="Rectangle 7"/>
          <p:cNvSpPr>
            <a:spLocks noChangeArrowheads="1"/>
          </p:cNvSpPr>
          <p:nvPr/>
        </p:nvSpPr>
        <p:spPr bwMode="auto">
          <a:xfrm>
            <a:off x="2551113" y="4973638"/>
            <a:ext cx="4822825" cy="57943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0" i="1">
                <a:ea typeface="华文新魏" panose="02010800040101010101" pitchFamily="2" charset="-122"/>
              </a:rPr>
              <a:t>X</a:t>
            </a:r>
            <a:r>
              <a:rPr kumimoji="1" lang="en-US" altLang="zh-CN" b="0">
                <a:ea typeface="华文新魏" panose="02010800040101010101" pitchFamily="2" charset="-122"/>
              </a:rPr>
              <a:t>~</a:t>
            </a:r>
            <a:r>
              <a:rPr kumimoji="1" lang="en-US" altLang="zh-CN" b="0" i="1">
                <a:ea typeface="华文新魏" panose="02010800040101010101" pitchFamily="2" charset="-122"/>
              </a:rPr>
              <a:t>B</a:t>
            </a:r>
            <a:r>
              <a:rPr kumimoji="1" lang="en-US" altLang="zh-CN" b="0">
                <a:ea typeface="华文新魏" panose="02010800040101010101" pitchFamily="2" charset="-122"/>
              </a:rPr>
              <a:t>(</a:t>
            </a:r>
            <a:r>
              <a:rPr kumimoji="1" lang="en-US" altLang="zh-CN" b="0" i="1">
                <a:ea typeface="华文新魏" panose="02010800040101010101" pitchFamily="2" charset="-122"/>
              </a:rPr>
              <a:t>n,p</a:t>
            </a:r>
            <a:r>
              <a:rPr kumimoji="1" lang="en-US" altLang="zh-CN" b="0">
                <a:ea typeface="华文新魏" panose="02010800040101010101" pitchFamily="2" charset="-122"/>
              </a:rPr>
              <a:t>)，</a:t>
            </a:r>
            <a:r>
              <a:rPr kumimoji="1" lang="en-US" altLang="zh-CN" b="0" i="1">
                <a:ea typeface="华文新魏" panose="02010800040101010101" pitchFamily="2" charset="-122"/>
              </a:rPr>
              <a:t>n</a:t>
            </a:r>
            <a:r>
              <a:rPr kumimoji="1" lang="en-US" altLang="zh-CN" b="0">
                <a:ea typeface="华文新魏" panose="02010800040101010101" pitchFamily="2" charset="-122"/>
              </a:rPr>
              <a:t>=300, </a:t>
            </a:r>
            <a:r>
              <a:rPr kumimoji="1" lang="en-US" altLang="zh-CN" b="0" i="1">
                <a:ea typeface="华文新魏" panose="02010800040101010101" pitchFamily="2" charset="-122"/>
              </a:rPr>
              <a:t>p</a:t>
            </a:r>
            <a:r>
              <a:rPr kumimoji="1" lang="en-US" altLang="zh-CN" b="0">
                <a:ea typeface="华文新魏" panose="02010800040101010101" pitchFamily="2" charset="-122"/>
              </a:rPr>
              <a:t>=0.01</a:t>
            </a:r>
            <a:endParaRPr kumimoji="1" lang="en-US" altLang="zh-CN" b="0">
              <a:ea typeface="华文新魏" panose="02010800040101010101" pitchFamily="2" charset="-122"/>
            </a:endParaRPr>
          </a:p>
        </p:txBody>
      </p:sp>
      <p:sp>
        <p:nvSpPr>
          <p:cNvPr id="173064" name="Rectangle 8"/>
          <p:cNvSpPr>
            <a:spLocks noChangeArrowheads="1"/>
          </p:cNvSpPr>
          <p:nvPr/>
        </p:nvSpPr>
        <p:spPr bwMode="auto">
          <a:xfrm>
            <a:off x="925513" y="5013325"/>
            <a:ext cx="1403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ea typeface="华文新魏" panose="02010800040101010101" pitchFamily="2" charset="-122"/>
              </a:rPr>
              <a:t>可见，</a:t>
            </a:r>
            <a:endParaRPr kumimoji="1" lang="zh-CN" altLang="en-US" b="0">
              <a:ea typeface="华文新魏" panose="02010800040101010101" pitchFamily="2" charset="-122"/>
            </a:endParaRPr>
          </a:p>
        </p:txBody>
      </p:sp>
    </p:spTree>
  </p:cSld>
  <p:clrMapOvr>
    <a:masterClrMapping/>
  </p:clrMapOvr>
  <p:transition advTm="451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3061"/>
                                        </p:tgtEl>
                                        <p:attrNameLst>
                                          <p:attrName>style.visibility</p:attrName>
                                        </p:attrNameLst>
                                      </p:cBhvr>
                                      <p:to>
                                        <p:strVal val="visible"/>
                                      </p:to>
                                    </p:set>
                                    <p:animEffect transition="in" filter="wipe(left)">
                                      <p:cBhvr>
                                        <p:cTn id="7" dur="500"/>
                                        <p:tgtEl>
                                          <p:spTgt spid="17306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73062"/>
                                        </p:tgtEl>
                                        <p:attrNameLst>
                                          <p:attrName>style.visibility</p:attrName>
                                        </p:attrNameLst>
                                      </p:cBhvr>
                                      <p:to>
                                        <p:strVal val="visible"/>
                                      </p:to>
                                    </p:set>
                                    <p:anim calcmode="lin" valueType="num">
                                      <p:cBhvr additive="base">
                                        <p:cTn id="12" dur="500" fill="hold"/>
                                        <p:tgtEl>
                                          <p:spTgt spid="173062"/>
                                        </p:tgtEl>
                                        <p:attrNameLst>
                                          <p:attrName>ppt_x</p:attrName>
                                        </p:attrNameLst>
                                      </p:cBhvr>
                                      <p:tavLst>
                                        <p:tav tm="0">
                                          <p:val>
                                            <p:strVal val="#ppt_x"/>
                                          </p:val>
                                        </p:tav>
                                        <p:tav tm="100000">
                                          <p:val>
                                            <p:strVal val="#ppt_x"/>
                                          </p:val>
                                        </p:tav>
                                      </p:tavLst>
                                    </p:anim>
                                    <p:anim calcmode="lin" valueType="num">
                                      <p:cBhvr additive="base">
                                        <p:cTn id="13" dur="500" fill="hold"/>
                                        <p:tgtEl>
                                          <p:spTgt spid="17306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73064"/>
                                        </p:tgtEl>
                                        <p:attrNameLst>
                                          <p:attrName>style.visibility</p:attrName>
                                        </p:attrNameLst>
                                      </p:cBhvr>
                                      <p:to>
                                        <p:strVal val="visible"/>
                                      </p:to>
                                    </p:set>
                                    <p:anim calcmode="lin" valueType="num">
                                      <p:cBhvr additive="base">
                                        <p:cTn id="18" dur="500" fill="hold"/>
                                        <p:tgtEl>
                                          <p:spTgt spid="173064"/>
                                        </p:tgtEl>
                                        <p:attrNameLst>
                                          <p:attrName>ppt_x</p:attrName>
                                        </p:attrNameLst>
                                      </p:cBhvr>
                                      <p:tavLst>
                                        <p:tav tm="0">
                                          <p:val>
                                            <p:strVal val="0-#ppt_w/2"/>
                                          </p:val>
                                        </p:tav>
                                        <p:tav tm="100000">
                                          <p:val>
                                            <p:strVal val="#ppt_x"/>
                                          </p:val>
                                        </p:tav>
                                      </p:tavLst>
                                    </p:anim>
                                    <p:anim calcmode="lin" valueType="num">
                                      <p:cBhvr additive="base">
                                        <p:cTn id="19" dur="500" fill="hold"/>
                                        <p:tgtEl>
                                          <p:spTgt spid="173064"/>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4" fill="hold" grpId="0" nodeType="afterEffect">
                                  <p:stCondLst>
                                    <p:cond delay="0"/>
                                  </p:stCondLst>
                                  <p:childTnLst>
                                    <p:set>
                                      <p:cBhvr>
                                        <p:cTn id="22" dur="1" fill="hold">
                                          <p:stCondLst>
                                            <p:cond delay="0"/>
                                          </p:stCondLst>
                                        </p:cTn>
                                        <p:tgtEl>
                                          <p:spTgt spid="173063"/>
                                        </p:tgtEl>
                                        <p:attrNameLst>
                                          <p:attrName>style.visibility</p:attrName>
                                        </p:attrNameLst>
                                      </p:cBhvr>
                                      <p:to>
                                        <p:strVal val="visible"/>
                                      </p:to>
                                    </p:set>
                                    <p:anim calcmode="lin" valueType="num">
                                      <p:cBhvr additive="base">
                                        <p:cTn id="23" dur="500" fill="hold"/>
                                        <p:tgtEl>
                                          <p:spTgt spid="173063"/>
                                        </p:tgtEl>
                                        <p:attrNameLst>
                                          <p:attrName>ppt_x</p:attrName>
                                        </p:attrNameLst>
                                      </p:cBhvr>
                                      <p:tavLst>
                                        <p:tav tm="0">
                                          <p:val>
                                            <p:strVal val="#ppt_x"/>
                                          </p:val>
                                        </p:tav>
                                        <p:tav tm="100000">
                                          <p:val>
                                            <p:strVal val="#ppt_x"/>
                                          </p:val>
                                        </p:tav>
                                      </p:tavLst>
                                    </p:anim>
                                    <p:anim calcmode="lin" valueType="num">
                                      <p:cBhvr additive="base">
                                        <p:cTn id="24" dur="500" fill="hold"/>
                                        <p:tgtEl>
                                          <p:spTgt spid="1730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animBg="1" autoUpdateAnimBg="0"/>
      <p:bldP spid="173062" grpId="0" autoUpdateAnimBg="0"/>
      <p:bldP spid="173063" grpId="0" animBg="1" autoUpdateAnimBg="0"/>
      <p:bldP spid="173064"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3048000" y="234950"/>
            <a:ext cx="4822825" cy="5794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0" i="1">
                <a:ea typeface="华文新魏" panose="02010800040101010101" pitchFamily="2" charset="-122"/>
              </a:rPr>
              <a:t>X</a:t>
            </a:r>
            <a:r>
              <a:rPr kumimoji="1" lang="en-US" altLang="zh-CN" b="0">
                <a:ea typeface="华文新魏" panose="02010800040101010101" pitchFamily="2" charset="-122"/>
              </a:rPr>
              <a:t>~</a:t>
            </a:r>
            <a:r>
              <a:rPr kumimoji="1" lang="en-US" altLang="zh-CN" b="0" i="1">
                <a:ea typeface="华文新魏" panose="02010800040101010101" pitchFamily="2" charset="-122"/>
              </a:rPr>
              <a:t>B</a:t>
            </a:r>
            <a:r>
              <a:rPr kumimoji="1" lang="en-US" altLang="zh-CN" b="0">
                <a:ea typeface="华文新魏" panose="02010800040101010101" pitchFamily="2" charset="-122"/>
              </a:rPr>
              <a:t>(</a:t>
            </a:r>
            <a:r>
              <a:rPr kumimoji="1" lang="en-US" altLang="zh-CN" b="0" i="1">
                <a:ea typeface="华文新魏" panose="02010800040101010101" pitchFamily="2" charset="-122"/>
              </a:rPr>
              <a:t>n</a:t>
            </a:r>
            <a:r>
              <a:rPr kumimoji="1" lang="en-US" altLang="zh-CN" b="0">
                <a:ea typeface="华文新魏" panose="02010800040101010101" pitchFamily="2" charset="-122"/>
              </a:rPr>
              <a:t>,</a:t>
            </a:r>
            <a:r>
              <a:rPr kumimoji="1" lang="en-US" altLang="zh-CN" b="0" i="1">
                <a:ea typeface="华文新魏" panose="02010800040101010101" pitchFamily="2" charset="-122"/>
              </a:rPr>
              <a:t>p</a:t>
            </a:r>
            <a:r>
              <a:rPr kumimoji="1" lang="en-US" altLang="zh-CN" b="0">
                <a:ea typeface="华文新魏" panose="02010800040101010101" pitchFamily="2" charset="-122"/>
              </a:rPr>
              <a:t>)，</a:t>
            </a:r>
            <a:r>
              <a:rPr kumimoji="1" lang="en-US" altLang="zh-CN" b="0" i="1">
                <a:ea typeface="华文新魏" panose="02010800040101010101" pitchFamily="2" charset="-122"/>
              </a:rPr>
              <a:t>n</a:t>
            </a:r>
            <a:r>
              <a:rPr kumimoji="1" lang="en-US" altLang="zh-CN" b="0">
                <a:ea typeface="华文新魏" panose="02010800040101010101" pitchFamily="2" charset="-122"/>
              </a:rPr>
              <a:t>=300,</a:t>
            </a:r>
            <a:r>
              <a:rPr kumimoji="1" lang="en-US" altLang="zh-CN" b="0" i="1">
                <a:ea typeface="华文新魏" panose="02010800040101010101" pitchFamily="2" charset="-122"/>
              </a:rPr>
              <a:t> p</a:t>
            </a:r>
            <a:r>
              <a:rPr kumimoji="1" lang="en-US" altLang="zh-CN" b="0">
                <a:ea typeface="华文新魏" panose="02010800040101010101" pitchFamily="2" charset="-122"/>
              </a:rPr>
              <a:t>=0.01</a:t>
            </a:r>
            <a:endParaRPr kumimoji="1" lang="en-US" altLang="zh-CN" b="0">
              <a:ea typeface="华文新魏" panose="02010800040101010101" pitchFamily="2" charset="-122"/>
            </a:endParaRPr>
          </a:p>
        </p:txBody>
      </p:sp>
      <p:sp>
        <p:nvSpPr>
          <p:cNvPr id="174085" name="Rectangle 5"/>
          <p:cNvSpPr>
            <a:spLocks noChangeArrowheads="1"/>
          </p:cNvSpPr>
          <p:nvPr/>
        </p:nvSpPr>
        <p:spPr bwMode="auto">
          <a:xfrm>
            <a:off x="1116013" y="908050"/>
            <a:ext cx="4541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ea typeface="华文新魏" panose="02010800040101010101" pitchFamily="2" charset="-122"/>
              </a:rPr>
              <a:t>设需配备</a:t>
            </a:r>
            <a:r>
              <a:rPr kumimoji="1" lang="en-US" altLang="zh-CN" b="0" i="1">
                <a:ea typeface="华文新魏" panose="02010800040101010101" pitchFamily="2" charset="-122"/>
              </a:rPr>
              <a:t>N</a:t>
            </a:r>
            <a:r>
              <a:rPr kumimoji="1" lang="zh-CN" altLang="en-US" b="0">
                <a:ea typeface="华文新魏" panose="02010800040101010101" pitchFamily="2" charset="-122"/>
              </a:rPr>
              <a:t>个维修人员，</a:t>
            </a:r>
            <a:endParaRPr kumimoji="1" lang="zh-CN" altLang="en-US" b="0">
              <a:ea typeface="华文新魏" panose="02010800040101010101" pitchFamily="2" charset="-122"/>
            </a:endParaRPr>
          </a:p>
        </p:txBody>
      </p:sp>
      <p:sp>
        <p:nvSpPr>
          <p:cNvPr id="174086" name="Rectangle 6"/>
          <p:cNvSpPr>
            <a:spLocks noChangeArrowheads="1"/>
          </p:cNvSpPr>
          <p:nvPr/>
        </p:nvSpPr>
        <p:spPr bwMode="auto">
          <a:xfrm>
            <a:off x="5765800" y="990600"/>
            <a:ext cx="3048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ea typeface="华文新魏" panose="02010800040101010101" pitchFamily="2" charset="-122"/>
              </a:rPr>
              <a:t>所求的是满足</a:t>
            </a:r>
            <a:endParaRPr kumimoji="1" lang="zh-CN" altLang="en-US" b="0">
              <a:ea typeface="华文新魏" panose="02010800040101010101" pitchFamily="2" charset="-122"/>
            </a:endParaRPr>
          </a:p>
        </p:txBody>
      </p:sp>
      <p:sp>
        <p:nvSpPr>
          <p:cNvPr id="174091" name="Rectangle 11"/>
          <p:cNvSpPr>
            <a:spLocks noChangeArrowheads="1"/>
          </p:cNvSpPr>
          <p:nvPr/>
        </p:nvSpPr>
        <p:spPr bwMode="auto">
          <a:xfrm>
            <a:off x="1258888" y="2420938"/>
            <a:ext cx="2216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ea typeface="华文新魏" panose="02010800040101010101" pitchFamily="2" charset="-122"/>
              </a:rPr>
              <a:t>的最小的</a:t>
            </a:r>
            <a:r>
              <a:rPr kumimoji="1" lang="en-US" altLang="zh-CN" b="0" i="1">
                <a:ea typeface="华文新魏" panose="02010800040101010101" pitchFamily="2" charset="-122"/>
              </a:rPr>
              <a:t>N</a:t>
            </a:r>
            <a:r>
              <a:rPr kumimoji="1" lang="en-US" altLang="zh-CN" b="0">
                <a:ea typeface="华文新魏" panose="02010800040101010101" pitchFamily="2" charset="-122"/>
              </a:rPr>
              <a:t>.</a:t>
            </a:r>
            <a:endParaRPr kumimoji="1" lang="en-US" altLang="zh-CN" b="0">
              <a:ea typeface="华文新魏" panose="02010800040101010101" pitchFamily="2" charset="-122"/>
            </a:endParaRPr>
          </a:p>
        </p:txBody>
      </p:sp>
      <p:sp>
        <p:nvSpPr>
          <p:cNvPr id="174095" name="Rectangle 15"/>
          <p:cNvSpPr>
            <a:spLocks noChangeArrowheads="1"/>
          </p:cNvSpPr>
          <p:nvPr/>
        </p:nvSpPr>
        <p:spPr bwMode="auto">
          <a:xfrm>
            <a:off x="900113" y="3213100"/>
            <a:ext cx="18669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zh-CN" b="0">
                <a:ea typeface="华文新魏" panose="02010800040101010101" pitchFamily="2" charset="-122"/>
              </a:rPr>
              <a:t> </a:t>
            </a:r>
            <a:r>
              <a:rPr kumimoji="1" lang="zh-CN" altLang="zh-CN" b="0" i="1">
                <a:ea typeface="华文新魏" panose="02010800040101010101" pitchFamily="2" charset="-122"/>
              </a:rPr>
              <a:t> </a:t>
            </a:r>
            <a:r>
              <a:rPr kumimoji="1" lang="en-US" altLang="zh-CN" b="0" i="1">
                <a:ea typeface="华文新魏" panose="02010800040101010101" pitchFamily="2" charset="-122"/>
              </a:rPr>
              <a:t>P</a:t>
            </a:r>
            <a:r>
              <a:rPr kumimoji="1" lang="en-US" altLang="zh-CN" b="0">
                <a:ea typeface="华文新魏" panose="02010800040101010101" pitchFamily="2" charset="-122"/>
              </a:rPr>
              <a:t>(</a:t>
            </a:r>
            <a:r>
              <a:rPr kumimoji="1" lang="en-US" altLang="zh-CN" b="0" i="1">
                <a:ea typeface="华文新魏" panose="02010800040101010101" pitchFamily="2" charset="-122"/>
              </a:rPr>
              <a:t>X</a:t>
            </a:r>
            <a:r>
              <a:rPr kumimoji="1" lang="en-US" altLang="zh-CN" b="0">
                <a:ea typeface="华文新魏" panose="02010800040101010101" pitchFamily="2" charset="-122"/>
              </a:rPr>
              <a:t>&gt;</a:t>
            </a:r>
            <a:r>
              <a:rPr kumimoji="1" lang="en-US" altLang="zh-CN" b="0" i="1">
                <a:ea typeface="华文新魏" panose="02010800040101010101" pitchFamily="2" charset="-122"/>
              </a:rPr>
              <a:t>N</a:t>
            </a:r>
            <a:r>
              <a:rPr kumimoji="1" lang="en-US" altLang="zh-CN" b="0">
                <a:ea typeface="华文新魏" panose="02010800040101010101" pitchFamily="2" charset="-122"/>
              </a:rPr>
              <a:t>) </a:t>
            </a:r>
            <a:endParaRPr kumimoji="1" lang="en-US" altLang="zh-CN" b="0">
              <a:ea typeface="华文新魏" panose="02010800040101010101" pitchFamily="2" charset="-122"/>
            </a:endParaRPr>
          </a:p>
        </p:txBody>
      </p:sp>
      <p:graphicFrame>
        <p:nvGraphicFramePr>
          <p:cNvPr id="174096" name="Object 16"/>
          <p:cNvGraphicFramePr>
            <a:graphicFrameLocks noChangeAspect="1"/>
          </p:cNvGraphicFramePr>
          <p:nvPr/>
        </p:nvGraphicFramePr>
        <p:xfrm>
          <a:off x="2693988" y="2997200"/>
          <a:ext cx="4338637" cy="1193800"/>
        </p:xfrm>
        <a:graphic>
          <a:graphicData uri="http://schemas.openxmlformats.org/presentationml/2006/ole">
            <mc:AlternateContent xmlns:mc="http://schemas.openxmlformats.org/markup-compatibility/2006">
              <mc:Choice xmlns:v="urn:schemas-microsoft-com:vml" Requires="v">
                <p:oleObj spid="_x0000_s54680" name="公式" r:id="rId1" imgW="1609725" imgH="404495" progId="Equation.3">
                  <p:embed/>
                </p:oleObj>
              </mc:Choice>
              <mc:Fallback>
                <p:oleObj name="公式" r:id="rId1" imgW="1609725" imgH="404495" progId="Equation.3">
                  <p:embed/>
                  <p:pic>
                    <p:nvPicPr>
                      <p:cNvPr id="0" name="Object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988" y="2997200"/>
                        <a:ext cx="4338637" cy="1193800"/>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097" name="Object 17"/>
          <p:cNvGraphicFramePr>
            <a:graphicFrameLocks noChangeAspect="1"/>
          </p:cNvGraphicFramePr>
          <p:nvPr/>
        </p:nvGraphicFramePr>
        <p:xfrm>
          <a:off x="2611438" y="4176713"/>
          <a:ext cx="2052637" cy="1157287"/>
        </p:xfrm>
        <a:graphic>
          <a:graphicData uri="http://schemas.openxmlformats.org/presentationml/2006/ole">
            <mc:AlternateContent xmlns:mc="http://schemas.openxmlformats.org/markup-compatibility/2006">
              <mc:Choice xmlns:v="urn:schemas-microsoft-com:vml" Requires="v">
                <p:oleObj spid="_x0000_s54681" name="公式" r:id="rId3" imgW="733425" imgH="394335" progId="Equation.3">
                  <p:embed/>
                </p:oleObj>
              </mc:Choice>
              <mc:Fallback>
                <p:oleObj name="公式" r:id="rId3" imgW="733425" imgH="394335"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1438" y="4176713"/>
                        <a:ext cx="2052637" cy="115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18"/>
          <p:cNvGrpSpPr/>
          <p:nvPr/>
        </p:nvGrpSpPr>
        <p:grpSpPr bwMode="auto">
          <a:xfrm>
            <a:off x="5334000" y="3657600"/>
            <a:ext cx="2667000" cy="1828800"/>
            <a:chOff x="3360" y="2640"/>
            <a:chExt cx="1680" cy="1152"/>
          </a:xfrm>
        </p:grpSpPr>
        <p:sp>
          <p:nvSpPr>
            <p:cNvPr id="54288" name="AutoShape 19"/>
            <p:cNvSpPr>
              <a:spLocks noChangeArrowheads="1"/>
            </p:cNvSpPr>
            <p:nvPr/>
          </p:nvSpPr>
          <p:spPr bwMode="auto">
            <a:xfrm>
              <a:off x="3360" y="2640"/>
              <a:ext cx="1680" cy="1152"/>
            </a:xfrm>
            <a:prstGeom prst="wedgeRoundRectCallout">
              <a:avLst>
                <a:gd name="adj1" fmla="val -76185"/>
                <a:gd name="adj2" fmla="val -15894"/>
                <a:gd name="adj3" fmla="val 16667"/>
              </a:avLst>
            </a:prstGeom>
            <a:solidFill>
              <a:schemeClr val="bg1"/>
            </a:solidFill>
            <a:ln w="9525">
              <a:solidFill>
                <a:schemeClr val="tx1"/>
              </a:solidFill>
              <a:miter lim="800000"/>
            </a:ln>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en-US" altLang="zh-CN" b="0" i="1">
                  <a:ea typeface="华文新魏" panose="02010800040101010101" pitchFamily="2" charset="-122"/>
                </a:rPr>
                <a:t>n</a:t>
              </a:r>
              <a:r>
                <a:rPr kumimoji="1" lang="zh-CN" altLang="en-US" b="0">
                  <a:ea typeface="华文新魏" panose="02010800040101010101" pitchFamily="2" charset="-122"/>
                </a:rPr>
                <a:t>大,</a:t>
              </a:r>
              <a:r>
                <a:rPr kumimoji="1" lang="en-US" altLang="zh-CN" b="0" i="1">
                  <a:ea typeface="华文新魏" panose="02010800040101010101" pitchFamily="2" charset="-122"/>
                </a:rPr>
                <a:t>p</a:t>
              </a:r>
              <a:r>
                <a:rPr kumimoji="1" lang="zh-CN" altLang="en-US" b="0">
                  <a:ea typeface="华文新魏" panose="02010800040101010101" pitchFamily="2" charset="-122"/>
                </a:rPr>
                <a:t>小,</a:t>
              </a:r>
              <a:r>
                <a:rPr kumimoji="1" lang="en-US" altLang="zh-CN" b="0" i="1">
                  <a:ea typeface="华文新魏" panose="02010800040101010101" pitchFamily="2" charset="-122"/>
                </a:rPr>
                <a:t>np</a:t>
              </a:r>
              <a:r>
                <a:rPr kumimoji="1" lang="en-US" altLang="zh-CN" b="0">
                  <a:ea typeface="华文新魏" panose="02010800040101010101" pitchFamily="2" charset="-122"/>
                </a:rPr>
                <a:t>=3,</a:t>
              </a:r>
              <a:endParaRPr kumimoji="1" lang="en-US" altLang="zh-CN" b="0">
                <a:ea typeface="华文新魏" panose="02010800040101010101" pitchFamily="2" charset="-122"/>
              </a:endParaRPr>
            </a:p>
            <a:p>
              <a:pPr algn="ctr" eaLnBrk="1" hangingPunct="1">
                <a:spcBef>
                  <a:spcPct val="0"/>
                </a:spcBef>
                <a:buClrTx/>
                <a:buSzTx/>
                <a:buFontTx/>
                <a:buNone/>
              </a:pPr>
              <a:r>
                <a:rPr kumimoji="1" lang="zh-CN" altLang="en-US" b="0">
                  <a:ea typeface="华文新魏" panose="02010800040101010101" pitchFamily="2" charset="-122"/>
                </a:rPr>
                <a:t>用   =</a:t>
              </a:r>
              <a:r>
                <a:rPr kumimoji="1" lang="en-US" altLang="zh-CN" b="0" i="1">
                  <a:ea typeface="华文新魏" panose="02010800040101010101" pitchFamily="2" charset="-122"/>
                </a:rPr>
                <a:t>np</a:t>
              </a:r>
              <a:r>
                <a:rPr kumimoji="1" lang="en-US" altLang="zh-CN" b="0">
                  <a:ea typeface="华文新魏" panose="02010800040101010101" pitchFamily="2" charset="-122"/>
                </a:rPr>
                <a:t>=3</a:t>
              </a:r>
              <a:endParaRPr kumimoji="1" lang="en-US" altLang="zh-CN" b="0">
                <a:ea typeface="华文新魏" panose="02010800040101010101" pitchFamily="2" charset="-122"/>
              </a:endParaRPr>
            </a:p>
            <a:p>
              <a:pPr algn="ctr" eaLnBrk="1" hangingPunct="1">
                <a:spcBef>
                  <a:spcPct val="0"/>
                </a:spcBef>
                <a:buClrTx/>
                <a:buSzTx/>
                <a:buFontTx/>
                <a:buNone/>
              </a:pPr>
              <a:r>
                <a:rPr kumimoji="1" lang="zh-CN" altLang="en-US" b="0">
                  <a:ea typeface="华文新魏" panose="02010800040101010101" pitchFamily="2" charset="-122"/>
                </a:rPr>
                <a:t>的泊松近似</a:t>
              </a:r>
              <a:endParaRPr kumimoji="1" lang="zh-CN" altLang="en-US" sz="2400" b="0">
                <a:ea typeface="华文新魏" panose="02010800040101010101" pitchFamily="2" charset="-122"/>
              </a:endParaRPr>
            </a:p>
          </p:txBody>
        </p:sp>
        <p:graphicFrame>
          <p:nvGraphicFramePr>
            <p:cNvPr id="54289" name="Object 20"/>
            <p:cNvGraphicFramePr>
              <a:graphicFrameLocks noChangeAspect="1"/>
            </p:cNvGraphicFramePr>
            <p:nvPr/>
          </p:nvGraphicFramePr>
          <p:xfrm>
            <a:off x="3930" y="3120"/>
            <a:ext cx="198" cy="219"/>
          </p:xfrm>
          <a:graphic>
            <a:graphicData uri="http://schemas.openxmlformats.org/presentationml/2006/ole">
              <mc:AlternateContent xmlns:mc="http://schemas.openxmlformats.org/markup-compatibility/2006">
                <mc:Choice xmlns:v="urn:schemas-microsoft-com:vml" Requires="v">
                  <p:oleObj spid="_x0000_s54682" name="公式" r:id="rId5" imgW="66675" imgH="96520" progId="Equation.3">
                    <p:embed/>
                  </p:oleObj>
                </mc:Choice>
                <mc:Fallback>
                  <p:oleObj name="公式" r:id="rId5" imgW="66675" imgH="9652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0" y="3120"/>
                          <a:ext cx="198" cy="219"/>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74101" name="Object 21"/>
          <p:cNvGraphicFramePr>
            <a:graphicFrameLocks noChangeAspect="1"/>
          </p:cNvGraphicFramePr>
          <p:nvPr/>
        </p:nvGraphicFramePr>
        <p:xfrm>
          <a:off x="2590800" y="5334000"/>
          <a:ext cx="2052638" cy="1157288"/>
        </p:xfrm>
        <a:graphic>
          <a:graphicData uri="http://schemas.openxmlformats.org/presentationml/2006/ole">
            <mc:AlternateContent xmlns:mc="http://schemas.openxmlformats.org/markup-compatibility/2006">
              <mc:Choice xmlns:v="urn:schemas-microsoft-com:vml" Requires="v">
                <p:oleObj spid="_x0000_s54683" name="Equation" r:id="rId7" imgW="733425" imgH="394335" progId="Equation.DSMT4">
                  <p:embed/>
                </p:oleObj>
              </mc:Choice>
              <mc:Fallback>
                <p:oleObj name="Equation" r:id="rId7" imgW="733425" imgH="394335" progId="Equation.DSMT4">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0800" y="5334000"/>
                        <a:ext cx="2052638" cy="1157288"/>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11341" name="Group 13"/>
          <p:cNvGrpSpPr/>
          <p:nvPr/>
        </p:nvGrpSpPr>
        <p:grpSpPr bwMode="auto">
          <a:xfrm>
            <a:off x="1692275" y="1700213"/>
            <a:ext cx="6550025" cy="652462"/>
            <a:chOff x="1066" y="1071"/>
            <a:chExt cx="4126" cy="411"/>
          </a:xfrm>
        </p:grpSpPr>
        <p:sp>
          <p:nvSpPr>
            <p:cNvPr id="54284" name="Rectangle 8"/>
            <p:cNvSpPr>
              <a:spLocks noChangeArrowheads="1"/>
            </p:cNvSpPr>
            <p:nvPr/>
          </p:nvSpPr>
          <p:spPr bwMode="auto">
            <a:xfrm>
              <a:off x="1066" y="1071"/>
              <a:ext cx="215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0" i="1">
                  <a:ea typeface="华文新魏" panose="02010800040101010101" pitchFamily="2" charset="-122"/>
                </a:rPr>
                <a:t>P</a:t>
              </a:r>
              <a:r>
                <a:rPr kumimoji="1" lang="en-US" altLang="zh-CN" b="0">
                  <a:ea typeface="华文新魏" panose="02010800040101010101" pitchFamily="2" charset="-122"/>
                </a:rPr>
                <a:t>(</a:t>
              </a:r>
              <a:r>
                <a:rPr kumimoji="1" lang="en-US" altLang="zh-CN" b="0" i="1">
                  <a:ea typeface="华文新魏" panose="02010800040101010101" pitchFamily="2" charset="-122"/>
                </a:rPr>
                <a:t>X</a:t>
              </a:r>
              <a:r>
                <a:rPr kumimoji="1" lang="en-US" altLang="zh-CN" b="0">
                  <a:ea typeface="华文新魏" panose="02010800040101010101" pitchFamily="2" charset="-122"/>
                </a:rPr>
                <a:t>&gt;</a:t>
              </a:r>
              <a:r>
                <a:rPr kumimoji="1" lang="en-US" altLang="zh-CN" b="0" i="1">
                  <a:ea typeface="华文新魏" panose="02010800040101010101" pitchFamily="2" charset="-122"/>
                </a:rPr>
                <a:t>N</a:t>
              </a:r>
              <a:r>
                <a:rPr kumimoji="1" lang="en-US" altLang="zh-CN" b="0">
                  <a:ea typeface="华文新魏" panose="02010800040101010101" pitchFamily="2" charset="-122"/>
                </a:rPr>
                <a:t>) &lt; 0.01  </a:t>
              </a:r>
              <a:r>
                <a:rPr kumimoji="1" lang="zh-CN" altLang="zh-CN" b="0">
                  <a:ea typeface="华文新魏" panose="02010800040101010101" pitchFamily="2" charset="-122"/>
                </a:rPr>
                <a:t>或</a:t>
              </a:r>
              <a:endParaRPr kumimoji="1" lang="en-US" altLang="zh-CN" b="0">
                <a:ea typeface="华文新魏" panose="02010800040101010101" pitchFamily="2" charset="-122"/>
              </a:endParaRPr>
            </a:p>
          </p:txBody>
        </p:sp>
        <p:sp>
          <p:nvSpPr>
            <p:cNvPr id="54285" name="Rectangle 8"/>
            <p:cNvSpPr>
              <a:spLocks noChangeArrowheads="1"/>
            </p:cNvSpPr>
            <p:nvPr/>
          </p:nvSpPr>
          <p:spPr bwMode="auto">
            <a:xfrm>
              <a:off x="3243" y="1117"/>
              <a:ext cx="194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0" i="1">
                  <a:ea typeface="华文新魏" panose="02010800040101010101" pitchFamily="2" charset="-122"/>
                </a:rPr>
                <a:t>P</a:t>
              </a:r>
              <a:r>
                <a:rPr kumimoji="1" lang="en-US" altLang="zh-CN" b="0">
                  <a:ea typeface="华文新魏" panose="02010800040101010101" pitchFamily="2" charset="-122"/>
                </a:rPr>
                <a:t>(</a:t>
              </a:r>
              <a:r>
                <a:rPr kumimoji="1" lang="en-US" altLang="zh-CN" b="0" i="1">
                  <a:ea typeface="华文新魏" panose="02010800040101010101" pitchFamily="2" charset="-122"/>
                </a:rPr>
                <a:t>X   N</a:t>
              </a:r>
              <a:r>
                <a:rPr kumimoji="1" lang="en-US" altLang="zh-CN" b="0">
                  <a:ea typeface="华文新魏" panose="02010800040101010101" pitchFamily="2" charset="-122"/>
                </a:rPr>
                <a:t>)    0.01  </a:t>
              </a:r>
              <a:endParaRPr kumimoji="1" lang="en-US" altLang="zh-CN" b="0">
                <a:ea typeface="华文新魏" panose="02010800040101010101" pitchFamily="2" charset="-122"/>
              </a:endParaRPr>
            </a:p>
          </p:txBody>
        </p:sp>
        <p:graphicFrame>
          <p:nvGraphicFramePr>
            <p:cNvPr id="54286" name="Object 17"/>
            <p:cNvGraphicFramePr>
              <a:graphicFrameLocks noChangeAspect="1"/>
            </p:cNvGraphicFramePr>
            <p:nvPr/>
          </p:nvGraphicFramePr>
          <p:xfrm>
            <a:off x="3742" y="1162"/>
            <a:ext cx="208" cy="250"/>
          </p:xfrm>
          <a:graphic>
            <a:graphicData uri="http://schemas.openxmlformats.org/presentationml/2006/ole">
              <mc:AlternateContent xmlns:mc="http://schemas.openxmlformats.org/markup-compatibility/2006">
                <mc:Choice xmlns:v="urn:schemas-microsoft-com:vml" Requires="v">
                  <p:oleObj spid="_x0000_s54684" name="Equation" r:id="rId9" imgW="66675" imgH="96520" progId="Equation.DSMT4">
                    <p:embed/>
                  </p:oleObj>
                </mc:Choice>
                <mc:Fallback>
                  <p:oleObj name="Equation" r:id="rId9" imgW="66675" imgH="9652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42" y="1162"/>
                          <a:ext cx="2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4287" name="Object 17"/>
            <p:cNvGraphicFramePr>
              <a:graphicFrameLocks noChangeAspect="1"/>
            </p:cNvGraphicFramePr>
            <p:nvPr/>
          </p:nvGraphicFramePr>
          <p:xfrm>
            <a:off x="4286" y="1162"/>
            <a:ext cx="208" cy="250"/>
          </p:xfrm>
          <a:graphic>
            <a:graphicData uri="http://schemas.openxmlformats.org/presentationml/2006/ole">
              <mc:AlternateContent xmlns:mc="http://schemas.openxmlformats.org/markup-compatibility/2006">
                <mc:Choice xmlns:v="urn:schemas-microsoft-com:vml" Requires="v">
                  <p:oleObj spid="_x0000_s54685" name="Equation" r:id="rId11" imgW="66675" imgH="96520" progId="Equation.DSMT4">
                    <p:embed/>
                  </p:oleObj>
                </mc:Choice>
                <mc:Fallback>
                  <p:oleObj name="Equation" r:id="rId11" imgW="66675" imgH="9652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6" y="1162"/>
                          <a:ext cx="2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advTm="734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4085"/>
                                        </p:tgtEl>
                                        <p:attrNameLst>
                                          <p:attrName>style.visibility</p:attrName>
                                        </p:attrNameLst>
                                      </p:cBhvr>
                                      <p:to>
                                        <p:strVal val="visible"/>
                                      </p:to>
                                    </p:set>
                                    <p:animEffect transition="in" filter="wipe(left)">
                                      <p:cBhvr>
                                        <p:cTn id="7" dur="500"/>
                                        <p:tgtEl>
                                          <p:spTgt spid="1740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174086"/>
                                        </p:tgtEl>
                                        <p:attrNameLst>
                                          <p:attrName>style.visibility</p:attrName>
                                        </p:attrNameLst>
                                      </p:cBhvr>
                                      <p:to>
                                        <p:strVal val="visible"/>
                                      </p:to>
                                    </p:set>
                                    <p:animEffect transition="in" filter="wipe(right)">
                                      <p:cBhvr>
                                        <p:cTn id="12" dur="500"/>
                                        <p:tgtEl>
                                          <p:spTgt spid="17408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13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74095"/>
                                        </p:tgtEl>
                                        <p:attrNameLst>
                                          <p:attrName>style.visibility</p:attrName>
                                        </p:attrNameLst>
                                      </p:cBhvr>
                                      <p:to>
                                        <p:strVal val="visible"/>
                                      </p:to>
                                    </p:set>
                                  </p:childTnLst>
                                </p:cTn>
                              </p:par>
                            </p:childTnLst>
                          </p:cTn>
                        </p:par>
                        <p:par>
                          <p:cTn id="21" fill="hold">
                            <p:stCondLst>
                              <p:cond delay="500"/>
                            </p:stCondLst>
                            <p:childTnLst>
                              <p:par>
                                <p:cTn id="22" presetID="2" presetClass="entr" presetSubtype="2" fill="hold" nodeType="afterEffect">
                                  <p:stCondLst>
                                    <p:cond delay="0"/>
                                  </p:stCondLst>
                                  <p:childTnLst>
                                    <p:set>
                                      <p:cBhvr>
                                        <p:cTn id="23" dur="1" fill="hold">
                                          <p:stCondLst>
                                            <p:cond delay="0"/>
                                          </p:stCondLst>
                                        </p:cTn>
                                        <p:tgtEl>
                                          <p:spTgt spid="174096"/>
                                        </p:tgtEl>
                                        <p:attrNameLst>
                                          <p:attrName>style.visibility</p:attrName>
                                        </p:attrNameLst>
                                      </p:cBhvr>
                                      <p:to>
                                        <p:strVal val="visible"/>
                                      </p:to>
                                    </p:set>
                                    <p:anim calcmode="lin" valueType="num">
                                      <p:cBhvr additive="base">
                                        <p:cTn id="24" dur="500" fill="hold"/>
                                        <p:tgtEl>
                                          <p:spTgt spid="174096"/>
                                        </p:tgtEl>
                                        <p:attrNameLst>
                                          <p:attrName>ppt_x</p:attrName>
                                        </p:attrNameLst>
                                      </p:cBhvr>
                                      <p:tavLst>
                                        <p:tav tm="0">
                                          <p:val>
                                            <p:strVal val="1+#ppt_w/2"/>
                                          </p:val>
                                        </p:tav>
                                        <p:tav tm="100000">
                                          <p:val>
                                            <p:strVal val="#ppt_x"/>
                                          </p:val>
                                        </p:tav>
                                      </p:tavLst>
                                    </p:anim>
                                    <p:anim calcmode="lin" valueType="num">
                                      <p:cBhvr additive="base">
                                        <p:cTn id="25" dur="500" fill="hold"/>
                                        <p:tgtEl>
                                          <p:spTgt spid="174096"/>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4" fill="hold" grpId="0" nodeType="afterEffect">
                                  <p:stCondLst>
                                    <p:cond delay="0"/>
                                  </p:stCondLst>
                                  <p:childTnLst>
                                    <p:set>
                                      <p:cBhvr>
                                        <p:cTn id="28" dur="1" fill="hold">
                                          <p:stCondLst>
                                            <p:cond delay="0"/>
                                          </p:stCondLst>
                                        </p:cTn>
                                        <p:tgtEl>
                                          <p:spTgt spid="174091"/>
                                        </p:tgtEl>
                                        <p:attrNameLst>
                                          <p:attrName>style.visibility</p:attrName>
                                        </p:attrNameLst>
                                      </p:cBhvr>
                                      <p:to>
                                        <p:strVal val="visible"/>
                                      </p:to>
                                    </p:set>
                                    <p:anim calcmode="lin" valueType="num">
                                      <p:cBhvr additive="base">
                                        <p:cTn id="29" dur="500" fill="hold"/>
                                        <p:tgtEl>
                                          <p:spTgt spid="174091"/>
                                        </p:tgtEl>
                                        <p:attrNameLst>
                                          <p:attrName>ppt_x</p:attrName>
                                        </p:attrNameLst>
                                      </p:cBhvr>
                                      <p:tavLst>
                                        <p:tav tm="0">
                                          <p:val>
                                            <p:strVal val="#ppt_x"/>
                                          </p:val>
                                        </p:tav>
                                        <p:tav tm="100000">
                                          <p:val>
                                            <p:strVal val="#ppt_x"/>
                                          </p:val>
                                        </p:tav>
                                      </p:tavLst>
                                    </p:anim>
                                    <p:anim calcmode="lin" valueType="num">
                                      <p:cBhvr additive="base">
                                        <p:cTn id="30" dur="500" fill="hold"/>
                                        <p:tgtEl>
                                          <p:spTgt spid="17409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74097"/>
                                        </p:tgtEl>
                                        <p:attrNameLst>
                                          <p:attrName>style.visibility</p:attrName>
                                        </p:attrNameLst>
                                      </p:cBhvr>
                                      <p:to>
                                        <p:strVal val="visible"/>
                                      </p:to>
                                    </p:set>
                                    <p:animEffect transition="in" filter="wipe(left)">
                                      <p:cBhvr>
                                        <p:cTn id="35" dur="500"/>
                                        <p:tgtEl>
                                          <p:spTgt spid="174097"/>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1+#ppt_w/2"/>
                                          </p:val>
                                        </p:tav>
                                        <p:tav tm="100000">
                                          <p:val>
                                            <p:strVal val="#ppt_x"/>
                                          </p:val>
                                        </p:tav>
                                      </p:tavLst>
                                    </p:anim>
                                    <p:anim calcmode="lin" valueType="num">
                                      <p:cBhvr additive="base">
                                        <p:cTn id="4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74101"/>
                                        </p:tgtEl>
                                        <p:attrNameLst>
                                          <p:attrName>style.visibility</p:attrName>
                                        </p:attrNameLst>
                                      </p:cBhvr>
                                      <p:to>
                                        <p:strVal val="visible"/>
                                      </p:to>
                                    </p:set>
                                    <p:animEffect transition="in" filter="wipe(left)">
                                      <p:cBhvr>
                                        <p:cTn id="46" dur="500"/>
                                        <p:tgtEl>
                                          <p:spTgt spid="17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5" grpId="0" autoUpdateAnimBg="0"/>
      <p:bldP spid="174086" grpId="0" autoUpdateAnimBg="0"/>
      <p:bldP spid="174091" grpId="0" autoUpdateAnimBg="0"/>
      <p:bldP spid="174095"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5108" name="Rectangle 4"/>
          <p:cNvSpPr>
            <a:spLocks noChangeArrowheads="1"/>
          </p:cNvSpPr>
          <p:nvPr/>
        </p:nvSpPr>
        <p:spPr bwMode="auto">
          <a:xfrm>
            <a:off x="1295400" y="4983163"/>
            <a:ext cx="5715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ea typeface="华文新魏" panose="02010800040101010101" pitchFamily="2" charset="-122"/>
              </a:rPr>
              <a:t>即至少需配备8个维修人员.</a:t>
            </a:r>
            <a:endParaRPr kumimoji="1" lang="zh-CN" altLang="en-US" b="0">
              <a:ea typeface="华文新魏" panose="02010800040101010101" pitchFamily="2" charset="-122"/>
            </a:endParaRPr>
          </a:p>
        </p:txBody>
      </p:sp>
      <p:sp>
        <p:nvSpPr>
          <p:cNvPr id="175109" name="Rectangle 5"/>
          <p:cNvSpPr>
            <a:spLocks noChangeArrowheads="1"/>
          </p:cNvSpPr>
          <p:nvPr/>
        </p:nvSpPr>
        <p:spPr bwMode="auto">
          <a:xfrm>
            <a:off x="1066800" y="1905000"/>
            <a:ext cx="45735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zh-CN" b="0">
                <a:ea typeface="华文新魏" panose="02010800040101010101" pitchFamily="2" charset="-122"/>
              </a:rPr>
              <a:t>查书末的泊松分布表得</a:t>
            </a:r>
            <a:endParaRPr kumimoji="1" lang="zh-CN" altLang="en-US" b="0">
              <a:ea typeface="华文新魏" panose="02010800040101010101" pitchFamily="2" charset="-122"/>
            </a:endParaRPr>
          </a:p>
        </p:txBody>
      </p:sp>
      <p:grpSp>
        <p:nvGrpSpPr>
          <p:cNvPr id="2" name="Group 6"/>
          <p:cNvGrpSpPr/>
          <p:nvPr/>
        </p:nvGrpSpPr>
        <p:grpSpPr bwMode="auto">
          <a:xfrm>
            <a:off x="1905000" y="4257675"/>
            <a:ext cx="1730375" cy="579438"/>
            <a:chOff x="960" y="2903"/>
            <a:chExt cx="1090" cy="365"/>
          </a:xfrm>
        </p:grpSpPr>
        <p:sp>
          <p:nvSpPr>
            <p:cNvPr id="55310" name="Rectangle 7"/>
            <p:cNvSpPr>
              <a:spLocks noChangeArrowheads="1"/>
            </p:cNvSpPr>
            <p:nvPr/>
          </p:nvSpPr>
          <p:spPr bwMode="auto">
            <a:xfrm>
              <a:off x="960" y="2903"/>
              <a:ext cx="109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b="0" i="1">
                  <a:ea typeface="华文新魏" panose="02010800040101010101" pitchFamily="2" charset="-122"/>
                </a:rPr>
                <a:t>N</a:t>
              </a:r>
              <a:r>
                <a:rPr kumimoji="1" lang="en-US" altLang="zh-CN" b="0">
                  <a:ea typeface="华文新魏" panose="02010800040101010101" pitchFamily="2" charset="-122"/>
                </a:rPr>
                <a:t>+1    9,</a:t>
              </a:r>
              <a:endParaRPr kumimoji="1" lang="en-US" altLang="zh-CN" b="0">
                <a:ea typeface="华文新魏" panose="02010800040101010101" pitchFamily="2" charset="-122"/>
              </a:endParaRPr>
            </a:p>
          </p:txBody>
        </p:sp>
        <p:graphicFrame>
          <p:nvGraphicFramePr>
            <p:cNvPr id="55311" name="Object 8"/>
            <p:cNvGraphicFramePr>
              <a:graphicFrameLocks noChangeAspect="1"/>
            </p:cNvGraphicFramePr>
            <p:nvPr/>
          </p:nvGraphicFramePr>
          <p:xfrm>
            <a:off x="1488" y="2928"/>
            <a:ext cx="248" cy="298"/>
          </p:xfrm>
          <a:graphic>
            <a:graphicData uri="http://schemas.openxmlformats.org/presentationml/2006/ole">
              <mc:AlternateContent xmlns:mc="http://schemas.openxmlformats.org/markup-compatibility/2006">
                <mc:Choice xmlns:v="urn:schemas-microsoft-com:vml" Requires="v">
                  <p:oleObj spid="_x0000_s55637" name="公式" r:id="rId1" imgW="66675" imgH="96520" progId="Equation.3">
                    <p:embed/>
                  </p:oleObj>
                </mc:Choice>
                <mc:Fallback>
                  <p:oleObj name="公式" r:id="rId1" imgW="66675" imgH="9652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8" y="2928"/>
                          <a:ext cx="248"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9"/>
          <p:cNvGrpSpPr/>
          <p:nvPr/>
        </p:nvGrpSpPr>
        <p:grpSpPr bwMode="auto">
          <a:xfrm>
            <a:off x="3810000" y="4227513"/>
            <a:ext cx="1560513" cy="579437"/>
            <a:chOff x="2160" y="2884"/>
            <a:chExt cx="983" cy="365"/>
          </a:xfrm>
        </p:grpSpPr>
        <p:sp>
          <p:nvSpPr>
            <p:cNvPr id="55308" name="Rectangle 10"/>
            <p:cNvSpPr>
              <a:spLocks noChangeArrowheads="1"/>
            </p:cNvSpPr>
            <p:nvPr/>
          </p:nvSpPr>
          <p:spPr bwMode="auto">
            <a:xfrm>
              <a:off x="2160" y="2884"/>
              <a:ext cx="98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ea typeface="华文新魏" panose="02010800040101010101" pitchFamily="2" charset="-122"/>
                </a:rPr>
                <a:t>即</a:t>
              </a:r>
              <a:r>
                <a:rPr kumimoji="1" lang="en-US" altLang="zh-CN" b="0" i="1">
                  <a:ea typeface="华文新魏" panose="02010800040101010101" pitchFamily="2" charset="-122"/>
                </a:rPr>
                <a:t>N </a:t>
              </a:r>
              <a:r>
                <a:rPr kumimoji="1" lang="en-US" altLang="zh-CN" b="0">
                  <a:ea typeface="华文新魏" panose="02010800040101010101" pitchFamily="2" charset="-122"/>
                </a:rPr>
                <a:t>   8</a:t>
              </a:r>
              <a:endParaRPr kumimoji="1" lang="en-US" altLang="zh-CN" b="0">
                <a:ea typeface="华文新魏" panose="02010800040101010101" pitchFamily="2" charset="-122"/>
              </a:endParaRPr>
            </a:p>
          </p:txBody>
        </p:sp>
        <p:graphicFrame>
          <p:nvGraphicFramePr>
            <p:cNvPr id="55309" name="Object 11"/>
            <p:cNvGraphicFramePr>
              <a:graphicFrameLocks noChangeAspect="1"/>
            </p:cNvGraphicFramePr>
            <p:nvPr/>
          </p:nvGraphicFramePr>
          <p:xfrm>
            <a:off x="2680" y="2918"/>
            <a:ext cx="248" cy="298"/>
          </p:xfrm>
          <a:graphic>
            <a:graphicData uri="http://schemas.openxmlformats.org/presentationml/2006/ole">
              <mc:AlternateContent xmlns:mc="http://schemas.openxmlformats.org/markup-compatibility/2006">
                <mc:Choice xmlns:v="urn:schemas-microsoft-com:vml" Requires="v">
                  <p:oleObj spid="_x0000_s55638" name="公式" r:id="rId3" imgW="66675" imgH="96520" progId="Equation.3">
                    <p:embed/>
                  </p:oleObj>
                </mc:Choice>
                <mc:Fallback>
                  <p:oleObj name="公式" r:id="rId3" imgW="66675" imgH="9652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0" y="2918"/>
                          <a:ext cx="248"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5302" name="Group 12"/>
          <p:cNvGrpSpPr/>
          <p:nvPr/>
        </p:nvGrpSpPr>
        <p:grpSpPr bwMode="auto">
          <a:xfrm>
            <a:off x="998538" y="381000"/>
            <a:ext cx="7016750" cy="1157288"/>
            <a:chOff x="629" y="240"/>
            <a:chExt cx="4420" cy="729"/>
          </a:xfrm>
        </p:grpSpPr>
        <p:sp>
          <p:nvSpPr>
            <p:cNvPr id="55305" name="Rectangle 13"/>
            <p:cNvSpPr>
              <a:spLocks noChangeArrowheads="1"/>
            </p:cNvSpPr>
            <p:nvPr/>
          </p:nvSpPr>
          <p:spPr bwMode="auto">
            <a:xfrm>
              <a:off x="629" y="393"/>
              <a:ext cx="13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ea typeface="华文新魏" panose="02010800040101010101" pitchFamily="2" charset="-122"/>
                </a:rPr>
                <a:t>我们求满足</a:t>
              </a:r>
              <a:endParaRPr kumimoji="1" lang="zh-CN" altLang="en-US" b="0">
                <a:ea typeface="华文新魏" panose="02010800040101010101" pitchFamily="2" charset="-122"/>
              </a:endParaRPr>
            </a:p>
          </p:txBody>
        </p:sp>
        <p:graphicFrame>
          <p:nvGraphicFramePr>
            <p:cNvPr id="55306" name="Object 14"/>
            <p:cNvGraphicFramePr>
              <a:graphicFrameLocks noChangeAspect="1"/>
            </p:cNvGraphicFramePr>
            <p:nvPr/>
          </p:nvGraphicFramePr>
          <p:xfrm>
            <a:off x="1925" y="240"/>
            <a:ext cx="1772" cy="729"/>
          </p:xfrm>
          <a:graphic>
            <a:graphicData uri="http://schemas.openxmlformats.org/presentationml/2006/ole">
              <mc:AlternateContent xmlns:mc="http://schemas.openxmlformats.org/markup-compatibility/2006">
                <mc:Choice xmlns:v="urn:schemas-microsoft-com:vml" Requires="v">
                  <p:oleObj spid="_x0000_s55639" name="公式" r:id="rId5" imgW="1019175" imgH="394335" progId="Equation.3">
                    <p:embed/>
                  </p:oleObj>
                </mc:Choice>
                <mc:Fallback>
                  <p:oleObj name="公式" r:id="rId5" imgW="1019175" imgH="394335"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5" y="240"/>
                          <a:ext cx="1772" cy="72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7" name="Rectangle 15"/>
            <p:cNvSpPr>
              <a:spLocks noChangeArrowheads="1"/>
            </p:cNvSpPr>
            <p:nvPr/>
          </p:nvSpPr>
          <p:spPr bwMode="auto">
            <a:xfrm>
              <a:off x="3653" y="397"/>
              <a:ext cx="13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ea typeface="华文新魏" panose="02010800040101010101" pitchFamily="2" charset="-122"/>
                </a:rPr>
                <a:t>的最小的</a:t>
              </a:r>
              <a:r>
                <a:rPr kumimoji="1" lang="en-US" altLang="zh-CN" b="0" i="1">
                  <a:ea typeface="华文新魏" panose="02010800040101010101" pitchFamily="2" charset="-122"/>
                </a:rPr>
                <a:t>N</a:t>
              </a:r>
              <a:r>
                <a:rPr kumimoji="1" lang="en-US" altLang="zh-CN" b="0">
                  <a:ea typeface="华文新魏" panose="02010800040101010101" pitchFamily="2" charset="-122"/>
                </a:rPr>
                <a:t>.</a:t>
              </a:r>
              <a:endParaRPr kumimoji="1" lang="en-US" altLang="zh-CN" b="0">
                <a:ea typeface="华文新魏" panose="02010800040101010101" pitchFamily="2" charset="-122"/>
              </a:endParaRPr>
            </a:p>
          </p:txBody>
        </p:sp>
      </p:grpSp>
      <p:graphicFrame>
        <p:nvGraphicFramePr>
          <p:cNvPr id="175120" name="Object 16"/>
          <p:cNvGraphicFramePr>
            <a:graphicFrameLocks noChangeAspect="1"/>
          </p:cNvGraphicFramePr>
          <p:nvPr/>
        </p:nvGraphicFramePr>
        <p:xfrm>
          <a:off x="1219200" y="2743200"/>
          <a:ext cx="3165475" cy="1239838"/>
        </p:xfrm>
        <a:graphic>
          <a:graphicData uri="http://schemas.openxmlformats.org/presentationml/2006/ole">
            <mc:AlternateContent xmlns:mc="http://schemas.openxmlformats.org/markup-compatibility/2006">
              <mc:Choice xmlns:v="urn:schemas-microsoft-com:vml" Requires="v">
                <p:oleObj spid="_x0000_s55640" name="公式" r:id="rId7" imgW="1076325" imgH="394335" progId="Equation.3">
                  <p:embed/>
                </p:oleObj>
              </mc:Choice>
              <mc:Fallback>
                <p:oleObj name="公式" r:id="rId7" imgW="1076325" imgH="394335"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2743200"/>
                        <a:ext cx="3165475" cy="1239838"/>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5121" name="Object 17"/>
          <p:cNvGraphicFramePr>
            <a:graphicFrameLocks noChangeAspect="1"/>
          </p:cNvGraphicFramePr>
          <p:nvPr/>
        </p:nvGraphicFramePr>
        <p:xfrm>
          <a:off x="4800600" y="2667000"/>
          <a:ext cx="2989263" cy="1239838"/>
        </p:xfrm>
        <a:graphic>
          <a:graphicData uri="http://schemas.openxmlformats.org/presentationml/2006/ole">
            <mc:AlternateContent xmlns:mc="http://schemas.openxmlformats.org/markup-compatibility/2006">
              <mc:Choice xmlns:v="urn:schemas-microsoft-com:vml" Requires="v">
                <p:oleObj spid="_x0000_s55641" name="公式" r:id="rId9" imgW="1009650" imgH="394335" progId="Equation.3">
                  <p:embed/>
                </p:oleObj>
              </mc:Choice>
              <mc:Fallback>
                <p:oleObj name="公式" r:id="rId9" imgW="1009650" imgH="394335"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2667000"/>
                        <a:ext cx="2989263" cy="123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advTm="542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109"/>
                                        </p:tgtEl>
                                        <p:attrNameLst>
                                          <p:attrName>style.visibility</p:attrName>
                                        </p:attrNameLst>
                                      </p:cBhvr>
                                      <p:to>
                                        <p:strVal val="visible"/>
                                      </p:to>
                                    </p:set>
                                    <p:animEffect transition="in" filter="wipe(left)">
                                      <p:cBhvr>
                                        <p:cTn id="7" dur="500"/>
                                        <p:tgtEl>
                                          <p:spTgt spid="1751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5120"/>
                                        </p:tgtEl>
                                        <p:attrNameLst>
                                          <p:attrName>style.visibility</p:attrName>
                                        </p:attrNameLst>
                                      </p:cBhvr>
                                      <p:to>
                                        <p:strVal val="visible"/>
                                      </p:to>
                                    </p:set>
                                    <p:animEffect transition="in" filter="wipe(left)">
                                      <p:cBhvr>
                                        <p:cTn id="12" dur="500"/>
                                        <p:tgtEl>
                                          <p:spTgt spid="1751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5121"/>
                                        </p:tgtEl>
                                        <p:attrNameLst>
                                          <p:attrName>style.visibility</p:attrName>
                                        </p:attrNameLst>
                                      </p:cBhvr>
                                      <p:to>
                                        <p:strVal val="visible"/>
                                      </p:to>
                                    </p:set>
                                    <p:animEffect transition="in" filter="wipe(left)">
                                      <p:cBhvr>
                                        <p:cTn id="17" dur="500"/>
                                        <p:tgtEl>
                                          <p:spTgt spid="1751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additive="base">
                                        <p:cTn id="27" dur="500" fill="hold"/>
                                        <p:tgtEl>
                                          <p:spTgt spid="3"/>
                                        </p:tgtEl>
                                        <p:attrNameLst>
                                          <p:attrName>ppt_x</p:attrName>
                                        </p:attrNameLst>
                                      </p:cBhvr>
                                      <p:tavLst>
                                        <p:tav tm="0">
                                          <p:val>
                                            <p:strVal val="1+#ppt_w/2"/>
                                          </p:val>
                                        </p:tav>
                                        <p:tav tm="100000">
                                          <p:val>
                                            <p:strVal val="#ppt_x"/>
                                          </p:val>
                                        </p:tav>
                                      </p:tavLst>
                                    </p:anim>
                                    <p:anim calcmode="lin" valueType="num">
                                      <p:cBhvr additive="base">
                                        <p:cTn id="2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75108"/>
                                        </p:tgtEl>
                                        <p:attrNameLst>
                                          <p:attrName>style.visibility</p:attrName>
                                        </p:attrNameLst>
                                      </p:cBhvr>
                                      <p:to>
                                        <p:strVal val="visible"/>
                                      </p:to>
                                    </p:set>
                                    <p:anim calcmode="lin" valueType="num">
                                      <p:cBhvr additive="base">
                                        <p:cTn id="33" dur="500" fill="hold"/>
                                        <p:tgtEl>
                                          <p:spTgt spid="175108"/>
                                        </p:tgtEl>
                                        <p:attrNameLst>
                                          <p:attrName>ppt_x</p:attrName>
                                        </p:attrNameLst>
                                      </p:cBhvr>
                                      <p:tavLst>
                                        <p:tav tm="0">
                                          <p:val>
                                            <p:strVal val="#ppt_x"/>
                                          </p:val>
                                        </p:tav>
                                        <p:tav tm="100000">
                                          <p:val>
                                            <p:strVal val="#ppt_x"/>
                                          </p:val>
                                        </p:tav>
                                      </p:tavLst>
                                    </p:anim>
                                    <p:anim calcmode="lin" valueType="num">
                                      <p:cBhvr additive="base">
                                        <p:cTn id="34" dur="500" fill="hold"/>
                                        <p:tgtEl>
                                          <p:spTgt spid="175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autoUpdateAnimBg="0"/>
      <p:bldP spid="17510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Text Box 4"/>
          <p:cNvSpPr>
            <a:spLocks noGrp="1" noChangeArrowheads="1"/>
          </p:cNvSpPr>
          <p:nvPr>
            <p:ph type="body" idx="4294967295"/>
          </p:nvPr>
        </p:nvSpPr>
        <p:spPr>
          <a:xfrm>
            <a:off x="1042988" y="1341438"/>
            <a:ext cx="7772400" cy="4495800"/>
          </a:xfrm>
          <a:noFill/>
        </p:spPr>
        <p:txBody>
          <a:bodyPr/>
          <a:lstStyle/>
          <a:p>
            <a:pPr eaLnBrk="1" hangingPunct="1">
              <a:spcBef>
                <a:spcPct val="0"/>
              </a:spcBef>
              <a:buClrTx/>
              <a:buSzTx/>
              <a:buFontTx/>
              <a:buNone/>
            </a:pPr>
            <a:endParaRPr lang="en-US" altLang="zh-CN" sz="2800" b="1">
              <a:ea typeface="华文新魏" panose="02010800040101010101" pitchFamily="2" charset="-122"/>
            </a:endParaRPr>
          </a:p>
          <a:p>
            <a:pPr eaLnBrk="1" hangingPunct="1">
              <a:spcBef>
                <a:spcPct val="0"/>
              </a:spcBef>
              <a:buClrTx/>
              <a:buSzTx/>
              <a:buFontTx/>
              <a:buNone/>
            </a:pPr>
            <a:endParaRPr lang="en-US" altLang="zh-CN" sz="2800" b="1">
              <a:ea typeface="华文新魏" panose="02010800040101010101" pitchFamily="2" charset="-122"/>
            </a:endParaRPr>
          </a:p>
          <a:p>
            <a:pPr eaLnBrk="1" hangingPunct="1">
              <a:spcBef>
                <a:spcPct val="0"/>
              </a:spcBef>
              <a:buClrTx/>
              <a:buSzTx/>
              <a:buFontTx/>
              <a:buNone/>
            </a:pPr>
            <a:r>
              <a:rPr lang="en-US" altLang="zh-CN" sz="2800" b="1">
                <a:ea typeface="华文新魏" panose="02010800040101010101" pitchFamily="2" charset="-122"/>
              </a:rPr>
              <a:t>  n</a:t>
            </a:r>
            <a:r>
              <a:rPr lang="zh-CN" altLang="en-US" sz="2800" b="1">
                <a:ea typeface="华文新魏" panose="02010800040101010101" pitchFamily="2" charset="-122"/>
              </a:rPr>
              <a:t>次试验相互独立</a:t>
            </a:r>
            <a:r>
              <a:rPr lang="zh-CN" altLang="en-US" sz="2800">
                <a:ea typeface="华文新魏" panose="02010800040101010101" pitchFamily="2" charset="-122"/>
              </a:rPr>
              <a:t>：</a:t>
            </a:r>
            <a:r>
              <a:rPr lang="en-US" altLang="zh-CN" sz="2800">
                <a:ea typeface="华文新魏" panose="02010800040101010101" pitchFamily="2" charset="-122"/>
              </a:rPr>
              <a:t>n</a:t>
            </a:r>
            <a:r>
              <a:rPr lang="zh-CN" altLang="en-US" sz="2800">
                <a:ea typeface="华文新魏" panose="02010800040101010101" pitchFamily="2" charset="-122"/>
              </a:rPr>
              <a:t>次试验中</a:t>
            </a:r>
            <a:r>
              <a:rPr lang="en-US" altLang="zh-CN" sz="2800">
                <a:ea typeface="华文新魏" panose="02010800040101010101" pitchFamily="2" charset="-122"/>
              </a:rPr>
              <a:t>, </a:t>
            </a:r>
            <a:r>
              <a:rPr lang="zh-CN" altLang="en-US" sz="2800">
                <a:ea typeface="华文新魏" panose="02010800040101010101" pitchFamily="2" charset="-122"/>
              </a:rPr>
              <a:t>任何一次试验的结果都不受其他试验结果影响</a:t>
            </a:r>
            <a:endParaRPr lang="zh-CN" altLang="en-US" sz="2800">
              <a:ea typeface="华文新魏" panose="02010800040101010101" pitchFamily="2" charset="-122"/>
            </a:endParaRPr>
          </a:p>
          <a:p>
            <a:pPr eaLnBrk="1" hangingPunct="1">
              <a:spcBef>
                <a:spcPct val="0"/>
              </a:spcBef>
              <a:buClrTx/>
              <a:buSzTx/>
              <a:buFontTx/>
              <a:buNone/>
            </a:pPr>
            <a:endParaRPr lang="en-US" altLang="zh-CN" sz="2800">
              <a:ea typeface="华文新魏" panose="02010800040101010101" pitchFamily="2" charset="-122"/>
            </a:endParaRPr>
          </a:p>
        </p:txBody>
      </p:sp>
      <p:sp>
        <p:nvSpPr>
          <p:cNvPr id="288771" name="Text Box 5"/>
          <p:cNvSpPr txBox="1">
            <a:spLocks noChangeArrowheads="1"/>
          </p:cNvSpPr>
          <p:nvPr/>
        </p:nvSpPr>
        <p:spPr bwMode="auto">
          <a:xfrm>
            <a:off x="1195388" y="731838"/>
            <a:ext cx="7467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ea typeface="华文新魏" panose="02010800040101010101" pitchFamily="2" charset="-122"/>
              </a:rPr>
              <a:t>独立试验序列模型</a:t>
            </a:r>
            <a:r>
              <a:rPr kumimoji="1" lang="zh-CN" altLang="en-US" sz="2800">
                <a:ea typeface="华文新魏" panose="02010800040101010101" pitchFamily="2" charset="-122"/>
              </a:rPr>
              <a:t>：同样条件下重复进行的数学模型</a:t>
            </a:r>
            <a:endParaRPr kumimoji="1" lang="zh-CN" altLang="en-US" sz="2800">
              <a:ea typeface="华文新魏" panose="0201080004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1428750" y="908050"/>
            <a:ext cx="6083300" cy="270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1138555" indent="-45720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786255" indent="-4572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2433955" indent="-4572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3081655" indent="-4572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3538855" indent="-4572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3996055" indent="-4572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4453255" indent="-4572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4910455" indent="-4572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kumimoji="1" lang="zh-CN" altLang="en-US" sz="2200">
                <a:solidFill>
                  <a:srgbClr val="5050CC"/>
                </a:solidFill>
                <a:latin typeface="宋体" panose="02010600030101010101" pitchFamily="2" charset="-122"/>
              </a:rPr>
              <a:t>　　例　</a:t>
            </a:r>
            <a:r>
              <a:rPr kumimoji="1" lang="zh-CN" altLang="en-US" sz="2200" b="0">
                <a:latin typeface="Times New Roman" panose="02020603050405020304" pitchFamily="18" charset="0"/>
              </a:rPr>
              <a:t>设有同类型设备90台，每台工作相互独立，每台设备发生故障的概率都是0.01</a:t>
            </a:r>
            <a:r>
              <a:rPr kumimoji="1" lang="zh-CN" altLang="en-US" sz="2200">
                <a:latin typeface="Times New Roman" panose="02020603050405020304" pitchFamily="18" charset="0"/>
              </a:rPr>
              <a:t>.</a:t>
            </a:r>
            <a:r>
              <a:rPr kumimoji="1" lang="zh-CN" altLang="en-US" sz="2200" b="0">
                <a:latin typeface="Times New Roman" panose="02020603050405020304" pitchFamily="18" charset="0"/>
              </a:rPr>
              <a:t> 在通常情况下，一台设备发生故障可由一个人独立维修，每人同时也只能维修一台设备</a:t>
            </a:r>
            <a:r>
              <a:rPr kumimoji="1" lang="zh-CN" altLang="en-US" sz="2200">
                <a:latin typeface="Times New Roman" panose="02020603050405020304" pitchFamily="18" charset="0"/>
              </a:rPr>
              <a:t>.</a:t>
            </a:r>
            <a:endParaRPr kumimoji="1" lang="zh-CN" altLang="en-US" sz="2200">
              <a:latin typeface="Times New Roman" panose="02020603050405020304" pitchFamily="18" charset="0"/>
            </a:endParaRPr>
          </a:p>
          <a:p>
            <a:pPr eaLnBrk="1" hangingPunct="1">
              <a:lnSpc>
                <a:spcPct val="130000"/>
              </a:lnSpc>
              <a:spcBef>
                <a:spcPct val="0"/>
              </a:spcBef>
              <a:buClrTx/>
              <a:buSzTx/>
              <a:buFontTx/>
              <a:buNone/>
            </a:pPr>
            <a:r>
              <a:rPr kumimoji="1" lang="en-US" altLang="zh-CN" sz="2200" b="0">
                <a:latin typeface="Times New Roman" panose="02020603050405020304" pitchFamily="18" charset="0"/>
              </a:rPr>
              <a:t>　　</a:t>
            </a:r>
            <a:r>
              <a:rPr kumimoji="1" lang="zh-CN" altLang="en-US" sz="2200" b="0">
                <a:latin typeface="Times New Roman" panose="02020603050405020304" pitchFamily="18" charset="0"/>
              </a:rPr>
              <a:t>问3个人共同负责90台还是3个人各自独立负责30台设备发生故障不能及时维修的概率低？</a:t>
            </a:r>
            <a:endParaRPr kumimoji="1" lang="en-US" altLang="zh-CN" sz="2200" b="0">
              <a:latin typeface="Times New Roman" panose="02020603050405020304" pitchFamily="18" charset="0"/>
            </a:endParaRPr>
          </a:p>
        </p:txBody>
      </p:sp>
    </p:spTree>
  </p:cSld>
  <p:clrMapOvr>
    <a:masterClrMapping/>
  </p:clrMapOvr>
  <p:transition advClick="0"/>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Text Box 2"/>
          <p:cNvSpPr txBox="1">
            <a:spLocks noChangeArrowheads="1"/>
          </p:cNvSpPr>
          <p:nvPr/>
        </p:nvSpPr>
        <p:spPr bwMode="auto">
          <a:xfrm>
            <a:off x="517525" y="1214438"/>
            <a:ext cx="556260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914400" indent="-45720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371600" indent="-4572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828800" indent="-4572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286000" indent="-4572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743200" indent="-4572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3200400" indent="-4572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657600" indent="-4572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4114800" indent="-4572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SzTx/>
              <a:buFontTx/>
              <a:buNone/>
            </a:pPr>
            <a:r>
              <a:rPr kumimoji="1" lang="zh-CN" altLang="en-US" sz="2200" b="0">
                <a:latin typeface="Times New Roman" panose="02020603050405020304" pitchFamily="18" charset="0"/>
                <a:ea typeface="楷体_GB2312" pitchFamily="49" charset="-122"/>
              </a:rPr>
              <a:t>　　</a:t>
            </a:r>
            <a:r>
              <a:rPr kumimoji="1" lang="zh-CN" altLang="en-US" sz="2200" b="0">
                <a:latin typeface="Times New Roman" panose="02020603050405020304" pitchFamily="18" charset="0"/>
              </a:rPr>
              <a:t> 三个人共同负责90台设备发生故障不能</a:t>
            </a:r>
            <a:endParaRPr kumimoji="1" lang="zh-CN" altLang="en-US" sz="2200" b="0">
              <a:latin typeface="Times New Roman" panose="02020603050405020304" pitchFamily="18" charset="0"/>
            </a:endParaRPr>
          </a:p>
          <a:p>
            <a:pPr eaLnBrk="1" hangingPunct="1">
              <a:lnSpc>
                <a:spcPct val="130000"/>
              </a:lnSpc>
              <a:spcBef>
                <a:spcPct val="0"/>
              </a:spcBef>
              <a:buClrTx/>
              <a:buSzTx/>
              <a:buFontTx/>
              <a:buNone/>
            </a:pPr>
            <a:r>
              <a:rPr kumimoji="1" lang="zh-CN" altLang="en-US" sz="2200" b="0">
                <a:latin typeface="Times New Roman" panose="02020603050405020304" pitchFamily="18" charset="0"/>
              </a:rPr>
              <a:t>及时维修的概率为</a:t>
            </a:r>
            <a:endParaRPr kumimoji="1" lang="en-US" altLang="zh-CN" sz="2200" b="0">
              <a:latin typeface="Times New Roman" panose="02020603050405020304" pitchFamily="18" charset="0"/>
            </a:endParaRPr>
          </a:p>
        </p:txBody>
      </p:sp>
      <p:graphicFrame>
        <p:nvGraphicFramePr>
          <p:cNvPr id="57347" name="Object 3"/>
          <p:cNvGraphicFramePr>
            <a:graphicFrameLocks noChangeAspect="1"/>
          </p:cNvGraphicFramePr>
          <p:nvPr/>
        </p:nvGraphicFramePr>
        <p:xfrm>
          <a:off x="1352550" y="2360613"/>
          <a:ext cx="2787650" cy="735012"/>
        </p:xfrm>
        <a:graphic>
          <a:graphicData uri="http://schemas.openxmlformats.org/presentationml/2006/ole">
            <mc:AlternateContent xmlns:mc="http://schemas.openxmlformats.org/markup-compatibility/2006">
              <mc:Choice xmlns:v="urn:schemas-microsoft-com:vml" Requires="v">
                <p:oleObj spid="_x0000_s57611" name="Equation" r:id="rId1" imgW="3838575" imgH="981710" progId="Equation.3">
                  <p:embed/>
                </p:oleObj>
              </mc:Choice>
              <mc:Fallback>
                <p:oleObj name="Equation" r:id="rId1" imgW="3838575" imgH="98171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2360613"/>
                        <a:ext cx="2787650" cy="735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8" name="Object 4"/>
          <p:cNvGraphicFramePr>
            <a:graphicFrameLocks noChangeAspect="1"/>
          </p:cNvGraphicFramePr>
          <p:nvPr/>
        </p:nvGraphicFramePr>
        <p:xfrm>
          <a:off x="2484438" y="3438525"/>
          <a:ext cx="3330575" cy="730250"/>
        </p:xfrm>
        <a:graphic>
          <a:graphicData uri="http://schemas.openxmlformats.org/presentationml/2006/ole">
            <mc:AlternateContent xmlns:mc="http://schemas.openxmlformats.org/markup-compatibility/2006">
              <mc:Choice xmlns:v="urn:schemas-microsoft-com:vml" Requires="v">
                <p:oleObj spid="_x0000_s57612" name="Equation" r:id="rId3" imgW="4629150" imgH="981710" progId="Equation.3">
                  <p:embed/>
                </p:oleObj>
              </mc:Choice>
              <mc:Fallback>
                <p:oleObj name="Equation" r:id="rId3" imgW="4629150" imgH="98171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3438525"/>
                        <a:ext cx="3330575"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49" name="Object 5"/>
          <p:cNvGraphicFramePr>
            <a:graphicFrameLocks noChangeAspect="1"/>
          </p:cNvGraphicFramePr>
          <p:nvPr/>
        </p:nvGraphicFramePr>
        <p:xfrm>
          <a:off x="2484438" y="4581525"/>
          <a:ext cx="1762125" cy="752475"/>
        </p:xfrm>
        <a:graphic>
          <a:graphicData uri="http://schemas.openxmlformats.org/presentationml/2006/ole">
            <mc:AlternateContent xmlns:mc="http://schemas.openxmlformats.org/markup-compatibility/2006">
              <mc:Choice xmlns:v="urn:schemas-microsoft-com:vml" Requires="v">
                <p:oleObj spid="_x0000_s57613" name="Equation" r:id="rId5" imgW="2257425" imgH="981710" progId="Equation.3">
                  <p:embed/>
                </p:oleObj>
              </mc:Choice>
              <mc:Fallback>
                <p:oleObj name="Equation" r:id="rId5" imgW="2257425" imgH="98171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4438" y="4581525"/>
                        <a:ext cx="1762125"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7350" name="Object 6"/>
          <p:cNvGraphicFramePr>
            <a:graphicFrameLocks noChangeAspect="1"/>
          </p:cNvGraphicFramePr>
          <p:nvPr/>
        </p:nvGraphicFramePr>
        <p:xfrm>
          <a:off x="2484438" y="5694363"/>
          <a:ext cx="1871662" cy="249237"/>
        </p:xfrm>
        <a:graphic>
          <a:graphicData uri="http://schemas.openxmlformats.org/presentationml/2006/ole">
            <mc:AlternateContent xmlns:mc="http://schemas.openxmlformats.org/markup-compatibility/2006">
              <mc:Choice xmlns:v="urn:schemas-microsoft-com:vml" Requires="v">
                <p:oleObj spid="_x0000_s57614" name="Equation" r:id="rId7" imgW="1809750" imgH="288925" progId="Equation.3">
                  <p:embed/>
                </p:oleObj>
              </mc:Choice>
              <mc:Fallback>
                <p:oleObj name="Equation" r:id="rId7" imgW="1809750" imgH="288925"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84438" y="5694363"/>
                        <a:ext cx="1871662" cy="249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advClick="0"/>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574675" y="908050"/>
            <a:ext cx="7021513" cy="191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200" b="0">
                <a:latin typeface="宋体" panose="02010600030101010101" pitchFamily="2" charset="-122"/>
              </a:rPr>
              <a:t>　　</a:t>
            </a:r>
            <a:r>
              <a:rPr kumimoji="1" lang="zh-CN" altLang="en-US" sz="2200" b="0">
                <a:latin typeface="Times New Roman" panose="02020603050405020304" pitchFamily="18" charset="0"/>
              </a:rPr>
              <a:t>设30台设备中发生故障的台数为</a:t>
            </a:r>
            <a:r>
              <a:rPr kumimoji="1" lang="en-US" altLang="zh-CN" sz="2200" b="0" i="1">
                <a:latin typeface="Times New Roman" panose="02020603050405020304" pitchFamily="18" charset="0"/>
              </a:rPr>
              <a:t>Y～B</a:t>
            </a:r>
            <a:r>
              <a:rPr kumimoji="1" lang="en-US" altLang="zh-CN" sz="2200" b="0">
                <a:latin typeface="Times New Roman" panose="02020603050405020304" pitchFamily="18" charset="0"/>
              </a:rPr>
              <a:t>(30,0.01)</a:t>
            </a:r>
            <a:r>
              <a:rPr kumimoji="1" lang="zh-CN" altLang="en-US" sz="2200" b="0">
                <a:latin typeface="Times New Roman" panose="02020603050405020304" pitchFamily="18" charset="0"/>
              </a:rPr>
              <a:t>。设每个人独立负责30台设备，第 </a:t>
            </a:r>
            <a:r>
              <a:rPr kumimoji="1" lang="en-US" altLang="zh-CN" sz="2200" b="0" i="1">
                <a:latin typeface="Times New Roman" panose="02020603050405020304" pitchFamily="18" charset="0"/>
              </a:rPr>
              <a:t>i</a:t>
            </a:r>
            <a:r>
              <a:rPr kumimoji="1" lang="zh-CN" altLang="en-US" sz="2200" b="0">
                <a:latin typeface="Times New Roman" panose="02020603050405020304" pitchFamily="18" charset="0"/>
              </a:rPr>
              <a:t>个人负责的30台设备发生故障不能及时维修为事件</a:t>
            </a:r>
            <a:r>
              <a:rPr kumimoji="1" lang="en-US" altLang="zh-CN" sz="2200" b="0" i="1">
                <a:latin typeface="Times New Roman" panose="02020603050405020304" pitchFamily="18" charset="0"/>
              </a:rPr>
              <a:t>A</a:t>
            </a:r>
            <a:r>
              <a:rPr kumimoji="1" lang="en-US" altLang="zh-CN" sz="2200" b="0" i="1" baseline="-25000">
                <a:latin typeface="Times New Roman" panose="02020603050405020304" pitchFamily="18" charset="0"/>
              </a:rPr>
              <a:t>i</a:t>
            </a:r>
            <a:r>
              <a:rPr kumimoji="1" lang="en-US" altLang="zh-CN" sz="2200" b="0" i="1">
                <a:latin typeface="Times New Roman" panose="02020603050405020304" pitchFamily="18" charset="0"/>
              </a:rPr>
              <a:t> </a:t>
            </a:r>
            <a:endParaRPr kumimoji="1" lang="en-US" altLang="zh-CN" sz="2200" b="0">
              <a:latin typeface="Times New Roman" panose="02020603050405020304" pitchFamily="18" charset="0"/>
            </a:endParaRPr>
          </a:p>
          <a:p>
            <a:pPr eaLnBrk="1" hangingPunct="1">
              <a:spcBef>
                <a:spcPct val="0"/>
              </a:spcBef>
              <a:buClrTx/>
              <a:buSzTx/>
              <a:buFontTx/>
              <a:buNone/>
            </a:pPr>
            <a:endParaRPr kumimoji="1" lang="en-US" altLang="zh-CN" sz="2200" b="0" i="1">
              <a:latin typeface="Times New Roman" panose="02020603050405020304" pitchFamily="18" charset="0"/>
            </a:endParaRPr>
          </a:p>
          <a:p>
            <a:pPr eaLnBrk="1" hangingPunct="1">
              <a:spcBef>
                <a:spcPct val="0"/>
              </a:spcBef>
              <a:buClrTx/>
              <a:buSzTx/>
              <a:buFontTx/>
              <a:buNone/>
            </a:pPr>
            <a:endParaRPr kumimoji="1" lang="en-US" altLang="zh-CN" b="0">
              <a:latin typeface="Times New Roman" panose="02020603050405020304" pitchFamily="18" charset="0"/>
              <a:ea typeface="楷体_GB2312" pitchFamily="49" charset="-122"/>
            </a:endParaRPr>
          </a:p>
        </p:txBody>
      </p:sp>
      <p:sp>
        <p:nvSpPr>
          <p:cNvPr id="58371" name="Text Box 3"/>
          <p:cNvSpPr txBox="1">
            <a:spLocks noChangeArrowheads="1"/>
          </p:cNvSpPr>
          <p:nvPr/>
        </p:nvSpPr>
        <p:spPr bwMode="auto">
          <a:xfrm>
            <a:off x="1136650" y="2400300"/>
            <a:ext cx="4635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200" b="0">
                <a:latin typeface="Times New Roman" panose="02020603050405020304" pitchFamily="18" charset="0"/>
              </a:rPr>
              <a:t>则</a:t>
            </a:r>
            <a:endParaRPr kumimoji="1" lang="zh-CN" altLang="en-US" sz="2200" b="0">
              <a:latin typeface="Times New Roman" panose="02020603050405020304" pitchFamily="18" charset="0"/>
            </a:endParaRPr>
          </a:p>
        </p:txBody>
      </p:sp>
      <p:graphicFrame>
        <p:nvGraphicFramePr>
          <p:cNvPr id="58372" name="Object 4"/>
          <p:cNvGraphicFramePr>
            <a:graphicFrameLocks noChangeAspect="1"/>
          </p:cNvGraphicFramePr>
          <p:nvPr/>
        </p:nvGraphicFramePr>
        <p:xfrm>
          <a:off x="1574800" y="2324100"/>
          <a:ext cx="4076700" cy="741363"/>
        </p:xfrm>
        <a:graphic>
          <a:graphicData uri="http://schemas.openxmlformats.org/presentationml/2006/ole">
            <mc:AlternateContent xmlns:mc="http://schemas.openxmlformats.org/markup-compatibility/2006">
              <mc:Choice xmlns:v="urn:schemas-microsoft-com:vml" Requires="v">
                <p:oleObj spid="_x0000_s58831" name="Equation" r:id="rId1" imgW="5076825" imgH="981710" progId="Equation.3">
                  <p:embed/>
                </p:oleObj>
              </mc:Choice>
              <mc:Fallback>
                <p:oleObj name="Equation" r:id="rId1" imgW="5076825" imgH="98171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4800" y="2324100"/>
                        <a:ext cx="4076700" cy="741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8373" name="Group 5"/>
          <p:cNvGrpSpPr/>
          <p:nvPr/>
        </p:nvGrpSpPr>
        <p:grpSpPr bwMode="auto">
          <a:xfrm>
            <a:off x="3843338" y="3162300"/>
            <a:ext cx="2600325" cy="304800"/>
            <a:chOff x="2400" y="1968"/>
            <a:chExt cx="2240" cy="256"/>
          </a:xfrm>
        </p:grpSpPr>
        <p:graphicFrame>
          <p:nvGraphicFramePr>
            <p:cNvPr id="58381" name="Object 6"/>
            <p:cNvGraphicFramePr>
              <a:graphicFrameLocks noChangeAspect="1"/>
            </p:cNvGraphicFramePr>
            <p:nvPr/>
          </p:nvGraphicFramePr>
          <p:xfrm>
            <a:off x="2400" y="1968"/>
            <a:ext cx="1131" cy="211"/>
          </p:xfrm>
          <a:graphic>
            <a:graphicData uri="http://schemas.openxmlformats.org/presentationml/2006/ole">
              <mc:AlternateContent xmlns:mc="http://schemas.openxmlformats.org/markup-compatibility/2006">
                <mc:Choice xmlns:v="urn:schemas-microsoft-com:vml" Requires="v">
                  <p:oleObj spid="_x0000_s58832" name="Equation" r:id="rId3" imgW="1400175" imgH="288925" progId="Equation.3">
                    <p:embed/>
                  </p:oleObj>
                </mc:Choice>
                <mc:Fallback>
                  <p:oleObj name="Equation" r:id="rId3" imgW="1400175" imgH="288925"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 y="1968"/>
                          <a:ext cx="1131"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2" name="Object 7"/>
            <p:cNvGraphicFramePr>
              <a:graphicFrameLocks noChangeAspect="1"/>
            </p:cNvGraphicFramePr>
            <p:nvPr/>
          </p:nvGraphicFramePr>
          <p:xfrm>
            <a:off x="3840" y="1968"/>
            <a:ext cx="800" cy="256"/>
          </p:xfrm>
          <a:graphic>
            <a:graphicData uri="http://schemas.openxmlformats.org/presentationml/2006/ole">
              <mc:AlternateContent xmlns:mc="http://schemas.openxmlformats.org/markup-compatibility/2006">
                <mc:Choice xmlns:v="urn:schemas-microsoft-com:vml" Requires="v">
                  <p:oleObj spid="_x0000_s58833" name="Equation" r:id="rId5" imgW="1209675" imgH="356235" progId="Equation.3">
                    <p:embed/>
                  </p:oleObj>
                </mc:Choice>
                <mc:Fallback>
                  <p:oleObj name="Equation" r:id="rId5" imgW="1209675" imgH="356235"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0" y="1968"/>
                          <a:ext cx="800"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8374" name="Text Box 8"/>
          <p:cNvSpPr txBox="1">
            <a:spLocks noChangeArrowheads="1"/>
          </p:cNvSpPr>
          <p:nvPr/>
        </p:nvSpPr>
        <p:spPr bwMode="auto">
          <a:xfrm>
            <a:off x="533400" y="3467100"/>
            <a:ext cx="6153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200" b="0">
                <a:latin typeface="宋体" panose="02010600030101010101" pitchFamily="2" charset="-122"/>
              </a:rPr>
              <a:t>　　</a:t>
            </a:r>
            <a:r>
              <a:rPr kumimoji="1" lang="zh-CN" altLang="en-US" sz="2200" b="0">
                <a:latin typeface="Times New Roman" panose="02020603050405020304" pitchFamily="18" charset="0"/>
              </a:rPr>
              <a:t>三个人各独立负责30台设备发生故障不能及时维修为事件</a:t>
            </a:r>
            <a:endParaRPr kumimoji="1" lang="zh-CN" altLang="en-US" sz="2200" b="0">
              <a:latin typeface="Times New Roman" panose="02020603050405020304" pitchFamily="18" charset="0"/>
            </a:endParaRPr>
          </a:p>
        </p:txBody>
      </p:sp>
      <p:graphicFrame>
        <p:nvGraphicFramePr>
          <p:cNvPr id="58375" name="Object 9"/>
          <p:cNvGraphicFramePr>
            <a:graphicFrameLocks noChangeAspect="1"/>
          </p:cNvGraphicFramePr>
          <p:nvPr/>
        </p:nvGraphicFramePr>
        <p:xfrm>
          <a:off x="2336800" y="3867150"/>
          <a:ext cx="1549400" cy="361950"/>
        </p:xfrm>
        <a:graphic>
          <a:graphicData uri="http://schemas.openxmlformats.org/presentationml/2006/ole">
            <mc:AlternateContent xmlns:mc="http://schemas.openxmlformats.org/markup-compatibility/2006">
              <mc:Choice xmlns:v="urn:schemas-microsoft-com:vml" Requires="v">
                <p:oleObj spid="_x0000_s58834" name="Equation" r:id="rId7" imgW="2009775" imgH="433070" progId="Equation.3">
                  <p:embed/>
                </p:oleObj>
              </mc:Choice>
              <mc:Fallback>
                <p:oleObj name="Equation" r:id="rId7" imgW="2009775" imgH="43307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6800" y="3867150"/>
                        <a:ext cx="154940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76" name="Object 10"/>
          <p:cNvGraphicFramePr>
            <a:graphicFrameLocks noChangeAspect="1"/>
          </p:cNvGraphicFramePr>
          <p:nvPr/>
        </p:nvGraphicFramePr>
        <p:xfrm>
          <a:off x="1828800" y="4229100"/>
          <a:ext cx="3606800" cy="720725"/>
        </p:xfrm>
        <a:graphic>
          <a:graphicData uri="http://schemas.openxmlformats.org/presentationml/2006/ole">
            <mc:AlternateContent xmlns:mc="http://schemas.openxmlformats.org/markup-compatibility/2006">
              <mc:Choice xmlns:v="urn:schemas-microsoft-com:vml" Requires="v">
                <p:oleObj spid="_x0000_s58835" name="Equation" r:id="rId9" imgW="4895850" imgH="942975" progId="Equation.3">
                  <p:embed/>
                </p:oleObj>
              </mc:Choice>
              <mc:Fallback>
                <p:oleObj name="Equation" r:id="rId9" imgW="4895850" imgH="942975"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4229100"/>
                        <a:ext cx="3606800"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8377" name="Group 11"/>
          <p:cNvGrpSpPr/>
          <p:nvPr/>
        </p:nvGrpSpPr>
        <p:grpSpPr bwMode="auto">
          <a:xfrm>
            <a:off x="1179513" y="4991100"/>
            <a:ext cx="5297487" cy="384175"/>
            <a:chOff x="444" y="3476"/>
            <a:chExt cx="4404" cy="336"/>
          </a:xfrm>
        </p:grpSpPr>
        <p:graphicFrame>
          <p:nvGraphicFramePr>
            <p:cNvPr id="58379" name="Object 12"/>
            <p:cNvGraphicFramePr>
              <a:graphicFrameLocks noChangeAspect="1"/>
            </p:cNvGraphicFramePr>
            <p:nvPr/>
          </p:nvGraphicFramePr>
          <p:xfrm>
            <a:off x="444" y="3492"/>
            <a:ext cx="2784" cy="320"/>
          </p:xfrm>
          <a:graphic>
            <a:graphicData uri="http://schemas.openxmlformats.org/presentationml/2006/ole">
              <mc:AlternateContent xmlns:mc="http://schemas.openxmlformats.org/markup-compatibility/2006">
                <mc:Choice xmlns:v="urn:schemas-microsoft-com:vml" Requires="v">
                  <p:oleObj spid="_x0000_s58836" name="Equation" r:id="rId11" imgW="4362450" imgH="452120" progId="Equation.3">
                    <p:embed/>
                  </p:oleObj>
                </mc:Choice>
                <mc:Fallback>
                  <p:oleObj name="Equation" r:id="rId11" imgW="4362450" imgH="45212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4" y="3492"/>
                          <a:ext cx="2784"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380" name="Object 13"/>
            <p:cNvGraphicFramePr>
              <a:graphicFrameLocks noChangeAspect="1"/>
            </p:cNvGraphicFramePr>
            <p:nvPr/>
          </p:nvGraphicFramePr>
          <p:xfrm>
            <a:off x="3216" y="3476"/>
            <a:ext cx="1632" cy="320"/>
          </p:xfrm>
          <a:graphic>
            <a:graphicData uri="http://schemas.openxmlformats.org/presentationml/2006/ole">
              <mc:AlternateContent xmlns:mc="http://schemas.openxmlformats.org/markup-compatibility/2006">
                <mc:Choice xmlns:v="urn:schemas-microsoft-com:vml" Requires="v">
                  <p:oleObj spid="_x0000_s58837" name="Equation" r:id="rId13" imgW="676275" imgH="125095" progId="Equation.3">
                    <p:embed/>
                  </p:oleObj>
                </mc:Choice>
                <mc:Fallback>
                  <p:oleObj name="Equation" r:id="rId13" imgW="676275" imgH="125095"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16" y="3476"/>
                          <a:ext cx="1632"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8378" name="Text Box 14"/>
          <p:cNvSpPr txBox="1">
            <a:spLocks noChangeArrowheads="1"/>
          </p:cNvSpPr>
          <p:nvPr/>
        </p:nvSpPr>
        <p:spPr bwMode="auto">
          <a:xfrm>
            <a:off x="1073150" y="5448300"/>
            <a:ext cx="54927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200" b="0">
                <a:latin typeface="Times New Roman" panose="02020603050405020304" pitchFamily="18" charset="0"/>
              </a:rPr>
              <a:t>故</a:t>
            </a:r>
            <a:r>
              <a:rPr kumimoji="1" lang="zh-CN" altLang="en-US" sz="2200" b="0">
                <a:solidFill>
                  <a:srgbClr val="006666"/>
                </a:solidFill>
                <a:latin typeface="Times New Roman" panose="02020603050405020304" pitchFamily="18" charset="0"/>
              </a:rPr>
              <a:t>三个人共同负责90台设备比各自负责好！</a:t>
            </a:r>
            <a:endParaRPr kumimoji="1" lang="zh-CN" altLang="en-US" sz="2200" b="0">
              <a:solidFill>
                <a:srgbClr val="006666"/>
              </a:solidFill>
              <a:latin typeface="Times New Roman" panose="02020603050405020304" pitchFamily="18" charset="0"/>
            </a:endParaRPr>
          </a:p>
        </p:txBody>
      </p:sp>
    </p:spTree>
  </p:cSld>
  <p:clrMapOvr>
    <a:masterClrMapping/>
  </p:clrMapOvr>
  <p:transition advClick="0"/>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4" name="Rectangle 4"/>
          <p:cNvSpPr>
            <a:spLocks noChangeArrowheads="1"/>
          </p:cNvSpPr>
          <p:nvPr/>
        </p:nvSpPr>
        <p:spPr bwMode="auto">
          <a:xfrm>
            <a:off x="804863" y="1524000"/>
            <a:ext cx="7526337"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zh-CN" altLang="en-US" b="0">
                <a:solidFill>
                  <a:srgbClr val="FFFF99"/>
                </a:solidFill>
                <a:ea typeface="华文新魏" panose="02010800040101010101" pitchFamily="2" charset="-122"/>
              </a:rPr>
              <a:t>        </a:t>
            </a:r>
            <a:r>
              <a:rPr kumimoji="1" lang="zh-CN" altLang="en-US" b="0">
                <a:ea typeface="华文新魏" panose="02010800040101010101" pitchFamily="2" charset="-122"/>
              </a:rPr>
              <a:t>连续型随机变量</a:t>
            </a:r>
            <a:r>
              <a:rPr kumimoji="1" lang="en-US" altLang="zh-CN" b="0" i="1">
                <a:ea typeface="华文新魏" panose="02010800040101010101" pitchFamily="2" charset="-122"/>
              </a:rPr>
              <a:t>X</a:t>
            </a:r>
            <a:r>
              <a:rPr kumimoji="1" lang="zh-CN" altLang="en-US" b="0">
                <a:ea typeface="华文新魏" panose="02010800040101010101" pitchFamily="2" charset="-122"/>
              </a:rPr>
              <a:t>所有可能取值充满一个区间,   对这种类型的随机变量,  不能象离散型随机变量那样,   以指定它取每个值概率的方式,   去给出其概率分布,   而是通过给出所谓“概率密度函数”的方式.</a:t>
            </a:r>
            <a:endParaRPr kumimoji="1" lang="zh-CN" altLang="en-US" b="0">
              <a:ea typeface="华文新魏" panose="02010800040101010101" pitchFamily="2" charset="-122"/>
            </a:endParaRPr>
          </a:p>
        </p:txBody>
      </p:sp>
      <p:sp>
        <p:nvSpPr>
          <p:cNvPr id="148485" name="Rectangle 5"/>
          <p:cNvSpPr>
            <a:spLocks noChangeArrowheads="1"/>
          </p:cNvSpPr>
          <p:nvPr/>
        </p:nvSpPr>
        <p:spPr bwMode="auto">
          <a:xfrm>
            <a:off x="881063" y="4911725"/>
            <a:ext cx="76200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zh-CN" altLang="en-US" b="0">
                <a:solidFill>
                  <a:srgbClr val="FFFF99"/>
                </a:solidFill>
                <a:ea typeface="华文新魏" panose="02010800040101010101" pitchFamily="2" charset="-122"/>
              </a:rPr>
              <a:t>       </a:t>
            </a:r>
            <a:r>
              <a:rPr kumimoji="1" lang="zh-CN" altLang="en-US" b="0">
                <a:ea typeface="华文新魏" panose="02010800040101010101" pitchFamily="2" charset="-122"/>
              </a:rPr>
              <a:t>下面我们就来介绍对连续型随机变量的描述方法.</a:t>
            </a:r>
            <a:endParaRPr kumimoji="1" lang="zh-CN" altLang="en-US" b="0">
              <a:ea typeface="华文新魏" panose="02010800040101010101" pitchFamily="2" charset="-122"/>
            </a:endParaRPr>
          </a:p>
        </p:txBody>
      </p:sp>
      <p:sp>
        <p:nvSpPr>
          <p:cNvPr id="59396" name="Rectangle 2"/>
          <p:cNvSpPr>
            <a:spLocks noGrp="1" noChangeArrowheads="1"/>
          </p:cNvSpPr>
          <p:nvPr>
            <p:ph type="title" idx="4294967295"/>
          </p:nvPr>
        </p:nvSpPr>
        <p:spPr>
          <a:xfrm>
            <a:off x="-36513" y="685800"/>
            <a:ext cx="8540751" cy="1143000"/>
          </a:xfrm>
        </p:spPr>
        <p:txBody>
          <a:bodyPr/>
          <a:lstStyle/>
          <a:p>
            <a:pPr eaLnBrk="1" hangingPunct="1">
              <a:lnSpc>
                <a:spcPct val="120000"/>
              </a:lnSpc>
            </a:pPr>
            <a:r>
              <a:rPr lang="zh-CN" altLang="en-US" sz="3600">
                <a:ea typeface="华文新魏" panose="02010800040101010101" pitchFamily="2" charset="-122"/>
              </a:rPr>
              <a:t>连续型随机变量</a:t>
            </a:r>
            <a:endParaRPr lang="zh-CN" altLang="en-US" sz="360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48484"/>
                                        </p:tgtEl>
                                        <p:attrNameLst>
                                          <p:attrName>style.visibility</p:attrName>
                                        </p:attrNameLst>
                                      </p:cBhvr>
                                      <p:to>
                                        <p:strVal val="visible"/>
                                      </p:to>
                                    </p:set>
                                    <p:animEffect transition="in" filter="barn(outVertical)">
                                      <p:cBhvr>
                                        <p:cTn id="7" dur="500"/>
                                        <p:tgtEl>
                                          <p:spTgt spid="14848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8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autoUpdateAnimBg="0"/>
      <p:bldP spid="14848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0418" name="Object 2"/>
          <p:cNvGraphicFramePr>
            <a:graphicFrameLocks noChangeAspect="1"/>
          </p:cNvGraphicFramePr>
          <p:nvPr/>
        </p:nvGraphicFramePr>
        <p:xfrm>
          <a:off x="4560888" y="2973388"/>
          <a:ext cx="112712" cy="214312"/>
        </p:xfrm>
        <a:graphic>
          <a:graphicData uri="http://schemas.openxmlformats.org/presentationml/2006/ole">
            <mc:AlternateContent xmlns:mc="http://schemas.openxmlformats.org/markup-compatibility/2006">
              <mc:Choice xmlns:v="urn:schemas-microsoft-com:vml" Requires="v">
                <p:oleObj spid="_x0000_s60946" name="公式" r:id="rId1" imgW="114300" imgH="215900" progId="Equation.3">
                  <p:embed/>
                </p:oleObj>
              </mc:Choice>
              <mc:Fallback>
                <p:oleObj name="公式" r:id="rId1" imgW="114300" imgH="2159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0888" y="2973388"/>
                        <a:ext cx="112712" cy="21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475" name="Text Box 3"/>
          <p:cNvSpPr txBox="1">
            <a:spLocks noChangeArrowheads="1"/>
          </p:cNvSpPr>
          <p:nvPr/>
        </p:nvSpPr>
        <p:spPr bwMode="auto">
          <a:xfrm>
            <a:off x="466725" y="3819525"/>
            <a:ext cx="80645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rPr>
              <a:t>则称 </a:t>
            </a:r>
            <a:r>
              <a:rPr kumimoji="1" lang="en-US" altLang="zh-CN" sz="2800" i="1">
                <a:solidFill>
                  <a:schemeClr val="accent2"/>
                </a:solidFill>
                <a:latin typeface="Times New Roman" panose="02020603050405020304" pitchFamily="18" charset="0"/>
              </a:rPr>
              <a:t>X</a:t>
            </a:r>
            <a:r>
              <a:rPr kumimoji="1" lang="zh-CN" altLang="en-US" sz="2800">
                <a:solidFill>
                  <a:schemeClr val="accent2"/>
                </a:solidFill>
                <a:latin typeface="Times New Roman" panose="02020603050405020304" pitchFamily="18" charset="0"/>
              </a:rPr>
              <a:t>为连续型随机变量</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称  </a:t>
            </a:r>
            <a:r>
              <a:rPr kumimoji="1" lang="en-US" altLang="zh-CN" sz="2800" i="1">
                <a:solidFill>
                  <a:schemeClr val="accent2"/>
                </a:solidFill>
                <a:latin typeface="Times New Roman" panose="02020603050405020304" pitchFamily="18" charset="0"/>
              </a:rPr>
              <a:t>f </a:t>
            </a:r>
            <a:r>
              <a:rPr kumimoji="1" lang="en-US" altLang="zh-CN" sz="2800">
                <a:solidFill>
                  <a:schemeClr val="accent2"/>
                </a:solidFill>
                <a:latin typeface="Times New Roman" panose="02020603050405020304" pitchFamily="18" charset="0"/>
              </a:rPr>
              <a:t>(</a:t>
            </a:r>
            <a:r>
              <a:rPr kumimoji="1" lang="en-US" altLang="zh-CN" sz="2800" i="1">
                <a:solidFill>
                  <a:schemeClr val="accent2"/>
                </a:solidFill>
                <a:latin typeface="Times New Roman" panose="02020603050405020304" pitchFamily="18" charset="0"/>
              </a:rPr>
              <a:t>x</a:t>
            </a:r>
            <a:r>
              <a:rPr kumimoji="1" lang="en-US" altLang="zh-CN" sz="2800">
                <a:solidFill>
                  <a:schemeClr val="accent2"/>
                </a:solidFill>
                <a:latin typeface="Times New Roman" panose="02020603050405020304" pitchFamily="18" charset="0"/>
              </a:rPr>
              <a:t>)</a:t>
            </a:r>
            <a:r>
              <a:rPr kumimoji="1" lang="en-US" altLang="zh-CN" sz="2800" i="1">
                <a:latin typeface="Times New Roman" panose="02020603050405020304" pitchFamily="18" charset="0"/>
              </a:rPr>
              <a:t> </a:t>
            </a:r>
            <a:r>
              <a:rPr kumimoji="1" lang="zh-CN" altLang="en-US" sz="2800">
                <a:latin typeface="Times New Roman" panose="02020603050405020304" pitchFamily="18" charset="0"/>
              </a:rPr>
              <a:t>为 </a:t>
            </a:r>
            <a:r>
              <a:rPr kumimoji="1" lang="en-US" altLang="zh-CN" sz="2800" i="1">
                <a:latin typeface="Times New Roman" panose="02020603050405020304" pitchFamily="18" charset="0"/>
              </a:rPr>
              <a:t>X </a:t>
            </a:r>
            <a:r>
              <a:rPr kumimoji="1" lang="zh-CN" altLang="en-US" sz="2800">
                <a:latin typeface="Times New Roman" panose="02020603050405020304" pitchFamily="18" charset="0"/>
              </a:rPr>
              <a:t>的</a:t>
            </a:r>
            <a:r>
              <a:rPr kumimoji="1" lang="zh-CN" altLang="en-US" sz="2800">
                <a:solidFill>
                  <a:schemeClr val="accent2"/>
                </a:solidFill>
                <a:latin typeface="Times New Roman" panose="02020603050405020304" pitchFamily="18" charset="0"/>
              </a:rPr>
              <a:t>概率密度</a:t>
            </a:r>
            <a:endParaRPr kumimoji="1" lang="zh-CN" altLang="en-US" sz="2800">
              <a:solidFill>
                <a:schemeClr val="accent2"/>
              </a:solidFill>
              <a:latin typeface="Times New Roman" panose="02020603050405020304" pitchFamily="18" charset="0"/>
            </a:endParaRPr>
          </a:p>
          <a:p>
            <a:pPr eaLnBrk="1" hangingPunct="1">
              <a:spcBef>
                <a:spcPct val="0"/>
              </a:spcBef>
              <a:buClrTx/>
              <a:buSzTx/>
              <a:buFontTx/>
              <a:buNone/>
            </a:pPr>
            <a:r>
              <a:rPr kumimoji="1" lang="zh-CN" altLang="en-US" sz="2800">
                <a:solidFill>
                  <a:schemeClr val="accent2"/>
                </a:solidFill>
                <a:latin typeface="Times New Roman" panose="02020603050405020304" pitchFamily="18" charset="0"/>
              </a:rPr>
              <a:t>函数</a:t>
            </a:r>
            <a:r>
              <a:rPr kumimoji="1" lang="zh-CN" altLang="en-US" sz="2800">
                <a:latin typeface="Times New Roman" panose="02020603050405020304" pitchFamily="18" charset="0"/>
              </a:rPr>
              <a:t>，简称为</a:t>
            </a:r>
            <a:r>
              <a:rPr kumimoji="1" lang="zh-CN" altLang="en-US" sz="2800">
                <a:solidFill>
                  <a:schemeClr val="accent2"/>
                </a:solidFill>
                <a:latin typeface="Times New Roman" panose="02020603050405020304" pitchFamily="18" charset="0"/>
              </a:rPr>
              <a:t>概率密度 </a:t>
            </a:r>
            <a:r>
              <a:rPr kumimoji="1" lang="en-US" altLang="zh-CN" sz="2800">
                <a:latin typeface="Times New Roman" panose="02020603050405020304" pitchFamily="18" charset="0"/>
              </a:rPr>
              <a:t>.</a:t>
            </a:r>
            <a:endParaRPr kumimoji="1" lang="en-US" altLang="zh-CN" sz="2800">
              <a:latin typeface="Times New Roman" panose="02020603050405020304" pitchFamily="18" charset="0"/>
            </a:endParaRPr>
          </a:p>
        </p:txBody>
      </p:sp>
      <p:sp>
        <p:nvSpPr>
          <p:cNvPr id="60420" name="Text Box 4"/>
          <p:cNvSpPr txBox="1">
            <a:spLocks noChangeArrowheads="1"/>
          </p:cNvSpPr>
          <p:nvPr/>
        </p:nvSpPr>
        <p:spPr bwMode="auto">
          <a:xfrm>
            <a:off x="609600" y="533400"/>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a:solidFill>
                  <a:schemeClr val="accent2"/>
                </a:solidFill>
                <a:latin typeface="黑体" panose="02010609060101010101" pitchFamily="49" charset="-122"/>
                <a:ea typeface="黑体" panose="02010609060101010101" pitchFamily="49" charset="-122"/>
              </a:rPr>
              <a:t>1</a:t>
            </a:r>
            <a:r>
              <a:rPr kumimoji="1" lang="zh-CN" altLang="en-US" sz="2800">
                <a:solidFill>
                  <a:schemeClr val="accent2"/>
                </a:solidFill>
                <a:latin typeface="黑体" panose="02010609060101010101" pitchFamily="49" charset="-122"/>
                <a:ea typeface="黑体" panose="02010609060101010101" pitchFamily="49" charset="-122"/>
              </a:rPr>
              <a:t>、 连续型随机变量及其概率密度的定义</a:t>
            </a:r>
            <a:endParaRPr kumimoji="1" lang="zh-CN" altLang="en-US" sz="2800">
              <a:solidFill>
                <a:schemeClr val="accent2"/>
              </a:solidFill>
              <a:latin typeface="黑体" panose="02010609060101010101" pitchFamily="49" charset="-122"/>
              <a:ea typeface="黑体" panose="02010609060101010101" pitchFamily="49" charset="-122"/>
            </a:endParaRPr>
          </a:p>
        </p:txBody>
      </p:sp>
      <p:graphicFrame>
        <p:nvGraphicFramePr>
          <p:cNvPr id="617477" name="Object 5"/>
          <p:cNvGraphicFramePr>
            <a:graphicFrameLocks noChangeAspect="1"/>
          </p:cNvGraphicFramePr>
          <p:nvPr/>
        </p:nvGraphicFramePr>
        <p:xfrm>
          <a:off x="2051050" y="2781300"/>
          <a:ext cx="2768600" cy="698500"/>
        </p:xfrm>
        <a:graphic>
          <a:graphicData uri="http://schemas.openxmlformats.org/presentationml/2006/ole">
            <mc:AlternateContent xmlns:mc="http://schemas.openxmlformats.org/markup-compatibility/2006">
              <mc:Choice xmlns:v="urn:schemas-microsoft-com:vml" Requires="v">
                <p:oleObj spid="_x0000_s60947" name="Equation" r:id="rId3" imgW="2714625" imgH="645160" progId="Equation.DSMT4">
                  <p:embed/>
                </p:oleObj>
              </mc:Choice>
              <mc:Fallback>
                <p:oleObj name="Equation" r:id="rId3" imgW="2714625" imgH="64516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781300"/>
                        <a:ext cx="27686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7478" name="Rectangle 6"/>
          <p:cNvSpPr>
            <a:spLocks noChangeArrowheads="1"/>
          </p:cNvSpPr>
          <p:nvPr/>
        </p:nvSpPr>
        <p:spPr bwMode="auto">
          <a:xfrm>
            <a:off x="5986463" y="1963738"/>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a:latin typeface="Times New Roman" panose="02020603050405020304" pitchFamily="18" charset="0"/>
              </a:rPr>
              <a:t>有</a:t>
            </a:r>
            <a:endParaRPr kumimoji="1" lang="zh-CN" altLang="en-US" sz="2800">
              <a:latin typeface="Times New Roman" panose="02020603050405020304" pitchFamily="18" charset="0"/>
            </a:endParaRPr>
          </a:p>
        </p:txBody>
      </p:sp>
      <p:grpSp>
        <p:nvGrpSpPr>
          <p:cNvPr id="617479" name="Group 7"/>
          <p:cNvGrpSpPr/>
          <p:nvPr/>
        </p:nvGrpSpPr>
        <p:grpSpPr bwMode="auto">
          <a:xfrm>
            <a:off x="468313" y="1341438"/>
            <a:ext cx="8305800" cy="1138237"/>
            <a:chOff x="249" y="1125"/>
            <a:chExt cx="5232" cy="717"/>
          </a:xfrm>
        </p:grpSpPr>
        <p:graphicFrame>
          <p:nvGraphicFramePr>
            <p:cNvPr id="60429" name="Object 8"/>
            <p:cNvGraphicFramePr>
              <a:graphicFrameLocks noChangeAspect="1"/>
            </p:cNvGraphicFramePr>
            <p:nvPr/>
          </p:nvGraphicFramePr>
          <p:xfrm>
            <a:off x="2628" y="1274"/>
            <a:ext cx="71" cy="135"/>
          </p:xfrm>
          <a:graphic>
            <a:graphicData uri="http://schemas.openxmlformats.org/presentationml/2006/ole">
              <mc:AlternateContent xmlns:mc="http://schemas.openxmlformats.org/markup-compatibility/2006">
                <mc:Choice xmlns:v="urn:schemas-microsoft-com:vml" Requires="v">
                  <p:oleObj spid="_x0000_s60948" name="公式" r:id="rId5" imgW="114300" imgH="215900" progId="Equation.3">
                    <p:embed/>
                  </p:oleObj>
                </mc:Choice>
                <mc:Fallback>
                  <p:oleObj name="公式" r:id="rId5" imgW="114300" imgH="2159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 y="1274"/>
                          <a:ext cx="71"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430" name="Text Box 9"/>
            <p:cNvSpPr txBox="1">
              <a:spLocks noChangeArrowheads="1"/>
            </p:cNvSpPr>
            <p:nvPr/>
          </p:nvSpPr>
          <p:spPr bwMode="auto">
            <a:xfrm>
              <a:off x="1565" y="1464"/>
              <a:ext cx="217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zh-CN">
                  <a:latin typeface="Times New Roman" panose="02020603050405020304" pitchFamily="18" charset="0"/>
                </a:rPr>
                <a:t>,</a:t>
              </a:r>
              <a:r>
                <a:rPr kumimoji="1" lang="zh-CN" altLang="zh-CN" sz="2800">
                  <a:latin typeface="Times New Roman" panose="02020603050405020304" pitchFamily="18" charset="0"/>
                </a:rPr>
                <a:t>使得对任意</a:t>
              </a:r>
              <a:r>
                <a:rPr kumimoji="1" lang="zh-CN" altLang="en-US" sz="2800">
                  <a:latin typeface="Times New Roman" panose="02020603050405020304" pitchFamily="18" charset="0"/>
                </a:rPr>
                <a:t>实数   </a:t>
              </a:r>
              <a:r>
                <a:rPr kumimoji="1" lang="zh-CN" altLang="zh-CN">
                  <a:latin typeface="Times New Roman" panose="02020603050405020304" pitchFamily="18" charset="0"/>
                </a:rPr>
                <a:t> </a:t>
              </a:r>
              <a:r>
                <a:rPr kumimoji="1" lang="zh-CN" altLang="en-US">
                  <a:latin typeface="Times New Roman" panose="02020603050405020304" pitchFamily="18" charset="0"/>
                </a:rPr>
                <a:t> </a:t>
              </a:r>
              <a:r>
                <a:rPr kumimoji="1" lang="en-US" altLang="zh-CN">
                  <a:latin typeface="Times New Roman" panose="02020603050405020304" pitchFamily="18" charset="0"/>
                </a:rPr>
                <a:t>, </a:t>
              </a:r>
              <a:endParaRPr kumimoji="1" lang="en-US" altLang="zh-CN" sz="2400" b="0">
                <a:latin typeface="Times New Roman" panose="02020603050405020304" pitchFamily="18" charset="0"/>
              </a:endParaRPr>
            </a:p>
          </p:txBody>
        </p:sp>
        <p:graphicFrame>
          <p:nvGraphicFramePr>
            <p:cNvPr id="60431" name="Object 10"/>
            <p:cNvGraphicFramePr>
              <a:graphicFrameLocks noChangeAspect="1"/>
            </p:cNvGraphicFramePr>
            <p:nvPr/>
          </p:nvGraphicFramePr>
          <p:xfrm>
            <a:off x="3309" y="1538"/>
            <a:ext cx="191" cy="298"/>
          </p:xfrm>
          <a:graphic>
            <a:graphicData uri="http://schemas.openxmlformats.org/presentationml/2006/ole">
              <mc:AlternateContent xmlns:mc="http://schemas.openxmlformats.org/markup-compatibility/2006">
                <mc:Choice xmlns:v="urn:schemas-microsoft-com:vml" Requires="v">
                  <p:oleObj spid="_x0000_s60949" name="Equation" r:id="rId6" imgW="57150" imgH="125095" progId="Equation.DSMT4">
                    <p:embed/>
                  </p:oleObj>
                </mc:Choice>
                <mc:Fallback>
                  <p:oleObj name="Equation" r:id="rId6" imgW="57150" imgH="125095"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09" y="1538"/>
                          <a:ext cx="191"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432" name="Text Box 11"/>
            <p:cNvSpPr txBox="1">
              <a:spLocks noChangeArrowheads="1"/>
            </p:cNvSpPr>
            <p:nvPr/>
          </p:nvSpPr>
          <p:spPr bwMode="auto">
            <a:xfrm>
              <a:off x="249" y="1125"/>
              <a:ext cx="52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rgbClr val="FFFF66"/>
                  </a:solidFill>
                  <a:latin typeface="Times New Roman" panose="02020603050405020304" pitchFamily="18" charset="0"/>
                </a:rPr>
                <a:t>        </a:t>
              </a:r>
              <a:r>
                <a:rPr kumimoji="1" lang="zh-CN" altLang="en-US" sz="2800">
                  <a:latin typeface="Times New Roman" panose="02020603050405020304" pitchFamily="18" charset="0"/>
                </a:rPr>
                <a:t>对于随机变量 </a:t>
              </a:r>
              <a:r>
                <a:rPr kumimoji="1" lang="en-US" altLang="zh-CN" sz="2800" i="1">
                  <a:latin typeface="Times New Roman" panose="02020603050405020304" pitchFamily="18" charset="0"/>
                </a:rPr>
                <a:t>X</a:t>
              </a:r>
              <a:r>
                <a:rPr kumimoji="1" lang="en-US" altLang="zh-CN" sz="2800">
                  <a:latin typeface="Times New Roman" panose="02020603050405020304" pitchFamily="18" charset="0"/>
                </a:rPr>
                <a:t> , </a:t>
              </a:r>
              <a:r>
                <a:rPr kumimoji="1" lang="zh-CN" altLang="en-US" sz="2800">
                  <a:latin typeface="Times New Roman" panose="02020603050405020304" pitchFamily="18" charset="0"/>
                </a:rPr>
                <a:t>如果存在非负可积函数 </a:t>
              </a:r>
              <a:r>
                <a:rPr kumimoji="1" lang="en-US" altLang="zh-CN" sz="2800" i="1">
                  <a:latin typeface="Times New Roman" panose="02020603050405020304" pitchFamily="18" charset="0"/>
                </a:rPr>
                <a:t>f </a:t>
              </a:r>
              <a:r>
                <a:rPr kumimoji="1" lang="en-US" altLang="zh-CN" sz="2800">
                  <a:latin typeface="Times New Roman" panose="02020603050405020304" pitchFamily="18" charset="0"/>
                </a:rPr>
                <a:t>(</a:t>
              </a:r>
              <a:r>
                <a:rPr kumimoji="1" lang="en-US" altLang="zh-CN" sz="2800" i="1">
                  <a:latin typeface="Times New Roman" panose="02020603050405020304" pitchFamily="18" charset="0"/>
                </a:rPr>
                <a:t>x</a:t>
              </a:r>
              <a:r>
                <a:rPr kumimoji="1" lang="en-US" altLang="zh-CN" sz="2800">
                  <a:latin typeface="Times New Roman" panose="02020603050405020304" pitchFamily="18" charset="0"/>
                </a:rPr>
                <a:t>) , </a:t>
              </a:r>
              <a:r>
                <a:rPr kumimoji="1" lang="en-US" altLang="zh-CN" sz="2800" i="1">
                  <a:latin typeface="Times New Roman" panose="02020603050405020304" pitchFamily="18" charset="0"/>
                </a:rPr>
                <a:t>  </a:t>
              </a:r>
              <a:r>
                <a:rPr kumimoji="1" lang="en-US" altLang="zh-CN" sz="2800">
                  <a:latin typeface="Times New Roman" panose="02020603050405020304" pitchFamily="18" charset="0"/>
                </a:rPr>
                <a:t>            </a:t>
              </a:r>
              <a:endParaRPr kumimoji="1" lang="en-US" altLang="zh-CN" sz="2800">
                <a:latin typeface="Times New Roman" panose="02020603050405020304" pitchFamily="18" charset="0"/>
              </a:endParaRPr>
            </a:p>
          </p:txBody>
        </p:sp>
        <p:graphicFrame>
          <p:nvGraphicFramePr>
            <p:cNvPr id="60433" name="Object 12"/>
            <p:cNvGraphicFramePr>
              <a:graphicFrameLocks noChangeAspect="1"/>
            </p:cNvGraphicFramePr>
            <p:nvPr/>
          </p:nvGraphicFramePr>
          <p:xfrm>
            <a:off x="333" y="1530"/>
            <a:ext cx="1232" cy="312"/>
          </p:xfrm>
          <a:graphic>
            <a:graphicData uri="http://schemas.openxmlformats.org/presentationml/2006/ole">
              <mc:AlternateContent xmlns:mc="http://schemas.openxmlformats.org/markup-compatibility/2006">
                <mc:Choice xmlns:v="urn:schemas-microsoft-com:vml" Requires="v">
                  <p:oleObj spid="_x0000_s60950" name="Equation" r:id="rId8" imgW="1895475" imgH="442595" progId="Equation.DSMT4">
                    <p:embed/>
                  </p:oleObj>
                </mc:Choice>
                <mc:Fallback>
                  <p:oleObj name="Equation" r:id="rId8" imgW="1895475" imgH="442595"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 y="1530"/>
                          <a:ext cx="1232"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17485" name="Object 13"/>
          <p:cNvGraphicFramePr>
            <a:graphicFrameLocks noChangeAspect="1"/>
          </p:cNvGraphicFramePr>
          <p:nvPr/>
        </p:nvGraphicFramePr>
        <p:xfrm>
          <a:off x="4932363" y="2924175"/>
          <a:ext cx="1816100" cy="495300"/>
        </p:xfrm>
        <a:graphic>
          <a:graphicData uri="http://schemas.openxmlformats.org/presentationml/2006/ole">
            <mc:AlternateContent xmlns:mc="http://schemas.openxmlformats.org/markup-compatibility/2006">
              <mc:Choice xmlns:v="urn:schemas-microsoft-com:vml" Requires="v">
                <p:oleObj spid="_x0000_s60951" name="Equation" r:id="rId10" imgW="1762125" imgH="442595" progId="Equation.DSMT4">
                  <p:embed/>
                </p:oleObj>
              </mc:Choice>
              <mc:Fallback>
                <p:oleObj name="Equation" r:id="rId10" imgW="1762125" imgH="442595" progId="Equation.DSMT4">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32363" y="2924175"/>
                        <a:ext cx="18161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7486" name="Group 14"/>
          <p:cNvGrpSpPr/>
          <p:nvPr/>
        </p:nvGrpSpPr>
        <p:grpSpPr bwMode="auto">
          <a:xfrm>
            <a:off x="455613" y="5262563"/>
            <a:ext cx="6840537" cy="533400"/>
            <a:chOff x="249" y="3566"/>
            <a:chExt cx="4309" cy="384"/>
          </a:xfrm>
        </p:grpSpPr>
        <p:sp>
          <p:nvSpPr>
            <p:cNvPr id="60427" name="AutoShape 15"/>
            <p:cNvSpPr>
              <a:spLocks noChangeArrowheads="1"/>
            </p:cNvSpPr>
            <p:nvPr/>
          </p:nvSpPr>
          <p:spPr bwMode="auto">
            <a:xfrm>
              <a:off x="249" y="3566"/>
              <a:ext cx="4309" cy="384"/>
            </a:xfrm>
            <a:prstGeom prst="wedgeRoundRectCallout">
              <a:avLst>
                <a:gd name="adj1" fmla="val -10778"/>
                <a:gd name="adj2" fmla="val -375000"/>
                <a:gd name="adj3" fmla="val 16667"/>
              </a:avLst>
            </a:prstGeom>
            <a:solidFill>
              <a:schemeClr val="accent1">
                <a:alpha val="43137"/>
              </a:schemeClr>
            </a:solidFill>
            <a:ln w="63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rPr>
                <a:t>连续型随机变量的分布函数在    上连续</a:t>
              </a:r>
              <a:endParaRPr kumimoji="1" lang="zh-CN" altLang="en-US" sz="2800">
                <a:latin typeface="Times New Roman" panose="02020603050405020304" pitchFamily="18" charset="0"/>
              </a:endParaRPr>
            </a:p>
          </p:txBody>
        </p:sp>
        <p:graphicFrame>
          <p:nvGraphicFramePr>
            <p:cNvPr id="60428" name="Object 16"/>
            <p:cNvGraphicFramePr>
              <a:graphicFrameLocks noChangeAspect="1"/>
            </p:cNvGraphicFramePr>
            <p:nvPr/>
          </p:nvGraphicFramePr>
          <p:xfrm>
            <a:off x="3301" y="3666"/>
            <a:ext cx="184" cy="184"/>
          </p:xfrm>
          <a:graphic>
            <a:graphicData uri="http://schemas.openxmlformats.org/presentationml/2006/ole">
              <mc:AlternateContent xmlns:mc="http://schemas.openxmlformats.org/markup-compatibility/2006">
                <mc:Choice xmlns:v="urn:schemas-microsoft-com:vml" Requires="v">
                  <p:oleObj spid="_x0000_s60952" name="Equation" r:id="rId12" imgW="238125" imgH="240665" progId="Equation.DSMT4">
                    <p:embed/>
                  </p:oleObj>
                </mc:Choice>
                <mc:Fallback>
                  <p:oleObj name="Equation" r:id="rId12" imgW="238125" imgH="240665" progId="Equation.DSMT4">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01" y="3666"/>
                          <a:ext cx="18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17489" name="Object 17"/>
          <p:cNvGraphicFramePr>
            <a:graphicFrameLocks noChangeAspect="1"/>
          </p:cNvGraphicFramePr>
          <p:nvPr/>
        </p:nvGraphicFramePr>
        <p:xfrm>
          <a:off x="5218906" y="1949450"/>
          <a:ext cx="455613" cy="501650"/>
        </p:xfrm>
        <a:graphic>
          <a:graphicData uri="http://schemas.openxmlformats.org/presentationml/2006/ole">
            <mc:AlternateContent xmlns:mc="http://schemas.openxmlformats.org/markup-compatibility/2006">
              <mc:Choice xmlns:v="urn:schemas-microsoft-com:vml" Requires="v">
                <p:oleObj spid="_x0000_s60953" name="Equation" r:id="rId14" imgW="127000" imgH="139700" progId="Equation.DSMT4">
                  <p:embed/>
                </p:oleObj>
              </mc:Choice>
              <mc:Fallback>
                <p:oleObj name="Equation" r:id="rId14" imgW="127000" imgH="139700" progId="Equation.DSMT4">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18906" y="1949450"/>
                        <a:ext cx="455613" cy="501650"/>
                      </a:xfrm>
                      <a:prstGeom prst="rect">
                        <a:avLst/>
                      </a:prstGeom>
                      <a:solidFill>
                        <a:srgbClr val="FFFFE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74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74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74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17477"/>
                                        </p:tgtEl>
                                        <p:attrNameLst>
                                          <p:attrName>style.visibility</p:attrName>
                                        </p:attrNameLst>
                                      </p:cBhvr>
                                      <p:to>
                                        <p:strVal val="visible"/>
                                      </p:to>
                                    </p:set>
                                    <p:animEffect transition="in" filter="wipe(left)">
                                      <p:cBhvr>
                                        <p:cTn id="15" dur="500"/>
                                        <p:tgtEl>
                                          <p:spTgt spid="61747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17485"/>
                                        </p:tgtEl>
                                        <p:attrNameLst>
                                          <p:attrName>style.visibility</p:attrName>
                                        </p:attrNameLst>
                                      </p:cBhvr>
                                      <p:to>
                                        <p:strVal val="visible"/>
                                      </p:to>
                                    </p:set>
                                    <p:animEffect transition="in" filter="wipe(left)">
                                      <p:cBhvr>
                                        <p:cTn id="20" dur="500"/>
                                        <p:tgtEl>
                                          <p:spTgt spid="61748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17475"/>
                                        </p:tgtEl>
                                        <p:attrNameLst>
                                          <p:attrName>style.visibility</p:attrName>
                                        </p:attrNameLst>
                                      </p:cBhvr>
                                      <p:to>
                                        <p:strVal val="visible"/>
                                      </p:to>
                                    </p:set>
                                    <p:animEffect transition="in" filter="wipe(left)">
                                      <p:cBhvr>
                                        <p:cTn id="25" dur="500"/>
                                        <p:tgtEl>
                                          <p:spTgt spid="61747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617486"/>
                                        </p:tgtEl>
                                        <p:attrNameLst>
                                          <p:attrName>style.visibility</p:attrName>
                                        </p:attrNameLst>
                                      </p:cBhvr>
                                      <p:to>
                                        <p:strVal val="visible"/>
                                      </p:to>
                                    </p:set>
                                    <p:animEffect transition="in" filter="wipe(down)">
                                      <p:cBhvr>
                                        <p:cTn id="30" dur="500"/>
                                        <p:tgtEl>
                                          <p:spTgt spid="617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7475" grpId="0" autoUpdateAnimBg="0"/>
      <p:bldP spid="617478"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81252" name="Object 4"/>
          <p:cNvGraphicFramePr>
            <a:graphicFrameLocks noChangeAspect="1"/>
          </p:cNvGraphicFramePr>
          <p:nvPr/>
        </p:nvGraphicFramePr>
        <p:xfrm>
          <a:off x="827088" y="657225"/>
          <a:ext cx="5664200" cy="679450"/>
        </p:xfrm>
        <a:graphic>
          <a:graphicData uri="http://schemas.openxmlformats.org/presentationml/2006/ole">
            <mc:AlternateContent xmlns:mc="http://schemas.openxmlformats.org/markup-compatibility/2006">
              <mc:Choice xmlns:v="urn:schemas-microsoft-com:vml" Requires="v">
                <p:oleObj spid="_x0000_s61767" name="文档" r:id="rId1" imgW="3391535" imgH="410210" progId="Word.Document.8">
                  <p:embed/>
                </p:oleObj>
              </mc:Choice>
              <mc:Fallback>
                <p:oleObj name="文档" r:id="rId1" imgW="3391535" imgH="410210" progId="Word.Document.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657225"/>
                        <a:ext cx="56642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1253" name="Object 5"/>
          <p:cNvGraphicFramePr>
            <a:graphicFrameLocks noChangeAspect="1"/>
          </p:cNvGraphicFramePr>
          <p:nvPr/>
        </p:nvGraphicFramePr>
        <p:xfrm>
          <a:off x="836613" y="2284413"/>
          <a:ext cx="5175250" cy="803275"/>
        </p:xfrm>
        <a:graphic>
          <a:graphicData uri="http://schemas.openxmlformats.org/presentationml/2006/ole">
            <mc:AlternateContent xmlns:mc="http://schemas.openxmlformats.org/markup-compatibility/2006">
              <mc:Choice xmlns:v="urn:schemas-microsoft-com:vml" Requires="v">
                <p:oleObj spid="_x0000_s61768" name="文档" r:id="rId3" imgW="2894965" imgH="448945" progId="Word.Document.8">
                  <p:embed/>
                </p:oleObj>
              </mc:Choice>
              <mc:Fallback>
                <p:oleObj name="文档" r:id="rId3" imgW="2894965" imgH="448945" progId="Word.Document.8">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613" y="2284413"/>
                        <a:ext cx="5175250" cy="80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1254" name="Object 6"/>
          <p:cNvGraphicFramePr>
            <a:graphicFrameLocks noChangeAspect="1"/>
          </p:cNvGraphicFramePr>
          <p:nvPr/>
        </p:nvGraphicFramePr>
        <p:xfrm>
          <a:off x="860425" y="1427163"/>
          <a:ext cx="8128000" cy="835025"/>
        </p:xfrm>
        <a:graphic>
          <a:graphicData uri="http://schemas.openxmlformats.org/presentationml/2006/ole">
            <mc:AlternateContent xmlns:mc="http://schemas.openxmlformats.org/markup-compatibility/2006">
              <mc:Choice xmlns:v="urn:schemas-microsoft-com:vml" Requires="v">
                <p:oleObj spid="_x0000_s61769" name="文档" r:id="rId5" imgW="4694555" imgH="487680" progId="Word.Document.8">
                  <p:embed/>
                </p:oleObj>
              </mc:Choice>
              <mc:Fallback>
                <p:oleObj name="文档" r:id="rId5" imgW="4694555" imgH="487680" progId="Word.Document.8">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0425" y="1427163"/>
                        <a:ext cx="8128000" cy="835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1255" name="Object 7"/>
          <p:cNvGraphicFramePr>
            <a:graphicFrameLocks noChangeAspect="1"/>
          </p:cNvGraphicFramePr>
          <p:nvPr/>
        </p:nvGraphicFramePr>
        <p:xfrm>
          <a:off x="854075" y="3249613"/>
          <a:ext cx="5062538" cy="784225"/>
        </p:xfrm>
        <a:graphic>
          <a:graphicData uri="http://schemas.openxmlformats.org/presentationml/2006/ole">
            <mc:AlternateContent xmlns:mc="http://schemas.openxmlformats.org/markup-compatibility/2006">
              <mc:Choice xmlns:v="urn:schemas-microsoft-com:vml" Requires="v">
                <p:oleObj spid="_x0000_s61770" name="文档" r:id="rId7" imgW="2894965" imgH="449580" progId="Word.Document.8">
                  <p:embed/>
                </p:oleObj>
              </mc:Choice>
              <mc:Fallback>
                <p:oleObj name="文档" r:id="rId7" imgW="2894965" imgH="449580" progId="Word.Document.8">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075" y="3249613"/>
                        <a:ext cx="5062538" cy="78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1256" name="Object 8"/>
          <p:cNvGraphicFramePr>
            <a:graphicFrameLocks noChangeAspect="1"/>
          </p:cNvGraphicFramePr>
          <p:nvPr/>
        </p:nvGraphicFramePr>
        <p:xfrm>
          <a:off x="822325" y="4292600"/>
          <a:ext cx="7637463" cy="2051050"/>
        </p:xfrm>
        <a:graphic>
          <a:graphicData uri="http://schemas.openxmlformats.org/presentationml/2006/ole">
            <mc:AlternateContent xmlns:mc="http://schemas.openxmlformats.org/markup-compatibility/2006">
              <mc:Choice xmlns:v="urn:schemas-microsoft-com:vml" Requires="v">
                <p:oleObj spid="_x0000_s61771" name="文档" r:id="rId9" imgW="4385310" imgH="1182370" progId="Word.Document.8">
                  <p:embed/>
                </p:oleObj>
              </mc:Choice>
              <mc:Fallback>
                <p:oleObj name="文档" r:id="rId9" imgW="4385310" imgH="1182370" progId="Word.Document.8">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2325" y="4292600"/>
                        <a:ext cx="7637463" cy="205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81252"/>
                                        </p:tgtEl>
                                        <p:attrNameLst>
                                          <p:attrName>style.visibility</p:attrName>
                                        </p:attrNameLst>
                                      </p:cBhvr>
                                      <p:to>
                                        <p:strVal val="visible"/>
                                      </p:to>
                                    </p:set>
                                    <p:animEffect transition="in" filter="slide(fromBottom)">
                                      <p:cBhvr>
                                        <p:cTn id="7" dur="500"/>
                                        <p:tgtEl>
                                          <p:spTgt spid="18125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81254"/>
                                        </p:tgtEl>
                                        <p:attrNameLst>
                                          <p:attrName>style.visibility</p:attrName>
                                        </p:attrNameLst>
                                      </p:cBhvr>
                                      <p:to>
                                        <p:strVal val="visible"/>
                                      </p:to>
                                    </p:set>
                                    <p:animEffect transition="in" filter="slide(fromBottom)">
                                      <p:cBhvr>
                                        <p:cTn id="12" dur="500"/>
                                        <p:tgtEl>
                                          <p:spTgt spid="18125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81253"/>
                                        </p:tgtEl>
                                        <p:attrNameLst>
                                          <p:attrName>style.visibility</p:attrName>
                                        </p:attrNameLst>
                                      </p:cBhvr>
                                      <p:to>
                                        <p:strVal val="visible"/>
                                      </p:to>
                                    </p:set>
                                    <p:animEffect transition="in" filter="slide(fromBottom)">
                                      <p:cBhvr>
                                        <p:cTn id="17" dur="500"/>
                                        <p:tgtEl>
                                          <p:spTgt spid="18125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81255"/>
                                        </p:tgtEl>
                                        <p:attrNameLst>
                                          <p:attrName>style.visibility</p:attrName>
                                        </p:attrNameLst>
                                      </p:cBhvr>
                                      <p:to>
                                        <p:strVal val="visible"/>
                                      </p:to>
                                    </p:set>
                                    <p:animEffect transition="in" filter="slide(fromBottom)">
                                      <p:cBhvr>
                                        <p:cTn id="22" dur="500"/>
                                        <p:tgtEl>
                                          <p:spTgt spid="181255"/>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81256"/>
                                        </p:tgtEl>
                                        <p:attrNameLst>
                                          <p:attrName>style.visibility</p:attrName>
                                        </p:attrNameLst>
                                      </p:cBhvr>
                                      <p:to>
                                        <p:strVal val="visible"/>
                                      </p:to>
                                    </p:set>
                                    <p:animEffect transition="in" filter="slide(fromBottom)">
                                      <p:cBhvr>
                                        <p:cTn id="27" dur="500"/>
                                        <p:tgtEl>
                                          <p:spTgt spid="181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04800" y="762000"/>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a:solidFill>
                  <a:schemeClr val="accent2"/>
                </a:solidFill>
                <a:latin typeface="Times New Roman" panose="02020603050405020304" pitchFamily="18" charset="0"/>
              </a:rPr>
              <a:t>2</a:t>
            </a:r>
            <a:r>
              <a:rPr kumimoji="1" lang="zh-CN" altLang="en-US" sz="2800">
                <a:solidFill>
                  <a:schemeClr val="accent2"/>
                </a:solidFill>
                <a:latin typeface="Times New Roman" panose="02020603050405020304" pitchFamily="18" charset="0"/>
              </a:rPr>
              <a:t>、概率密度 </a:t>
            </a:r>
            <a:r>
              <a:rPr kumimoji="1" lang="en-US" altLang="zh-CN" sz="2800" i="1">
                <a:solidFill>
                  <a:schemeClr val="accent2"/>
                </a:solidFill>
                <a:latin typeface="Times New Roman" panose="02020603050405020304" pitchFamily="18" charset="0"/>
              </a:rPr>
              <a:t>f</a:t>
            </a:r>
            <a:r>
              <a:rPr kumimoji="1" lang="en-US" altLang="zh-CN" sz="2800">
                <a:solidFill>
                  <a:schemeClr val="accent2"/>
                </a:solidFill>
                <a:latin typeface="Times New Roman" panose="02020603050405020304" pitchFamily="18" charset="0"/>
              </a:rPr>
              <a:t>(</a:t>
            </a:r>
            <a:r>
              <a:rPr kumimoji="1" lang="en-US" altLang="zh-CN" sz="2800" i="1">
                <a:solidFill>
                  <a:schemeClr val="accent2"/>
                </a:solidFill>
                <a:latin typeface="Times New Roman" panose="02020603050405020304" pitchFamily="18" charset="0"/>
              </a:rPr>
              <a:t>x</a:t>
            </a:r>
            <a:r>
              <a:rPr kumimoji="1" lang="en-US" altLang="zh-CN" sz="2800">
                <a:solidFill>
                  <a:schemeClr val="accent2"/>
                </a:solidFill>
                <a:latin typeface="Times New Roman" panose="02020603050405020304" pitchFamily="18" charset="0"/>
              </a:rPr>
              <a:t>) </a:t>
            </a:r>
            <a:r>
              <a:rPr kumimoji="1" lang="zh-CN" altLang="en-US" sz="2800">
                <a:solidFill>
                  <a:schemeClr val="accent2"/>
                </a:solidFill>
                <a:latin typeface="Times New Roman" panose="02020603050405020304" pitchFamily="18" charset="0"/>
              </a:rPr>
              <a:t>的性质：</a:t>
            </a:r>
            <a:endParaRPr kumimoji="1" lang="zh-CN" altLang="en-US" sz="2800">
              <a:solidFill>
                <a:schemeClr val="accent2"/>
              </a:solidFill>
              <a:latin typeface="Times New Roman" panose="02020603050405020304" pitchFamily="18" charset="0"/>
            </a:endParaRPr>
          </a:p>
        </p:txBody>
      </p:sp>
      <p:graphicFrame>
        <p:nvGraphicFramePr>
          <p:cNvPr id="619523" name="Object 3"/>
          <p:cNvGraphicFramePr>
            <a:graphicFrameLocks noChangeAspect="1"/>
          </p:cNvGraphicFramePr>
          <p:nvPr/>
        </p:nvGraphicFramePr>
        <p:xfrm>
          <a:off x="1143000" y="1752600"/>
          <a:ext cx="2438400" cy="654050"/>
        </p:xfrm>
        <a:graphic>
          <a:graphicData uri="http://schemas.openxmlformats.org/presentationml/2006/ole">
            <mc:AlternateContent xmlns:mc="http://schemas.openxmlformats.org/markup-compatibility/2006">
              <mc:Choice xmlns:v="urn:schemas-microsoft-com:vml" Requires="v">
                <p:oleObj spid="_x0000_s62619" name="公式" r:id="rId1" imgW="850900" imgH="228600" progId="Equation.3">
                  <p:embed/>
                </p:oleObj>
              </mc:Choice>
              <mc:Fallback>
                <p:oleObj name="公式" r:id="rId1" imgW="850900" imgH="2286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52600"/>
                        <a:ext cx="2438400" cy="654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9524" name="Object 4"/>
          <p:cNvGraphicFramePr>
            <a:graphicFrameLocks noChangeAspect="1"/>
          </p:cNvGraphicFramePr>
          <p:nvPr/>
        </p:nvGraphicFramePr>
        <p:xfrm>
          <a:off x="990600" y="3048000"/>
          <a:ext cx="3276600" cy="906463"/>
        </p:xfrm>
        <a:graphic>
          <a:graphicData uri="http://schemas.openxmlformats.org/presentationml/2006/ole">
            <mc:AlternateContent xmlns:mc="http://schemas.openxmlformats.org/markup-compatibility/2006">
              <mc:Choice xmlns:v="urn:schemas-microsoft-com:vml" Requires="v">
                <p:oleObj spid="_x0000_s62620" name="公式" r:id="rId3" imgW="1193800" imgH="330200" progId="Equation.3">
                  <p:embed/>
                </p:oleObj>
              </mc:Choice>
              <mc:Fallback>
                <p:oleObj name="公式" r:id="rId3" imgW="1193800" imgH="330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048000"/>
                        <a:ext cx="3276600" cy="90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19525" name="Group 5"/>
          <p:cNvGrpSpPr/>
          <p:nvPr/>
        </p:nvGrpSpPr>
        <p:grpSpPr bwMode="auto">
          <a:xfrm>
            <a:off x="4876800" y="2590800"/>
            <a:ext cx="3581400" cy="2819400"/>
            <a:chOff x="3216" y="2112"/>
            <a:chExt cx="2256" cy="1776"/>
          </a:xfrm>
        </p:grpSpPr>
        <p:sp>
          <p:nvSpPr>
            <p:cNvPr id="62474" name="Line 6"/>
            <p:cNvSpPr>
              <a:spLocks noChangeShapeType="1"/>
            </p:cNvSpPr>
            <p:nvPr/>
          </p:nvSpPr>
          <p:spPr bwMode="auto">
            <a:xfrm>
              <a:off x="3216" y="3360"/>
              <a:ext cx="2208" cy="0"/>
            </a:xfrm>
            <a:prstGeom prst="line">
              <a:avLst/>
            </a:prstGeom>
            <a:noFill/>
            <a:ln w="22225">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5" name="Line 7"/>
            <p:cNvSpPr>
              <a:spLocks noChangeShapeType="1"/>
            </p:cNvSpPr>
            <p:nvPr/>
          </p:nvSpPr>
          <p:spPr bwMode="auto">
            <a:xfrm flipV="1">
              <a:off x="4080" y="2304"/>
              <a:ext cx="0" cy="1584"/>
            </a:xfrm>
            <a:prstGeom prst="line">
              <a:avLst/>
            </a:prstGeom>
            <a:noFill/>
            <a:ln w="25400" cap="sq">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6" name="Freeform 8"/>
            <p:cNvSpPr/>
            <p:nvPr/>
          </p:nvSpPr>
          <p:spPr bwMode="auto">
            <a:xfrm>
              <a:off x="3360" y="2640"/>
              <a:ext cx="1920" cy="576"/>
            </a:xfrm>
            <a:custGeom>
              <a:avLst/>
              <a:gdLst>
                <a:gd name="T0" fmla="*/ 0 w 3168"/>
                <a:gd name="T1" fmla="*/ 189 h 720"/>
                <a:gd name="T2" fmla="*/ 16 w 3168"/>
                <a:gd name="T3" fmla="*/ 176 h 720"/>
                <a:gd name="T4" fmla="*/ 27 w 3168"/>
                <a:gd name="T5" fmla="*/ 126 h 720"/>
                <a:gd name="T6" fmla="*/ 36 w 3168"/>
                <a:gd name="T7" fmla="*/ 50 h 720"/>
                <a:gd name="T8" fmla="*/ 50 w 3168"/>
                <a:gd name="T9" fmla="*/ 62 h 720"/>
                <a:gd name="T10" fmla="*/ 67 w 3168"/>
                <a:gd name="T11" fmla="*/ 138 h 720"/>
                <a:gd name="T12" fmla="*/ 95 w 3168"/>
                <a:gd name="T13" fmla="*/ 0 h 720"/>
                <a:gd name="T14" fmla="*/ 126 w 3168"/>
                <a:gd name="T15" fmla="*/ 138 h 720"/>
                <a:gd name="T16" fmla="*/ 157 w 3168"/>
                <a:gd name="T17" fmla="*/ 176 h 7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68" h="720">
                  <a:moveTo>
                    <a:pt x="0" y="720"/>
                  </a:moveTo>
                  <a:cubicBezTo>
                    <a:pt x="124" y="716"/>
                    <a:pt x="248" y="712"/>
                    <a:pt x="336" y="672"/>
                  </a:cubicBezTo>
                  <a:cubicBezTo>
                    <a:pt x="424" y="632"/>
                    <a:pt x="464" y="560"/>
                    <a:pt x="528" y="480"/>
                  </a:cubicBezTo>
                  <a:cubicBezTo>
                    <a:pt x="592" y="400"/>
                    <a:pt x="640" y="232"/>
                    <a:pt x="720" y="192"/>
                  </a:cubicBezTo>
                  <a:cubicBezTo>
                    <a:pt x="800" y="152"/>
                    <a:pt x="904" y="184"/>
                    <a:pt x="1008" y="240"/>
                  </a:cubicBezTo>
                  <a:cubicBezTo>
                    <a:pt x="1112" y="296"/>
                    <a:pt x="1192" y="568"/>
                    <a:pt x="1344" y="528"/>
                  </a:cubicBezTo>
                  <a:cubicBezTo>
                    <a:pt x="1496" y="488"/>
                    <a:pt x="1720" y="0"/>
                    <a:pt x="1920" y="0"/>
                  </a:cubicBezTo>
                  <a:cubicBezTo>
                    <a:pt x="2120" y="0"/>
                    <a:pt x="2336" y="416"/>
                    <a:pt x="2544" y="528"/>
                  </a:cubicBezTo>
                  <a:cubicBezTo>
                    <a:pt x="2752" y="640"/>
                    <a:pt x="3064" y="648"/>
                    <a:pt x="3168" y="672"/>
                  </a:cubicBezTo>
                </a:path>
              </a:pathLst>
            </a:custGeom>
            <a:noFill/>
            <a:ln w="28575"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7" name="Line 9"/>
            <p:cNvSpPr>
              <a:spLocks noChangeShapeType="1"/>
            </p:cNvSpPr>
            <p:nvPr/>
          </p:nvSpPr>
          <p:spPr bwMode="auto">
            <a:xfrm flipH="1">
              <a:off x="3312" y="3216"/>
              <a:ext cx="96" cy="144"/>
            </a:xfrm>
            <a:prstGeom prst="line">
              <a:avLst/>
            </a:prstGeom>
            <a:noFill/>
            <a:ln w="1270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8" name="Line 10"/>
            <p:cNvSpPr>
              <a:spLocks noChangeShapeType="1"/>
            </p:cNvSpPr>
            <p:nvPr/>
          </p:nvSpPr>
          <p:spPr bwMode="auto">
            <a:xfrm flipH="1">
              <a:off x="3456" y="3168"/>
              <a:ext cx="144" cy="192"/>
            </a:xfrm>
            <a:prstGeom prst="line">
              <a:avLst/>
            </a:prstGeom>
            <a:noFill/>
            <a:ln w="1270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79" name="Line 11"/>
            <p:cNvSpPr>
              <a:spLocks noChangeShapeType="1"/>
            </p:cNvSpPr>
            <p:nvPr/>
          </p:nvSpPr>
          <p:spPr bwMode="auto">
            <a:xfrm flipH="1">
              <a:off x="3600" y="2832"/>
              <a:ext cx="288" cy="528"/>
            </a:xfrm>
            <a:prstGeom prst="line">
              <a:avLst/>
            </a:prstGeom>
            <a:noFill/>
            <a:ln w="1270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0" name="Line 12"/>
            <p:cNvSpPr>
              <a:spLocks noChangeShapeType="1"/>
            </p:cNvSpPr>
            <p:nvPr/>
          </p:nvSpPr>
          <p:spPr bwMode="auto">
            <a:xfrm flipV="1">
              <a:off x="3792" y="2880"/>
              <a:ext cx="240" cy="480"/>
            </a:xfrm>
            <a:prstGeom prst="line">
              <a:avLst/>
            </a:prstGeom>
            <a:noFill/>
            <a:ln w="1270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1" name="Line 13"/>
            <p:cNvSpPr>
              <a:spLocks noChangeShapeType="1"/>
            </p:cNvSpPr>
            <p:nvPr/>
          </p:nvSpPr>
          <p:spPr bwMode="auto">
            <a:xfrm flipV="1">
              <a:off x="3984" y="3024"/>
              <a:ext cx="144" cy="336"/>
            </a:xfrm>
            <a:prstGeom prst="line">
              <a:avLst/>
            </a:prstGeom>
            <a:noFill/>
            <a:ln w="1270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2" name="Line 14"/>
            <p:cNvSpPr>
              <a:spLocks noChangeShapeType="1"/>
            </p:cNvSpPr>
            <p:nvPr/>
          </p:nvSpPr>
          <p:spPr bwMode="auto">
            <a:xfrm flipV="1">
              <a:off x="4128" y="2640"/>
              <a:ext cx="384" cy="720"/>
            </a:xfrm>
            <a:prstGeom prst="line">
              <a:avLst/>
            </a:prstGeom>
            <a:noFill/>
            <a:ln w="1270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3" name="Line 15"/>
            <p:cNvSpPr>
              <a:spLocks noChangeShapeType="1"/>
            </p:cNvSpPr>
            <p:nvPr/>
          </p:nvSpPr>
          <p:spPr bwMode="auto">
            <a:xfrm flipV="1">
              <a:off x="4320" y="2688"/>
              <a:ext cx="288" cy="672"/>
            </a:xfrm>
            <a:prstGeom prst="line">
              <a:avLst/>
            </a:prstGeom>
            <a:noFill/>
            <a:ln w="1270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4" name="Line 16"/>
            <p:cNvSpPr>
              <a:spLocks noChangeShapeType="1"/>
            </p:cNvSpPr>
            <p:nvPr/>
          </p:nvSpPr>
          <p:spPr bwMode="auto">
            <a:xfrm flipV="1">
              <a:off x="4512" y="2880"/>
              <a:ext cx="240" cy="480"/>
            </a:xfrm>
            <a:prstGeom prst="line">
              <a:avLst/>
            </a:prstGeom>
            <a:noFill/>
            <a:ln w="1270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5" name="Line 17"/>
            <p:cNvSpPr>
              <a:spLocks noChangeShapeType="1"/>
            </p:cNvSpPr>
            <p:nvPr/>
          </p:nvSpPr>
          <p:spPr bwMode="auto">
            <a:xfrm flipV="1">
              <a:off x="4704" y="3024"/>
              <a:ext cx="144" cy="336"/>
            </a:xfrm>
            <a:prstGeom prst="line">
              <a:avLst/>
            </a:prstGeom>
            <a:noFill/>
            <a:ln w="1270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6" name="Line 18"/>
            <p:cNvSpPr>
              <a:spLocks noChangeShapeType="1"/>
            </p:cNvSpPr>
            <p:nvPr/>
          </p:nvSpPr>
          <p:spPr bwMode="auto">
            <a:xfrm flipV="1">
              <a:off x="4896" y="3120"/>
              <a:ext cx="96" cy="240"/>
            </a:xfrm>
            <a:prstGeom prst="line">
              <a:avLst/>
            </a:prstGeom>
            <a:noFill/>
            <a:ln w="12700">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87" name="Text Box 19"/>
            <p:cNvSpPr txBox="1">
              <a:spLocks noChangeArrowheads="1"/>
            </p:cNvSpPr>
            <p:nvPr/>
          </p:nvSpPr>
          <p:spPr bwMode="auto">
            <a:xfrm>
              <a:off x="4128" y="2112"/>
              <a:ext cx="7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b="0" i="1">
                  <a:solidFill>
                    <a:srgbClr val="000000"/>
                  </a:solidFill>
                  <a:latin typeface="Times New Roman" panose="02020603050405020304" pitchFamily="18" charset="0"/>
                </a:rPr>
                <a:t>f </a:t>
              </a:r>
              <a:r>
                <a:rPr kumimoji="1" lang="en-US" altLang="zh-CN" sz="2800" b="0">
                  <a:solidFill>
                    <a:srgbClr val="000000"/>
                  </a:solidFill>
                  <a:latin typeface="Times New Roman" panose="02020603050405020304" pitchFamily="18" charset="0"/>
                </a:rPr>
                <a:t>(</a:t>
              </a:r>
              <a:r>
                <a:rPr kumimoji="1" lang="en-US" altLang="zh-CN" sz="2800" b="0" i="1">
                  <a:solidFill>
                    <a:srgbClr val="000000"/>
                  </a:solidFill>
                  <a:latin typeface="Times New Roman" panose="02020603050405020304" pitchFamily="18" charset="0"/>
                </a:rPr>
                <a:t>x</a:t>
              </a:r>
              <a:r>
                <a:rPr kumimoji="1" lang="en-US" altLang="zh-CN" sz="2800" b="0">
                  <a:solidFill>
                    <a:srgbClr val="000000"/>
                  </a:solidFill>
                  <a:latin typeface="Times New Roman" panose="02020603050405020304" pitchFamily="18" charset="0"/>
                </a:rPr>
                <a:t>)</a:t>
              </a:r>
              <a:endParaRPr kumimoji="1" lang="en-US" altLang="zh-CN" sz="2800" b="0" i="1">
                <a:solidFill>
                  <a:srgbClr val="000000"/>
                </a:solidFill>
                <a:latin typeface="Times New Roman" panose="02020603050405020304" pitchFamily="18" charset="0"/>
              </a:endParaRPr>
            </a:p>
          </p:txBody>
        </p:sp>
        <p:sp>
          <p:nvSpPr>
            <p:cNvPr id="62488" name="Text Box 20"/>
            <p:cNvSpPr txBox="1">
              <a:spLocks noChangeArrowheads="1"/>
            </p:cNvSpPr>
            <p:nvPr/>
          </p:nvSpPr>
          <p:spPr bwMode="auto">
            <a:xfrm>
              <a:off x="3888" y="3360"/>
              <a:ext cx="2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b="0" i="1">
                  <a:solidFill>
                    <a:srgbClr val="000000"/>
                  </a:solidFill>
                  <a:latin typeface="Times New Roman" panose="02020603050405020304" pitchFamily="18" charset="0"/>
                </a:rPr>
                <a:t>0</a:t>
              </a:r>
              <a:endParaRPr kumimoji="1" lang="en-US" altLang="zh-CN" sz="2800" b="0" i="1">
                <a:latin typeface="Times New Roman" panose="02020603050405020304" pitchFamily="18" charset="0"/>
              </a:endParaRPr>
            </a:p>
          </p:txBody>
        </p:sp>
        <p:sp>
          <p:nvSpPr>
            <p:cNvPr id="62489" name="Text Box 21"/>
            <p:cNvSpPr txBox="1">
              <a:spLocks noChangeArrowheads="1"/>
            </p:cNvSpPr>
            <p:nvPr/>
          </p:nvSpPr>
          <p:spPr bwMode="auto">
            <a:xfrm>
              <a:off x="5184" y="3321"/>
              <a:ext cx="28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sz="2800" b="0" i="1">
                  <a:solidFill>
                    <a:srgbClr val="000000"/>
                  </a:solidFill>
                  <a:latin typeface="Times New Roman" panose="02020603050405020304" pitchFamily="18" charset="0"/>
                </a:rPr>
                <a:t>x</a:t>
              </a:r>
              <a:endParaRPr kumimoji="1" lang="en-US" altLang="zh-CN" sz="2800" b="0" i="1">
                <a:solidFill>
                  <a:srgbClr val="000000"/>
                </a:solidFill>
                <a:latin typeface="Times New Roman" panose="02020603050405020304" pitchFamily="18" charset="0"/>
              </a:endParaRPr>
            </a:p>
          </p:txBody>
        </p:sp>
        <p:sp>
          <p:nvSpPr>
            <p:cNvPr id="62490" name="Text Box 22"/>
            <p:cNvSpPr txBox="1">
              <a:spLocks noChangeArrowheads="1"/>
            </p:cNvSpPr>
            <p:nvPr/>
          </p:nvSpPr>
          <p:spPr bwMode="auto">
            <a:xfrm>
              <a:off x="3696" y="2976"/>
              <a:ext cx="24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en-US" altLang="zh-CN" b="0">
                  <a:solidFill>
                    <a:srgbClr val="FF0000"/>
                  </a:solidFill>
                  <a:latin typeface="Times New Roman" panose="02020603050405020304" pitchFamily="18" charset="0"/>
                </a:rPr>
                <a:t>1</a:t>
              </a:r>
              <a:endParaRPr kumimoji="1" lang="en-US" altLang="zh-CN" b="0">
                <a:latin typeface="Times New Roman" panose="02020603050405020304" pitchFamily="18" charset="0"/>
              </a:endParaRPr>
            </a:p>
          </p:txBody>
        </p:sp>
      </p:grpSp>
      <p:grpSp>
        <p:nvGrpSpPr>
          <p:cNvPr id="619543" name="Group 23"/>
          <p:cNvGrpSpPr/>
          <p:nvPr/>
        </p:nvGrpSpPr>
        <p:grpSpPr bwMode="auto">
          <a:xfrm>
            <a:off x="6400800" y="3276600"/>
            <a:ext cx="2549525" cy="868363"/>
            <a:chOff x="2352" y="2688"/>
            <a:chExt cx="1207" cy="528"/>
          </a:xfrm>
        </p:grpSpPr>
        <p:sp>
          <p:nvSpPr>
            <p:cNvPr id="62472" name="AutoShape 24"/>
            <p:cNvSpPr>
              <a:spLocks noChangeArrowheads="1"/>
            </p:cNvSpPr>
            <p:nvPr/>
          </p:nvSpPr>
          <p:spPr bwMode="auto">
            <a:xfrm rot="-1240256">
              <a:off x="2352" y="3072"/>
              <a:ext cx="768" cy="144"/>
            </a:xfrm>
            <a:prstGeom prst="leftArrow">
              <a:avLst>
                <a:gd name="adj1" fmla="val 50000"/>
                <a:gd name="adj2" fmla="val 133333"/>
              </a:avLst>
            </a:prstGeom>
            <a:solidFill>
              <a:schemeClr val="accent1"/>
            </a:solidFill>
            <a:ln w="9525">
              <a:solidFill>
                <a:srgbClr val="FFFF99"/>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2473" name="Rectangle 25"/>
            <p:cNvSpPr>
              <a:spLocks noChangeArrowheads="1"/>
            </p:cNvSpPr>
            <p:nvPr/>
          </p:nvSpPr>
          <p:spPr bwMode="auto">
            <a:xfrm>
              <a:off x="2880" y="2688"/>
              <a:ext cx="679" cy="31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zh-CN" sz="2800">
                  <a:latin typeface="Times New Roman" panose="02020603050405020304" pitchFamily="18" charset="0"/>
                </a:rPr>
                <a:t>面积为1</a:t>
              </a:r>
              <a:endParaRPr kumimoji="1" lang="en-US" altLang="zh-CN">
                <a:solidFill>
                  <a:srgbClr val="FFFF66"/>
                </a:solidFill>
                <a:latin typeface="Times New Roman" panose="02020603050405020304" pitchFamily="18" charset="0"/>
              </a:endParaRPr>
            </a:p>
          </p:txBody>
        </p:sp>
      </p:grpSp>
      <p:sp>
        <p:nvSpPr>
          <p:cNvPr id="177163" name="AutoShape 11"/>
          <p:cNvSpPr>
            <a:spLocks noChangeArrowheads="1"/>
          </p:cNvSpPr>
          <p:nvPr/>
        </p:nvSpPr>
        <p:spPr bwMode="auto">
          <a:xfrm>
            <a:off x="4500563" y="981075"/>
            <a:ext cx="4495800" cy="1600200"/>
          </a:xfrm>
          <a:prstGeom prst="wedgeRectCallout">
            <a:avLst>
              <a:gd name="adj1" fmla="val -72528"/>
              <a:gd name="adj2" fmla="val 68352"/>
            </a:avLst>
          </a:prstGeom>
          <a:solidFill>
            <a:schemeClr val="accent1"/>
          </a:solidFill>
          <a:ln w="9525">
            <a:solidFill>
              <a:schemeClr val="tx2"/>
            </a:solidFill>
            <a:miter lim="800000"/>
          </a:ln>
        </p:spPr>
        <p:txBody>
          <a:bodyPr wrap="none"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0">
                <a:ea typeface="华文新魏" panose="02010800040101010101" pitchFamily="2" charset="-122"/>
              </a:rPr>
              <a:t>这两条性质是判定一个</a:t>
            </a:r>
            <a:endParaRPr kumimoji="1" lang="zh-CN" altLang="en-US" sz="2800" b="0">
              <a:ea typeface="华文新魏" panose="02010800040101010101" pitchFamily="2" charset="-122"/>
            </a:endParaRPr>
          </a:p>
          <a:p>
            <a:pPr algn="ctr" eaLnBrk="1" hangingPunct="1">
              <a:spcBef>
                <a:spcPct val="0"/>
              </a:spcBef>
              <a:buClrTx/>
              <a:buSzTx/>
              <a:buFontTx/>
              <a:buNone/>
            </a:pPr>
            <a:r>
              <a:rPr kumimoji="1" lang="zh-CN" altLang="en-US" sz="2800" b="0">
                <a:ea typeface="华文新魏" panose="02010800040101010101" pitchFamily="2" charset="-122"/>
              </a:rPr>
              <a:t>函数 </a:t>
            </a:r>
            <a:r>
              <a:rPr kumimoji="1" lang="en-US" altLang="zh-CN" sz="2800" b="0" i="1">
                <a:ea typeface="华文新魏" panose="02010800040101010101" pitchFamily="2" charset="-122"/>
              </a:rPr>
              <a:t>f(x)</a:t>
            </a:r>
            <a:r>
              <a:rPr kumimoji="1" lang="zh-CN" altLang="en-US" sz="2800" b="0">
                <a:ea typeface="华文新魏" panose="02010800040101010101" pitchFamily="2" charset="-122"/>
              </a:rPr>
              <a:t>是否为某</a:t>
            </a:r>
            <a:r>
              <a:rPr kumimoji="1" lang="en-US" altLang="zh-CN" sz="2800" b="0" i="1">
                <a:ea typeface="华文新魏" panose="02010800040101010101" pitchFamily="2" charset="-122"/>
              </a:rPr>
              <a:t>r.v.  X</a:t>
            </a:r>
            <a:r>
              <a:rPr kumimoji="1" lang="zh-CN" altLang="en-US" sz="2800" b="0">
                <a:ea typeface="华文新魏" panose="02010800040101010101" pitchFamily="2" charset="-122"/>
              </a:rPr>
              <a:t>的</a:t>
            </a:r>
            <a:endParaRPr kumimoji="1" lang="zh-CN" altLang="en-US" sz="2800" b="0">
              <a:ea typeface="华文新魏" panose="02010800040101010101" pitchFamily="2" charset="-122"/>
            </a:endParaRPr>
          </a:p>
          <a:p>
            <a:pPr algn="ctr" eaLnBrk="1" hangingPunct="1">
              <a:spcBef>
                <a:spcPct val="0"/>
              </a:spcBef>
              <a:buClrTx/>
              <a:buSzTx/>
              <a:buFontTx/>
              <a:buNone/>
            </a:pPr>
            <a:r>
              <a:rPr kumimoji="1" lang="zh-CN" altLang="en-US" sz="2800" b="0">
                <a:ea typeface="华文新魏" panose="02010800040101010101" pitchFamily="2" charset="-122"/>
              </a:rPr>
              <a:t>概率密度函数的充要条件.</a:t>
            </a:r>
            <a:endParaRPr lang="zh-CN" altLang="en-US" b="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9523"/>
                                        </p:tgtEl>
                                        <p:attrNameLst>
                                          <p:attrName>style.visibility</p:attrName>
                                        </p:attrNameLst>
                                      </p:cBhvr>
                                      <p:to>
                                        <p:strVal val="visible"/>
                                      </p:to>
                                    </p:set>
                                    <p:animEffect transition="in" filter="wipe(left)">
                                      <p:cBhvr>
                                        <p:cTn id="7" dur="500"/>
                                        <p:tgtEl>
                                          <p:spTgt spid="6195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9524"/>
                                        </p:tgtEl>
                                        <p:attrNameLst>
                                          <p:attrName>style.visibility</p:attrName>
                                        </p:attrNameLst>
                                      </p:cBhvr>
                                      <p:to>
                                        <p:strVal val="visible"/>
                                      </p:to>
                                    </p:set>
                                    <p:animEffect transition="in" filter="wipe(left)">
                                      <p:cBhvr>
                                        <p:cTn id="12" dur="500"/>
                                        <p:tgtEl>
                                          <p:spTgt spid="6195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9525"/>
                                        </p:tgtEl>
                                        <p:attrNameLst>
                                          <p:attrName>style.visibility</p:attrName>
                                        </p:attrNameLst>
                                      </p:cBhvr>
                                      <p:to>
                                        <p:strVal val="visible"/>
                                      </p:to>
                                    </p:set>
                                    <p:animEffect transition="in" filter="wipe(left)">
                                      <p:cBhvr>
                                        <p:cTn id="17" dur="500"/>
                                        <p:tgtEl>
                                          <p:spTgt spid="619525"/>
                                        </p:tgtEl>
                                      </p:cBhvr>
                                    </p:animEffect>
                                  </p:childTnLst>
                                </p:cTn>
                              </p:par>
                            </p:childTnLst>
                          </p:cTn>
                        </p:par>
                        <p:par>
                          <p:cTn id="18" fill="hold">
                            <p:stCondLst>
                              <p:cond delay="500"/>
                            </p:stCondLst>
                            <p:childTnLst>
                              <p:par>
                                <p:cTn id="19" presetID="2" presetClass="entr" presetSubtype="2" fill="hold" nodeType="afterEffect">
                                  <p:stCondLst>
                                    <p:cond delay="0"/>
                                  </p:stCondLst>
                                  <p:childTnLst>
                                    <p:set>
                                      <p:cBhvr>
                                        <p:cTn id="20" dur="1" fill="hold">
                                          <p:stCondLst>
                                            <p:cond delay="0"/>
                                          </p:stCondLst>
                                        </p:cTn>
                                        <p:tgtEl>
                                          <p:spTgt spid="619543"/>
                                        </p:tgtEl>
                                        <p:attrNameLst>
                                          <p:attrName>style.visibility</p:attrName>
                                        </p:attrNameLst>
                                      </p:cBhvr>
                                      <p:to>
                                        <p:strVal val="visible"/>
                                      </p:to>
                                    </p:set>
                                    <p:anim calcmode="lin" valueType="num">
                                      <p:cBhvr additive="base">
                                        <p:cTn id="21" dur="500" fill="hold"/>
                                        <p:tgtEl>
                                          <p:spTgt spid="619543"/>
                                        </p:tgtEl>
                                        <p:attrNameLst>
                                          <p:attrName>ppt_x</p:attrName>
                                        </p:attrNameLst>
                                      </p:cBhvr>
                                      <p:tavLst>
                                        <p:tav tm="0">
                                          <p:val>
                                            <p:strVal val="1+#ppt_w/2"/>
                                          </p:val>
                                        </p:tav>
                                        <p:tav tm="100000">
                                          <p:val>
                                            <p:strVal val="#ppt_x"/>
                                          </p:val>
                                        </p:tav>
                                      </p:tavLst>
                                    </p:anim>
                                    <p:anim calcmode="lin" valueType="num">
                                      <p:cBhvr additive="base">
                                        <p:cTn id="22" dur="500" fill="hold"/>
                                        <p:tgtEl>
                                          <p:spTgt spid="619543"/>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77163"/>
                                        </p:tgtEl>
                                        <p:attrNameLst>
                                          <p:attrName>style.visibility</p:attrName>
                                        </p:attrNameLst>
                                      </p:cBhvr>
                                      <p:to>
                                        <p:strVal val="visible"/>
                                      </p:to>
                                    </p:set>
                                    <p:anim calcmode="lin" valueType="num">
                                      <p:cBhvr additive="base">
                                        <p:cTn id="27" dur="500" fill="hold"/>
                                        <p:tgtEl>
                                          <p:spTgt spid="177163"/>
                                        </p:tgtEl>
                                        <p:attrNameLst>
                                          <p:attrName>ppt_x</p:attrName>
                                        </p:attrNameLst>
                                      </p:cBhvr>
                                      <p:tavLst>
                                        <p:tav tm="0">
                                          <p:val>
                                            <p:strVal val="1+#ppt_w/2"/>
                                          </p:val>
                                        </p:tav>
                                        <p:tav tm="100000">
                                          <p:val>
                                            <p:strVal val="#ppt_x"/>
                                          </p:val>
                                        </p:tav>
                                      </p:tavLst>
                                    </p:anim>
                                    <p:anim calcmode="lin" valueType="num">
                                      <p:cBhvr additive="base">
                                        <p:cTn id="28" dur="500" fill="hold"/>
                                        <p:tgtEl>
                                          <p:spTgt spid="1771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3"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0546" name="AutoShape 2"/>
          <p:cNvSpPr>
            <a:spLocks noChangeArrowheads="1"/>
          </p:cNvSpPr>
          <p:nvPr/>
        </p:nvSpPr>
        <p:spPr bwMode="auto">
          <a:xfrm>
            <a:off x="5292725" y="3070225"/>
            <a:ext cx="3546475" cy="1196975"/>
          </a:xfrm>
          <a:prstGeom prst="wedgeRoundRectCallout">
            <a:avLst>
              <a:gd name="adj1" fmla="val -78602"/>
              <a:gd name="adj2" fmla="val -110343"/>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2400">
                <a:latin typeface="Times New Roman" panose="02020603050405020304" pitchFamily="18" charset="0"/>
              </a:rPr>
              <a:t>利用概率密度可确</a:t>
            </a:r>
            <a:endParaRPr lang="zh-CN" altLang="en-US" sz="2400">
              <a:latin typeface="Times New Roman" panose="02020603050405020304" pitchFamily="18" charset="0"/>
            </a:endParaRPr>
          </a:p>
          <a:p>
            <a:pPr eaLnBrk="1" hangingPunct="1">
              <a:spcBef>
                <a:spcPct val="0"/>
              </a:spcBef>
              <a:buClrTx/>
              <a:buSzTx/>
              <a:buFontTx/>
              <a:buNone/>
            </a:pPr>
            <a:r>
              <a:rPr lang="zh-CN" altLang="en-US" sz="2400">
                <a:latin typeface="Times New Roman" panose="02020603050405020304" pitchFamily="18" charset="0"/>
              </a:rPr>
              <a:t>定随机点落在某个</a:t>
            </a:r>
            <a:endParaRPr lang="zh-CN" altLang="en-US" sz="2400">
              <a:latin typeface="Times New Roman" panose="02020603050405020304" pitchFamily="18" charset="0"/>
            </a:endParaRPr>
          </a:p>
          <a:p>
            <a:pPr eaLnBrk="1" hangingPunct="1">
              <a:spcBef>
                <a:spcPct val="0"/>
              </a:spcBef>
              <a:buClrTx/>
              <a:buSzTx/>
              <a:buFontTx/>
              <a:buNone/>
            </a:pPr>
            <a:r>
              <a:rPr lang="zh-CN" altLang="en-US" sz="2400">
                <a:latin typeface="Times New Roman" panose="02020603050405020304" pitchFamily="18" charset="0"/>
              </a:rPr>
              <a:t>范围内的概率</a:t>
            </a:r>
            <a:endParaRPr lang="zh-CN" altLang="en-US" sz="2400">
              <a:latin typeface="Times New Roman" panose="02020603050405020304" pitchFamily="18" charset="0"/>
            </a:endParaRPr>
          </a:p>
        </p:txBody>
      </p:sp>
      <p:sp>
        <p:nvSpPr>
          <p:cNvPr id="63491" name="Text Box 3"/>
          <p:cNvSpPr txBox="1">
            <a:spLocks noChangeArrowheads="1"/>
          </p:cNvSpPr>
          <p:nvPr/>
        </p:nvSpPr>
        <p:spPr bwMode="auto">
          <a:xfrm>
            <a:off x="1619250" y="908050"/>
            <a:ext cx="67691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a:latin typeface="Times New Roman" panose="02020603050405020304" pitchFamily="18" charset="0"/>
              </a:rPr>
              <a:t>对于任意实数 </a:t>
            </a:r>
            <a:r>
              <a:rPr lang="en-US" altLang="zh-CN" i="1">
                <a:latin typeface="Times New Roman" panose="02020603050405020304" pitchFamily="18" charset="0"/>
              </a:rPr>
              <a:t>x</a:t>
            </a:r>
            <a:r>
              <a:rPr lang="en-US" altLang="zh-CN" baseline="-25000">
                <a:latin typeface="Times New Roman" panose="02020603050405020304" pitchFamily="18" charset="0"/>
              </a:rPr>
              <a:t>1</a:t>
            </a:r>
            <a:r>
              <a:rPr lang="en-US" altLang="zh-CN">
                <a:latin typeface="Times New Roman" panose="02020603050405020304" pitchFamily="18" charset="0"/>
              </a:rPr>
              <a:t> , </a:t>
            </a:r>
            <a:r>
              <a:rPr lang="en-US" altLang="zh-CN" i="1">
                <a:latin typeface="Times New Roman" panose="02020603050405020304" pitchFamily="18" charset="0"/>
              </a:rPr>
              <a:t>x</a:t>
            </a:r>
            <a:r>
              <a:rPr lang="en-US" altLang="zh-CN" baseline="-25000">
                <a:latin typeface="Times New Roman" panose="02020603050405020304" pitchFamily="18" charset="0"/>
              </a:rPr>
              <a:t>2 </a:t>
            </a:r>
            <a:r>
              <a:rPr lang="en-US" altLang="zh-CN">
                <a:latin typeface="Times New Roman" panose="02020603050405020304" pitchFamily="18" charset="0"/>
              </a:rPr>
              <a:t>, (</a:t>
            </a:r>
            <a:r>
              <a:rPr lang="en-US" altLang="zh-CN" i="1">
                <a:latin typeface="Times New Roman" panose="02020603050405020304" pitchFamily="18" charset="0"/>
              </a:rPr>
              <a:t>x</a:t>
            </a:r>
            <a:r>
              <a:rPr lang="en-US" altLang="zh-CN" baseline="-25000">
                <a:latin typeface="Times New Roman" panose="02020603050405020304" pitchFamily="18" charset="0"/>
              </a:rPr>
              <a:t>1</a:t>
            </a:r>
            <a:r>
              <a:rPr lang="en-US" altLang="zh-CN">
                <a:latin typeface="Times New Roman" panose="02020603050405020304" pitchFamily="18" charset="0"/>
              </a:rPr>
              <a:t> &lt; </a:t>
            </a:r>
            <a:r>
              <a:rPr lang="en-US" altLang="zh-CN" i="1">
                <a:latin typeface="Times New Roman" panose="02020603050405020304" pitchFamily="18" charset="0"/>
              </a:rPr>
              <a:t>x</a:t>
            </a:r>
            <a:r>
              <a:rPr lang="en-US" altLang="zh-CN" baseline="-25000">
                <a:latin typeface="Times New Roman" panose="02020603050405020304" pitchFamily="18" charset="0"/>
              </a:rPr>
              <a:t>2 </a:t>
            </a:r>
            <a:r>
              <a:rPr lang="en-US" altLang="zh-CN">
                <a:latin typeface="Times New Roman" panose="02020603050405020304" pitchFamily="18" charset="0"/>
              </a:rPr>
              <a:t>) ,</a:t>
            </a:r>
            <a:endParaRPr lang="en-US" altLang="zh-CN">
              <a:latin typeface="Times New Roman" panose="02020603050405020304" pitchFamily="18" charset="0"/>
            </a:endParaRPr>
          </a:p>
        </p:txBody>
      </p:sp>
      <p:graphicFrame>
        <p:nvGraphicFramePr>
          <p:cNvPr id="63492" name="Object 4"/>
          <p:cNvGraphicFramePr>
            <a:graphicFrameLocks noChangeAspect="1"/>
          </p:cNvGraphicFramePr>
          <p:nvPr/>
        </p:nvGraphicFramePr>
        <p:xfrm>
          <a:off x="1187450" y="984250"/>
          <a:ext cx="279400" cy="393700"/>
        </p:xfrm>
        <a:graphic>
          <a:graphicData uri="http://schemas.openxmlformats.org/presentationml/2006/ole">
            <mc:AlternateContent xmlns:mc="http://schemas.openxmlformats.org/markup-compatibility/2006">
              <mc:Choice xmlns:v="urn:schemas-microsoft-com:vml" Requires="v">
                <p:oleObj spid="_x0000_s63754" name="Equation" r:id="rId1" imgW="219075" imgH="337185" progId="Equation.DSMT4">
                  <p:embed/>
                </p:oleObj>
              </mc:Choice>
              <mc:Fallback>
                <p:oleObj name="Equation" r:id="rId1" imgW="219075" imgH="337185"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984250"/>
                        <a:ext cx="279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0549" name="Object 5"/>
          <p:cNvGraphicFramePr>
            <a:graphicFrameLocks noChangeAspect="1"/>
          </p:cNvGraphicFramePr>
          <p:nvPr/>
        </p:nvGraphicFramePr>
        <p:xfrm>
          <a:off x="2195513" y="1776413"/>
          <a:ext cx="4203700" cy="749300"/>
        </p:xfrm>
        <a:graphic>
          <a:graphicData uri="http://schemas.openxmlformats.org/presentationml/2006/ole">
            <mc:AlternateContent xmlns:mc="http://schemas.openxmlformats.org/markup-compatibility/2006">
              <mc:Choice xmlns:v="urn:schemas-microsoft-com:vml" Requires="v">
                <p:oleObj spid="_x0000_s63755" name="Equation" r:id="rId3" imgW="4143375" imgH="702945" progId="Equation.DSMT4">
                  <p:embed/>
                </p:oleObj>
              </mc:Choice>
              <mc:Fallback>
                <p:oleObj name="Equation" r:id="rId3" imgW="4143375" imgH="702945"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776413"/>
                        <a:ext cx="42037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20550" name="Group 6"/>
          <p:cNvGrpSpPr/>
          <p:nvPr/>
        </p:nvGrpSpPr>
        <p:grpSpPr bwMode="auto">
          <a:xfrm>
            <a:off x="1116013" y="4508500"/>
            <a:ext cx="5561012" cy="579438"/>
            <a:chOff x="692" y="3065"/>
            <a:chExt cx="3503" cy="365"/>
          </a:xfrm>
        </p:grpSpPr>
        <p:sp>
          <p:nvSpPr>
            <p:cNvPr id="63496" name="Text Box 7"/>
            <p:cNvSpPr txBox="1">
              <a:spLocks noChangeArrowheads="1"/>
            </p:cNvSpPr>
            <p:nvPr/>
          </p:nvSpPr>
          <p:spPr bwMode="auto">
            <a:xfrm>
              <a:off x="930" y="3065"/>
              <a:ext cx="3265"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i="1">
                  <a:latin typeface="Times New Roman" panose="02020603050405020304" pitchFamily="18" charset="0"/>
                </a:rPr>
                <a:t> </a:t>
              </a:r>
              <a:r>
                <a:rPr lang="zh-CN" altLang="en-US">
                  <a:latin typeface="Times New Roman" panose="02020603050405020304" pitchFamily="18" charset="0"/>
                </a:rPr>
                <a:t>若 </a:t>
              </a:r>
              <a:r>
                <a:rPr lang="en-US" altLang="zh-CN" i="1">
                  <a:latin typeface="Times New Roman" panose="02020603050405020304" pitchFamily="18" charset="0"/>
                </a:rPr>
                <a:t>f </a:t>
              </a:r>
              <a:r>
                <a:rPr lang="en-US" altLang="zh-CN">
                  <a:latin typeface="Times New Roman" panose="02020603050405020304" pitchFamily="18" charset="0"/>
                </a:rPr>
                <a:t>(</a:t>
              </a:r>
              <a:r>
                <a:rPr lang="en-US" altLang="zh-CN" i="1">
                  <a:latin typeface="Times New Roman" panose="02020603050405020304" pitchFamily="18" charset="0"/>
                </a:rPr>
                <a:t>x</a:t>
              </a:r>
              <a:r>
                <a:rPr lang="en-US" altLang="zh-CN">
                  <a:latin typeface="Times New Roman" panose="02020603050405020304" pitchFamily="18" charset="0"/>
                </a:rPr>
                <a:t>) </a:t>
              </a:r>
              <a:r>
                <a:rPr lang="zh-CN" altLang="en-US">
                  <a:latin typeface="Times New Roman" panose="02020603050405020304" pitchFamily="18" charset="0"/>
                </a:rPr>
                <a:t>在点 </a:t>
              </a:r>
              <a:r>
                <a:rPr lang="en-US" altLang="zh-CN" i="1">
                  <a:latin typeface="Times New Roman" panose="02020603050405020304" pitchFamily="18" charset="0"/>
                </a:rPr>
                <a:t>x</a:t>
              </a:r>
              <a:r>
                <a:rPr lang="en-US" altLang="zh-CN">
                  <a:latin typeface="Times New Roman" panose="02020603050405020304" pitchFamily="18" charset="0"/>
                </a:rPr>
                <a:t> </a:t>
              </a:r>
              <a:r>
                <a:rPr lang="zh-CN" altLang="en-US">
                  <a:latin typeface="Times New Roman" panose="02020603050405020304" pitchFamily="18" charset="0"/>
                </a:rPr>
                <a:t>处连续 </a:t>
              </a:r>
              <a:r>
                <a:rPr lang="en-US" altLang="zh-CN">
                  <a:latin typeface="Times New Roman" panose="02020603050405020304" pitchFamily="18" charset="0"/>
                </a:rPr>
                <a:t>, </a:t>
              </a:r>
              <a:r>
                <a:rPr lang="zh-CN" altLang="en-US">
                  <a:latin typeface="Times New Roman" panose="02020603050405020304" pitchFamily="18" charset="0"/>
                </a:rPr>
                <a:t>则有</a:t>
              </a:r>
              <a:endParaRPr lang="zh-CN" altLang="en-US">
                <a:latin typeface="Times New Roman" panose="02020603050405020304" pitchFamily="18" charset="0"/>
              </a:endParaRPr>
            </a:p>
          </p:txBody>
        </p:sp>
        <p:graphicFrame>
          <p:nvGraphicFramePr>
            <p:cNvPr id="63497" name="Object 8"/>
            <p:cNvGraphicFramePr>
              <a:graphicFrameLocks noChangeAspect="1"/>
            </p:cNvGraphicFramePr>
            <p:nvPr/>
          </p:nvGraphicFramePr>
          <p:xfrm>
            <a:off x="692" y="3074"/>
            <a:ext cx="192" cy="240"/>
          </p:xfrm>
          <a:graphic>
            <a:graphicData uri="http://schemas.openxmlformats.org/presentationml/2006/ole">
              <mc:AlternateContent xmlns:mc="http://schemas.openxmlformats.org/markup-compatibility/2006">
                <mc:Choice xmlns:v="urn:schemas-microsoft-com:vml" Requires="v">
                  <p:oleObj spid="_x0000_s63756" name="Equation" r:id="rId5" imgW="247650" imgH="327025" progId="Equation.DSMT4">
                    <p:embed/>
                  </p:oleObj>
                </mc:Choice>
                <mc:Fallback>
                  <p:oleObj name="Equation" r:id="rId5" imgW="247650" imgH="327025"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2" y="3074"/>
                          <a:ext cx="19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20553" name="Object 9"/>
          <p:cNvGraphicFramePr>
            <a:graphicFrameLocks noChangeAspect="1"/>
          </p:cNvGraphicFramePr>
          <p:nvPr/>
        </p:nvGraphicFramePr>
        <p:xfrm>
          <a:off x="3132138" y="5373688"/>
          <a:ext cx="2108200" cy="406400"/>
        </p:xfrm>
        <a:graphic>
          <a:graphicData uri="http://schemas.openxmlformats.org/presentationml/2006/ole">
            <mc:AlternateContent xmlns:mc="http://schemas.openxmlformats.org/markup-compatibility/2006">
              <mc:Choice xmlns:v="urn:schemas-microsoft-com:vml" Requires="v">
                <p:oleObj spid="_x0000_s63757" name="Equation" r:id="rId7" imgW="2047875" imgH="356235" progId="Equation.DSMT4">
                  <p:embed/>
                </p:oleObj>
              </mc:Choice>
              <mc:Fallback>
                <p:oleObj name="Equation" r:id="rId7" imgW="2047875" imgH="356235"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5373688"/>
                        <a:ext cx="21082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0549"/>
                                        </p:tgtEl>
                                        <p:attrNameLst>
                                          <p:attrName>style.visibility</p:attrName>
                                        </p:attrNameLst>
                                      </p:cBhvr>
                                      <p:to>
                                        <p:strVal val="visible"/>
                                      </p:to>
                                    </p:set>
                                    <p:animEffect transition="in" filter="wipe(left)">
                                      <p:cBhvr>
                                        <p:cTn id="7" dur="500"/>
                                        <p:tgtEl>
                                          <p:spTgt spid="6205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20546"/>
                                        </p:tgtEl>
                                        <p:attrNameLst>
                                          <p:attrName>style.visibility</p:attrName>
                                        </p:attrNameLst>
                                      </p:cBhvr>
                                      <p:to>
                                        <p:strVal val="visible"/>
                                      </p:to>
                                    </p:set>
                                    <p:animEffect transition="in" filter="wipe(down)">
                                      <p:cBhvr>
                                        <p:cTn id="12" dur="500"/>
                                        <p:tgtEl>
                                          <p:spTgt spid="6205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20550"/>
                                        </p:tgtEl>
                                        <p:attrNameLst>
                                          <p:attrName>style.visibility</p:attrName>
                                        </p:attrNameLst>
                                      </p:cBhvr>
                                      <p:to>
                                        <p:strVal val="visible"/>
                                      </p:to>
                                    </p:set>
                                    <p:animEffect transition="in" filter="wipe(left)">
                                      <p:cBhvr>
                                        <p:cTn id="17" dur="500"/>
                                        <p:tgtEl>
                                          <p:spTgt spid="6205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20553"/>
                                        </p:tgtEl>
                                        <p:attrNameLst>
                                          <p:attrName>style.visibility</p:attrName>
                                        </p:attrNameLst>
                                      </p:cBhvr>
                                      <p:to>
                                        <p:strVal val="visible"/>
                                      </p:to>
                                    </p:set>
                                    <p:animEffect transition="in" filter="wipe(left)">
                                      <p:cBhvr>
                                        <p:cTn id="22" dur="500"/>
                                        <p:tgtEl>
                                          <p:spTgt spid="620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6"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80229" name="Object 5"/>
          <p:cNvGraphicFramePr>
            <a:graphicFrameLocks noChangeAspect="1"/>
          </p:cNvGraphicFramePr>
          <p:nvPr/>
        </p:nvGraphicFramePr>
        <p:xfrm>
          <a:off x="549275" y="1574800"/>
          <a:ext cx="8199438" cy="2806700"/>
        </p:xfrm>
        <a:graphic>
          <a:graphicData uri="http://schemas.openxmlformats.org/presentationml/2006/ole">
            <mc:AlternateContent xmlns:mc="http://schemas.openxmlformats.org/markup-compatibility/2006">
              <mc:Choice xmlns:v="urn:schemas-microsoft-com:vml" Requires="v">
                <p:oleObj spid="_x0000_s64579" name="文档" r:id="rId1" imgW="4738370" imgH="1618615" progId="Word.Document.8">
                  <p:embed/>
                </p:oleObj>
              </mc:Choice>
              <mc:Fallback>
                <p:oleObj name="文档" r:id="rId1" imgW="4738370" imgH="1618615" progId="Word.Documen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 y="1574800"/>
                        <a:ext cx="8199438" cy="280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80229"/>
                                        </p:tgtEl>
                                        <p:attrNameLst>
                                          <p:attrName>style.visibility</p:attrName>
                                        </p:attrNameLst>
                                      </p:cBhvr>
                                      <p:to>
                                        <p:strVal val="visible"/>
                                      </p:to>
                                    </p:set>
                                    <p:animEffect transition="in" filter="slide(fromBottom)">
                                      <p:cBhvr>
                                        <p:cTn id="7" dur="500"/>
                                        <p:tgtEl>
                                          <p:spTgt spid="180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4"/>
          <p:cNvGrpSpPr/>
          <p:nvPr/>
        </p:nvGrpSpPr>
        <p:grpSpPr bwMode="auto">
          <a:xfrm>
            <a:off x="468313" y="4437063"/>
            <a:ext cx="8229600" cy="1893887"/>
            <a:chOff x="364" y="2352"/>
            <a:chExt cx="5184" cy="1193"/>
          </a:xfrm>
        </p:grpSpPr>
        <p:sp>
          <p:nvSpPr>
            <p:cNvPr id="65545" name="Text Box 5"/>
            <p:cNvSpPr txBox="1">
              <a:spLocks noChangeArrowheads="1"/>
            </p:cNvSpPr>
            <p:nvPr/>
          </p:nvSpPr>
          <p:spPr bwMode="auto">
            <a:xfrm>
              <a:off x="364" y="2352"/>
              <a:ext cx="5184" cy="119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zh-CN" altLang="en-US" sz="2400" b="0">
                  <a:solidFill>
                    <a:srgbClr val="FFFF00"/>
                  </a:solidFill>
                  <a:ea typeface="华文新魏" panose="02010800040101010101" pitchFamily="2" charset="-122"/>
                </a:rPr>
                <a:t>       </a:t>
              </a:r>
              <a:r>
                <a:rPr kumimoji="1" lang="zh-CN" altLang="en-US" b="0">
                  <a:ea typeface="华文新魏" panose="02010800040101010101" pitchFamily="2" charset="-122"/>
                </a:rPr>
                <a:t>故</a:t>
              </a:r>
              <a:r>
                <a:rPr kumimoji="1" lang="en-US" altLang="en-US" b="0">
                  <a:ea typeface="华文新魏" panose="02010800040101010101" pitchFamily="2" charset="-122"/>
                </a:rPr>
                <a:t> </a:t>
              </a:r>
              <a:r>
                <a:rPr kumimoji="1" lang="en-US" altLang="zh-CN" b="0" i="1">
                  <a:ea typeface="华文新魏" panose="02010800040101010101" pitchFamily="2" charset="-122"/>
                </a:rPr>
                <a:t>X</a:t>
              </a:r>
              <a:r>
                <a:rPr kumimoji="1" lang="zh-CN" altLang="en-US" b="0">
                  <a:ea typeface="华文新魏" panose="02010800040101010101" pitchFamily="2" charset="-122"/>
                </a:rPr>
                <a:t>的密度 </a:t>
              </a:r>
              <a:r>
                <a:rPr kumimoji="1" lang="en-US" altLang="zh-CN" b="0" i="1">
                  <a:ea typeface="华文新魏" panose="02010800040101010101" pitchFamily="2" charset="-122"/>
                </a:rPr>
                <a:t>f(x)</a:t>
              </a:r>
              <a:r>
                <a:rPr kumimoji="1" lang="en-US" altLang="zh-CN" b="0">
                  <a:ea typeface="华文新魏" panose="02010800040101010101" pitchFamily="2" charset="-122"/>
                </a:rPr>
                <a:t> </a:t>
              </a:r>
              <a:r>
                <a:rPr kumimoji="1" lang="zh-CN" altLang="en-US" b="0">
                  <a:ea typeface="华文新魏" panose="02010800040101010101" pitchFamily="2" charset="-122"/>
                </a:rPr>
                <a:t>在 </a:t>
              </a:r>
              <a:r>
                <a:rPr kumimoji="1" lang="en-US" altLang="zh-CN" b="0" i="1">
                  <a:ea typeface="华文新魏" panose="02010800040101010101" pitchFamily="2" charset="-122"/>
                </a:rPr>
                <a:t>x</a:t>
              </a:r>
              <a:r>
                <a:rPr kumimoji="1" lang="en-US" altLang="zh-CN" b="0">
                  <a:ea typeface="华文新魏" panose="02010800040101010101" pitchFamily="2" charset="-122"/>
                </a:rPr>
                <a:t> </a:t>
              </a:r>
              <a:r>
                <a:rPr kumimoji="1" lang="zh-CN" altLang="en-US" b="0">
                  <a:ea typeface="华文新魏" panose="02010800040101010101" pitchFamily="2" charset="-122"/>
                </a:rPr>
                <a:t>这一点的值，恰好是</a:t>
              </a:r>
              <a:r>
                <a:rPr kumimoji="1" lang="en-US" altLang="zh-CN" b="0" i="1">
                  <a:ea typeface="华文新魏" panose="02010800040101010101" pitchFamily="2" charset="-122"/>
                </a:rPr>
                <a:t>X</a:t>
              </a:r>
              <a:r>
                <a:rPr kumimoji="1" lang="zh-CN" altLang="en-US" b="0">
                  <a:ea typeface="华文新魏" panose="02010800040101010101" pitchFamily="2" charset="-122"/>
                </a:rPr>
                <a:t>落在区间                 上的概率与区间长度       </a:t>
              </a:r>
              <a:endParaRPr kumimoji="1" lang="zh-CN" altLang="en-US" b="0">
                <a:ea typeface="华文新魏" panose="02010800040101010101" pitchFamily="2" charset="-122"/>
              </a:endParaRPr>
            </a:p>
            <a:p>
              <a:pPr eaLnBrk="1" hangingPunct="1">
                <a:lnSpc>
                  <a:spcPct val="120000"/>
                </a:lnSpc>
                <a:spcBef>
                  <a:spcPct val="10000"/>
                </a:spcBef>
                <a:buClrTx/>
                <a:buSzTx/>
                <a:buFontTx/>
                <a:buNone/>
              </a:pPr>
              <a:r>
                <a:rPr kumimoji="1" lang="zh-CN" altLang="en-US" b="0">
                  <a:ea typeface="华文新魏" panose="02010800040101010101" pitchFamily="2" charset="-122"/>
                </a:rPr>
                <a:t>之比的极限.</a:t>
              </a:r>
              <a:endParaRPr kumimoji="1" lang="zh-CN" altLang="en-US" b="0">
                <a:ea typeface="华文新魏" panose="02010800040101010101" pitchFamily="2" charset="-122"/>
              </a:endParaRPr>
            </a:p>
          </p:txBody>
        </p:sp>
        <p:graphicFrame>
          <p:nvGraphicFramePr>
            <p:cNvPr id="65546" name="Object 6"/>
            <p:cNvGraphicFramePr>
              <a:graphicFrameLocks noChangeAspect="1"/>
            </p:cNvGraphicFramePr>
            <p:nvPr/>
          </p:nvGraphicFramePr>
          <p:xfrm>
            <a:off x="5078" y="2784"/>
            <a:ext cx="363" cy="295"/>
          </p:xfrm>
          <a:graphic>
            <a:graphicData uri="http://schemas.openxmlformats.org/presentationml/2006/ole">
              <mc:AlternateContent xmlns:mc="http://schemas.openxmlformats.org/markup-compatibility/2006">
                <mc:Choice xmlns:v="urn:schemas-microsoft-com:vml" Requires="v">
                  <p:oleObj spid="_x0000_s65868" name="Equation" r:id="rId1" imgW="161925" imgH="125095" progId="Equation.DSMT4">
                    <p:embed/>
                  </p:oleObj>
                </mc:Choice>
                <mc:Fallback>
                  <p:oleObj name="Equation" r:id="rId1" imgW="161925" imgH="125095" progId="Equation.DSMT4">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8" y="2784"/>
                          <a:ext cx="363" cy="29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47" name="Object 7"/>
            <p:cNvGraphicFramePr>
              <a:graphicFrameLocks noChangeAspect="1"/>
            </p:cNvGraphicFramePr>
            <p:nvPr/>
          </p:nvGraphicFramePr>
          <p:xfrm>
            <a:off x="1690" y="2801"/>
            <a:ext cx="1044" cy="319"/>
          </p:xfrm>
          <a:graphic>
            <a:graphicData uri="http://schemas.openxmlformats.org/presentationml/2006/ole">
              <mc:AlternateContent xmlns:mc="http://schemas.openxmlformats.org/markup-compatibility/2006">
                <mc:Choice xmlns:v="urn:schemas-microsoft-com:vml" Requires="v">
                  <p:oleObj spid="_x0000_s65869" name="Equation" r:id="rId3" imgW="600075" imgH="144145" progId="Equation.DSMT4">
                    <p:embed/>
                  </p:oleObj>
                </mc:Choice>
                <mc:Fallback>
                  <p:oleObj name="Equation" r:id="rId3" imgW="600075" imgH="144145"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 y="2801"/>
                          <a:ext cx="1044" cy="319"/>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78185" name="Text Box 9"/>
          <p:cNvSpPr txBox="1">
            <a:spLocks noChangeArrowheads="1"/>
          </p:cNvSpPr>
          <p:nvPr/>
        </p:nvSpPr>
        <p:spPr bwMode="auto">
          <a:xfrm>
            <a:off x="654050" y="1219200"/>
            <a:ext cx="6248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400" b="0">
                <a:solidFill>
                  <a:srgbClr val="FFFF00"/>
                </a:solidFill>
                <a:ea typeface="华文新魏" panose="02010800040101010101" pitchFamily="2" charset="-122"/>
              </a:rPr>
              <a:t>     </a:t>
            </a:r>
            <a:r>
              <a:rPr kumimoji="1" lang="zh-CN" altLang="en-US" sz="2400" b="0">
                <a:ea typeface="华文新魏" panose="02010800040101010101" pitchFamily="2" charset="-122"/>
              </a:rPr>
              <a:t> </a:t>
            </a:r>
            <a:r>
              <a:rPr kumimoji="1" lang="zh-CN" altLang="en-US" b="0">
                <a:ea typeface="华文新魏" panose="02010800040101010101" pitchFamily="2" charset="-122"/>
              </a:rPr>
              <a:t>若</a:t>
            </a:r>
            <a:r>
              <a:rPr kumimoji="1" lang="en-US" altLang="zh-CN" b="0" i="1">
                <a:ea typeface="华文新魏" panose="02010800040101010101" pitchFamily="2" charset="-122"/>
              </a:rPr>
              <a:t>x</a:t>
            </a:r>
            <a:r>
              <a:rPr kumimoji="1" lang="zh-CN" altLang="en-US" b="0">
                <a:ea typeface="华文新魏" panose="02010800040101010101" pitchFamily="2" charset="-122"/>
              </a:rPr>
              <a:t>是 </a:t>
            </a:r>
            <a:r>
              <a:rPr kumimoji="1" lang="en-US" altLang="zh-CN" b="0" i="1">
                <a:ea typeface="华文新魏" panose="02010800040101010101" pitchFamily="2" charset="-122"/>
              </a:rPr>
              <a:t>f(x)</a:t>
            </a:r>
            <a:r>
              <a:rPr kumimoji="1" lang="zh-CN" altLang="en-US" b="0">
                <a:ea typeface="华文新魏" panose="02010800040101010101" pitchFamily="2" charset="-122"/>
              </a:rPr>
              <a:t>的连续点，则：</a:t>
            </a:r>
            <a:endParaRPr kumimoji="1" lang="zh-CN" altLang="en-US" b="0">
              <a:solidFill>
                <a:srgbClr val="FFFF00"/>
              </a:solidFill>
              <a:ea typeface="华文新魏" panose="02010800040101010101" pitchFamily="2" charset="-122"/>
            </a:endParaRPr>
          </a:p>
        </p:txBody>
      </p:sp>
      <p:graphicFrame>
        <p:nvGraphicFramePr>
          <p:cNvPr id="178186" name="Object 10"/>
          <p:cNvGraphicFramePr>
            <a:graphicFrameLocks noChangeAspect="1"/>
          </p:cNvGraphicFramePr>
          <p:nvPr/>
        </p:nvGraphicFramePr>
        <p:xfrm>
          <a:off x="1042988" y="1844675"/>
          <a:ext cx="3635375" cy="1001713"/>
        </p:xfrm>
        <a:graphic>
          <a:graphicData uri="http://schemas.openxmlformats.org/presentationml/2006/ole">
            <mc:AlternateContent xmlns:mc="http://schemas.openxmlformats.org/markup-compatibility/2006">
              <mc:Choice xmlns:v="urn:schemas-microsoft-com:vml" Requires="v">
                <p:oleObj spid="_x0000_s65870" name="Equation" r:id="rId5" imgW="1362075" imgH="337185" progId="Equation.DSMT4">
                  <p:embed/>
                </p:oleObj>
              </mc:Choice>
              <mc:Fallback>
                <p:oleObj name="Equation" r:id="rId5" imgW="1362075" imgH="337185"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844675"/>
                        <a:ext cx="3635375"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8187" name="Object 11"/>
          <p:cNvGraphicFramePr>
            <a:graphicFrameLocks noChangeAspect="1"/>
          </p:cNvGraphicFramePr>
          <p:nvPr/>
        </p:nvGraphicFramePr>
        <p:xfrm>
          <a:off x="5003800" y="1628775"/>
          <a:ext cx="2522538" cy="1122363"/>
        </p:xfrm>
        <a:graphic>
          <a:graphicData uri="http://schemas.openxmlformats.org/presentationml/2006/ole">
            <mc:AlternateContent xmlns:mc="http://schemas.openxmlformats.org/markup-compatibility/2006">
              <mc:Choice xmlns:v="urn:schemas-microsoft-com:vml" Requires="v">
                <p:oleObj spid="_x0000_s65871" name="Equation" r:id="rId7" imgW="1085850" imgH="452120" progId="Equation.DSMT4">
                  <p:embed/>
                </p:oleObj>
              </mc:Choice>
              <mc:Fallback>
                <p:oleObj name="Equation" r:id="rId7" imgW="1085850" imgH="45212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3800" y="1628775"/>
                        <a:ext cx="2522538" cy="112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8188" name="Rectangle 12"/>
          <p:cNvSpPr>
            <a:spLocks noChangeArrowheads="1"/>
          </p:cNvSpPr>
          <p:nvPr/>
        </p:nvSpPr>
        <p:spPr bwMode="auto">
          <a:xfrm>
            <a:off x="4140200" y="3789363"/>
            <a:ext cx="10080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ea typeface="华文新魏" panose="02010800040101010101" pitchFamily="2" charset="-122"/>
              </a:rPr>
              <a:t>=</a:t>
            </a:r>
            <a:r>
              <a:rPr kumimoji="1" lang="en-US" altLang="zh-CN" b="0" i="1">
                <a:ea typeface="华文新魏" panose="02010800040101010101" pitchFamily="2" charset="-122"/>
              </a:rPr>
              <a:t>f(x)</a:t>
            </a:r>
            <a:endParaRPr kumimoji="1" lang="en-US" altLang="zh-CN" b="0">
              <a:solidFill>
                <a:srgbClr val="FFFF00"/>
              </a:solidFill>
              <a:ea typeface="华文新魏" panose="02010800040101010101" pitchFamily="2" charset="-122"/>
            </a:endParaRPr>
          </a:p>
        </p:txBody>
      </p:sp>
      <p:sp>
        <p:nvSpPr>
          <p:cNvPr id="178189" name="Rectangle 13"/>
          <p:cNvSpPr>
            <a:spLocks noChangeArrowheads="1"/>
          </p:cNvSpPr>
          <p:nvPr/>
        </p:nvSpPr>
        <p:spPr bwMode="auto">
          <a:xfrm>
            <a:off x="914400" y="538163"/>
            <a:ext cx="40655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ea typeface="华文新魏" panose="02010800040101010101" pitchFamily="2" charset="-122"/>
              </a:rPr>
              <a:t>  对 </a:t>
            </a:r>
            <a:r>
              <a:rPr kumimoji="1" lang="en-US" altLang="zh-CN" b="0" i="1">
                <a:ea typeface="华文新魏" panose="02010800040101010101" pitchFamily="2" charset="-122"/>
              </a:rPr>
              <a:t>f(x)</a:t>
            </a:r>
            <a:r>
              <a:rPr kumimoji="1" lang="zh-CN" altLang="en-US" b="0">
                <a:ea typeface="华文新魏" panose="02010800040101010101" pitchFamily="2" charset="-122"/>
              </a:rPr>
              <a:t>的进一步理解:</a:t>
            </a:r>
            <a:endParaRPr kumimoji="1" lang="zh-CN" altLang="en-US" b="0">
              <a:ea typeface="华文新魏" panose="02010800040101010101" pitchFamily="2" charset="-122"/>
            </a:endParaRPr>
          </a:p>
        </p:txBody>
      </p:sp>
      <p:graphicFrame>
        <p:nvGraphicFramePr>
          <p:cNvPr id="3" name="Object 11"/>
          <p:cNvGraphicFramePr>
            <a:graphicFrameLocks noChangeAspect="1"/>
          </p:cNvGraphicFramePr>
          <p:nvPr/>
        </p:nvGraphicFramePr>
        <p:xfrm>
          <a:off x="3995738" y="2852738"/>
          <a:ext cx="3111500" cy="869950"/>
        </p:xfrm>
        <a:graphic>
          <a:graphicData uri="http://schemas.openxmlformats.org/presentationml/2006/ole">
            <mc:AlternateContent xmlns:mc="http://schemas.openxmlformats.org/markup-compatibility/2006">
              <mc:Choice xmlns:v="urn:schemas-microsoft-com:vml" Requires="v">
                <p:oleObj spid="_x0000_s65872" name="Equation" r:id="rId9" imgW="1352550" imgH="337185" progId="Equation.DSMT4">
                  <p:embed/>
                </p:oleObj>
              </mc:Choice>
              <mc:Fallback>
                <p:oleObj name="Equation" r:id="rId9" imgW="1352550" imgH="337185"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738" y="2852738"/>
                        <a:ext cx="3111500" cy="86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72" fill="hold" nodeType="afterEffect">
                                  <p:stCondLst>
                                    <p:cond delay="0"/>
                                  </p:stCondLst>
                                  <p:childTnLst>
                                    <p:set>
                                      <p:cBhvr>
                                        <p:cTn id="6" dur="1" fill="hold">
                                          <p:stCondLst>
                                            <p:cond delay="0"/>
                                          </p:stCondLst>
                                        </p:cTn>
                                        <p:tgtEl>
                                          <p:spTgt spid="178189"/>
                                        </p:tgtEl>
                                        <p:attrNameLst>
                                          <p:attrName>style.visibility</p:attrName>
                                        </p:attrNameLst>
                                      </p:cBhvr>
                                      <p:to>
                                        <p:strVal val="visible"/>
                                      </p:to>
                                    </p:set>
                                    <p:anim calcmode="lin" valueType="num">
                                      <p:cBhvr>
                                        <p:cTn id="7" dur="500" fill="hold"/>
                                        <p:tgtEl>
                                          <p:spTgt spid="178189"/>
                                        </p:tgtEl>
                                        <p:attrNameLst>
                                          <p:attrName>ppt_w</p:attrName>
                                        </p:attrNameLst>
                                      </p:cBhvr>
                                      <p:tavLst>
                                        <p:tav tm="0">
                                          <p:val>
                                            <p:strVal val="2/3*#ppt_w"/>
                                          </p:val>
                                        </p:tav>
                                        <p:tav tm="100000">
                                          <p:val>
                                            <p:strVal val="#ppt_w"/>
                                          </p:val>
                                        </p:tav>
                                      </p:tavLst>
                                    </p:anim>
                                    <p:anim calcmode="lin" valueType="num">
                                      <p:cBhvr>
                                        <p:cTn id="8" dur="500" fill="hold"/>
                                        <p:tgtEl>
                                          <p:spTgt spid="178189"/>
                                        </p:tgtEl>
                                        <p:attrNameLst>
                                          <p:attrName>ppt_h</p:attrName>
                                        </p:attrNameLst>
                                      </p:cBhvr>
                                      <p:tavLst>
                                        <p:tav tm="0">
                                          <p:val>
                                            <p:strVal val="2/3*#ppt_h"/>
                                          </p:val>
                                        </p:tav>
                                        <p:tav tm="100000">
                                          <p:val>
                                            <p:strVal val="#ppt_h"/>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78185"/>
                                        </p:tgtEl>
                                        <p:attrNameLst>
                                          <p:attrName>style.visibility</p:attrName>
                                        </p:attrNameLst>
                                      </p:cBhvr>
                                      <p:to>
                                        <p:strVal val="visible"/>
                                      </p:to>
                                    </p:set>
                                    <p:animEffect transition="in" filter="wipe(left)">
                                      <p:cBhvr>
                                        <p:cTn id="12" dur="500"/>
                                        <p:tgtEl>
                                          <p:spTgt spid="17818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78186"/>
                                        </p:tgtEl>
                                        <p:attrNameLst>
                                          <p:attrName>style.visibility</p:attrName>
                                        </p:attrNameLst>
                                      </p:cBhvr>
                                      <p:to>
                                        <p:strVal val="visible"/>
                                      </p:to>
                                    </p:set>
                                    <p:anim calcmode="lin" valueType="num">
                                      <p:cBhvr additive="base">
                                        <p:cTn id="17" dur="500" fill="hold"/>
                                        <p:tgtEl>
                                          <p:spTgt spid="178186"/>
                                        </p:tgtEl>
                                        <p:attrNameLst>
                                          <p:attrName>ppt_x</p:attrName>
                                        </p:attrNameLst>
                                      </p:cBhvr>
                                      <p:tavLst>
                                        <p:tav tm="0">
                                          <p:val>
                                            <p:strVal val="1+#ppt_w/2"/>
                                          </p:val>
                                        </p:tav>
                                        <p:tav tm="100000">
                                          <p:val>
                                            <p:strVal val="#ppt_x"/>
                                          </p:val>
                                        </p:tav>
                                      </p:tavLst>
                                    </p:anim>
                                    <p:anim calcmode="lin" valueType="num">
                                      <p:cBhvr additive="base">
                                        <p:cTn id="18" dur="500" fill="hold"/>
                                        <p:tgtEl>
                                          <p:spTgt spid="17818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178187"/>
                                        </p:tgtEl>
                                        <p:attrNameLst>
                                          <p:attrName>style.visibility</p:attrName>
                                        </p:attrNameLst>
                                      </p:cBhvr>
                                      <p:to>
                                        <p:strVal val="visible"/>
                                      </p:to>
                                    </p:set>
                                    <p:anim calcmode="lin" valueType="num">
                                      <p:cBhvr additive="base">
                                        <p:cTn id="23" dur="500" fill="hold"/>
                                        <p:tgtEl>
                                          <p:spTgt spid="178187"/>
                                        </p:tgtEl>
                                        <p:attrNameLst>
                                          <p:attrName>ppt_x</p:attrName>
                                        </p:attrNameLst>
                                      </p:cBhvr>
                                      <p:tavLst>
                                        <p:tav tm="0">
                                          <p:val>
                                            <p:strVal val="1+#ppt_w/2"/>
                                          </p:val>
                                        </p:tav>
                                        <p:tav tm="100000">
                                          <p:val>
                                            <p:strVal val="#ppt_x"/>
                                          </p:val>
                                        </p:tav>
                                      </p:tavLst>
                                    </p:anim>
                                    <p:anim calcmode="lin" valueType="num">
                                      <p:cBhvr additive="base">
                                        <p:cTn id="24" dur="500" fill="hold"/>
                                        <p:tgtEl>
                                          <p:spTgt spid="17818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1+#ppt_w/2"/>
                                          </p:val>
                                        </p:tav>
                                        <p:tav tm="100000">
                                          <p:val>
                                            <p:strVal val="#ppt_x"/>
                                          </p:val>
                                        </p:tav>
                                      </p:tavLst>
                                    </p:anim>
                                    <p:anim calcmode="lin" valueType="num">
                                      <p:cBhvr additive="base">
                                        <p:cTn id="3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78188"/>
                                        </p:tgtEl>
                                        <p:attrNameLst>
                                          <p:attrName>style.visibility</p:attrName>
                                        </p:attrNameLst>
                                      </p:cBhvr>
                                      <p:to>
                                        <p:strVal val="visible"/>
                                      </p:to>
                                    </p:set>
                                    <p:animEffect transition="in" filter="box(in)">
                                      <p:cBhvr>
                                        <p:cTn id="35" dur="500"/>
                                        <p:tgtEl>
                                          <p:spTgt spid="178188"/>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checkerboard(across)">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5" grpId="0" autoUpdateAnimBg="0"/>
      <p:bldP spid="17818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ChangeArrowheads="1"/>
          </p:cNvSpPr>
          <p:nvPr/>
        </p:nvSpPr>
        <p:spPr bwMode="auto">
          <a:xfrm>
            <a:off x="457200" y="282575"/>
            <a:ext cx="1970088" cy="519113"/>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1">
                <a:solidFill>
                  <a:srgbClr val="003399"/>
                </a:solidFill>
                <a:latin typeface="Times New Roman" panose="02020603050405020304" pitchFamily="18" charset="0"/>
              </a:rPr>
              <a:t>伯努利试验</a:t>
            </a:r>
            <a:endParaRPr kumimoji="1" lang="zh-CN" altLang="en-US" sz="2800" b="1">
              <a:solidFill>
                <a:srgbClr val="003399"/>
              </a:solidFill>
              <a:latin typeface="Times New Roman" panose="02020603050405020304" pitchFamily="18" charset="0"/>
            </a:endParaRPr>
          </a:p>
        </p:txBody>
      </p:sp>
      <p:sp>
        <p:nvSpPr>
          <p:cNvPr id="238595" name="Text Box 3"/>
          <p:cNvSpPr txBox="1">
            <a:spLocks noChangeArrowheads="1"/>
          </p:cNvSpPr>
          <p:nvPr/>
        </p:nvSpPr>
        <p:spPr bwMode="auto">
          <a:xfrm>
            <a:off x="609600" y="914400"/>
            <a:ext cx="579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latin typeface="Times New Roman" panose="02020603050405020304" pitchFamily="18" charset="0"/>
              </a:rPr>
              <a:t>设试验</a:t>
            </a:r>
            <a:r>
              <a:rPr kumimoji="1" lang="en-US" altLang="zh-CN" sz="2800" b="1">
                <a:latin typeface="Times New Roman" panose="02020603050405020304" pitchFamily="18" charset="0"/>
              </a:rPr>
              <a:t>E</a:t>
            </a:r>
            <a:r>
              <a:rPr kumimoji="1" lang="zh-CN" altLang="en-US" sz="2800" b="1">
                <a:latin typeface="Times New Roman" panose="02020603050405020304" pitchFamily="18" charset="0"/>
              </a:rPr>
              <a:t>只有两个可能结果</a:t>
            </a:r>
            <a:r>
              <a:rPr kumimoji="1" lang="en-US" altLang="zh-CN" sz="2800" b="1">
                <a:latin typeface="Times New Roman" panose="02020603050405020304" pitchFamily="18" charset="0"/>
              </a:rPr>
              <a:t>:</a:t>
            </a:r>
            <a:endParaRPr kumimoji="1" lang="en-US" altLang="zh-CN" sz="2800" b="1">
              <a:latin typeface="Times New Roman" panose="02020603050405020304" pitchFamily="18" charset="0"/>
            </a:endParaRPr>
          </a:p>
        </p:txBody>
      </p:sp>
      <p:graphicFrame>
        <p:nvGraphicFramePr>
          <p:cNvPr id="238596" name="Object 4"/>
          <p:cNvGraphicFramePr>
            <a:graphicFrameLocks noChangeAspect="1"/>
          </p:cNvGraphicFramePr>
          <p:nvPr/>
        </p:nvGraphicFramePr>
        <p:xfrm>
          <a:off x="5105400" y="914400"/>
          <a:ext cx="1149350" cy="558800"/>
        </p:xfrm>
        <a:graphic>
          <a:graphicData uri="http://schemas.openxmlformats.org/presentationml/2006/ole">
            <mc:AlternateContent xmlns:mc="http://schemas.openxmlformats.org/markup-compatibility/2006">
              <mc:Choice xmlns:v="urn:schemas-microsoft-com:vml" Requires="v">
                <p:oleObj spid="_x0000_s290919" name="Equation" r:id="rId1" imgW="469900" imgH="228600" progId="Equation.3">
                  <p:embed/>
                </p:oleObj>
              </mc:Choice>
              <mc:Fallback>
                <p:oleObj name="Equation" r:id="rId1" imgW="469900" imgH="228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914400"/>
                        <a:ext cx="1149350" cy="5588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8597" name="Text Box 5"/>
          <p:cNvSpPr txBox="1">
            <a:spLocks noChangeArrowheads="1"/>
          </p:cNvSpPr>
          <p:nvPr/>
        </p:nvSpPr>
        <p:spPr bwMode="auto">
          <a:xfrm>
            <a:off x="609600" y="1600200"/>
            <a:ext cx="7391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latin typeface="Times New Roman" panose="02020603050405020304" pitchFamily="18" charset="0"/>
              </a:rPr>
              <a:t>则称这样的试验</a:t>
            </a:r>
            <a:r>
              <a:rPr kumimoji="1" lang="en-US" altLang="zh-CN" sz="2800" b="1">
                <a:latin typeface="Times New Roman" panose="02020603050405020304" pitchFamily="18" charset="0"/>
              </a:rPr>
              <a:t>E</a:t>
            </a:r>
            <a:r>
              <a:rPr kumimoji="1" lang="zh-CN" altLang="en-US" sz="2800" b="1">
                <a:latin typeface="Times New Roman" panose="02020603050405020304" pitchFamily="18" charset="0"/>
              </a:rPr>
              <a:t>称为</a:t>
            </a:r>
            <a:r>
              <a:rPr kumimoji="1" lang="zh-CN" altLang="en-US" sz="2800" b="1">
                <a:solidFill>
                  <a:schemeClr val="accent2"/>
                </a:solidFill>
                <a:latin typeface="Times New Roman" panose="02020603050405020304" pitchFamily="18" charset="0"/>
              </a:rPr>
              <a:t>伯努利</a:t>
            </a:r>
            <a:r>
              <a:rPr kumimoji="1" lang="en-US" altLang="zh-CN" sz="2800" b="1">
                <a:solidFill>
                  <a:schemeClr val="accent2"/>
                </a:solidFill>
                <a:latin typeface="Times New Roman" panose="02020603050405020304" pitchFamily="18" charset="0"/>
              </a:rPr>
              <a:t>(Bernoulli)</a:t>
            </a:r>
            <a:r>
              <a:rPr kumimoji="1" lang="zh-CN" altLang="en-US" sz="2800" b="1">
                <a:solidFill>
                  <a:schemeClr val="accent2"/>
                </a:solidFill>
                <a:latin typeface="Times New Roman" panose="02020603050405020304" pitchFamily="18" charset="0"/>
              </a:rPr>
              <a:t>试验</a:t>
            </a:r>
            <a:r>
              <a:rPr kumimoji="1" lang="zh-CN" altLang="en-US" sz="2800" b="1">
                <a:solidFill>
                  <a:schemeClr val="hlink"/>
                </a:solidFill>
                <a:latin typeface="Times New Roman" panose="02020603050405020304" pitchFamily="18" charset="0"/>
              </a:rPr>
              <a:t> </a:t>
            </a:r>
            <a:r>
              <a:rPr kumimoji="1" lang="en-US" altLang="zh-CN" sz="2800" b="1">
                <a:latin typeface="Times New Roman" panose="02020603050405020304" pitchFamily="18" charset="0"/>
              </a:rPr>
              <a:t>.</a:t>
            </a:r>
            <a:endParaRPr kumimoji="1" lang="en-US" altLang="zh-CN" sz="2800" b="1">
              <a:latin typeface="Times New Roman" panose="02020603050405020304" pitchFamily="18" charset="0"/>
            </a:endParaRPr>
          </a:p>
        </p:txBody>
      </p:sp>
      <p:sp>
        <p:nvSpPr>
          <p:cNvPr id="238598" name="Rectangle 6"/>
          <p:cNvSpPr>
            <a:spLocks noChangeArrowheads="1"/>
          </p:cNvSpPr>
          <p:nvPr/>
        </p:nvSpPr>
        <p:spPr bwMode="auto">
          <a:xfrm>
            <a:off x="1981200" y="2895600"/>
            <a:ext cx="586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b="1">
                <a:latin typeface="宋体" panose="02010600030101010101" pitchFamily="2" charset="-122"/>
              </a:rPr>
              <a:t>   </a:t>
            </a:r>
            <a:r>
              <a:rPr kumimoji="1" lang="zh-CN" altLang="en-US" sz="2400" b="1">
                <a:latin typeface="宋体" panose="02010600030101010101" pitchFamily="2" charset="-122"/>
              </a:rPr>
              <a:t>抛硬币：“出现正面”，“</a:t>
            </a:r>
            <a:r>
              <a:rPr kumimoji="1" lang="zh-CN" altLang="en-US" sz="2400" b="1">
                <a:solidFill>
                  <a:schemeClr val="accent2"/>
                </a:solidFill>
                <a:latin typeface="宋体" panose="02010600030101010101" pitchFamily="2" charset="-122"/>
              </a:rPr>
              <a:t>出现反面</a:t>
            </a:r>
            <a:r>
              <a:rPr kumimoji="1" lang="zh-CN" altLang="en-US" sz="2400" b="1">
                <a:latin typeface="宋体" panose="02010600030101010101" pitchFamily="2" charset="-122"/>
              </a:rPr>
              <a:t>”</a:t>
            </a:r>
            <a:endParaRPr kumimoji="1" lang="zh-CN" altLang="en-US" sz="2400" b="1">
              <a:latin typeface="Times New Roman" panose="02020603050405020304" pitchFamily="18" charset="0"/>
            </a:endParaRPr>
          </a:p>
        </p:txBody>
      </p:sp>
      <p:sp>
        <p:nvSpPr>
          <p:cNvPr id="238599" name="Rectangle 7"/>
          <p:cNvSpPr>
            <a:spLocks noChangeArrowheads="1"/>
          </p:cNvSpPr>
          <p:nvPr/>
        </p:nvSpPr>
        <p:spPr bwMode="auto">
          <a:xfrm>
            <a:off x="1905000" y="3429000"/>
            <a:ext cx="5835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800" b="1">
                <a:latin typeface="宋体" panose="02010600030101010101" pitchFamily="2" charset="-122"/>
              </a:rPr>
              <a:t>   </a:t>
            </a:r>
            <a:r>
              <a:rPr kumimoji="1" lang="zh-CN" altLang="en-US" sz="2400" b="1">
                <a:latin typeface="宋体" panose="02010600030101010101" pitchFamily="2" charset="-122"/>
              </a:rPr>
              <a:t>抽验产品：“是正品”，“</a:t>
            </a:r>
            <a:r>
              <a:rPr kumimoji="1" lang="zh-CN" altLang="en-US" sz="2400" b="1">
                <a:solidFill>
                  <a:schemeClr val="accent2"/>
                </a:solidFill>
                <a:latin typeface="宋体" panose="02010600030101010101" pitchFamily="2" charset="-122"/>
              </a:rPr>
              <a:t>是次品</a:t>
            </a:r>
            <a:r>
              <a:rPr kumimoji="1" lang="zh-CN" altLang="en-US" sz="2400" b="1">
                <a:latin typeface="宋体" panose="02010600030101010101" pitchFamily="2" charset="-122"/>
              </a:rPr>
              <a:t>”</a:t>
            </a:r>
            <a:endParaRPr kumimoji="1" lang="zh-CN" altLang="en-US" sz="2400" b="1">
              <a:latin typeface="Times New Roman" panose="02020603050405020304" pitchFamily="18" charset="0"/>
            </a:endParaRPr>
          </a:p>
        </p:txBody>
      </p:sp>
      <p:sp>
        <p:nvSpPr>
          <p:cNvPr id="238600" name="Text Box 8"/>
          <p:cNvSpPr txBox="1">
            <a:spLocks noChangeArrowheads="1"/>
          </p:cNvSpPr>
          <p:nvPr/>
        </p:nvSpPr>
        <p:spPr bwMode="auto">
          <a:xfrm>
            <a:off x="990600" y="3200400"/>
            <a:ext cx="99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latin typeface="Times New Roman" panose="02020603050405020304" pitchFamily="18" charset="0"/>
              </a:rPr>
              <a:t>例如</a:t>
            </a:r>
            <a:r>
              <a:rPr kumimoji="1" lang="en-US" altLang="zh-CN" sz="2800" b="1">
                <a:latin typeface="Times New Roman" panose="02020603050405020304" pitchFamily="18" charset="0"/>
              </a:rPr>
              <a:t>:</a:t>
            </a:r>
            <a:endParaRPr kumimoji="1" lang="en-US" altLang="zh-CN" sz="2800" b="1">
              <a:latin typeface="Times New Roman" panose="02020603050405020304" pitchFamily="18" charset="0"/>
            </a:endParaRPr>
          </a:p>
        </p:txBody>
      </p:sp>
      <p:graphicFrame>
        <p:nvGraphicFramePr>
          <p:cNvPr id="238601" name="Object 9"/>
          <p:cNvGraphicFramePr>
            <a:graphicFrameLocks noChangeAspect="1"/>
          </p:cNvGraphicFramePr>
          <p:nvPr/>
        </p:nvGraphicFramePr>
        <p:xfrm>
          <a:off x="838200" y="2209800"/>
          <a:ext cx="4003675" cy="457200"/>
        </p:xfrm>
        <a:graphic>
          <a:graphicData uri="http://schemas.openxmlformats.org/presentationml/2006/ole">
            <mc:AlternateContent xmlns:mc="http://schemas.openxmlformats.org/markup-compatibility/2006">
              <mc:Choice xmlns:v="urn:schemas-microsoft-com:vml" Requires="v">
                <p:oleObj spid="_x0000_s290920" name="Equation" r:id="rId3" imgW="1701800" imgH="241300" progId="Equation.3">
                  <p:embed/>
                </p:oleObj>
              </mc:Choice>
              <mc:Fallback>
                <p:oleObj name="Equation" r:id="rId3" imgW="1701800" imgH="2413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209800"/>
                        <a:ext cx="4003675" cy="457200"/>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8602" name="Rectangle 10"/>
          <p:cNvSpPr>
            <a:spLocks noChangeArrowheads="1"/>
          </p:cNvSpPr>
          <p:nvPr/>
        </p:nvSpPr>
        <p:spPr bwMode="auto">
          <a:xfrm>
            <a:off x="685800" y="5105400"/>
            <a:ext cx="7586663"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ClrTx/>
              <a:buSzTx/>
              <a:buFontTx/>
              <a:buNone/>
            </a:pPr>
            <a:r>
              <a:rPr kumimoji="1" lang="en-US" altLang="zh-CN" sz="2800" b="1">
                <a:solidFill>
                  <a:schemeClr val="accent2"/>
                </a:solidFill>
                <a:latin typeface="Times New Roman" panose="02020603050405020304" pitchFamily="18" charset="0"/>
              </a:rPr>
              <a:t>“</a:t>
            </a:r>
            <a:r>
              <a:rPr kumimoji="1" lang="zh-CN" altLang="en-US" sz="2800" b="1">
                <a:solidFill>
                  <a:schemeClr val="accent2"/>
                </a:solidFill>
                <a:latin typeface="Times New Roman" panose="02020603050405020304" pitchFamily="18" charset="0"/>
              </a:rPr>
              <a:t>重复”</a:t>
            </a:r>
            <a:r>
              <a:rPr kumimoji="1" lang="zh-CN" altLang="en-US" sz="2800" b="1">
                <a:latin typeface="Times New Roman" panose="02020603050405020304" pitchFamily="18" charset="0"/>
              </a:rPr>
              <a:t>是指这 </a:t>
            </a:r>
            <a:r>
              <a:rPr kumimoji="1" lang="en-US" altLang="zh-CN" sz="2800" b="1">
                <a:latin typeface="Times New Roman" panose="02020603050405020304" pitchFamily="18" charset="0"/>
              </a:rPr>
              <a:t>n </a:t>
            </a:r>
            <a:r>
              <a:rPr kumimoji="1" lang="zh-CN" altLang="en-US" sz="2800" b="1">
                <a:latin typeface="Times New Roman" panose="02020603050405020304" pitchFamily="18" charset="0"/>
              </a:rPr>
              <a:t>次试验中</a:t>
            </a:r>
            <a:r>
              <a:rPr kumimoji="1" lang="en-US" altLang="zh-CN" sz="2800" b="1" i="1">
                <a:latin typeface="Times New Roman" panose="02020603050405020304" pitchFamily="18" charset="0"/>
              </a:rPr>
              <a:t>P(A)= p </a:t>
            </a:r>
            <a:r>
              <a:rPr kumimoji="1" lang="zh-CN" altLang="en-US" sz="2800" b="1">
                <a:latin typeface="Times New Roman" panose="02020603050405020304" pitchFamily="18" charset="0"/>
              </a:rPr>
              <a:t>保持不变</a:t>
            </a:r>
            <a:r>
              <a:rPr kumimoji="1" lang="en-US" altLang="zh-CN" sz="2800" b="1">
                <a:latin typeface="Times New Roman" panose="02020603050405020304" pitchFamily="18" charset="0"/>
              </a:rPr>
              <a:t>.</a:t>
            </a:r>
            <a:endParaRPr kumimoji="1" lang="en-US" altLang="zh-CN" sz="2800" b="1">
              <a:latin typeface="Times New Roman" panose="02020603050405020304" pitchFamily="18" charset="0"/>
            </a:endParaRPr>
          </a:p>
        </p:txBody>
      </p:sp>
      <p:sp>
        <p:nvSpPr>
          <p:cNvPr id="238603" name="Rectangle 11"/>
          <p:cNvSpPr>
            <a:spLocks noChangeArrowheads="1"/>
          </p:cNvSpPr>
          <p:nvPr/>
        </p:nvSpPr>
        <p:spPr bwMode="auto">
          <a:xfrm>
            <a:off x="152400" y="3962400"/>
            <a:ext cx="83677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ClrTx/>
              <a:buSzTx/>
              <a:buFontTx/>
              <a:buNone/>
            </a:pPr>
            <a:r>
              <a:rPr kumimoji="1" lang="en-US" altLang="zh-CN" b="1">
                <a:latin typeface="宋体" panose="02010600030101010101" pitchFamily="2" charset="-122"/>
              </a:rPr>
              <a:t>    </a:t>
            </a:r>
            <a:r>
              <a:rPr kumimoji="1" lang="zh-CN" altLang="en-US" sz="2800" b="1">
                <a:latin typeface="宋体" panose="02010600030101010101" pitchFamily="2" charset="-122"/>
              </a:rPr>
              <a:t>将伯努利试验</a:t>
            </a:r>
            <a:r>
              <a:rPr kumimoji="1" lang="en-US" altLang="zh-CN" sz="2800" b="1">
                <a:latin typeface="宋体" panose="02010600030101010101" pitchFamily="2" charset="-122"/>
              </a:rPr>
              <a:t>E</a:t>
            </a:r>
            <a:r>
              <a:rPr kumimoji="1" lang="zh-CN" altLang="en-US" sz="2800" b="1">
                <a:latin typeface="宋体" panose="02010600030101010101" pitchFamily="2" charset="-122"/>
              </a:rPr>
              <a:t>独立地重复地进行</a:t>
            </a:r>
            <a:r>
              <a:rPr kumimoji="1" lang="en-US" altLang="zh-CN" sz="2800" b="1" i="1">
                <a:latin typeface="Times New Roman" panose="02020603050405020304" pitchFamily="18" charset="0"/>
              </a:rPr>
              <a:t>n</a:t>
            </a:r>
            <a:r>
              <a:rPr kumimoji="1" lang="zh-CN" altLang="en-US" sz="2800" b="1">
                <a:latin typeface="宋体" panose="02010600030101010101" pitchFamily="2" charset="-122"/>
              </a:rPr>
              <a:t>次 </a:t>
            </a:r>
            <a:r>
              <a:rPr kumimoji="1" lang="en-US" altLang="zh-CN" sz="2800" b="1">
                <a:latin typeface="宋体" panose="02010600030101010101" pitchFamily="2" charset="-122"/>
              </a:rPr>
              <a:t>,</a:t>
            </a:r>
            <a:r>
              <a:rPr kumimoji="1" lang="zh-CN" altLang="en-US" sz="2800" b="1">
                <a:latin typeface="宋体" panose="02010600030101010101" pitchFamily="2" charset="-122"/>
              </a:rPr>
              <a:t>则称这一串</a:t>
            </a:r>
            <a:r>
              <a:rPr kumimoji="1" lang="zh-CN" altLang="en-US" sz="2800" b="1">
                <a:latin typeface="Times New Roman" panose="02020603050405020304" pitchFamily="18" charset="0"/>
              </a:rPr>
              <a:t>重复的独立</a:t>
            </a:r>
            <a:r>
              <a:rPr kumimoji="1" lang="zh-CN" altLang="en-US" sz="2800" b="1">
                <a:latin typeface="宋体" panose="02010600030101010101" pitchFamily="2" charset="-122"/>
              </a:rPr>
              <a:t>试验为</a:t>
            </a:r>
            <a:r>
              <a:rPr kumimoji="1" lang="en-US" altLang="zh-CN" sz="2800" b="1" i="1">
                <a:solidFill>
                  <a:schemeClr val="accent2"/>
                </a:solidFill>
                <a:latin typeface="Times New Roman" panose="02020603050405020304" pitchFamily="18" charset="0"/>
              </a:rPr>
              <a:t>n</a:t>
            </a:r>
            <a:r>
              <a:rPr kumimoji="1" lang="zh-CN" altLang="en-US" sz="2800" b="1">
                <a:solidFill>
                  <a:schemeClr val="accent2"/>
                </a:solidFill>
                <a:latin typeface="Times New Roman" panose="02020603050405020304" pitchFamily="18" charset="0"/>
              </a:rPr>
              <a:t>重伯努利试验</a:t>
            </a: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a:t>
            </a:r>
            <a:endParaRPr kumimoji="1" lang="en-US" altLang="zh-CN" sz="2800" b="1">
              <a:latin typeface="Times New Roman" panose="02020603050405020304" pitchFamily="18" charset="0"/>
            </a:endParaRPr>
          </a:p>
        </p:txBody>
      </p:sp>
      <p:sp>
        <p:nvSpPr>
          <p:cNvPr id="238604" name="Rectangle 12"/>
          <p:cNvSpPr>
            <a:spLocks noChangeArrowheads="1"/>
          </p:cNvSpPr>
          <p:nvPr/>
        </p:nvSpPr>
        <p:spPr bwMode="auto">
          <a:xfrm>
            <a:off x="762000" y="5638800"/>
            <a:ext cx="644525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15000"/>
              </a:lnSpc>
              <a:spcBef>
                <a:spcPct val="0"/>
              </a:spcBef>
              <a:buClrTx/>
              <a:buSzTx/>
              <a:buFontTx/>
              <a:buNone/>
            </a:pPr>
            <a:r>
              <a:rPr kumimoji="1" lang="en-US" altLang="zh-CN" sz="2800" b="1">
                <a:solidFill>
                  <a:schemeClr val="accent2"/>
                </a:solidFill>
                <a:latin typeface="Times New Roman" panose="02020603050405020304" pitchFamily="18" charset="0"/>
              </a:rPr>
              <a:t>“</a:t>
            </a:r>
            <a:r>
              <a:rPr kumimoji="1" lang="zh-CN" altLang="en-US" sz="2800" b="1">
                <a:solidFill>
                  <a:schemeClr val="accent2"/>
                </a:solidFill>
                <a:latin typeface="Times New Roman" panose="02020603050405020304" pitchFamily="18" charset="0"/>
              </a:rPr>
              <a:t>独立”</a:t>
            </a:r>
            <a:r>
              <a:rPr kumimoji="1" lang="zh-CN" altLang="en-US" sz="2800" b="1">
                <a:latin typeface="Times New Roman" panose="02020603050405020304" pitchFamily="18" charset="0"/>
              </a:rPr>
              <a:t>是指各 次试验的结果互不影响 </a:t>
            </a:r>
            <a:r>
              <a:rPr kumimoji="1" lang="en-US" altLang="zh-CN" sz="2800" b="1">
                <a:latin typeface="Times New Roman" panose="02020603050405020304" pitchFamily="18" charset="0"/>
              </a:rPr>
              <a:t>.</a:t>
            </a:r>
            <a:endParaRPr kumimoji="1" lang="en-US" altLang="zh-CN" sz="28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8594"/>
                                        </p:tgtEl>
                                        <p:attrNameLst>
                                          <p:attrName>style.visibility</p:attrName>
                                        </p:attrNameLst>
                                      </p:cBhvr>
                                      <p:to>
                                        <p:strVal val="visible"/>
                                      </p:to>
                                    </p:set>
                                    <p:anim calcmode="lin" valueType="num">
                                      <p:cBhvr additive="base">
                                        <p:cTn id="7" dur="500" fill="hold"/>
                                        <p:tgtEl>
                                          <p:spTgt spid="238594"/>
                                        </p:tgtEl>
                                        <p:attrNameLst>
                                          <p:attrName>ppt_x</p:attrName>
                                        </p:attrNameLst>
                                      </p:cBhvr>
                                      <p:tavLst>
                                        <p:tav tm="0">
                                          <p:val>
                                            <p:strVal val="0-#ppt_w/2"/>
                                          </p:val>
                                        </p:tav>
                                        <p:tav tm="100000">
                                          <p:val>
                                            <p:strVal val="#ppt_x"/>
                                          </p:val>
                                        </p:tav>
                                      </p:tavLst>
                                    </p:anim>
                                    <p:anim calcmode="lin" valueType="num">
                                      <p:cBhvr additive="base">
                                        <p:cTn id="8" dur="500" fill="hold"/>
                                        <p:tgtEl>
                                          <p:spTgt spid="23859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38595"/>
                                        </p:tgtEl>
                                        <p:attrNameLst>
                                          <p:attrName>style.visibility</p:attrName>
                                        </p:attrNameLst>
                                      </p:cBhvr>
                                      <p:to>
                                        <p:strVal val="visible"/>
                                      </p:to>
                                    </p:set>
                                    <p:anim calcmode="lin" valueType="num">
                                      <p:cBhvr additive="base">
                                        <p:cTn id="13" dur="500" fill="hold"/>
                                        <p:tgtEl>
                                          <p:spTgt spid="238595"/>
                                        </p:tgtEl>
                                        <p:attrNameLst>
                                          <p:attrName>ppt_x</p:attrName>
                                        </p:attrNameLst>
                                      </p:cBhvr>
                                      <p:tavLst>
                                        <p:tav tm="0">
                                          <p:val>
                                            <p:strVal val="0-#ppt_w/2"/>
                                          </p:val>
                                        </p:tav>
                                        <p:tav tm="100000">
                                          <p:val>
                                            <p:strVal val="#ppt_x"/>
                                          </p:val>
                                        </p:tav>
                                      </p:tavLst>
                                    </p:anim>
                                    <p:anim calcmode="lin" valueType="num">
                                      <p:cBhvr additive="base">
                                        <p:cTn id="14" dur="500" fill="hold"/>
                                        <p:tgtEl>
                                          <p:spTgt spid="23859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38596"/>
                                        </p:tgtEl>
                                        <p:attrNameLst>
                                          <p:attrName>style.visibility</p:attrName>
                                        </p:attrNameLst>
                                      </p:cBhvr>
                                      <p:to>
                                        <p:strVal val="visible"/>
                                      </p:to>
                                    </p:set>
                                    <p:anim calcmode="lin" valueType="num">
                                      <p:cBhvr additive="base">
                                        <p:cTn id="19" dur="500" fill="hold"/>
                                        <p:tgtEl>
                                          <p:spTgt spid="238596"/>
                                        </p:tgtEl>
                                        <p:attrNameLst>
                                          <p:attrName>ppt_x</p:attrName>
                                        </p:attrNameLst>
                                      </p:cBhvr>
                                      <p:tavLst>
                                        <p:tav tm="0">
                                          <p:val>
                                            <p:strVal val="0-#ppt_w/2"/>
                                          </p:val>
                                        </p:tav>
                                        <p:tav tm="100000">
                                          <p:val>
                                            <p:strVal val="#ppt_x"/>
                                          </p:val>
                                        </p:tav>
                                      </p:tavLst>
                                    </p:anim>
                                    <p:anim calcmode="lin" valueType="num">
                                      <p:cBhvr additive="base">
                                        <p:cTn id="20" dur="500" fill="hold"/>
                                        <p:tgtEl>
                                          <p:spTgt spid="23859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38597"/>
                                        </p:tgtEl>
                                        <p:attrNameLst>
                                          <p:attrName>style.visibility</p:attrName>
                                        </p:attrNameLst>
                                      </p:cBhvr>
                                      <p:to>
                                        <p:strVal val="visible"/>
                                      </p:to>
                                    </p:set>
                                    <p:anim calcmode="lin" valueType="num">
                                      <p:cBhvr additive="base">
                                        <p:cTn id="25" dur="500" fill="hold"/>
                                        <p:tgtEl>
                                          <p:spTgt spid="238597"/>
                                        </p:tgtEl>
                                        <p:attrNameLst>
                                          <p:attrName>ppt_x</p:attrName>
                                        </p:attrNameLst>
                                      </p:cBhvr>
                                      <p:tavLst>
                                        <p:tav tm="0">
                                          <p:val>
                                            <p:strVal val="0-#ppt_w/2"/>
                                          </p:val>
                                        </p:tav>
                                        <p:tav tm="100000">
                                          <p:val>
                                            <p:strVal val="#ppt_x"/>
                                          </p:val>
                                        </p:tav>
                                      </p:tavLst>
                                    </p:anim>
                                    <p:anim calcmode="lin" valueType="num">
                                      <p:cBhvr additive="base">
                                        <p:cTn id="26" dur="500" fill="hold"/>
                                        <p:tgtEl>
                                          <p:spTgt spid="23859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38601"/>
                                        </p:tgtEl>
                                        <p:attrNameLst>
                                          <p:attrName>style.visibility</p:attrName>
                                        </p:attrNameLst>
                                      </p:cBhvr>
                                      <p:to>
                                        <p:strVal val="visible"/>
                                      </p:to>
                                    </p:set>
                                    <p:anim calcmode="lin" valueType="num">
                                      <p:cBhvr additive="base">
                                        <p:cTn id="31" dur="500" fill="hold"/>
                                        <p:tgtEl>
                                          <p:spTgt spid="238601"/>
                                        </p:tgtEl>
                                        <p:attrNameLst>
                                          <p:attrName>ppt_x</p:attrName>
                                        </p:attrNameLst>
                                      </p:cBhvr>
                                      <p:tavLst>
                                        <p:tav tm="0">
                                          <p:val>
                                            <p:strVal val="0-#ppt_w/2"/>
                                          </p:val>
                                        </p:tav>
                                        <p:tav tm="100000">
                                          <p:val>
                                            <p:strVal val="#ppt_x"/>
                                          </p:val>
                                        </p:tav>
                                      </p:tavLst>
                                    </p:anim>
                                    <p:anim calcmode="lin" valueType="num">
                                      <p:cBhvr additive="base">
                                        <p:cTn id="32" dur="500" fill="hold"/>
                                        <p:tgtEl>
                                          <p:spTgt spid="23860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8600"/>
                                        </p:tgtEl>
                                        <p:attrNameLst>
                                          <p:attrName>style.visibility</p:attrName>
                                        </p:attrNameLst>
                                      </p:cBhvr>
                                      <p:to>
                                        <p:strVal val="visible"/>
                                      </p:to>
                                    </p:set>
                                    <p:anim calcmode="lin" valueType="num">
                                      <p:cBhvr additive="base">
                                        <p:cTn id="37" dur="500" fill="hold"/>
                                        <p:tgtEl>
                                          <p:spTgt spid="238600"/>
                                        </p:tgtEl>
                                        <p:attrNameLst>
                                          <p:attrName>ppt_x</p:attrName>
                                        </p:attrNameLst>
                                      </p:cBhvr>
                                      <p:tavLst>
                                        <p:tav tm="0">
                                          <p:val>
                                            <p:strVal val="0-#ppt_w/2"/>
                                          </p:val>
                                        </p:tav>
                                        <p:tav tm="100000">
                                          <p:val>
                                            <p:strVal val="#ppt_x"/>
                                          </p:val>
                                        </p:tav>
                                      </p:tavLst>
                                    </p:anim>
                                    <p:anim calcmode="lin" valueType="num">
                                      <p:cBhvr additive="base">
                                        <p:cTn id="38" dur="500" fill="hold"/>
                                        <p:tgtEl>
                                          <p:spTgt spid="23860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38598"/>
                                        </p:tgtEl>
                                        <p:attrNameLst>
                                          <p:attrName>style.visibility</p:attrName>
                                        </p:attrNameLst>
                                      </p:cBhvr>
                                      <p:to>
                                        <p:strVal val="visible"/>
                                      </p:to>
                                    </p:set>
                                    <p:anim calcmode="lin" valueType="num">
                                      <p:cBhvr additive="base">
                                        <p:cTn id="43" dur="500" fill="hold"/>
                                        <p:tgtEl>
                                          <p:spTgt spid="238598"/>
                                        </p:tgtEl>
                                        <p:attrNameLst>
                                          <p:attrName>ppt_x</p:attrName>
                                        </p:attrNameLst>
                                      </p:cBhvr>
                                      <p:tavLst>
                                        <p:tav tm="0">
                                          <p:val>
                                            <p:strVal val="#ppt_x"/>
                                          </p:val>
                                        </p:tav>
                                        <p:tav tm="100000">
                                          <p:val>
                                            <p:strVal val="#ppt_x"/>
                                          </p:val>
                                        </p:tav>
                                      </p:tavLst>
                                    </p:anim>
                                    <p:anim calcmode="lin" valueType="num">
                                      <p:cBhvr additive="base">
                                        <p:cTn id="44" dur="500" fill="hold"/>
                                        <p:tgtEl>
                                          <p:spTgt spid="23859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38599"/>
                                        </p:tgtEl>
                                        <p:attrNameLst>
                                          <p:attrName>style.visibility</p:attrName>
                                        </p:attrNameLst>
                                      </p:cBhvr>
                                      <p:to>
                                        <p:strVal val="visible"/>
                                      </p:to>
                                    </p:set>
                                    <p:anim calcmode="lin" valueType="num">
                                      <p:cBhvr additive="base">
                                        <p:cTn id="49" dur="500" fill="hold"/>
                                        <p:tgtEl>
                                          <p:spTgt spid="238599"/>
                                        </p:tgtEl>
                                        <p:attrNameLst>
                                          <p:attrName>ppt_x</p:attrName>
                                        </p:attrNameLst>
                                      </p:cBhvr>
                                      <p:tavLst>
                                        <p:tav tm="0">
                                          <p:val>
                                            <p:strVal val="#ppt_x"/>
                                          </p:val>
                                        </p:tav>
                                        <p:tav tm="100000">
                                          <p:val>
                                            <p:strVal val="#ppt_x"/>
                                          </p:val>
                                        </p:tav>
                                      </p:tavLst>
                                    </p:anim>
                                    <p:anim calcmode="lin" valueType="num">
                                      <p:cBhvr additive="base">
                                        <p:cTn id="50" dur="500" fill="hold"/>
                                        <p:tgtEl>
                                          <p:spTgt spid="23859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38603"/>
                                        </p:tgtEl>
                                        <p:attrNameLst>
                                          <p:attrName>style.visibility</p:attrName>
                                        </p:attrNameLst>
                                      </p:cBhvr>
                                      <p:to>
                                        <p:strVal val="visible"/>
                                      </p:to>
                                    </p:set>
                                    <p:animEffect transition="in" filter="wipe(left)">
                                      <p:cBhvr>
                                        <p:cTn id="55" dur="500"/>
                                        <p:tgtEl>
                                          <p:spTgt spid="238603"/>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38602"/>
                                        </p:tgtEl>
                                        <p:attrNameLst>
                                          <p:attrName>style.visibility</p:attrName>
                                        </p:attrNameLst>
                                      </p:cBhvr>
                                      <p:to>
                                        <p:strVal val="visible"/>
                                      </p:to>
                                    </p:set>
                                    <p:anim calcmode="lin" valueType="num">
                                      <p:cBhvr additive="base">
                                        <p:cTn id="60" dur="500" fill="hold"/>
                                        <p:tgtEl>
                                          <p:spTgt spid="238602"/>
                                        </p:tgtEl>
                                        <p:attrNameLst>
                                          <p:attrName>ppt_x</p:attrName>
                                        </p:attrNameLst>
                                      </p:cBhvr>
                                      <p:tavLst>
                                        <p:tav tm="0">
                                          <p:val>
                                            <p:strVal val="#ppt_x"/>
                                          </p:val>
                                        </p:tav>
                                        <p:tav tm="100000">
                                          <p:val>
                                            <p:strVal val="#ppt_x"/>
                                          </p:val>
                                        </p:tav>
                                      </p:tavLst>
                                    </p:anim>
                                    <p:anim calcmode="lin" valueType="num">
                                      <p:cBhvr additive="base">
                                        <p:cTn id="61" dur="500" fill="hold"/>
                                        <p:tgtEl>
                                          <p:spTgt spid="238602"/>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38604"/>
                                        </p:tgtEl>
                                        <p:attrNameLst>
                                          <p:attrName>style.visibility</p:attrName>
                                        </p:attrNameLst>
                                      </p:cBhvr>
                                      <p:to>
                                        <p:strVal val="visible"/>
                                      </p:to>
                                    </p:set>
                                    <p:anim calcmode="lin" valueType="num">
                                      <p:cBhvr additive="base">
                                        <p:cTn id="66" dur="500" fill="hold"/>
                                        <p:tgtEl>
                                          <p:spTgt spid="238604"/>
                                        </p:tgtEl>
                                        <p:attrNameLst>
                                          <p:attrName>ppt_x</p:attrName>
                                        </p:attrNameLst>
                                      </p:cBhvr>
                                      <p:tavLst>
                                        <p:tav tm="0">
                                          <p:val>
                                            <p:strVal val="#ppt_x"/>
                                          </p:val>
                                        </p:tav>
                                        <p:tav tm="100000">
                                          <p:val>
                                            <p:strVal val="#ppt_x"/>
                                          </p:val>
                                        </p:tav>
                                      </p:tavLst>
                                    </p:anim>
                                    <p:anim calcmode="lin" valueType="num">
                                      <p:cBhvr additive="base">
                                        <p:cTn id="67" dur="500" fill="hold"/>
                                        <p:tgtEl>
                                          <p:spTgt spid="2386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4" grpId="0" bldLvl="0" animBg="1" autoUpdateAnimBg="0"/>
      <p:bldP spid="238595" grpId="0" bldLvl="0" animBg="1" autoUpdateAnimBg="0"/>
      <p:bldP spid="238597" grpId="0" bldLvl="0" animBg="1" autoUpdateAnimBg="0"/>
      <p:bldP spid="238598" grpId="0" bldLvl="0" animBg="1" autoUpdateAnimBg="0"/>
      <p:bldP spid="238599" grpId="0" bldLvl="0" animBg="1" autoUpdateAnimBg="0"/>
      <p:bldP spid="238600" grpId="0" bldLvl="0" animBg="1" autoUpdateAnimBg="0"/>
      <p:bldP spid="238602" grpId="0" bldLvl="0" animBg="1" autoUpdateAnimBg="0"/>
      <p:bldP spid="238603" grpId="0" bldLvl="0" animBg="1" autoUpdateAnimBg="0"/>
      <p:bldP spid="238604" grpId="0" bldLvl="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300" name="Text Box 4"/>
          <p:cNvSpPr txBox="1">
            <a:spLocks noChangeArrowheads="1"/>
          </p:cNvSpPr>
          <p:nvPr/>
        </p:nvSpPr>
        <p:spPr bwMode="auto">
          <a:xfrm>
            <a:off x="1219200" y="425450"/>
            <a:ext cx="4654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ea typeface="华文新魏" panose="02010800040101010101" pitchFamily="2" charset="-122"/>
              </a:rPr>
              <a:t>若不计高阶无穷小，有：</a:t>
            </a:r>
            <a:endParaRPr kumimoji="1" lang="zh-CN" altLang="en-US" b="0">
              <a:solidFill>
                <a:srgbClr val="FFFF00"/>
              </a:solidFill>
              <a:ea typeface="华文新魏" panose="02010800040101010101" pitchFamily="2" charset="-122"/>
            </a:endParaRPr>
          </a:p>
        </p:txBody>
      </p:sp>
      <p:graphicFrame>
        <p:nvGraphicFramePr>
          <p:cNvPr id="183301" name="Object 5"/>
          <p:cNvGraphicFramePr>
            <a:graphicFrameLocks noChangeAspect="1"/>
          </p:cNvGraphicFramePr>
          <p:nvPr/>
        </p:nvGraphicFramePr>
        <p:xfrm>
          <a:off x="2589213" y="1219200"/>
          <a:ext cx="4762500" cy="547688"/>
        </p:xfrm>
        <a:graphic>
          <a:graphicData uri="http://schemas.openxmlformats.org/presentationml/2006/ole">
            <mc:AlternateContent xmlns:mc="http://schemas.openxmlformats.org/markup-compatibility/2006">
              <mc:Choice xmlns:v="urn:schemas-microsoft-com:vml" Requires="v">
                <p:oleObj spid="_x0000_s66894" name="Equation" r:id="rId1" imgW="1695450" imgH="144145" progId="Equation.DSMT4">
                  <p:embed/>
                </p:oleObj>
              </mc:Choice>
              <mc:Fallback>
                <p:oleObj name="Equation" r:id="rId1" imgW="1695450" imgH="144145"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3" y="1219200"/>
                        <a:ext cx="4762500" cy="5476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0"/>
          <p:cNvGrpSpPr/>
          <p:nvPr/>
        </p:nvGrpSpPr>
        <p:grpSpPr bwMode="auto">
          <a:xfrm>
            <a:off x="1295400" y="3586163"/>
            <a:ext cx="7307263" cy="1874837"/>
            <a:chOff x="480" y="2259"/>
            <a:chExt cx="4603" cy="1181"/>
          </a:xfrm>
        </p:grpSpPr>
        <p:graphicFrame>
          <p:nvGraphicFramePr>
            <p:cNvPr id="66569" name="Object 11"/>
            <p:cNvGraphicFramePr>
              <a:graphicFrameLocks noChangeAspect="1"/>
            </p:cNvGraphicFramePr>
            <p:nvPr/>
          </p:nvGraphicFramePr>
          <p:xfrm>
            <a:off x="559" y="2316"/>
            <a:ext cx="814" cy="324"/>
          </p:xfrm>
          <a:graphic>
            <a:graphicData uri="http://schemas.openxmlformats.org/presentationml/2006/ole">
              <mc:AlternateContent xmlns:mc="http://schemas.openxmlformats.org/markup-compatibility/2006">
                <mc:Choice xmlns:v="urn:schemas-microsoft-com:vml" Requires="v">
                  <p:oleObj spid="_x0000_s66895" name="Equation" r:id="rId3" imgW="447675" imgH="144145" progId="Equation.DSMT4">
                    <p:embed/>
                  </p:oleObj>
                </mc:Choice>
                <mc:Fallback>
                  <p:oleObj name="Equation" r:id="rId3" imgW="447675" imgH="144145" progId="Equation.DSMT4">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 y="2316"/>
                          <a:ext cx="814"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70" name="Rectangle 12"/>
            <p:cNvSpPr>
              <a:spLocks noChangeArrowheads="1"/>
            </p:cNvSpPr>
            <p:nvPr/>
          </p:nvSpPr>
          <p:spPr bwMode="auto">
            <a:xfrm>
              <a:off x="1355" y="2259"/>
              <a:ext cx="37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ea typeface="华文新魏" panose="02010800040101010101" pitchFamily="2" charset="-122"/>
                </a:rPr>
                <a:t>在连续型</a:t>
              </a:r>
              <a:r>
                <a:rPr kumimoji="1" lang="en-US" altLang="zh-CN" b="0" i="1">
                  <a:ea typeface="华文新魏" panose="02010800040101010101" pitchFamily="2" charset="-122"/>
                </a:rPr>
                <a:t>r.v</a:t>
              </a:r>
              <a:r>
                <a:rPr kumimoji="1" lang="zh-CN" altLang="en-US" b="0">
                  <a:ea typeface="华文新魏" panose="02010800040101010101" pitchFamily="2" charset="-122"/>
                </a:rPr>
                <a:t>理论中所起的作用与</a:t>
              </a:r>
              <a:endParaRPr kumimoji="1" lang="zh-CN" altLang="en-US" b="0" i="1">
                <a:ea typeface="华文新魏" panose="02010800040101010101" pitchFamily="2" charset="-122"/>
              </a:endParaRPr>
            </a:p>
          </p:txBody>
        </p:sp>
        <p:graphicFrame>
          <p:nvGraphicFramePr>
            <p:cNvPr id="66571" name="Object 13"/>
            <p:cNvGraphicFramePr>
              <a:graphicFrameLocks noChangeAspect="1"/>
            </p:cNvGraphicFramePr>
            <p:nvPr/>
          </p:nvGraphicFramePr>
          <p:xfrm>
            <a:off x="528" y="2688"/>
            <a:ext cx="1592" cy="368"/>
          </p:xfrm>
          <a:graphic>
            <a:graphicData uri="http://schemas.openxmlformats.org/presentationml/2006/ole">
              <mc:AlternateContent xmlns:mc="http://schemas.openxmlformats.org/markup-compatibility/2006">
                <mc:Choice xmlns:v="urn:schemas-microsoft-com:vml" Requires="v">
                  <p:oleObj spid="_x0000_s66896" name="公式" r:id="rId5" imgW="933450" imgH="173355" progId="Equation.3">
                    <p:embed/>
                  </p:oleObj>
                </mc:Choice>
                <mc:Fallback>
                  <p:oleObj name="公式" r:id="rId5" imgW="933450" imgH="173355"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 y="2688"/>
                          <a:ext cx="1592"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72" name="Rectangle 14"/>
            <p:cNvSpPr>
              <a:spLocks noChangeArrowheads="1"/>
            </p:cNvSpPr>
            <p:nvPr/>
          </p:nvSpPr>
          <p:spPr bwMode="auto">
            <a:xfrm>
              <a:off x="2112" y="2662"/>
              <a:ext cx="296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ea typeface="华文新魏" panose="02010800040101010101" pitchFamily="2" charset="-122"/>
                </a:rPr>
                <a:t>在离散型</a:t>
              </a:r>
              <a:r>
                <a:rPr kumimoji="1" lang="en-US" altLang="zh-CN" b="0" i="1">
                  <a:ea typeface="华文新魏" panose="02010800040101010101" pitchFamily="2" charset="-122"/>
                </a:rPr>
                <a:t>r.v</a:t>
              </a:r>
              <a:r>
                <a:rPr kumimoji="1" lang="zh-CN" altLang="en-US" b="0">
                  <a:ea typeface="华文新魏" panose="02010800040101010101" pitchFamily="2" charset="-122"/>
                </a:rPr>
                <a:t>理论中所起的</a:t>
              </a:r>
              <a:endParaRPr kumimoji="1" lang="zh-CN" altLang="en-US" b="0">
                <a:ea typeface="华文新魏" panose="02010800040101010101" pitchFamily="2" charset="-122"/>
              </a:endParaRPr>
            </a:p>
          </p:txBody>
        </p:sp>
        <p:sp>
          <p:nvSpPr>
            <p:cNvPr id="66573" name="Rectangle 15"/>
            <p:cNvSpPr>
              <a:spLocks noChangeArrowheads="1"/>
            </p:cNvSpPr>
            <p:nvPr/>
          </p:nvSpPr>
          <p:spPr bwMode="auto">
            <a:xfrm>
              <a:off x="480" y="3075"/>
              <a:ext cx="146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ea typeface="华文新魏" panose="02010800040101010101" pitchFamily="2" charset="-122"/>
                </a:rPr>
                <a:t>作用相类似.</a:t>
              </a:r>
              <a:endParaRPr kumimoji="1" lang="zh-CN" altLang="en-US" b="0">
                <a:ea typeface="华文新魏" panose="02010800040101010101" pitchFamily="2" charset="-122"/>
              </a:endParaRPr>
            </a:p>
          </p:txBody>
        </p:sp>
      </p:grpSp>
      <p:grpSp>
        <p:nvGrpSpPr>
          <p:cNvPr id="3" name="Group 17"/>
          <p:cNvGrpSpPr/>
          <p:nvPr/>
        </p:nvGrpSpPr>
        <p:grpSpPr bwMode="auto">
          <a:xfrm>
            <a:off x="1143000" y="1981200"/>
            <a:ext cx="8001000" cy="1260475"/>
            <a:chOff x="720" y="1248"/>
            <a:chExt cx="5040" cy="794"/>
          </a:xfrm>
        </p:grpSpPr>
        <p:sp>
          <p:nvSpPr>
            <p:cNvPr id="66566" name="Text Box 7"/>
            <p:cNvSpPr txBox="1">
              <a:spLocks noChangeArrowheads="1"/>
            </p:cNvSpPr>
            <p:nvPr/>
          </p:nvSpPr>
          <p:spPr bwMode="auto">
            <a:xfrm>
              <a:off x="720" y="1248"/>
              <a:ext cx="5040"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ClrTx/>
                <a:buSzTx/>
                <a:buFontTx/>
                <a:buNone/>
              </a:pPr>
              <a:r>
                <a:rPr kumimoji="1" lang="zh-CN" altLang="en-US" b="0">
                  <a:ea typeface="华文新魏" panose="02010800040101010101" pitchFamily="2" charset="-122"/>
                </a:rPr>
                <a:t>        它表示随机变量 </a:t>
              </a:r>
              <a:r>
                <a:rPr kumimoji="1" lang="en-US" altLang="zh-CN" b="0" i="1">
                  <a:ea typeface="华文新魏" panose="02010800040101010101" pitchFamily="2" charset="-122"/>
                </a:rPr>
                <a:t>X</a:t>
              </a:r>
              <a:r>
                <a:rPr kumimoji="1" lang="en-US" altLang="zh-CN" b="0">
                  <a:ea typeface="华文新魏" panose="02010800040101010101" pitchFamily="2" charset="-122"/>
                </a:rPr>
                <a:t> </a:t>
              </a:r>
              <a:r>
                <a:rPr kumimoji="1" lang="zh-CN" altLang="en-US" b="0">
                  <a:ea typeface="华文新魏" panose="02010800040101010101" pitchFamily="2" charset="-122"/>
                </a:rPr>
                <a:t>取值于 </a:t>
              </a:r>
              <a:r>
                <a:rPr kumimoji="1" lang="zh-CN" altLang="en-US" b="0">
                  <a:solidFill>
                    <a:srgbClr val="333399"/>
                  </a:solidFill>
                  <a:ea typeface="华文新魏" panose="02010800040101010101" pitchFamily="2" charset="-122"/>
                </a:rPr>
                <a:t>               </a:t>
              </a:r>
              <a:r>
                <a:rPr kumimoji="1" lang="zh-CN" altLang="en-US" b="0">
                  <a:ea typeface="华文新魏" panose="02010800040101010101" pitchFamily="2" charset="-122"/>
                </a:rPr>
                <a:t>的概率近似等于             .</a:t>
              </a:r>
              <a:endParaRPr kumimoji="1" lang="zh-CN" altLang="en-US" sz="2400" b="0">
                <a:ea typeface="华文新魏" panose="02010800040101010101" pitchFamily="2" charset="-122"/>
              </a:endParaRPr>
            </a:p>
          </p:txBody>
        </p:sp>
        <p:graphicFrame>
          <p:nvGraphicFramePr>
            <p:cNvPr id="66567" name="Object 9"/>
            <p:cNvGraphicFramePr>
              <a:graphicFrameLocks noChangeAspect="1"/>
            </p:cNvGraphicFramePr>
            <p:nvPr/>
          </p:nvGraphicFramePr>
          <p:xfrm>
            <a:off x="2335" y="1680"/>
            <a:ext cx="813" cy="324"/>
          </p:xfrm>
          <a:graphic>
            <a:graphicData uri="http://schemas.openxmlformats.org/presentationml/2006/ole">
              <mc:AlternateContent xmlns:mc="http://schemas.openxmlformats.org/markup-compatibility/2006">
                <mc:Choice xmlns:v="urn:schemas-microsoft-com:vml" Requires="v">
                  <p:oleObj spid="_x0000_s66897" name="Equation" r:id="rId7" imgW="447675" imgH="144145" progId="Equation.DSMT4">
                    <p:embed/>
                  </p:oleObj>
                </mc:Choice>
                <mc:Fallback>
                  <p:oleObj name="Equation" r:id="rId7" imgW="447675" imgH="144145"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35" y="1680"/>
                          <a:ext cx="81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568" name="Object 16"/>
            <p:cNvGraphicFramePr>
              <a:graphicFrameLocks noChangeAspect="1"/>
            </p:cNvGraphicFramePr>
            <p:nvPr/>
          </p:nvGraphicFramePr>
          <p:xfrm>
            <a:off x="4176" y="1344"/>
            <a:ext cx="1044" cy="319"/>
          </p:xfrm>
          <a:graphic>
            <a:graphicData uri="http://schemas.openxmlformats.org/presentationml/2006/ole">
              <mc:AlternateContent xmlns:mc="http://schemas.openxmlformats.org/markup-compatibility/2006">
                <mc:Choice xmlns:v="urn:schemas-microsoft-com:vml" Requires="v">
                  <p:oleObj spid="_x0000_s66898" name="Equation" r:id="rId9" imgW="600075" imgH="144145" progId="Equation.DSMT4">
                    <p:embed/>
                  </p:oleObj>
                </mc:Choice>
                <mc:Fallback>
                  <p:oleObj name="Equation" r:id="rId9" imgW="600075" imgH="144145" progId="Equation.DSMT4">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6" y="1344"/>
                          <a:ext cx="1044" cy="319"/>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3300"/>
                                        </p:tgtEl>
                                        <p:attrNameLst>
                                          <p:attrName>style.visibility</p:attrName>
                                        </p:attrNameLst>
                                      </p:cBhvr>
                                      <p:to>
                                        <p:strVal val="visible"/>
                                      </p:to>
                                    </p:set>
                                    <p:animEffect transition="in" filter="wipe(left)">
                                      <p:cBhvr>
                                        <p:cTn id="7" dur="500"/>
                                        <p:tgtEl>
                                          <p:spTgt spid="18330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183301"/>
                                        </p:tgtEl>
                                        <p:attrNameLst>
                                          <p:attrName>style.visibility</p:attrName>
                                        </p:attrNameLst>
                                      </p:cBhvr>
                                      <p:to>
                                        <p:strVal val="visible"/>
                                      </p:to>
                                    </p:set>
                                    <p:anim calcmode="lin" valueType="num">
                                      <p:cBhvr>
                                        <p:cTn id="12" dur="500" fill="hold"/>
                                        <p:tgtEl>
                                          <p:spTgt spid="183301"/>
                                        </p:tgtEl>
                                        <p:attrNameLst>
                                          <p:attrName>ppt_w</p:attrName>
                                        </p:attrNameLst>
                                      </p:cBhvr>
                                      <p:tavLst>
                                        <p:tav tm="0">
                                          <p:val>
                                            <p:fltVal val="0"/>
                                          </p:val>
                                        </p:tav>
                                        <p:tav tm="100000">
                                          <p:val>
                                            <p:strVal val="#ppt_w"/>
                                          </p:val>
                                        </p:tav>
                                      </p:tavLst>
                                    </p:anim>
                                    <p:anim calcmode="lin" valueType="num">
                                      <p:cBhvr>
                                        <p:cTn id="13" dur="500" fill="hold"/>
                                        <p:tgtEl>
                                          <p:spTgt spid="183301"/>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outVertic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00"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Line 2"/>
          <p:cNvSpPr>
            <a:spLocks noChangeShapeType="1"/>
          </p:cNvSpPr>
          <p:nvPr/>
        </p:nvSpPr>
        <p:spPr bwMode="auto">
          <a:xfrm>
            <a:off x="2057400" y="4097338"/>
            <a:ext cx="838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87" name="Line 3"/>
          <p:cNvSpPr>
            <a:spLocks noChangeShapeType="1"/>
          </p:cNvSpPr>
          <p:nvPr/>
        </p:nvSpPr>
        <p:spPr bwMode="auto">
          <a:xfrm>
            <a:off x="2057400" y="4097338"/>
            <a:ext cx="9906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588" name="Line 4"/>
          <p:cNvSpPr>
            <a:spLocks noChangeShapeType="1"/>
          </p:cNvSpPr>
          <p:nvPr/>
        </p:nvSpPr>
        <p:spPr bwMode="auto">
          <a:xfrm>
            <a:off x="2133600" y="4097338"/>
            <a:ext cx="9906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4645" name="Rectangle 5"/>
          <p:cNvSpPr>
            <a:spLocks noChangeArrowheads="1"/>
          </p:cNvSpPr>
          <p:nvPr/>
        </p:nvSpPr>
        <p:spPr bwMode="auto">
          <a:xfrm>
            <a:off x="457200" y="973138"/>
            <a:ext cx="8135938" cy="519112"/>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solidFill>
                  <a:srgbClr val="003399"/>
                </a:solidFill>
                <a:latin typeface="Times New Roman" panose="02020603050405020304" pitchFamily="18" charset="0"/>
              </a:rPr>
              <a:t>连续型</a:t>
            </a:r>
            <a:r>
              <a:rPr kumimoji="1" lang="en-US" altLang="zh-CN" sz="2800" i="1">
                <a:solidFill>
                  <a:srgbClr val="003399"/>
                </a:solidFill>
                <a:latin typeface="Times New Roman" panose="02020603050405020304" pitchFamily="18" charset="0"/>
              </a:rPr>
              <a:t>r.v</a:t>
            </a:r>
            <a:r>
              <a:rPr kumimoji="1" lang="zh-CN" altLang="en-US" sz="2800">
                <a:solidFill>
                  <a:srgbClr val="003399"/>
                </a:solidFill>
                <a:latin typeface="Times New Roman" panose="02020603050405020304" pitchFamily="18" charset="0"/>
              </a:rPr>
              <a:t>取任一指定实数值</a:t>
            </a:r>
            <a:r>
              <a:rPr kumimoji="1" lang="en-US" altLang="zh-CN" sz="2800" i="1">
                <a:solidFill>
                  <a:srgbClr val="003399"/>
                </a:solidFill>
                <a:latin typeface="Times New Roman" panose="02020603050405020304" pitchFamily="18" charset="0"/>
              </a:rPr>
              <a:t>a </a:t>
            </a:r>
            <a:r>
              <a:rPr kumimoji="1" lang="zh-CN" altLang="en-US" sz="2800">
                <a:solidFill>
                  <a:srgbClr val="003399"/>
                </a:solidFill>
                <a:latin typeface="Times New Roman" panose="02020603050405020304" pitchFamily="18" charset="0"/>
              </a:rPr>
              <a:t>的概率均为</a:t>
            </a:r>
            <a:r>
              <a:rPr kumimoji="1" lang="en-US" altLang="zh-CN" sz="2800">
                <a:solidFill>
                  <a:srgbClr val="003399"/>
                </a:solidFill>
                <a:latin typeface="Times New Roman" panose="02020603050405020304" pitchFamily="18" charset="0"/>
              </a:rPr>
              <a:t>0.</a:t>
            </a:r>
            <a:r>
              <a:rPr kumimoji="1" lang="en-US" altLang="zh-CN" sz="2800">
                <a:latin typeface="Times New Roman" panose="02020603050405020304" pitchFamily="18" charset="0"/>
              </a:rPr>
              <a:t> </a:t>
            </a:r>
            <a:r>
              <a:rPr kumimoji="1" lang="zh-CN" altLang="en-US" sz="2800">
                <a:latin typeface="Times New Roman" panose="02020603050405020304" pitchFamily="18" charset="0"/>
              </a:rPr>
              <a:t>即</a:t>
            </a:r>
            <a:endParaRPr kumimoji="1" lang="zh-CN" altLang="en-US" sz="2800">
              <a:latin typeface="Times New Roman" panose="02020603050405020304" pitchFamily="18" charset="0"/>
            </a:endParaRPr>
          </a:p>
        </p:txBody>
      </p:sp>
      <p:sp>
        <p:nvSpPr>
          <p:cNvPr id="624646" name="Rectangle 6"/>
          <p:cNvSpPr>
            <a:spLocks noChangeArrowheads="1"/>
          </p:cNvSpPr>
          <p:nvPr/>
        </p:nvSpPr>
        <p:spPr bwMode="auto">
          <a:xfrm>
            <a:off x="609600" y="2116138"/>
            <a:ext cx="160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a:latin typeface="Times New Roman" panose="02020603050405020304" pitchFamily="18" charset="0"/>
              </a:rPr>
              <a:t>这是因为</a:t>
            </a:r>
            <a:endParaRPr kumimoji="1" lang="zh-CN" altLang="en-US" sz="2800">
              <a:solidFill>
                <a:srgbClr val="FFFF66"/>
              </a:solidFill>
              <a:latin typeface="Times New Roman" panose="02020603050405020304" pitchFamily="18" charset="0"/>
            </a:endParaRPr>
          </a:p>
        </p:txBody>
      </p:sp>
      <p:graphicFrame>
        <p:nvGraphicFramePr>
          <p:cNvPr id="624648" name="Object 8"/>
          <p:cNvGraphicFramePr>
            <a:graphicFrameLocks noChangeAspect="1"/>
          </p:cNvGraphicFramePr>
          <p:nvPr/>
        </p:nvGraphicFramePr>
        <p:xfrm>
          <a:off x="685800" y="2649538"/>
          <a:ext cx="7950200" cy="406400"/>
        </p:xfrm>
        <a:graphic>
          <a:graphicData uri="http://schemas.openxmlformats.org/presentationml/2006/ole">
            <mc:AlternateContent xmlns:mc="http://schemas.openxmlformats.org/markup-compatibility/2006">
              <mc:Choice xmlns:v="urn:schemas-microsoft-com:vml" Requires="v">
                <p:oleObj spid="_x0000_s68119" name="公式" r:id="rId1" imgW="7896225" imgH="356235" progId="Equation.3">
                  <p:embed/>
                </p:oleObj>
              </mc:Choice>
              <mc:Fallback>
                <p:oleObj name="公式" r:id="rId1" imgW="7896225" imgH="356235"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649538"/>
                        <a:ext cx="7950200" cy="40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649" name="Object 9"/>
          <p:cNvGraphicFramePr>
            <a:graphicFrameLocks noChangeAspect="1"/>
          </p:cNvGraphicFramePr>
          <p:nvPr/>
        </p:nvGraphicFramePr>
        <p:xfrm>
          <a:off x="4191000" y="3182938"/>
          <a:ext cx="2260600" cy="495300"/>
        </p:xfrm>
        <a:graphic>
          <a:graphicData uri="http://schemas.openxmlformats.org/presentationml/2006/ole">
            <mc:AlternateContent xmlns:mc="http://schemas.openxmlformats.org/markup-compatibility/2006">
              <mc:Choice xmlns:v="urn:schemas-microsoft-com:vml" Requires="v">
                <p:oleObj spid="_x0000_s68120" name="Equation" r:id="rId3" imgW="2200275" imgH="442595" progId="Equation.DSMT4">
                  <p:embed/>
                </p:oleObj>
              </mc:Choice>
              <mc:Fallback>
                <p:oleObj name="Equation" r:id="rId3" imgW="2200275" imgH="442595"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3182938"/>
                        <a:ext cx="2260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24650" name="Group 10"/>
          <p:cNvGrpSpPr/>
          <p:nvPr/>
        </p:nvGrpSpPr>
        <p:grpSpPr bwMode="auto">
          <a:xfrm>
            <a:off x="228600" y="3182938"/>
            <a:ext cx="3311525" cy="519112"/>
            <a:chOff x="703" y="3294"/>
            <a:chExt cx="2086" cy="327"/>
          </a:xfrm>
        </p:grpSpPr>
        <p:graphicFrame>
          <p:nvGraphicFramePr>
            <p:cNvPr id="67605" name="Object 11"/>
            <p:cNvGraphicFramePr>
              <a:graphicFrameLocks noChangeAspect="1"/>
            </p:cNvGraphicFramePr>
            <p:nvPr/>
          </p:nvGraphicFramePr>
          <p:xfrm>
            <a:off x="1360" y="3347"/>
            <a:ext cx="1224" cy="248"/>
          </p:xfrm>
          <a:graphic>
            <a:graphicData uri="http://schemas.openxmlformats.org/presentationml/2006/ole">
              <mc:AlternateContent xmlns:mc="http://schemas.openxmlformats.org/markup-compatibility/2006">
                <mc:Choice xmlns:v="urn:schemas-microsoft-com:vml" Requires="v">
                  <p:oleObj spid="_x0000_s68121" name="Equation" r:id="rId5" imgW="1885950" imgH="337185" progId="Equation.DSMT4">
                    <p:embed/>
                  </p:oleObj>
                </mc:Choice>
                <mc:Fallback>
                  <p:oleObj name="Equation" r:id="rId5" imgW="1885950" imgH="337185"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0" y="3347"/>
                          <a:ext cx="1224"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606" name="Text Box 12"/>
            <p:cNvSpPr txBox="1">
              <a:spLocks noChangeArrowheads="1"/>
            </p:cNvSpPr>
            <p:nvPr/>
          </p:nvSpPr>
          <p:spPr bwMode="auto">
            <a:xfrm>
              <a:off x="703" y="3294"/>
              <a:ext cx="20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800">
                  <a:latin typeface="Times New Roman" panose="02020603050405020304" pitchFamily="18" charset="0"/>
                </a:rPr>
                <a:t>当                  时</a:t>
              </a:r>
              <a:endParaRPr lang="zh-CN" altLang="en-US" sz="2800">
                <a:latin typeface="Times New Roman" panose="02020603050405020304" pitchFamily="18" charset="0"/>
              </a:endParaRPr>
            </a:p>
          </p:txBody>
        </p:sp>
      </p:grpSp>
      <p:sp>
        <p:nvSpPr>
          <p:cNvPr id="624653" name="Text Box 13"/>
          <p:cNvSpPr txBox="1">
            <a:spLocks noChangeArrowheads="1"/>
          </p:cNvSpPr>
          <p:nvPr/>
        </p:nvSpPr>
        <p:spPr bwMode="auto">
          <a:xfrm>
            <a:off x="3200400" y="3182938"/>
            <a:ext cx="10810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a:latin typeface="Times New Roman" panose="02020603050405020304" pitchFamily="18" charset="0"/>
              </a:rPr>
              <a:t>得到</a:t>
            </a:r>
            <a:endParaRPr lang="zh-CN" altLang="en-US" sz="2800">
              <a:latin typeface="Times New Roman" panose="02020603050405020304" pitchFamily="18" charset="0"/>
            </a:endParaRPr>
          </a:p>
        </p:txBody>
      </p:sp>
      <p:graphicFrame>
        <p:nvGraphicFramePr>
          <p:cNvPr id="624654" name="Object 14"/>
          <p:cNvGraphicFramePr>
            <a:graphicFrameLocks noChangeAspect="1"/>
          </p:cNvGraphicFramePr>
          <p:nvPr/>
        </p:nvGraphicFramePr>
        <p:xfrm>
          <a:off x="2971800" y="1658938"/>
          <a:ext cx="2260600" cy="495300"/>
        </p:xfrm>
        <a:graphic>
          <a:graphicData uri="http://schemas.openxmlformats.org/presentationml/2006/ole">
            <mc:AlternateContent xmlns:mc="http://schemas.openxmlformats.org/markup-compatibility/2006">
              <mc:Choice xmlns:v="urn:schemas-microsoft-com:vml" Requires="v">
                <p:oleObj spid="_x0000_s68122" name="Equation" r:id="rId7" imgW="2200275" imgH="442595" progId="Equation.DSMT4">
                  <p:embed/>
                </p:oleObj>
              </mc:Choice>
              <mc:Fallback>
                <p:oleObj name="Equation" r:id="rId7" imgW="2200275" imgH="442595"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1658938"/>
                        <a:ext cx="2260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6" name="Rectangle 15"/>
          <p:cNvSpPr>
            <a:spLocks noChangeArrowheads="1"/>
          </p:cNvSpPr>
          <p:nvPr/>
        </p:nvSpPr>
        <p:spPr bwMode="auto">
          <a:xfrm>
            <a:off x="609600" y="211138"/>
            <a:ext cx="62674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800" b="0">
                <a:solidFill>
                  <a:srgbClr val="FF5050"/>
                </a:solidFill>
              </a:rPr>
              <a:t>连续型随机变量的一个重要特点：</a:t>
            </a:r>
            <a:endParaRPr lang="zh-CN" altLang="en-US" sz="2800" b="0">
              <a:solidFill>
                <a:srgbClr val="FF5050"/>
              </a:solidFill>
            </a:endParaRPr>
          </a:p>
        </p:txBody>
      </p:sp>
      <p:graphicFrame>
        <p:nvGraphicFramePr>
          <p:cNvPr id="624656" name="Object 16"/>
          <p:cNvGraphicFramePr>
            <a:graphicFrameLocks noChangeAspect="1"/>
          </p:cNvGraphicFramePr>
          <p:nvPr/>
        </p:nvGraphicFramePr>
        <p:xfrm>
          <a:off x="1219200" y="5240338"/>
          <a:ext cx="4243388" cy="392112"/>
        </p:xfrm>
        <a:graphic>
          <a:graphicData uri="http://schemas.openxmlformats.org/presentationml/2006/ole">
            <mc:AlternateContent xmlns:mc="http://schemas.openxmlformats.org/markup-compatibility/2006">
              <mc:Choice xmlns:v="urn:schemas-microsoft-com:vml" Requires="v">
                <p:oleObj spid="_x0000_s68123" name="公式" r:id="rId9" imgW="4181475" imgH="337185" progId="Equation.3">
                  <p:embed/>
                </p:oleObj>
              </mc:Choice>
              <mc:Fallback>
                <p:oleObj name="公式" r:id="rId9" imgW="4181475" imgH="337185"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5240338"/>
                        <a:ext cx="4243388"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57" name="Object 17"/>
          <p:cNvGraphicFramePr>
            <a:graphicFrameLocks noChangeAspect="1"/>
          </p:cNvGraphicFramePr>
          <p:nvPr/>
        </p:nvGraphicFramePr>
        <p:xfrm>
          <a:off x="5486400" y="5240338"/>
          <a:ext cx="2246313" cy="392112"/>
        </p:xfrm>
        <a:graphic>
          <a:graphicData uri="http://schemas.openxmlformats.org/presentationml/2006/ole">
            <mc:AlternateContent xmlns:mc="http://schemas.openxmlformats.org/markup-compatibility/2006">
              <mc:Choice xmlns:v="urn:schemas-microsoft-com:vml" Requires="v">
                <p:oleObj spid="_x0000_s68124" name="公式" r:id="rId11" imgW="2190750" imgH="337185" progId="Equation.3">
                  <p:embed/>
                </p:oleObj>
              </mc:Choice>
              <mc:Fallback>
                <p:oleObj name="公式" r:id="rId11" imgW="2190750" imgH="337185"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5240338"/>
                        <a:ext cx="2246313"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658" name="Rectangle 18"/>
          <p:cNvSpPr>
            <a:spLocks noChangeArrowheads="1"/>
          </p:cNvSpPr>
          <p:nvPr/>
        </p:nvSpPr>
        <p:spPr bwMode="auto">
          <a:xfrm>
            <a:off x="1143000" y="4706938"/>
            <a:ext cx="313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a:latin typeface="Times New Roman" panose="02020603050405020304" pitchFamily="18" charset="0"/>
              </a:rPr>
              <a:t>(2) </a:t>
            </a:r>
            <a:r>
              <a:rPr kumimoji="1" lang="zh-CN" altLang="en-US" sz="2400">
                <a:latin typeface="Times New Roman" panose="02020603050405020304" pitchFamily="18" charset="0"/>
              </a:rPr>
              <a:t>对连续型 </a:t>
            </a:r>
            <a:r>
              <a:rPr kumimoji="1" lang="en-US" altLang="zh-CN" sz="2400" i="1">
                <a:latin typeface="Times New Roman" panose="02020603050405020304" pitchFamily="18" charset="0"/>
              </a:rPr>
              <a:t>r.v  X </a:t>
            </a:r>
            <a:r>
              <a:rPr kumimoji="1" lang="en-US" altLang="zh-CN" sz="2400">
                <a:latin typeface="Times New Roman" panose="02020603050405020304" pitchFamily="18" charset="0"/>
              </a:rPr>
              <a:t>, </a:t>
            </a:r>
            <a:r>
              <a:rPr kumimoji="1" lang="zh-CN" altLang="en-US" sz="2400">
                <a:latin typeface="Times New Roman" panose="02020603050405020304" pitchFamily="18" charset="0"/>
              </a:rPr>
              <a:t>有</a:t>
            </a:r>
            <a:endParaRPr kumimoji="1" lang="zh-CN" altLang="en-US" sz="2400">
              <a:latin typeface="Times New Roman" panose="02020603050405020304" pitchFamily="18" charset="0"/>
            </a:endParaRPr>
          </a:p>
        </p:txBody>
      </p:sp>
      <p:graphicFrame>
        <p:nvGraphicFramePr>
          <p:cNvPr id="624659" name="Object 19"/>
          <p:cNvGraphicFramePr>
            <a:graphicFrameLocks noChangeAspect="1"/>
          </p:cNvGraphicFramePr>
          <p:nvPr/>
        </p:nvGraphicFramePr>
        <p:xfrm>
          <a:off x="3048000" y="5773738"/>
          <a:ext cx="2249488" cy="392112"/>
        </p:xfrm>
        <a:graphic>
          <a:graphicData uri="http://schemas.openxmlformats.org/presentationml/2006/ole">
            <mc:AlternateContent xmlns:mc="http://schemas.openxmlformats.org/markup-compatibility/2006">
              <mc:Choice xmlns:v="urn:schemas-microsoft-com:vml" Requires="v">
                <p:oleObj spid="_x0000_s68125" name="公式" r:id="rId13" imgW="2190750" imgH="337185" progId="Equation.3">
                  <p:embed/>
                </p:oleObj>
              </mc:Choice>
              <mc:Fallback>
                <p:oleObj name="公式" r:id="rId13" imgW="2190750" imgH="337185"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0" y="5773738"/>
                        <a:ext cx="2249488" cy="392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24660" name="Group 20"/>
          <p:cNvGrpSpPr/>
          <p:nvPr/>
        </p:nvGrpSpPr>
        <p:grpSpPr bwMode="auto">
          <a:xfrm>
            <a:off x="1143000" y="4249738"/>
            <a:ext cx="4438650" cy="457200"/>
            <a:chOff x="1410" y="770"/>
            <a:chExt cx="2796" cy="288"/>
          </a:xfrm>
        </p:grpSpPr>
        <p:sp>
          <p:nvSpPr>
            <p:cNvPr id="67603" name="Text Box 21"/>
            <p:cNvSpPr txBox="1">
              <a:spLocks noChangeArrowheads="1"/>
            </p:cNvSpPr>
            <p:nvPr/>
          </p:nvSpPr>
          <p:spPr bwMode="auto">
            <a:xfrm>
              <a:off x="1410" y="770"/>
              <a:ext cx="2022" cy="288"/>
            </a:xfrm>
            <a:prstGeom prst="rect">
              <a:avLst/>
            </a:prstGeom>
            <a:noFill/>
            <a:ln>
              <a:noFill/>
            </a:ln>
            <a:effectLst/>
            <a:extLst>
              <a:ext uri="{909E8E84-426E-40DD-AFC4-6F175D3DCCD1}">
                <a14:hiddenFill xmlns:a14="http://schemas.microsoft.com/office/drawing/2010/main">
                  <a:solidFill>
                    <a:srgbClr val="660033"/>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en-US" altLang="zh-CN" sz="2400">
                  <a:latin typeface="Times New Roman" panose="02020603050405020304" pitchFamily="18" charset="0"/>
                </a:rPr>
                <a:t>(1)</a:t>
              </a:r>
              <a:r>
                <a:rPr kumimoji="1" lang="zh-CN" altLang="en-US" sz="2400">
                  <a:latin typeface="Times New Roman" panose="02020603050405020304" pitchFamily="18" charset="0"/>
                </a:rPr>
                <a:t>由</a:t>
              </a:r>
              <a:r>
                <a:rPr kumimoji="1" lang="en-US" altLang="zh-CN" sz="2400" i="1">
                  <a:latin typeface="Times New Roman" panose="02020603050405020304" pitchFamily="18" charset="0"/>
                </a:rPr>
                <a:t>P</a:t>
              </a:r>
              <a:r>
                <a:rPr kumimoji="1" lang="en-US" altLang="zh-CN" sz="2400">
                  <a:latin typeface="Times New Roman" panose="02020603050405020304" pitchFamily="18" charset="0"/>
                </a:rPr>
                <a:t>(</a:t>
              </a:r>
              <a:r>
                <a:rPr kumimoji="1" lang="en-US" altLang="zh-CN" sz="2400" i="1">
                  <a:latin typeface="Times New Roman" panose="02020603050405020304" pitchFamily="18" charset="0"/>
                </a:rPr>
                <a:t>A</a:t>
              </a:r>
              <a:r>
                <a:rPr kumimoji="1" lang="en-US" altLang="zh-CN" sz="2400">
                  <a:latin typeface="Times New Roman" panose="02020603050405020304" pitchFamily="18" charset="0"/>
                </a:rPr>
                <a:t>)=0,  </a:t>
              </a:r>
              <a:r>
                <a:rPr kumimoji="1" lang="zh-CN" altLang="en-US" sz="2400">
                  <a:latin typeface="Times New Roman" panose="02020603050405020304" pitchFamily="18" charset="0"/>
                </a:rPr>
                <a:t>不能推出</a:t>
              </a:r>
              <a:endParaRPr kumimoji="1" lang="zh-CN" altLang="en-US" sz="2400">
                <a:latin typeface="Times New Roman" panose="02020603050405020304" pitchFamily="18" charset="0"/>
              </a:endParaRPr>
            </a:p>
          </p:txBody>
        </p:sp>
        <p:graphicFrame>
          <p:nvGraphicFramePr>
            <p:cNvPr id="67604" name="Object 22"/>
            <p:cNvGraphicFramePr>
              <a:graphicFrameLocks noChangeAspect="1"/>
            </p:cNvGraphicFramePr>
            <p:nvPr/>
          </p:nvGraphicFramePr>
          <p:xfrm>
            <a:off x="3606" y="799"/>
            <a:ext cx="600" cy="200"/>
          </p:xfrm>
          <a:graphic>
            <a:graphicData uri="http://schemas.openxmlformats.org/presentationml/2006/ole">
              <mc:AlternateContent xmlns:mc="http://schemas.openxmlformats.org/markup-compatibility/2006">
                <mc:Choice xmlns:v="urn:schemas-microsoft-com:vml" Requires="v">
                  <p:oleObj spid="_x0000_s68126" name="Equation" r:id="rId15" imgW="895350" imgH="259715" progId="Equation.DSMT4">
                    <p:embed/>
                  </p:oleObj>
                </mc:Choice>
                <mc:Fallback>
                  <p:oleObj name="Equation" r:id="rId15" imgW="895350" imgH="259715" progId="Equation.DSMT4">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06" y="799"/>
                          <a:ext cx="600"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24663" name="Text Box 23"/>
          <p:cNvSpPr txBox="1">
            <a:spLocks noChangeArrowheads="1"/>
          </p:cNvSpPr>
          <p:nvPr/>
        </p:nvSpPr>
        <p:spPr bwMode="auto">
          <a:xfrm>
            <a:off x="685800" y="3716338"/>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因此有</a:t>
            </a:r>
            <a:endParaRPr kumimoji="1" lang="zh-CN"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624645"/>
                                        </p:tgtEl>
                                        <p:attrNameLst>
                                          <p:attrName>style.visibility</p:attrName>
                                        </p:attrNameLst>
                                      </p:cBhvr>
                                      <p:to>
                                        <p:strVal val="visible"/>
                                      </p:to>
                                    </p:set>
                                    <p:animEffect transition="in" filter="wipe(right)">
                                      <p:cBhvr>
                                        <p:cTn id="7" dur="500"/>
                                        <p:tgtEl>
                                          <p:spTgt spid="6246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4654"/>
                                        </p:tgtEl>
                                        <p:attrNameLst>
                                          <p:attrName>style.visibility</p:attrName>
                                        </p:attrNameLst>
                                      </p:cBhvr>
                                      <p:to>
                                        <p:strVal val="visible"/>
                                      </p:to>
                                    </p:set>
                                    <p:animEffect transition="in" filter="wipe(left)">
                                      <p:cBhvr>
                                        <p:cTn id="12" dur="500"/>
                                        <p:tgtEl>
                                          <p:spTgt spid="62465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24646"/>
                                        </p:tgtEl>
                                        <p:attrNameLst>
                                          <p:attrName>style.visibility</p:attrName>
                                        </p:attrNameLst>
                                      </p:cBhvr>
                                      <p:to>
                                        <p:strVal val="visible"/>
                                      </p:to>
                                    </p:set>
                                    <p:anim calcmode="lin" valueType="num">
                                      <p:cBhvr additive="base">
                                        <p:cTn id="17" dur="500" fill="hold"/>
                                        <p:tgtEl>
                                          <p:spTgt spid="624646"/>
                                        </p:tgtEl>
                                        <p:attrNameLst>
                                          <p:attrName>ppt_x</p:attrName>
                                        </p:attrNameLst>
                                      </p:cBhvr>
                                      <p:tavLst>
                                        <p:tav tm="0">
                                          <p:val>
                                            <p:strVal val="0-#ppt_w/2"/>
                                          </p:val>
                                        </p:tav>
                                        <p:tav tm="100000">
                                          <p:val>
                                            <p:strVal val="#ppt_x"/>
                                          </p:val>
                                        </p:tav>
                                      </p:tavLst>
                                    </p:anim>
                                    <p:anim calcmode="lin" valueType="num">
                                      <p:cBhvr additive="base">
                                        <p:cTn id="18" dur="500" fill="hold"/>
                                        <p:tgtEl>
                                          <p:spTgt spid="62464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24648"/>
                                        </p:tgtEl>
                                        <p:attrNameLst>
                                          <p:attrName>style.visibility</p:attrName>
                                        </p:attrNameLst>
                                      </p:cBhvr>
                                      <p:to>
                                        <p:strVal val="visible"/>
                                      </p:to>
                                    </p:set>
                                    <p:animEffect transition="in" filter="wipe(left)">
                                      <p:cBhvr>
                                        <p:cTn id="23" dur="500"/>
                                        <p:tgtEl>
                                          <p:spTgt spid="62464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24650"/>
                                        </p:tgtEl>
                                        <p:attrNameLst>
                                          <p:attrName>style.visibility</p:attrName>
                                        </p:attrNameLst>
                                      </p:cBhvr>
                                      <p:to>
                                        <p:strVal val="visible"/>
                                      </p:to>
                                    </p:set>
                                    <p:animEffect transition="in" filter="wipe(left)">
                                      <p:cBhvr>
                                        <p:cTn id="28" dur="500"/>
                                        <p:tgtEl>
                                          <p:spTgt spid="62465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24653"/>
                                        </p:tgtEl>
                                        <p:attrNameLst>
                                          <p:attrName>style.visibility</p:attrName>
                                        </p:attrNameLst>
                                      </p:cBhvr>
                                      <p:to>
                                        <p:strVal val="visible"/>
                                      </p:to>
                                    </p:set>
                                    <p:animEffect transition="in" filter="wipe(left)">
                                      <p:cBhvr>
                                        <p:cTn id="33" dur="500"/>
                                        <p:tgtEl>
                                          <p:spTgt spid="62465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24649"/>
                                        </p:tgtEl>
                                        <p:attrNameLst>
                                          <p:attrName>style.visibility</p:attrName>
                                        </p:attrNameLst>
                                      </p:cBhvr>
                                      <p:to>
                                        <p:strVal val="visible"/>
                                      </p:to>
                                    </p:set>
                                    <p:animEffect transition="in" filter="wipe(left)">
                                      <p:cBhvr>
                                        <p:cTn id="38" dur="500"/>
                                        <p:tgtEl>
                                          <p:spTgt spid="624649"/>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24663"/>
                                        </p:tgtEl>
                                        <p:attrNameLst>
                                          <p:attrName>style.visibility</p:attrName>
                                        </p:attrNameLst>
                                      </p:cBhvr>
                                      <p:to>
                                        <p:strVal val="visible"/>
                                      </p:to>
                                    </p:set>
                                    <p:anim calcmode="lin" valueType="num">
                                      <p:cBhvr additive="base">
                                        <p:cTn id="43" dur="500" fill="hold"/>
                                        <p:tgtEl>
                                          <p:spTgt spid="624663"/>
                                        </p:tgtEl>
                                        <p:attrNameLst>
                                          <p:attrName>ppt_x</p:attrName>
                                        </p:attrNameLst>
                                      </p:cBhvr>
                                      <p:tavLst>
                                        <p:tav tm="0">
                                          <p:val>
                                            <p:strVal val="0-#ppt_w/2"/>
                                          </p:val>
                                        </p:tav>
                                        <p:tav tm="100000">
                                          <p:val>
                                            <p:strVal val="#ppt_x"/>
                                          </p:val>
                                        </p:tav>
                                      </p:tavLst>
                                    </p:anim>
                                    <p:anim calcmode="lin" valueType="num">
                                      <p:cBhvr additive="base">
                                        <p:cTn id="44" dur="500" fill="hold"/>
                                        <p:tgtEl>
                                          <p:spTgt spid="624663"/>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624660"/>
                                        </p:tgtEl>
                                        <p:attrNameLst>
                                          <p:attrName>style.visibility</p:attrName>
                                        </p:attrNameLst>
                                      </p:cBhvr>
                                      <p:to>
                                        <p:strVal val="visible"/>
                                      </p:to>
                                    </p:set>
                                    <p:animEffect transition="in" filter="wipe(left)">
                                      <p:cBhvr>
                                        <p:cTn id="49" dur="500"/>
                                        <p:tgtEl>
                                          <p:spTgt spid="624660"/>
                                        </p:tgtEl>
                                      </p:cBhvr>
                                    </p:animEffect>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624658"/>
                                        </p:tgtEl>
                                        <p:attrNameLst>
                                          <p:attrName>style.visibility</p:attrName>
                                        </p:attrNameLst>
                                      </p:cBhvr>
                                      <p:to>
                                        <p:strVal val="visible"/>
                                      </p:to>
                                    </p:set>
                                    <p:anim calcmode="lin" valueType="num">
                                      <p:cBhvr additive="base">
                                        <p:cTn id="54" dur="500" fill="hold"/>
                                        <p:tgtEl>
                                          <p:spTgt spid="624658"/>
                                        </p:tgtEl>
                                        <p:attrNameLst>
                                          <p:attrName>ppt_x</p:attrName>
                                        </p:attrNameLst>
                                      </p:cBhvr>
                                      <p:tavLst>
                                        <p:tav tm="0">
                                          <p:val>
                                            <p:strVal val="0-#ppt_w/2"/>
                                          </p:val>
                                        </p:tav>
                                        <p:tav tm="100000">
                                          <p:val>
                                            <p:strVal val="#ppt_x"/>
                                          </p:val>
                                        </p:tav>
                                      </p:tavLst>
                                    </p:anim>
                                    <p:anim calcmode="lin" valueType="num">
                                      <p:cBhvr additive="base">
                                        <p:cTn id="55" dur="500" fill="hold"/>
                                        <p:tgtEl>
                                          <p:spTgt spid="624658"/>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624656"/>
                                        </p:tgtEl>
                                        <p:attrNameLst>
                                          <p:attrName>style.visibility</p:attrName>
                                        </p:attrNameLst>
                                      </p:cBhvr>
                                      <p:to>
                                        <p:strVal val="visible"/>
                                      </p:to>
                                    </p:set>
                                    <p:anim calcmode="lin" valueType="num">
                                      <p:cBhvr additive="base">
                                        <p:cTn id="60" dur="500" fill="hold"/>
                                        <p:tgtEl>
                                          <p:spTgt spid="624656"/>
                                        </p:tgtEl>
                                        <p:attrNameLst>
                                          <p:attrName>ppt_x</p:attrName>
                                        </p:attrNameLst>
                                      </p:cBhvr>
                                      <p:tavLst>
                                        <p:tav tm="0">
                                          <p:val>
                                            <p:strVal val="#ppt_x"/>
                                          </p:val>
                                        </p:tav>
                                        <p:tav tm="100000">
                                          <p:val>
                                            <p:strVal val="#ppt_x"/>
                                          </p:val>
                                        </p:tav>
                                      </p:tavLst>
                                    </p:anim>
                                    <p:anim calcmode="lin" valueType="num">
                                      <p:cBhvr additive="base">
                                        <p:cTn id="61" dur="500" fill="hold"/>
                                        <p:tgtEl>
                                          <p:spTgt spid="624656"/>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624657"/>
                                        </p:tgtEl>
                                        <p:attrNameLst>
                                          <p:attrName>style.visibility</p:attrName>
                                        </p:attrNameLst>
                                      </p:cBhvr>
                                      <p:to>
                                        <p:strVal val="visible"/>
                                      </p:to>
                                    </p:set>
                                    <p:animEffect transition="in" filter="wipe(right)">
                                      <p:cBhvr>
                                        <p:cTn id="66" dur="500"/>
                                        <p:tgtEl>
                                          <p:spTgt spid="62465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2" fill="hold" nodeType="clickEffect">
                                  <p:stCondLst>
                                    <p:cond delay="0"/>
                                  </p:stCondLst>
                                  <p:childTnLst>
                                    <p:set>
                                      <p:cBhvr>
                                        <p:cTn id="70" dur="1" fill="hold">
                                          <p:stCondLst>
                                            <p:cond delay="0"/>
                                          </p:stCondLst>
                                        </p:cTn>
                                        <p:tgtEl>
                                          <p:spTgt spid="624659"/>
                                        </p:tgtEl>
                                        <p:attrNameLst>
                                          <p:attrName>style.visibility</p:attrName>
                                        </p:attrNameLst>
                                      </p:cBhvr>
                                      <p:to>
                                        <p:strVal val="visible"/>
                                      </p:to>
                                    </p:set>
                                    <p:animEffect transition="in" filter="wipe(right)">
                                      <p:cBhvr>
                                        <p:cTn id="71" dur="500"/>
                                        <p:tgtEl>
                                          <p:spTgt spid="624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5" grpId="0" autoUpdateAnimBg="0"/>
      <p:bldP spid="624646" grpId="0" autoUpdateAnimBg="0"/>
      <p:bldP spid="624653" grpId="0" autoUpdateAnimBg="0"/>
      <p:bldP spid="624658" grpId="0" autoUpdateAnimBg="0"/>
      <p:bldP spid="624663"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25666" name="Object 2"/>
          <p:cNvGraphicFramePr>
            <a:graphicFrameLocks noChangeAspect="1"/>
          </p:cNvGraphicFramePr>
          <p:nvPr/>
        </p:nvGraphicFramePr>
        <p:xfrm>
          <a:off x="539750" y="685800"/>
          <a:ext cx="7775575" cy="5086350"/>
        </p:xfrm>
        <a:graphic>
          <a:graphicData uri="http://schemas.openxmlformats.org/presentationml/2006/ole">
            <mc:AlternateContent xmlns:mc="http://schemas.openxmlformats.org/markup-compatibility/2006">
              <mc:Choice xmlns:v="urn:schemas-microsoft-com:vml" Requires="v">
                <p:oleObj spid="_x0000_s68676" name="Equation" r:id="rId1" imgW="2733675" imgH="1790065" progId="Equation.3">
                  <p:embed/>
                </p:oleObj>
              </mc:Choice>
              <mc:Fallback>
                <p:oleObj name="Equation" r:id="rId1" imgW="2733675" imgH="1790065"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685800"/>
                        <a:ext cx="7775575"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1" name="Text Box 3"/>
          <p:cNvSpPr txBox="1">
            <a:spLocks noChangeArrowheads="1"/>
          </p:cNvSpPr>
          <p:nvPr/>
        </p:nvSpPr>
        <p:spPr bwMode="auto">
          <a:xfrm>
            <a:off x="533400" y="228600"/>
            <a:ext cx="617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a:solidFill>
                  <a:schemeClr val="accent2"/>
                </a:solidFill>
                <a:latin typeface="Times New Roman" panose="02020603050405020304" pitchFamily="18" charset="0"/>
              </a:rPr>
              <a:t>连续型随机变量相关问题求解举例</a:t>
            </a:r>
            <a:endParaRPr kumimoji="1" lang="zh-CN" altLang="en-US" sz="2800">
              <a:solidFill>
                <a:schemeClr val="accent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25666"/>
                                        </p:tgtEl>
                                        <p:attrNameLst>
                                          <p:attrName>style.visibility</p:attrName>
                                        </p:attrNameLst>
                                      </p:cBhvr>
                                      <p:to>
                                        <p:strVal val="visible"/>
                                      </p:to>
                                    </p:set>
                                    <p:anim calcmode="lin" valueType="num">
                                      <p:cBhvr additive="base">
                                        <p:cTn id="7" dur="500" fill="hold"/>
                                        <p:tgtEl>
                                          <p:spTgt spid="625666"/>
                                        </p:tgtEl>
                                        <p:attrNameLst>
                                          <p:attrName>ppt_x</p:attrName>
                                        </p:attrNameLst>
                                      </p:cBhvr>
                                      <p:tavLst>
                                        <p:tav tm="0">
                                          <p:val>
                                            <p:strVal val="0-#ppt_w/2"/>
                                          </p:val>
                                        </p:tav>
                                        <p:tav tm="100000">
                                          <p:val>
                                            <p:strVal val="#ppt_x"/>
                                          </p:val>
                                        </p:tav>
                                      </p:tavLst>
                                    </p:anim>
                                    <p:anim calcmode="lin" valueType="num">
                                      <p:cBhvr additive="base">
                                        <p:cTn id="8" dur="500" fill="hold"/>
                                        <p:tgtEl>
                                          <p:spTgt spid="6256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26690" name="Object 2"/>
          <p:cNvGraphicFramePr>
            <a:graphicFrameLocks noChangeAspect="1"/>
          </p:cNvGraphicFramePr>
          <p:nvPr/>
        </p:nvGraphicFramePr>
        <p:xfrm>
          <a:off x="914400" y="533400"/>
          <a:ext cx="6080125" cy="2508250"/>
        </p:xfrm>
        <a:graphic>
          <a:graphicData uri="http://schemas.openxmlformats.org/presentationml/2006/ole">
            <mc:AlternateContent xmlns:mc="http://schemas.openxmlformats.org/markup-compatibility/2006">
              <mc:Choice xmlns:v="urn:schemas-microsoft-com:vml" Requires="v">
                <p:oleObj spid="_x0000_s69764" name="公式" r:id="rId1" imgW="2124075" imgH="856615" progId="Equation.3">
                  <p:embed/>
                </p:oleObj>
              </mc:Choice>
              <mc:Fallback>
                <p:oleObj name="公式" r:id="rId1" imgW="2124075" imgH="856615"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533400"/>
                        <a:ext cx="6080125" cy="250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6691" name="Object 3"/>
          <p:cNvGraphicFramePr>
            <a:graphicFrameLocks noChangeAspect="1"/>
          </p:cNvGraphicFramePr>
          <p:nvPr/>
        </p:nvGraphicFramePr>
        <p:xfrm>
          <a:off x="985838" y="3143250"/>
          <a:ext cx="4949825" cy="1127125"/>
        </p:xfrm>
        <a:graphic>
          <a:graphicData uri="http://schemas.openxmlformats.org/presentationml/2006/ole">
            <mc:AlternateContent xmlns:mc="http://schemas.openxmlformats.org/markup-compatibility/2006">
              <mc:Choice xmlns:v="urn:schemas-microsoft-com:vml" Requires="v">
                <p:oleObj spid="_x0000_s69765" name="公式" r:id="rId3" imgW="1724025" imgH="356235" progId="Equation.3">
                  <p:embed/>
                </p:oleObj>
              </mc:Choice>
              <mc:Fallback>
                <p:oleObj name="公式" r:id="rId3" imgW="1724025" imgH="35623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838" y="3143250"/>
                        <a:ext cx="4949825"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626690"/>
                                        </p:tgtEl>
                                        <p:attrNameLst>
                                          <p:attrName>style.visibility</p:attrName>
                                        </p:attrNameLst>
                                      </p:cBhvr>
                                      <p:to>
                                        <p:strVal val="visible"/>
                                      </p:to>
                                    </p:set>
                                    <p:anim calcmode="lin" valueType="num">
                                      <p:cBhvr>
                                        <p:cTn id="7" dur="500" fill="hold"/>
                                        <p:tgtEl>
                                          <p:spTgt spid="626690"/>
                                        </p:tgtEl>
                                        <p:attrNameLst>
                                          <p:attrName>ppt_w</p:attrName>
                                        </p:attrNameLst>
                                      </p:cBhvr>
                                      <p:tavLst>
                                        <p:tav tm="0">
                                          <p:val>
                                            <p:fltVal val="0"/>
                                          </p:val>
                                        </p:tav>
                                        <p:tav tm="100000">
                                          <p:val>
                                            <p:strVal val="#ppt_w"/>
                                          </p:val>
                                        </p:tav>
                                      </p:tavLst>
                                    </p:anim>
                                    <p:anim calcmode="lin" valueType="num">
                                      <p:cBhvr>
                                        <p:cTn id="8" dur="500" fill="hold"/>
                                        <p:tgtEl>
                                          <p:spTgt spid="62669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626691"/>
                                        </p:tgtEl>
                                        <p:attrNameLst>
                                          <p:attrName>style.visibility</p:attrName>
                                        </p:attrNameLst>
                                      </p:cBhvr>
                                      <p:to>
                                        <p:strVal val="visible"/>
                                      </p:to>
                                    </p:set>
                                    <p:animEffect transition="in" filter="box(out)">
                                      <p:cBhvr>
                                        <p:cTn id="13" dur="500"/>
                                        <p:tgtEl>
                                          <p:spTgt spid="626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27714" name="Object 2"/>
          <p:cNvGraphicFramePr>
            <a:graphicFrameLocks noChangeAspect="1"/>
          </p:cNvGraphicFramePr>
          <p:nvPr/>
        </p:nvGraphicFramePr>
        <p:xfrm>
          <a:off x="660400" y="1198563"/>
          <a:ext cx="7177088" cy="4384675"/>
        </p:xfrm>
        <a:graphic>
          <a:graphicData uri="http://schemas.openxmlformats.org/presentationml/2006/ole">
            <mc:AlternateContent xmlns:mc="http://schemas.openxmlformats.org/markup-compatibility/2006">
              <mc:Choice xmlns:v="urn:schemas-microsoft-com:vml" Requires="v">
                <p:oleObj spid="_x0000_s70788" name="Equation" r:id="rId1" imgW="2524125" imgH="1530350" progId="Equation.DSMT4">
                  <p:embed/>
                </p:oleObj>
              </mc:Choice>
              <mc:Fallback>
                <p:oleObj name="Equation" r:id="rId1" imgW="2524125" imgH="153035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00" y="1198563"/>
                        <a:ext cx="7177088" cy="438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659" name="Object 3"/>
          <p:cNvGraphicFramePr>
            <a:graphicFrameLocks noChangeAspect="1"/>
          </p:cNvGraphicFramePr>
          <p:nvPr/>
        </p:nvGraphicFramePr>
        <p:xfrm>
          <a:off x="1908175" y="404813"/>
          <a:ext cx="4978400" cy="698500"/>
        </p:xfrm>
        <a:graphic>
          <a:graphicData uri="http://schemas.openxmlformats.org/presentationml/2006/ole">
            <mc:AlternateContent xmlns:mc="http://schemas.openxmlformats.org/markup-compatibility/2006">
              <mc:Choice xmlns:v="urn:schemas-microsoft-com:vml" Requires="v">
                <p:oleObj spid="_x0000_s70789" name="Equation" r:id="rId3" imgW="4924425" imgH="645160" progId="Equation.DSMT4">
                  <p:embed/>
                </p:oleObj>
              </mc:Choice>
              <mc:Fallback>
                <p:oleObj name="Equation" r:id="rId3" imgW="4924425" imgH="64516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404813"/>
                        <a:ext cx="49784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27714"/>
                                        </p:tgtEl>
                                        <p:attrNameLst>
                                          <p:attrName>style.visibility</p:attrName>
                                        </p:attrNameLst>
                                      </p:cBhvr>
                                      <p:to>
                                        <p:strVal val="visible"/>
                                      </p:to>
                                    </p:set>
                                    <p:animEffect transition="in" filter="box(out)">
                                      <p:cBhvr>
                                        <p:cTn id="7" dur="500"/>
                                        <p:tgtEl>
                                          <p:spTgt spid="627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28738" name="Object 2"/>
          <p:cNvGraphicFramePr>
            <a:graphicFrameLocks noChangeAspect="1"/>
          </p:cNvGraphicFramePr>
          <p:nvPr/>
        </p:nvGraphicFramePr>
        <p:xfrm>
          <a:off x="711200" y="304800"/>
          <a:ext cx="6292850" cy="4349750"/>
        </p:xfrm>
        <a:graphic>
          <a:graphicData uri="http://schemas.openxmlformats.org/presentationml/2006/ole">
            <mc:AlternateContent xmlns:mc="http://schemas.openxmlformats.org/markup-compatibility/2006">
              <mc:Choice xmlns:v="urn:schemas-microsoft-com:vml" Requires="v">
                <p:oleObj spid="_x0000_s71813" name="公式" r:id="rId1" imgW="2200275" imgH="1520825" progId="Equation.3">
                  <p:embed/>
                </p:oleObj>
              </mc:Choice>
              <mc:Fallback>
                <p:oleObj name="公式" r:id="rId1" imgW="2200275" imgH="1520825"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200" y="304800"/>
                        <a:ext cx="6292850" cy="434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8739" name="Object 3"/>
          <p:cNvGraphicFramePr>
            <a:graphicFrameLocks noChangeAspect="1"/>
          </p:cNvGraphicFramePr>
          <p:nvPr/>
        </p:nvGraphicFramePr>
        <p:xfrm>
          <a:off x="0" y="4789488"/>
          <a:ext cx="7086600" cy="1001712"/>
        </p:xfrm>
        <a:graphic>
          <a:graphicData uri="http://schemas.openxmlformats.org/presentationml/2006/ole">
            <mc:AlternateContent xmlns:mc="http://schemas.openxmlformats.org/markup-compatibility/2006">
              <mc:Choice xmlns:v="urn:schemas-microsoft-com:vml" Requires="v">
                <p:oleObj spid="_x0000_s71814" name="公式" r:id="rId3" imgW="2638425" imgH="394335" progId="Equation.3">
                  <p:embed/>
                </p:oleObj>
              </mc:Choice>
              <mc:Fallback>
                <p:oleObj name="公式" r:id="rId3" imgW="2638425" imgH="39433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789488"/>
                        <a:ext cx="7086600" cy="1001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8740" name="Text Box 4"/>
          <p:cNvSpPr txBox="1">
            <a:spLocks noChangeArrowheads="1"/>
          </p:cNvSpPr>
          <p:nvPr/>
        </p:nvSpPr>
        <p:spPr bwMode="auto">
          <a:xfrm>
            <a:off x="900113" y="5949950"/>
            <a:ext cx="4895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a:latin typeface="Times New Roman" panose="02020603050405020304" pitchFamily="18" charset="0"/>
              </a:rPr>
              <a:t>法</a:t>
            </a:r>
            <a:r>
              <a:rPr kumimoji="1" lang="en-US" altLang="zh-CN" sz="2800">
                <a:latin typeface="Times New Roman" panose="02020603050405020304" pitchFamily="18" charset="0"/>
              </a:rPr>
              <a:t>2</a:t>
            </a:r>
            <a:r>
              <a:rPr kumimoji="1" lang="zh-CN" altLang="en-US" sz="2800">
                <a:latin typeface="Times New Roman" panose="02020603050405020304" pitchFamily="18" charset="0"/>
              </a:rPr>
              <a:t>：利用概率密度的性质</a:t>
            </a:r>
            <a:r>
              <a:rPr kumimoji="1" lang="en-US" altLang="zh-CN" sz="2800">
                <a:latin typeface="Times New Roman" panose="02020603050405020304" pitchFamily="18" charset="0"/>
              </a:rPr>
              <a:t>3</a:t>
            </a:r>
            <a:endParaRPr kumimoji="1" lang="en-US" altLang="zh-CN" sz="28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628738"/>
                                        </p:tgtEl>
                                        <p:attrNameLst>
                                          <p:attrName>style.visibility</p:attrName>
                                        </p:attrNameLst>
                                      </p:cBhvr>
                                      <p:to>
                                        <p:strVal val="visible"/>
                                      </p:to>
                                    </p:set>
                                    <p:animEffect transition="in" filter="slide(fromLeft)">
                                      <p:cBhvr>
                                        <p:cTn id="7" dur="500"/>
                                        <p:tgtEl>
                                          <p:spTgt spid="628738"/>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628739"/>
                                        </p:tgtEl>
                                        <p:attrNameLst>
                                          <p:attrName>style.visibility</p:attrName>
                                        </p:attrNameLst>
                                      </p:cBhvr>
                                      <p:to>
                                        <p:strVal val="visible"/>
                                      </p:to>
                                    </p:set>
                                    <p:animEffect transition="in" filter="slide(fromLeft)">
                                      <p:cBhvr>
                                        <p:cTn id="12" dur="500"/>
                                        <p:tgtEl>
                                          <p:spTgt spid="62873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28740"/>
                                        </p:tgtEl>
                                        <p:attrNameLst>
                                          <p:attrName>style.visibility</p:attrName>
                                        </p:attrNameLst>
                                      </p:cBhvr>
                                      <p:to>
                                        <p:strVal val="visible"/>
                                      </p:to>
                                    </p:set>
                                    <p:anim calcmode="lin" valueType="num">
                                      <p:cBhvr additive="base">
                                        <p:cTn id="17" dur="500" fill="hold"/>
                                        <p:tgtEl>
                                          <p:spTgt spid="628740"/>
                                        </p:tgtEl>
                                        <p:attrNameLst>
                                          <p:attrName>ppt_x</p:attrName>
                                        </p:attrNameLst>
                                      </p:cBhvr>
                                      <p:tavLst>
                                        <p:tav tm="0">
                                          <p:val>
                                            <p:strVal val="0-#ppt_w/2"/>
                                          </p:val>
                                        </p:tav>
                                        <p:tav tm="100000">
                                          <p:val>
                                            <p:strVal val="#ppt_x"/>
                                          </p:val>
                                        </p:tav>
                                      </p:tavLst>
                                    </p:anim>
                                    <p:anim calcmode="lin" valueType="num">
                                      <p:cBhvr additive="base">
                                        <p:cTn id="18" dur="500" fill="hold"/>
                                        <p:tgtEl>
                                          <p:spTgt spid="6287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8740"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2706" name="Object 2"/>
          <p:cNvGraphicFramePr>
            <a:graphicFrameLocks noChangeAspect="1"/>
          </p:cNvGraphicFramePr>
          <p:nvPr/>
        </p:nvGraphicFramePr>
        <p:xfrm>
          <a:off x="468313" y="476250"/>
          <a:ext cx="7974012" cy="2392363"/>
        </p:xfrm>
        <a:graphic>
          <a:graphicData uri="http://schemas.openxmlformats.org/presentationml/2006/ole">
            <mc:AlternateContent xmlns:mc="http://schemas.openxmlformats.org/markup-compatibility/2006">
              <mc:Choice xmlns:v="urn:schemas-microsoft-com:vml" Requires="v">
                <p:oleObj spid="_x0000_s73486" name="文档" r:id="rId1" imgW="8084820" imgH="2432050" progId="Word.Document.8">
                  <p:embed/>
                </p:oleObj>
              </mc:Choice>
              <mc:Fallback>
                <p:oleObj name="文档" r:id="rId1" imgW="8084820" imgH="2432050" progId="Word.Document.8">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76250"/>
                        <a:ext cx="7974012" cy="23923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9763" name="Object 3"/>
          <p:cNvGraphicFramePr>
            <a:graphicFrameLocks noChangeAspect="1"/>
          </p:cNvGraphicFramePr>
          <p:nvPr/>
        </p:nvGraphicFramePr>
        <p:xfrm>
          <a:off x="654050" y="3068638"/>
          <a:ext cx="508000" cy="392112"/>
        </p:xfrm>
        <a:graphic>
          <a:graphicData uri="http://schemas.openxmlformats.org/presentationml/2006/ole">
            <mc:AlternateContent xmlns:mc="http://schemas.openxmlformats.org/markup-compatibility/2006">
              <mc:Choice xmlns:v="urn:schemas-microsoft-com:vml" Requires="v">
                <p:oleObj spid="_x0000_s73487" name="公式" r:id="rId3" imgW="447675" imgH="337185" progId="Equation.3">
                  <p:embed/>
                </p:oleObj>
              </mc:Choice>
              <mc:Fallback>
                <p:oleObj name="公式" r:id="rId3" imgW="447675" imgH="33718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4050" y="3068638"/>
                        <a:ext cx="5080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9764" name="Object 4"/>
          <p:cNvGraphicFramePr>
            <a:graphicFrameLocks noChangeAspect="1"/>
          </p:cNvGraphicFramePr>
          <p:nvPr/>
        </p:nvGraphicFramePr>
        <p:xfrm>
          <a:off x="1346200" y="3155950"/>
          <a:ext cx="1409700" cy="381000"/>
        </p:xfrm>
        <a:graphic>
          <a:graphicData uri="http://schemas.openxmlformats.org/presentationml/2006/ole">
            <mc:AlternateContent xmlns:mc="http://schemas.openxmlformats.org/markup-compatibility/2006">
              <mc:Choice xmlns:v="urn:schemas-microsoft-com:vml" Requires="v">
                <p:oleObj spid="_x0000_s73488" name="公式" r:id="rId5" imgW="1352550" imgH="327025" progId="Equation.3">
                  <p:embed/>
                </p:oleObj>
              </mc:Choice>
              <mc:Fallback>
                <p:oleObj name="公式" r:id="rId5" imgW="1352550" imgH="327025"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6200" y="3155950"/>
                        <a:ext cx="1409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9765" name="Object 5"/>
          <p:cNvGraphicFramePr>
            <a:graphicFrameLocks noChangeAspect="1"/>
          </p:cNvGraphicFramePr>
          <p:nvPr/>
        </p:nvGraphicFramePr>
        <p:xfrm>
          <a:off x="2863850" y="3144838"/>
          <a:ext cx="2755900" cy="392112"/>
        </p:xfrm>
        <a:graphic>
          <a:graphicData uri="http://schemas.openxmlformats.org/presentationml/2006/ole">
            <mc:AlternateContent xmlns:mc="http://schemas.openxmlformats.org/markup-compatibility/2006">
              <mc:Choice xmlns:v="urn:schemas-microsoft-com:vml" Requires="v">
                <p:oleObj spid="_x0000_s73489" name="公式" r:id="rId7" imgW="2695575" imgH="337185" progId="Equation.3">
                  <p:embed/>
                </p:oleObj>
              </mc:Choice>
              <mc:Fallback>
                <p:oleObj name="公式" r:id="rId7" imgW="2695575" imgH="337185"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3850" y="3144838"/>
                        <a:ext cx="27559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9766" name="Object 6"/>
          <p:cNvGraphicFramePr>
            <a:graphicFrameLocks noChangeAspect="1"/>
          </p:cNvGraphicFramePr>
          <p:nvPr/>
        </p:nvGraphicFramePr>
        <p:xfrm>
          <a:off x="5759450" y="3144838"/>
          <a:ext cx="1041400" cy="392112"/>
        </p:xfrm>
        <a:graphic>
          <a:graphicData uri="http://schemas.openxmlformats.org/presentationml/2006/ole">
            <mc:AlternateContent xmlns:mc="http://schemas.openxmlformats.org/markup-compatibility/2006">
              <mc:Choice xmlns:v="urn:schemas-microsoft-com:vml" Requires="v">
                <p:oleObj spid="_x0000_s73490" name="公式" r:id="rId9" imgW="981075" imgH="337185" progId="Equation.3">
                  <p:embed/>
                </p:oleObj>
              </mc:Choice>
              <mc:Fallback>
                <p:oleObj name="公式" r:id="rId9" imgW="981075" imgH="337185"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59450" y="3144838"/>
                        <a:ext cx="10414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9767" name="Object 7"/>
          <p:cNvGraphicFramePr>
            <a:graphicFrameLocks noChangeAspect="1"/>
          </p:cNvGraphicFramePr>
          <p:nvPr/>
        </p:nvGraphicFramePr>
        <p:xfrm>
          <a:off x="6902450" y="3189288"/>
          <a:ext cx="838200" cy="303212"/>
        </p:xfrm>
        <a:graphic>
          <a:graphicData uri="http://schemas.openxmlformats.org/presentationml/2006/ole">
            <mc:AlternateContent xmlns:mc="http://schemas.openxmlformats.org/markup-compatibility/2006">
              <mc:Choice xmlns:v="urn:schemas-microsoft-com:vml" Requires="v">
                <p:oleObj spid="_x0000_s73491" name="公式" r:id="rId11" imgW="781050" imgH="250190" progId="Equation.3">
                  <p:embed/>
                </p:oleObj>
              </mc:Choice>
              <mc:Fallback>
                <p:oleObj name="公式" r:id="rId11" imgW="781050" imgH="25019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02450" y="3189288"/>
                        <a:ext cx="838200"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9768" name="Object 8"/>
          <p:cNvGraphicFramePr>
            <a:graphicFrameLocks noChangeAspect="1"/>
          </p:cNvGraphicFramePr>
          <p:nvPr/>
        </p:nvGraphicFramePr>
        <p:xfrm>
          <a:off x="1365250" y="3789363"/>
          <a:ext cx="1943100" cy="381000"/>
        </p:xfrm>
        <a:graphic>
          <a:graphicData uri="http://schemas.openxmlformats.org/presentationml/2006/ole">
            <mc:AlternateContent xmlns:mc="http://schemas.openxmlformats.org/markup-compatibility/2006">
              <mc:Choice xmlns:v="urn:schemas-microsoft-com:vml" Requires="v">
                <p:oleObj spid="_x0000_s73492" name="公式" r:id="rId13" imgW="1885950" imgH="327025" progId="Equation.3">
                  <p:embed/>
                </p:oleObj>
              </mc:Choice>
              <mc:Fallback>
                <p:oleObj name="公式" r:id="rId13" imgW="1885950" imgH="327025"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65250" y="3789363"/>
                        <a:ext cx="19431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9769" name="Object 9"/>
          <p:cNvGraphicFramePr>
            <a:graphicFrameLocks noChangeAspect="1"/>
          </p:cNvGraphicFramePr>
          <p:nvPr/>
        </p:nvGraphicFramePr>
        <p:xfrm>
          <a:off x="3308350" y="3789363"/>
          <a:ext cx="2082800" cy="392112"/>
        </p:xfrm>
        <a:graphic>
          <a:graphicData uri="http://schemas.openxmlformats.org/presentationml/2006/ole">
            <mc:AlternateContent xmlns:mc="http://schemas.openxmlformats.org/markup-compatibility/2006">
              <mc:Choice xmlns:v="urn:schemas-microsoft-com:vml" Requires="v">
                <p:oleObj spid="_x0000_s73493" name="公式" r:id="rId15" imgW="2028825" imgH="337185" progId="Equation.3">
                  <p:embed/>
                </p:oleObj>
              </mc:Choice>
              <mc:Fallback>
                <p:oleObj name="公式" r:id="rId15" imgW="2028825" imgH="337185"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08350" y="3789363"/>
                        <a:ext cx="20828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9770" name="Object 10"/>
          <p:cNvGraphicFramePr>
            <a:graphicFrameLocks noChangeAspect="1"/>
          </p:cNvGraphicFramePr>
          <p:nvPr/>
        </p:nvGraphicFramePr>
        <p:xfrm>
          <a:off x="5518150" y="3789363"/>
          <a:ext cx="469900" cy="303212"/>
        </p:xfrm>
        <a:graphic>
          <a:graphicData uri="http://schemas.openxmlformats.org/presentationml/2006/ole">
            <mc:AlternateContent xmlns:mc="http://schemas.openxmlformats.org/markup-compatibility/2006">
              <mc:Choice xmlns:v="urn:schemas-microsoft-com:vml" Requires="v">
                <p:oleObj spid="_x0000_s73494" name="公式" r:id="rId17" imgW="409575" imgH="250190" progId="Equation.3">
                  <p:embed/>
                </p:oleObj>
              </mc:Choice>
              <mc:Fallback>
                <p:oleObj name="公式" r:id="rId17" imgW="409575" imgH="250190" progId="Equation.3">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518150" y="3789363"/>
                        <a:ext cx="469900" cy="303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9771" name="Object 11"/>
          <p:cNvGraphicFramePr>
            <a:graphicFrameLocks noChangeAspect="1"/>
          </p:cNvGraphicFramePr>
          <p:nvPr/>
        </p:nvGraphicFramePr>
        <p:xfrm>
          <a:off x="4859338" y="4581525"/>
          <a:ext cx="3673475" cy="1354138"/>
        </p:xfrm>
        <a:graphic>
          <a:graphicData uri="http://schemas.openxmlformats.org/presentationml/2006/ole">
            <mc:AlternateContent xmlns:mc="http://schemas.openxmlformats.org/markup-compatibility/2006">
              <mc:Choice xmlns:v="urn:schemas-microsoft-com:vml" Requires="v">
                <p:oleObj spid="_x0000_s73495" name="Equation" r:id="rId19" imgW="1733550" imgH="606425" progId="Equation.DSMT4">
                  <p:embed/>
                </p:oleObj>
              </mc:Choice>
              <mc:Fallback>
                <p:oleObj name="Equation" r:id="rId19" imgW="1733550" imgH="606425" progId="Equation.DSMT4">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59338" y="4581525"/>
                        <a:ext cx="3673475" cy="1354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9772" name="Object 12"/>
          <p:cNvGraphicFramePr>
            <a:graphicFrameLocks noChangeAspect="1"/>
          </p:cNvGraphicFramePr>
          <p:nvPr/>
        </p:nvGraphicFramePr>
        <p:xfrm>
          <a:off x="323850" y="5013325"/>
          <a:ext cx="1008063" cy="568325"/>
        </p:xfrm>
        <a:graphic>
          <a:graphicData uri="http://schemas.openxmlformats.org/presentationml/2006/ole">
            <mc:AlternateContent xmlns:mc="http://schemas.openxmlformats.org/markup-compatibility/2006">
              <mc:Choice xmlns:v="urn:schemas-microsoft-com:vml" Requires="v">
                <p:oleObj spid="_x0000_s73496" name="Equation" r:id="rId21" imgW="352425" imgH="173355" progId="Equation.DSMT4">
                  <p:embed/>
                </p:oleObj>
              </mc:Choice>
              <mc:Fallback>
                <p:oleObj name="Equation" r:id="rId21" imgW="352425" imgH="173355" progId="Equation.DSMT4">
                  <p:embed/>
                  <p:pic>
                    <p:nvPicPr>
                      <p:cNvPr id="0" name="Object 12"/>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23850" y="5013325"/>
                        <a:ext cx="1008063"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9773" name="Object 13"/>
          <p:cNvGraphicFramePr>
            <a:graphicFrameLocks noChangeAspect="1"/>
          </p:cNvGraphicFramePr>
          <p:nvPr/>
        </p:nvGraphicFramePr>
        <p:xfrm>
          <a:off x="1343025" y="4240213"/>
          <a:ext cx="3225800" cy="2617787"/>
        </p:xfrm>
        <a:graphic>
          <a:graphicData uri="http://schemas.openxmlformats.org/presentationml/2006/ole">
            <mc:AlternateContent xmlns:mc="http://schemas.openxmlformats.org/markup-compatibility/2006">
              <mc:Choice xmlns:v="urn:schemas-microsoft-com:vml" Requires="v">
                <p:oleObj spid="_x0000_s73497" name="Equation" r:id="rId23" imgW="3171825" imgH="2829560" progId="Equation.DSMT4">
                  <p:embed/>
                </p:oleObj>
              </mc:Choice>
              <mc:Fallback>
                <p:oleObj name="Equation" r:id="rId23" imgW="3171825" imgH="2829560" progId="Equation.DSMT4">
                  <p:embed/>
                  <p:pic>
                    <p:nvPicPr>
                      <p:cNvPr id="0" name="Object 1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43025" y="4240213"/>
                        <a:ext cx="3225800" cy="261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9763"/>
                                        </p:tgtEl>
                                        <p:attrNameLst>
                                          <p:attrName>style.visibility</p:attrName>
                                        </p:attrNameLst>
                                      </p:cBhvr>
                                      <p:to>
                                        <p:strVal val="visible"/>
                                      </p:to>
                                    </p:set>
                                    <p:animEffect transition="in" filter="wipe(left)">
                                      <p:cBhvr>
                                        <p:cTn id="7" dur="500"/>
                                        <p:tgtEl>
                                          <p:spTgt spid="6297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9764"/>
                                        </p:tgtEl>
                                        <p:attrNameLst>
                                          <p:attrName>style.visibility</p:attrName>
                                        </p:attrNameLst>
                                      </p:cBhvr>
                                      <p:to>
                                        <p:strVal val="visible"/>
                                      </p:to>
                                    </p:set>
                                    <p:animEffect transition="in" filter="wipe(left)">
                                      <p:cBhvr>
                                        <p:cTn id="12" dur="500"/>
                                        <p:tgtEl>
                                          <p:spTgt spid="6297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29765"/>
                                        </p:tgtEl>
                                        <p:attrNameLst>
                                          <p:attrName>style.visibility</p:attrName>
                                        </p:attrNameLst>
                                      </p:cBhvr>
                                      <p:to>
                                        <p:strVal val="visible"/>
                                      </p:to>
                                    </p:set>
                                    <p:animEffect transition="in" filter="wipe(left)">
                                      <p:cBhvr>
                                        <p:cTn id="17" dur="500"/>
                                        <p:tgtEl>
                                          <p:spTgt spid="62976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29766"/>
                                        </p:tgtEl>
                                        <p:attrNameLst>
                                          <p:attrName>style.visibility</p:attrName>
                                        </p:attrNameLst>
                                      </p:cBhvr>
                                      <p:to>
                                        <p:strVal val="visible"/>
                                      </p:to>
                                    </p:set>
                                    <p:animEffect transition="in" filter="wipe(left)">
                                      <p:cBhvr>
                                        <p:cTn id="22" dur="500"/>
                                        <p:tgtEl>
                                          <p:spTgt spid="62976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29767"/>
                                        </p:tgtEl>
                                        <p:attrNameLst>
                                          <p:attrName>style.visibility</p:attrName>
                                        </p:attrNameLst>
                                      </p:cBhvr>
                                      <p:to>
                                        <p:strVal val="visible"/>
                                      </p:to>
                                    </p:set>
                                    <p:animEffect transition="in" filter="wipe(left)">
                                      <p:cBhvr>
                                        <p:cTn id="27" dur="500"/>
                                        <p:tgtEl>
                                          <p:spTgt spid="62976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29768"/>
                                        </p:tgtEl>
                                        <p:attrNameLst>
                                          <p:attrName>style.visibility</p:attrName>
                                        </p:attrNameLst>
                                      </p:cBhvr>
                                      <p:to>
                                        <p:strVal val="visible"/>
                                      </p:to>
                                    </p:set>
                                    <p:animEffect transition="in" filter="wipe(left)">
                                      <p:cBhvr>
                                        <p:cTn id="32" dur="500"/>
                                        <p:tgtEl>
                                          <p:spTgt spid="62976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29769"/>
                                        </p:tgtEl>
                                        <p:attrNameLst>
                                          <p:attrName>style.visibility</p:attrName>
                                        </p:attrNameLst>
                                      </p:cBhvr>
                                      <p:to>
                                        <p:strVal val="visible"/>
                                      </p:to>
                                    </p:set>
                                    <p:animEffect transition="in" filter="wipe(left)">
                                      <p:cBhvr>
                                        <p:cTn id="37" dur="500"/>
                                        <p:tgtEl>
                                          <p:spTgt spid="62976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29770"/>
                                        </p:tgtEl>
                                        <p:attrNameLst>
                                          <p:attrName>style.visibility</p:attrName>
                                        </p:attrNameLst>
                                      </p:cBhvr>
                                      <p:to>
                                        <p:strVal val="visible"/>
                                      </p:to>
                                    </p:set>
                                    <p:animEffect transition="in" filter="wipe(left)">
                                      <p:cBhvr>
                                        <p:cTn id="42" dur="500"/>
                                        <p:tgtEl>
                                          <p:spTgt spid="62977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29772"/>
                                        </p:tgtEl>
                                        <p:attrNameLst>
                                          <p:attrName>style.visibility</p:attrName>
                                        </p:attrNameLst>
                                      </p:cBhvr>
                                      <p:to>
                                        <p:strVal val="visible"/>
                                      </p:to>
                                    </p:set>
                                    <p:animEffect transition="in" filter="wipe(left)">
                                      <p:cBhvr>
                                        <p:cTn id="47" dur="500"/>
                                        <p:tgtEl>
                                          <p:spTgt spid="62977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29771"/>
                                        </p:tgtEl>
                                        <p:attrNameLst>
                                          <p:attrName>style.visibility</p:attrName>
                                        </p:attrNameLst>
                                      </p:cBhvr>
                                      <p:to>
                                        <p:strVal val="visible"/>
                                      </p:to>
                                    </p:set>
                                    <p:animEffect transition="in" filter="wipe(left)">
                                      <p:cBhvr>
                                        <p:cTn id="52" dur="500"/>
                                        <p:tgtEl>
                                          <p:spTgt spid="62977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29773"/>
                                        </p:tgtEl>
                                        <p:attrNameLst>
                                          <p:attrName>style.visibility</p:attrName>
                                        </p:attrNameLst>
                                      </p:cBhvr>
                                      <p:to>
                                        <p:strVal val="visible"/>
                                      </p:to>
                                    </p:set>
                                    <p:animEffect transition="in" filter="wipe(left)">
                                      <p:cBhvr>
                                        <p:cTn id="57" dur="500"/>
                                        <p:tgtEl>
                                          <p:spTgt spid="6297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a:xfrm>
            <a:off x="444500" y="344488"/>
            <a:ext cx="8015288" cy="1058862"/>
          </a:xfrm>
        </p:spPr>
        <p:txBody>
          <a:bodyPr/>
          <a:lstStyle/>
          <a:p>
            <a:r>
              <a:rPr lang="zh-CN" altLang="en-US"/>
              <a:t>危险率函数</a:t>
            </a:r>
            <a:r>
              <a:rPr lang="en-US" altLang="zh-CN"/>
              <a:t>(Hazard function)</a:t>
            </a:r>
            <a:endParaRPr lang="en-US" altLang="zh-CN"/>
          </a:p>
        </p:txBody>
      </p:sp>
      <p:graphicFrame>
        <p:nvGraphicFramePr>
          <p:cNvPr id="638979" name="Object 3"/>
          <p:cNvGraphicFramePr>
            <a:graphicFrameLocks noGrp="1" noChangeAspect="1"/>
          </p:cNvGraphicFramePr>
          <p:nvPr>
            <p:ph idx="1"/>
          </p:nvPr>
        </p:nvGraphicFramePr>
        <p:xfrm>
          <a:off x="750888" y="1379538"/>
          <a:ext cx="7734300" cy="5646737"/>
        </p:xfrm>
        <a:graphic>
          <a:graphicData uri="http://schemas.openxmlformats.org/presentationml/2006/ole">
            <mc:AlternateContent xmlns:mc="http://schemas.openxmlformats.org/markup-compatibility/2006">
              <mc:Choice xmlns:v="urn:schemas-microsoft-com:vml" Requires="v">
                <p:oleObj spid="_x0000_s73820" name="Document" r:id="rId1" imgW="4001770" imgH="2926080" progId="Word.Document.8">
                  <p:embed/>
                </p:oleObj>
              </mc:Choice>
              <mc:Fallback>
                <p:oleObj name="Document" r:id="rId1" imgW="4001770" imgH="2926080" progId="Word.Document.8">
                  <p:embed/>
                  <p:pic>
                    <p:nvPicPr>
                      <p:cNvPr id="0" name="Object 3"/>
                      <p:cNvPicPr>
                        <a:picLocks noChangeAspect="1" noChangeArrowheads="1"/>
                      </p:cNvPicPr>
                      <p:nvPr/>
                    </p:nvPicPr>
                    <p:blipFill>
                      <a:blip r:embed="rId2"/>
                      <a:srcRect/>
                      <a:stretch>
                        <a:fillRect/>
                      </a:stretch>
                    </p:blipFill>
                    <p:spPr bwMode="auto">
                      <a:xfrm>
                        <a:off x="750888" y="1379538"/>
                        <a:ext cx="7734300" cy="564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732" name="Rectangle 4"/>
          <p:cNvSpPr>
            <a:spLocks noChangeArrowheads="1"/>
          </p:cNvSpPr>
          <p:nvPr/>
        </p:nvSpPr>
        <p:spPr bwMode="auto">
          <a:xfrm>
            <a:off x="0" y="2406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hlink"/>
              </a:buClr>
              <a:buSzPct val="70000"/>
              <a:buFont typeface="Wingdings" panose="05000000000000000000" pitchFamily="2" charset="2"/>
              <a:buChar char="v"/>
              <a:tabLst>
                <a:tab pos="1701800"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tabLst>
                <a:tab pos="1701800"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tabLst>
                <a:tab pos="1701800"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tabLst>
                <a:tab pos="1701800"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tabLst>
                <a:tab pos="17018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tabLst>
                <a:tab pos="17018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tabLst>
                <a:tab pos="17018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tabLst>
                <a:tab pos="17018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tabLst>
                <a:tab pos="1701800" algn="l"/>
              </a:tabLst>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b="0"/>
          </a:p>
        </p:txBody>
      </p:sp>
      <p:graphicFrame>
        <p:nvGraphicFramePr>
          <p:cNvPr id="5" name="Object 3"/>
          <p:cNvGraphicFramePr>
            <a:graphicFrameLocks noChangeAspect="1"/>
          </p:cNvGraphicFramePr>
          <p:nvPr/>
        </p:nvGraphicFramePr>
        <p:xfrm>
          <a:off x="701675" y="3502025"/>
          <a:ext cx="7732713" cy="3289300"/>
        </p:xfrm>
        <a:graphic>
          <a:graphicData uri="http://schemas.openxmlformats.org/presentationml/2006/ole">
            <mc:AlternateContent xmlns:mc="http://schemas.openxmlformats.org/markup-compatibility/2006">
              <mc:Choice xmlns:v="urn:schemas-microsoft-com:vml" Requires="v">
                <p:oleObj spid="_x0000_s73821" name="Document" r:id="rId3" imgW="4001770" imgH="1704975" progId="Word.Document.8">
                  <p:embed/>
                </p:oleObj>
              </mc:Choice>
              <mc:Fallback>
                <p:oleObj name="Document" r:id="rId3" imgW="4001770" imgH="1704975" progId="Word.Document.8">
                  <p:embed/>
                  <p:pic>
                    <p:nvPicPr>
                      <p:cNvPr id="0" name="Object 3"/>
                      <p:cNvPicPr>
                        <a:picLocks noChangeAspect="1" noChangeArrowheads="1"/>
                      </p:cNvPicPr>
                      <p:nvPr/>
                    </p:nvPicPr>
                    <p:blipFill>
                      <a:blip r:embed="rId4"/>
                      <a:srcRect/>
                      <a:stretch>
                        <a:fillRect/>
                      </a:stretch>
                    </p:blipFill>
                    <p:spPr bwMode="auto">
                      <a:xfrm>
                        <a:off x="701675" y="3502025"/>
                        <a:ext cx="7732713" cy="328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3"/>
          <p:cNvGraphicFramePr>
            <a:graphicFrameLocks noChangeAspect="1"/>
          </p:cNvGraphicFramePr>
          <p:nvPr/>
        </p:nvGraphicFramePr>
        <p:xfrm>
          <a:off x="689063" y="5146675"/>
          <a:ext cx="7734300" cy="2459038"/>
        </p:xfrm>
        <a:graphic>
          <a:graphicData uri="http://schemas.openxmlformats.org/presentationml/2006/ole">
            <mc:AlternateContent xmlns:mc="http://schemas.openxmlformats.org/markup-compatibility/2006">
              <mc:Choice xmlns:v="urn:schemas-microsoft-com:vml" Requires="v">
                <p:oleObj spid="_x0000_s73822" name="Document" r:id="rId5" imgW="4001770" imgH="1271905" progId="Word.Document.8">
                  <p:embed/>
                </p:oleObj>
              </mc:Choice>
              <mc:Fallback>
                <p:oleObj name="Document" r:id="rId5" imgW="4001770" imgH="1271905" progId="Word.Document.8">
                  <p:embed/>
                  <p:pic>
                    <p:nvPicPr>
                      <p:cNvPr id="0" name="Object 3"/>
                      <p:cNvPicPr>
                        <a:picLocks noChangeAspect="1" noChangeArrowheads="1"/>
                      </p:cNvPicPr>
                      <p:nvPr/>
                    </p:nvPicPr>
                    <p:blipFill>
                      <a:blip r:embed="rId6"/>
                      <a:srcRect/>
                      <a:stretch>
                        <a:fillRect/>
                      </a:stretch>
                    </p:blipFill>
                    <p:spPr bwMode="auto">
                      <a:xfrm>
                        <a:off x="689063" y="5146675"/>
                        <a:ext cx="7734300" cy="2459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89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4" name="内容占位符 3" descr="微信图片_20200302142706"/>
          <p:cNvPicPr>
            <a:picLocks noChangeAspect="1"/>
          </p:cNvPicPr>
          <p:nvPr>
            <p:ph idx="1"/>
          </p:nvPr>
        </p:nvPicPr>
        <p:blipFill>
          <a:blip r:embed="rId1"/>
          <a:stretch>
            <a:fillRect/>
          </a:stretch>
        </p:blipFill>
        <p:spPr>
          <a:xfrm>
            <a:off x="647065" y="894080"/>
            <a:ext cx="7811135" cy="498094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2" name="Rectangle 2"/>
          <p:cNvSpPr>
            <a:spLocks noGrp="1" noChangeArrowheads="1"/>
          </p:cNvSpPr>
          <p:nvPr>
            <p:ph type="title" idx="4294967295"/>
          </p:nvPr>
        </p:nvSpPr>
        <p:spPr>
          <a:xfrm>
            <a:off x="323850" y="44450"/>
            <a:ext cx="8540750" cy="1143000"/>
          </a:xfrm>
        </p:spPr>
        <p:txBody>
          <a:bodyPr/>
          <a:lstStyle/>
          <a:p>
            <a:pPr eaLnBrk="1" hangingPunct="1">
              <a:lnSpc>
                <a:spcPct val="120000"/>
              </a:lnSpc>
            </a:pPr>
            <a:r>
              <a:rPr lang="zh-CN" altLang="en-US" sz="3600">
                <a:solidFill>
                  <a:schemeClr val="tx1"/>
                </a:solidFill>
                <a:ea typeface="华文新魏" panose="02010800040101010101" pitchFamily="2" charset="-122"/>
              </a:rPr>
              <a:t>常用的连续型随机变量的分布：</a:t>
            </a:r>
            <a:endParaRPr lang="zh-CN" altLang="en-US" sz="3600">
              <a:solidFill>
                <a:schemeClr val="tx1"/>
              </a:solidFill>
              <a:ea typeface="华文新魏" panose="02010800040101010101" pitchFamily="2" charset="-122"/>
            </a:endParaRPr>
          </a:p>
        </p:txBody>
      </p:sp>
      <p:sp>
        <p:nvSpPr>
          <p:cNvPr id="182277" name="Rectangle 5"/>
          <p:cNvSpPr>
            <a:spLocks noChangeArrowheads="1"/>
          </p:cNvSpPr>
          <p:nvPr/>
        </p:nvSpPr>
        <p:spPr bwMode="auto">
          <a:xfrm>
            <a:off x="611188" y="981075"/>
            <a:ext cx="3276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b="0">
                <a:solidFill>
                  <a:srgbClr val="0000FF"/>
                </a:solidFill>
                <a:ea typeface="华文新魏" panose="02010800040101010101" pitchFamily="2" charset="-122"/>
              </a:rPr>
              <a:t>(1). 均匀分布 </a:t>
            </a:r>
            <a:endParaRPr kumimoji="1" lang="zh-CN" altLang="en-US" b="0">
              <a:solidFill>
                <a:srgbClr val="0000FF"/>
              </a:solidFill>
              <a:ea typeface="华文新魏" panose="02010800040101010101" pitchFamily="2" charset="-122"/>
            </a:endParaRPr>
          </a:p>
        </p:txBody>
      </p:sp>
      <p:graphicFrame>
        <p:nvGraphicFramePr>
          <p:cNvPr id="182278" name="Object 6"/>
          <p:cNvGraphicFramePr>
            <a:graphicFrameLocks noChangeAspect="1"/>
          </p:cNvGraphicFramePr>
          <p:nvPr/>
        </p:nvGraphicFramePr>
        <p:xfrm>
          <a:off x="1223963" y="1690688"/>
          <a:ext cx="7486650" cy="3749675"/>
        </p:xfrm>
        <a:graphic>
          <a:graphicData uri="http://schemas.openxmlformats.org/presentationml/2006/ole">
            <mc:AlternateContent xmlns:mc="http://schemas.openxmlformats.org/markup-compatibility/2006">
              <mc:Choice xmlns:v="urn:schemas-microsoft-com:vml" Requires="v">
                <p:oleObj spid="_x0000_s76934" name="Document" r:id="rId1" imgW="5023485" imgH="2517140" progId="Word.Document.8">
                  <p:embed/>
                </p:oleObj>
              </mc:Choice>
              <mc:Fallback>
                <p:oleObj name="Document" r:id="rId1" imgW="5023485" imgH="2517140" progId="Word.Document.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1690688"/>
                        <a:ext cx="7486650" cy="374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2279" name="Object 7"/>
          <p:cNvGraphicFramePr>
            <a:graphicFrameLocks noChangeAspect="1"/>
          </p:cNvGraphicFramePr>
          <p:nvPr/>
        </p:nvGraphicFramePr>
        <p:xfrm>
          <a:off x="827088" y="5300663"/>
          <a:ext cx="7762875" cy="1122362"/>
        </p:xfrm>
        <a:graphic>
          <a:graphicData uri="http://schemas.openxmlformats.org/presentationml/2006/ole">
            <mc:AlternateContent xmlns:mc="http://schemas.openxmlformats.org/markup-compatibility/2006">
              <mc:Choice xmlns:v="urn:schemas-microsoft-com:vml" Requires="v">
                <p:oleObj spid="_x0000_s76935" name="文档" r:id="rId3" imgW="4338955" imgH="638810" progId="Word.Document.8">
                  <p:embed/>
                </p:oleObj>
              </mc:Choice>
              <mc:Fallback>
                <p:oleObj name="文档" r:id="rId3" imgW="4338955" imgH="638810" progId="Word.Document.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5300663"/>
                        <a:ext cx="7762875" cy="1122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2277"/>
                                        </p:tgtEl>
                                        <p:attrNameLst>
                                          <p:attrName>style.visibility</p:attrName>
                                        </p:attrNameLst>
                                      </p:cBhvr>
                                      <p:to>
                                        <p:strVal val="visible"/>
                                      </p:to>
                                    </p:set>
                                    <p:anim calcmode="lin" valueType="num">
                                      <p:cBhvr additive="base">
                                        <p:cTn id="7" dur="500" fill="hold"/>
                                        <p:tgtEl>
                                          <p:spTgt spid="182277"/>
                                        </p:tgtEl>
                                        <p:attrNameLst>
                                          <p:attrName>ppt_x</p:attrName>
                                        </p:attrNameLst>
                                      </p:cBhvr>
                                      <p:tavLst>
                                        <p:tav tm="0">
                                          <p:val>
                                            <p:strVal val="0-#ppt_w/2"/>
                                          </p:val>
                                        </p:tav>
                                        <p:tav tm="100000">
                                          <p:val>
                                            <p:strVal val="#ppt_x"/>
                                          </p:val>
                                        </p:tav>
                                      </p:tavLst>
                                    </p:anim>
                                    <p:anim calcmode="lin" valueType="num">
                                      <p:cBhvr additive="base">
                                        <p:cTn id="8" dur="500" fill="hold"/>
                                        <p:tgtEl>
                                          <p:spTgt spid="1822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82278"/>
                                        </p:tgtEl>
                                        <p:attrNameLst>
                                          <p:attrName>style.visibility</p:attrName>
                                        </p:attrNameLst>
                                      </p:cBhvr>
                                      <p:to>
                                        <p:strVal val="visible"/>
                                      </p:to>
                                    </p:set>
                                    <p:animEffect transition="in" filter="slide(fromBottom)">
                                      <p:cBhvr>
                                        <p:cTn id="13" dur="500"/>
                                        <p:tgtEl>
                                          <p:spTgt spid="182278"/>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182279"/>
                                        </p:tgtEl>
                                        <p:attrNameLst>
                                          <p:attrName>style.visibility</p:attrName>
                                        </p:attrNameLst>
                                      </p:cBhvr>
                                      <p:to>
                                        <p:strVal val="visible"/>
                                      </p:to>
                                    </p:set>
                                    <p:animEffect transition="in" filter="slide(fromBottom)">
                                      <p:cBhvr>
                                        <p:cTn id="18" dur="500"/>
                                        <p:tgtEl>
                                          <p:spTgt spid="182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微信图片_20200224202313"/>
          <p:cNvPicPr>
            <a:picLocks noChangeAspect="1"/>
          </p:cNvPicPr>
          <p:nvPr/>
        </p:nvPicPr>
        <p:blipFill>
          <a:blip r:embed="rId1"/>
          <a:stretch>
            <a:fillRect/>
          </a:stretch>
        </p:blipFill>
        <p:spPr>
          <a:xfrm>
            <a:off x="-457200" y="600075"/>
            <a:ext cx="10058400" cy="5657215"/>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85348" name="Object 4"/>
          <p:cNvGraphicFramePr>
            <a:graphicFrameLocks noChangeAspect="1"/>
          </p:cNvGraphicFramePr>
          <p:nvPr/>
        </p:nvGraphicFramePr>
        <p:xfrm>
          <a:off x="725080" y="406371"/>
          <a:ext cx="6321728" cy="3975644"/>
        </p:xfrm>
        <a:graphic>
          <a:graphicData uri="http://schemas.openxmlformats.org/presentationml/2006/ole">
            <mc:AlternateContent xmlns:mc="http://schemas.openxmlformats.org/markup-compatibility/2006">
              <mc:Choice xmlns:v="urn:schemas-microsoft-com:vml" Requires="v">
                <p:oleObj spid="_x0000_s78315" name="Document" r:id="rId1" imgW="4218940" imgH="2665730" progId="Word.Document.8">
                  <p:embed/>
                </p:oleObj>
              </mc:Choice>
              <mc:Fallback>
                <p:oleObj name="Document" r:id="rId1" imgW="4218940" imgH="2665730" progId="Word.Document.8">
                  <p:embed/>
                  <p:pic>
                    <p:nvPicPr>
                      <p:cNvPr id="0" name="Object 4"/>
                      <p:cNvPicPr>
                        <a:picLocks noChangeAspect="1" noChangeArrowheads="1"/>
                      </p:cNvPicPr>
                      <p:nvPr/>
                    </p:nvPicPr>
                    <p:blipFill>
                      <a:blip r:embed="rId2"/>
                      <a:srcRect/>
                      <a:stretch>
                        <a:fillRect/>
                      </a:stretch>
                    </p:blipFill>
                    <p:spPr bwMode="auto">
                      <a:xfrm>
                        <a:off x="725080" y="406371"/>
                        <a:ext cx="6321728" cy="3975644"/>
                      </a:xfrm>
                      <a:prstGeom prst="rect">
                        <a:avLst/>
                      </a:prstGeom>
                      <a:noFill/>
                      <a:ln>
                        <a:noFill/>
                      </a:ln>
                      <a:effectLst/>
                    </p:spPr>
                  </p:pic>
                </p:oleObj>
              </mc:Fallback>
            </mc:AlternateContent>
          </a:graphicData>
        </a:graphic>
      </p:graphicFrame>
      <p:sp>
        <p:nvSpPr>
          <p:cNvPr id="185349" name="Text Box 5"/>
          <p:cNvSpPr txBox="1">
            <a:spLocks noChangeArrowheads="1"/>
          </p:cNvSpPr>
          <p:nvPr/>
        </p:nvSpPr>
        <p:spPr bwMode="auto">
          <a:xfrm>
            <a:off x="539552" y="3397071"/>
            <a:ext cx="53387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400" b="0" dirty="0">
                <a:ea typeface="华文新魏" panose="02010800040101010101" pitchFamily="2" charset="-122"/>
              </a:rPr>
              <a:t>分别画出</a:t>
            </a:r>
            <a:r>
              <a:rPr kumimoji="1" lang="en-US" altLang="zh-CN" sz="2400" b="0" i="1" dirty="0">
                <a:latin typeface="Times New Roman" panose="02020603050405020304" pitchFamily="18" charset="0"/>
                <a:ea typeface="华文新魏" panose="02010800040101010101" pitchFamily="2" charset="-122"/>
              </a:rPr>
              <a:t>f</a:t>
            </a:r>
            <a:r>
              <a:rPr kumimoji="1" lang="en-US" altLang="zh-CN" sz="2400" b="0" dirty="0">
                <a:latin typeface="Times New Roman" panose="02020603050405020304" pitchFamily="18" charset="0"/>
                <a:ea typeface="华文新魏" panose="02010800040101010101" pitchFamily="2" charset="-122"/>
              </a:rPr>
              <a:t>(</a:t>
            </a:r>
            <a:r>
              <a:rPr kumimoji="1" lang="en-US" altLang="zh-CN" sz="2400" b="0" i="1" dirty="0">
                <a:latin typeface="Times New Roman" panose="02020603050405020304" pitchFamily="18" charset="0"/>
                <a:ea typeface="华文新魏" panose="02010800040101010101" pitchFamily="2" charset="-122"/>
              </a:rPr>
              <a:t>x</a:t>
            </a:r>
            <a:r>
              <a:rPr kumimoji="1" lang="en-US" altLang="zh-CN" sz="2400" b="0" dirty="0">
                <a:latin typeface="Times New Roman" panose="02020603050405020304" pitchFamily="18" charset="0"/>
                <a:ea typeface="华文新魏" panose="02010800040101010101" pitchFamily="2" charset="-122"/>
              </a:rPr>
              <a:t>)</a:t>
            </a:r>
            <a:r>
              <a:rPr kumimoji="1" lang="zh-CN" altLang="en-US" sz="2400" b="0" dirty="0">
                <a:latin typeface="Times New Roman" panose="02020603050405020304" pitchFamily="18" charset="0"/>
                <a:ea typeface="华文新魏" panose="02010800040101010101" pitchFamily="2" charset="-122"/>
              </a:rPr>
              <a:t>和</a:t>
            </a:r>
            <a:r>
              <a:rPr kumimoji="1" lang="en-US" altLang="zh-CN" sz="2400" b="0" i="1" dirty="0">
                <a:latin typeface="Times New Roman" panose="02020603050405020304" pitchFamily="18" charset="0"/>
                <a:ea typeface="华文新魏" panose="02010800040101010101" pitchFamily="2" charset="-122"/>
              </a:rPr>
              <a:t>F</a:t>
            </a:r>
            <a:r>
              <a:rPr kumimoji="1" lang="en-US" altLang="zh-CN" sz="2400" b="0" dirty="0">
                <a:latin typeface="Times New Roman" panose="02020603050405020304" pitchFamily="18" charset="0"/>
                <a:ea typeface="华文新魏" panose="02010800040101010101" pitchFamily="2" charset="-122"/>
              </a:rPr>
              <a:t>(</a:t>
            </a:r>
            <a:r>
              <a:rPr kumimoji="1" lang="en-US" altLang="zh-CN" sz="2400" b="0" i="1" dirty="0">
                <a:latin typeface="Times New Roman" panose="02020603050405020304" pitchFamily="18" charset="0"/>
                <a:ea typeface="华文新魏" panose="02010800040101010101" pitchFamily="2" charset="-122"/>
              </a:rPr>
              <a:t>x</a:t>
            </a:r>
            <a:r>
              <a:rPr kumimoji="1" lang="en-US" altLang="zh-CN" sz="2400" b="0" dirty="0">
                <a:latin typeface="Times New Roman" panose="02020603050405020304" pitchFamily="18" charset="0"/>
                <a:ea typeface="华文新魏" panose="02010800040101010101" pitchFamily="2" charset="-122"/>
              </a:rPr>
              <a:t>)</a:t>
            </a:r>
            <a:r>
              <a:rPr kumimoji="1" lang="zh-CN" altLang="en-US" sz="2400" b="0" dirty="0">
                <a:ea typeface="华文新魏" panose="02010800040101010101" pitchFamily="2" charset="-122"/>
              </a:rPr>
              <a:t>的图象。</a:t>
            </a:r>
            <a:endParaRPr kumimoji="1" lang="zh-CN" altLang="en-US" sz="2400" b="0" dirty="0">
              <a:ea typeface="华文新魏" panose="02010800040101010101" pitchFamily="2" charset="-122"/>
            </a:endParaRPr>
          </a:p>
        </p:txBody>
      </p:sp>
      <p:grpSp>
        <p:nvGrpSpPr>
          <p:cNvPr id="46086" name="Group 6"/>
          <p:cNvGrpSpPr/>
          <p:nvPr/>
        </p:nvGrpSpPr>
        <p:grpSpPr bwMode="auto">
          <a:xfrm>
            <a:off x="4932040" y="3356992"/>
            <a:ext cx="2376264" cy="1626617"/>
            <a:chOff x="3360" y="2947"/>
            <a:chExt cx="1637" cy="1070"/>
          </a:xfrm>
        </p:grpSpPr>
        <p:sp>
          <p:nvSpPr>
            <p:cNvPr id="77829" name="Line 7"/>
            <p:cNvSpPr>
              <a:spLocks noChangeShapeType="1"/>
            </p:cNvSpPr>
            <p:nvPr/>
          </p:nvSpPr>
          <p:spPr bwMode="auto">
            <a:xfrm>
              <a:off x="3360" y="3815"/>
              <a:ext cx="1637" cy="0"/>
            </a:xfrm>
            <a:prstGeom prst="line">
              <a:avLst/>
            </a:prstGeom>
            <a:noFill/>
            <a:ln w="12700">
              <a:solidFill>
                <a:srgbClr val="FF9900"/>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77830" name="Line 8"/>
            <p:cNvSpPr>
              <a:spLocks noChangeShapeType="1"/>
            </p:cNvSpPr>
            <p:nvPr/>
          </p:nvSpPr>
          <p:spPr bwMode="auto">
            <a:xfrm flipV="1">
              <a:off x="3552" y="2956"/>
              <a:ext cx="0" cy="1061"/>
            </a:xfrm>
            <a:prstGeom prst="line">
              <a:avLst/>
            </a:prstGeom>
            <a:noFill/>
            <a:ln w="12700">
              <a:solidFill>
                <a:srgbClr val="FF9900"/>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77831" name="Object 9"/>
            <p:cNvGraphicFramePr>
              <a:graphicFrameLocks noChangeAspect="1"/>
            </p:cNvGraphicFramePr>
            <p:nvPr/>
          </p:nvGraphicFramePr>
          <p:xfrm>
            <a:off x="3597" y="2947"/>
            <a:ext cx="240" cy="160"/>
          </p:xfrm>
          <a:graphic>
            <a:graphicData uri="http://schemas.openxmlformats.org/presentationml/2006/ole">
              <mc:AlternateContent xmlns:mc="http://schemas.openxmlformats.org/markup-compatibility/2006">
                <mc:Choice xmlns:v="urn:schemas-microsoft-com:vml" Requires="v">
                  <p:oleObj spid="_x0000_s78316" name="Equation" r:id="rId3" imgW="381000" imgH="254000" progId="Equation.DSMT4">
                    <p:embed/>
                  </p:oleObj>
                </mc:Choice>
                <mc:Fallback>
                  <p:oleObj name="Equation" r:id="rId3" imgW="381000" imgH="2540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7" y="2947"/>
                          <a:ext cx="240" cy="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9900"/>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32" name="Object 10"/>
            <p:cNvGraphicFramePr>
              <a:graphicFrameLocks noChangeAspect="1"/>
            </p:cNvGraphicFramePr>
            <p:nvPr/>
          </p:nvGraphicFramePr>
          <p:xfrm>
            <a:off x="3467" y="3820"/>
            <a:ext cx="80" cy="112"/>
          </p:xfrm>
          <a:graphic>
            <a:graphicData uri="http://schemas.openxmlformats.org/presentationml/2006/ole">
              <mc:AlternateContent xmlns:mc="http://schemas.openxmlformats.org/markup-compatibility/2006">
                <mc:Choice xmlns:v="urn:schemas-microsoft-com:vml" Requires="v">
                  <p:oleObj spid="_x0000_s78317" name="Equation" r:id="rId5" imgW="127000" imgH="177165" progId="Equation.DSMT4">
                    <p:embed/>
                  </p:oleObj>
                </mc:Choice>
                <mc:Fallback>
                  <p:oleObj name="Equation" r:id="rId5" imgW="127000" imgH="177165"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7" y="3820"/>
                          <a:ext cx="80" cy="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9900"/>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33" name="Object 11"/>
            <p:cNvGraphicFramePr>
              <a:graphicFrameLocks noChangeAspect="1"/>
            </p:cNvGraphicFramePr>
            <p:nvPr/>
          </p:nvGraphicFramePr>
          <p:xfrm>
            <a:off x="4289" y="3845"/>
            <a:ext cx="80" cy="112"/>
          </p:xfrm>
          <a:graphic>
            <a:graphicData uri="http://schemas.openxmlformats.org/presentationml/2006/ole">
              <mc:AlternateContent xmlns:mc="http://schemas.openxmlformats.org/markup-compatibility/2006">
                <mc:Choice xmlns:v="urn:schemas-microsoft-com:vml" Requires="v">
                  <p:oleObj spid="_x0000_s78318" name="Equation" r:id="rId7" imgW="127000" imgH="177165" progId="Equation.DSMT4">
                    <p:embed/>
                  </p:oleObj>
                </mc:Choice>
                <mc:Fallback>
                  <p:oleObj name="Equation" r:id="rId7" imgW="127000" imgH="177165"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9" y="3845"/>
                          <a:ext cx="80" cy="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9900"/>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34" name="Object 12"/>
            <p:cNvGraphicFramePr>
              <a:graphicFrameLocks noChangeAspect="1"/>
            </p:cNvGraphicFramePr>
            <p:nvPr/>
          </p:nvGraphicFramePr>
          <p:xfrm>
            <a:off x="4917" y="3847"/>
            <a:ext cx="80" cy="88"/>
          </p:xfrm>
          <a:graphic>
            <a:graphicData uri="http://schemas.openxmlformats.org/presentationml/2006/ole">
              <mc:AlternateContent xmlns:mc="http://schemas.openxmlformats.org/markup-compatibility/2006">
                <mc:Choice xmlns:v="urn:schemas-microsoft-com:vml" Requires="v">
                  <p:oleObj spid="_x0000_s78319" name="Equation" r:id="rId9" imgW="127000" imgH="139700" progId="Equation.DSMT4">
                    <p:embed/>
                  </p:oleObj>
                </mc:Choice>
                <mc:Fallback>
                  <p:oleObj name="Equation" r:id="rId9" imgW="127000" imgH="1397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17" y="3847"/>
                          <a:ext cx="80" cy="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9900"/>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35" name="Object 13"/>
            <p:cNvGraphicFramePr>
              <a:graphicFrameLocks noChangeAspect="1"/>
            </p:cNvGraphicFramePr>
            <p:nvPr/>
          </p:nvGraphicFramePr>
          <p:xfrm>
            <a:off x="3707" y="3842"/>
            <a:ext cx="80" cy="88"/>
          </p:xfrm>
          <a:graphic>
            <a:graphicData uri="http://schemas.openxmlformats.org/presentationml/2006/ole">
              <mc:AlternateContent xmlns:mc="http://schemas.openxmlformats.org/markup-compatibility/2006">
                <mc:Choice xmlns:v="urn:schemas-microsoft-com:vml" Requires="v">
                  <p:oleObj spid="_x0000_s78320" name="Equation" r:id="rId11" imgW="127000" imgH="139700" progId="Equation.DSMT4">
                    <p:embed/>
                  </p:oleObj>
                </mc:Choice>
                <mc:Fallback>
                  <p:oleObj name="Equation" r:id="rId11" imgW="127000" imgH="1397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07" y="3842"/>
                          <a:ext cx="80" cy="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9900"/>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36" name="Object 14"/>
            <p:cNvGraphicFramePr>
              <a:graphicFrameLocks noChangeAspect="1"/>
            </p:cNvGraphicFramePr>
            <p:nvPr/>
          </p:nvGraphicFramePr>
          <p:xfrm>
            <a:off x="3417" y="3116"/>
            <a:ext cx="83" cy="154"/>
          </p:xfrm>
          <a:graphic>
            <a:graphicData uri="http://schemas.openxmlformats.org/presentationml/2006/ole">
              <mc:AlternateContent xmlns:mc="http://schemas.openxmlformats.org/markup-compatibility/2006">
                <mc:Choice xmlns:v="urn:schemas-microsoft-com:vml" Requires="v">
                  <p:oleObj spid="_x0000_s78321" name="Equation" r:id="rId13" imgW="88900" imgH="164465" progId="Equation.DSMT4">
                    <p:embed/>
                  </p:oleObj>
                </mc:Choice>
                <mc:Fallback>
                  <p:oleObj name="Equation" r:id="rId13" imgW="88900" imgH="164465"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17" y="3116"/>
                          <a:ext cx="83"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9900"/>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7837" name="Group 15"/>
            <p:cNvGrpSpPr/>
            <p:nvPr/>
          </p:nvGrpSpPr>
          <p:grpSpPr bwMode="auto">
            <a:xfrm>
              <a:off x="3547" y="3183"/>
              <a:ext cx="1101" cy="627"/>
              <a:chOff x="3547" y="3183"/>
              <a:chExt cx="1101" cy="627"/>
            </a:xfrm>
          </p:grpSpPr>
          <p:sp>
            <p:nvSpPr>
              <p:cNvPr id="77838" name="Line 16"/>
              <p:cNvSpPr>
                <a:spLocks noChangeShapeType="1"/>
              </p:cNvSpPr>
              <p:nvPr/>
            </p:nvSpPr>
            <p:spPr bwMode="auto">
              <a:xfrm flipV="1">
                <a:off x="3760" y="3183"/>
                <a:ext cx="556" cy="627"/>
              </a:xfrm>
              <a:prstGeom prst="line">
                <a:avLst/>
              </a:prstGeom>
              <a:noFill/>
              <a:ln w="19050">
                <a:solidFill>
                  <a:schemeClr val="accent2"/>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77839" name="Line 17"/>
              <p:cNvSpPr>
                <a:spLocks noChangeShapeType="1"/>
              </p:cNvSpPr>
              <p:nvPr/>
            </p:nvSpPr>
            <p:spPr bwMode="auto">
              <a:xfrm>
                <a:off x="4315" y="3183"/>
                <a:ext cx="333" cy="0"/>
              </a:xfrm>
              <a:prstGeom prst="line">
                <a:avLst/>
              </a:prstGeom>
              <a:noFill/>
              <a:ln w="19050">
                <a:solidFill>
                  <a:schemeClr val="accent2"/>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77840" name="Line 18"/>
              <p:cNvSpPr>
                <a:spLocks noChangeShapeType="1"/>
              </p:cNvSpPr>
              <p:nvPr/>
            </p:nvSpPr>
            <p:spPr bwMode="auto">
              <a:xfrm>
                <a:off x="3547" y="3810"/>
                <a:ext cx="212" cy="0"/>
              </a:xfrm>
              <a:prstGeom prst="line">
                <a:avLst/>
              </a:prstGeom>
              <a:noFill/>
              <a:ln w="19050">
                <a:solidFill>
                  <a:schemeClr val="accent2"/>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grpSp>
      <p:graphicFrame>
        <p:nvGraphicFramePr>
          <p:cNvPr id="17" name="Object 2"/>
          <p:cNvGraphicFramePr>
            <a:graphicFrameLocks noChangeAspect="1"/>
          </p:cNvGraphicFramePr>
          <p:nvPr/>
        </p:nvGraphicFramePr>
        <p:xfrm>
          <a:off x="325438" y="5081588"/>
          <a:ext cx="7989887" cy="1517650"/>
        </p:xfrm>
        <a:graphic>
          <a:graphicData uri="http://schemas.openxmlformats.org/presentationml/2006/ole">
            <mc:AlternateContent xmlns:mc="http://schemas.openxmlformats.org/markup-compatibility/2006">
              <mc:Choice xmlns:v="urn:schemas-microsoft-com:vml" Requires="v">
                <p:oleObj spid="_x0000_s78322" name="Document" r:id="rId15" imgW="5208905" imgH="992505" progId="Word.Document.8">
                  <p:embed/>
                </p:oleObj>
              </mc:Choice>
              <mc:Fallback>
                <p:oleObj name="Document" r:id="rId15" imgW="5208905" imgH="992505" progId="Word.Document.8">
                  <p:embed/>
                  <p:pic>
                    <p:nvPicPr>
                      <p:cNvPr id="0" name="Object 2"/>
                      <p:cNvPicPr>
                        <a:picLocks noChangeAspect="1" noChangeArrowheads="1"/>
                      </p:cNvPicPr>
                      <p:nvPr/>
                    </p:nvPicPr>
                    <p:blipFill>
                      <a:blip r:embed="rId16"/>
                      <a:srcRect/>
                      <a:stretch>
                        <a:fillRect/>
                      </a:stretch>
                    </p:blipFill>
                    <p:spPr bwMode="auto">
                      <a:xfrm>
                        <a:off x="325438" y="5081588"/>
                        <a:ext cx="7989887" cy="151765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85348"/>
                                        </p:tgtEl>
                                        <p:attrNameLst>
                                          <p:attrName>style.visibility</p:attrName>
                                        </p:attrNameLst>
                                      </p:cBhvr>
                                      <p:to>
                                        <p:strVal val="visible"/>
                                      </p:to>
                                    </p:set>
                                    <p:animEffect transition="in" filter="slide(fromBottom)">
                                      <p:cBhvr>
                                        <p:cTn id="7" dur="500"/>
                                        <p:tgtEl>
                                          <p:spTgt spid="1853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85349"/>
                                        </p:tgtEl>
                                        <p:attrNameLst>
                                          <p:attrName>style.visibility</p:attrName>
                                        </p:attrNameLst>
                                      </p:cBhvr>
                                      <p:to>
                                        <p:strVal val="visible"/>
                                      </p:to>
                                    </p:set>
                                    <p:animEffect transition="in" filter="wipe(up)">
                                      <p:cBhvr>
                                        <p:cTn id="12" dur="500"/>
                                        <p:tgtEl>
                                          <p:spTgt spid="18534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46086"/>
                                        </p:tgtEl>
                                        <p:attrNameLst>
                                          <p:attrName>style.visibility</p:attrName>
                                        </p:attrNameLst>
                                      </p:cBhvr>
                                      <p:to>
                                        <p:strVal val="visible"/>
                                      </p:to>
                                    </p:set>
                                    <p:anim calcmode="lin" valueType="num">
                                      <p:cBhvr additive="base">
                                        <p:cTn id="17" dur="500" fill="hold"/>
                                        <p:tgtEl>
                                          <p:spTgt spid="46086"/>
                                        </p:tgtEl>
                                        <p:attrNameLst>
                                          <p:attrName>ppt_x</p:attrName>
                                        </p:attrNameLst>
                                      </p:cBhvr>
                                      <p:tavLst>
                                        <p:tav tm="0">
                                          <p:val>
                                            <p:strVal val="0-#ppt_w/2"/>
                                          </p:val>
                                        </p:tav>
                                        <p:tav tm="100000">
                                          <p:val>
                                            <p:strVal val="#ppt_x"/>
                                          </p:val>
                                        </p:tav>
                                      </p:tavLst>
                                    </p:anim>
                                    <p:anim calcmode="lin" valueType="num">
                                      <p:cBhvr additive="base">
                                        <p:cTn id="18" dur="500" fill="hold"/>
                                        <p:tgtEl>
                                          <p:spTgt spid="4608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9"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微信图片_20200302142948"/>
          <p:cNvPicPr>
            <a:picLocks noChangeAspect="1"/>
          </p:cNvPicPr>
          <p:nvPr/>
        </p:nvPicPr>
        <p:blipFill>
          <a:blip r:embed="rId1"/>
          <a:stretch>
            <a:fillRect/>
          </a:stretch>
        </p:blipFill>
        <p:spPr>
          <a:xfrm>
            <a:off x="180975" y="600075"/>
            <a:ext cx="8849360" cy="565721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2" name="Rectangle 4"/>
          <p:cNvSpPr>
            <a:spLocks noChangeArrowheads="1"/>
          </p:cNvSpPr>
          <p:nvPr/>
        </p:nvSpPr>
        <p:spPr bwMode="auto">
          <a:xfrm>
            <a:off x="990600" y="457200"/>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0">
                <a:solidFill>
                  <a:srgbClr val="0000FF"/>
                </a:solidFill>
                <a:ea typeface="华文新魏" panose="02010800040101010101" pitchFamily="2" charset="-122"/>
              </a:rPr>
              <a:t>(2). 指数分布 </a:t>
            </a:r>
            <a:endParaRPr kumimoji="1" lang="zh-CN" altLang="en-US" sz="2800" b="0">
              <a:solidFill>
                <a:srgbClr val="0000FF"/>
              </a:solidFill>
              <a:ea typeface="华文新魏" panose="02010800040101010101" pitchFamily="2" charset="-122"/>
            </a:endParaRPr>
          </a:p>
        </p:txBody>
      </p:sp>
      <p:graphicFrame>
        <p:nvGraphicFramePr>
          <p:cNvPr id="186373" name="Object 5"/>
          <p:cNvGraphicFramePr>
            <a:graphicFrameLocks noChangeAspect="1"/>
          </p:cNvGraphicFramePr>
          <p:nvPr/>
        </p:nvGraphicFramePr>
        <p:xfrm>
          <a:off x="1214438" y="1136650"/>
          <a:ext cx="7762875" cy="1384300"/>
        </p:xfrm>
        <a:graphic>
          <a:graphicData uri="http://schemas.openxmlformats.org/presentationml/2006/ole">
            <mc:AlternateContent xmlns:mc="http://schemas.openxmlformats.org/markup-compatibility/2006">
              <mc:Choice xmlns:v="urn:schemas-microsoft-com:vml" Requires="v">
                <p:oleObj spid="_x0000_s79046" name="文档" r:id="rId1" imgW="4346575" imgH="776605" progId="Word.Document.8">
                  <p:embed/>
                </p:oleObj>
              </mc:Choice>
              <mc:Fallback>
                <p:oleObj name="文档" r:id="rId1" imgW="4346575" imgH="776605" progId="Word.Documen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1136650"/>
                        <a:ext cx="7762875" cy="1384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6374" name="Object 6"/>
          <p:cNvGraphicFramePr>
            <a:graphicFrameLocks noChangeAspect="1"/>
          </p:cNvGraphicFramePr>
          <p:nvPr/>
        </p:nvGraphicFramePr>
        <p:xfrm>
          <a:off x="2462213" y="2590800"/>
          <a:ext cx="5194300" cy="1471613"/>
        </p:xfrm>
        <a:graphic>
          <a:graphicData uri="http://schemas.openxmlformats.org/presentationml/2006/ole">
            <mc:AlternateContent xmlns:mc="http://schemas.openxmlformats.org/markup-compatibility/2006">
              <mc:Choice xmlns:v="urn:schemas-microsoft-com:vml" Requires="v">
                <p:oleObj spid="_x0000_s79047" name="Equation" r:id="rId3" imgW="2692400" imgH="762000" progId="Equation.DSMT4">
                  <p:embed/>
                </p:oleObj>
              </mc:Choice>
              <mc:Fallback>
                <p:oleObj name="Equation" r:id="rId3" imgW="2692400" imgH="7620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2213" y="2590800"/>
                        <a:ext cx="5194300" cy="147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6375" name="Object 7"/>
          <p:cNvGraphicFramePr>
            <a:graphicFrameLocks noChangeAspect="1"/>
          </p:cNvGraphicFramePr>
          <p:nvPr/>
        </p:nvGraphicFramePr>
        <p:xfrm>
          <a:off x="1116013" y="4508500"/>
          <a:ext cx="7672387" cy="1363663"/>
        </p:xfrm>
        <a:graphic>
          <a:graphicData uri="http://schemas.openxmlformats.org/presentationml/2006/ole">
            <mc:AlternateContent xmlns:mc="http://schemas.openxmlformats.org/markup-compatibility/2006">
              <mc:Choice xmlns:v="urn:schemas-microsoft-com:vml" Requires="v">
                <p:oleObj spid="_x0000_s79048" name="Document" r:id="rId5" imgW="5147945" imgH="925830" progId="Word.Document.8">
                  <p:embed/>
                </p:oleObj>
              </mc:Choice>
              <mc:Fallback>
                <p:oleObj name="Document" r:id="rId5" imgW="5147945" imgH="925830" progId="Word.Documen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4508500"/>
                        <a:ext cx="7672387" cy="1363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6372"/>
                                        </p:tgtEl>
                                        <p:attrNameLst>
                                          <p:attrName>style.visibility</p:attrName>
                                        </p:attrNameLst>
                                      </p:cBhvr>
                                      <p:to>
                                        <p:strVal val="visible"/>
                                      </p:to>
                                    </p:set>
                                    <p:anim calcmode="lin" valueType="num">
                                      <p:cBhvr additive="base">
                                        <p:cTn id="7" dur="500" fill="hold"/>
                                        <p:tgtEl>
                                          <p:spTgt spid="186372"/>
                                        </p:tgtEl>
                                        <p:attrNameLst>
                                          <p:attrName>ppt_x</p:attrName>
                                        </p:attrNameLst>
                                      </p:cBhvr>
                                      <p:tavLst>
                                        <p:tav tm="0">
                                          <p:val>
                                            <p:strVal val="0-#ppt_w/2"/>
                                          </p:val>
                                        </p:tav>
                                        <p:tav tm="100000">
                                          <p:val>
                                            <p:strVal val="#ppt_x"/>
                                          </p:val>
                                        </p:tav>
                                      </p:tavLst>
                                    </p:anim>
                                    <p:anim calcmode="lin" valueType="num">
                                      <p:cBhvr additive="base">
                                        <p:cTn id="8" dur="500" fill="hold"/>
                                        <p:tgtEl>
                                          <p:spTgt spid="1863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86373"/>
                                        </p:tgtEl>
                                        <p:attrNameLst>
                                          <p:attrName>style.visibility</p:attrName>
                                        </p:attrNameLst>
                                      </p:cBhvr>
                                      <p:to>
                                        <p:strVal val="visible"/>
                                      </p:to>
                                    </p:set>
                                    <p:animEffect transition="in" filter="slide(fromBottom)">
                                      <p:cBhvr>
                                        <p:cTn id="13" dur="500"/>
                                        <p:tgtEl>
                                          <p:spTgt spid="18637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86374"/>
                                        </p:tgtEl>
                                        <p:attrNameLst>
                                          <p:attrName>style.visibility</p:attrName>
                                        </p:attrNameLst>
                                      </p:cBhvr>
                                      <p:to>
                                        <p:strVal val="visible"/>
                                      </p:to>
                                    </p:set>
                                    <p:anim calcmode="lin" valueType="num">
                                      <p:cBhvr additive="base">
                                        <p:cTn id="18" dur="500" fill="hold"/>
                                        <p:tgtEl>
                                          <p:spTgt spid="186374"/>
                                        </p:tgtEl>
                                        <p:attrNameLst>
                                          <p:attrName>ppt_x</p:attrName>
                                        </p:attrNameLst>
                                      </p:cBhvr>
                                      <p:tavLst>
                                        <p:tav tm="0">
                                          <p:val>
                                            <p:strVal val="0-#ppt_w/2"/>
                                          </p:val>
                                        </p:tav>
                                        <p:tav tm="100000">
                                          <p:val>
                                            <p:strVal val="#ppt_x"/>
                                          </p:val>
                                        </p:tav>
                                      </p:tavLst>
                                    </p:anim>
                                    <p:anim calcmode="lin" valueType="num">
                                      <p:cBhvr additive="base">
                                        <p:cTn id="19" dur="500" fill="hold"/>
                                        <p:tgtEl>
                                          <p:spTgt spid="18637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186375"/>
                                        </p:tgtEl>
                                        <p:attrNameLst>
                                          <p:attrName>style.visibility</p:attrName>
                                        </p:attrNameLst>
                                      </p:cBhvr>
                                      <p:to>
                                        <p:strVal val="visible"/>
                                      </p:to>
                                    </p:set>
                                    <p:animEffect transition="in" filter="slide(fromBottom)">
                                      <p:cBhvr>
                                        <p:cTn id="24" dur="500"/>
                                        <p:tgtEl>
                                          <p:spTgt spid="186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2"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87396" name="Object 4"/>
          <p:cNvGraphicFramePr>
            <a:graphicFrameLocks noChangeAspect="1"/>
          </p:cNvGraphicFramePr>
          <p:nvPr/>
        </p:nvGraphicFramePr>
        <p:xfrm>
          <a:off x="1557338" y="2286000"/>
          <a:ext cx="5494337" cy="1309688"/>
        </p:xfrm>
        <a:graphic>
          <a:graphicData uri="http://schemas.openxmlformats.org/presentationml/2006/ole">
            <mc:AlternateContent xmlns:mc="http://schemas.openxmlformats.org/markup-compatibility/2006">
              <mc:Choice xmlns:v="urn:schemas-microsoft-com:vml" Requires="v">
                <p:oleObj spid="_x0000_s79940" name="Equation" r:id="rId1" imgW="3073400" imgH="736600" progId="Equation.DSMT4">
                  <p:embed/>
                </p:oleObj>
              </mc:Choice>
              <mc:Fallback>
                <p:oleObj name="Equation" r:id="rId1" imgW="3073400" imgH="7366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2286000"/>
                        <a:ext cx="5494337" cy="13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7397" name="Rectangle 5"/>
          <p:cNvSpPr>
            <a:spLocks noChangeArrowheads="1"/>
          </p:cNvSpPr>
          <p:nvPr/>
        </p:nvSpPr>
        <p:spPr bwMode="auto">
          <a:xfrm>
            <a:off x="1295400" y="609600"/>
            <a:ext cx="853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0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80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9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1" lang="zh-CN" altLang="en-US" sz="2800" b="0">
                <a:solidFill>
                  <a:srgbClr val="000000"/>
                </a:solidFill>
                <a:ea typeface="华文新魏" panose="02010800040101010101" pitchFamily="2" charset="-122"/>
              </a:rPr>
              <a:t>相应的分布函数为 ：</a:t>
            </a:r>
            <a:r>
              <a:rPr kumimoji="1" lang="zh-CN" altLang="en-US" sz="1100" b="0">
                <a:solidFill>
                  <a:srgbClr val="000000"/>
                </a:solidFill>
                <a:ea typeface="华文新魏" panose="02010800040101010101" pitchFamily="2" charset="-122"/>
              </a:rPr>
              <a:t> </a:t>
            </a:r>
            <a:endParaRPr kumimoji="1" lang="zh-CN" altLang="en-US" sz="1100" b="0">
              <a:solidFill>
                <a:srgbClr val="000000"/>
              </a:solidFill>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7397"/>
                                        </p:tgtEl>
                                        <p:attrNameLst>
                                          <p:attrName>style.visibility</p:attrName>
                                        </p:attrNameLst>
                                      </p:cBhvr>
                                      <p:to>
                                        <p:strVal val="visible"/>
                                      </p:to>
                                    </p:set>
                                    <p:anim calcmode="lin" valueType="num">
                                      <p:cBhvr additive="base">
                                        <p:cTn id="7" dur="500" fill="hold"/>
                                        <p:tgtEl>
                                          <p:spTgt spid="187397"/>
                                        </p:tgtEl>
                                        <p:attrNameLst>
                                          <p:attrName>ppt_x</p:attrName>
                                        </p:attrNameLst>
                                      </p:cBhvr>
                                      <p:tavLst>
                                        <p:tav tm="0">
                                          <p:val>
                                            <p:strVal val="0-#ppt_w/2"/>
                                          </p:val>
                                        </p:tav>
                                        <p:tav tm="100000">
                                          <p:val>
                                            <p:strVal val="#ppt_x"/>
                                          </p:val>
                                        </p:tav>
                                      </p:tavLst>
                                    </p:anim>
                                    <p:anim calcmode="lin" valueType="num">
                                      <p:cBhvr additive="base">
                                        <p:cTn id="8" dur="500" fill="hold"/>
                                        <p:tgtEl>
                                          <p:spTgt spid="1873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7396"/>
                                        </p:tgtEl>
                                        <p:attrNameLst>
                                          <p:attrName>style.visibility</p:attrName>
                                        </p:attrNameLst>
                                      </p:cBhvr>
                                      <p:to>
                                        <p:strVal val="visible"/>
                                      </p:to>
                                    </p:set>
                                    <p:anim calcmode="lin" valueType="num">
                                      <p:cBhvr additive="base">
                                        <p:cTn id="13" dur="500" fill="hold"/>
                                        <p:tgtEl>
                                          <p:spTgt spid="187396"/>
                                        </p:tgtEl>
                                        <p:attrNameLst>
                                          <p:attrName>ppt_x</p:attrName>
                                        </p:attrNameLst>
                                      </p:cBhvr>
                                      <p:tavLst>
                                        <p:tav tm="0">
                                          <p:val>
                                            <p:strVal val="0-#ppt_w/2"/>
                                          </p:val>
                                        </p:tav>
                                        <p:tav tm="100000">
                                          <p:val>
                                            <p:strVal val="#ppt_x"/>
                                          </p:val>
                                        </p:tav>
                                      </p:tavLst>
                                    </p:anim>
                                    <p:anim calcmode="lin" valueType="num">
                                      <p:cBhvr additive="base">
                                        <p:cTn id="14" dur="500" fill="hold"/>
                                        <p:tgtEl>
                                          <p:spTgt spid="1873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7"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88420" name="Object 4"/>
          <p:cNvGraphicFramePr>
            <a:graphicFrameLocks noChangeAspect="1"/>
          </p:cNvGraphicFramePr>
          <p:nvPr/>
        </p:nvGraphicFramePr>
        <p:xfrm>
          <a:off x="899592" y="549548"/>
          <a:ext cx="7959725" cy="2582863"/>
        </p:xfrm>
        <a:graphic>
          <a:graphicData uri="http://schemas.openxmlformats.org/presentationml/2006/ole">
            <mc:AlternateContent xmlns:mc="http://schemas.openxmlformats.org/markup-compatibility/2006">
              <mc:Choice xmlns:v="urn:schemas-microsoft-com:vml" Requires="v">
                <p:oleObj spid="_x0000_s81052" name="Document" r:id="rId1" imgW="5014595" imgH="1645920" progId="Word.Document.8">
                  <p:embed/>
                </p:oleObj>
              </mc:Choice>
              <mc:Fallback>
                <p:oleObj name="Document" r:id="rId1" imgW="5014595" imgH="1645920" progId="Word.Document.8">
                  <p:embed/>
                  <p:pic>
                    <p:nvPicPr>
                      <p:cNvPr id="0" name="Object 4"/>
                      <p:cNvPicPr>
                        <a:picLocks noChangeAspect="1" noChangeArrowheads="1"/>
                      </p:cNvPicPr>
                      <p:nvPr/>
                    </p:nvPicPr>
                    <p:blipFill>
                      <a:blip r:embed="rId2"/>
                      <a:srcRect/>
                      <a:stretch>
                        <a:fillRect/>
                      </a:stretch>
                    </p:blipFill>
                    <p:spPr bwMode="auto">
                      <a:xfrm>
                        <a:off x="899592" y="549548"/>
                        <a:ext cx="7959725" cy="2582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1" name="Object 5"/>
          <p:cNvGraphicFramePr>
            <a:graphicFrameLocks noChangeAspect="1"/>
          </p:cNvGraphicFramePr>
          <p:nvPr/>
        </p:nvGraphicFramePr>
        <p:xfrm>
          <a:off x="931341" y="3089025"/>
          <a:ext cx="7896225" cy="871538"/>
        </p:xfrm>
        <a:graphic>
          <a:graphicData uri="http://schemas.openxmlformats.org/presentationml/2006/ole">
            <mc:AlternateContent xmlns:mc="http://schemas.openxmlformats.org/markup-compatibility/2006">
              <mc:Choice xmlns:v="urn:schemas-microsoft-com:vml" Requires="v">
                <p:oleObj spid="_x0000_s81053" name="Document" r:id="rId3" imgW="5054600" imgH="559435" progId="Word.Document.8">
                  <p:embed/>
                </p:oleObj>
              </mc:Choice>
              <mc:Fallback>
                <p:oleObj name="Document" r:id="rId3" imgW="5054600" imgH="559435" progId="Word.Document.8">
                  <p:embed/>
                  <p:pic>
                    <p:nvPicPr>
                      <p:cNvPr id="0" name="Object 5"/>
                      <p:cNvPicPr>
                        <a:picLocks noChangeAspect="1" noChangeArrowheads="1"/>
                      </p:cNvPicPr>
                      <p:nvPr/>
                    </p:nvPicPr>
                    <p:blipFill>
                      <a:blip r:embed="rId4"/>
                      <a:srcRect/>
                      <a:stretch>
                        <a:fillRect/>
                      </a:stretch>
                    </p:blipFill>
                    <p:spPr bwMode="auto">
                      <a:xfrm>
                        <a:off x="931341" y="3089025"/>
                        <a:ext cx="7896225"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2"/>
          <p:cNvGraphicFramePr>
            <a:graphicFrameLocks noChangeAspect="1"/>
          </p:cNvGraphicFramePr>
          <p:nvPr/>
        </p:nvGraphicFramePr>
        <p:xfrm>
          <a:off x="556765" y="3789040"/>
          <a:ext cx="8030470" cy="2538639"/>
        </p:xfrm>
        <a:graphic>
          <a:graphicData uri="http://schemas.openxmlformats.org/presentationml/2006/ole">
            <mc:AlternateContent xmlns:mc="http://schemas.openxmlformats.org/markup-compatibility/2006">
              <mc:Choice xmlns:v="urn:schemas-microsoft-com:vml" Requires="v">
                <p:oleObj spid="_x0000_s81054" name="Document" r:id="rId5" imgW="3766185" imgH="1189355" progId="Word.Document.8">
                  <p:embed/>
                </p:oleObj>
              </mc:Choice>
              <mc:Fallback>
                <p:oleObj name="Document" r:id="rId5" imgW="3766185" imgH="1189355" progId="Word.Document.8">
                  <p:embed/>
                  <p:pic>
                    <p:nvPicPr>
                      <p:cNvPr id="0" name="Object 2"/>
                      <p:cNvPicPr>
                        <a:picLocks noChangeAspect="1" noChangeArrowheads="1"/>
                      </p:cNvPicPr>
                      <p:nvPr/>
                    </p:nvPicPr>
                    <p:blipFill>
                      <a:blip r:embed="rId6"/>
                      <a:srcRect/>
                      <a:stretch>
                        <a:fillRect/>
                      </a:stretch>
                    </p:blipFill>
                    <p:spPr bwMode="auto">
                      <a:xfrm>
                        <a:off x="556765" y="3789040"/>
                        <a:ext cx="8030470" cy="2538639"/>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88420"/>
                                        </p:tgtEl>
                                        <p:attrNameLst>
                                          <p:attrName>style.visibility</p:attrName>
                                        </p:attrNameLst>
                                      </p:cBhvr>
                                      <p:to>
                                        <p:strVal val="visible"/>
                                      </p:to>
                                    </p:set>
                                    <p:animEffect transition="in" filter="slide(fromBottom)">
                                      <p:cBhvr>
                                        <p:cTn id="7" dur="500"/>
                                        <p:tgtEl>
                                          <p:spTgt spid="188420"/>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88421"/>
                                        </p:tgtEl>
                                        <p:attrNameLst>
                                          <p:attrName>style.visibility</p:attrName>
                                        </p:attrNameLst>
                                      </p:cBhvr>
                                      <p:to>
                                        <p:strVal val="visible"/>
                                      </p:to>
                                    </p:set>
                                    <p:animEffect transition="in" filter="slide(fromBottom)">
                                      <p:cBhvr>
                                        <p:cTn id="12" dur="500"/>
                                        <p:tgtEl>
                                          <p:spTgt spid="18842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微信图片_20200302143219"/>
          <p:cNvPicPr>
            <a:picLocks noChangeAspect="1"/>
          </p:cNvPicPr>
          <p:nvPr/>
        </p:nvPicPr>
        <p:blipFill>
          <a:blip r:embed="rId1"/>
          <a:stretch>
            <a:fillRect/>
          </a:stretch>
        </p:blipFill>
        <p:spPr>
          <a:xfrm>
            <a:off x="-72390" y="600075"/>
            <a:ext cx="9003030" cy="56572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微信图片_20200224202333"/>
          <p:cNvPicPr>
            <a:picLocks noChangeAspect="1"/>
          </p:cNvPicPr>
          <p:nvPr/>
        </p:nvPicPr>
        <p:blipFill>
          <a:blip r:embed="rId1"/>
          <a:stretch>
            <a:fillRect/>
          </a:stretch>
        </p:blipFill>
        <p:spPr>
          <a:xfrm>
            <a:off x="-457200" y="600075"/>
            <a:ext cx="10058400" cy="56572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微信图片_20200224202341"/>
          <p:cNvPicPr>
            <a:picLocks noChangeAspect="1"/>
          </p:cNvPicPr>
          <p:nvPr/>
        </p:nvPicPr>
        <p:blipFill>
          <a:blip r:embed="rId1"/>
          <a:stretch>
            <a:fillRect/>
          </a:stretch>
        </p:blipFill>
        <p:spPr>
          <a:xfrm>
            <a:off x="-457200" y="600075"/>
            <a:ext cx="10058400" cy="5657215"/>
          </a:xfrm>
          <a:prstGeom prst="rect">
            <a:avLst/>
          </a:prstGeom>
        </p:spPr>
      </p:pic>
    </p:spTree>
  </p:cSld>
  <p:clrMapOvr>
    <a:masterClrMapping/>
  </p:clrMapOvr>
</p:sld>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0</TotalTime>
  <Words>3798</Words>
  <Application>WPS 演示</Application>
  <PresentationFormat>全屏显示(4:3)</PresentationFormat>
  <Paragraphs>389</Paragraphs>
  <Slides>75</Slides>
  <Notes>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212</vt:i4>
      </vt:variant>
      <vt:variant>
        <vt:lpstr>幻灯片标题</vt:lpstr>
      </vt:variant>
      <vt:variant>
        <vt:i4>75</vt:i4>
      </vt:variant>
    </vt:vector>
  </HeadingPairs>
  <TitlesOfParts>
    <vt:vector size="301" baseType="lpstr">
      <vt:lpstr>Arial</vt:lpstr>
      <vt:lpstr>宋体</vt:lpstr>
      <vt:lpstr>Wingdings</vt:lpstr>
      <vt:lpstr>华文新魏</vt:lpstr>
      <vt:lpstr>楷体_GB2312</vt:lpstr>
      <vt:lpstr>华文彩云</vt:lpstr>
      <vt:lpstr>Times New Roman</vt:lpstr>
      <vt:lpstr>新宋体</vt:lpstr>
      <vt:lpstr>微软雅黑</vt:lpstr>
      <vt:lpstr>Arial Unicode MS</vt:lpstr>
      <vt:lpstr>Symbol</vt:lpstr>
      <vt:lpstr>幼圆</vt:lpstr>
      <vt:lpstr>黑体</vt:lpstr>
      <vt:lpstr>古瓶荷花</vt:lpstr>
      <vt:lpstr>Word.Document.8</vt:lpstr>
      <vt:lpstr>Equation.3</vt:lpstr>
      <vt:lpstr>Word.Document.8</vt:lpstr>
      <vt:lpstr>Equation.3</vt:lpstr>
      <vt:lpstr>Equation.DSMT4</vt:lpstr>
      <vt:lpstr>Equation.DSMT4</vt:lpstr>
      <vt:lpstr>Equation.3</vt:lpstr>
      <vt:lpstr>Equation.3</vt:lpstr>
      <vt:lpstr>Equation.DSMT4</vt:lpstr>
      <vt:lpstr>Equation.3</vt:lpstr>
      <vt:lpstr>Equation.3</vt:lpstr>
      <vt:lpstr>Equation.3</vt:lpstr>
      <vt:lpstr>Equation.3</vt:lpstr>
      <vt:lpstr>Equation.DSMT4</vt:lpstr>
      <vt:lpstr>Equation.3</vt:lpstr>
      <vt:lpstr>Equation.3</vt:lpstr>
      <vt:lpstr>Paint.Picture</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Equation.3</vt:lpstr>
      <vt:lpstr>Equation.DSMT4</vt:lpstr>
      <vt:lpstr>Equation.DSMT4</vt:lpstr>
      <vt:lpstr>Equation.DSMT4</vt:lpstr>
      <vt:lpstr>Equation.DSMT4</vt:lpstr>
      <vt:lpstr>Equation.DSMT4</vt:lpstr>
      <vt:lpstr>Equation.DSMT4</vt:lpstr>
      <vt:lpstr>Word.Document.8</vt:lpstr>
      <vt:lpstr>Word.Document.8</vt:lpstr>
      <vt:lpstr>Word.Document.8</vt:lpstr>
      <vt:lpstr>Word.Document.8</vt:lpstr>
      <vt:lpstr>Word.Document.8</vt:lpstr>
      <vt:lpstr>Equation.3</vt:lpstr>
      <vt:lpstr>Equation.3</vt:lpstr>
      <vt:lpstr>Equation.DSMT4</vt:lpstr>
      <vt:lpstr>Equation.DSMT4</vt:lpstr>
      <vt:lpstr>Equation.DSMT4</vt:lpstr>
      <vt:lpstr>Equation.DSMT4</vt:lpstr>
      <vt:lpstr>Equation.DSMT4</vt:lpstr>
      <vt:lpstr>Word.Document.8</vt:lpstr>
      <vt:lpstr>Equation.DSMT4</vt:lpstr>
      <vt:lpstr>Equation.DSMT4</vt:lpstr>
      <vt:lpstr>Equation.DSMT4</vt:lpstr>
      <vt:lpstr>Equation.DSMT4</vt:lpstr>
      <vt:lpstr>Equation.DSMT4</vt:lpstr>
      <vt:lpstr>Equation.3</vt:lpstr>
      <vt:lpstr>Equation.DSMT4</vt:lpstr>
      <vt:lpstr>Equation.DSMT4</vt:lpstr>
      <vt:lpstr>Equation.3</vt:lpstr>
      <vt:lpstr>Equation.DSMT4</vt:lpstr>
      <vt:lpstr>Equation.DSMT4</vt:lpstr>
      <vt:lpstr>Equation.3</vt:lpstr>
      <vt:lpstr>Equation.DSMT4</vt:lpstr>
      <vt:lpstr>Equation.DSMT4</vt:lpstr>
      <vt:lpstr>Equation.DSMT4</vt:lpstr>
      <vt:lpstr>Equation.3</vt:lpstr>
      <vt:lpstr>Equation.3</vt:lpstr>
      <vt:lpstr>Equation.3</vt:lpstr>
      <vt:lpstr>Equation.3</vt:lpstr>
      <vt:lpstr>Equation.DSMT4</vt:lpstr>
      <vt:lpstr>Equation.3</vt:lpstr>
      <vt:lpstr>Equation.3</vt:lpstr>
      <vt:lpstr>Equation.3</vt:lpstr>
      <vt:lpstr>Equation.DSMT4</vt:lpstr>
      <vt:lpstr>Equation.DSMT4</vt:lpstr>
      <vt:lpstr>Equation.3</vt:lpstr>
      <vt:lpstr>Equation.3</vt:lpstr>
      <vt:lpstr>Equation.3</vt:lpstr>
      <vt:lpstr>Word.Document.8</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Equation.DSMT4</vt:lpstr>
      <vt:lpstr>Word.Document.8</vt:lpstr>
      <vt:lpstr>Word.Document.8</vt:lpstr>
      <vt:lpstr>Word.Document.8</vt:lpstr>
      <vt:lpstr>Word.Document.8</vt:lpstr>
      <vt:lpstr>Word.Document.8</vt:lpstr>
      <vt:lpstr>Word.Document.8</vt:lpstr>
      <vt:lpstr>Equation.DSMT4</vt:lpstr>
      <vt:lpstr>Equation.DSMT4</vt:lpstr>
      <vt:lpstr>Equation.3</vt:lpstr>
      <vt:lpstr>Equation.3</vt:lpstr>
      <vt:lpstr>Equation.DSMT4</vt:lpstr>
      <vt:lpstr>Equation.DSMT4</vt:lpstr>
      <vt:lpstr>Equation.DSMT4</vt:lpstr>
      <vt:lpstr>Equation.DSMT4</vt:lpstr>
      <vt:lpstr>Word.Document.8</vt:lpstr>
      <vt:lpstr>Word.Document.8</vt:lpstr>
      <vt:lpstr>Equation.DSMT4</vt:lpstr>
      <vt:lpstr>Word.Document.8</vt:lpstr>
      <vt:lpstr>Equation.DSMT4</vt:lpstr>
      <vt:lpstr>Word.Document.8</vt:lpstr>
      <vt:lpstr>Equation.3</vt:lpstr>
      <vt:lpstr>Word.Document.8</vt:lpstr>
      <vt:lpstr>Word.Document.8</vt:lpstr>
      <vt:lpstr>Equation.3</vt:lpstr>
      <vt:lpstr>Equation.3</vt:lpstr>
      <vt:lpstr>Equation.DSMT4</vt:lpstr>
      <vt:lpstr>Equation.3</vt:lpstr>
      <vt:lpstr>Equation.3</vt:lpstr>
      <vt:lpstr>Equation.3</vt:lpstr>
      <vt:lpstr>Equation.3</vt:lpstr>
      <vt:lpstr>Equation.DSMT4</vt:lpstr>
      <vt:lpstr>Equation.DSMT4</vt:lpstr>
      <vt:lpstr>Equation.DSMT4</vt:lpstr>
      <vt:lpstr>Equation.DSMT4</vt:lpstr>
      <vt:lpstr>Equation.3</vt:lpstr>
      <vt:lpstr>Equation.3</vt:lpstr>
      <vt:lpstr>Equation.3</vt:lpstr>
      <vt:lpstr>Equation.DSMT4</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Word.Document.8</vt:lpstr>
      <vt:lpstr>Word.Document.8</vt:lpstr>
      <vt:lpstr>Word.Document.8</vt:lpstr>
      <vt:lpstr>Word.Document.8</vt:lpstr>
      <vt:lpstr>Word.Document.8</vt:lpstr>
      <vt:lpstr>Word.Document.8</vt:lpstr>
      <vt:lpstr>Word.Document.8</vt:lpstr>
      <vt:lpstr>Equation.DSMT4</vt:lpstr>
      <vt:lpstr>Word.Document.8</vt:lpstr>
      <vt:lpstr>Word.Document.8</vt:lpstr>
      <vt:lpstr>Word.Document.8</vt:lpstr>
      <vt:lpstr>Word.Document.8</vt:lpstr>
      <vt:lpstr>Word.Document.8</vt:lpstr>
      <vt:lpstr>Word.Document.8</vt:lpstr>
      <vt:lpstr>Word.Document.8</vt:lpstr>
      <vt:lpstr>Equation.DSMT4</vt:lpstr>
      <vt:lpstr>Equation.DSMT4</vt:lpstr>
      <vt:lpstr>Word.Document.8</vt:lpstr>
      <vt:lpstr>Equation.DSMT4</vt:lpstr>
      <vt:lpstr>Equation.DSMT4</vt:lpstr>
      <vt:lpstr>Word.Document.8</vt:lpstr>
      <vt:lpstr>Word.Document.8</vt:lpstr>
      <vt:lpstr>Word.Document.8</vt:lpstr>
      <vt:lpstr>Word.Document.8</vt:lpstr>
      <vt:lpstr>Equation.DSMT4</vt:lpstr>
      <vt:lpstr>Equation.DSMT4</vt:lpstr>
      <vt:lpstr>Equation.DSMT4</vt:lpstr>
      <vt:lpstr>Equation.DSMT4</vt:lpstr>
      <vt:lpstr>Equation.DSMT4</vt:lpstr>
      <vt:lpstr>Equation.DSMT4</vt:lpstr>
      <vt:lpstr>Equation.3</vt:lpstr>
      <vt:lpstr>Equation.3</vt:lpstr>
      <vt:lpstr>Word.Document.8</vt:lpstr>
      <vt:lpstr>Word.Document.8</vt:lpstr>
      <vt:lpstr>Equation.DSMT4</vt:lpstr>
      <vt:lpstr>Word.Document.8</vt:lpstr>
      <vt:lpstr>Word.Document.8</vt:lpstr>
      <vt:lpstr>Word.Document.8</vt:lpstr>
      <vt:lpstr>Equation.DSMT4</vt:lpstr>
      <vt:lpstr>Word.Document.8</vt:lpstr>
      <vt:lpstr>Equation.DSMT4</vt:lpstr>
      <vt:lpstr>Equation.DSMT4</vt:lpstr>
      <vt:lpstr>Equation.DSMT4</vt:lpstr>
      <vt:lpstr>Equation.DSMT4</vt:lpstr>
      <vt:lpstr>Word.Document.8</vt:lpstr>
      <vt:lpstr>Equation.DSMT4</vt:lpstr>
      <vt:lpstr>Equation.DSMT4</vt:lpstr>
      <vt:lpstr>Equation.DSMT4</vt:lpstr>
      <vt:lpstr>Word.Document.8</vt:lpstr>
      <vt:lpstr>Equation.DSMT4</vt:lpstr>
      <vt:lpstr>Equation.DSMT4</vt:lpstr>
      <vt:lpstr> 概率论与数理统计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第二章 随机变量与分布函数</vt:lpstr>
      <vt:lpstr>PowerPoint 演示文稿</vt:lpstr>
      <vt:lpstr>PowerPoint 演示文稿</vt:lpstr>
      <vt:lpstr>PowerPoint 演示文稿</vt:lpstr>
      <vt:lpstr>一、随机变量的定义</vt:lpstr>
      <vt:lpstr>PowerPoint 演示文稿</vt:lpstr>
      <vt:lpstr>PowerPoint 演示文稿</vt:lpstr>
      <vt:lpstr> 分布函数的性质</vt:lpstr>
      <vt:lpstr>PowerPoint 演示文稿</vt:lpstr>
      <vt:lpstr>4. 几个常用的概率公式</vt:lpstr>
      <vt:lpstr>PowerPoint 演示文稿</vt:lpstr>
      <vt:lpstr>三、离散型随机变量</vt:lpstr>
      <vt:lpstr>PowerPoint 演示文稿</vt:lpstr>
      <vt:lpstr>PowerPoint 演示文稿</vt:lpstr>
      <vt:lpstr>重要性质:</vt:lpstr>
      <vt:lpstr>PowerPoint 演示文稿</vt:lpstr>
      <vt:lpstr>PowerPoint 演示文稿</vt:lpstr>
      <vt:lpstr>离散随机变量的例子：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二项分布与泊松分布</vt:lpstr>
      <vt:lpstr>PowerPoint 演示文稿</vt:lpstr>
      <vt:lpstr>PowerPoint 演示文稿</vt:lpstr>
      <vt:lpstr>PowerPoint 演示文稿</vt:lpstr>
      <vt:lpstr>PowerPoint 演示文稿</vt:lpstr>
      <vt:lpstr>PowerPoint 演示文稿</vt:lpstr>
      <vt:lpstr>二项分布与泊松分布图象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连续型随机变量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危险率函数(Hazard function)</vt:lpstr>
      <vt:lpstr>PowerPoint 演示文稿</vt:lpstr>
      <vt:lpstr>常用的连续型随机变量的分布：</vt:lpstr>
      <vt:lpstr>PowerPoint 演示文稿</vt:lpstr>
      <vt:lpstr>PowerPoint 演示文稿</vt:lpstr>
      <vt:lpstr>PowerPoint 演示文稿</vt:lpstr>
      <vt:lpstr>PowerPoint 演示文稿</vt:lpstr>
      <vt:lpstr>PowerPoint 演示文稿</vt:lpstr>
      <vt:lpstr>PowerPoint 演示文稿</vt:lpstr>
    </vt:vector>
  </TitlesOfParts>
  <Company>whu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xgldaj</dc:creator>
  <cp:lastModifiedBy>Guest</cp:lastModifiedBy>
  <cp:revision>256</cp:revision>
  <dcterms:created xsi:type="dcterms:W3CDTF">2010-03-02T01:46:00Z</dcterms:created>
  <dcterms:modified xsi:type="dcterms:W3CDTF">2020-03-02T07:03:03Z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