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634" r:id="rId4"/>
    <p:sldId id="485" r:id="rId6"/>
    <p:sldId id="487" r:id="rId7"/>
    <p:sldId id="488" r:id="rId8"/>
    <p:sldId id="835" r:id="rId9"/>
    <p:sldId id="836" r:id="rId10"/>
    <p:sldId id="497" r:id="rId11"/>
    <p:sldId id="504" r:id="rId12"/>
    <p:sldId id="766" r:id="rId13"/>
    <p:sldId id="837" r:id="rId14"/>
    <p:sldId id="767" r:id="rId15"/>
    <p:sldId id="838" r:id="rId16"/>
    <p:sldId id="311" r:id="rId17"/>
    <p:sldId id="839" r:id="rId18"/>
    <p:sldId id="312" r:id="rId19"/>
    <p:sldId id="768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3" r:id="rId37"/>
    <p:sldId id="384" r:id="rId38"/>
    <p:sldId id="385" r:id="rId39"/>
    <p:sldId id="386" r:id="rId40"/>
    <p:sldId id="387" r:id="rId41"/>
    <p:sldId id="388" r:id="rId42"/>
    <p:sldId id="389" r:id="rId43"/>
    <p:sldId id="390" r:id="rId44"/>
    <p:sldId id="320" r:id="rId45"/>
    <p:sldId id="840" r:id="rId46"/>
    <p:sldId id="841" r:id="rId47"/>
    <p:sldId id="324" r:id="rId48"/>
    <p:sldId id="325" r:id="rId49"/>
    <p:sldId id="326" r:id="rId50"/>
    <p:sldId id="327" r:id="rId51"/>
    <p:sldId id="400" r:id="rId52"/>
    <p:sldId id="401" r:id="rId53"/>
    <p:sldId id="402" r:id="rId54"/>
    <p:sldId id="403" r:id="rId55"/>
    <p:sldId id="844" r:id="rId56"/>
    <p:sldId id="418" r:id="rId57"/>
    <p:sldId id="404" r:id="rId58"/>
    <p:sldId id="405" r:id="rId59"/>
    <p:sldId id="406" r:id="rId60"/>
    <p:sldId id="408" r:id="rId61"/>
    <p:sldId id="409" r:id="rId62"/>
    <p:sldId id="845" r:id="rId63"/>
    <p:sldId id="842" r:id="rId64"/>
    <p:sldId id="843" r:id="rId65"/>
    <p:sldId id="425" r:id="rId66"/>
    <p:sldId id="502" r:id="rId67"/>
    <p:sldId id="431" r:id="rId6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F4FC"/>
    <a:srgbClr val="F8F8F8"/>
    <a:srgbClr val="FFCCFF"/>
    <a:srgbClr val="CCFFFF"/>
    <a:srgbClr val="C1643F"/>
    <a:srgbClr val="336600"/>
    <a:srgbClr val="99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8" autoAdjust="0"/>
    <p:restoredTop sz="94660"/>
  </p:normalViewPr>
  <p:slideViewPr>
    <p:cSldViewPr>
      <p:cViewPr varScale="1">
        <p:scale>
          <a:sx n="114" d="100"/>
          <a:sy n="114" d="100"/>
        </p:scale>
        <p:origin x="1958" y="91"/>
      </p:cViewPr>
      <p:guideLst>
        <p:guide orient="horz" pos="216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3.xml"/><Relationship Id="rId69" Type="http://schemas.openxmlformats.org/officeDocument/2006/relationships/presProps" Target="presProps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emf"/><Relationship Id="rId8" Type="http://schemas.openxmlformats.org/officeDocument/2006/relationships/image" Target="../media/image64.emf"/><Relationship Id="rId7" Type="http://schemas.openxmlformats.org/officeDocument/2006/relationships/image" Target="../media/image63.e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2" Type="http://schemas.openxmlformats.org/officeDocument/2006/relationships/image" Target="../media/image68.emf"/><Relationship Id="rId11" Type="http://schemas.openxmlformats.org/officeDocument/2006/relationships/image" Target="../media/image67.emf"/><Relationship Id="rId10" Type="http://schemas.openxmlformats.org/officeDocument/2006/relationships/image" Target="../media/image66.emf"/><Relationship Id="rId1" Type="http://schemas.openxmlformats.org/officeDocument/2006/relationships/image" Target="../media/image57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emf"/><Relationship Id="rId8" Type="http://schemas.openxmlformats.org/officeDocument/2006/relationships/image" Target="../media/image76.emf"/><Relationship Id="rId7" Type="http://schemas.openxmlformats.org/officeDocument/2006/relationships/image" Target="../media/image75.e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2.wmf"/><Relationship Id="rId1" Type="http://schemas.openxmlformats.org/officeDocument/2006/relationships/image" Target="../media/image81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99.w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emf"/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8.emf"/><Relationship Id="rId4" Type="http://schemas.openxmlformats.org/officeDocument/2006/relationships/image" Target="../media/image117.emf"/><Relationship Id="rId3" Type="http://schemas.openxmlformats.org/officeDocument/2006/relationships/image" Target="../media/image116.emf"/><Relationship Id="rId2" Type="http://schemas.openxmlformats.org/officeDocument/2006/relationships/image" Target="../media/image115.emf"/><Relationship Id="rId1" Type="http://schemas.openxmlformats.org/officeDocument/2006/relationships/image" Target="../media/image114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7" Type="http://schemas.openxmlformats.org/officeDocument/2006/relationships/image" Target="../media/image136.wmf"/><Relationship Id="rId6" Type="http://schemas.openxmlformats.org/officeDocument/2006/relationships/image" Target="../media/image135.wmf"/><Relationship Id="rId5" Type="http://schemas.openxmlformats.org/officeDocument/2006/relationships/image" Target="../media/image134.wmf"/><Relationship Id="rId4" Type="http://schemas.openxmlformats.org/officeDocument/2006/relationships/image" Target="../media/image133.wmf"/><Relationship Id="rId3" Type="http://schemas.openxmlformats.org/officeDocument/2006/relationships/image" Target="../media/image132.wmf"/><Relationship Id="rId2" Type="http://schemas.openxmlformats.org/officeDocument/2006/relationships/image" Target="../media/image131.emf"/><Relationship Id="rId1" Type="http://schemas.openxmlformats.org/officeDocument/2006/relationships/image" Target="../media/image130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7" Type="http://schemas.openxmlformats.org/officeDocument/2006/relationships/image" Target="../media/image155.emf"/><Relationship Id="rId6" Type="http://schemas.openxmlformats.org/officeDocument/2006/relationships/image" Target="../media/image154.emf"/><Relationship Id="rId5" Type="http://schemas.openxmlformats.org/officeDocument/2006/relationships/image" Target="../media/image153.emf"/><Relationship Id="rId4" Type="http://schemas.openxmlformats.org/officeDocument/2006/relationships/image" Target="../media/image152.emf"/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3.w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emf"/><Relationship Id="rId8" Type="http://schemas.openxmlformats.org/officeDocument/2006/relationships/image" Target="../media/image170.emf"/><Relationship Id="rId7" Type="http://schemas.openxmlformats.org/officeDocument/2006/relationships/image" Target="../media/image103.wmf"/><Relationship Id="rId6" Type="http://schemas.openxmlformats.org/officeDocument/2006/relationships/image" Target="../media/image169.emf"/><Relationship Id="rId5" Type="http://schemas.openxmlformats.org/officeDocument/2006/relationships/image" Target="../media/image168.emf"/><Relationship Id="rId4" Type="http://schemas.openxmlformats.org/officeDocument/2006/relationships/image" Target="../media/image167.emf"/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6" Type="http://schemas.openxmlformats.org/officeDocument/2006/relationships/image" Target="../media/image178.wmf"/><Relationship Id="rId15" Type="http://schemas.openxmlformats.org/officeDocument/2006/relationships/image" Target="../media/image177.wmf"/><Relationship Id="rId14" Type="http://schemas.openxmlformats.org/officeDocument/2006/relationships/image" Target="../media/image176.emf"/><Relationship Id="rId13" Type="http://schemas.openxmlformats.org/officeDocument/2006/relationships/image" Target="../media/image175.emf"/><Relationship Id="rId12" Type="http://schemas.openxmlformats.org/officeDocument/2006/relationships/image" Target="../media/image174.emf"/><Relationship Id="rId11" Type="http://schemas.openxmlformats.org/officeDocument/2006/relationships/image" Target="../media/image173.emf"/><Relationship Id="rId10" Type="http://schemas.openxmlformats.org/officeDocument/2006/relationships/image" Target="../media/image172.emf"/><Relationship Id="rId1" Type="http://schemas.openxmlformats.org/officeDocument/2006/relationships/image" Target="../media/image164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6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2.emf"/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" Type="http://schemas.openxmlformats.org/officeDocument/2006/relationships/image" Target="../media/image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emf"/><Relationship Id="rId1" Type="http://schemas.openxmlformats.org/officeDocument/2006/relationships/image" Target="../media/image193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emf"/><Relationship Id="rId1" Type="http://schemas.openxmlformats.org/officeDocument/2006/relationships/image" Target="../media/image197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7.wmf"/><Relationship Id="rId8" Type="http://schemas.openxmlformats.org/officeDocument/2006/relationships/image" Target="../media/image206.wmf"/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emf"/><Relationship Id="rId4" Type="http://schemas.openxmlformats.org/officeDocument/2006/relationships/image" Target="../media/image202.emf"/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3" Type="http://schemas.openxmlformats.org/officeDocument/2006/relationships/image" Target="../media/image211.wmf"/><Relationship Id="rId12" Type="http://schemas.openxmlformats.org/officeDocument/2006/relationships/image" Target="../media/image210.wmf"/><Relationship Id="rId11" Type="http://schemas.openxmlformats.org/officeDocument/2006/relationships/image" Target="../media/image209.wmf"/><Relationship Id="rId10" Type="http://schemas.openxmlformats.org/officeDocument/2006/relationships/image" Target="../media/image208.wmf"/><Relationship Id="rId1" Type="http://schemas.openxmlformats.org/officeDocument/2006/relationships/image" Target="../media/image199.emf"/></Relationships>
</file>

<file path=ppt/drawings/_rels/vmlDrawing3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5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emf"/><Relationship Id="rId8" Type="http://schemas.openxmlformats.org/officeDocument/2006/relationships/image" Target="../media/image26.emf"/><Relationship Id="rId7" Type="http://schemas.openxmlformats.org/officeDocument/2006/relationships/image" Target="../media/image25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2" Type="http://schemas.openxmlformats.org/officeDocument/2006/relationships/image" Target="../media/image30.emf"/><Relationship Id="rId11" Type="http://schemas.openxmlformats.org/officeDocument/2006/relationships/image" Target="../media/image29.emf"/><Relationship Id="rId10" Type="http://schemas.openxmlformats.org/officeDocument/2006/relationships/image" Target="../media/image28.emf"/><Relationship Id="rId1" Type="http://schemas.openxmlformats.org/officeDocument/2006/relationships/image" Target="../media/image19.e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9.emf"/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3.emf"/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Relationship Id="rId3" Type="http://schemas.openxmlformats.org/officeDocument/2006/relationships/image" Target="../media/image236.emf"/><Relationship Id="rId2" Type="http://schemas.openxmlformats.org/officeDocument/2006/relationships/image" Target="../media/image235.emf"/><Relationship Id="rId1" Type="http://schemas.openxmlformats.org/officeDocument/2006/relationships/image" Target="../media/image234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emf"/><Relationship Id="rId8" Type="http://schemas.openxmlformats.org/officeDocument/2006/relationships/image" Target="../media/image247.emf"/><Relationship Id="rId7" Type="http://schemas.openxmlformats.org/officeDocument/2006/relationships/image" Target="../media/image246.emf"/><Relationship Id="rId6" Type="http://schemas.openxmlformats.org/officeDocument/2006/relationships/image" Target="../media/image245.emf"/><Relationship Id="rId5" Type="http://schemas.openxmlformats.org/officeDocument/2006/relationships/image" Target="../media/image244.emf"/><Relationship Id="rId4" Type="http://schemas.openxmlformats.org/officeDocument/2006/relationships/image" Target="../media/image243.emf"/><Relationship Id="rId3" Type="http://schemas.openxmlformats.org/officeDocument/2006/relationships/image" Target="../media/image242.emf"/><Relationship Id="rId2" Type="http://schemas.openxmlformats.org/officeDocument/2006/relationships/image" Target="../media/image241.emf"/><Relationship Id="rId1" Type="http://schemas.openxmlformats.org/officeDocument/2006/relationships/image" Target="../media/image24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wmf"/></Relationships>
</file>

<file path=ppt/drawings/_rels/vmlDrawing4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3" Type="http://schemas.openxmlformats.org/officeDocument/2006/relationships/image" Target="../media/image255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w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emf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emf"/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167392BE-B871-4C5A-9552-69260FEFB88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CBC350-418C-4C9D-A79D-B676D32CD9DD}" type="slidenum">
              <a:rPr lang="en-US" altLang="zh-CN" smtClean="0"/>
            </a:fld>
            <a:endParaRPr lang="en-US" altLang="zh-CN"/>
          </a:p>
        </p:txBody>
      </p:sp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5E8FDF5-ED6D-40C6-980C-040A1453F43F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2644" name="灯片编号占位符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03EEA45-9405-4729-BC9F-09D55F917B6F}" type="slidenum">
              <a:rPr kumimoji="1" lang="zh-CN" altLang="en-US" sz="1200" b="0">
                <a:latin typeface="Times New Roman" panose="02020603050405020304" pitchFamily="18" charset="0"/>
              </a:rPr>
            </a:fld>
            <a:endParaRPr kumimoji="1" lang="en-US" altLang="zh-CN" sz="12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D9E9C5-D3B2-4B1A-8859-AA2D215D97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630E0-BCA3-4404-B8EC-237505EF63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CCACC-D8C8-4D43-85D5-D752EED8C0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E890A-976C-42A5-A759-9BF3BCBD65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0 w 1722"/>
                <a:gd name="T1" fmla="*/ 60 h 66"/>
                <a:gd name="T2" fmla="*/ 1710 w 1722"/>
                <a:gd name="T3" fmla="*/ 54 h 66"/>
                <a:gd name="T4" fmla="*/ 0 w 1722"/>
                <a:gd name="T5" fmla="*/ 0 h 66"/>
                <a:gd name="T6" fmla="*/ 0 w 1722"/>
                <a:gd name="T7" fmla="*/ 42 h 66"/>
                <a:gd name="T8" fmla="*/ 1710 w 1722"/>
                <a:gd name="T9" fmla="*/ 60 h 66"/>
                <a:gd name="T10" fmla="*/ 1710 w 1722"/>
                <a:gd name="T11" fmla="*/ 6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9 w 975"/>
                <a:gd name="T1" fmla="*/ 48 h 101"/>
                <a:gd name="T2" fmla="*/ 96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9 w 975"/>
                <a:gd name="T9" fmla="*/ 48 h 101"/>
                <a:gd name="T10" fmla="*/ 96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9 w 2141"/>
                <a:gd name="T7" fmla="*/ 0 h 198"/>
                <a:gd name="T8" fmla="*/ 212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4 w 2517"/>
                <a:gd name="T1" fmla="*/ 276 h 276"/>
                <a:gd name="T2" fmla="*/ 2499 w 2517"/>
                <a:gd name="T3" fmla="*/ 204 h 276"/>
                <a:gd name="T4" fmla="*/ 2242 w 2517"/>
                <a:gd name="T5" fmla="*/ 0 h 276"/>
                <a:gd name="T6" fmla="*/ 0 w 2517"/>
                <a:gd name="T7" fmla="*/ 276 h 276"/>
                <a:gd name="T8" fmla="*/ 2164 w 2517"/>
                <a:gd name="T9" fmla="*/ 276 h 276"/>
                <a:gd name="T10" fmla="*/ 216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3 w 729"/>
                <a:gd name="T7" fmla="*/ 240 h 240"/>
                <a:gd name="T8" fmla="*/ 72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3 w 729"/>
                <a:gd name="T1" fmla="*/ 318 h 318"/>
                <a:gd name="T2" fmla="*/ 72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3 w 729"/>
                <a:gd name="T9" fmla="*/ 318 h 318"/>
                <a:gd name="T10" fmla="*/ 72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9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41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42705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2705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320F5-C59C-4C42-AB27-33A15A3FAFC5}" type="datetimeFigureOut">
              <a:rPr lang="zh-CN" altLang="en-US"/>
            </a:fld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843AC-EC8A-47C7-AE7F-03026E84ADB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6F900-B1E6-40ED-ADB9-C914DBF0E308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3F776-F1B1-4D49-8823-A461AF5F6AA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BEAF0-89BE-43E9-9418-F8DF1BD907A7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E32C8-B6A4-4B27-8A59-718761621EB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F824E-36E1-40CC-8ADB-C72B28CBCAF1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3C801-51D2-4563-9A0D-160CE1645E1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30A01-70E8-4349-8383-99A06AE79334}" type="datetimeFigureOut">
              <a:rPr lang="zh-CN" altLang="en-US"/>
            </a:fld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7C7C5-38B1-4689-88BC-1D779FAFB4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8A10-8E5B-4F56-A3A2-EDF406C1BEF1}" type="datetimeFigureOut">
              <a:rPr lang="zh-CN" altLang="en-US"/>
            </a:fld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1D9FA-B9A4-4816-B4F3-99A5AFDE9D4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1145C-EFB1-455D-90AB-F2DAB277A5CB}" type="datetimeFigureOut">
              <a:rPr lang="zh-CN" altLang="en-US"/>
            </a:fld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B4BEA6-FA72-4FFA-8978-A138FEF060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F9407-972C-4568-B451-653AE087F0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3D62A-0A11-4D38-A4DA-F61679D7327D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5282-1B77-49B3-B411-070ED83F31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4CFA9-AD6D-4E2B-919F-370E8123AA47}" type="datetimeFigureOut">
              <a:rPr lang="zh-CN" altLang="en-US"/>
            </a:fld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8AAF2-841D-448D-A617-70EDE0C6675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E0DA8-B068-483D-88CD-398DD7895D80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00EF7-FF7C-461A-A07E-D72CB22BAE5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00D3A3-4D8E-440E-AC29-4885218BB73E}" type="datetimeFigureOut">
              <a:rPr lang="zh-CN" altLang="en-US"/>
            </a:fld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EE5B7-3534-4976-BC17-C03F57D7BE6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83A3F-6855-4B5E-9608-775CF40574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DDAC7-2EEA-4D0D-8662-9D209C9EB1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99177A-2807-46F9-860A-C7611B4D6A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A165-E460-4AAF-9FFA-46E44F4E46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040AB-5746-4111-A488-4E98BFA2370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C76E4-12B9-4F43-AF51-3986CCA992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FD30B-895A-4AF2-AE09-B4A62D89DC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330F0EE5-09C0-453D-9C30-AE90C8ECFEC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259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59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59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59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0 w 1722"/>
                <a:gd name="T1" fmla="*/ 60 h 66"/>
                <a:gd name="T2" fmla="*/ 1710 w 1722"/>
                <a:gd name="T3" fmla="*/ 54 h 66"/>
                <a:gd name="T4" fmla="*/ 0 w 1722"/>
                <a:gd name="T5" fmla="*/ 0 h 66"/>
                <a:gd name="T6" fmla="*/ 0 w 1722"/>
                <a:gd name="T7" fmla="*/ 42 h 66"/>
                <a:gd name="T8" fmla="*/ 1710 w 1722"/>
                <a:gd name="T9" fmla="*/ 60 h 66"/>
                <a:gd name="T10" fmla="*/ 1710 w 1722"/>
                <a:gd name="T11" fmla="*/ 6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1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9 w 975"/>
                <a:gd name="T1" fmla="*/ 48 h 101"/>
                <a:gd name="T2" fmla="*/ 96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9 w 975"/>
                <a:gd name="T9" fmla="*/ 48 h 101"/>
                <a:gd name="T10" fmla="*/ 96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2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2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29 w 2141"/>
                <a:gd name="T7" fmla="*/ 0 h 198"/>
                <a:gd name="T8" fmla="*/ 212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4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4 w 2517"/>
                <a:gd name="T1" fmla="*/ 276 h 276"/>
                <a:gd name="T2" fmla="*/ 2499 w 2517"/>
                <a:gd name="T3" fmla="*/ 204 h 276"/>
                <a:gd name="T4" fmla="*/ 2242 w 2517"/>
                <a:gd name="T5" fmla="*/ 0 h 276"/>
                <a:gd name="T6" fmla="*/ 0 w 2517"/>
                <a:gd name="T7" fmla="*/ 276 h 276"/>
                <a:gd name="T8" fmla="*/ 2164 w 2517"/>
                <a:gd name="T9" fmla="*/ 276 h 276"/>
                <a:gd name="T10" fmla="*/ 216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6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3 w 729"/>
                <a:gd name="T7" fmla="*/ 240 h 240"/>
                <a:gd name="T8" fmla="*/ 72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9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68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3 w 729"/>
                <a:gd name="T1" fmla="*/ 318 h 318"/>
                <a:gd name="T2" fmla="*/ 72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3 w 729"/>
                <a:gd name="T9" fmla="*/ 318 h 318"/>
                <a:gd name="T10" fmla="*/ 72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2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4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78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1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083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0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4260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/>
            </a:p>
          </p:txBody>
        </p:sp>
        <p:grpSp>
          <p:nvGrpSpPr>
            <p:cNvPr id="2092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60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4260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42602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26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2602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4F81AC97-E86F-4C1E-AEF0-B33BD4B4AB00}" type="datetimeFigureOut">
              <a:rPr lang="zh-CN" altLang="en-US"/>
            </a:fld>
            <a:endParaRPr lang="en-US" altLang="zh-CN"/>
          </a:p>
        </p:txBody>
      </p:sp>
      <p:sp>
        <p:nvSpPr>
          <p:cNvPr id="42602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603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2FF057FD-D6F3-4870-93CE-4D9FAC01D476}" type="slidenum">
              <a:rPr lang="zh-CN" altLang="en-US"/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2"/>
        </a:buBlip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3"/>
        </a:buBlip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4"/>
        </a:buBlip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8.wmf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9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43.w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9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53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2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1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50.e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6.emf"/><Relationship Id="rId13" Type="http://schemas.openxmlformats.org/officeDocument/2006/relationships/oleObject" Target="../embeddings/oleObject46.bin"/><Relationship Id="rId12" Type="http://schemas.openxmlformats.org/officeDocument/2006/relationships/image" Target="../media/image55.emf"/><Relationship Id="rId11" Type="http://schemas.openxmlformats.org/officeDocument/2006/relationships/oleObject" Target="../embeddings/oleObject45.bin"/><Relationship Id="rId10" Type="http://schemas.openxmlformats.org/officeDocument/2006/relationships/image" Target="../media/image54.e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48.bin"/><Relationship Id="rId26" Type="http://schemas.openxmlformats.org/officeDocument/2006/relationships/vmlDrawing" Target="../drawings/vmlDrawing10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8.emf"/><Relationship Id="rId23" Type="http://schemas.openxmlformats.org/officeDocument/2006/relationships/oleObject" Target="../embeddings/oleObject58.bin"/><Relationship Id="rId22" Type="http://schemas.openxmlformats.org/officeDocument/2006/relationships/image" Target="../media/image67.emf"/><Relationship Id="rId21" Type="http://schemas.openxmlformats.org/officeDocument/2006/relationships/oleObject" Target="../embeddings/oleObject57.bin"/><Relationship Id="rId20" Type="http://schemas.openxmlformats.org/officeDocument/2006/relationships/image" Target="../media/image66.emf"/><Relationship Id="rId2" Type="http://schemas.openxmlformats.org/officeDocument/2006/relationships/image" Target="../media/image57.emf"/><Relationship Id="rId19" Type="http://schemas.openxmlformats.org/officeDocument/2006/relationships/oleObject" Target="../embeddings/oleObject56.bin"/><Relationship Id="rId18" Type="http://schemas.openxmlformats.org/officeDocument/2006/relationships/image" Target="../media/image65.emf"/><Relationship Id="rId17" Type="http://schemas.openxmlformats.org/officeDocument/2006/relationships/oleObject" Target="../embeddings/oleObject55.bin"/><Relationship Id="rId16" Type="http://schemas.openxmlformats.org/officeDocument/2006/relationships/image" Target="../media/image64.e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63.e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62.e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61.emf"/><Relationship Id="rId1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e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8.bin"/><Relationship Id="rId13" Type="http://schemas.openxmlformats.org/officeDocument/2006/relationships/image" Target="../media/image9.emf"/><Relationship Id="rId12" Type="http://schemas.openxmlformats.org/officeDocument/2006/relationships/oleObject" Target="../embeddings/oleObject7.bin"/><Relationship Id="rId11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0.bin"/><Relationship Id="rId20" Type="http://schemas.openxmlformats.org/officeDocument/2006/relationships/vmlDrawing" Target="../drawings/vmlDrawing11.vml"/><Relationship Id="rId2" Type="http://schemas.openxmlformats.org/officeDocument/2006/relationships/image" Target="../media/image69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77.emf"/><Relationship Id="rId17" Type="http://schemas.openxmlformats.org/officeDocument/2006/relationships/oleObject" Target="../embeddings/oleObject67.bin"/><Relationship Id="rId16" Type="http://schemas.openxmlformats.org/officeDocument/2006/relationships/image" Target="../media/image76.e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75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0.jpeg"/><Relationship Id="rId4" Type="http://schemas.openxmlformats.org/officeDocument/2006/relationships/image" Target="../media/image79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8.emf"/><Relationship Id="rId1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5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84.jpeg"/><Relationship Id="rId5" Type="http://schemas.openxmlformats.org/officeDocument/2006/relationships/image" Target="../media/image83.jpeg"/><Relationship Id="rId4" Type="http://schemas.openxmlformats.org/officeDocument/2006/relationships/image" Target="../media/image82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81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e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89.emf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74.bin"/><Relationship Id="rId3" Type="http://schemas.openxmlformats.org/officeDocument/2006/relationships/image" Target="../media/image87.jpeg"/><Relationship Id="rId2" Type="http://schemas.openxmlformats.org/officeDocument/2006/relationships/image" Target="../media/image86.emf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2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91.emf"/><Relationship Id="rId1" Type="http://schemas.openxmlformats.org/officeDocument/2006/relationships/oleObject" Target="../embeddings/oleObject7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96.e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95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93.e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98.e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97.emf"/><Relationship Id="rId1" Type="http://schemas.openxmlformats.org/officeDocument/2006/relationships/oleObject" Target="../embeddings/oleObject7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2.jpeg"/><Relationship Id="rId3" Type="http://schemas.openxmlformats.org/officeDocument/2006/relationships/image" Target="../media/image101.wmf"/><Relationship Id="rId2" Type="http://schemas.openxmlformats.org/officeDocument/2006/relationships/oleObject" Target="../embeddings/oleObject86.bin"/><Relationship Id="rId1" Type="http://schemas.openxmlformats.org/officeDocument/2006/relationships/image" Target="../media/image100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107.e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105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104.e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9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108.emf"/><Relationship Id="rId1" Type="http://schemas.openxmlformats.org/officeDocument/2006/relationships/oleObject" Target="../embeddings/oleObject8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3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111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110.e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9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2.bin"/><Relationship Id="rId8" Type="http://schemas.openxmlformats.org/officeDocument/2006/relationships/image" Target="../media/image117.emf"/><Relationship Id="rId7" Type="http://schemas.openxmlformats.org/officeDocument/2006/relationships/oleObject" Target="../embeddings/oleObject101.bin"/><Relationship Id="rId6" Type="http://schemas.openxmlformats.org/officeDocument/2006/relationships/image" Target="../media/image116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15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4.e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8.emf"/><Relationship Id="rId1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0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10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27.e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5.e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24.e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9.e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28.emf"/><Relationship Id="rId1" Type="http://schemas.openxmlformats.org/officeDocument/2006/relationships/oleObject" Target="../embeddings/oleObject10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33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31.e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30.wmf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35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34.wmf"/><Relationship Id="rId1" Type="http://schemas.openxmlformats.org/officeDocument/2006/relationships/oleObject" Target="../embeddings/oleObject11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25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38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28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27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22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32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30.bin"/><Relationship Id="rId2" Type="http://schemas.openxmlformats.org/officeDocument/2006/relationships/image" Target="../media/image145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29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52.e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51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50.e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49.e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6.emf"/><Relationship Id="rId15" Type="http://schemas.openxmlformats.org/officeDocument/2006/relationships/oleObject" Target="../embeddings/oleObject140.bin"/><Relationship Id="rId14" Type="http://schemas.openxmlformats.org/officeDocument/2006/relationships/image" Target="../media/image155.e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54.e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53.emf"/><Relationship Id="rId1" Type="http://schemas.openxmlformats.org/officeDocument/2006/relationships/oleObject" Target="../embeddings/oleObject13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60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8.e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57.e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62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61.emf"/><Relationship Id="rId1" Type="http://schemas.openxmlformats.org/officeDocument/2006/relationships/oleObject" Target="../embeddings/oleObject141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67.e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66.e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5.emf"/><Relationship Id="rId35" Type="http://schemas.openxmlformats.org/officeDocument/2006/relationships/vmlDrawing" Target="../drawings/vmlDrawing29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78.wmf"/><Relationship Id="rId32" Type="http://schemas.openxmlformats.org/officeDocument/2006/relationships/oleObject" Target="../embeddings/oleObject163.bin"/><Relationship Id="rId31" Type="http://schemas.openxmlformats.org/officeDocument/2006/relationships/image" Target="../media/image177.wmf"/><Relationship Id="rId30" Type="http://schemas.openxmlformats.org/officeDocument/2006/relationships/oleObject" Target="../embeddings/oleObject162.bin"/><Relationship Id="rId3" Type="http://schemas.openxmlformats.org/officeDocument/2006/relationships/oleObject" Target="../embeddings/oleObject149.bin"/><Relationship Id="rId29" Type="http://schemas.openxmlformats.org/officeDocument/2006/relationships/image" Target="../media/image176.emf"/><Relationship Id="rId28" Type="http://schemas.openxmlformats.org/officeDocument/2006/relationships/oleObject" Target="../embeddings/oleObject161.bin"/><Relationship Id="rId27" Type="http://schemas.openxmlformats.org/officeDocument/2006/relationships/image" Target="../media/image175.emf"/><Relationship Id="rId26" Type="http://schemas.openxmlformats.org/officeDocument/2006/relationships/oleObject" Target="../embeddings/oleObject160.bin"/><Relationship Id="rId25" Type="http://schemas.openxmlformats.org/officeDocument/2006/relationships/image" Target="../media/image174.emf"/><Relationship Id="rId24" Type="http://schemas.openxmlformats.org/officeDocument/2006/relationships/oleObject" Target="../embeddings/oleObject159.bin"/><Relationship Id="rId23" Type="http://schemas.openxmlformats.org/officeDocument/2006/relationships/image" Target="../media/image173.emf"/><Relationship Id="rId22" Type="http://schemas.openxmlformats.org/officeDocument/2006/relationships/oleObject" Target="../embeddings/oleObject158.bin"/><Relationship Id="rId21" Type="http://schemas.openxmlformats.org/officeDocument/2006/relationships/image" Target="../media/image172.emf"/><Relationship Id="rId20" Type="http://schemas.openxmlformats.org/officeDocument/2006/relationships/oleObject" Target="../embeddings/oleObject157.bin"/><Relationship Id="rId2" Type="http://schemas.openxmlformats.org/officeDocument/2006/relationships/image" Target="../media/image164.emf"/><Relationship Id="rId19" Type="http://schemas.openxmlformats.org/officeDocument/2006/relationships/image" Target="../media/image171.emf"/><Relationship Id="rId18" Type="http://schemas.openxmlformats.org/officeDocument/2006/relationships/oleObject" Target="../embeddings/oleObject156.bin"/><Relationship Id="rId17" Type="http://schemas.openxmlformats.org/officeDocument/2006/relationships/image" Target="../media/image170.emf"/><Relationship Id="rId16" Type="http://schemas.openxmlformats.org/officeDocument/2006/relationships/oleObject" Target="../embeddings/oleObject155.bin"/><Relationship Id="rId15" Type="http://schemas.openxmlformats.org/officeDocument/2006/relationships/image" Target="../media/image103.wmf"/><Relationship Id="rId14" Type="http://schemas.openxmlformats.org/officeDocument/2006/relationships/oleObject" Target="../embeddings/oleObject154.bin"/><Relationship Id="rId13" Type="http://schemas.openxmlformats.org/officeDocument/2006/relationships/image" Target="../media/image102.jpeg"/><Relationship Id="rId12" Type="http://schemas.openxmlformats.org/officeDocument/2006/relationships/image" Target="../media/image169.e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68.emf"/><Relationship Id="rId1" Type="http://schemas.openxmlformats.org/officeDocument/2006/relationships/oleObject" Target="../embeddings/oleObject148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3.jpeg"/><Relationship Id="rId8" Type="http://schemas.openxmlformats.org/officeDocument/2006/relationships/image" Target="../media/image182.e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81.e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80.e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9.emf"/><Relationship Id="rId17" Type="http://schemas.openxmlformats.org/officeDocument/2006/relationships/vmlDrawing" Target="../drawings/vmlDrawing3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86.emf"/><Relationship Id="rId14" Type="http://schemas.openxmlformats.org/officeDocument/2006/relationships/oleObject" Target="../embeddings/oleObject170.bin"/><Relationship Id="rId13" Type="http://schemas.openxmlformats.org/officeDocument/2006/relationships/image" Target="../media/image185.emf"/><Relationship Id="rId12" Type="http://schemas.openxmlformats.org/officeDocument/2006/relationships/oleObject" Target="../embeddings/oleObject169.bin"/><Relationship Id="rId11" Type="http://schemas.openxmlformats.org/officeDocument/2006/relationships/image" Target="../media/image184.emf"/><Relationship Id="rId10" Type="http://schemas.openxmlformats.org/officeDocument/2006/relationships/oleObject" Target="../embeddings/oleObject168.bin"/><Relationship Id="rId1" Type="http://schemas.openxmlformats.org/officeDocument/2006/relationships/oleObject" Target="../embeddings/oleObject164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7.emf"/><Relationship Id="rId1" Type="http://schemas.openxmlformats.org/officeDocument/2006/relationships/oleObject" Target="../embeddings/oleObject171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8.jpe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9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0.emf"/><Relationship Id="rId1" Type="http://schemas.openxmlformats.org/officeDocument/2006/relationships/oleObject" Target="../embeddings/oleObject172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2.emf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91.emf"/><Relationship Id="rId4" Type="http://schemas.openxmlformats.org/officeDocument/2006/relationships/oleObject" Target="../embeddings/oleObject175.bin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73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4.e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193.emf"/><Relationship Id="rId1" Type="http://schemas.openxmlformats.org/officeDocument/2006/relationships/oleObject" Target="../embeddings/oleObject177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5.vml"/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196.emf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95.emf"/><Relationship Id="rId4" Type="http://schemas.openxmlformats.org/officeDocument/2006/relationships/oleObject" Target="../embeddings/oleObject179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6.vml"/><Relationship Id="rId8" Type="http://schemas.openxmlformats.org/officeDocument/2006/relationships/slideLayout" Target="../slideLayouts/slideLayout19.xml"/><Relationship Id="rId7" Type="http://schemas.openxmlformats.org/officeDocument/2006/relationships/image" Target="../media/image198.emf"/><Relationship Id="rId6" Type="http://schemas.openxmlformats.org/officeDocument/2006/relationships/oleObject" Target="../embeddings/oleObject182.bin"/><Relationship Id="rId5" Type="http://schemas.openxmlformats.org/officeDocument/2006/relationships/image" Target="../media/image197.emf"/><Relationship Id="rId4" Type="http://schemas.openxmlformats.org/officeDocument/2006/relationships/oleObject" Target="../embeddings/oleObject181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1.emf"/><Relationship Id="rId8" Type="http://schemas.openxmlformats.org/officeDocument/2006/relationships/oleObject" Target="../embeddings/oleObject185.bin"/><Relationship Id="rId7" Type="http://schemas.openxmlformats.org/officeDocument/2006/relationships/image" Target="../media/image200.emf"/><Relationship Id="rId6" Type="http://schemas.openxmlformats.org/officeDocument/2006/relationships/oleObject" Target="../embeddings/oleObject184.bin"/><Relationship Id="rId5" Type="http://schemas.openxmlformats.org/officeDocument/2006/relationships/image" Target="../media/image199.emf"/><Relationship Id="rId4" Type="http://schemas.openxmlformats.org/officeDocument/2006/relationships/oleObject" Target="../embeddings/oleObject183.bin"/><Relationship Id="rId31" Type="http://schemas.openxmlformats.org/officeDocument/2006/relationships/vmlDrawing" Target="../drawings/vmlDrawing37.vml"/><Relationship Id="rId30" Type="http://schemas.openxmlformats.org/officeDocument/2006/relationships/slideLayout" Target="../slideLayouts/slideLayout19.xml"/><Relationship Id="rId3" Type="http://schemas.openxmlformats.org/officeDocument/2006/relationships/image" Target="../media/image3.png"/><Relationship Id="rId29" Type="http://schemas.openxmlformats.org/officeDocument/2006/relationships/image" Target="../media/image211.wmf"/><Relationship Id="rId28" Type="http://schemas.openxmlformats.org/officeDocument/2006/relationships/oleObject" Target="../embeddings/oleObject195.bin"/><Relationship Id="rId27" Type="http://schemas.openxmlformats.org/officeDocument/2006/relationships/image" Target="../media/image210.wmf"/><Relationship Id="rId26" Type="http://schemas.openxmlformats.org/officeDocument/2006/relationships/oleObject" Target="../embeddings/oleObject194.bin"/><Relationship Id="rId25" Type="http://schemas.openxmlformats.org/officeDocument/2006/relationships/image" Target="../media/image209.wmf"/><Relationship Id="rId24" Type="http://schemas.openxmlformats.org/officeDocument/2006/relationships/oleObject" Target="../embeddings/oleObject193.bin"/><Relationship Id="rId23" Type="http://schemas.openxmlformats.org/officeDocument/2006/relationships/image" Target="../media/image208.wmf"/><Relationship Id="rId22" Type="http://schemas.openxmlformats.org/officeDocument/2006/relationships/oleObject" Target="../embeddings/oleObject192.bin"/><Relationship Id="rId21" Type="http://schemas.openxmlformats.org/officeDocument/2006/relationships/image" Target="../media/image207.wmf"/><Relationship Id="rId20" Type="http://schemas.openxmlformats.org/officeDocument/2006/relationships/oleObject" Target="../embeddings/oleObject191.bin"/><Relationship Id="rId2" Type="http://schemas.openxmlformats.org/officeDocument/2006/relationships/image" Target="../media/image2.png"/><Relationship Id="rId19" Type="http://schemas.openxmlformats.org/officeDocument/2006/relationships/image" Target="../media/image206.wmf"/><Relationship Id="rId18" Type="http://schemas.openxmlformats.org/officeDocument/2006/relationships/oleObject" Target="../embeddings/oleObject190.bin"/><Relationship Id="rId17" Type="http://schemas.openxmlformats.org/officeDocument/2006/relationships/image" Target="../media/image205.wmf"/><Relationship Id="rId16" Type="http://schemas.openxmlformats.org/officeDocument/2006/relationships/oleObject" Target="../embeddings/oleObject189.bin"/><Relationship Id="rId15" Type="http://schemas.openxmlformats.org/officeDocument/2006/relationships/image" Target="../media/image204.wmf"/><Relationship Id="rId14" Type="http://schemas.openxmlformats.org/officeDocument/2006/relationships/oleObject" Target="../embeddings/oleObject188.bin"/><Relationship Id="rId13" Type="http://schemas.openxmlformats.org/officeDocument/2006/relationships/image" Target="../media/image203.emf"/><Relationship Id="rId12" Type="http://schemas.openxmlformats.org/officeDocument/2006/relationships/oleObject" Target="../embeddings/oleObject187.bin"/><Relationship Id="rId11" Type="http://schemas.openxmlformats.org/officeDocument/2006/relationships/image" Target="../media/image202.emf"/><Relationship Id="rId10" Type="http://schemas.openxmlformats.org/officeDocument/2006/relationships/oleObject" Target="../embeddings/oleObject186.bin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12.jpe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0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199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197.bin"/><Relationship Id="rId2" Type="http://schemas.openxmlformats.org/officeDocument/2006/relationships/image" Target="../media/image213.wmf"/><Relationship Id="rId14" Type="http://schemas.openxmlformats.org/officeDocument/2006/relationships/vmlDrawing" Target="../drawings/vmlDrawing3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01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196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emf"/><Relationship Id="rId8" Type="http://schemas.openxmlformats.org/officeDocument/2006/relationships/oleObject" Target="../embeddings/oleObject204.bin"/><Relationship Id="rId7" Type="http://schemas.openxmlformats.org/officeDocument/2006/relationships/image" Target="../media/image220.emf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219.emf"/><Relationship Id="rId4" Type="http://schemas.openxmlformats.org/officeDocument/2006/relationships/oleObject" Target="../embeddings/oleObject202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vmlDrawing" Target="../drawings/vmlDrawing39.vml"/><Relationship Id="rId18" Type="http://schemas.openxmlformats.org/officeDocument/2006/relationships/slideLayout" Target="../slideLayouts/slideLayout19.xml"/><Relationship Id="rId17" Type="http://schemas.openxmlformats.org/officeDocument/2006/relationships/image" Target="../media/image225.emf"/><Relationship Id="rId16" Type="http://schemas.openxmlformats.org/officeDocument/2006/relationships/oleObject" Target="../embeddings/oleObject208.bin"/><Relationship Id="rId15" Type="http://schemas.openxmlformats.org/officeDocument/2006/relationships/image" Target="../media/image224.emf"/><Relationship Id="rId14" Type="http://schemas.openxmlformats.org/officeDocument/2006/relationships/oleObject" Target="../embeddings/oleObject207.bin"/><Relationship Id="rId13" Type="http://schemas.openxmlformats.org/officeDocument/2006/relationships/image" Target="../media/image223.emf"/><Relationship Id="rId12" Type="http://schemas.openxmlformats.org/officeDocument/2006/relationships/oleObject" Target="../embeddings/oleObject206.bin"/><Relationship Id="rId11" Type="http://schemas.openxmlformats.org/officeDocument/2006/relationships/image" Target="../media/image222.emf"/><Relationship Id="rId10" Type="http://schemas.openxmlformats.org/officeDocument/2006/relationships/oleObject" Target="../embeddings/oleObject205.bin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emf"/><Relationship Id="rId8" Type="http://schemas.openxmlformats.org/officeDocument/2006/relationships/oleObject" Target="../embeddings/oleObject211.bin"/><Relationship Id="rId7" Type="http://schemas.openxmlformats.org/officeDocument/2006/relationships/image" Target="../media/image227.emf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226.emf"/><Relationship Id="rId4" Type="http://schemas.openxmlformats.org/officeDocument/2006/relationships/oleObject" Target="../embeddings/oleObject209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vmlDrawing" Target="../drawings/vmlDrawing40.vml"/><Relationship Id="rId12" Type="http://schemas.openxmlformats.org/officeDocument/2006/relationships/slideLayout" Target="../slideLayouts/slideLayout19.xml"/><Relationship Id="rId11" Type="http://schemas.openxmlformats.org/officeDocument/2006/relationships/image" Target="../media/image229.emf"/><Relationship Id="rId10" Type="http://schemas.openxmlformats.org/officeDocument/2006/relationships/oleObject" Target="../embeddings/oleObject212.bin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2.emf"/><Relationship Id="rId8" Type="http://schemas.openxmlformats.org/officeDocument/2006/relationships/oleObject" Target="../embeddings/oleObject215.bin"/><Relationship Id="rId7" Type="http://schemas.openxmlformats.org/officeDocument/2006/relationships/image" Target="../media/image231.emf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230.emf"/><Relationship Id="rId4" Type="http://schemas.openxmlformats.org/officeDocument/2006/relationships/oleObject" Target="../embeddings/oleObject213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vmlDrawing" Target="../drawings/vmlDrawing41.vml"/><Relationship Id="rId12" Type="http://schemas.openxmlformats.org/officeDocument/2006/relationships/slideLayout" Target="../slideLayouts/slideLayout19.xml"/><Relationship Id="rId11" Type="http://schemas.openxmlformats.org/officeDocument/2006/relationships/image" Target="../media/image233.emf"/><Relationship Id="rId10" Type="http://schemas.openxmlformats.org/officeDocument/2006/relationships/oleObject" Target="../embeddings/oleObject216.bin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6.emf"/><Relationship Id="rId8" Type="http://schemas.openxmlformats.org/officeDocument/2006/relationships/oleObject" Target="../embeddings/oleObject219.bin"/><Relationship Id="rId7" Type="http://schemas.openxmlformats.org/officeDocument/2006/relationships/image" Target="../media/image235.emf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234.emf"/><Relationship Id="rId4" Type="http://schemas.openxmlformats.org/officeDocument/2006/relationships/oleObject" Target="../embeddings/oleObject217.bin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vmlDrawing" Target="../drawings/vmlDrawing42.vml"/><Relationship Id="rId16" Type="http://schemas.openxmlformats.org/officeDocument/2006/relationships/slideLayout" Target="../slideLayouts/slideLayout19.xml"/><Relationship Id="rId15" Type="http://schemas.openxmlformats.org/officeDocument/2006/relationships/image" Target="../media/image239.emf"/><Relationship Id="rId14" Type="http://schemas.openxmlformats.org/officeDocument/2006/relationships/oleObject" Target="../embeddings/oleObject222.bin"/><Relationship Id="rId13" Type="http://schemas.openxmlformats.org/officeDocument/2006/relationships/image" Target="../media/image238.emf"/><Relationship Id="rId12" Type="http://schemas.openxmlformats.org/officeDocument/2006/relationships/oleObject" Target="../embeddings/oleObject221.bin"/><Relationship Id="rId11" Type="http://schemas.openxmlformats.org/officeDocument/2006/relationships/image" Target="../media/image237.emf"/><Relationship Id="rId10" Type="http://schemas.openxmlformats.org/officeDocument/2006/relationships/oleObject" Target="../embeddings/oleObject220.bin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41.emf"/><Relationship Id="rId3" Type="http://schemas.openxmlformats.org/officeDocument/2006/relationships/oleObject" Target="../embeddings/oleObject224.bin"/><Relationship Id="rId23" Type="http://schemas.openxmlformats.org/officeDocument/2006/relationships/vmlDrawing" Target="../drawings/vmlDrawing43.vml"/><Relationship Id="rId22" Type="http://schemas.openxmlformats.org/officeDocument/2006/relationships/slideLayout" Target="../slideLayouts/slideLayout19.xml"/><Relationship Id="rId21" Type="http://schemas.openxmlformats.org/officeDocument/2006/relationships/image" Target="../media/image248.emf"/><Relationship Id="rId20" Type="http://schemas.openxmlformats.org/officeDocument/2006/relationships/oleObject" Target="../embeddings/oleObject231.bin"/><Relationship Id="rId2" Type="http://schemas.openxmlformats.org/officeDocument/2006/relationships/image" Target="../media/image240.emf"/><Relationship Id="rId19" Type="http://schemas.openxmlformats.org/officeDocument/2006/relationships/image" Target="../media/image247.emf"/><Relationship Id="rId18" Type="http://schemas.openxmlformats.org/officeDocument/2006/relationships/oleObject" Target="../embeddings/oleObject230.bin"/><Relationship Id="rId17" Type="http://schemas.openxmlformats.org/officeDocument/2006/relationships/image" Target="../media/image246.emf"/><Relationship Id="rId16" Type="http://schemas.openxmlformats.org/officeDocument/2006/relationships/oleObject" Target="../embeddings/oleObject229.bin"/><Relationship Id="rId15" Type="http://schemas.openxmlformats.org/officeDocument/2006/relationships/image" Target="../media/image245.emf"/><Relationship Id="rId14" Type="http://schemas.openxmlformats.org/officeDocument/2006/relationships/oleObject" Target="../embeddings/oleObject228.bin"/><Relationship Id="rId13" Type="http://schemas.openxmlformats.org/officeDocument/2006/relationships/image" Target="../media/image244.emf"/><Relationship Id="rId12" Type="http://schemas.openxmlformats.org/officeDocument/2006/relationships/oleObject" Target="../embeddings/oleObject227.bin"/><Relationship Id="rId11" Type="http://schemas.openxmlformats.org/officeDocument/2006/relationships/image" Target="../media/image243.emf"/><Relationship Id="rId10" Type="http://schemas.openxmlformats.org/officeDocument/2006/relationships/oleObject" Target="../embeddings/oleObject226.bin"/><Relationship Id="rId1" Type="http://schemas.openxmlformats.org/officeDocument/2006/relationships/oleObject" Target="../embeddings/oleObject223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0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1.jpeg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2.wmf"/><Relationship Id="rId1" Type="http://schemas.openxmlformats.org/officeDocument/2006/relationships/oleObject" Target="../embeddings/oleObject232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7.bin"/><Relationship Id="rId8" Type="http://schemas.openxmlformats.org/officeDocument/2006/relationships/image" Target="../media/image256.wmf"/><Relationship Id="rId7" Type="http://schemas.openxmlformats.org/officeDocument/2006/relationships/oleObject" Target="../embeddings/oleObject236.bin"/><Relationship Id="rId6" Type="http://schemas.openxmlformats.org/officeDocument/2006/relationships/image" Target="../media/image255.wmf"/><Relationship Id="rId5" Type="http://schemas.openxmlformats.org/officeDocument/2006/relationships/oleObject" Target="../embeddings/oleObject235.bin"/><Relationship Id="rId4" Type="http://schemas.openxmlformats.org/officeDocument/2006/relationships/image" Target="../media/image254.wmf"/><Relationship Id="rId3" Type="http://schemas.openxmlformats.org/officeDocument/2006/relationships/oleObject" Target="../embeddings/oleObject234.bin"/><Relationship Id="rId2" Type="http://schemas.openxmlformats.org/officeDocument/2006/relationships/image" Target="../media/image253.wmf"/><Relationship Id="rId12" Type="http://schemas.openxmlformats.org/officeDocument/2006/relationships/vmlDrawing" Target="../drawings/vmlDrawing4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7.wmf"/><Relationship Id="rId1" Type="http://schemas.openxmlformats.org/officeDocument/2006/relationships/oleObject" Target="../embeddings/oleObject233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6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0.e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29.e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8.emf"/><Relationship Id="rId2" Type="http://schemas.openxmlformats.org/officeDocument/2006/relationships/image" Target="../media/image19.e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7.e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6.e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5.e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4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2583" y="1191578"/>
            <a:ext cx="8458200" cy="1524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概率论</a:t>
            </a:r>
            <a:r>
              <a:rPr lang="zh-CN" altLang="en-US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与数理统计</a:t>
            </a:r>
            <a:endParaRPr lang="zh-CN" altLang="en-US" sz="36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6330" y="3331845"/>
            <a:ext cx="7162800" cy="147701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华文彩云" panose="02010800040101010101" pitchFamily="2" charset="-122"/>
              </a:rPr>
              <a:t>               2019-2020</a:t>
            </a:r>
            <a:r>
              <a:rPr lang="zh-CN" altLang="zh-CN" sz="2800" b="1" dirty="0">
                <a:solidFill>
                  <a:schemeClr val="tx2"/>
                </a:solidFill>
                <a:ea typeface="华文彩云" panose="02010800040101010101" pitchFamily="2" charset="-122"/>
              </a:rPr>
              <a:t>学年第二学期</a:t>
            </a:r>
            <a:endParaRPr lang="zh-CN" altLang="zh-CN" sz="2800" b="1" dirty="0">
              <a:solidFill>
                <a:schemeClr val="tx2"/>
              </a:solidFill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dvAuto="0" autoUpdateAnimBg="0" build="p"/>
      <p:bldP spid="30723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003091931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1480" y="393065"/>
            <a:ext cx="8357870" cy="54743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21429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600075"/>
            <a:ext cx="884936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1933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57200" y="600075"/>
            <a:ext cx="1005840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396" name="Object 4"/>
          <p:cNvGraphicFramePr>
            <a:graphicFrameLocks noChangeAspect="1"/>
          </p:cNvGraphicFramePr>
          <p:nvPr/>
        </p:nvGraphicFramePr>
        <p:xfrm>
          <a:off x="1557338" y="2286000"/>
          <a:ext cx="5494337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40" name="Equation" r:id="rId1" imgW="3073400" imgH="736600" progId="Equation.DSMT4">
                  <p:embed/>
                </p:oleObj>
              </mc:Choice>
              <mc:Fallback>
                <p:oleObj name="Equation" r:id="rId1" imgW="30734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286000"/>
                        <a:ext cx="5494337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1295400" y="6096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solidFill>
                  <a:srgbClr val="000000"/>
                </a:solidFill>
                <a:ea typeface="华文新魏" panose="02010800040101010101" pitchFamily="2" charset="-122"/>
              </a:rPr>
              <a:t>相应的分布函数为 ：</a:t>
            </a:r>
            <a:r>
              <a:rPr kumimoji="1" lang="zh-CN" altLang="en-US" sz="1100" b="0">
                <a:solidFill>
                  <a:srgbClr val="000000"/>
                </a:solidFill>
                <a:ea typeface="华文新魏" panose="02010800040101010101" pitchFamily="2" charset="-122"/>
              </a:rPr>
              <a:t> </a:t>
            </a:r>
            <a:endParaRPr kumimoji="1" lang="zh-CN" altLang="en-US" sz="1100" b="0">
              <a:solidFill>
                <a:srgbClr val="00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193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8795" y="815340"/>
            <a:ext cx="9672320" cy="53035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931341" y="3089025"/>
          <a:ext cx="78962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3" name="Document" r:id="rId1" imgW="5054600" imgH="559435" progId="Word.Document.8">
                  <p:embed/>
                </p:oleObj>
              </mc:Choice>
              <mc:Fallback>
                <p:oleObj name="Document" r:id="rId1" imgW="5054600" imgH="55943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341" y="3089025"/>
                        <a:ext cx="78962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556765" y="3789040"/>
          <a:ext cx="8030470" cy="253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54" name="Document" r:id="rId3" imgW="3766185" imgH="1189355" progId="Word.Document.8">
                  <p:embed/>
                </p:oleObj>
              </mc:Choice>
              <mc:Fallback>
                <p:oleObj name="Document" r:id="rId3" imgW="3766185" imgH="118935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65" y="3789040"/>
                        <a:ext cx="8030470" cy="253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21432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2390" y="600075"/>
            <a:ext cx="900303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541338" y="381000"/>
            <a:ext cx="345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003399"/>
                </a:solidFill>
                <a:latin typeface="Times New Roman" panose="02020603050405020304" pitchFamily="18" charset="0"/>
              </a:rPr>
              <a:t>3.  </a:t>
            </a:r>
            <a:r>
              <a:rPr kumimoji="1" lang="zh-CN" altLang="en-US" sz="2800">
                <a:solidFill>
                  <a:srgbClr val="003399"/>
                </a:solidFill>
                <a:latin typeface="Times New Roman" panose="02020603050405020304" pitchFamily="18" charset="0"/>
              </a:rPr>
              <a:t>正态分布</a:t>
            </a:r>
            <a:endParaRPr kumimoji="1" lang="zh-CN" altLang="en-US" sz="280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846138" y="1301750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     若连续型 </a:t>
            </a:r>
            <a:r>
              <a:rPr kumimoji="1" lang="en-US" altLang="zh-CN" sz="2800">
                <a:latin typeface="Times New Roman" panose="02020603050405020304" pitchFamily="18" charset="0"/>
              </a:rPr>
              <a:t>r .v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zh-CN" sz="2800">
                <a:latin typeface="Times New Roman" panose="02020603050405020304" pitchFamily="18" charset="0"/>
              </a:rPr>
              <a:t>的</a:t>
            </a:r>
            <a:r>
              <a:rPr kumimoji="1" lang="zh-CN" altLang="en-US" sz="2800">
                <a:latin typeface="宋体" panose="02010600030101010101" pitchFamily="2" charset="-122"/>
              </a:rPr>
              <a:t>概率密度为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963613" y="1781175"/>
          <a:ext cx="65230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2" name="Equation" r:id="rId1" imgW="55168800" imgH="11887200" progId="Equation.DSMT4">
                  <p:embed/>
                </p:oleObj>
              </mc:Choice>
              <mc:Fallback>
                <p:oleObj name="Equation" r:id="rId1" imgW="55168800" imgH="1188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1781175"/>
                        <a:ext cx="6523037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895725" y="4037013"/>
            <a:ext cx="140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记作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139278" name="Group 14"/>
          <p:cNvGrpSpPr/>
          <p:nvPr/>
        </p:nvGrpSpPr>
        <p:grpSpPr bwMode="auto">
          <a:xfrm>
            <a:off x="250825" y="3429000"/>
            <a:ext cx="8505825" cy="1203325"/>
            <a:chOff x="158" y="2160"/>
            <a:chExt cx="5358" cy="758"/>
          </a:xfrm>
        </p:grpSpPr>
        <p:sp>
          <p:nvSpPr>
            <p:cNvPr id="81928" name="Rectangle 7"/>
            <p:cNvSpPr>
              <a:spLocks noChangeArrowheads="1"/>
            </p:cNvSpPr>
            <p:nvPr/>
          </p:nvSpPr>
          <p:spPr bwMode="auto">
            <a:xfrm>
              <a:off x="158" y="2160"/>
              <a:ext cx="5217" cy="7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其中     和    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(    &gt;0 )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都是常数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则称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服从参数为    和       的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正态分布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或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高斯分布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.        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29" name="Object 8"/>
            <p:cNvGraphicFramePr>
              <a:graphicFrameLocks noChangeAspect="1"/>
            </p:cNvGraphicFramePr>
            <p:nvPr/>
          </p:nvGraphicFramePr>
          <p:xfrm>
            <a:off x="1202" y="2219"/>
            <a:ext cx="26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3" name="Equation" r:id="rId3" imgW="8839200" imgH="9448800" progId="Equation.DSMT4">
                    <p:embed/>
                  </p:oleObj>
                </mc:Choice>
                <mc:Fallback>
                  <p:oleObj name="Equation" r:id="rId3" imgW="8839200" imgH="9448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219"/>
                          <a:ext cx="26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0" name="Object 9"/>
            <p:cNvGraphicFramePr>
              <a:graphicFrameLocks noChangeAspect="1"/>
            </p:cNvGraphicFramePr>
            <p:nvPr/>
          </p:nvGraphicFramePr>
          <p:xfrm>
            <a:off x="1519" y="2283"/>
            <a:ext cx="26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4" name="公式" r:id="rId5" imgW="95250" imgH="86360" progId="Equation.3">
                    <p:embed/>
                  </p:oleObj>
                </mc:Choice>
                <mc:Fallback>
                  <p:oleObj name="公式" r:id="rId5" imgW="95250" imgH="863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283"/>
                          <a:ext cx="26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1" name="Object 10"/>
            <p:cNvGraphicFramePr>
              <a:graphicFrameLocks noChangeAspect="1"/>
            </p:cNvGraphicFramePr>
            <p:nvPr/>
          </p:nvGraphicFramePr>
          <p:xfrm>
            <a:off x="5284" y="2251"/>
            <a:ext cx="2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5" name="Equation" r:id="rId7" imgW="314325" imgH="337185" progId="Equation.DSMT4">
                    <p:embed/>
                  </p:oleObj>
                </mc:Choice>
                <mc:Fallback>
                  <p:oleObj name="Equation" r:id="rId7" imgW="314325" imgH="33718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2251"/>
                          <a:ext cx="2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2" name="Object 11"/>
            <p:cNvGraphicFramePr>
              <a:graphicFrameLocks noChangeAspect="1"/>
            </p:cNvGraphicFramePr>
            <p:nvPr/>
          </p:nvGraphicFramePr>
          <p:xfrm>
            <a:off x="4881" y="232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6" name="Equation" r:id="rId9" imgW="219075" imgH="240665" progId="Equation.DSMT4">
                    <p:embed/>
                  </p:oleObj>
                </mc:Choice>
                <mc:Fallback>
                  <p:oleObj name="Equation" r:id="rId9" imgW="219075" imgH="24066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1" y="232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3" name="Object 12"/>
            <p:cNvGraphicFramePr>
              <a:graphicFrameLocks noChangeAspect="1"/>
            </p:cNvGraphicFramePr>
            <p:nvPr/>
          </p:nvGraphicFramePr>
          <p:xfrm>
            <a:off x="708" y="2326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87" name="Equation" r:id="rId11" imgW="219075" imgH="240665" progId="Equation.DSMT4">
                    <p:embed/>
                  </p:oleObj>
                </mc:Choice>
                <mc:Fallback>
                  <p:oleObj name="Equation" r:id="rId11" imgW="219075" imgH="24066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2326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3059113" y="4941888"/>
          <a:ext cx="1905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88" name="Equation" r:id="rId13" imgW="901065" imgH="228600" progId="Equation.3">
                  <p:embed/>
                </p:oleObj>
              </mc:Choice>
              <mc:Fallback>
                <p:oleObj name="Equation" r:id="rId13" imgW="901065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941888"/>
                        <a:ext cx="1905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7" grpId="0" autoUpdateAnimBg="0"/>
      <p:bldP spid="1392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476375" y="836613"/>
          <a:ext cx="3352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2" name="Equation" r:id="rId1" imgW="3076575" imgH="375285" progId="Equation.3">
                  <p:embed/>
                </p:oleObj>
              </mc:Choice>
              <mc:Fallback>
                <p:oleObj name="Equation" r:id="rId1" imgW="3076575" imgH="3752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36613"/>
                        <a:ext cx="3352800" cy="461962"/>
                      </a:xfrm>
                      <a:prstGeom prst="rect">
                        <a:avLst/>
                      </a:prstGeom>
                      <a:solidFill>
                        <a:srgbClr val="008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187450" y="2260600"/>
          <a:ext cx="3162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3" name="公式" r:id="rId3" imgW="3105150" imgH="683260" progId="Equation.3">
                  <p:embed/>
                </p:oleObj>
              </mc:Choice>
              <mc:Fallback>
                <p:oleObj name="公式" r:id="rId3" imgW="3105150" imgH="6832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60600"/>
                        <a:ext cx="3162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238250" y="1628775"/>
          <a:ext cx="2197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4" name="公式" r:id="rId5" imgW="2143125" imgH="365760" progId="Equation.3">
                  <p:embed/>
                </p:oleObj>
              </mc:Choice>
              <mc:Fallback>
                <p:oleObj name="公式" r:id="rId5" imgW="2143125" imgH="36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628775"/>
                        <a:ext cx="2197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468313" y="3270250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事实上 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549400" y="2965450"/>
          <a:ext cx="5702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5" name="Equation" r:id="rId7" imgW="5648325" imgH="1029970" progId="Equation.DSMT4">
                  <p:embed/>
                </p:oleObj>
              </mc:Choice>
              <mc:Fallback>
                <p:oleObj name="Equation" r:id="rId7" imgW="5648325" imgH="10299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965450"/>
                        <a:ext cx="5702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3708400" y="4051300"/>
          <a:ext cx="3467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6" name="Equation" r:id="rId9" imgW="3409950" imgH="1097280" progId="Equation.DSMT4">
                  <p:embed/>
                </p:oleObj>
              </mc:Choice>
              <mc:Fallback>
                <p:oleObj name="Equation" r:id="rId9" imgW="3409950" imgH="1097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51300"/>
                        <a:ext cx="3467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6" name="Object 8"/>
          <p:cNvGraphicFramePr>
            <a:graphicFrameLocks noChangeAspect="1"/>
          </p:cNvGraphicFramePr>
          <p:nvPr/>
        </p:nvGraphicFramePr>
        <p:xfrm>
          <a:off x="3727450" y="5048250"/>
          <a:ext cx="34925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7" name="Equation" r:id="rId11" imgW="3438525" imgH="1097280" progId="Equation.DSMT4">
                  <p:embed/>
                </p:oleObj>
              </mc:Choice>
              <mc:Fallback>
                <p:oleObj name="Equation" r:id="rId11" imgW="3438525" imgH="1097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5048250"/>
                        <a:ext cx="34925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787400" y="773113"/>
          <a:ext cx="4397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8" name="Equation" r:id="rId13" imgW="209550" imgH="327025" progId="Equation.DSMT4">
                  <p:embed/>
                </p:oleObj>
              </mc:Choice>
              <mc:Fallback>
                <p:oleObj name="Equation" r:id="rId13" imgW="209550" imgH="32702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773113"/>
                        <a:ext cx="43973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14" name="Object 2"/>
          <p:cNvGraphicFramePr>
            <a:graphicFrameLocks noChangeAspect="1"/>
          </p:cNvGraphicFramePr>
          <p:nvPr/>
        </p:nvGraphicFramePr>
        <p:xfrm>
          <a:off x="1828800" y="609600"/>
          <a:ext cx="257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6" name="Equation" r:id="rId1" imgW="2524125" imgH="837565" progId="Equation.DSMT4">
                  <p:embed/>
                </p:oleObj>
              </mc:Choice>
              <mc:Fallback>
                <p:oleObj name="Equation" r:id="rId1" imgW="2524125" imgH="83756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09600"/>
                        <a:ext cx="2578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4692650" y="77152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则有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877888" y="2393950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7" name="公式" r:id="rId3" imgW="1962150" imgH="683260" progId="Equation.3">
                  <p:embed/>
                </p:oleObj>
              </mc:Choice>
              <mc:Fallback>
                <p:oleObj name="公式" r:id="rId3" imgW="1962150" imgH="6832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393950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2894013" y="2332038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8" name="公式" r:id="rId5" imgW="2181225" imgH="875665" progId="Equation.3">
                  <p:embed/>
                </p:oleObj>
              </mc:Choice>
              <mc:Fallback>
                <p:oleObj name="公式" r:id="rId5" imgW="2181225" imgH="8756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2332038"/>
                        <a:ext cx="2235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6"/>
          <p:cNvGraphicFramePr>
            <a:graphicFrameLocks noChangeAspect="1"/>
          </p:cNvGraphicFramePr>
          <p:nvPr/>
        </p:nvGraphicFramePr>
        <p:xfrm>
          <a:off x="5054600" y="2320925"/>
          <a:ext cx="2082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59" name="公式" r:id="rId7" imgW="2028825" imgH="904875" progId="Equation.3">
                  <p:embed/>
                </p:oleObj>
              </mc:Choice>
              <mc:Fallback>
                <p:oleObj name="公式" r:id="rId7" imgW="2028825" imgH="90487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2320925"/>
                        <a:ext cx="2082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19" name="Group 7"/>
          <p:cNvGrpSpPr/>
          <p:nvPr/>
        </p:nvGrpSpPr>
        <p:grpSpPr bwMode="auto">
          <a:xfrm>
            <a:off x="1335088" y="3652838"/>
            <a:ext cx="5111750" cy="720725"/>
            <a:chOff x="567" y="2535"/>
            <a:chExt cx="3220" cy="454"/>
          </a:xfrm>
        </p:grpSpPr>
        <p:sp>
          <p:nvSpPr>
            <p:cNvPr id="83984" name="Rectangle 8"/>
            <p:cNvSpPr>
              <a:spLocks noChangeArrowheads="1"/>
            </p:cNvSpPr>
            <p:nvPr/>
          </p:nvSpPr>
          <p:spPr bwMode="auto">
            <a:xfrm>
              <a:off x="918" y="2535"/>
              <a:ext cx="2869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曲线      关于  轴对称；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3985" name="Object 9"/>
            <p:cNvGraphicFramePr>
              <a:graphicFrameLocks noChangeAspect="1"/>
            </p:cNvGraphicFramePr>
            <p:nvPr/>
          </p:nvGraphicFramePr>
          <p:xfrm>
            <a:off x="2472" y="2659"/>
            <a:ext cx="3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0" name="公式" r:id="rId9" imgW="95250" imgH="106045" progId="Equation.3">
                    <p:embed/>
                  </p:oleObj>
                </mc:Choice>
                <mc:Fallback>
                  <p:oleObj name="公式" r:id="rId9" imgW="95250" imgH="10604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659"/>
                          <a:ext cx="33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6" name="Object 10"/>
            <p:cNvGraphicFramePr>
              <a:graphicFrameLocks noChangeAspect="1"/>
            </p:cNvGraphicFramePr>
            <p:nvPr/>
          </p:nvGraphicFramePr>
          <p:xfrm>
            <a:off x="1474" y="2614"/>
            <a:ext cx="59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1" name="Equation" r:id="rId11" imgW="809625" imgH="442595" progId="Equation.DSMT4">
                    <p:embed/>
                  </p:oleObj>
                </mc:Choice>
                <mc:Fallback>
                  <p:oleObj name="Equation" r:id="rId11" imgW="809625" imgH="4425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614"/>
                          <a:ext cx="594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87" name="Object 11"/>
            <p:cNvGraphicFramePr>
              <a:graphicFrameLocks noChangeAspect="1"/>
            </p:cNvGraphicFramePr>
            <p:nvPr/>
          </p:nvGraphicFramePr>
          <p:xfrm>
            <a:off x="567" y="2626"/>
            <a:ext cx="35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2" name="Equation" r:id="rId13" imgW="447675" imgH="442595" progId="Equation.DSMT4">
                    <p:embed/>
                  </p:oleObj>
                </mc:Choice>
                <mc:Fallback>
                  <p:oleObj name="Equation" r:id="rId13" imgW="447675" imgH="442595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626"/>
                          <a:ext cx="35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757238" y="5526088"/>
          <a:ext cx="2520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3" name="Equation" r:id="rId15" imgW="2600325" imgH="442595" progId="Equation.DSMT4">
                  <p:embed/>
                </p:oleObj>
              </mc:Choice>
              <mc:Fallback>
                <p:oleObj name="Equation" r:id="rId15" imgW="2600325" imgH="44259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5526088"/>
                        <a:ext cx="2520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/>
        </p:nvGraphicFramePr>
        <p:xfrm>
          <a:off x="3349625" y="5526088"/>
          <a:ext cx="27368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4" name="Equation" r:id="rId17" imgW="2886075" imgH="442595" progId="Equation.DSMT4">
                  <p:embed/>
                </p:oleObj>
              </mc:Choice>
              <mc:Fallback>
                <p:oleObj name="Equation" r:id="rId17" imgW="2886075" imgH="4425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5526088"/>
                        <a:ext cx="27368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/>
        </p:nvGraphicFramePr>
        <p:xfrm>
          <a:off x="3062288" y="4652963"/>
          <a:ext cx="434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5" name="Equation" r:id="rId19" imgW="180975" imgH="337185" progId="Equation.DSMT4">
                  <p:embed/>
                </p:oleObj>
              </mc:Choice>
              <mc:Fallback>
                <p:oleObj name="Equation" r:id="rId19" imgW="180975" imgH="33718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4652963"/>
                        <a:ext cx="434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7" name="Object 15"/>
          <p:cNvGraphicFramePr>
            <a:graphicFrameLocks noChangeAspect="1"/>
          </p:cNvGraphicFramePr>
          <p:nvPr/>
        </p:nvGraphicFramePr>
        <p:xfrm>
          <a:off x="6519863" y="5514975"/>
          <a:ext cx="1054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766" name="Equation" r:id="rId21" imgW="1000125" imgH="442595" progId="Equation.DSMT4">
                  <p:embed/>
                </p:oleObj>
              </mc:Choice>
              <mc:Fallback>
                <p:oleObj name="Equation" r:id="rId21" imgW="1000125" imgH="44259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5514975"/>
                        <a:ext cx="1054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28" name="Group 16"/>
          <p:cNvGrpSpPr/>
          <p:nvPr/>
        </p:nvGrpSpPr>
        <p:grpSpPr bwMode="auto">
          <a:xfrm>
            <a:off x="5918200" y="609600"/>
            <a:ext cx="3059113" cy="1368425"/>
            <a:chOff x="3742" y="482"/>
            <a:chExt cx="1927" cy="862"/>
          </a:xfrm>
        </p:grpSpPr>
        <p:graphicFrame>
          <p:nvGraphicFramePr>
            <p:cNvPr id="83982" name="Object 17"/>
            <p:cNvGraphicFramePr>
              <a:graphicFrameLocks noChangeAspect="1"/>
            </p:cNvGraphicFramePr>
            <p:nvPr/>
          </p:nvGraphicFramePr>
          <p:xfrm>
            <a:off x="3893" y="622"/>
            <a:ext cx="156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767" name="Equation" r:id="rId23" imgW="2419350" imgH="866140" progId="Equation.DSMT4">
                    <p:embed/>
                  </p:oleObj>
                </mc:Choice>
                <mc:Fallback>
                  <p:oleObj name="Equation" r:id="rId23" imgW="2419350" imgH="8661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3" y="622"/>
                          <a:ext cx="156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3" name="Oval 18"/>
            <p:cNvSpPr>
              <a:spLocks noChangeArrowheads="1"/>
            </p:cNvSpPr>
            <p:nvPr/>
          </p:nvSpPr>
          <p:spPr bwMode="auto">
            <a:xfrm>
              <a:off x="3742" y="482"/>
              <a:ext cx="1927" cy="86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41331" name="Freeform 19"/>
          <p:cNvSpPr/>
          <p:nvPr/>
        </p:nvSpPr>
        <p:spPr bwMode="auto">
          <a:xfrm>
            <a:off x="5197475" y="1401763"/>
            <a:ext cx="792163" cy="1295400"/>
          </a:xfrm>
          <a:custGeom>
            <a:avLst/>
            <a:gdLst>
              <a:gd name="T0" fmla="*/ 2147483646 w 454"/>
              <a:gd name="T1" fmla="*/ 0 h 726"/>
              <a:gd name="T2" fmla="*/ 2147483646 w 454"/>
              <a:gd name="T3" fmla="*/ 2147483646 h 726"/>
              <a:gd name="T4" fmla="*/ 2147483646 w 454"/>
              <a:gd name="T5" fmla="*/ 2147483646 h 726"/>
              <a:gd name="T6" fmla="*/ 0 w 454"/>
              <a:gd name="T7" fmla="*/ 2147483646 h 72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54" h="726">
                <a:moveTo>
                  <a:pt x="454" y="0"/>
                </a:moveTo>
                <a:cubicBezTo>
                  <a:pt x="352" y="23"/>
                  <a:pt x="250" y="46"/>
                  <a:pt x="182" y="91"/>
                </a:cubicBezTo>
                <a:cubicBezTo>
                  <a:pt x="114" y="136"/>
                  <a:pt x="76" y="166"/>
                  <a:pt x="46" y="272"/>
                </a:cubicBezTo>
                <a:cubicBezTo>
                  <a:pt x="16" y="378"/>
                  <a:pt x="8" y="650"/>
                  <a:pt x="0" y="72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560888" y="297338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6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0888" y="2973388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75" name="Text Box 3"/>
          <p:cNvSpPr txBox="1">
            <a:spLocks noChangeArrowheads="1"/>
          </p:cNvSpPr>
          <p:nvPr/>
        </p:nvSpPr>
        <p:spPr bwMode="auto">
          <a:xfrm>
            <a:off x="466725" y="3819525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则称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为连续型随机变量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称 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为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的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概率密度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函数</a:t>
            </a:r>
            <a:r>
              <a:rPr kumimoji="1" lang="zh-CN" altLang="en-US" sz="2800">
                <a:latin typeface="Times New Roman" panose="02020603050405020304" pitchFamily="18" charset="0"/>
              </a:rPr>
              <a:t>，简称为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概率密度 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09600" y="5334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 连续型随机变量及其概率密度的定义</a:t>
            </a:r>
            <a:endParaRPr kumimoji="1" lang="zh-CN" altLang="en-US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7477" name="Object 5"/>
          <p:cNvGraphicFramePr>
            <a:graphicFrameLocks noChangeAspect="1"/>
          </p:cNvGraphicFramePr>
          <p:nvPr/>
        </p:nvGraphicFramePr>
        <p:xfrm>
          <a:off x="2051050" y="2781300"/>
          <a:ext cx="2768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7" name="Equation" r:id="rId3" imgW="2714625" imgH="645160" progId="Equation.DSMT4">
                  <p:embed/>
                </p:oleObj>
              </mc:Choice>
              <mc:Fallback>
                <p:oleObj name="Equation" r:id="rId3" imgW="2714625" imgH="64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81300"/>
                        <a:ext cx="2768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78" name="Rectangle 6"/>
          <p:cNvSpPr>
            <a:spLocks noChangeArrowheads="1"/>
          </p:cNvSpPr>
          <p:nvPr/>
        </p:nvSpPr>
        <p:spPr bwMode="auto">
          <a:xfrm>
            <a:off x="5986463" y="19637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有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617479" name="Group 7"/>
          <p:cNvGrpSpPr/>
          <p:nvPr/>
        </p:nvGrpSpPr>
        <p:grpSpPr bwMode="auto">
          <a:xfrm>
            <a:off x="468313" y="1341438"/>
            <a:ext cx="8305800" cy="1138237"/>
            <a:chOff x="249" y="1125"/>
            <a:chExt cx="5232" cy="717"/>
          </a:xfrm>
        </p:grpSpPr>
        <p:graphicFrame>
          <p:nvGraphicFramePr>
            <p:cNvPr id="60429" name="Object 8"/>
            <p:cNvGraphicFramePr>
              <a:graphicFrameLocks noChangeAspect="1"/>
            </p:cNvGraphicFramePr>
            <p:nvPr/>
          </p:nvGraphicFramePr>
          <p:xfrm>
            <a:off x="2628" y="1274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48" name="公式" r:id="rId5" imgW="114300" imgH="215900" progId="Equation.3">
                    <p:embed/>
                  </p:oleObj>
                </mc:Choice>
                <mc:Fallback>
                  <p:oleObj name="公式" r:id="rId5" imgW="1143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1274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Text Box 9"/>
            <p:cNvSpPr txBox="1">
              <a:spLocks noChangeArrowheads="1"/>
            </p:cNvSpPr>
            <p:nvPr/>
          </p:nvSpPr>
          <p:spPr bwMode="auto">
            <a:xfrm>
              <a:off x="1565" y="1464"/>
              <a:ext cx="2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>
                  <a:latin typeface="Times New Roman" panose="02020603050405020304" pitchFamily="18" charset="0"/>
                </a:rPr>
                <a:t>,</a:t>
              </a:r>
              <a:r>
                <a:rPr kumimoji="1" lang="zh-CN" altLang="zh-CN" sz="2800">
                  <a:latin typeface="Times New Roman" panose="02020603050405020304" pitchFamily="18" charset="0"/>
                </a:rPr>
                <a:t>使得对任意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实数   </a:t>
              </a:r>
              <a:r>
                <a:rPr kumimoji="1" lang="zh-CN" altLang="zh-CN">
                  <a:latin typeface="Times New Roman" panose="02020603050405020304" pitchFamily="18" charset="0"/>
                </a:rPr>
                <a:t> </a:t>
              </a:r>
              <a:r>
                <a:rPr kumimoji="1" lang="zh-CN" altLang="en-US">
                  <a:latin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, 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31" name="Object 10"/>
            <p:cNvGraphicFramePr>
              <a:graphicFrameLocks noChangeAspect="1"/>
            </p:cNvGraphicFramePr>
            <p:nvPr/>
          </p:nvGraphicFramePr>
          <p:xfrm>
            <a:off x="3309" y="1538"/>
            <a:ext cx="19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49" name="Equation" r:id="rId6" imgW="57150" imgH="125095" progId="Equation.DSMT4">
                    <p:embed/>
                  </p:oleObj>
                </mc:Choice>
                <mc:Fallback>
                  <p:oleObj name="Equation" r:id="rId6" imgW="57150" imgH="12509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9" y="1538"/>
                          <a:ext cx="19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2" name="Text Box 11"/>
            <p:cNvSpPr txBox="1">
              <a:spLocks noChangeArrowheads="1"/>
            </p:cNvSpPr>
            <p:nvPr/>
          </p:nvSpPr>
          <p:spPr bwMode="auto">
            <a:xfrm>
              <a:off x="249" y="1125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rgbClr val="FFFF66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对于随机变量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 ,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如果存在非负可积函数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) ,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            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33" name="Object 12"/>
            <p:cNvGraphicFramePr>
              <a:graphicFrameLocks noChangeAspect="1"/>
            </p:cNvGraphicFramePr>
            <p:nvPr/>
          </p:nvGraphicFramePr>
          <p:xfrm>
            <a:off x="333" y="1530"/>
            <a:ext cx="12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0" name="Equation" r:id="rId8" imgW="1895475" imgH="442595" progId="Equation.DSMT4">
                    <p:embed/>
                  </p:oleObj>
                </mc:Choice>
                <mc:Fallback>
                  <p:oleObj name="Equation" r:id="rId8" imgW="1895475" imgH="442595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" y="1530"/>
                          <a:ext cx="12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485" name="Object 13"/>
          <p:cNvGraphicFramePr>
            <a:graphicFrameLocks noChangeAspect="1"/>
          </p:cNvGraphicFramePr>
          <p:nvPr/>
        </p:nvGraphicFramePr>
        <p:xfrm>
          <a:off x="4932363" y="2924175"/>
          <a:ext cx="1816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1" name="Equation" r:id="rId10" imgW="1762125" imgH="442595" progId="Equation.DSMT4">
                  <p:embed/>
                </p:oleObj>
              </mc:Choice>
              <mc:Fallback>
                <p:oleObj name="Equation" r:id="rId10" imgW="1762125" imgH="4425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924175"/>
                        <a:ext cx="1816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486" name="Group 14"/>
          <p:cNvGrpSpPr/>
          <p:nvPr/>
        </p:nvGrpSpPr>
        <p:grpSpPr bwMode="auto">
          <a:xfrm>
            <a:off x="455613" y="5262563"/>
            <a:ext cx="6840537" cy="533400"/>
            <a:chOff x="249" y="3566"/>
            <a:chExt cx="4309" cy="384"/>
          </a:xfrm>
        </p:grpSpPr>
        <p:sp>
          <p:nvSpPr>
            <p:cNvPr id="60427" name="AutoShape 15"/>
            <p:cNvSpPr>
              <a:spLocks noChangeArrowheads="1"/>
            </p:cNvSpPr>
            <p:nvPr/>
          </p:nvSpPr>
          <p:spPr bwMode="auto">
            <a:xfrm>
              <a:off x="249" y="3566"/>
              <a:ext cx="4309" cy="384"/>
            </a:xfrm>
            <a:prstGeom prst="wedgeRoundRectCallout">
              <a:avLst>
                <a:gd name="adj1" fmla="val -10778"/>
                <a:gd name="adj2" fmla="val -375000"/>
                <a:gd name="adj3" fmla="val 16667"/>
              </a:avLst>
            </a:prstGeom>
            <a:solidFill>
              <a:schemeClr val="accent1">
                <a:alpha val="43137"/>
              </a:schemeClr>
            </a:solidFill>
            <a:ln w="63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连续型随机变量的分布函数在    上连续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28" name="Object 16"/>
            <p:cNvGraphicFramePr>
              <a:graphicFrameLocks noChangeAspect="1"/>
            </p:cNvGraphicFramePr>
            <p:nvPr/>
          </p:nvGraphicFramePr>
          <p:xfrm>
            <a:off x="3301" y="366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52" name="Equation" r:id="rId12" imgW="238125" imgH="240665" progId="Equation.DSMT4">
                    <p:embed/>
                  </p:oleObj>
                </mc:Choice>
                <mc:Fallback>
                  <p:oleObj name="Equation" r:id="rId12" imgW="238125" imgH="240665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1" y="366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7489" name="Object 17"/>
          <p:cNvGraphicFramePr>
            <a:graphicFrameLocks noChangeAspect="1"/>
          </p:cNvGraphicFramePr>
          <p:nvPr/>
        </p:nvGraphicFramePr>
        <p:xfrm>
          <a:off x="5218906" y="1949450"/>
          <a:ext cx="4556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53" name="Equation" r:id="rId14" imgW="127000" imgH="139700" progId="Equation.DSMT4">
                  <p:embed/>
                </p:oleObj>
              </mc:Choice>
              <mc:Fallback>
                <p:oleObj name="Equation" r:id="rId14" imgW="127000" imgH="139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906" y="1949450"/>
                        <a:ext cx="455613" cy="501650"/>
                      </a:xfrm>
                      <a:prstGeom prst="rect">
                        <a:avLst/>
                      </a:prstGeom>
                      <a:solidFill>
                        <a:srgbClr val="FFFFE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autoUpdateAnimBg="0"/>
      <p:bldP spid="6174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1258888" y="323850"/>
          <a:ext cx="5184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84" name="公式" r:id="rId1" imgW="2333625" imgH="433070" progId="Equation.3">
                  <p:embed/>
                </p:oleObj>
              </mc:Choice>
              <mc:Fallback>
                <p:oleObj name="公式" r:id="rId1" imgW="2333625" imgH="43307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23850"/>
                        <a:ext cx="51847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39" name="Group 3"/>
          <p:cNvGrpSpPr/>
          <p:nvPr/>
        </p:nvGrpSpPr>
        <p:grpSpPr bwMode="auto">
          <a:xfrm>
            <a:off x="323850" y="1844675"/>
            <a:ext cx="8820150" cy="1268413"/>
            <a:chOff x="204" y="1162"/>
            <a:chExt cx="5556" cy="799"/>
          </a:xfrm>
        </p:grpSpPr>
        <p:sp>
          <p:nvSpPr>
            <p:cNvPr id="85001" name="Rectangle 4"/>
            <p:cNvSpPr>
              <a:spLocks noChangeArrowheads="1"/>
            </p:cNvSpPr>
            <p:nvPr/>
          </p:nvSpPr>
          <p:spPr bwMode="auto">
            <a:xfrm>
              <a:off x="979" y="1162"/>
              <a:ext cx="4781" cy="381"/>
            </a:xfrm>
            <a:prstGeom prst="rect">
              <a:avLst/>
            </a:prstGeom>
            <a:solidFill>
              <a:srgbClr val="AA9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函数     在       上单调增加</a:t>
              </a:r>
              <a:r>
                <a:rPr kumimoji="1" lang="en-US" altLang="zh-CN" sz="2800">
                  <a:latin typeface="宋体" panose="02010600030101010101" pitchFamily="2" charset="-122"/>
                </a:rPr>
                <a:t>,</a:t>
              </a:r>
              <a:r>
                <a:rPr kumimoji="1" lang="zh-CN" altLang="en-US" sz="2800">
                  <a:latin typeface="宋体" panose="02010600030101010101" pitchFamily="2" charset="-122"/>
                </a:rPr>
                <a:t>在       上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85002" name="Object 5"/>
            <p:cNvGraphicFramePr>
              <a:graphicFrameLocks noChangeAspect="1"/>
            </p:cNvGraphicFramePr>
            <p:nvPr/>
          </p:nvGraphicFramePr>
          <p:xfrm>
            <a:off x="1520" y="1253"/>
            <a:ext cx="5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85" name="Equation" r:id="rId3" imgW="809625" imgH="442595" progId="Equation.DSMT4">
                    <p:embed/>
                  </p:oleObj>
                </mc:Choice>
                <mc:Fallback>
                  <p:oleObj name="Equation" r:id="rId3" imgW="809625" imgH="44259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253"/>
                          <a:ext cx="544" cy="312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3" name="Object 6"/>
            <p:cNvGraphicFramePr>
              <a:graphicFrameLocks noChangeAspect="1"/>
            </p:cNvGraphicFramePr>
            <p:nvPr/>
          </p:nvGraphicFramePr>
          <p:xfrm>
            <a:off x="662" y="1253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86" name="Equation" r:id="rId5" imgW="438150" imgH="442595" progId="Equation.DSMT4">
                    <p:embed/>
                  </p:oleObj>
                </mc:Choice>
                <mc:Fallback>
                  <p:oleObj name="Equation" r:id="rId5" imgW="438150" imgH="4425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1253"/>
                          <a:ext cx="312" cy="312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4" name="Object 7"/>
            <p:cNvGraphicFramePr>
              <a:graphicFrameLocks noChangeAspect="1"/>
            </p:cNvGraphicFramePr>
            <p:nvPr/>
          </p:nvGraphicFramePr>
          <p:xfrm>
            <a:off x="2336" y="1271"/>
            <a:ext cx="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87" name="Equation" r:id="rId7" imgW="1078865" imgH="393700" progId="Equation.DSMT4">
                    <p:embed/>
                  </p:oleObj>
                </mc:Choice>
                <mc:Fallback>
                  <p:oleObj name="Equation" r:id="rId7" imgW="1078865" imgH="3937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271"/>
                          <a:ext cx="680" cy="248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5" name="Object 8"/>
            <p:cNvGraphicFramePr>
              <a:graphicFrameLocks noChangeAspect="1"/>
            </p:cNvGraphicFramePr>
            <p:nvPr/>
          </p:nvGraphicFramePr>
          <p:xfrm>
            <a:off x="4604" y="1271"/>
            <a:ext cx="6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88" name="Equation" r:id="rId9" imgW="1078865" imgH="393700" progId="Equation.DSMT4">
                    <p:embed/>
                  </p:oleObj>
                </mc:Choice>
                <mc:Fallback>
                  <p:oleObj name="Equation" r:id="rId9" imgW="1078865" imgH="393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271"/>
                          <a:ext cx="680" cy="248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6" name="Rectangle 9"/>
            <p:cNvSpPr>
              <a:spLocks noChangeArrowheads="1"/>
            </p:cNvSpPr>
            <p:nvPr/>
          </p:nvSpPr>
          <p:spPr bwMode="auto">
            <a:xfrm>
              <a:off x="204" y="1634"/>
              <a:ext cx="3674" cy="327"/>
            </a:xfrm>
            <a:prstGeom prst="rect">
              <a:avLst/>
            </a:prstGeom>
            <a:solidFill>
              <a:srgbClr val="AA9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单调减少</a:t>
              </a:r>
              <a:r>
                <a:rPr kumimoji="1" lang="en-US" altLang="zh-CN" sz="2800">
                  <a:latin typeface="宋体" panose="02010600030101010101" pitchFamily="2" charset="-122"/>
                </a:rPr>
                <a:t>,</a:t>
              </a:r>
              <a:r>
                <a:rPr kumimoji="1" lang="zh-CN" altLang="en-US" sz="2800">
                  <a:latin typeface="宋体" panose="02010600030101010101" pitchFamily="2" charset="-122"/>
                </a:rPr>
                <a:t>在     取得最大值；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85007" name="Object 10"/>
            <p:cNvGraphicFramePr>
              <a:graphicFrameLocks noChangeAspect="1"/>
            </p:cNvGraphicFramePr>
            <p:nvPr/>
          </p:nvGraphicFramePr>
          <p:xfrm>
            <a:off x="1519" y="1752"/>
            <a:ext cx="5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89" name="Equation" r:id="rId11" imgW="850265" imgH="317500" progId="Equation.DSMT4">
                    <p:embed/>
                  </p:oleObj>
                </mc:Choice>
                <mc:Fallback>
                  <p:oleObj name="Equation" r:id="rId11" imgW="850265" imgH="3175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752"/>
                          <a:ext cx="536" cy="200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47" name="Object 11"/>
          <p:cNvGraphicFramePr>
            <a:graphicFrameLocks noChangeAspect="1"/>
          </p:cNvGraphicFramePr>
          <p:nvPr/>
        </p:nvGraphicFramePr>
        <p:xfrm>
          <a:off x="1476375" y="3357563"/>
          <a:ext cx="5867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90" name="Equation" r:id="rId13" imgW="5810250" imgH="981710" progId="Equation.DSMT4">
                  <p:embed/>
                </p:oleObj>
              </mc:Choice>
              <mc:Fallback>
                <p:oleObj name="Equation" r:id="rId13" imgW="5810250" imgH="98171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57563"/>
                        <a:ext cx="5867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8" name="Group 12"/>
          <p:cNvGrpSpPr/>
          <p:nvPr/>
        </p:nvGrpSpPr>
        <p:grpSpPr bwMode="auto">
          <a:xfrm>
            <a:off x="971550" y="4505325"/>
            <a:ext cx="7777163" cy="519113"/>
            <a:chOff x="612" y="2838"/>
            <a:chExt cx="4899" cy="327"/>
          </a:xfrm>
        </p:grpSpPr>
        <p:sp>
          <p:nvSpPr>
            <p:cNvPr id="84999" name="Rectangle 13"/>
            <p:cNvSpPr>
              <a:spLocks noChangeArrowheads="1"/>
            </p:cNvSpPr>
            <p:nvPr/>
          </p:nvSpPr>
          <p:spPr bwMode="auto">
            <a:xfrm>
              <a:off x="1066" y="2838"/>
              <a:ext cx="4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μ</a:t>
              </a:r>
              <a:r>
                <a:rPr kumimoji="1" lang="en-US" altLang="zh-CN" sz="28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σ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为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 (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的两个拐点的横坐标；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5000" name="Object 14"/>
            <p:cNvGraphicFramePr>
              <a:graphicFrameLocks noChangeAspect="1"/>
            </p:cNvGraphicFramePr>
            <p:nvPr/>
          </p:nvGraphicFramePr>
          <p:xfrm>
            <a:off x="612" y="2840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591" name="Equation" r:id="rId15" imgW="438150" imgH="442595" progId="Equation.DSMT4">
                    <p:embed/>
                  </p:oleObj>
                </mc:Choice>
                <mc:Fallback>
                  <p:oleObj name="Equation" r:id="rId15" imgW="438150" imgH="44259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840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2351" name="Object 15"/>
          <p:cNvGraphicFramePr>
            <a:graphicFrameLocks noChangeAspect="1"/>
          </p:cNvGraphicFramePr>
          <p:nvPr/>
        </p:nvGraphicFramePr>
        <p:xfrm>
          <a:off x="1012825" y="5208588"/>
          <a:ext cx="6794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592" name="Equation" r:id="rId17" imgW="6734175" imgH="981710" progId="Equation.DSMT4">
                  <p:embed/>
                </p:oleObj>
              </mc:Choice>
              <mc:Fallback>
                <p:oleObj name="Equation" r:id="rId17" imgW="6734175" imgH="98171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208588"/>
                        <a:ext cx="6794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1663700" y="2105025"/>
            <a:ext cx="4103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当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x→ </a:t>
            </a:r>
            <a:r>
              <a:rPr kumimoji="1" lang="en-US" altLang="zh-CN" sz="2800">
                <a:latin typeface="宋体" panose="02010600030101010101" pitchFamily="2" charset="-122"/>
                <a:cs typeface="Times New Roman" panose="02020603050405020304" pitchFamily="18" charset="0"/>
              </a:rPr>
              <a:t>∞</a:t>
            </a:r>
            <a:r>
              <a:rPr kumimoji="1" lang="zh-CN" altLang="en-US" sz="2800">
                <a:latin typeface="宋体" panose="02010600030101010101" pitchFamily="2" charset="-122"/>
              </a:rPr>
              <a:t>时，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  <a:r>
              <a:rPr kumimoji="1" lang="en-US" altLang="zh-CN" sz="2800">
                <a:latin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80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1447800" y="152400"/>
          <a:ext cx="51847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3" name="公式" r:id="rId1" imgW="2333625" imgH="433070" progId="Equation.3">
                  <p:embed/>
                </p:oleObj>
              </mc:Choice>
              <mc:Fallback>
                <p:oleObj name="公式" r:id="rId1" imgW="2333625" imgH="43307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52400"/>
                        <a:ext cx="5184775" cy="1089025"/>
                      </a:xfrm>
                      <a:prstGeom prst="rect">
                        <a:avLst/>
                      </a:prstGeom>
                      <a:solidFill>
                        <a:srgbClr val="AA956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64" name="Group 4"/>
          <p:cNvGrpSpPr/>
          <p:nvPr/>
        </p:nvGrpSpPr>
        <p:grpSpPr bwMode="auto">
          <a:xfrm>
            <a:off x="1168400" y="1385888"/>
            <a:ext cx="4456113" cy="519112"/>
            <a:chOff x="799" y="1026"/>
            <a:chExt cx="2807" cy="327"/>
          </a:xfrm>
        </p:grpSpPr>
        <p:sp>
          <p:nvSpPr>
            <p:cNvPr id="86023" name="Rectangle 5"/>
            <p:cNvSpPr>
              <a:spLocks noChangeArrowheads="1"/>
            </p:cNvSpPr>
            <p:nvPr/>
          </p:nvSpPr>
          <p:spPr bwMode="auto">
            <a:xfrm>
              <a:off x="1020" y="1026"/>
              <a:ext cx="2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</a:rPr>
                <a:t>f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 (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) </a:t>
              </a:r>
              <a:r>
                <a:rPr kumimoji="1" lang="zh-CN" altLang="en-US" sz="2800">
                  <a:latin typeface="宋体" panose="02010600030101010101" pitchFamily="2" charset="-122"/>
                </a:rPr>
                <a:t>以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>
                  <a:latin typeface="宋体" panose="02010600030101010101" pitchFamily="2" charset="-122"/>
                </a:rPr>
                <a:t>轴为渐近线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86024" name="Object 6"/>
            <p:cNvGraphicFramePr>
              <a:graphicFrameLocks noChangeAspect="1"/>
            </p:cNvGraphicFramePr>
            <p:nvPr/>
          </p:nvGraphicFramePr>
          <p:xfrm>
            <a:off x="799" y="1026"/>
            <a:ext cx="31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4" name="Equation" r:id="rId3" imgW="438150" imgH="442595" progId="Equation.DSMT4">
                    <p:embed/>
                  </p:oleObj>
                </mc:Choice>
                <mc:Fallback>
                  <p:oleObj name="Equation" r:id="rId3" imgW="438150" imgH="4425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9" y="1026"/>
                          <a:ext cx="31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223838" y="2754313"/>
            <a:ext cx="84248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   根据对密度函数的分析，也可初步画出正态分布的概率密度曲线图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pic>
        <p:nvPicPr>
          <p:cNvPr id="143368" name="Picture 8" descr="正态图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788" y="3868738"/>
            <a:ext cx="31496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386" name="Group 2"/>
          <p:cNvGrpSpPr/>
          <p:nvPr/>
        </p:nvGrpSpPr>
        <p:grpSpPr bwMode="auto">
          <a:xfrm>
            <a:off x="0" y="4608514"/>
            <a:ext cx="8229600" cy="1154113"/>
            <a:chOff x="158" y="2885"/>
            <a:chExt cx="5184" cy="727"/>
          </a:xfrm>
        </p:grpSpPr>
        <p:sp>
          <p:nvSpPr>
            <p:cNvPr id="87048" name="Rectangle 3"/>
            <p:cNvSpPr>
              <a:spLocks noChangeArrowheads="1"/>
            </p:cNvSpPr>
            <p:nvPr/>
          </p:nvSpPr>
          <p:spPr bwMode="auto">
            <a:xfrm>
              <a:off x="158" y="2908"/>
              <a:ext cx="518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       决定了图形的中心位置，  决定了图形中峰的陡峭程度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  <a:endParaRPr kumimoji="1" lang="en-US" altLang="zh-CN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87049" name="Object 4"/>
            <p:cNvGraphicFramePr>
              <a:graphicFrameLocks noChangeAspect="1"/>
            </p:cNvGraphicFramePr>
            <p:nvPr/>
          </p:nvGraphicFramePr>
          <p:xfrm>
            <a:off x="703" y="3022"/>
            <a:ext cx="303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43" name="公式" r:id="rId1" imgW="95250" imgH="106045" progId="Equation.3">
                    <p:embed/>
                  </p:oleObj>
                </mc:Choice>
                <mc:Fallback>
                  <p:oleObj name="公式" r:id="rId1" imgW="95250" imgH="10604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022"/>
                          <a:ext cx="303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0" name="Object 5"/>
            <p:cNvGraphicFramePr>
              <a:graphicFrameLocks noChangeAspect="1"/>
            </p:cNvGraphicFramePr>
            <p:nvPr/>
          </p:nvGraphicFramePr>
          <p:xfrm>
            <a:off x="3356" y="2885"/>
            <a:ext cx="363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44" name="Equation" r:id="rId3" imgW="4876800" imgH="4876800" progId="Equation.DSMT4">
                    <p:embed/>
                  </p:oleObj>
                </mc:Choice>
                <mc:Fallback>
                  <p:oleObj name="Equation" r:id="rId3" imgW="4876800" imgH="4876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2885"/>
                          <a:ext cx="363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4390" name="Picture 6" descr="正态图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860550"/>
            <a:ext cx="3200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391" name="Picture 7" descr="正态图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638" y="1858963"/>
            <a:ext cx="31242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5" name="Group 8"/>
          <p:cNvGrpSpPr/>
          <p:nvPr/>
        </p:nvGrpSpPr>
        <p:grpSpPr bwMode="auto">
          <a:xfrm>
            <a:off x="968375" y="609600"/>
            <a:ext cx="6705600" cy="615950"/>
            <a:chOff x="768" y="192"/>
            <a:chExt cx="4224" cy="388"/>
          </a:xfrm>
        </p:grpSpPr>
        <p:sp>
          <p:nvSpPr>
            <p:cNvPr id="87046" name="Text Box 9"/>
            <p:cNvSpPr txBox="1">
              <a:spLocks noChangeArrowheads="1"/>
            </p:cNvSpPr>
            <p:nvPr/>
          </p:nvSpPr>
          <p:spPr bwMode="auto">
            <a:xfrm>
              <a:off x="768" y="192"/>
              <a:ext cx="42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正态分布</a:t>
              </a:r>
              <a:r>
                <a:rPr kumimoji="1" lang="zh-CN" altLang="en-US">
                  <a:latin typeface="Times New Roman" panose="02020603050405020304" pitchFamily="18" charset="0"/>
                </a:rPr>
                <a:t>                 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的图形特点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7047" name="Object 10"/>
            <p:cNvGraphicFramePr>
              <a:graphicFrameLocks noChangeAspect="1"/>
            </p:cNvGraphicFramePr>
            <p:nvPr/>
          </p:nvGraphicFramePr>
          <p:xfrm>
            <a:off x="2064" y="192"/>
            <a:ext cx="110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45" name="公式" r:id="rId7" imgW="552450" imgH="173355" progId="Equation.3">
                    <p:embed/>
                  </p:oleObj>
                </mc:Choice>
                <mc:Fallback>
                  <p:oleObj name="公式" r:id="rId7" imgW="552450" imgH="17335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2"/>
                          <a:ext cx="110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0" name="Group 2"/>
          <p:cNvGrpSpPr/>
          <p:nvPr/>
        </p:nvGrpSpPr>
        <p:grpSpPr bwMode="auto">
          <a:xfrm>
            <a:off x="762000" y="1222375"/>
            <a:ext cx="6538913" cy="693738"/>
            <a:chOff x="480" y="187"/>
            <a:chExt cx="4119" cy="437"/>
          </a:xfrm>
        </p:grpSpPr>
        <p:grpSp>
          <p:nvGrpSpPr>
            <p:cNvPr id="88072" name="Group 3"/>
            <p:cNvGrpSpPr/>
            <p:nvPr/>
          </p:nvGrpSpPr>
          <p:grpSpPr bwMode="auto">
            <a:xfrm>
              <a:off x="480" y="187"/>
              <a:ext cx="2640" cy="437"/>
              <a:chOff x="480" y="144"/>
              <a:chExt cx="2640" cy="437"/>
            </a:xfrm>
          </p:grpSpPr>
          <p:sp>
            <p:nvSpPr>
              <p:cNvPr id="88074" name="Text Box 4"/>
              <p:cNvSpPr txBox="1">
                <a:spLocks noChangeArrowheads="1"/>
              </p:cNvSpPr>
              <p:nvPr/>
            </p:nvSpPr>
            <p:spPr bwMode="auto">
              <a:xfrm>
                <a:off x="480" y="163"/>
                <a:ext cx="26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latin typeface="Times New Roman" panose="02020603050405020304" pitchFamily="18" charset="0"/>
                  </a:rPr>
                  <a:t>     </a:t>
                </a:r>
                <a:r>
                  <a:rPr kumimoji="1" lang="zh-CN" altLang="en-US" sz="2800">
                    <a:latin typeface="Times New Roman" panose="02020603050405020304" pitchFamily="18" charset="0"/>
                  </a:rPr>
                  <a:t>设 </a:t>
                </a:r>
                <a:r>
                  <a:rPr kumimoji="1" lang="en-US" altLang="zh-CN" sz="2800" i="1">
                    <a:latin typeface="Times New Roman" panose="02020603050405020304" pitchFamily="18" charset="0"/>
                  </a:rPr>
                  <a:t>X</a:t>
                </a:r>
                <a:r>
                  <a:rPr kumimoji="1" lang="en-US" altLang="zh-CN">
                    <a:latin typeface="Times New Roman" panose="02020603050405020304" pitchFamily="18" charset="0"/>
                  </a:rPr>
                  <a:t>~                   ,</a:t>
                </a:r>
                <a:endParaRPr kumimoji="1" lang="en-US" altLang="zh-CN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88075" name="Object 5"/>
              <p:cNvGraphicFramePr>
                <a:graphicFrameLocks noChangeAspect="1"/>
              </p:cNvGraphicFramePr>
              <p:nvPr/>
            </p:nvGraphicFramePr>
            <p:xfrm>
              <a:off x="1404" y="144"/>
              <a:ext cx="1165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32" name="公式" r:id="rId1" imgW="552450" imgH="173355" progId="Equation.3">
                      <p:embed/>
                    </p:oleObj>
                  </mc:Choice>
                  <mc:Fallback>
                    <p:oleObj name="公式" r:id="rId1" imgW="552450" imgH="173355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4" y="144"/>
                            <a:ext cx="1165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8073" name="Rectangle 6"/>
            <p:cNvSpPr>
              <a:spLocks noChangeArrowheads="1"/>
            </p:cNvSpPr>
            <p:nvPr/>
          </p:nvSpPr>
          <p:spPr bwMode="auto">
            <a:xfrm>
              <a:off x="2928" y="236"/>
              <a:ext cx="16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的分布函数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是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</p:grpSp>
      <p:pic>
        <p:nvPicPr>
          <p:cNvPr id="145415" name="Picture 7" descr="正态图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3357563"/>
            <a:ext cx="5472112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8" name="Text Box 8"/>
          <p:cNvSpPr txBox="1">
            <a:spLocks noChangeArrowheads="1"/>
          </p:cNvSpPr>
          <p:nvPr/>
        </p:nvSpPr>
        <p:spPr bwMode="auto">
          <a:xfrm>
            <a:off x="1179513" y="447675"/>
            <a:ext cx="6705600" cy="579438"/>
          </a:xfrm>
          <a:prstGeom prst="rect">
            <a:avLst/>
          </a:prstGeom>
          <a:solidFill>
            <a:srgbClr val="99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正态分布                  的分布函数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8069" name="Object 9"/>
          <p:cNvGraphicFramePr>
            <a:graphicFrameLocks noChangeAspect="1"/>
          </p:cNvGraphicFramePr>
          <p:nvPr/>
        </p:nvGraphicFramePr>
        <p:xfrm>
          <a:off x="2916238" y="436563"/>
          <a:ext cx="1752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3" name="公式" r:id="rId4" imgW="552450" imgH="173355" progId="Equation.3">
                  <p:embed/>
                </p:oleObj>
              </mc:Choice>
              <mc:Fallback>
                <p:oleObj name="公式" r:id="rId4" imgW="552450" imgH="17335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36563"/>
                        <a:ext cx="1752600" cy="615950"/>
                      </a:xfrm>
                      <a:prstGeom prst="rect">
                        <a:avLst/>
                      </a:prstGeom>
                      <a:solidFill>
                        <a:srgbClr val="99CC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10"/>
          <p:cNvGraphicFramePr>
            <a:graphicFrameLocks noChangeAspect="1"/>
          </p:cNvGraphicFramePr>
          <p:nvPr/>
        </p:nvGraphicFramePr>
        <p:xfrm>
          <a:off x="658813" y="442913"/>
          <a:ext cx="5064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4" name="公式" r:id="rId6" imgW="123825" imgH="134620" progId="Equation.3">
                  <p:embed/>
                </p:oleObj>
              </mc:Choice>
              <mc:Fallback>
                <p:oleObj name="公式" r:id="rId6" imgW="123825" imgH="1346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42913"/>
                        <a:ext cx="5064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/>
        </p:nvGraphicFramePr>
        <p:xfrm>
          <a:off x="1190625" y="1963738"/>
          <a:ext cx="6248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35" name="Equation" r:id="rId8" imgW="6191250" imgH="981710" progId="Equation.DSMT4">
                  <p:embed/>
                </p:oleObj>
              </mc:Choice>
              <mc:Fallback>
                <p:oleObj name="Equation" r:id="rId8" imgW="6191250" imgH="98171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1963738"/>
                        <a:ext cx="6248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8"/>
          <p:cNvGrpSpPr/>
          <p:nvPr/>
        </p:nvGrpSpPr>
        <p:grpSpPr bwMode="auto">
          <a:xfrm>
            <a:off x="323850" y="1196975"/>
            <a:ext cx="8497888" cy="1158875"/>
            <a:chOff x="249" y="768"/>
            <a:chExt cx="5353" cy="730"/>
          </a:xfrm>
        </p:grpSpPr>
        <p:sp>
          <p:nvSpPr>
            <p:cNvPr id="89091" name="Rectangle 2"/>
            <p:cNvSpPr>
              <a:spLocks noChangeArrowheads="1"/>
            </p:cNvSpPr>
            <p:nvPr/>
          </p:nvSpPr>
          <p:spPr bwMode="auto">
            <a:xfrm>
              <a:off x="249" y="768"/>
              <a:ext cx="5353" cy="7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    正态分布由它的两个参数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μ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和      </a:t>
              </a:r>
              <a:r>
                <a:rPr kumimoji="1" lang="zh-CN" altLang="en-US" sz="2800">
                  <a:latin typeface="Times New Roman" panose="02020603050405020304" pitchFamily="18" charset="0"/>
                  <a:sym typeface="Symbol" panose="05050102010706020507" pitchFamily="18" charset="2"/>
                </a:rPr>
                <a:t>唯一确定， 当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μ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和      </a:t>
              </a:r>
              <a:r>
                <a:rPr kumimoji="1" lang="zh-CN" altLang="en-US" sz="2800">
                  <a:latin typeface="Times New Roman" panose="02020603050405020304" pitchFamily="18" charset="0"/>
                  <a:sym typeface="Symbol" panose="05050102010706020507" pitchFamily="18" charset="2"/>
                </a:rPr>
                <a:t>不同时，是不同的正态分布。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89092" name="Object 5"/>
            <p:cNvGraphicFramePr>
              <a:graphicFrameLocks noChangeAspect="1"/>
            </p:cNvGraphicFramePr>
            <p:nvPr/>
          </p:nvGraphicFramePr>
          <p:xfrm>
            <a:off x="567" y="1133"/>
            <a:ext cx="31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2" name="Equation" r:id="rId1" imgW="142875" imgH="144145" progId="Equation.DSMT4">
                    <p:embed/>
                  </p:oleObj>
                </mc:Choice>
                <mc:Fallback>
                  <p:oleObj name="Equation" r:id="rId1" imgW="142875" imgH="144145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133"/>
                          <a:ext cx="318" cy="298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3" name="Object 7"/>
            <p:cNvGraphicFramePr>
              <a:graphicFrameLocks noChangeAspect="1"/>
            </p:cNvGraphicFramePr>
            <p:nvPr/>
          </p:nvGraphicFramePr>
          <p:xfrm>
            <a:off x="3605" y="799"/>
            <a:ext cx="2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23" name="Equation" r:id="rId3" imgW="142875" imgH="144145" progId="Equation.DSMT4">
                    <p:embed/>
                  </p:oleObj>
                </mc:Choice>
                <mc:Fallback>
                  <p:oleObj name="Equation" r:id="rId3" imgW="142875" imgH="14414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799"/>
                          <a:ext cx="291" cy="272"/>
                        </a:xfrm>
                        <a:prstGeom prst="rect">
                          <a:avLst/>
                        </a:prstGeom>
                        <a:solidFill>
                          <a:srgbClr val="99CC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458" name="Group 2"/>
          <p:cNvGrpSpPr/>
          <p:nvPr/>
        </p:nvGrpSpPr>
        <p:grpSpPr bwMode="auto">
          <a:xfrm>
            <a:off x="685800" y="1066800"/>
            <a:ext cx="8077200" cy="638175"/>
            <a:chOff x="588" y="528"/>
            <a:chExt cx="4932" cy="402"/>
          </a:xfrm>
        </p:grpSpPr>
        <p:graphicFrame>
          <p:nvGraphicFramePr>
            <p:cNvPr id="90124" name="Object 3"/>
            <p:cNvGraphicFramePr>
              <a:graphicFrameLocks noChangeAspect="1"/>
            </p:cNvGraphicFramePr>
            <p:nvPr/>
          </p:nvGraphicFramePr>
          <p:xfrm>
            <a:off x="588" y="559"/>
            <a:ext cx="138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74" name="公式" r:id="rId1" imgW="695325" imgH="144145" progId="Equation.3">
                    <p:embed/>
                  </p:oleObj>
                </mc:Choice>
                <mc:Fallback>
                  <p:oleObj name="公式" r:id="rId1" imgW="695325" imgH="14414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" y="559"/>
                          <a:ext cx="138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5" name="Rectangle 4"/>
            <p:cNvSpPr>
              <a:spLocks noChangeArrowheads="1"/>
            </p:cNvSpPr>
            <p:nvPr/>
          </p:nvSpPr>
          <p:spPr bwMode="auto">
            <a:xfrm>
              <a:off x="1920" y="528"/>
              <a:ext cx="3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的正态分布称为</a:t>
              </a:r>
              <a:r>
                <a:rPr kumimoji="1"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标准正态分布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  <a:r>
                <a:rPr kumimoji="1" lang="zh-CN" altLang="en-US" sz="2800">
                  <a:latin typeface="宋体" panose="02010600030101010101" pitchFamily="2" charset="-122"/>
                </a:rPr>
                <a:t>记为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</p:grpSp>
      <p:grpSp>
        <p:nvGrpSpPr>
          <p:cNvPr id="147461" name="Group 5"/>
          <p:cNvGrpSpPr/>
          <p:nvPr/>
        </p:nvGrpSpPr>
        <p:grpSpPr bwMode="auto">
          <a:xfrm>
            <a:off x="381000" y="2743200"/>
            <a:ext cx="7588250" cy="566738"/>
            <a:chOff x="288" y="981"/>
            <a:chExt cx="4780" cy="357"/>
          </a:xfrm>
        </p:grpSpPr>
        <p:sp>
          <p:nvSpPr>
            <p:cNvPr id="90121" name="Rectangle 6"/>
            <p:cNvSpPr>
              <a:spLocks noChangeArrowheads="1"/>
            </p:cNvSpPr>
            <p:nvPr/>
          </p:nvSpPr>
          <p:spPr bwMode="auto">
            <a:xfrm>
              <a:off x="288" y="996"/>
              <a:ext cx="47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其密度函数和分布函数常用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和   </a:t>
              </a:r>
              <a:r>
                <a:rPr kumimoji="1"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表示：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0122" name="Object 7"/>
            <p:cNvGraphicFramePr>
              <a:graphicFrameLocks noChangeAspect="1"/>
            </p:cNvGraphicFramePr>
            <p:nvPr/>
          </p:nvGraphicFramePr>
          <p:xfrm>
            <a:off x="3022" y="981"/>
            <a:ext cx="58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75" name="Equation" r:id="rId3" imgW="276225" imgH="144145" progId="Equation.3">
                    <p:embed/>
                  </p:oleObj>
                </mc:Choice>
                <mc:Fallback>
                  <p:oleObj name="Equation" r:id="rId3" imgW="276225" imgH="14414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981"/>
                          <a:ext cx="58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23" name="Object 8"/>
            <p:cNvGraphicFramePr>
              <a:graphicFrameLocks noChangeAspect="1"/>
            </p:cNvGraphicFramePr>
            <p:nvPr/>
          </p:nvGraphicFramePr>
          <p:xfrm>
            <a:off x="3751" y="981"/>
            <a:ext cx="62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76" name="公式" r:id="rId5" imgW="295275" imgH="144145" progId="Equation.3">
                    <p:embed/>
                  </p:oleObj>
                </mc:Choice>
                <mc:Fallback>
                  <p:oleObj name="公式" r:id="rId5" imgW="295275" imgH="14414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981"/>
                          <a:ext cx="62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116" name="Rectangle 9"/>
          <p:cNvSpPr>
            <a:spLocks noChangeArrowheads="1"/>
          </p:cNvSpPr>
          <p:nvPr/>
        </p:nvSpPr>
        <p:spPr bwMode="auto">
          <a:xfrm>
            <a:off x="1447800" y="304800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标准正态分布</a:t>
            </a:r>
            <a:endParaRPr kumimoji="1" lang="zh-CN" altLang="en-US" sz="280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0117" name="Object 10"/>
          <p:cNvGraphicFramePr>
            <a:graphicFrameLocks noChangeAspect="1"/>
          </p:cNvGraphicFramePr>
          <p:nvPr/>
        </p:nvGraphicFramePr>
        <p:xfrm>
          <a:off x="860425" y="304800"/>
          <a:ext cx="50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7" name="Equation" r:id="rId7" imgW="247650" imgH="337185" progId="Equation.DSMT4">
                  <p:embed/>
                </p:oleObj>
              </mc:Choice>
              <mc:Fallback>
                <p:oleObj name="Equation" r:id="rId7" imgW="247650" imgH="33718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04800"/>
                        <a:ext cx="503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/>
          <p:cNvGraphicFramePr>
            <a:graphicFrameLocks noChangeAspect="1"/>
          </p:cNvGraphicFramePr>
          <p:nvPr/>
        </p:nvGraphicFramePr>
        <p:xfrm>
          <a:off x="1838325" y="5013325"/>
          <a:ext cx="5613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8" name="Equation" r:id="rId9" imgW="5553075" imgH="953135" progId="Equation.DSMT4">
                  <p:embed/>
                </p:oleObj>
              </mc:Choice>
              <mc:Fallback>
                <p:oleObj name="Equation" r:id="rId9" imgW="5553075" imgH="9531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013325"/>
                        <a:ext cx="5613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8" name="Object 12"/>
          <p:cNvGraphicFramePr>
            <a:graphicFrameLocks noChangeAspect="1"/>
          </p:cNvGraphicFramePr>
          <p:nvPr/>
        </p:nvGraphicFramePr>
        <p:xfrm>
          <a:off x="1846263" y="3644900"/>
          <a:ext cx="463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79" name="Equation" r:id="rId11" imgW="4581525" imgH="953135" progId="Equation.DSMT4">
                  <p:embed/>
                </p:oleObj>
              </mc:Choice>
              <mc:Fallback>
                <p:oleObj name="Equation" r:id="rId11" imgW="4581525" imgH="95313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263" y="3644900"/>
                        <a:ext cx="4635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9" name="Object 13"/>
          <p:cNvGraphicFramePr>
            <a:graphicFrameLocks noChangeAspect="1"/>
          </p:cNvGraphicFramePr>
          <p:nvPr/>
        </p:nvGraphicFramePr>
        <p:xfrm>
          <a:off x="3200400" y="1981200"/>
          <a:ext cx="15287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80" name="Equation" r:id="rId13" imgW="723900" imgH="203200" progId="Equation.3">
                  <p:embed/>
                </p:oleObj>
              </mc:Choice>
              <mc:Fallback>
                <p:oleObj name="Equation" r:id="rId13" imgW="723900" imgH="203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1528763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82" name="Group 2"/>
          <p:cNvGrpSpPr/>
          <p:nvPr/>
        </p:nvGrpSpPr>
        <p:grpSpPr bwMode="auto">
          <a:xfrm>
            <a:off x="4787900" y="3573463"/>
            <a:ext cx="2895600" cy="2011362"/>
            <a:chOff x="3648" y="2112"/>
            <a:chExt cx="1824" cy="1494"/>
          </a:xfrm>
        </p:grpSpPr>
        <p:pic>
          <p:nvPicPr>
            <p:cNvPr id="91142" name="Picture 3" descr="N(0,1)分布函数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8" y="2112"/>
              <a:ext cx="1824" cy="1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1143" name="Object 4"/>
            <p:cNvGraphicFramePr>
              <a:graphicFrameLocks noChangeAspect="1"/>
            </p:cNvGraphicFramePr>
            <p:nvPr/>
          </p:nvGraphicFramePr>
          <p:xfrm>
            <a:off x="4568" y="2112"/>
            <a:ext cx="32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72" name="公式" r:id="rId2" imgW="368300" imgH="203200" progId="Equation.3">
                    <p:embed/>
                  </p:oleObj>
                </mc:Choice>
                <mc:Fallback>
                  <p:oleObj name="公式" r:id="rId2" imgW="368300" imgH="203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2112"/>
                          <a:ext cx="32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39" name="Group 5"/>
          <p:cNvGrpSpPr/>
          <p:nvPr/>
        </p:nvGrpSpPr>
        <p:grpSpPr bwMode="auto">
          <a:xfrm>
            <a:off x="1403350" y="1628775"/>
            <a:ext cx="2667000" cy="1970088"/>
            <a:chOff x="288" y="2872"/>
            <a:chExt cx="1680" cy="1286"/>
          </a:xfrm>
        </p:grpSpPr>
        <p:pic>
          <p:nvPicPr>
            <p:cNvPr id="91140" name="Picture 6" descr="N(0,1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72"/>
              <a:ext cx="1680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91141" name="Object 7"/>
            <p:cNvGraphicFramePr>
              <a:graphicFrameLocks noChangeAspect="1"/>
            </p:cNvGraphicFramePr>
            <p:nvPr/>
          </p:nvGraphicFramePr>
          <p:xfrm>
            <a:off x="1152" y="2880"/>
            <a:ext cx="3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73" name="公式" r:id="rId5" imgW="355600" imgH="203200" progId="Equation.3">
                    <p:embed/>
                  </p:oleObj>
                </mc:Choice>
                <mc:Fallback>
                  <p:oleObj name="公式" r:id="rId5" imgW="3556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305550" y="973138"/>
            <a:ext cx="15128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的性质</a:t>
            </a:r>
            <a:r>
              <a:rPr kumimoji="1" lang="zh-CN" altLang="en-US" sz="280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265238" y="1836738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4" name="公式" r:id="rId1" imgW="2238375" imgH="779780" progId="Equation.3">
                  <p:embed/>
                </p:oleObj>
              </mc:Choice>
              <mc:Fallback>
                <p:oleObj name="公式" r:id="rId1" imgW="2238375" imgH="7797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836738"/>
                        <a:ext cx="229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617538" y="2773363"/>
          <a:ext cx="368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5" name="公式" r:id="rId3" imgW="3629025" imgH="933450" progId="Equation.3">
                  <p:embed/>
                </p:oleObj>
              </mc:Choice>
              <mc:Fallback>
                <p:oleObj name="公式" r:id="rId3" imgW="3629025" imgH="93345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773363"/>
                        <a:ext cx="368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4116388" y="2773363"/>
          <a:ext cx="400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6" name="公式" r:id="rId5" imgW="3943350" imgH="933450" progId="Equation.3">
                  <p:embed/>
                </p:oleObj>
              </mc:Choice>
              <mc:Fallback>
                <p:oleObj name="公式" r:id="rId5" imgW="3943350" imgH="9334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6388" y="2773363"/>
                        <a:ext cx="4000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/>
        </p:nvGraphicFramePr>
        <p:xfrm>
          <a:off x="1243013" y="4070350"/>
          <a:ext cx="499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7" name="公式" r:id="rId7" imgW="4933950" imgH="365760" progId="Equation.3">
                  <p:embed/>
                </p:oleObj>
              </mc:Choice>
              <mc:Fallback>
                <p:oleObj name="公式" r:id="rId7" imgW="4933950" imgH="3657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4070350"/>
                        <a:ext cx="499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2719388" y="4646613"/>
          <a:ext cx="388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8" name="公式" r:id="rId9" imgW="3829050" imgH="1472565" progId="Equation.3">
                  <p:embed/>
                </p:oleObj>
              </mc:Choice>
              <mc:Fallback>
                <p:oleObj name="公式" r:id="rId9" imgW="3829050" imgH="14725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4646613"/>
                        <a:ext cx="388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1060450" y="4933950"/>
            <a:ext cx="151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事实上  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755650" y="692150"/>
          <a:ext cx="553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9" name="Equation" r:id="rId11" imgW="5476875" imgH="953135" progId="Equation.DSMT4">
                  <p:embed/>
                </p:oleObj>
              </mc:Choice>
              <mc:Fallback>
                <p:oleObj name="Equation" r:id="rId11" imgW="5476875" imgH="95313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92150"/>
                        <a:ext cx="5537200" cy="1003300"/>
                      </a:xfrm>
                      <a:prstGeom prst="rect">
                        <a:avLst/>
                      </a:prstGeom>
                      <a:solidFill>
                        <a:srgbClr val="80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530" name="Object 2"/>
          <p:cNvGraphicFramePr>
            <a:graphicFrameLocks noChangeAspect="1"/>
          </p:cNvGraphicFramePr>
          <p:nvPr/>
        </p:nvGraphicFramePr>
        <p:xfrm>
          <a:off x="1811338" y="1790700"/>
          <a:ext cx="3187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8" name="Equation" r:id="rId1" imgW="3133725" imgH="953135" progId="Equation.DSMT4">
                  <p:embed/>
                </p:oleObj>
              </mc:Choice>
              <mc:Fallback>
                <p:oleObj name="Equation" r:id="rId1" imgW="3133725" imgH="95313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790700"/>
                        <a:ext cx="3187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1" name="Object 3"/>
          <p:cNvGraphicFramePr>
            <a:graphicFrameLocks noChangeAspect="1"/>
          </p:cNvGraphicFramePr>
          <p:nvPr/>
        </p:nvGraphicFramePr>
        <p:xfrm>
          <a:off x="4924425" y="2176463"/>
          <a:ext cx="166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49" name="公式" r:id="rId3" imgW="1609725" imgH="365760" progId="Equation.3">
                  <p:embed/>
                </p:oleObj>
              </mc:Choice>
              <mc:Fallback>
                <p:oleObj name="公式" r:id="rId3" imgW="1609725" imgH="36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425" y="2176463"/>
                        <a:ext cx="166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3850" y="4176713"/>
            <a:ext cx="84963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    任何一个一般的正态分布都可以通过线性变换转化为标准正态分布</a:t>
            </a:r>
            <a:r>
              <a:rPr kumimoji="1" lang="en-US" altLang="zh-CN">
                <a:latin typeface="宋体" panose="02010600030101010101" pitchFamily="2" charset="-122"/>
              </a:rPr>
              <a:t>.</a:t>
            </a:r>
            <a:endParaRPr kumimoji="1" lang="en-US" altLang="zh-CN">
              <a:latin typeface="宋体" panose="02010600030101010101" pitchFamily="2" charset="-122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auto">
          <a:xfrm>
            <a:off x="1177925" y="3257550"/>
            <a:ext cx="1377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引理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2373313" y="3140075"/>
          <a:ext cx="637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0" name="公式" r:id="rId5" imgW="6315075" imgH="789305" progId="Equation.3">
                  <p:embed/>
                </p:oleObj>
              </mc:Choice>
              <mc:Fallback>
                <p:oleObj name="公式" r:id="rId5" imgW="6315075" imgH="7893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140075"/>
                        <a:ext cx="637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1873250" y="404813"/>
          <a:ext cx="3365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51" name="Equation" r:id="rId7" imgW="3305175" imgH="953135" progId="Equation.DSMT4">
                  <p:embed/>
                </p:oleObj>
              </mc:Choice>
              <mc:Fallback>
                <p:oleObj name="Equation" r:id="rId7" imgW="3305175" imgH="9531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04813"/>
                        <a:ext cx="3365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1524000" y="533400"/>
          <a:ext cx="637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8" name="公式" r:id="rId1" imgW="6315075" imgH="789305" progId="Equation.3">
                  <p:embed/>
                </p:oleObj>
              </mc:Choice>
              <mc:Fallback>
                <p:oleObj name="公式" r:id="rId1" imgW="6315075" imgH="78930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3400"/>
                        <a:ext cx="637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5" name="Text Box 3"/>
          <p:cNvSpPr txBox="1">
            <a:spLocks noChangeArrowheads="1"/>
          </p:cNvSpPr>
          <p:nvPr/>
        </p:nvSpPr>
        <p:spPr bwMode="auto">
          <a:xfrm>
            <a:off x="1522413" y="159861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证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2316163" y="1598613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宋体" panose="02010600030101010101" pitchFamily="2" charset="-122"/>
              </a:rPr>
              <a:t>Z </a:t>
            </a:r>
            <a:r>
              <a:rPr kumimoji="1" lang="zh-CN" altLang="en-US" sz="2800">
                <a:latin typeface="宋体" panose="02010600030101010101" pitchFamily="2" charset="-122"/>
              </a:rPr>
              <a:t>的分布函数为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/>
        </p:nvGraphicFramePr>
        <p:xfrm>
          <a:off x="1514475" y="2205038"/>
          <a:ext cx="64897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9" name="公式" r:id="rId3" imgW="6429375" imgH="1983105" progId="Equation.3">
                  <p:embed/>
                </p:oleObj>
              </mc:Choice>
              <mc:Fallback>
                <p:oleObj name="公式" r:id="rId3" imgW="6429375" imgH="19831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205038"/>
                        <a:ext cx="64897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58" name="Object 6"/>
          <p:cNvGraphicFramePr>
            <a:graphicFrameLocks noChangeAspect="1"/>
          </p:cNvGraphicFramePr>
          <p:nvPr/>
        </p:nvGraphicFramePr>
        <p:xfrm>
          <a:off x="746125" y="434975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0" name="公式" r:id="rId5" imgW="2505075" imgH="789305" progId="Equation.3">
                  <p:embed/>
                </p:oleObj>
              </mc:Choice>
              <mc:Fallback>
                <p:oleObj name="公式" r:id="rId5" imgW="2505075" imgH="7893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349750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3611563" y="4549775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则有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51560" name="Object 8"/>
          <p:cNvGraphicFramePr>
            <a:graphicFrameLocks noChangeAspect="1"/>
          </p:cNvGraphicFramePr>
          <p:nvPr/>
        </p:nvGraphicFramePr>
        <p:xfrm>
          <a:off x="1090613" y="5213350"/>
          <a:ext cx="406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1" name="公式" r:id="rId7" imgW="4010025" imgH="933450" progId="Equation.3">
                  <p:embed/>
                </p:oleObj>
              </mc:Choice>
              <mc:Fallback>
                <p:oleObj name="公式" r:id="rId7" imgW="4010025" imgH="9334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5213350"/>
                        <a:ext cx="406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1" name="Object 9"/>
          <p:cNvGraphicFramePr>
            <a:graphicFrameLocks noChangeAspect="1"/>
          </p:cNvGraphicFramePr>
          <p:nvPr/>
        </p:nvGraphicFramePr>
        <p:xfrm>
          <a:off x="5267325" y="5599113"/>
          <a:ext cx="1066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2" name="公式" r:id="rId9" imgW="1009650" imgH="356235" progId="Equation.3">
                  <p:embed/>
                </p:oleObj>
              </mc:Choice>
              <mc:Fallback>
                <p:oleObj name="公式" r:id="rId9" imgW="1009650" imgH="3562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7325" y="5599113"/>
                        <a:ext cx="1066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5" grpId="0" autoUpdateAnimBg="0"/>
      <p:bldP spid="151556" grpId="0" autoUpdateAnimBg="0"/>
      <p:bldP spid="15155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04800" y="762000"/>
            <a:ext cx="434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、概率密度 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的性质：</a:t>
            </a:r>
            <a:endParaRPr kumimoji="1" lang="zh-CN" altLang="en-US" sz="2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9523" name="Object 3"/>
          <p:cNvGraphicFramePr>
            <a:graphicFrameLocks noChangeAspect="1"/>
          </p:cNvGraphicFramePr>
          <p:nvPr/>
        </p:nvGraphicFramePr>
        <p:xfrm>
          <a:off x="1143000" y="1752600"/>
          <a:ext cx="2438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9" name="公式" r:id="rId1" imgW="850900" imgH="228600" progId="Equation.3">
                  <p:embed/>
                </p:oleObj>
              </mc:Choice>
              <mc:Fallback>
                <p:oleObj name="公式" r:id="rId1" imgW="8509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752600"/>
                        <a:ext cx="24384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524" name="Object 4"/>
          <p:cNvGraphicFramePr>
            <a:graphicFrameLocks noChangeAspect="1"/>
          </p:cNvGraphicFramePr>
          <p:nvPr/>
        </p:nvGraphicFramePr>
        <p:xfrm>
          <a:off x="990600" y="3048000"/>
          <a:ext cx="3276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0" name="公式" r:id="rId3" imgW="1193800" imgH="330200" progId="Equation.3">
                  <p:embed/>
                </p:oleObj>
              </mc:Choice>
              <mc:Fallback>
                <p:oleObj name="公式" r:id="rId3" imgW="1193800" imgH="330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32766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9525" name="Group 5"/>
          <p:cNvGrpSpPr/>
          <p:nvPr/>
        </p:nvGrpSpPr>
        <p:grpSpPr bwMode="auto">
          <a:xfrm>
            <a:off x="4876800" y="2590800"/>
            <a:ext cx="3581400" cy="2819400"/>
            <a:chOff x="3216" y="2112"/>
            <a:chExt cx="2256" cy="1776"/>
          </a:xfrm>
        </p:grpSpPr>
        <p:sp>
          <p:nvSpPr>
            <p:cNvPr id="62474" name="Line 6"/>
            <p:cNvSpPr>
              <a:spLocks noChangeShapeType="1"/>
            </p:cNvSpPr>
            <p:nvPr/>
          </p:nvSpPr>
          <p:spPr bwMode="auto">
            <a:xfrm>
              <a:off x="3216" y="3360"/>
              <a:ext cx="220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5" name="Line 7"/>
            <p:cNvSpPr>
              <a:spLocks noChangeShapeType="1"/>
            </p:cNvSpPr>
            <p:nvPr/>
          </p:nvSpPr>
          <p:spPr bwMode="auto">
            <a:xfrm flipV="1">
              <a:off x="4080" y="2304"/>
              <a:ext cx="0" cy="1584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6" name="Freeform 8"/>
            <p:cNvSpPr/>
            <p:nvPr/>
          </p:nvSpPr>
          <p:spPr bwMode="auto">
            <a:xfrm>
              <a:off x="3360" y="2640"/>
              <a:ext cx="1920" cy="576"/>
            </a:xfrm>
            <a:custGeom>
              <a:avLst/>
              <a:gdLst>
                <a:gd name="T0" fmla="*/ 0 w 3168"/>
                <a:gd name="T1" fmla="*/ 189 h 720"/>
                <a:gd name="T2" fmla="*/ 16 w 3168"/>
                <a:gd name="T3" fmla="*/ 176 h 720"/>
                <a:gd name="T4" fmla="*/ 27 w 3168"/>
                <a:gd name="T5" fmla="*/ 126 h 720"/>
                <a:gd name="T6" fmla="*/ 36 w 3168"/>
                <a:gd name="T7" fmla="*/ 50 h 720"/>
                <a:gd name="T8" fmla="*/ 50 w 3168"/>
                <a:gd name="T9" fmla="*/ 62 h 720"/>
                <a:gd name="T10" fmla="*/ 67 w 3168"/>
                <a:gd name="T11" fmla="*/ 138 h 720"/>
                <a:gd name="T12" fmla="*/ 95 w 3168"/>
                <a:gd name="T13" fmla="*/ 0 h 720"/>
                <a:gd name="T14" fmla="*/ 126 w 3168"/>
                <a:gd name="T15" fmla="*/ 138 h 720"/>
                <a:gd name="T16" fmla="*/ 157 w 3168"/>
                <a:gd name="T17" fmla="*/ 176 h 72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168" h="720">
                  <a:moveTo>
                    <a:pt x="0" y="720"/>
                  </a:moveTo>
                  <a:cubicBezTo>
                    <a:pt x="124" y="716"/>
                    <a:pt x="248" y="712"/>
                    <a:pt x="336" y="672"/>
                  </a:cubicBezTo>
                  <a:cubicBezTo>
                    <a:pt x="424" y="632"/>
                    <a:pt x="464" y="560"/>
                    <a:pt x="528" y="480"/>
                  </a:cubicBezTo>
                  <a:cubicBezTo>
                    <a:pt x="592" y="400"/>
                    <a:pt x="640" y="232"/>
                    <a:pt x="720" y="192"/>
                  </a:cubicBezTo>
                  <a:cubicBezTo>
                    <a:pt x="800" y="152"/>
                    <a:pt x="904" y="184"/>
                    <a:pt x="1008" y="240"/>
                  </a:cubicBezTo>
                  <a:cubicBezTo>
                    <a:pt x="1112" y="296"/>
                    <a:pt x="1192" y="568"/>
                    <a:pt x="1344" y="528"/>
                  </a:cubicBezTo>
                  <a:cubicBezTo>
                    <a:pt x="1496" y="488"/>
                    <a:pt x="1720" y="0"/>
                    <a:pt x="1920" y="0"/>
                  </a:cubicBezTo>
                  <a:cubicBezTo>
                    <a:pt x="2120" y="0"/>
                    <a:pt x="2336" y="416"/>
                    <a:pt x="2544" y="528"/>
                  </a:cubicBezTo>
                  <a:cubicBezTo>
                    <a:pt x="2752" y="640"/>
                    <a:pt x="3064" y="648"/>
                    <a:pt x="3168" y="672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7" name="Line 9"/>
            <p:cNvSpPr>
              <a:spLocks noChangeShapeType="1"/>
            </p:cNvSpPr>
            <p:nvPr/>
          </p:nvSpPr>
          <p:spPr bwMode="auto">
            <a:xfrm flipH="1">
              <a:off x="3312" y="3216"/>
              <a:ext cx="96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8" name="Line 10"/>
            <p:cNvSpPr>
              <a:spLocks noChangeShapeType="1"/>
            </p:cNvSpPr>
            <p:nvPr/>
          </p:nvSpPr>
          <p:spPr bwMode="auto">
            <a:xfrm flipH="1">
              <a:off x="3456" y="3168"/>
              <a:ext cx="144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9" name="Line 11"/>
            <p:cNvSpPr>
              <a:spLocks noChangeShapeType="1"/>
            </p:cNvSpPr>
            <p:nvPr/>
          </p:nvSpPr>
          <p:spPr bwMode="auto">
            <a:xfrm flipH="1">
              <a:off x="3600" y="2832"/>
              <a:ext cx="288" cy="52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0" name="Line 12"/>
            <p:cNvSpPr>
              <a:spLocks noChangeShapeType="1"/>
            </p:cNvSpPr>
            <p:nvPr/>
          </p:nvSpPr>
          <p:spPr bwMode="auto">
            <a:xfrm flipV="1">
              <a:off x="3792" y="2880"/>
              <a:ext cx="24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1" name="Line 13"/>
            <p:cNvSpPr>
              <a:spLocks noChangeShapeType="1"/>
            </p:cNvSpPr>
            <p:nvPr/>
          </p:nvSpPr>
          <p:spPr bwMode="auto">
            <a:xfrm flipV="1">
              <a:off x="3984" y="3024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2" name="Line 14"/>
            <p:cNvSpPr>
              <a:spLocks noChangeShapeType="1"/>
            </p:cNvSpPr>
            <p:nvPr/>
          </p:nvSpPr>
          <p:spPr bwMode="auto">
            <a:xfrm flipV="1">
              <a:off x="4128" y="2640"/>
              <a:ext cx="384" cy="72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Line 15"/>
            <p:cNvSpPr>
              <a:spLocks noChangeShapeType="1"/>
            </p:cNvSpPr>
            <p:nvPr/>
          </p:nvSpPr>
          <p:spPr bwMode="auto">
            <a:xfrm flipV="1">
              <a:off x="4320" y="2688"/>
              <a:ext cx="288" cy="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4" name="Line 16"/>
            <p:cNvSpPr>
              <a:spLocks noChangeShapeType="1"/>
            </p:cNvSpPr>
            <p:nvPr/>
          </p:nvSpPr>
          <p:spPr bwMode="auto">
            <a:xfrm flipV="1">
              <a:off x="4512" y="2880"/>
              <a:ext cx="240" cy="4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Line 17"/>
            <p:cNvSpPr>
              <a:spLocks noChangeShapeType="1"/>
            </p:cNvSpPr>
            <p:nvPr/>
          </p:nvSpPr>
          <p:spPr bwMode="auto">
            <a:xfrm flipV="1">
              <a:off x="4704" y="3024"/>
              <a:ext cx="144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6" name="Line 18"/>
            <p:cNvSpPr>
              <a:spLocks noChangeShapeType="1"/>
            </p:cNvSpPr>
            <p:nvPr/>
          </p:nvSpPr>
          <p:spPr bwMode="auto">
            <a:xfrm flipV="1">
              <a:off x="4896" y="3120"/>
              <a:ext cx="96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7" name="Text Box 19"/>
            <p:cNvSpPr txBox="1">
              <a:spLocks noChangeArrowheads="1"/>
            </p:cNvSpPr>
            <p:nvPr/>
          </p:nvSpPr>
          <p:spPr bwMode="auto">
            <a:xfrm>
              <a:off x="4128" y="2112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 </a:t>
              </a: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8" name="Text Box 20"/>
            <p:cNvSpPr txBox="1">
              <a:spLocks noChangeArrowheads="1"/>
            </p:cNvSpPr>
            <p:nvPr/>
          </p:nvSpPr>
          <p:spPr bwMode="auto">
            <a:xfrm>
              <a:off x="3888" y="336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kumimoji="1" lang="en-US" altLang="zh-CN" sz="2800" b="0" i="1">
                <a:latin typeface="Times New Roman" panose="02020603050405020304" pitchFamily="18" charset="0"/>
              </a:endParaRPr>
            </a:p>
          </p:txBody>
        </p:sp>
        <p:sp>
          <p:nvSpPr>
            <p:cNvPr id="62489" name="Text Box 21"/>
            <p:cNvSpPr txBox="1">
              <a:spLocks noChangeArrowheads="1"/>
            </p:cNvSpPr>
            <p:nvPr/>
          </p:nvSpPr>
          <p:spPr bwMode="auto">
            <a:xfrm>
              <a:off x="5184" y="3321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800" b="0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0" name="Text Box 22"/>
            <p:cNvSpPr txBox="1">
              <a:spLocks noChangeArrowheads="1"/>
            </p:cNvSpPr>
            <p:nvPr/>
          </p:nvSpPr>
          <p:spPr bwMode="auto">
            <a:xfrm>
              <a:off x="3696" y="2976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9543" name="Group 23"/>
          <p:cNvGrpSpPr/>
          <p:nvPr/>
        </p:nvGrpSpPr>
        <p:grpSpPr bwMode="auto">
          <a:xfrm>
            <a:off x="6400800" y="3276600"/>
            <a:ext cx="2549525" cy="868363"/>
            <a:chOff x="2352" y="2688"/>
            <a:chExt cx="1207" cy="528"/>
          </a:xfrm>
        </p:grpSpPr>
        <p:sp>
          <p:nvSpPr>
            <p:cNvPr id="62472" name="AutoShape 24"/>
            <p:cNvSpPr>
              <a:spLocks noChangeArrowheads="1"/>
            </p:cNvSpPr>
            <p:nvPr/>
          </p:nvSpPr>
          <p:spPr bwMode="auto">
            <a:xfrm rot="-1240256">
              <a:off x="2352" y="3072"/>
              <a:ext cx="768" cy="144"/>
            </a:xfrm>
            <a:prstGeom prst="leftArrow">
              <a:avLst>
                <a:gd name="adj1" fmla="val 50000"/>
                <a:gd name="adj2" fmla="val 133333"/>
              </a:avLst>
            </a:prstGeom>
            <a:solidFill>
              <a:schemeClr val="accent1"/>
            </a:solidFill>
            <a:ln w="9525">
              <a:solidFill>
                <a:srgbClr val="FFFF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2473" name="Rectangle 25"/>
            <p:cNvSpPr>
              <a:spLocks noChangeArrowheads="1"/>
            </p:cNvSpPr>
            <p:nvPr/>
          </p:nvSpPr>
          <p:spPr bwMode="auto">
            <a:xfrm>
              <a:off x="2880" y="2688"/>
              <a:ext cx="679" cy="3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 sz="2800">
                  <a:latin typeface="Times New Roman" panose="02020603050405020304" pitchFamily="18" charset="0"/>
                </a:rPr>
                <a:t>面积为1</a:t>
              </a:r>
              <a:endParaRPr kumimoji="1" lang="en-US" altLang="zh-CN">
                <a:solidFill>
                  <a:srgbClr val="FFFF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7163" name="AutoShape 11"/>
          <p:cNvSpPr>
            <a:spLocks noChangeArrowheads="1"/>
          </p:cNvSpPr>
          <p:nvPr/>
        </p:nvSpPr>
        <p:spPr bwMode="auto">
          <a:xfrm>
            <a:off x="4500563" y="981075"/>
            <a:ext cx="4495800" cy="1600200"/>
          </a:xfrm>
          <a:prstGeom prst="wedgeRectCallout">
            <a:avLst>
              <a:gd name="adj1" fmla="val -72528"/>
              <a:gd name="adj2" fmla="val 68352"/>
            </a:avLst>
          </a:prstGeom>
          <a:solidFill>
            <a:schemeClr val="accent1"/>
          </a:solidFill>
          <a:ln w="9525">
            <a:solidFill>
              <a:schemeClr val="tx2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ea typeface="华文新魏" panose="02010800040101010101" pitchFamily="2" charset="-122"/>
              </a:rPr>
              <a:t>这两条性质是判定一个</a:t>
            </a:r>
            <a:endParaRPr kumimoji="1" lang="zh-CN" altLang="en-US" sz="2800" b="0"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ea typeface="华文新魏" panose="02010800040101010101" pitchFamily="2" charset="-122"/>
              </a:rPr>
              <a:t>函数 </a:t>
            </a:r>
            <a:r>
              <a:rPr kumimoji="1" lang="en-US" altLang="zh-CN" sz="2800" b="0" i="1">
                <a:ea typeface="华文新魏" panose="02010800040101010101" pitchFamily="2" charset="-122"/>
              </a:rPr>
              <a:t>f(x)</a:t>
            </a:r>
            <a:r>
              <a:rPr kumimoji="1" lang="zh-CN" altLang="en-US" sz="2800" b="0">
                <a:ea typeface="华文新魏" panose="02010800040101010101" pitchFamily="2" charset="-122"/>
              </a:rPr>
              <a:t>是否为某</a:t>
            </a:r>
            <a:r>
              <a:rPr kumimoji="1" lang="en-US" altLang="zh-CN" sz="2800" b="0" i="1">
                <a:ea typeface="华文新魏" panose="02010800040101010101" pitchFamily="2" charset="-122"/>
              </a:rPr>
              <a:t>r.v.  X</a:t>
            </a:r>
            <a:r>
              <a:rPr kumimoji="1" lang="zh-CN" altLang="en-US" sz="2800" b="0">
                <a:ea typeface="华文新魏" panose="02010800040101010101" pitchFamily="2" charset="-122"/>
              </a:rPr>
              <a:t>的</a:t>
            </a:r>
            <a:endParaRPr kumimoji="1" lang="zh-CN" altLang="en-US" sz="2800" b="0"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ea typeface="华文新魏" panose="02010800040101010101" pitchFamily="2" charset="-122"/>
              </a:rPr>
              <a:t>概率密度函数的充要条件.</a:t>
            </a:r>
            <a:endParaRPr lang="zh-CN" altLang="en-US" b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3"/>
          <p:cNvGraphicFramePr>
            <a:graphicFrameLocks noChangeAspect="1"/>
          </p:cNvGraphicFramePr>
          <p:nvPr/>
        </p:nvGraphicFramePr>
        <p:xfrm>
          <a:off x="1524000" y="1214438"/>
          <a:ext cx="438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5" name="公式" r:id="rId1" imgW="4324350" imgH="789305" progId="Equation.3">
                  <p:embed/>
                </p:oleObj>
              </mc:Choice>
              <mc:Fallback>
                <p:oleObj name="公式" r:id="rId1" imgW="4324350" imgH="7893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4438"/>
                        <a:ext cx="438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1966913" y="2582863"/>
          <a:ext cx="6324600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66" name="公式" r:id="rId3" imgW="6267450" imgH="2473960" progId="Equation.3">
                  <p:embed/>
                </p:oleObj>
              </mc:Choice>
              <mc:Fallback>
                <p:oleObj name="公式" r:id="rId3" imgW="6267450" imgH="2473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3" y="2582863"/>
                        <a:ext cx="6324600" cy="250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306513" y="2208213"/>
            <a:ext cx="100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于是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577850" y="1212850"/>
            <a:ext cx="82296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 书末附有标准正态分布函数数值表，有了它，可以解决一般正态分布的概率计算查表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1600200" y="381000"/>
            <a:ext cx="2224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正态分布表</a:t>
            </a:r>
            <a:endParaRPr kumimoji="1"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3392488" y="5067300"/>
          <a:ext cx="31321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7" name="公式" r:id="rId1" imgW="1047750" imgH="144145" progId="Equation.3">
                  <p:embed/>
                </p:oleObj>
              </mc:Choice>
              <mc:Fallback>
                <p:oleObj name="公式" r:id="rId1" imgW="1047750" imgH="1441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5067300"/>
                        <a:ext cx="3132137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2528888" y="2546350"/>
          <a:ext cx="392430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8" name="公式" r:id="rId3" imgW="1276350" imgH="414020" progId="Equation.3">
                  <p:embed/>
                </p:oleObj>
              </mc:Choice>
              <mc:Fallback>
                <p:oleObj name="公式" r:id="rId3" imgW="1276350" imgH="4140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546350"/>
                        <a:ext cx="3924300" cy="138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185863" y="4995863"/>
            <a:ext cx="218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当 </a:t>
            </a:r>
            <a:r>
              <a:rPr kumimoji="1" lang="en-US" altLang="zh-CN" i="1">
                <a:latin typeface="Times New Roman" panose="02020603050405020304" pitchFamily="18" charset="0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</a:rPr>
              <a:t>&lt; 0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时 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584200" y="4130675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表中给的是 </a:t>
            </a:r>
            <a:r>
              <a:rPr kumimoji="1" lang="en-US" altLang="zh-CN" i="1">
                <a:latin typeface="Times New Roman" panose="02020603050405020304" pitchFamily="18" charset="0"/>
              </a:rPr>
              <a:t>x </a:t>
            </a:r>
            <a:r>
              <a:rPr kumimoji="1" lang="en-US" altLang="zh-CN">
                <a:latin typeface="Times New Roman" panose="02020603050405020304" pitchFamily="18" charset="0"/>
              </a:rPr>
              <a:t>&gt;0 </a:t>
            </a:r>
            <a:r>
              <a:rPr kumimoji="1" lang="zh-CN" altLang="en-US" sz="2800">
                <a:latin typeface="Times New Roman" panose="02020603050405020304" pitchFamily="18" charset="0"/>
              </a:rPr>
              <a:t>时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>
                <a:latin typeface="Times New Roman" panose="02020603050405020304" pitchFamily="18" charset="0"/>
              </a:rPr>
              <a:t>Φ(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</a:rPr>
              <a:t>)</a:t>
            </a:r>
            <a:r>
              <a:rPr kumimoji="1" lang="zh-CN" altLang="zh-CN" sz="2800">
                <a:latin typeface="Times New Roman" panose="02020603050405020304" pitchFamily="18" charset="0"/>
              </a:rPr>
              <a:t>的值.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1169988" y="465138"/>
          <a:ext cx="482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9" name="Equation" r:id="rId5" imgW="238125" imgH="327025" progId="Equation.DSMT4">
                  <p:embed/>
                </p:oleObj>
              </mc:Choice>
              <mc:Fallback>
                <p:oleObj name="Equation" r:id="rId5" imgW="238125" imgH="32702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465138"/>
                        <a:ext cx="482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autoUpdateAnimBg="0"/>
      <p:bldP spid="153606" grpId="0" autoUpdateAnimBg="0"/>
      <p:bldP spid="15360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26" name="Group 2"/>
          <p:cNvGrpSpPr/>
          <p:nvPr/>
        </p:nvGrpSpPr>
        <p:grpSpPr bwMode="auto">
          <a:xfrm>
            <a:off x="793750" y="2297113"/>
            <a:ext cx="3200400" cy="635000"/>
            <a:chOff x="720" y="1200"/>
            <a:chExt cx="2016" cy="400"/>
          </a:xfrm>
        </p:grpSpPr>
        <p:graphicFrame>
          <p:nvGraphicFramePr>
            <p:cNvPr id="97293" name="Object 3"/>
            <p:cNvGraphicFramePr>
              <a:graphicFrameLocks noChangeAspect="1"/>
            </p:cNvGraphicFramePr>
            <p:nvPr/>
          </p:nvGraphicFramePr>
          <p:xfrm>
            <a:off x="1070" y="1200"/>
            <a:ext cx="1666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79" name="公式" r:id="rId1" imgW="895350" imgH="173355" progId="Equation.3">
                    <p:embed/>
                  </p:oleObj>
                </mc:Choice>
                <mc:Fallback>
                  <p:oleObj name="公式" r:id="rId1" imgW="895350" imgH="1733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0" y="1200"/>
                          <a:ext cx="1666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4" name="Rectangle 4"/>
            <p:cNvSpPr>
              <a:spLocks noChangeArrowheads="1"/>
            </p:cNvSpPr>
            <p:nvPr/>
          </p:nvSpPr>
          <p:spPr bwMode="auto">
            <a:xfrm>
              <a:off x="720" y="120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若</a:t>
              </a:r>
              <a:endPara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838200" y="609600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若 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～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(0,1),</a:t>
            </a:r>
            <a:endParaRPr kumimoji="1" lang="en-US" altLang="zh-CN" sz="2400" b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4630" name="Group 6"/>
          <p:cNvGrpSpPr/>
          <p:nvPr/>
        </p:nvGrpSpPr>
        <p:grpSpPr bwMode="auto">
          <a:xfrm>
            <a:off x="946150" y="3211513"/>
            <a:ext cx="6553200" cy="1074737"/>
            <a:chOff x="816" y="1872"/>
            <a:chExt cx="4128" cy="677"/>
          </a:xfrm>
        </p:grpSpPr>
        <p:graphicFrame>
          <p:nvGraphicFramePr>
            <p:cNvPr id="97291" name="Object 7"/>
            <p:cNvGraphicFramePr>
              <a:graphicFrameLocks noChangeAspect="1"/>
            </p:cNvGraphicFramePr>
            <p:nvPr/>
          </p:nvGraphicFramePr>
          <p:xfrm>
            <a:off x="2353" y="1872"/>
            <a:ext cx="2591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0" name="公式" r:id="rId3" imgW="1438275" imgH="337185" progId="Equation.3">
                    <p:embed/>
                  </p:oleObj>
                </mc:Choice>
                <mc:Fallback>
                  <p:oleObj name="公式" r:id="rId3" imgW="1438275" imgH="3371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" y="1872"/>
                          <a:ext cx="2591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2" name="Object 8"/>
            <p:cNvGraphicFramePr>
              <a:graphicFrameLocks noChangeAspect="1"/>
            </p:cNvGraphicFramePr>
            <p:nvPr/>
          </p:nvGraphicFramePr>
          <p:xfrm>
            <a:off x="816" y="2034"/>
            <a:ext cx="1584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1" name="公式" r:id="rId5" imgW="809625" imgH="144145" progId="Equation.3">
                    <p:embed/>
                  </p:oleObj>
                </mc:Choice>
                <mc:Fallback>
                  <p:oleObj name="公式" r:id="rId5" imgW="809625" imgH="14414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34"/>
                          <a:ext cx="1584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1398588" y="1458913"/>
          <a:ext cx="49577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2" name="公式" r:id="rId7" imgW="1724025" imgH="144145" progId="Equation.3">
                  <p:embed/>
                </p:oleObj>
              </mc:Choice>
              <mc:Fallback>
                <p:oleObj name="公式" r:id="rId7" imgW="1724025" imgH="14414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458913"/>
                        <a:ext cx="495776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3425825" y="4430713"/>
          <a:ext cx="3997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83" name="公式" r:id="rId9" imgW="1400175" imgH="337185" progId="Equation.3">
                  <p:embed/>
                </p:oleObj>
              </mc:Choice>
              <mc:Fallback>
                <p:oleObj name="公式" r:id="rId9" imgW="1400175" imgH="3371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5825" y="4430713"/>
                        <a:ext cx="39973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635" name="Group 11"/>
          <p:cNvGrpSpPr/>
          <p:nvPr/>
        </p:nvGrpSpPr>
        <p:grpSpPr bwMode="auto">
          <a:xfrm>
            <a:off x="4151313" y="2120900"/>
            <a:ext cx="4181475" cy="993775"/>
            <a:chOff x="3061" y="1434"/>
            <a:chExt cx="2634" cy="626"/>
          </a:xfrm>
        </p:grpSpPr>
        <p:graphicFrame>
          <p:nvGraphicFramePr>
            <p:cNvPr id="97288" name="Object 12"/>
            <p:cNvGraphicFramePr>
              <a:graphicFrameLocks noChangeAspect="1"/>
            </p:cNvGraphicFramePr>
            <p:nvPr/>
          </p:nvGraphicFramePr>
          <p:xfrm>
            <a:off x="3520" y="1434"/>
            <a:ext cx="1135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84" name="公式" r:id="rId11" imgW="657225" imgH="337185" progId="Equation.3">
                    <p:embed/>
                  </p:oleObj>
                </mc:Choice>
                <mc:Fallback>
                  <p:oleObj name="公式" r:id="rId11" imgW="657225" imgH="3371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1434"/>
                          <a:ext cx="1135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9" name="Rectangle 13"/>
            <p:cNvSpPr>
              <a:spLocks noChangeArrowheads="1"/>
            </p:cNvSpPr>
            <p:nvPr/>
          </p:nvSpPr>
          <p:spPr bwMode="auto">
            <a:xfrm>
              <a:off x="4649" y="1570"/>
              <a:ext cx="10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~</a:t>
              </a:r>
              <a:r>
                <a:rPr kumimoji="1" lang="en-US" altLang="zh-CN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(0,1)</a:t>
              </a:r>
              <a:r>
                <a:rPr kumimoji="1"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         </a:t>
              </a:r>
              <a:endParaRPr kumimoji="1" lang="en-US" altLang="zh-CN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97290" name="Text Box 14"/>
            <p:cNvSpPr txBox="1">
              <a:spLocks noChangeArrowheads="1"/>
            </p:cNvSpPr>
            <p:nvPr/>
          </p:nvSpPr>
          <p:spPr bwMode="auto">
            <a:xfrm>
              <a:off x="3061" y="1525"/>
              <a:ext cx="45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33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accent2"/>
                  </a:solidFill>
                  <a:latin typeface="宋体" panose="02010600030101010101" pitchFamily="2" charset="-122"/>
                </a:rPr>
                <a:t>则</a:t>
              </a:r>
              <a:endParaRPr kumimoji="1" lang="zh-CN" altLang="en-US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674" name="Object 2"/>
          <p:cNvGraphicFramePr>
            <a:graphicFrameLocks noChangeAspect="1"/>
          </p:cNvGraphicFramePr>
          <p:nvPr/>
        </p:nvGraphicFramePr>
        <p:xfrm>
          <a:off x="914400" y="990600"/>
          <a:ext cx="7772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1" name="公式" r:id="rId1" imgW="3352800" imgH="482600" progId="Equation.3">
                  <p:embed/>
                </p:oleObj>
              </mc:Choice>
              <mc:Fallback>
                <p:oleObj name="公式" r:id="rId1" imgW="33528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90600"/>
                        <a:ext cx="7772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/>
        </p:nvGraphicFramePr>
        <p:xfrm>
          <a:off x="762000" y="2124075"/>
          <a:ext cx="609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2" name="公式" r:id="rId3" imgW="180975" imgH="144145" progId="Equation.3">
                  <p:embed/>
                </p:oleObj>
              </mc:Choice>
              <mc:Fallback>
                <p:oleObj name="公式" r:id="rId3" imgW="180975" imgH="14414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24075"/>
                        <a:ext cx="609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6" name="Object 4"/>
          <p:cNvGraphicFramePr>
            <a:graphicFrameLocks noChangeAspect="1"/>
          </p:cNvGraphicFramePr>
          <p:nvPr/>
        </p:nvGraphicFramePr>
        <p:xfrm>
          <a:off x="392113" y="2895600"/>
          <a:ext cx="64547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3" name="公式" r:id="rId5" imgW="1930400" imgH="215900" progId="Equation.3">
                  <p:embed/>
                </p:oleObj>
              </mc:Choice>
              <mc:Fallback>
                <p:oleObj name="公式" r:id="rId5" imgW="19304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2895600"/>
                        <a:ext cx="64547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1339850" y="3581400"/>
          <a:ext cx="31432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4" name="公式" r:id="rId7" imgW="1333500" imgH="393700" progId="Equation.3">
                  <p:embed/>
                </p:oleObj>
              </mc:Choice>
              <mc:Fallback>
                <p:oleObj name="公式" r:id="rId7" imgW="13335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3581400"/>
                        <a:ext cx="31432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4662488" y="3530600"/>
          <a:ext cx="242252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5" name="公式" r:id="rId9" imgW="1028065" imgH="431800" progId="Equation.3">
                  <p:embed/>
                </p:oleObj>
              </mc:Choice>
              <mc:Fallback>
                <p:oleObj name="公式" r:id="rId9" imgW="1028065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3530600"/>
                        <a:ext cx="2422525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1373188" y="4556125"/>
          <a:ext cx="23558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6" name="公式" r:id="rId11" imgW="1091565" imgH="431800" progId="Equation.3">
                  <p:embed/>
                </p:oleObj>
              </mc:Choice>
              <mc:Fallback>
                <p:oleObj name="公式" r:id="rId11" imgW="1091565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4556125"/>
                        <a:ext cx="23558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0" name="Object 8"/>
          <p:cNvGraphicFramePr>
            <a:graphicFrameLocks noChangeAspect="1"/>
          </p:cNvGraphicFramePr>
          <p:nvPr/>
        </p:nvGraphicFramePr>
        <p:xfrm>
          <a:off x="3810000" y="4784725"/>
          <a:ext cx="3182938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7" name="公式" r:id="rId13" imgW="1472565" imgH="177800" progId="Equation.3">
                  <p:embed/>
                </p:oleObj>
              </mc:Choice>
              <mc:Fallback>
                <p:oleObj name="公式" r:id="rId13" imgW="1472565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84725"/>
                        <a:ext cx="3182938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1" name="Object 9"/>
          <p:cNvGraphicFramePr>
            <a:graphicFrameLocks noChangeAspect="1"/>
          </p:cNvGraphicFramePr>
          <p:nvPr/>
        </p:nvGraphicFramePr>
        <p:xfrm>
          <a:off x="3810000" y="5470525"/>
          <a:ext cx="167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58" name="公式" r:id="rId15" imgW="660400" imgH="177800" progId="Equation.3">
                  <p:embed/>
                </p:oleObj>
              </mc:Choice>
              <mc:Fallback>
                <p:oleObj name="公式" r:id="rId15" imgW="660400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70525"/>
                        <a:ext cx="167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8" name="Text Box 10"/>
          <p:cNvSpPr txBox="1">
            <a:spLocks noChangeArrowheads="1"/>
          </p:cNvSpPr>
          <p:nvPr/>
        </p:nvSpPr>
        <p:spPr bwMode="auto">
          <a:xfrm>
            <a:off x="685800" y="504825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0">
                <a:solidFill>
                  <a:srgbClr val="FF505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0">
                <a:solidFill>
                  <a:srgbClr val="FF5050"/>
                </a:solidFill>
                <a:latin typeface="Times New Roman" panose="02020603050405020304" pitchFamily="18" charset="0"/>
              </a:rPr>
              <a:t>4</a:t>
            </a:r>
            <a:endParaRPr kumimoji="1" lang="en-US" altLang="zh-CN" sz="2800" b="0">
              <a:solidFill>
                <a:srgbClr val="FF5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381000" y="865188"/>
          <a:ext cx="59436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09" name="公式" r:id="rId1" imgW="2273300" imgH="254000" progId="Equation.3">
                  <p:embed/>
                </p:oleObj>
              </mc:Choice>
              <mc:Fallback>
                <p:oleObj name="公式" r:id="rId1" imgW="2273300" imgH="25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865188"/>
                        <a:ext cx="5943600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699" name="Object 3"/>
          <p:cNvGraphicFramePr>
            <a:graphicFrameLocks noChangeAspect="1"/>
          </p:cNvGraphicFramePr>
          <p:nvPr/>
        </p:nvGraphicFramePr>
        <p:xfrm>
          <a:off x="1066800" y="1627188"/>
          <a:ext cx="3698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0" name="公式" r:id="rId3" imgW="1447165" imgH="215900" progId="Equation.3">
                  <p:embed/>
                </p:oleObj>
              </mc:Choice>
              <mc:Fallback>
                <p:oleObj name="公式" r:id="rId3" imgW="14471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27188"/>
                        <a:ext cx="36988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066800" y="2435225"/>
          <a:ext cx="35814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1" name="公式" r:id="rId5" imgW="1066800" imgH="190500" progId="Equation.3">
                  <p:embed/>
                </p:oleObj>
              </mc:Choice>
              <mc:Fallback>
                <p:oleObj name="公式" r:id="rId5" imgW="10668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5225"/>
                        <a:ext cx="3581400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985838" y="3303588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2" name="公式" r:id="rId7" imgW="1739900" imgH="393700" progId="Equation.3">
                  <p:embed/>
                </p:oleObj>
              </mc:Choice>
              <mc:Fallback>
                <p:oleObj name="公式" r:id="rId7" imgW="17399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303588"/>
                        <a:ext cx="4038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5362575" y="3548063"/>
          <a:ext cx="3200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3" name="公式" r:id="rId9" imgW="1231265" imgH="215900" progId="Equation.3">
                  <p:embed/>
                </p:oleObj>
              </mc:Choice>
              <mc:Fallback>
                <p:oleObj name="公式" r:id="rId9" imgW="12312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3548063"/>
                        <a:ext cx="3200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1066800" y="4522788"/>
          <a:ext cx="2667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4" name="公式" r:id="rId11" imgW="901065" imgH="215900" progId="Equation.3">
                  <p:embed/>
                </p:oleObj>
              </mc:Choice>
              <mc:Fallback>
                <p:oleObj name="公式" r:id="rId11" imgW="9010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22788"/>
                        <a:ext cx="2667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3962400" y="4522788"/>
          <a:ext cx="4495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15" name="公式" r:id="rId13" imgW="1688465" imgH="215900" progId="Equation.3">
                  <p:embed/>
                </p:oleObj>
              </mc:Choice>
              <mc:Fallback>
                <p:oleObj name="公式" r:id="rId13" imgW="16884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522788"/>
                        <a:ext cx="4495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22" name="Object 2"/>
          <p:cNvGraphicFramePr>
            <a:graphicFrameLocks noChangeAspect="1"/>
          </p:cNvGraphicFramePr>
          <p:nvPr/>
        </p:nvGraphicFramePr>
        <p:xfrm>
          <a:off x="838200" y="685800"/>
          <a:ext cx="4845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8" name="公式" r:id="rId1" imgW="1777365" imgH="215900" progId="Equation.3">
                  <p:embed/>
                </p:oleObj>
              </mc:Choice>
              <mc:Fallback>
                <p:oleObj name="公式" r:id="rId1" imgW="17773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48450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3" name="Object 3"/>
          <p:cNvGraphicFramePr>
            <a:graphicFrameLocks noChangeAspect="1"/>
          </p:cNvGraphicFramePr>
          <p:nvPr/>
        </p:nvGraphicFramePr>
        <p:xfrm>
          <a:off x="3101975" y="1406525"/>
          <a:ext cx="2784475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39" name="公式" r:id="rId3" imgW="875665" imgH="393700" progId="Equation.3">
                  <p:embed/>
                </p:oleObj>
              </mc:Choice>
              <mc:Fallback>
                <p:oleObj name="公式" r:id="rId3" imgW="875665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1406525"/>
                        <a:ext cx="2784475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Object 4"/>
          <p:cNvGraphicFramePr>
            <a:graphicFrameLocks noChangeAspect="1"/>
          </p:cNvGraphicFramePr>
          <p:nvPr/>
        </p:nvGraphicFramePr>
        <p:xfrm>
          <a:off x="3127375" y="2509838"/>
          <a:ext cx="26066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0" name="公式" r:id="rId5" imgW="825500" imgH="431800" progId="Equation.3">
                  <p:embed/>
                </p:oleObj>
              </mc:Choice>
              <mc:Fallback>
                <p:oleObj name="公式" r:id="rId5" imgW="825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509838"/>
                        <a:ext cx="260667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/>
        </p:nvGraphicFramePr>
        <p:xfrm>
          <a:off x="3055938" y="3521075"/>
          <a:ext cx="335915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41" name="公式" r:id="rId7" imgW="1104900" imgH="431800" progId="Equation.3">
                  <p:embed/>
                </p:oleObj>
              </mc:Choice>
              <mc:Fallback>
                <p:oleObj name="公式" r:id="rId7" imgW="1104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3521075"/>
                        <a:ext cx="335915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852488" y="1035050"/>
            <a:ext cx="71199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由标准正态分布的查表计算可以求得，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471488" y="4562475"/>
            <a:ext cx="8105775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这说明，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的取值几乎全部集中在</a:t>
            </a:r>
            <a:r>
              <a:rPr kumimoji="1"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[-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3,3</a:t>
            </a:r>
            <a:r>
              <a:rPr kumimoji="1"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]</a:t>
            </a: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区间</a:t>
            </a:r>
            <a:endParaRPr kumimoji="1"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内，超出这个范围的可能性仅占不到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0.3%</a:t>
            </a:r>
            <a:r>
              <a:rPr kumimoji="1" lang="en-US" altLang="zh-CN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endParaRPr kumimoji="1" lang="en-US" altLang="zh-CN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55663" y="1806575"/>
            <a:ext cx="34051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latin typeface="宋体" panose="02010600030101010101" pitchFamily="2" charset="-122"/>
              </a:rPr>
              <a:t>当</a:t>
            </a:r>
            <a:r>
              <a:rPr kumimoji="1" lang="en-US" altLang="zh-CN" i="1">
                <a:latin typeface="Times New Roman" panose="02020603050405020304" pitchFamily="18" charset="0"/>
              </a:rPr>
              <a:t>X</a:t>
            </a:r>
            <a:r>
              <a:rPr kumimoji="1" lang="zh-CN" altLang="en-US">
                <a:latin typeface="宋体" panose="02010600030101010101" pitchFamily="2" charset="-122"/>
              </a:rPr>
              <a:t>～</a:t>
            </a:r>
            <a:r>
              <a:rPr kumimoji="1" lang="en-US" altLang="zh-CN" i="1">
                <a:latin typeface="Times New Roman" panose="02020603050405020304" pitchFamily="18" charset="0"/>
              </a:rPr>
              <a:t>N</a:t>
            </a:r>
            <a:r>
              <a:rPr kumimoji="1" lang="en-US" altLang="zh-CN">
                <a:latin typeface="宋体" panose="02010600030101010101" pitchFamily="2" charset="-122"/>
              </a:rPr>
              <a:t>(0,1)</a:t>
            </a:r>
            <a:r>
              <a:rPr kumimoji="1" lang="zh-CN" altLang="en-US">
                <a:latin typeface="宋体" panose="02010600030101010101" pitchFamily="2" charset="-122"/>
              </a:rPr>
              <a:t>时，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grpSp>
        <p:nvGrpSpPr>
          <p:cNvPr id="159749" name="Group 5"/>
          <p:cNvGrpSpPr/>
          <p:nvPr/>
        </p:nvGrpSpPr>
        <p:grpSpPr bwMode="auto">
          <a:xfrm>
            <a:off x="1766888" y="2465388"/>
            <a:ext cx="6172200" cy="579437"/>
            <a:chOff x="432" y="1440"/>
            <a:chExt cx="3888" cy="365"/>
          </a:xfrm>
        </p:grpSpPr>
        <p:sp>
          <p:nvSpPr>
            <p:cNvPr id="102418" name="Rectangle 6"/>
            <p:cNvSpPr>
              <a:spLocks noChangeArrowheads="1"/>
            </p:cNvSpPr>
            <p:nvPr/>
          </p:nvSpPr>
          <p:spPr bwMode="auto">
            <a:xfrm>
              <a:off x="432" y="1440"/>
              <a:ext cx="38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(|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|   1)=2   </a:t>
              </a:r>
              <a:r>
                <a:rPr kumimoji="1" lang="en-US" altLang="zh-CN">
                  <a:latin typeface="宋体" panose="02010600030101010101" pitchFamily="2" charset="-122"/>
                </a:rPr>
                <a:t>(</a:t>
              </a:r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latin typeface="宋体" panose="02010600030101010101" pitchFamily="2" charset="-122"/>
                </a:rPr>
                <a:t>)-</a:t>
              </a:r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latin typeface="宋体" panose="02010600030101010101" pitchFamily="2" charset="-122"/>
                </a:rPr>
                <a:t>=</a:t>
              </a:r>
              <a:r>
                <a:rPr kumimoji="1" lang="en-US" altLang="zh-CN">
                  <a:latin typeface="Times New Roman" panose="02020603050405020304" pitchFamily="18" charset="0"/>
                </a:rPr>
                <a:t>0.6826</a:t>
              </a:r>
              <a:r>
                <a:rPr kumimoji="1" lang="en-US" altLang="zh-CN">
                  <a:latin typeface="宋体" panose="02010600030101010101" pitchFamily="2" charset="-122"/>
                </a:rPr>
                <a:t>    </a:t>
              </a:r>
              <a:endParaRPr kumimoji="1" lang="en-US" altLang="zh-CN">
                <a:latin typeface="宋体" panose="02010600030101010101" pitchFamily="2" charset="-122"/>
              </a:endParaRPr>
            </a:p>
          </p:txBody>
        </p:sp>
        <p:graphicFrame>
          <p:nvGraphicFramePr>
            <p:cNvPr id="102419" name="Object 7"/>
            <p:cNvGraphicFramePr>
              <a:graphicFrameLocks noChangeAspect="1"/>
            </p:cNvGraphicFramePr>
            <p:nvPr/>
          </p:nvGraphicFramePr>
          <p:xfrm>
            <a:off x="1008" y="148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3" name="公式" r:id="rId1" imgW="66675" imgH="96520" progId="Equation.3">
                    <p:embed/>
                  </p:oleObj>
                </mc:Choice>
                <mc:Fallback>
                  <p:oleObj name="公式" r:id="rId1" imgW="66675" imgH="965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8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20" name="Object 8"/>
            <p:cNvGraphicFramePr>
              <a:graphicFrameLocks noChangeAspect="1"/>
            </p:cNvGraphicFramePr>
            <p:nvPr/>
          </p:nvGraphicFramePr>
          <p:xfrm>
            <a:off x="1662" y="1488"/>
            <a:ext cx="3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4" name="公式" r:id="rId3" imgW="104775" imgH="96520" progId="Equation.3">
                    <p:embed/>
                  </p:oleObj>
                </mc:Choice>
                <mc:Fallback>
                  <p:oleObj name="公式" r:id="rId3" imgW="104775" imgH="965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2" y="1488"/>
                          <a:ext cx="30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9753" name="Group 9"/>
          <p:cNvGrpSpPr/>
          <p:nvPr/>
        </p:nvGrpSpPr>
        <p:grpSpPr bwMode="auto">
          <a:xfrm>
            <a:off x="1766888" y="3148013"/>
            <a:ext cx="4741862" cy="579437"/>
            <a:chOff x="1104" y="1776"/>
            <a:chExt cx="2987" cy="365"/>
          </a:xfrm>
        </p:grpSpPr>
        <p:graphicFrame>
          <p:nvGraphicFramePr>
            <p:cNvPr id="102415" name="Object 10"/>
            <p:cNvGraphicFramePr>
              <a:graphicFrameLocks noChangeAspect="1"/>
            </p:cNvGraphicFramePr>
            <p:nvPr/>
          </p:nvGraphicFramePr>
          <p:xfrm>
            <a:off x="1674" y="1816"/>
            <a:ext cx="23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5" name="公式" r:id="rId5" imgW="66675" imgH="96520" progId="Equation.3">
                    <p:embed/>
                  </p:oleObj>
                </mc:Choice>
                <mc:Fallback>
                  <p:oleObj name="公式" r:id="rId5" imgW="66675" imgH="9652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1816"/>
                          <a:ext cx="23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6" name="Object 11"/>
            <p:cNvGraphicFramePr>
              <a:graphicFrameLocks noChangeAspect="1"/>
            </p:cNvGraphicFramePr>
            <p:nvPr/>
          </p:nvGraphicFramePr>
          <p:xfrm>
            <a:off x="2338" y="1821"/>
            <a:ext cx="3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6" name="公式" r:id="rId7" imgW="104775" imgH="96520" progId="Equation.3">
                    <p:embed/>
                  </p:oleObj>
                </mc:Choice>
                <mc:Fallback>
                  <p:oleObj name="公式" r:id="rId7" imgW="104775" imgH="9652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8" y="1821"/>
                          <a:ext cx="35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7" name="Rectangle 12"/>
            <p:cNvSpPr>
              <a:spLocks noChangeArrowheads="1"/>
            </p:cNvSpPr>
            <p:nvPr/>
          </p:nvSpPr>
          <p:spPr bwMode="auto">
            <a:xfrm>
              <a:off x="1104" y="1776"/>
              <a:ext cx="29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(|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|   2)=2   </a:t>
              </a:r>
              <a:r>
                <a:rPr kumimoji="1" lang="en-US" altLang="zh-CN">
                  <a:latin typeface="宋体" panose="02010600030101010101" pitchFamily="2" charset="-122"/>
                </a:rPr>
                <a:t>(</a:t>
              </a:r>
              <a:r>
                <a:rPr kumimoji="1" lang="en-US" altLang="zh-CN">
                  <a:latin typeface="Times New Roman" panose="02020603050405020304" pitchFamily="18" charset="0"/>
                </a:rPr>
                <a:t>2</a:t>
              </a:r>
              <a:r>
                <a:rPr kumimoji="1" lang="en-US" altLang="zh-CN">
                  <a:latin typeface="宋体" panose="02010600030101010101" pitchFamily="2" charset="-122"/>
                </a:rPr>
                <a:t>)-</a:t>
              </a:r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latin typeface="宋体" panose="02010600030101010101" pitchFamily="2" charset="-122"/>
                </a:rPr>
                <a:t>=</a:t>
              </a:r>
              <a:r>
                <a:rPr kumimoji="1" lang="en-US" altLang="zh-CN">
                  <a:latin typeface="Times New Roman" panose="02020603050405020304" pitchFamily="18" charset="0"/>
                </a:rPr>
                <a:t>0.9544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757" name="Group 13"/>
          <p:cNvGrpSpPr/>
          <p:nvPr/>
        </p:nvGrpSpPr>
        <p:grpSpPr bwMode="auto">
          <a:xfrm>
            <a:off x="1766888" y="3833813"/>
            <a:ext cx="4843462" cy="579437"/>
            <a:chOff x="672" y="2544"/>
            <a:chExt cx="3051" cy="365"/>
          </a:xfrm>
        </p:grpSpPr>
        <p:graphicFrame>
          <p:nvGraphicFramePr>
            <p:cNvPr id="102412" name="Object 14"/>
            <p:cNvGraphicFramePr>
              <a:graphicFrameLocks noChangeAspect="1"/>
            </p:cNvGraphicFramePr>
            <p:nvPr/>
          </p:nvGraphicFramePr>
          <p:xfrm>
            <a:off x="1248" y="259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7" name="公式" r:id="rId9" imgW="66675" imgH="96520" progId="Equation.3">
                    <p:embed/>
                  </p:oleObj>
                </mc:Choice>
                <mc:Fallback>
                  <p:oleObj name="公式" r:id="rId9" imgW="66675" imgH="965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59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3" name="Object 15"/>
            <p:cNvGraphicFramePr>
              <a:graphicFrameLocks noChangeAspect="1"/>
            </p:cNvGraphicFramePr>
            <p:nvPr/>
          </p:nvGraphicFramePr>
          <p:xfrm>
            <a:off x="1950" y="2592"/>
            <a:ext cx="3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8" name="公式" r:id="rId11" imgW="104775" imgH="96520" progId="Equation.3">
                    <p:embed/>
                  </p:oleObj>
                </mc:Choice>
                <mc:Fallback>
                  <p:oleObj name="公式" r:id="rId11" imgW="104775" imgH="9652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2592"/>
                          <a:ext cx="30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4" name="Rectangle 16"/>
            <p:cNvSpPr>
              <a:spLocks noChangeArrowheads="1"/>
            </p:cNvSpPr>
            <p:nvPr/>
          </p:nvSpPr>
          <p:spPr bwMode="auto">
            <a:xfrm>
              <a:off x="672" y="2544"/>
              <a:ext cx="30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latin typeface="Times New Roman" panose="02020603050405020304" pitchFamily="18" charset="0"/>
                </a:rPr>
                <a:t>(|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latin typeface="Times New Roman" panose="02020603050405020304" pitchFamily="18" charset="0"/>
                </a:rPr>
                <a:t>|   3)=2    </a:t>
              </a:r>
              <a:r>
                <a:rPr kumimoji="1" lang="en-US" altLang="zh-CN">
                  <a:latin typeface="宋体" panose="02010600030101010101" pitchFamily="2" charset="-122"/>
                </a:rPr>
                <a:t>(</a:t>
              </a:r>
              <a:r>
                <a:rPr kumimoji="1" lang="en-US" altLang="zh-CN">
                  <a:latin typeface="Times New Roman" panose="02020603050405020304" pitchFamily="18" charset="0"/>
                </a:rPr>
                <a:t>3</a:t>
              </a:r>
              <a:r>
                <a:rPr kumimoji="1" lang="en-US" altLang="zh-CN">
                  <a:latin typeface="宋体" panose="02010600030101010101" pitchFamily="2" charset="-122"/>
                </a:rPr>
                <a:t>)-</a:t>
              </a:r>
              <a:r>
                <a:rPr kumimoji="1" lang="en-US" altLang="zh-CN">
                  <a:latin typeface="Times New Roman" panose="02020603050405020304" pitchFamily="18" charset="0"/>
                </a:rPr>
                <a:t>1</a:t>
              </a:r>
              <a:r>
                <a:rPr kumimoji="1" lang="en-US" altLang="zh-CN">
                  <a:latin typeface="宋体" panose="02010600030101010101" pitchFamily="2" charset="-122"/>
                </a:rPr>
                <a:t>=</a:t>
              </a:r>
              <a:r>
                <a:rPr kumimoji="1" lang="en-US" altLang="zh-CN">
                  <a:latin typeface="Times New Roman" panose="02020603050405020304" pitchFamily="18" charset="0"/>
                </a:rPr>
                <a:t>0.9974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9761" name="Group 17"/>
          <p:cNvGrpSpPr/>
          <p:nvPr/>
        </p:nvGrpSpPr>
        <p:grpSpPr bwMode="auto">
          <a:xfrm>
            <a:off x="914400" y="304800"/>
            <a:ext cx="2971800" cy="579438"/>
            <a:chOff x="1440" y="163"/>
            <a:chExt cx="1872" cy="365"/>
          </a:xfrm>
        </p:grpSpPr>
        <p:sp>
          <p:nvSpPr>
            <p:cNvPr id="102410" name="Rectangle 18"/>
            <p:cNvSpPr>
              <a:spLocks noChangeArrowheads="1"/>
            </p:cNvSpPr>
            <p:nvPr/>
          </p:nvSpPr>
          <p:spPr bwMode="auto">
            <a:xfrm>
              <a:off x="1440" y="163"/>
              <a:ext cx="1872" cy="365"/>
            </a:xfrm>
            <a:prstGeom prst="rect">
              <a:avLst/>
            </a:prstGeom>
            <a:solidFill>
              <a:srgbClr val="AA9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宋体" panose="02010600030101010101" pitchFamily="2" charset="-122"/>
                </a:rPr>
                <a:t>    </a:t>
              </a:r>
              <a:r>
                <a:rPr kumimoji="1" lang="en-US" altLang="zh-CN">
                  <a:latin typeface="宋体" panose="02010600030101010101" pitchFamily="2" charset="-122"/>
                </a:rPr>
                <a:t>3   </a:t>
              </a:r>
              <a:r>
                <a:rPr kumimoji="1" lang="zh-CN" altLang="en-US">
                  <a:latin typeface="宋体" panose="02010600030101010101" pitchFamily="2" charset="-122"/>
                </a:rPr>
                <a:t>准则</a:t>
              </a:r>
              <a:endParaRPr kumimoji="1" lang="zh-CN" altLang="en-US">
                <a:latin typeface="宋体" panose="02010600030101010101" pitchFamily="2" charset="-122"/>
              </a:endParaRPr>
            </a:p>
          </p:txBody>
        </p:sp>
        <p:graphicFrame>
          <p:nvGraphicFramePr>
            <p:cNvPr id="102411" name="Object 19"/>
            <p:cNvGraphicFramePr>
              <a:graphicFrameLocks noChangeAspect="1"/>
            </p:cNvGraphicFramePr>
            <p:nvPr/>
          </p:nvGraphicFramePr>
          <p:xfrm>
            <a:off x="2197" y="215"/>
            <a:ext cx="30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39" name="公式" r:id="rId13" imgW="95250" imgH="86360" progId="Equation.3">
                    <p:embed/>
                  </p:oleObj>
                </mc:Choice>
                <mc:Fallback>
                  <p:oleObj name="公式" r:id="rId13" imgW="95250" imgH="8636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7" y="215"/>
                          <a:ext cx="307" cy="284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09" name="Object 20"/>
          <p:cNvGraphicFramePr>
            <a:graphicFrameLocks noChangeAspect="1"/>
          </p:cNvGraphicFramePr>
          <p:nvPr/>
        </p:nvGraphicFramePr>
        <p:xfrm>
          <a:off x="996950" y="377825"/>
          <a:ext cx="482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0" name="Equation" r:id="rId15" imgW="238125" imgH="337185" progId="Equation.DSMT4">
                  <p:embed/>
                </p:oleObj>
              </mc:Choice>
              <mc:Fallback>
                <p:oleObj name="Equation" r:id="rId15" imgW="238125" imgH="33718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77825"/>
                        <a:ext cx="482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5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6" grpId="0" autoUpdateAnimBg="0"/>
      <p:bldP spid="159747" grpId="0" autoUpdateAnimBg="0"/>
      <p:bldP spid="15974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762000" y="304800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将上述结论推广到一般的正态分布</a:t>
            </a:r>
            <a:endParaRPr kumimoji="1" lang="zh-CN" altLang="en-US" sz="280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789113" y="2078038"/>
          <a:ext cx="424973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9" name="公式" r:id="rId1" imgW="1466850" imgH="144145" progId="Equation.3">
                  <p:embed/>
                </p:oleObj>
              </mc:Choice>
              <mc:Fallback>
                <p:oleObj name="公式" r:id="rId1" imgW="1466850" imgH="14414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2078038"/>
                        <a:ext cx="424973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1754188" y="2709863"/>
          <a:ext cx="44862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0" name="公式" r:id="rId3" imgW="1543050" imgH="144145" progId="Equation.3">
                  <p:embed/>
                </p:oleObj>
              </mc:Choice>
              <mc:Fallback>
                <p:oleObj name="公式" r:id="rId3" imgW="1543050" imgH="1441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709863"/>
                        <a:ext cx="44862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1736725" y="3424238"/>
          <a:ext cx="43608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1" name="公式" r:id="rId5" imgW="1533525" imgH="144145" progId="Equation.3">
                  <p:embed/>
                </p:oleObj>
              </mc:Choice>
              <mc:Fallback>
                <p:oleObj name="公式" r:id="rId5" imgW="1533525" imgH="14414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424238"/>
                        <a:ext cx="43608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0774" name="Group 6"/>
          <p:cNvGrpSpPr/>
          <p:nvPr/>
        </p:nvGrpSpPr>
        <p:grpSpPr bwMode="auto">
          <a:xfrm>
            <a:off x="684213" y="4135438"/>
            <a:ext cx="5867400" cy="1154112"/>
            <a:chOff x="720" y="2334"/>
            <a:chExt cx="3696" cy="727"/>
          </a:xfrm>
        </p:grpSpPr>
        <p:sp>
          <p:nvSpPr>
            <p:cNvPr id="103438" name="Rectangle 7"/>
            <p:cNvSpPr>
              <a:spLocks noChangeArrowheads="1"/>
            </p:cNvSpPr>
            <p:nvPr/>
          </p:nvSpPr>
          <p:spPr bwMode="auto">
            <a:xfrm>
              <a:off x="720" y="2334"/>
              <a:ext cx="3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可以认为，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>
                  <a:latin typeface="宋体" panose="02010600030101010101" pitchFamily="2" charset="-122"/>
                </a:rPr>
                <a:t>的取值几乎全部集中在</a:t>
              </a:r>
              <a:endParaRPr kumimoji="1"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103439" name="Object 8"/>
            <p:cNvGraphicFramePr>
              <a:graphicFrameLocks noChangeAspect="1"/>
            </p:cNvGraphicFramePr>
            <p:nvPr/>
          </p:nvGraphicFramePr>
          <p:xfrm>
            <a:off x="1046" y="2705"/>
            <a:ext cx="1814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2" name="公式" r:id="rId7" imgW="971550" imgH="144145" progId="Equation.3">
                    <p:embed/>
                  </p:oleObj>
                </mc:Choice>
                <mc:Fallback>
                  <p:oleObj name="公式" r:id="rId7" imgW="971550" imgH="14414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2705"/>
                          <a:ext cx="1814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0" name="Rectangle 9"/>
            <p:cNvSpPr>
              <a:spLocks noChangeArrowheads="1"/>
            </p:cNvSpPr>
            <p:nvPr/>
          </p:nvSpPr>
          <p:spPr bwMode="auto">
            <a:xfrm>
              <a:off x="2841" y="2721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区间内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  <a:endParaRPr kumimoji="1" lang="en-US" altLang="zh-CN" sz="2800">
                <a:latin typeface="宋体" panose="02010600030101010101" pitchFamily="2" charset="-122"/>
              </a:endParaRPr>
            </a:p>
          </p:txBody>
        </p:sp>
      </p:grpSp>
      <p:grpSp>
        <p:nvGrpSpPr>
          <p:cNvPr id="160778" name="Group 10"/>
          <p:cNvGrpSpPr/>
          <p:nvPr/>
        </p:nvGrpSpPr>
        <p:grpSpPr bwMode="auto">
          <a:xfrm>
            <a:off x="690563" y="5418138"/>
            <a:ext cx="5472112" cy="519112"/>
            <a:chOff x="612" y="3348"/>
            <a:chExt cx="3447" cy="327"/>
          </a:xfrm>
        </p:grpSpPr>
        <p:sp>
          <p:nvSpPr>
            <p:cNvPr id="103436" name="Rectangle 11"/>
            <p:cNvSpPr>
              <a:spLocks noChangeArrowheads="1"/>
            </p:cNvSpPr>
            <p:nvPr/>
          </p:nvSpPr>
          <p:spPr bwMode="auto">
            <a:xfrm>
              <a:off x="612" y="3348"/>
              <a:ext cx="3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这在统计学上称作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“</a:t>
              </a:r>
              <a:r>
                <a:rPr kumimoji="1"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3  </a:t>
              </a:r>
              <a:r>
                <a:rPr kumimoji="1"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准则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”</a:t>
              </a:r>
              <a:r>
                <a:rPr kumimoji="1" lang="zh-CN" altLang="en-US" sz="2800">
                  <a:latin typeface="宋体" panose="02010600030101010101" pitchFamily="2" charset="-122"/>
                </a:rPr>
                <a:t> 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  <a:endParaRPr kumimoji="1" lang="en-US" altLang="zh-CN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103437" name="Object 12"/>
            <p:cNvGraphicFramePr>
              <a:graphicFrameLocks noChangeAspect="1"/>
            </p:cNvGraphicFramePr>
            <p:nvPr/>
          </p:nvGraphicFramePr>
          <p:xfrm>
            <a:off x="2777" y="3406"/>
            <a:ext cx="2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3" name="Equation" r:id="rId9" imgW="95250" imgH="86360" progId="Equation.DSMT4">
                    <p:embed/>
                  </p:oleObj>
                </mc:Choice>
                <mc:Fallback>
                  <p:oleObj name="Equation" r:id="rId9" imgW="95250" imgH="8636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3406"/>
                          <a:ext cx="2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0781" name="Group 13"/>
          <p:cNvGrpSpPr/>
          <p:nvPr/>
        </p:nvGrpSpPr>
        <p:grpSpPr bwMode="auto">
          <a:xfrm>
            <a:off x="4067175" y="908050"/>
            <a:ext cx="3317875" cy="993775"/>
            <a:chOff x="2562" y="754"/>
            <a:chExt cx="2090" cy="626"/>
          </a:xfrm>
        </p:grpSpPr>
        <p:graphicFrame>
          <p:nvGraphicFramePr>
            <p:cNvPr id="103434" name="Object 14"/>
            <p:cNvGraphicFramePr>
              <a:graphicFrameLocks noChangeAspect="1"/>
            </p:cNvGraphicFramePr>
            <p:nvPr/>
          </p:nvGraphicFramePr>
          <p:xfrm>
            <a:off x="2562" y="754"/>
            <a:ext cx="1135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94" name="Equation" r:id="rId11" imgW="657225" imgH="337185" progId="Equation.DSMT4">
                    <p:embed/>
                  </p:oleObj>
                </mc:Choice>
                <mc:Fallback>
                  <p:oleObj name="Equation" r:id="rId11" imgW="657225" imgH="33718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754"/>
                          <a:ext cx="1135" cy="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5" name="Rectangle 15"/>
            <p:cNvSpPr>
              <a:spLocks noChangeArrowheads="1"/>
            </p:cNvSpPr>
            <p:nvPr/>
          </p:nvSpPr>
          <p:spPr bwMode="auto">
            <a:xfrm>
              <a:off x="3606" y="890"/>
              <a:ext cx="104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latin typeface="Times New Roman" panose="02020603050405020304" pitchFamily="18" charset="0"/>
                </a:rPr>
                <a:t>~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N</a:t>
              </a:r>
              <a:r>
                <a:rPr kumimoji="1" lang="en-US" altLang="zh-CN">
                  <a:latin typeface="Times New Roman" panose="02020603050405020304" pitchFamily="18" charset="0"/>
                </a:rPr>
                <a:t>(0,1)</a:t>
              </a:r>
              <a:r>
                <a:rPr kumimoji="1" lang="en-US" altLang="zh-CN">
                  <a:solidFill>
                    <a:schemeClr val="accent2"/>
                  </a:solidFill>
                  <a:latin typeface="宋体" panose="02010600030101010101" pitchFamily="2" charset="-122"/>
                </a:rPr>
                <a:t>         </a:t>
              </a:r>
              <a:endParaRPr kumimoji="1" lang="en-US" altLang="zh-CN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60784" name="Object 16"/>
          <p:cNvGraphicFramePr>
            <a:graphicFrameLocks noChangeAspect="1"/>
          </p:cNvGraphicFramePr>
          <p:nvPr/>
        </p:nvGraphicFramePr>
        <p:xfrm>
          <a:off x="611188" y="1125538"/>
          <a:ext cx="30956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5" name="公式" r:id="rId13" imgW="1028700" imgH="228600" progId="Equation.3">
                  <p:embed/>
                </p:oleObj>
              </mc:Choice>
              <mc:Fallback>
                <p:oleObj name="公式" r:id="rId13" imgW="10287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30956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0" name="Group 2"/>
          <p:cNvGrpSpPr/>
          <p:nvPr/>
        </p:nvGrpSpPr>
        <p:grpSpPr bwMode="auto">
          <a:xfrm>
            <a:off x="1981200" y="381000"/>
            <a:ext cx="4895850" cy="519113"/>
            <a:chOff x="340" y="618"/>
            <a:chExt cx="3084" cy="327"/>
          </a:xfrm>
        </p:grpSpPr>
        <p:sp>
          <p:nvSpPr>
            <p:cNvPr id="104490" name="Text Box 3"/>
            <p:cNvSpPr txBox="1">
              <a:spLocks noChangeArrowheads="1"/>
            </p:cNvSpPr>
            <p:nvPr/>
          </p:nvSpPr>
          <p:spPr bwMode="auto">
            <a:xfrm>
              <a:off x="340" y="618"/>
              <a:ext cx="3084" cy="327"/>
            </a:xfrm>
            <a:prstGeom prst="rect">
              <a:avLst/>
            </a:prstGeom>
            <a:solidFill>
              <a:srgbClr val="AA95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标准正态分布的上   分位点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91" name="Object 4"/>
            <p:cNvGraphicFramePr>
              <a:graphicFrameLocks noChangeAspect="1"/>
            </p:cNvGraphicFramePr>
            <p:nvPr/>
          </p:nvGraphicFramePr>
          <p:xfrm>
            <a:off x="2199" y="709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4" name="Equation" r:id="rId1" imgW="180975" imgH="182880" progId="Equation.DSMT4">
                    <p:embed/>
                  </p:oleObj>
                </mc:Choice>
                <mc:Fallback>
                  <p:oleObj name="Equation" r:id="rId1" imgW="180975" imgH="1828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709"/>
                          <a:ext cx="152" cy="152"/>
                        </a:xfrm>
                        <a:prstGeom prst="rect">
                          <a:avLst/>
                        </a:prstGeom>
                        <a:solidFill>
                          <a:srgbClr val="AA956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797" name="Group 5"/>
          <p:cNvGrpSpPr/>
          <p:nvPr/>
        </p:nvGrpSpPr>
        <p:grpSpPr bwMode="auto">
          <a:xfrm>
            <a:off x="1260475" y="1158875"/>
            <a:ext cx="2519363" cy="582613"/>
            <a:chOff x="839" y="1107"/>
            <a:chExt cx="1587" cy="367"/>
          </a:xfrm>
        </p:grpSpPr>
        <p:graphicFrame>
          <p:nvGraphicFramePr>
            <p:cNvPr id="104488" name="Object 6"/>
            <p:cNvGraphicFramePr>
              <a:graphicFrameLocks noChangeAspect="1"/>
            </p:cNvGraphicFramePr>
            <p:nvPr/>
          </p:nvGraphicFramePr>
          <p:xfrm>
            <a:off x="1210" y="1162"/>
            <a:ext cx="12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5" name="Equation" r:id="rId3" imgW="1876425" imgH="442595" progId="Equation.DSMT4">
                    <p:embed/>
                  </p:oleObj>
                </mc:Choice>
                <mc:Fallback>
                  <p:oleObj name="Equation" r:id="rId3" imgW="1876425" imgH="442595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0" y="1162"/>
                          <a:ext cx="121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9" name="Text Box 7"/>
            <p:cNvSpPr txBox="1">
              <a:spLocks noChangeArrowheads="1"/>
            </p:cNvSpPr>
            <p:nvPr/>
          </p:nvSpPr>
          <p:spPr bwMode="auto">
            <a:xfrm>
              <a:off x="839" y="1107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设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1800" name="Group 8"/>
          <p:cNvGrpSpPr/>
          <p:nvPr/>
        </p:nvGrpSpPr>
        <p:grpSpPr bwMode="auto">
          <a:xfrm>
            <a:off x="3708400" y="1174750"/>
            <a:ext cx="3097213" cy="519113"/>
            <a:chOff x="2381" y="1117"/>
            <a:chExt cx="1951" cy="327"/>
          </a:xfrm>
        </p:grpSpPr>
        <p:sp>
          <p:nvSpPr>
            <p:cNvPr id="104486" name="Text Box 9"/>
            <p:cNvSpPr txBox="1">
              <a:spLocks noChangeArrowheads="1"/>
            </p:cNvSpPr>
            <p:nvPr/>
          </p:nvSpPr>
          <p:spPr bwMode="auto">
            <a:xfrm>
              <a:off x="2381" y="1117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若数    满足条件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87" name="Object 10"/>
            <p:cNvGraphicFramePr>
              <a:graphicFrameLocks noChangeAspect="1"/>
            </p:cNvGraphicFramePr>
            <p:nvPr/>
          </p:nvGraphicFramePr>
          <p:xfrm>
            <a:off x="2907" y="1162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6" name="Equation" r:id="rId5" imgW="257175" imgH="375285" progId="Equation.DSMT4">
                    <p:embed/>
                  </p:oleObj>
                </mc:Choice>
                <mc:Fallback>
                  <p:oleObj name="Equation" r:id="rId5" imgW="257175" imgH="37528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1162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2257425" y="2106613"/>
          <a:ext cx="368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7" name="Equation" r:id="rId7" imgW="3629025" imgH="452120" progId="Equation.DSMT4">
                  <p:embed/>
                </p:oleObj>
              </mc:Choice>
              <mc:Fallback>
                <p:oleObj name="Equation" r:id="rId7" imgW="3629025" imgH="4521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106613"/>
                        <a:ext cx="368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1804" name="Group 12"/>
          <p:cNvGrpSpPr/>
          <p:nvPr/>
        </p:nvGrpSpPr>
        <p:grpSpPr bwMode="auto">
          <a:xfrm>
            <a:off x="468313" y="2901950"/>
            <a:ext cx="6769100" cy="519113"/>
            <a:chOff x="521" y="2205"/>
            <a:chExt cx="4264" cy="327"/>
          </a:xfrm>
        </p:grpSpPr>
        <p:sp>
          <p:nvSpPr>
            <p:cNvPr id="104482" name="Text Box 13"/>
            <p:cNvSpPr txBox="1">
              <a:spLocks noChangeArrowheads="1"/>
            </p:cNvSpPr>
            <p:nvPr/>
          </p:nvSpPr>
          <p:spPr bwMode="auto">
            <a:xfrm>
              <a:off x="521" y="2205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则称点     为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83" name="Object 14"/>
            <p:cNvGraphicFramePr>
              <a:graphicFrameLocks noChangeAspect="1"/>
            </p:cNvGraphicFramePr>
            <p:nvPr/>
          </p:nvGraphicFramePr>
          <p:xfrm>
            <a:off x="1292" y="2251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8" name="Equation" r:id="rId9" imgW="257175" imgH="375285" progId="Equation.DSMT4">
                    <p:embed/>
                  </p:oleObj>
                </mc:Choice>
                <mc:Fallback>
                  <p:oleObj name="Equation" r:id="rId9" imgW="257175" imgH="375285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251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84" name="Text Box 15"/>
            <p:cNvSpPr txBox="1">
              <a:spLocks noChangeArrowheads="1"/>
            </p:cNvSpPr>
            <p:nvPr/>
          </p:nvSpPr>
          <p:spPr bwMode="auto">
            <a:xfrm>
              <a:off x="1701" y="2205"/>
              <a:ext cx="3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pitchFamily="18" charset="0"/>
                </a:rPr>
                <a:t>标准正态分布的</a:t>
              </a:r>
              <a:r>
                <a:rPr lang="zh-CN" altLang="en-US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上   分位点</a:t>
              </a:r>
              <a:r>
                <a:rPr lang="en-US" altLang="zh-CN" sz="28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4485" name="Object 16"/>
            <p:cNvGraphicFramePr>
              <a:graphicFrameLocks noChangeAspect="1"/>
            </p:cNvGraphicFramePr>
            <p:nvPr/>
          </p:nvGraphicFramePr>
          <p:xfrm>
            <a:off x="3560" y="2296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9" name="Equation" r:id="rId11" imgW="180975" imgH="182880" progId="Equation.DSMT4">
                    <p:embed/>
                  </p:oleObj>
                </mc:Choice>
                <mc:Fallback>
                  <p:oleObj name="Equation" r:id="rId11" imgW="180975" imgH="1828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296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09" name="Group 17"/>
          <p:cNvGrpSpPr/>
          <p:nvPr/>
        </p:nvGrpSpPr>
        <p:grpSpPr bwMode="auto">
          <a:xfrm>
            <a:off x="395288" y="3789363"/>
            <a:ext cx="2667000" cy="1970087"/>
            <a:chOff x="288" y="2872"/>
            <a:chExt cx="1680" cy="1286"/>
          </a:xfrm>
        </p:grpSpPr>
        <p:pic>
          <p:nvPicPr>
            <p:cNvPr id="104480" name="Picture 18" descr="N(0,1)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72"/>
              <a:ext cx="1680" cy="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4481" name="Object 19"/>
            <p:cNvGraphicFramePr>
              <a:graphicFrameLocks noChangeAspect="1"/>
            </p:cNvGraphicFramePr>
            <p:nvPr/>
          </p:nvGraphicFramePr>
          <p:xfrm>
            <a:off x="1152" y="2880"/>
            <a:ext cx="3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0" name="公式" r:id="rId14" imgW="355600" imgH="203200" progId="Equation.3">
                    <p:embed/>
                  </p:oleObj>
                </mc:Choice>
                <mc:Fallback>
                  <p:oleObj name="公式" r:id="rId14" imgW="355600" imgH="203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3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12" name="Group 20"/>
          <p:cNvGrpSpPr/>
          <p:nvPr/>
        </p:nvGrpSpPr>
        <p:grpSpPr bwMode="auto">
          <a:xfrm>
            <a:off x="2268538" y="5278438"/>
            <a:ext cx="215900" cy="252412"/>
            <a:chOff x="1474" y="3702"/>
            <a:chExt cx="136" cy="159"/>
          </a:xfrm>
        </p:grpSpPr>
        <p:sp>
          <p:nvSpPr>
            <p:cNvPr id="104476" name="Line 21"/>
            <p:cNvSpPr>
              <a:spLocks noChangeShapeType="1"/>
            </p:cNvSpPr>
            <p:nvPr/>
          </p:nvSpPr>
          <p:spPr bwMode="auto">
            <a:xfrm>
              <a:off x="1474" y="3702"/>
              <a:ext cx="0" cy="15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7" name="Line 22"/>
            <p:cNvSpPr>
              <a:spLocks noChangeShapeType="1"/>
            </p:cNvSpPr>
            <p:nvPr/>
          </p:nvSpPr>
          <p:spPr bwMode="auto">
            <a:xfrm>
              <a:off x="1519" y="3748"/>
              <a:ext cx="0" cy="11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8" name="Line 23"/>
            <p:cNvSpPr>
              <a:spLocks noChangeShapeType="1"/>
            </p:cNvSpPr>
            <p:nvPr/>
          </p:nvSpPr>
          <p:spPr bwMode="auto">
            <a:xfrm>
              <a:off x="1565" y="3793"/>
              <a:ext cx="0" cy="6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9" name="Line 24"/>
            <p:cNvSpPr>
              <a:spLocks noChangeShapeType="1"/>
            </p:cNvSpPr>
            <p:nvPr/>
          </p:nvSpPr>
          <p:spPr bwMode="auto">
            <a:xfrm>
              <a:off x="1610" y="3815"/>
              <a:ext cx="0" cy="4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1817" name="Group 25"/>
          <p:cNvGrpSpPr/>
          <p:nvPr/>
        </p:nvGrpSpPr>
        <p:grpSpPr bwMode="auto">
          <a:xfrm>
            <a:off x="2032000" y="5062538"/>
            <a:ext cx="265113" cy="720725"/>
            <a:chOff x="1325" y="3566"/>
            <a:chExt cx="167" cy="454"/>
          </a:xfrm>
        </p:grpSpPr>
        <p:sp>
          <p:nvSpPr>
            <p:cNvPr id="104473" name="Line 26"/>
            <p:cNvSpPr>
              <a:spLocks noChangeShapeType="1"/>
            </p:cNvSpPr>
            <p:nvPr/>
          </p:nvSpPr>
          <p:spPr bwMode="auto">
            <a:xfrm flipV="1">
              <a:off x="1383" y="3566"/>
              <a:ext cx="0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4" name="Line 27"/>
            <p:cNvSpPr>
              <a:spLocks noChangeShapeType="1"/>
            </p:cNvSpPr>
            <p:nvPr/>
          </p:nvSpPr>
          <p:spPr bwMode="auto">
            <a:xfrm flipV="1">
              <a:off x="1429" y="3612"/>
              <a:ext cx="0" cy="24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475" name="Object 28"/>
            <p:cNvGraphicFramePr>
              <a:graphicFrameLocks noChangeAspect="1"/>
            </p:cNvGraphicFramePr>
            <p:nvPr/>
          </p:nvGraphicFramePr>
          <p:xfrm>
            <a:off x="1325" y="3793"/>
            <a:ext cx="16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1" name="Equation" r:id="rId16" imgW="257175" imgH="375285" progId="Equation.DSMT4">
                    <p:embed/>
                  </p:oleObj>
                </mc:Choice>
                <mc:Fallback>
                  <p:oleObj name="Equation" r:id="rId16" imgW="257175" imgH="37528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793"/>
                          <a:ext cx="16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21" name="Group 29"/>
          <p:cNvGrpSpPr/>
          <p:nvPr/>
        </p:nvGrpSpPr>
        <p:grpSpPr bwMode="auto">
          <a:xfrm>
            <a:off x="1044575" y="5135563"/>
            <a:ext cx="444500" cy="647700"/>
            <a:chOff x="703" y="3612"/>
            <a:chExt cx="280" cy="408"/>
          </a:xfrm>
        </p:grpSpPr>
        <p:sp>
          <p:nvSpPr>
            <p:cNvPr id="104471" name="Line 30"/>
            <p:cNvSpPr>
              <a:spLocks noChangeShapeType="1"/>
            </p:cNvSpPr>
            <p:nvPr/>
          </p:nvSpPr>
          <p:spPr bwMode="auto">
            <a:xfrm flipV="1">
              <a:off x="761" y="3612"/>
              <a:ext cx="0" cy="24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4472" name="Object 31"/>
            <p:cNvGraphicFramePr>
              <a:graphicFrameLocks noChangeAspect="1"/>
            </p:cNvGraphicFramePr>
            <p:nvPr/>
          </p:nvGraphicFramePr>
          <p:xfrm>
            <a:off x="703" y="3793"/>
            <a:ext cx="28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2" name="Equation" r:id="rId18" imgW="476250" imgH="375285" progId="Equation.DSMT4">
                    <p:embed/>
                  </p:oleObj>
                </mc:Choice>
                <mc:Fallback>
                  <p:oleObj name="Equation" r:id="rId18" imgW="476250" imgH="375285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793"/>
                          <a:ext cx="28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1824" name="Group 32"/>
          <p:cNvGrpSpPr/>
          <p:nvPr/>
        </p:nvGrpSpPr>
        <p:grpSpPr bwMode="auto">
          <a:xfrm flipH="1">
            <a:off x="828675" y="5278438"/>
            <a:ext cx="215900" cy="252412"/>
            <a:chOff x="1474" y="3702"/>
            <a:chExt cx="136" cy="159"/>
          </a:xfrm>
        </p:grpSpPr>
        <p:sp>
          <p:nvSpPr>
            <p:cNvPr id="104467" name="Line 33"/>
            <p:cNvSpPr>
              <a:spLocks noChangeShapeType="1"/>
            </p:cNvSpPr>
            <p:nvPr/>
          </p:nvSpPr>
          <p:spPr bwMode="auto">
            <a:xfrm>
              <a:off x="1474" y="3702"/>
              <a:ext cx="0" cy="159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8" name="Line 34"/>
            <p:cNvSpPr>
              <a:spLocks noChangeShapeType="1"/>
            </p:cNvSpPr>
            <p:nvPr/>
          </p:nvSpPr>
          <p:spPr bwMode="auto">
            <a:xfrm>
              <a:off x="1519" y="3748"/>
              <a:ext cx="0" cy="113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9" name="Line 35"/>
            <p:cNvSpPr>
              <a:spLocks noChangeShapeType="1"/>
            </p:cNvSpPr>
            <p:nvPr/>
          </p:nvSpPr>
          <p:spPr bwMode="auto">
            <a:xfrm>
              <a:off x="1565" y="3793"/>
              <a:ext cx="0" cy="68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70" name="Line 36"/>
            <p:cNvSpPr>
              <a:spLocks noChangeShapeType="1"/>
            </p:cNvSpPr>
            <p:nvPr/>
          </p:nvSpPr>
          <p:spPr bwMode="auto">
            <a:xfrm>
              <a:off x="1610" y="3815"/>
              <a:ext cx="0" cy="4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61829" name="Object 37"/>
          <p:cNvGraphicFramePr>
            <a:graphicFrameLocks noChangeAspect="1"/>
          </p:cNvGraphicFramePr>
          <p:nvPr/>
        </p:nvGraphicFramePr>
        <p:xfrm>
          <a:off x="4500563" y="3767138"/>
          <a:ext cx="298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3" name="Equation" r:id="rId20" imgW="2924175" imgH="452120" progId="Equation.DSMT4">
                  <p:embed/>
                </p:oleObj>
              </mc:Choice>
              <mc:Fallback>
                <p:oleObj name="Equation" r:id="rId20" imgW="2924175" imgH="45212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767138"/>
                        <a:ext cx="2984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0" name="Object 38"/>
          <p:cNvGraphicFramePr>
            <a:graphicFrameLocks noChangeAspect="1"/>
          </p:cNvGraphicFramePr>
          <p:nvPr/>
        </p:nvGraphicFramePr>
        <p:xfrm>
          <a:off x="4645025" y="4699000"/>
          <a:ext cx="251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4" name="Equation" r:id="rId22" imgW="2457450" imgH="452120" progId="Equation.DSMT4">
                  <p:embed/>
                </p:oleObj>
              </mc:Choice>
              <mc:Fallback>
                <p:oleObj name="Equation" r:id="rId22" imgW="2457450" imgH="45212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4699000"/>
                        <a:ext cx="251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1" name="Object 39"/>
          <p:cNvGraphicFramePr>
            <a:graphicFrameLocks noChangeAspect="1"/>
          </p:cNvGraphicFramePr>
          <p:nvPr/>
        </p:nvGraphicFramePr>
        <p:xfrm>
          <a:off x="6011863" y="2276475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5" name="Equation" r:id="rId24" imgW="333375" imgH="182880" progId="Equation.DSMT4">
                  <p:embed/>
                </p:oleObj>
              </mc:Choice>
              <mc:Fallback>
                <p:oleObj name="Equation" r:id="rId24" imgW="333375" imgH="18288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276475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2" name="Object 40"/>
          <p:cNvGraphicFramePr>
            <a:graphicFrameLocks noChangeAspect="1"/>
          </p:cNvGraphicFramePr>
          <p:nvPr/>
        </p:nvGraphicFramePr>
        <p:xfrm>
          <a:off x="5653088" y="4308475"/>
          <a:ext cx="24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6" name="Equation" r:id="rId26" imgW="180975" imgH="337185" progId="Equation.DSMT4">
                  <p:embed/>
                </p:oleObj>
              </mc:Choice>
              <mc:Fallback>
                <p:oleObj name="Equation" r:id="rId26" imgW="180975" imgH="337185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308475"/>
                        <a:ext cx="24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4" name="Object 41"/>
          <p:cNvGraphicFramePr>
            <a:graphicFrameLocks noChangeAspect="1"/>
          </p:cNvGraphicFramePr>
          <p:nvPr/>
        </p:nvGraphicFramePr>
        <p:xfrm>
          <a:off x="1333500" y="309563"/>
          <a:ext cx="482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7" name="Equation" r:id="rId28" imgW="238125" imgH="337185" progId="Equation.DSMT4">
                  <p:embed/>
                </p:oleObj>
              </mc:Choice>
              <mc:Fallback>
                <p:oleObj name="Equation" r:id="rId28" imgW="238125" imgH="337185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09563"/>
                        <a:ext cx="482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8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4" name="Object 42"/>
          <p:cNvGraphicFramePr>
            <a:graphicFrameLocks noChangeAspect="1"/>
          </p:cNvGraphicFramePr>
          <p:nvPr/>
        </p:nvGraphicFramePr>
        <p:xfrm>
          <a:off x="6372225" y="2060575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8" name="Equation" r:id="rId30" imgW="1028700" imgH="228600" progId="Equation.3">
                  <p:embed/>
                </p:oleObj>
              </mc:Choice>
              <mc:Fallback>
                <p:oleObj name="Equation" r:id="rId30" imgW="1028700" imgH="2286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060575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35" name="Object 43"/>
          <p:cNvGraphicFramePr>
            <a:graphicFrameLocks noChangeAspect="1"/>
          </p:cNvGraphicFramePr>
          <p:nvPr/>
        </p:nvGraphicFramePr>
        <p:xfrm>
          <a:off x="4724400" y="5410200"/>
          <a:ext cx="1676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9" name="Equation" r:id="rId32" imgW="660400" imgH="228600" progId="Equation.3">
                  <p:embed/>
                </p:oleObj>
              </mc:Choice>
              <mc:Fallback>
                <p:oleObj name="Equation" r:id="rId32" imgW="660400" imgH="2286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410200"/>
                        <a:ext cx="1676400" cy="6556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1219200" y="27844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解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1936750" y="3538538"/>
            <a:ext cx="3429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X≥ h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)≤0.01</a:t>
            </a:r>
            <a:endParaRPr kumimoji="1"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500063" y="4403725"/>
            <a:ext cx="511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或 </a:t>
            </a: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&lt; 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chemeClr val="accent2"/>
                </a:solidFill>
                <a:latin typeface="Times New Roman" panose="02020603050405020304" pitchFamily="18" charset="0"/>
              </a:rPr>
              <a:t>≥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0.99</a:t>
            </a:r>
            <a:r>
              <a:rPr kumimoji="1"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endParaRPr kumimoji="1" lang="zh-CN" altLang="en-US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1295400" y="5181600"/>
            <a:ext cx="565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下面我们来求满足上式的最小的</a:t>
            </a:r>
            <a:r>
              <a:rPr kumimoji="1" lang="en-US" altLang="zh-CN" sz="2800" i="1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1219200" y="304800"/>
            <a:ext cx="52149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accent2"/>
                </a:solidFill>
                <a:latin typeface="Times New Roman" panose="02020603050405020304" pitchFamily="18" charset="0"/>
              </a:rPr>
              <a:t>看一个应用正态分布的例子</a:t>
            </a:r>
            <a:r>
              <a:rPr kumimoji="1"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auto">
          <a:xfrm>
            <a:off x="488950" y="976313"/>
            <a:ext cx="7786688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    </a:t>
            </a:r>
            <a:r>
              <a:rPr kumimoji="1"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kumimoji="1"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</a:rPr>
              <a:t>:</a:t>
            </a:r>
            <a:r>
              <a:rPr kumimoji="1" lang="zh-CN" altLang="en-US" sz="2800">
                <a:latin typeface="宋体" panose="02010600030101010101" pitchFamily="2" charset="-122"/>
              </a:rPr>
              <a:t>公共汽车车门的高度是按男子与车门顶头碰头机会在 </a:t>
            </a:r>
            <a:r>
              <a:rPr kumimoji="1" lang="en-US" altLang="zh-CN" sz="2800">
                <a:latin typeface="Times New Roman" panose="02020603050405020304" pitchFamily="18" charset="0"/>
              </a:rPr>
              <a:t>0.01 </a:t>
            </a:r>
            <a:r>
              <a:rPr kumimoji="1" lang="zh-CN" altLang="en-US" sz="2800">
                <a:latin typeface="宋体" panose="02010600030101010101" pitchFamily="2" charset="-122"/>
              </a:rPr>
              <a:t>以下来设计的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  <a:r>
              <a:rPr kumimoji="1" lang="zh-CN" altLang="en-US" sz="2800">
                <a:latin typeface="宋体" panose="02010600030101010101" pitchFamily="2" charset="-122"/>
              </a:rPr>
              <a:t>设男子身高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>
                <a:latin typeface="Times New Roman" panose="02020603050405020304" pitchFamily="18" charset="0"/>
              </a:rPr>
              <a:t>～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>
                <a:latin typeface="宋体" panose="02010600030101010101" pitchFamily="2" charset="-122"/>
              </a:rPr>
              <a:t>(</a:t>
            </a:r>
            <a:r>
              <a:rPr kumimoji="1" lang="en-US" altLang="zh-CN" sz="2800">
                <a:latin typeface="Times New Roman" panose="02020603050405020304" pitchFamily="18" charset="0"/>
              </a:rPr>
              <a:t>170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en-US" altLang="zh-CN" sz="2800">
                <a:latin typeface="Times New Roman" panose="02020603050405020304" pitchFamily="18" charset="0"/>
              </a:rPr>
              <a:t>6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宋体" panose="02010600030101010101" pitchFamily="2" charset="-122"/>
              </a:rPr>
              <a:t>),</a:t>
            </a:r>
            <a:r>
              <a:rPr kumimoji="1" lang="zh-CN" altLang="en-US" sz="2800">
                <a:latin typeface="宋体" panose="02010600030101010101" pitchFamily="2" charset="-122"/>
              </a:rPr>
              <a:t>问车门高度应如何确定</a:t>
            </a:r>
            <a:r>
              <a:rPr kumimoji="1" lang="en-US" altLang="zh-CN" sz="2800">
                <a:latin typeface="宋体" panose="02010600030101010101" pitchFamily="2" charset="-122"/>
              </a:rPr>
              <a:t>?     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auto">
          <a:xfrm>
            <a:off x="1714500" y="2806700"/>
            <a:ext cx="5033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设车门高度为</a:t>
            </a:r>
            <a:r>
              <a:rPr kumimoji="1" lang="en-US" altLang="zh-CN" sz="2800" i="1"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</a:rPr>
              <a:t> cm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zh-CN" altLang="en-US" sz="2800">
                <a:latin typeface="宋体" panose="02010600030101010101" pitchFamily="2" charset="-122"/>
              </a:rPr>
              <a:t>按设计要求</a:t>
            </a:r>
            <a:endParaRPr kumimoji="1"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8" grpId="0" autoUpdateAnimBg="0"/>
      <p:bldP spid="162819" grpId="0" autoUpdateAnimBg="0"/>
      <p:bldP spid="162820" grpId="0" autoUpdateAnimBg="0"/>
      <p:bldP spid="162821" grpId="0" autoUpdateAnimBg="0"/>
      <p:bldP spid="162822" grpId="0" autoUpdateAnimBg="0"/>
      <p:bldP spid="162823" grpId="0" autoUpdateAnimBg="0"/>
      <p:bldP spid="16282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AutoShape 2"/>
          <p:cNvSpPr>
            <a:spLocks noChangeArrowheads="1"/>
          </p:cNvSpPr>
          <p:nvPr/>
        </p:nvSpPr>
        <p:spPr bwMode="auto">
          <a:xfrm>
            <a:off x="5292725" y="3070225"/>
            <a:ext cx="3546475" cy="1196975"/>
          </a:xfrm>
          <a:prstGeom prst="wedgeRoundRectCallout">
            <a:avLst>
              <a:gd name="adj1" fmla="val -78602"/>
              <a:gd name="adj2" fmla="val -11034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利用概率密度可确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定随机点落在某个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范围内的概率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619250" y="908050"/>
            <a:ext cx="6769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对于任意实数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,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, 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&lt;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</a:rPr>
              <a:t>) ,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187450" y="98425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4" name="Equation" r:id="rId1" imgW="219075" imgH="337185" progId="Equation.DSMT4">
                  <p:embed/>
                </p:oleObj>
              </mc:Choice>
              <mc:Fallback>
                <p:oleObj name="Equation" r:id="rId1" imgW="219075" imgH="33718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98425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49" name="Object 5"/>
          <p:cNvGraphicFramePr>
            <a:graphicFrameLocks noChangeAspect="1"/>
          </p:cNvGraphicFramePr>
          <p:nvPr/>
        </p:nvGraphicFramePr>
        <p:xfrm>
          <a:off x="2195513" y="1776413"/>
          <a:ext cx="4203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5" name="Equation" r:id="rId3" imgW="4143375" imgH="702945" progId="Equation.DSMT4">
                  <p:embed/>
                </p:oleObj>
              </mc:Choice>
              <mc:Fallback>
                <p:oleObj name="Equation" r:id="rId3" imgW="4143375" imgH="70294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776413"/>
                        <a:ext cx="4203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0550" name="Group 6"/>
          <p:cNvGrpSpPr/>
          <p:nvPr/>
        </p:nvGrpSpPr>
        <p:grpSpPr bwMode="auto">
          <a:xfrm>
            <a:off x="1116013" y="4508500"/>
            <a:ext cx="5561012" cy="579438"/>
            <a:chOff x="692" y="3065"/>
            <a:chExt cx="3503" cy="365"/>
          </a:xfrm>
        </p:grpSpPr>
        <p:sp>
          <p:nvSpPr>
            <p:cNvPr id="63496" name="Text Box 7"/>
            <p:cNvSpPr txBox="1">
              <a:spLocks noChangeArrowheads="1"/>
            </p:cNvSpPr>
            <p:nvPr/>
          </p:nvSpPr>
          <p:spPr bwMode="auto">
            <a:xfrm>
              <a:off x="930" y="3065"/>
              <a:ext cx="3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i="1"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若 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) </a:t>
              </a:r>
              <a:r>
                <a:rPr lang="zh-CN" altLang="en-US">
                  <a:latin typeface="Times New Roman" panose="02020603050405020304" pitchFamily="18" charset="0"/>
                </a:rPr>
                <a:t>在点 </a:t>
              </a:r>
              <a:r>
                <a:rPr lang="en-US" altLang="zh-CN" i="1">
                  <a:latin typeface="Times New Roman" panose="02020603050405020304" pitchFamily="18" charset="0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处连续 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</a:rPr>
                <a:t>则有</a:t>
              </a:r>
              <a:endParaRPr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7" name="Object 8"/>
            <p:cNvGraphicFramePr>
              <a:graphicFrameLocks noChangeAspect="1"/>
            </p:cNvGraphicFramePr>
            <p:nvPr/>
          </p:nvGraphicFramePr>
          <p:xfrm>
            <a:off x="692" y="3074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6" name="Equation" r:id="rId5" imgW="247650" imgH="327025" progId="Equation.DSMT4">
                    <p:embed/>
                  </p:oleObj>
                </mc:Choice>
                <mc:Fallback>
                  <p:oleObj name="Equation" r:id="rId5" imgW="247650" imgH="32702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" y="3074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0553" name="Object 9"/>
          <p:cNvGraphicFramePr>
            <a:graphicFrameLocks noChangeAspect="1"/>
          </p:cNvGraphicFramePr>
          <p:nvPr/>
        </p:nvGraphicFramePr>
        <p:xfrm>
          <a:off x="3132138" y="5373688"/>
          <a:ext cx="2108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7" name="Equation" r:id="rId7" imgW="2047875" imgH="356235" progId="Equation.DSMT4">
                  <p:embed/>
                </p:oleObj>
              </mc:Choice>
              <mc:Fallback>
                <p:oleObj name="Equation" r:id="rId7" imgW="2047875" imgH="356235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373688"/>
                        <a:ext cx="2108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1143000" y="1143000"/>
            <a:ext cx="3478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因为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>
                <a:latin typeface="Times New Roman" panose="02020603050405020304" pitchFamily="18" charset="0"/>
              </a:rPr>
              <a:t>～</a:t>
            </a:r>
            <a:r>
              <a:rPr kumimoji="1" lang="en-US" altLang="zh-CN" sz="2800" i="1">
                <a:latin typeface="Times New Roman" panose="02020603050405020304" pitchFamily="18" charset="0"/>
              </a:rPr>
              <a:t>N</a:t>
            </a:r>
            <a:r>
              <a:rPr kumimoji="1" lang="en-US" altLang="zh-CN" sz="2800">
                <a:latin typeface="宋体" panose="02010600030101010101" pitchFamily="2" charset="-122"/>
              </a:rPr>
              <a:t>(</a:t>
            </a:r>
            <a:r>
              <a:rPr kumimoji="1" lang="en-US" altLang="zh-CN" sz="2800">
                <a:latin typeface="Times New Roman" panose="02020603050405020304" pitchFamily="18" charset="0"/>
              </a:rPr>
              <a:t>170</a:t>
            </a:r>
            <a:r>
              <a:rPr kumimoji="1" lang="en-US" altLang="zh-CN" sz="2800">
                <a:latin typeface="宋体" panose="02010600030101010101" pitchFamily="2" charset="-122"/>
              </a:rPr>
              <a:t>,</a:t>
            </a:r>
            <a:r>
              <a:rPr kumimoji="1" lang="en-US" altLang="zh-CN" sz="2800">
                <a:latin typeface="Times New Roman" panose="02020603050405020304" pitchFamily="18" charset="0"/>
              </a:rPr>
              <a:t>6</a:t>
            </a:r>
            <a:r>
              <a:rPr kumimoji="1" lang="en-US" altLang="zh-CN" sz="2800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>
                <a:latin typeface="宋体" panose="02010600030101010101" pitchFamily="2" charset="-122"/>
              </a:rPr>
              <a:t>),</a:t>
            </a:r>
            <a:endParaRPr kumimoji="1" lang="en-US" altLang="zh-CN" sz="2800">
              <a:latin typeface="宋体" panose="02010600030101010101" pitchFamily="2" charset="-122"/>
            </a:endParaRP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546100" y="2143125"/>
            <a:ext cx="2154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故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&lt;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h</a:t>
            </a:r>
            <a:r>
              <a:rPr kumimoji="1" lang="en-US" altLang="zh-CN" sz="2800">
                <a:latin typeface="Times New Roman" panose="02020603050405020304" pitchFamily="18" charset="0"/>
              </a:rPr>
              <a:t>)=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63844" name="Group 4"/>
          <p:cNvGrpSpPr/>
          <p:nvPr/>
        </p:nvGrpSpPr>
        <p:grpSpPr bwMode="auto">
          <a:xfrm>
            <a:off x="474663" y="3875088"/>
            <a:ext cx="5867400" cy="533400"/>
            <a:chOff x="528" y="3744"/>
            <a:chExt cx="3696" cy="336"/>
          </a:xfrm>
        </p:grpSpPr>
        <p:graphicFrame>
          <p:nvGraphicFramePr>
            <p:cNvPr id="106519" name="Object 5"/>
            <p:cNvGraphicFramePr>
              <a:graphicFrameLocks noChangeAspect="1"/>
            </p:cNvGraphicFramePr>
            <p:nvPr/>
          </p:nvGraphicFramePr>
          <p:xfrm>
            <a:off x="1422" y="3798"/>
            <a:ext cx="3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69" name="公式" r:id="rId1" imgW="104775" imgH="96520" progId="Equation.3">
                    <p:embed/>
                  </p:oleObj>
                </mc:Choice>
                <mc:Fallback>
                  <p:oleObj name="公式" r:id="rId1" imgW="104775" imgH="9652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3798"/>
                          <a:ext cx="30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20" name="Text Box 6"/>
            <p:cNvSpPr txBox="1">
              <a:spLocks noChangeArrowheads="1"/>
            </p:cNvSpPr>
            <p:nvPr/>
          </p:nvSpPr>
          <p:spPr bwMode="auto">
            <a:xfrm>
              <a:off x="528" y="3744"/>
              <a:ext cx="36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查表得    </a:t>
              </a:r>
              <a:r>
                <a:rPr kumimoji="1" lang="en-US" altLang="zh-CN" sz="2800">
                  <a:latin typeface="宋体" panose="02010600030101010101" pitchFamily="2" charset="-122"/>
                </a:rPr>
                <a:t>(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2.33</a:t>
              </a:r>
              <a:r>
                <a:rPr kumimoji="1" lang="en-US" altLang="zh-CN" sz="2800">
                  <a:latin typeface="宋体" panose="02010600030101010101" pitchFamily="2" charset="-122"/>
                </a:rPr>
                <a:t>)=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0.9901&gt;0.99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3847" name="Group 7"/>
          <p:cNvGrpSpPr/>
          <p:nvPr/>
        </p:nvGrpSpPr>
        <p:grpSpPr bwMode="auto">
          <a:xfrm>
            <a:off x="401638" y="4572000"/>
            <a:ext cx="3673475" cy="989013"/>
            <a:chOff x="488" y="2160"/>
            <a:chExt cx="2314" cy="623"/>
          </a:xfrm>
        </p:grpSpPr>
        <p:graphicFrame>
          <p:nvGraphicFramePr>
            <p:cNvPr id="106517" name="Object 8"/>
            <p:cNvGraphicFramePr>
              <a:graphicFrameLocks noChangeAspect="1"/>
            </p:cNvGraphicFramePr>
            <p:nvPr/>
          </p:nvGraphicFramePr>
          <p:xfrm>
            <a:off x="1119" y="2160"/>
            <a:ext cx="80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70" name="公式" r:id="rId3" imgW="447675" imgH="337185" progId="Equation.3">
                    <p:embed/>
                  </p:oleObj>
                </mc:Choice>
                <mc:Fallback>
                  <p:oleObj name="公式" r:id="rId3" imgW="447675" imgH="3371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160"/>
                          <a:ext cx="807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8" name="Rectangle 9"/>
            <p:cNvSpPr>
              <a:spLocks noChangeArrowheads="1"/>
            </p:cNvSpPr>
            <p:nvPr/>
          </p:nvSpPr>
          <p:spPr bwMode="auto">
            <a:xfrm>
              <a:off x="488" y="2286"/>
              <a:ext cx="2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因而         </a:t>
              </a:r>
              <a:r>
                <a:rPr kumimoji="1" lang="en-US" altLang="zh-CN" sz="2800">
                  <a:latin typeface="宋体" panose="02010600030101010101" pitchFamily="2" charset="-122"/>
                </a:rPr>
                <a:t>=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2.33</a:t>
              </a:r>
              <a:r>
                <a:rPr kumimoji="1" lang="en-US" altLang="zh-CN" sz="2800">
                  <a:latin typeface="宋体" panose="02010600030101010101" pitchFamily="2" charset="-122"/>
                </a:rPr>
                <a:t>,</a:t>
              </a:r>
              <a:endParaRPr kumimoji="1" lang="en-US" altLang="zh-CN" sz="2800">
                <a:latin typeface="宋体" panose="02010600030101010101" pitchFamily="2" charset="-122"/>
              </a:endParaRPr>
            </a:p>
          </p:txBody>
        </p:sp>
      </p:grpSp>
      <p:grpSp>
        <p:nvGrpSpPr>
          <p:cNvPr id="163850" name="Group 10"/>
          <p:cNvGrpSpPr/>
          <p:nvPr/>
        </p:nvGrpSpPr>
        <p:grpSpPr bwMode="auto">
          <a:xfrm>
            <a:off x="401638" y="5629275"/>
            <a:ext cx="4267200" cy="579438"/>
            <a:chOff x="432" y="3456"/>
            <a:chExt cx="2688" cy="365"/>
          </a:xfrm>
        </p:grpSpPr>
        <p:sp>
          <p:nvSpPr>
            <p:cNvPr id="106515" name="Text Box 11"/>
            <p:cNvSpPr txBox="1">
              <a:spLocks noChangeArrowheads="1"/>
            </p:cNvSpPr>
            <p:nvPr/>
          </p:nvSpPr>
          <p:spPr bwMode="auto">
            <a:xfrm>
              <a:off x="432" y="3456"/>
              <a:ext cx="26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即</a:t>
              </a:r>
              <a:r>
                <a:rPr kumimoji="1" lang="zh-CN" altLang="en-US">
                  <a:latin typeface="Times New Roman" panose="02020603050405020304" pitchFamily="18" charset="0"/>
                </a:rPr>
                <a:t> 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h</a:t>
              </a:r>
              <a:r>
                <a:rPr kumimoji="1" lang="en-US" altLang="zh-CN">
                  <a:latin typeface="Times New Roman" panose="02020603050405020304" pitchFamily="18" charset="0"/>
                </a:rPr>
                <a:t>=170+13.98    184</a:t>
              </a:r>
              <a:endParaRPr kumimoji="1"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6516" name="Object 12"/>
            <p:cNvGraphicFramePr>
              <a:graphicFrameLocks noChangeAspect="1"/>
            </p:cNvGraphicFramePr>
            <p:nvPr/>
          </p:nvGraphicFramePr>
          <p:xfrm>
            <a:off x="2304" y="3553"/>
            <a:ext cx="24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71" name="公式" r:id="rId5" imgW="66675" imgH="67310" progId="Equation.3">
                    <p:embed/>
                  </p:oleObj>
                </mc:Choice>
                <mc:Fallback>
                  <p:oleObj name="公式" r:id="rId5" imgW="66675" imgH="6731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53"/>
                          <a:ext cx="24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53" name="AutoShape 13"/>
          <p:cNvSpPr>
            <a:spLocks noChangeArrowheads="1"/>
          </p:cNvSpPr>
          <p:nvPr/>
        </p:nvSpPr>
        <p:spPr bwMode="auto">
          <a:xfrm>
            <a:off x="6096000" y="3962400"/>
            <a:ext cx="2819400" cy="2016125"/>
          </a:xfrm>
          <a:prstGeom prst="wedgeRectCallout">
            <a:avLst>
              <a:gd name="adj1" fmla="val -113852"/>
              <a:gd name="adj2" fmla="val 51968"/>
            </a:avLst>
          </a:prstGeom>
          <a:solidFill>
            <a:srgbClr val="FFFFE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设计车门高度为</a:t>
            </a:r>
            <a:endParaRPr kumimoji="1" lang="zh-CN" altLang="en-US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184</a:t>
            </a:r>
            <a:r>
              <a:rPr kumimoji="1" lang="zh-CN" altLang="en-US" sz="2800">
                <a:latin typeface="宋体" panose="02010600030101010101" pitchFamily="2" charset="-122"/>
              </a:rPr>
              <a:t>厘米时，可使</a:t>
            </a:r>
            <a:endParaRPr kumimoji="1" lang="zh-CN" altLang="en-US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男子与车门碰头</a:t>
            </a:r>
            <a:endParaRPr kumimoji="1" lang="zh-CN" altLang="en-US" sz="280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宋体" panose="02010600030101010101" pitchFamily="2" charset="-122"/>
              </a:rPr>
              <a:t>机会不超过</a:t>
            </a:r>
            <a:r>
              <a:rPr kumimoji="1" lang="en-US" altLang="zh-CN" sz="2800">
                <a:latin typeface="Times New Roman" panose="02020603050405020304" pitchFamily="18" charset="0"/>
              </a:rPr>
              <a:t>0.01</a:t>
            </a:r>
            <a:r>
              <a:rPr kumimoji="1" lang="en-US" altLang="zh-CN" sz="2800">
                <a:latin typeface="宋体" panose="02010600030101010101" pitchFamily="2" charset="-122"/>
              </a:rPr>
              <a:t>.</a:t>
            </a:r>
            <a:endParaRPr kumimoji="1" lang="en-US" altLang="zh-CN" sz="2400" b="0">
              <a:latin typeface="Times New Roman" panose="02020603050405020304" pitchFamily="18" charset="0"/>
            </a:endParaRPr>
          </a:p>
        </p:txBody>
      </p:sp>
      <p:grpSp>
        <p:nvGrpSpPr>
          <p:cNvPr id="106504" name="Group 14"/>
          <p:cNvGrpSpPr/>
          <p:nvPr/>
        </p:nvGrpSpPr>
        <p:grpSpPr bwMode="auto">
          <a:xfrm>
            <a:off x="844550" y="257175"/>
            <a:ext cx="6858000" cy="609600"/>
            <a:chOff x="576" y="192"/>
            <a:chExt cx="4320" cy="384"/>
          </a:xfrm>
        </p:grpSpPr>
        <p:sp>
          <p:nvSpPr>
            <p:cNvPr id="106511" name="Rectangle 15"/>
            <p:cNvSpPr>
              <a:spLocks noChangeArrowheads="1"/>
            </p:cNvSpPr>
            <p:nvPr/>
          </p:nvSpPr>
          <p:spPr bwMode="auto">
            <a:xfrm>
              <a:off x="1418" y="211"/>
              <a:ext cx="17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00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P(</a:t>
              </a:r>
              <a:r>
                <a:rPr kumimoji="1" lang="en-US" altLang="zh-CN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&lt; </a:t>
              </a:r>
              <a:r>
                <a:rPr kumimoji="1" lang="en-US" altLang="zh-CN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>
                  <a:solidFill>
                    <a:schemeClr val="accent2"/>
                  </a:solidFill>
                  <a:latin typeface="Times New Roman" panose="02020603050405020304" pitchFamily="18" charset="0"/>
                </a:rPr>
                <a:t> )     0.99</a:t>
              </a:r>
              <a:endParaRPr kumimoji="1" lang="en-US" altLang="zh-CN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06512" name="Object 16"/>
            <p:cNvGraphicFramePr>
              <a:graphicFrameLocks noChangeAspect="1"/>
            </p:cNvGraphicFramePr>
            <p:nvPr/>
          </p:nvGraphicFramePr>
          <p:xfrm>
            <a:off x="2414" y="281"/>
            <a:ext cx="27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72" name="公式" r:id="rId7" imgW="66675" imgH="96520" progId="Equation.3">
                    <p:embed/>
                  </p:oleObj>
                </mc:Choice>
                <mc:Fallback>
                  <p:oleObj name="公式" r:id="rId7" imgW="66675" imgH="9652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4" y="281"/>
                          <a:ext cx="27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00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576" y="192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宋体" panose="02010600030101010101" pitchFamily="2" charset="-122"/>
                </a:rPr>
                <a:t>求满足</a:t>
              </a:r>
              <a:endParaRPr kumimoji="1" lang="zh-CN" altLang="en-US">
                <a:latin typeface="宋体" panose="02010600030101010101" pitchFamily="2" charset="-122"/>
              </a:endParaRPr>
            </a:p>
          </p:txBody>
        </p:sp>
        <p:sp>
          <p:nvSpPr>
            <p:cNvPr id="106514" name="Rectangle 18"/>
            <p:cNvSpPr>
              <a:spLocks noChangeArrowheads="1"/>
            </p:cNvSpPr>
            <p:nvPr/>
          </p:nvSpPr>
          <p:spPr bwMode="auto">
            <a:xfrm>
              <a:off x="3160" y="211"/>
              <a:ext cx="17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>
                  <a:latin typeface="宋体" panose="02010600030101010101" pitchFamily="2" charset="-122"/>
                </a:rPr>
                <a:t>的最小的 </a:t>
              </a:r>
              <a:r>
                <a:rPr kumimoji="1" lang="en-US" altLang="zh-CN" i="1">
                  <a:latin typeface="Times New Roman" panose="02020603050405020304" pitchFamily="18" charset="0"/>
                </a:rPr>
                <a:t>h .</a:t>
              </a:r>
              <a:endParaRPr kumimoji="1" lang="en-US" altLang="zh-CN">
                <a:latin typeface="宋体" panose="02010600030101010101" pitchFamily="2" charset="-122"/>
              </a:endParaRPr>
            </a:p>
          </p:txBody>
        </p:sp>
      </p:grpSp>
      <p:pic>
        <p:nvPicPr>
          <p:cNvPr id="106505" name="Picture 19" descr="公交车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50" y="2411413"/>
            <a:ext cx="2160588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60" name="Group 20"/>
          <p:cNvGrpSpPr/>
          <p:nvPr/>
        </p:nvGrpSpPr>
        <p:grpSpPr bwMode="auto">
          <a:xfrm>
            <a:off x="4578350" y="1025525"/>
            <a:ext cx="3887788" cy="908050"/>
            <a:chOff x="2699" y="709"/>
            <a:chExt cx="2449" cy="572"/>
          </a:xfrm>
        </p:grpSpPr>
        <p:graphicFrame>
          <p:nvGraphicFramePr>
            <p:cNvPr id="106509" name="Object 21"/>
            <p:cNvGraphicFramePr>
              <a:graphicFrameLocks noChangeAspect="1"/>
            </p:cNvGraphicFramePr>
            <p:nvPr/>
          </p:nvGraphicFramePr>
          <p:xfrm>
            <a:off x="3334" y="709"/>
            <a:ext cx="165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73" name="公式" r:id="rId10" imgW="1076325" imgH="337185" progId="Equation.3">
                    <p:embed/>
                  </p:oleObj>
                </mc:Choice>
                <mc:Fallback>
                  <p:oleObj name="公式" r:id="rId10" imgW="1076325" imgH="33718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709"/>
                          <a:ext cx="165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0" name="Rectangle 22"/>
            <p:cNvSpPr>
              <a:spLocks noChangeArrowheads="1"/>
            </p:cNvSpPr>
            <p:nvPr/>
          </p:nvSpPr>
          <p:spPr bwMode="auto">
            <a:xfrm>
              <a:off x="2699" y="754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latin typeface="宋体" panose="02010600030101010101" pitchFamily="2" charset="-122"/>
                </a:rPr>
                <a:t>所以                </a:t>
              </a:r>
              <a:r>
                <a:rPr kumimoji="1" lang="en-US" altLang="zh-CN" sz="2800">
                  <a:latin typeface="宋体" panose="02010600030101010101" pitchFamily="2" charset="-122"/>
                </a:rPr>
                <a:t>.</a:t>
              </a:r>
              <a:endParaRPr kumimoji="1" lang="en-US" altLang="zh-CN" sz="280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163863" name="Object 23"/>
          <p:cNvGraphicFramePr>
            <a:graphicFrameLocks noChangeAspect="1"/>
          </p:cNvGraphicFramePr>
          <p:nvPr/>
        </p:nvGraphicFramePr>
        <p:xfrm>
          <a:off x="2490788" y="1954213"/>
          <a:ext cx="336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4" name="Equation" r:id="rId12" imgW="3305175" imgH="904875" progId="Equation.DSMT4">
                  <p:embed/>
                </p:oleObj>
              </mc:Choice>
              <mc:Fallback>
                <p:oleObj name="Equation" r:id="rId12" imgW="3305175" imgH="904875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954213"/>
                        <a:ext cx="336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4" name="Object 24"/>
          <p:cNvGraphicFramePr>
            <a:graphicFrameLocks noChangeAspect="1"/>
          </p:cNvGraphicFramePr>
          <p:nvPr/>
        </p:nvGraphicFramePr>
        <p:xfrm>
          <a:off x="2338388" y="2952750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75" name="Equation" r:id="rId14" imgW="2038350" imgH="904875" progId="Equation.DSMT4">
                  <p:embed/>
                </p:oleObj>
              </mc:Choice>
              <mc:Fallback>
                <p:oleObj name="Equation" r:id="rId14" imgW="2038350" imgH="90487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952750"/>
                        <a:ext cx="2095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autoUpdateAnimBg="0"/>
      <p:bldP spid="163843" grpId="0" autoUpdateAnimBg="0"/>
      <p:bldP spid="163853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 flipH="1">
            <a:off x="800100" y="5105400"/>
            <a:ext cx="99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</a:t>
            </a:r>
            <a:endParaRPr kumimoji="1" lang="zh-CN" altLang="en-US" sz="2400" b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94565" name="Object 5"/>
          <p:cNvGraphicFramePr>
            <a:graphicFrameLocks noChangeAspect="1"/>
          </p:cNvGraphicFramePr>
          <p:nvPr/>
        </p:nvGraphicFramePr>
        <p:xfrm>
          <a:off x="755576" y="692696"/>
          <a:ext cx="7366881" cy="431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8" name="Document" r:id="rId1" imgW="5109845" imgH="2993390" progId="Word.Document.8">
                  <p:embed/>
                </p:oleObj>
              </mc:Choice>
              <mc:Fallback>
                <p:oleObj name="Document" r:id="rId1" imgW="5109845" imgH="299339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92696"/>
                        <a:ext cx="7366881" cy="4310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1940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323215"/>
            <a:ext cx="8764905" cy="59340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1942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176530"/>
            <a:ext cx="8594090" cy="608076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4"/>
          <p:cNvSpPr txBox="1">
            <a:spLocks noChangeArrowheads="1"/>
          </p:cNvSpPr>
          <p:nvPr/>
        </p:nvSpPr>
        <p:spPr bwMode="auto">
          <a:xfrm>
            <a:off x="1214438" y="1571625"/>
            <a:ext cx="3279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问题的提出</a:t>
            </a:r>
            <a:endParaRPr kumimoji="1" lang="zh-CN" altLang="en-US" sz="2400" b="0">
              <a:ea typeface="华文新魏" panose="02010800040101010101" pitchFamily="2" charset="-122"/>
            </a:endParaRPr>
          </a:p>
        </p:txBody>
      </p: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1066800" y="2071688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FFFF00"/>
                </a:solidFill>
                <a:ea typeface="华文新魏" panose="02010800040101010101" pitchFamily="2" charset="-122"/>
              </a:rPr>
              <a:t>       </a:t>
            </a:r>
            <a:r>
              <a:rPr kumimoji="1" lang="zh-CN" altLang="en-US" sz="2400" b="0">
                <a:ea typeface="华文新魏" panose="02010800040101010101" pitchFamily="2" charset="-122"/>
              </a:rPr>
              <a:t>在实际中，人们常常对随机变量的函数</a:t>
            </a:r>
            <a:endParaRPr kumimoji="1" lang="zh-CN" altLang="en-US" sz="2400" b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更感兴趣.</a:t>
            </a:r>
            <a:endParaRPr kumimoji="1" lang="zh-CN" altLang="en-US" sz="2400" b="0">
              <a:ea typeface="华文新魏" panose="02010800040101010101" pitchFamily="2" charset="-122"/>
            </a:endParaRPr>
          </a:p>
        </p:txBody>
      </p:sp>
      <p:grpSp>
        <p:nvGrpSpPr>
          <p:cNvPr id="2" name="Group 84"/>
          <p:cNvGrpSpPr/>
          <p:nvPr/>
        </p:nvGrpSpPr>
        <p:grpSpPr bwMode="auto">
          <a:xfrm>
            <a:off x="4427538" y="3911599"/>
            <a:ext cx="4572000" cy="1174749"/>
            <a:chOff x="2880" y="2053"/>
            <a:chExt cx="2880" cy="740"/>
          </a:xfrm>
        </p:grpSpPr>
        <p:graphicFrame>
          <p:nvGraphicFramePr>
            <p:cNvPr id="111697" name="Object 7"/>
            <p:cNvGraphicFramePr>
              <a:graphicFrameLocks noChangeAspect="1"/>
            </p:cNvGraphicFramePr>
            <p:nvPr/>
          </p:nvGraphicFramePr>
          <p:xfrm>
            <a:off x="4248" y="2053"/>
            <a:ext cx="734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63" name="Equation" r:id="rId1" imgW="247650" imgH="365760" progId="Equation.DSMT4">
                    <p:embed/>
                  </p:oleObj>
                </mc:Choice>
                <mc:Fallback>
                  <p:oleObj name="Equation" r:id="rId1" imgW="247650" imgH="3657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2053"/>
                          <a:ext cx="734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98" name="Rectangle 8"/>
            <p:cNvSpPr>
              <a:spLocks noChangeArrowheads="1"/>
            </p:cNvSpPr>
            <p:nvPr/>
          </p:nvSpPr>
          <p:spPr bwMode="auto">
            <a:xfrm>
              <a:off x="2880" y="2275"/>
              <a:ext cx="288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求截面面积 </a:t>
              </a:r>
              <a:r>
                <a:rPr kumimoji="1" lang="en-US" altLang="zh-CN" sz="2400" b="0" i="1">
                  <a:ea typeface="华文新魏" panose="02010800040101010101" pitchFamily="2" charset="-122"/>
                </a:rPr>
                <a:t>S</a:t>
              </a:r>
              <a:r>
                <a:rPr kumimoji="1" lang="en-US" altLang="zh-CN" sz="2400" b="0">
                  <a:ea typeface="华文新魏" panose="02010800040101010101" pitchFamily="2" charset="-122"/>
                </a:rPr>
                <a:t>=</a:t>
              </a:r>
              <a:r>
                <a:rPr kumimoji="1" lang="en-US" altLang="zh-CN" sz="2400" b="0">
                  <a:solidFill>
                    <a:srgbClr val="FFFF00"/>
                  </a:solidFill>
                  <a:ea typeface="华文新魏" panose="02010800040101010101" pitchFamily="2" charset="-122"/>
                </a:rPr>
                <a:t>          </a:t>
              </a:r>
              <a:endParaRPr kumimoji="1" lang="en-US" altLang="zh-CN" sz="2400" b="0">
                <a:solidFill>
                  <a:srgbClr val="FFFF00"/>
                </a:solidFill>
                <a:ea typeface="华文新魏" panose="0201080004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的分布.</a:t>
              </a:r>
              <a:endParaRPr kumimoji="1" lang="zh-CN" altLang="en-US" sz="2400" b="0">
                <a:solidFill>
                  <a:srgbClr val="FFFF00"/>
                </a:solidFill>
                <a:ea typeface="华文新魏" panose="02010800040101010101" pitchFamily="2" charset="-122"/>
              </a:endParaRPr>
            </a:p>
          </p:txBody>
        </p:sp>
      </p:grp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1714500" y="3071813"/>
            <a:ext cx="509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例如，已知圆轴截面直径 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d</a:t>
            </a:r>
            <a:r>
              <a:rPr kumimoji="1" lang="en-US" altLang="zh-CN" sz="2400" b="0">
                <a:ea typeface="华文新魏" panose="02010800040101010101" pitchFamily="2" charset="-122"/>
              </a:rPr>
              <a:t> </a:t>
            </a:r>
            <a:r>
              <a:rPr kumimoji="1" lang="zh-CN" altLang="en-US" sz="2400" b="0">
                <a:ea typeface="华文新魏" panose="02010800040101010101" pitchFamily="2" charset="-122"/>
              </a:rPr>
              <a:t>的分布，</a:t>
            </a:r>
            <a:endParaRPr kumimoji="1" lang="zh-CN" altLang="en-US" sz="2400" b="0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3071813" y="3929063"/>
            <a:ext cx="1295400" cy="1676400"/>
            <a:chOff x="1536" y="2112"/>
            <a:chExt cx="816" cy="1056"/>
          </a:xfrm>
        </p:grpSpPr>
        <p:sp>
          <p:nvSpPr>
            <p:cNvPr id="111692" name="Rectangle 11"/>
            <p:cNvSpPr>
              <a:spLocks noChangeArrowheads="1"/>
            </p:cNvSpPr>
            <p:nvPr/>
          </p:nvSpPr>
          <p:spPr bwMode="auto">
            <a:xfrm>
              <a:off x="1872" y="2400"/>
              <a:ext cx="48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1693" name="Rectangle 12"/>
            <p:cNvSpPr>
              <a:spLocks noChangeArrowheads="1"/>
            </p:cNvSpPr>
            <p:nvPr/>
          </p:nvSpPr>
          <p:spPr bwMode="auto">
            <a:xfrm>
              <a:off x="1536" y="2208"/>
              <a:ext cx="624" cy="864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rgbClr val="99FF33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1694" name="Oval 13"/>
            <p:cNvSpPr>
              <a:spLocks noChangeArrowheads="1"/>
            </p:cNvSpPr>
            <p:nvPr/>
          </p:nvSpPr>
          <p:spPr bwMode="auto">
            <a:xfrm>
              <a:off x="1536" y="2976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accent1"/>
              </a:solidFill>
              <a:prstDash val="dash"/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1695" name="Oval 14"/>
            <p:cNvSpPr>
              <a:spLocks noChangeArrowheads="1"/>
            </p:cNvSpPr>
            <p:nvPr/>
          </p:nvSpPr>
          <p:spPr bwMode="auto">
            <a:xfrm>
              <a:off x="1536" y="2112"/>
              <a:ext cx="624" cy="192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1696" name="Line 15"/>
            <p:cNvSpPr>
              <a:spLocks noChangeShapeType="1"/>
            </p:cNvSpPr>
            <p:nvPr/>
          </p:nvSpPr>
          <p:spPr bwMode="auto">
            <a:xfrm>
              <a:off x="1584" y="2208"/>
              <a:ext cx="576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071563" y="3929063"/>
            <a:ext cx="2438400" cy="2686050"/>
            <a:chOff x="2940" y="1329"/>
            <a:chExt cx="2004" cy="2076"/>
          </a:xfrm>
        </p:grpSpPr>
        <p:sp>
          <p:nvSpPr>
            <p:cNvPr id="111625" name="Freeform 17"/>
            <p:cNvSpPr/>
            <p:nvPr/>
          </p:nvSpPr>
          <p:spPr bwMode="auto">
            <a:xfrm>
              <a:off x="299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6" name="Freeform 18"/>
            <p:cNvSpPr/>
            <p:nvPr/>
          </p:nvSpPr>
          <p:spPr bwMode="auto">
            <a:xfrm>
              <a:off x="299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7" name="Freeform 19"/>
            <p:cNvSpPr/>
            <p:nvPr/>
          </p:nvSpPr>
          <p:spPr bwMode="auto">
            <a:xfrm>
              <a:off x="317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8" name="Freeform 20"/>
            <p:cNvSpPr/>
            <p:nvPr/>
          </p:nvSpPr>
          <p:spPr bwMode="auto">
            <a:xfrm>
              <a:off x="317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9" name="Freeform 21"/>
            <p:cNvSpPr/>
            <p:nvPr/>
          </p:nvSpPr>
          <p:spPr bwMode="auto">
            <a:xfrm>
              <a:off x="342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0" name="Freeform 22"/>
            <p:cNvSpPr/>
            <p:nvPr/>
          </p:nvSpPr>
          <p:spPr bwMode="auto">
            <a:xfrm>
              <a:off x="342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1" name="Freeform 23"/>
            <p:cNvSpPr/>
            <p:nvPr/>
          </p:nvSpPr>
          <p:spPr bwMode="auto">
            <a:xfrm>
              <a:off x="341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Freeform 24"/>
            <p:cNvSpPr/>
            <p:nvPr/>
          </p:nvSpPr>
          <p:spPr bwMode="auto">
            <a:xfrm>
              <a:off x="341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Freeform 25"/>
            <p:cNvSpPr/>
            <p:nvPr/>
          </p:nvSpPr>
          <p:spPr bwMode="auto">
            <a:xfrm>
              <a:off x="303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4" name="Freeform 26"/>
            <p:cNvSpPr/>
            <p:nvPr/>
          </p:nvSpPr>
          <p:spPr bwMode="auto">
            <a:xfrm>
              <a:off x="303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5" name="Freeform 27"/>
            <p:cNvSpPr/>
            <p:nvPr/>
          </p:nvSpPr>
          <p:spPr bwMode="auto">
            <a:xfrm>
              <a:off x="294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6" name="Freeform 28"/>
            <p:cNvSpPr/>
            <p:nvPr/>
          </p:nvSpPr>
          <p:spPr bwMode="auto">
            <a:xfrm>
              <a:off x="294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7" name="Freeform 29"/>
            <p:cNvSpPr/>
            <p:nvPr/>
          </p:nvSpPr>
          <p:spPr bwMode="auto">
            <a:xfrm>
              <a:off x="310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8" name="Freeform 30"/>
            <p:cNvSpPr/>
            <p:nvPr/>
          </p:nvSpPr>
          <p:spPr bwMode="auto">
            <a:xfrm>
              <a:off x="310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9" name="Freeform 31"/>
            <p:cNvSpPr/>
            <p:nvPr/>
          </p:nvSpPr>
          <p:spPr bwMode="auto">
            <a:xfrm>
              <a:off x="308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0" name="Freeform 32"/>
            <p:cNvSpPr/>
            <p:nvPr/>
          </p:nvSpPr>
          <p:spPr bwMode="auto">
            <a:xfrm>
              <a:off x="308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1" name="Freeform 33"/>
            <p:cNvSpPr/>
            <p:nvPr/>
          </p:nvSpPr>
          <p:spPr bwMode="auto">
            <a:xfrm>
              <a:off x="366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2" name="Freeform 34"/>
            <p:cNvSpPr/>
            <p:nvPr/>
          </p:nvSpPr>
          <p:spPr bwMode="auto">
            <a:xfrm>
              <a:off x="366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3" name="Freeform 35"/>
            <p:cNvSpPr/>
            <p:nvPr/>
          </p:nvSpPr>
          <p:spPr bwMode="auto">
            <a:xfrm>
              <a:off x="372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4" name="Freeform 36"/>
            <p:cNvSpPr/>
            <p:nvPr/>
          </p:nvSpPr>
          <p:spPr bwMode="auto">
            <a:xfrm>
              <a:off x="372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5" name="Freeform 37"/>
            <p:cNvSpPr/>
            <p:nvPr/>
          </p:nvSpPr>
          <p:spPr bwMode="auto">
            <a:xfrm>
              <a:off x="375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6" name="Freeform 38"/>
            <p:cNvSpPr/>
            <p:nvPr/>
          </p:nvSpPr>
          <p:spPr bwMode="auto">
            <a:xfrm>
              <a:off x="375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7" name="Freeform 39"/>
            <p:cNvSpPr/>
            <p:nvPr/>
          </p:nvSpPr>
          <p:spPr bwMode="auto">
            <a:xfrm>
              <a:off x="350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54 w 432"/>
                <a:gd name="T5" fmla="*/ 234 h 312"/>
                <a:gd name="T6" fmla="*/ 78 w 432"/>
                <a:gd name="T7" fmla="*/ 240 h 312"/>
                <a:gd name="T8" fmla="*/ 102 w 432"/>
                <a:gd name="T9" fmla="*/ 240 h 312"/>
                <a:gd name="T10" fmla="*/ 126 w 432"/>
                <a:gd name="T11" fmla="*/ 234 h 312"/>
                <a:gd name="T12" fmla="*/ 144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8 w 432"/>
                <a:gd name="T19" fmla="*/ 288 h 312"/>
                <a:gd name="T20" fmla="*/ 222 w 432"/>
                <a:gd name="T21" fmla="*/ 300 h 312"/>
                <a:gd name="T22" fmla="*/ 246 w 432"/>
                <a:gd name="T23" fmla="*/ 312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32 w 432"/>
                <a:gd name="T41" fmla="*/ 192 h 312"/>
                <a:gd name="T42" fmla="*/ 432 w 432"/>
                <a:gd name="T43" fmla="*/ 168 h 312"/>
                <a:gd name="T44" fmla="*/ 432 w 432"/>
                <a:gd name="T45" fmla="*/ 138 h 312"/>
                <a:gd name="T46" fmla="*/ 426 w 432"/>
                <a:gd name="T47" fmla="*/ 114 h 312"/>
                <a:gd name="T48" fmla="*/ 420 w 432"/>
                <a:gd name="T49" fmla="*/ 90 h 312"/>
                <a:gd name="T50" fmla="*/ 402 w 432"/>
                <a:gd name="T51" fmla="*/ 66 h 312"/>
                <a:gd name="T52" fmla="*/ 384 w 432"/>
                <a:gd name="T53" fmla="*/ 42 h 312"/>
                <a:gd name="T54" fmla="*/ 366 w 432"/>
                <a:gd name="T55" fmla="*/ 30 h 312"/>
                <a:gd name="T56" fmla="*/ 342 w 432"/>
                <a:gd name="T57" fmla="*/ 18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6 h 312"/>
                <a:gd name="T64" fmla="*/ 234 w 432"/>
                <a:gd name="T65" fmla="*/ 6 h 312"/>
                <a:gd name="T66" fmla="*/ 210 w 432"/>
                <a:gd name="T67" fmla="*/ 18 h 312"/>
                <a:gd name="T68" fmla="*/ 198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8" name="Freeform 40"/>
            <p:cNvSpPr/>
            <p:nvPr/>
          </p:nvSpPr>
          <p:spPr bwMode="auto">
            <a:xfrm>
              <a:off x="350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48 w 432"/>
                <a:gd name="T5" fmla="*/ 234 h 312"/>
                <a:gd name="T6" fmla="*/ 78 w 432"/>
                <a:gd name="T7" fmla="*/ 234 h 312"/>
                <a:gd name="T8" fmla="*/ 102 w 432"/>
                <a:gd name="T9" fmla="*/ 234 h 312"/>
                <a:gd name="T10" fmla="*/ 126 w 432"/>
                <a:gd name="T11" fmla="*/ 234 h 312"/>
                <a:gd name="T12" fmla="*/ 138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2 w 432"/>
                <a:gd name="T19" fmla="*/ 288 h 312"/>
                <a:gd name="T20" fmla="*/ 216 w 432"/>
                <a:gd name="T21" fmla="*/ 300 h 312"/>
                <a:gd name="T22" fmla="*/ 246 w 432"/>
                <a:gd name="T23" fmla="*/ 306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26 w 432"/>
                <a:gd name="T41" fmla="*/ 192 h 312"/>
                <a:gd name="T42" fmla="*/ 432 w 432"/>
                <a:gd name="T43" fmla="*/ 162 h 312"/>
                <a:gd name="T44" fmla="*/ 432 w 432"/>
                <a:gd name="T45" fmla="*/ 138 h 312"/>
                <a:gd name="T46" fmla="*/ 426 w 432"/>
                <a:gd name="T47" fmla="*/ 108 h 312"/>
                <a:gd name="T48" fmla="*/ 414 w 432"/>
                <a:gd name="T49" fmla="*/ 84 h 312"/>
                <a:gd name="T50" fmla="*/ 402 w 432"/>
                <a:gd name="T51" fmla="*/ 60 h 312"/>
                <a:gd name="T52" fmla="*/ 384 w 432"/>
                <a:gd name="T53" fmla="*/ 42 h 312"/>
                <a:gd name="T54" fmla="*/ 360 w 432"/>
                <a:gd name="T55" fmla="*/ 24 h 312"/>
                <a:gd name="T56" fmla="*/ 336 w 432"/>
                <a:gd name="T57" fmla="*/ 12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0 h 312"/>
                <a:gd name="T64" fmla="*/ 234 w 432"/>
                <a:gd name="T65" fmla="*/ 6 h 312"/>
                <a:gd name="T66" fmla="*/ 210 w 432"/>
                <a:gd name="T67" fmla="*/ 18 h 312"/>
                <a:gd name="T68" fmla="*/ 192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9" name="Freeform 41"/>
            <p:cNvSpPr/>
            <p:nvPr/>
          </p:nvSpPr>
          <p:spPr bwMode="auto">
            <a:xfrm>
              <a:off x="336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0" name="Freeform 42"/>
            <p:cNvSpPr/>
            <p:nvPr/>
          </p:nvSpPr>
          <p:spPr bwMode="auto">
            <a:xfrm>
              <a:off x="336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1" name="Freeform 43"/>
            <p:cNvSpPr/>
            <p:nvPr/>
          </p:nvSpPr>
          <p:spPr bwMode="auto">
            <a:xfrm>
              <a:off x="340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2" name="Freeform 44"/>
            <p:cNvSpPr/>
            <p:nvPr/>
          </p:nvSpPr>
          <p:spPr bwMode="auto">
            <a:xfrm>
              <a:off x="340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3" name="Freeform 45"/>
            <p:cNvSpPr/>
            <p:nvPr/>
          </p:nvSpPr>
          <p:spPr bwMode="auto">
            <a:xfrm>
              <a:off x="349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4" name="Freeform 46"/>
            <p:cNvSpPr/>
            <p:nvPr/>
          </p:nvSpPr>
          <p:spPr bwMode="auto">
            <a:xfrm>
              <a:off x="349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5" name="Freeform 47"/>
            <p:cNvSpPr/>
            <p:nvPr/>
          </p:nvSpPr>
          <p:spPr bwMode="auto">
            <a:xfrm>
              <a:off x="3528" y="1545"/>
              <a:ext cx="36" cy="24"/>
            </a:xfrm>
            <a:custGeom>
              <a:avLst/>
              <a:gdLst>
                <a:gd name="T0" fmla="*/ 0 w 36"/>
                <a:gd name="T1" fmla="*/ 24 h 24"/>
                <a:gd name="T2" fmla="*/ 24 w 36"/>
                <a:gd name="T3" fmla="*/ 0 h 24"/>
                <a:gd name="T4" fmla="*/ 36 w 36"/>
                <a:gd name="T5" fmla="*/ 18 h 24"/>
                <a:gd name="T6" fmla="*/ 0 w 36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6" name="Freeform 48"/>
            <p:cNvSpPr/>
            <p:nvPr/>
          </p:nvSpPr>
          <p:spPr bwMode="auto">
            <a:xfrm>
              <a:off x="3468" y="1563"/>
              <a:ext cx="30" cy="48"/>
            </a:xfrm>
            <a:custGeom>
              <a:avLst/>
              <a:gdLst>
                <a:gd name="T0" fmla="*/ 6 w 30"/>
                <a:gd name="T1" fmla="*/ 0 h 48"/>
                <a:gd name="T2" fmla="*/ 0 w 30"/>
                <a:gd name="T3" fmla="*/ 6 h 48"/>
                <a:gd name="T4" fmla="*/ 0 w 30"/>
                <a:gd name="T5" fmla="*/ 6 h 48"/>
                <a:gd name="T6" fmla="*/ 0 w 30"/>
                <a:gd name="T7" fmla="*/ 18 h 48"/>
                <a:gd name="T8" fmla="*/ 0 w 30"/>
                <a:gd name="T9" fmla="*/ 24 h 48"/>
                <a:gd name="T10" fmla="*/ 0 w 30"/>
                <a:gd name="T11" fmla="*/ 30 h 48"/>
                <a:gd name="T12" fmla="*/ 6 w 30"/>
                <a:gd name="T13" fmla="*/ 36 h 48"/>
                <a:gd name="T14" fmla="*/ 6 w 30"/>
                <a:gd name="T15" fmla="*/ 36 h 48"/>
                <a:gd name="T16" fmla="*/ 12 w 30"/>
                <a:gd name="T17" fmla="*/ 42 h 48"/>
                <a:gd name="T18" fmla="*/ 18 w 30"/>
                <a:gd name="T19" fmla="*/ 48 h 48"/>
                <a:gd name="T20" fmla="*/ 24 w 30"/>
                <a:gd name="T21" fmla="*/ 48 h 48"/>
                <a:gd name="T22" fmla="*/ 30 w 30"/>
                <a:gd name="T23" fmla="*/ 48 h 48"/>
                <a:gd name="T24" fmla="*/ 30 w 30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7" name="Freeform 49"/>
            <p:cNvSpPr/>
            <p:nvPr/>
          </p:nvSpPr>
          <p:spPr bwMode="auto">
            <a:xfrm>
              <a:off x="377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8" name="Freeform 50"/>
            <p:cNvSpPr/>
            <p:nvPr/>
          </p:nvSpPr>
          <p:spPr bwMode="auto">
            <a:xfrm>
              <a:off x="377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9" name="Freeform 51"/>
            <p:cNvSpPr/>
            <p:nvPr/>
          </p:nvSpPr>
          <p:spPr bwMode="auto">
            <a:xfrm>
              <a:off x="3768" y="1527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6 w 24"/>
                <a:gd name="T3" fmla="*/ 0 h 24"/>
                <a:gd name="T4" fmla="*/ 0 w 24"/>
                <a:gd name="T5" fmla="*/ 18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0" name="Freeform 52"/>
            <p:cNvSpPr/>
            <p:nvPr/>
          </p:nvSpPr>
          <p:spPr bwMode="auto">
            <a:xfrm>
              <a:off x="3810" y="1545"/>
              <a:ext cx="24" cy="48"/>
            </a:xfrm>
            <a:custGeom>
              <a:avLst/>
              <a:gdLst>
                <a:gd name="T0" fmla="*/ 18 w 24"/>
                <a:gd name="T1" fmla="*/ 0 h 48"/>
                <a:gd name="T2" fmla="*/ 18 w 24"/>
                <a:gd name="T3" fmla="*/ 0 h 48"/>
                <a:gd name="T4" fmla="*/ 18 w 24"/>
                <a:gd name="T5" fmla="*/ 6 h 48"/>
                <a:gd name="T6" fmla="*/ 24 w 24"/>
                <a:gd name="T7" fmla="*/ 18 h 48"/>
                <a:gd name="T8" fmla="*/ 18 w 24"/>
                <a:gd name="T9" fmla="*/ 24 h 48"/>
                <a:gd name="T10" fmla="*/ 18 w 24"/>
                <a:gd name="T11" fmla="*/ 30 h 48"/>
                <a:gd name="T12" fmla="*/ 18 w 24"/>
                <a:gd name="T13" fmla="*/ 36 h 48"/>
                <a:gd name="T14" fmla="*/ 12 w 24"/>
                <a:gd name="T15" fmla="*/ 36 h 48"/>
                <a:gd name="T16" fmla="*/ 12 w 24"/>
                <a:gd name="T17" fmla="*/ 42 h 48"/>
                <a:gd name="T18" fmla="*/ 6 w 24"/>
                <a:gd name="T19" fmla="*/ 48 h 48"/>
                <a:gd name="T20" fmla="*/ 6 w 24"/>
                <a:gd name="T21" fmla="*/ 48 h 48"/>
                <a:gd name="T22" fmla="*/ 0 w 24"/>
                <a:gd name="T23" fmla="*/ 48 h 48"/>
                <a:gd name="T24" fmla="*/ 0 w 24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1" name="Freeform 53"/>
            <p:cNvSpPr/>
            <p:nvPr/>
          </p:nvSpPr>
          <p:spPr bwMode="auto">
            <a:xfrm>
              <a:off x="3660" y="1503"/>
              <a:ext cx="6" cy="36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12 h 36"/>
                <a:gd name="T4" fmla="*/ 6 w 6"/>
                <a:gd name="T5" fmla="*/ 36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2" name="Freeform 54"/>
            <p:cNvSpPr/>
            <p:nvPr/>
          </p:nvSpPr>
          <p:spPr bwMode="auto">
            <a:xfrm>
              <a:off x="3390" y="1593"/>
              <a:ext cx="276" cy="222"/>
            </a:xfrm>
            <a:custGeom>
              <a:avLst/>
              <a:gdLst>
                <a:gd name="T0" fmla="*/ 276 w 276"/>
                <a:gd name="T1" fmla="*/ 0 h 222"/>
                <a:gd name="T2" fmla="*/ 276 w 276"/>
                <a:gd name="T3" fmla="*/ 24 h 222"/>
                <a:gd name="T4" fmla="*/ 276 w 276"/>
                <a:gd name="T5" fmla="*/ 48 h 222"/>
                <a:gd name="T6" fmla="*/ 270 w 276"/>
                <a:gd name="T7" fmla="*/ 72 h 222"/>
                <a:gd name="T8" fmla="*/ 270 w 276"/>
                <a:gd name="T9" fmla="*/ 96 h 222"/>
                <a:gd name="T10" fmla="*/ 264 w 276"/>
                <a:gd name="T11" fmla="*/ 120 h 222"/>
                <a:gd name="T12" fmla="*/ 258 w 276"/>
                <a:gd name="T13" fmla="*/ 144 h 222"/>
                <a:gd name="T14" fmla="*/ 228 w 276"/>
                <a:gd name="T15" fmla="*/ 156 h 222"/>
                <a:gd name="T16" fmla="*/ 198 w 276"/>
                <a:gd name="T17" fmla="*/ 168 h 222"/>
                <a:gd name="T18" fmla="*/ 162 w 276"/>
                <a:gd name="T19" fmla="*/ 180 h 222"/>
                <a:gd name="T20" fmla="*/ 132 w 276"/>
                <a:gd name="T21" fmla="*/ 192 h 222"/>
                <a:gd name="T22" fmla="*/ 96 w 276"/>
                <a:gd name="T23" fmla="*/ 198 h 222"/>
                <a:gd name="T24" fmla="*/ 66 w 276"/>
                <a:gd name="T25" fmla="*/ 210 h 222"/>
                <a:gd name="T26" fmla="*/ 30 w 276"/>
                <a:gd name="T27" fmla="*/ 216 h 222"/>
                <a:gd name="T28" fmla="*/ 0 w 276"/>
                <a:gd name="T29" fmla="*/ 222 h 222"/>
                <a:gd name="T30" fmla="*/ 0 w 276"/>
                <a:gd name="T31" fmla="*/ 222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3" name="Freeform 55"/>
            <p:cNvSpPr/>
            <p:nvPr/>
          </p:nvSpPr>
          <p:spPr bwMode="auto">
            <a:xfrm>
              <a:off x="3366" y="1497"/>
              <a:ext cx="258" cy="318"/>
            </a:xfrm>
            <a:custGeom>
              <a:avLst/>
              <a:gdLst>
                <a:gd name="T0" fmla="*/ 24 w 258"/>
                <a:gd name="T1" fmla="*/ 318 h 318"/>
                <a:gd name="T2" fmla="*/ 24 w 258"/>
                <a:gd name="T3" fmla="*/ 318 h 318"/>
                <a:gd name="T4" fmla="*/ 18 w 258"/>
                <a:gd name="T5" fmla="*/ 294 h 318"/>
                <a:gd name="T6" fmla="*/ 12 w 258"/>
                <a:gd name="T7" fmla="*/ 270 h 318"/>
                <a:gd name="T8" fmla="*/ 6 w 258"/>
                <a:gd name="T9" fmla="*/ 246 h 318"/>
                <a:gd name="T10" fmla="*/ 6 w 258"/>
                <a:gd name="T11" fmla="*/ 222 h 318"/>
                <a:gd name="T12" fmla="*/ 0 w 258"/>
                <a:gd name="T13" fmla="*/ 198 h 318"/>
                <a:gd name="T14" fmla="*/ 0 w 258"/>
                <a:gd name="T15" fmla="*/ 174 h 318"/>
                <a:gd name="T16" fmla="*/ 0 w 258"/>
                <a:gd name="T17" fmla="*/ 150 h 318"/>
                <a:gd name="T18" fmla="*/ 6 w 258"/>
                <a:gd name="T19" fmla="*/ 126 h 318"/>
                <a:gd name="T20" fmla="*/ 6 w 258"/>
                <a:gd name="T21" fmla="*/ 102 h 318"/>
                <a:gd name="T22" fmla="*/ 12 w 258"/>
                <a:gd name="T23" fmla="*/ 84 h 318"/>
                <a:gd name="T24" fmla="*/ 12 w 258"/>
                <a:gd name="T25" fmla="*/ 60 h 318"/>
                <a:gd name="T26" fmla="*/ 24 w 258"/>
                <a:gd name="T27" fmla="*/ 36 h 318"/>
                <a:gd name="T28" fmla="*/ 30 w 258"/>
                <a:gd name="T29" fmla="*/ 12 h 318"/>
                <a:gd name="T30" fmla="*/ 36 w 258"/>
                <a:gd name="T31" fmla="*/ 12 h 318"/>
                <a:gd name="T32" fmla="*/ 66 w 258"/>
                <a:gd name="T33" fmla="*/ 6 h 318"/>
                <a:gd name="T34" fmla="*/ 102 w 258"/>
                <a:gd name="T35" fmla="*/ 0 h 318"/>
                <a:gd name="T36" fmla="*/ 132 w 258"/>
                <a:gd name="T37" fmla="*/ 0 h 318"/>
                <a:gd name="T38" fmla="*/ 162 w 258"/>
                <a:gd name="T39" fmla="*/ 0 h 318"/>
                <a:gd name="T40" fmla="*/ 198 w 258"/>
                <a:gd name="T41" fmla="*/ 0 h 318"/>
                <a:gd name="T42" fmla="*/ 228 w 258"/>
                <a:gd name="T43" fmla="*/ 0 h 318"/>
                <a:gd name="T44" fmla="*/ 258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4" name="Line 56"/>
            <p:cNvSpPr>
              <a:spLocks noChangeShapeType="1"/>
            </p:cNvSpPr>
            <p:nvPr/>
          </p:nvSpPr>
          <p:spPr bwMode="auto">
            <a:xfrm>
              <a:off x="3666" y="1587"/>
              <a:ext cx="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5" name="Freeform 57"/>
            <p:cNvSpPr/>
            <p:nvPr/>
          </p:nvSpPr>
          <p:spPr bwMode="auto">
            <a:xfrm>
              <a:off x="3672" y="1479"/>
              <a:ext cx="246" cy="186"/>
            </a:xfrm>
            <a:custGeom>
              <a:avLst/>
              <a:gdLst>
                <a:gd name="T0" fmla="*/ 0 w 246"/>
                <a:gd name="T1" fmla="*/ 78 h 186"/>
                <a:gd name="T2" fmla="*/ 54 w 246"/>
                <a:gd name="T3" fmla="*/ 78 h 186"/>
                <a:gd name="T4" fmla="*/ 60 w 246"/>
                <a:gd name="T5" fmla="*/ 18 h 186"/>
                <a:gd name="T6" fmla="*/ 66 w 246"/>
                <a:gd name="T7" fmla="*/ 18 h 186"/>
                <a:gd name="T8" fmla="*/ 78 w 246"/>
                <a:gd name="T9" fmla="*/ 12 h 186"/>
                <a:gd name="T10" fmla="*/ 96 w 246"/>
                <a:gd name="T11" fmla="*/ 6 h 186"/>
                <a:gd name="T12" fmla="*/ 114 w 246"/>
                <a:gd name="T13" fmla="*/ 6 h 186"/>
                <a:gd name="T14" fmla="*/ 132 w 246"/>
                <a:gd name="T15" fmla="*/ 6 h 186"/>
                <a:gd name="T16" fmla="*/ 150 w 246"/>
                <a:gd name="T17" fmla="*/ 0 h 186"/>
                <a:gd name="T18" fmla="*/ 168 w 246"/>
                <a:gd name="T19" fmla="*/ 6 h 186"/>
                <a:gd name="T20" fmla="*/ 186 w 246"/>
                <a:gd name="T21" fmla="*/ 6 h 186"/>
                <a:gd name="T22" fmla="*/ 204 w 246"/>
                <a:gd name="T23" fmla="*/ 6 h 186"/>
                <a:gd name="T24" fmla="*/ 222 w 246"/>
                <a:gd name="T25" fmla="*/ 12 h 186"/>
                <a:gd name="T26" fmla="*/ 240 w 246"/>
                <a:gd name="T27" fmla="*/ 18 h 186"/>
                <a:gd name="T28" fmla="*/ 240 w 246"/>
                <a:gd name="T29" fmla="*/ 42 h 186"/>
                <a:gd name="T30" fmla="*/ 240 w 246"/>
                <a:gd name="T31" fmla="*/ 66 h 186"/>
                <a:gd name="T32" fmla="*/ 246 w 246"/>
                <a:gd name="T33" fmla="*/ 96 h 186"/>
                <a:gd name="T34" fmla="*/ 246 w 246"/>
                <a:gd name="T35" fmla="*/ 126 h 186"/>
                <a:gd name="T36" fmla="*/ 246 w 246"/>
                <a:gd name="T37" fmla="*/ 156 h 186"/>
                <a:gd name="T38" fmla="*/ 240 w 246"/>
                <a:gd name="T39" fmla="*/ 186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6" name="Freeform 58"/>
            <p:cNvSpPr/>
            <p:nvPr/>
          </p:nvSpPr>
          <p:spPr bwMode="auto">
            <a:xfrm>
              <a:off x="3108" y="1587"/>
              <a:ext cx="258" cy="36"/>
            </a:xfrm>
            <a:custGeom>
              <a:avLst/>
              <a:gdLst>
                <a:gd name="T0" fmla="*/ 258 w 258"/>
                <a:gd name="T1" fmla="*/ 36 h 36"/>
                <a:gd name="T2" fmla="*/ 210 w 258"/>
                <a:gd name="T3" fmla="*/ 30 h 36"/>
                <a:gd name="T4" fmla="*/ 168 w 258"/>
                <a:gd name="T5" fmla="*/ 18 h 36"/>
                <a:gd name="T6" fmla="*/ 126 w 258"/>
                <a:gd name="T7" fmla="*/ 12 h 36"/>
                <a:gd name="T8" fmla="*/ 78 w 258"/>
                <a:gd name="T9" fmla="*/ 6 h 36"/>
                <a:gd name="T10" fmla="*/ 36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7" name="Freeform 59"/>
            <p:cNvSpPr/>
            <p:nvPr/>
          </p:nvSpPr>
          <p:spPr bwMode="auto">
            <a:xfrm>
              <a:off x="3576" y="1941"/>
              <a:ext cx="204" cy="60"/>
            </a:xfrm>
            <a:custGeom>
              <a:avLst/>
              <a:gdLst>
                <a:gd name="T0" fmla="*/ 0 w 204"/>
                <a:gd name="T1" fmla="*/ 0 h 60"/>
                <a:gd name="T2" fmla="*/ 12 w 204"/>
                <a:gd name="T3" fmla="*/ 12 h 60"/>
                <a:gd name="T4" fmla="*/ 24 w 204"/>
                <a:gd name="T5" fmla="*/ 24 h 60"/>
                <a:gd name="T6" fmla="*/ 36 w 204"/>
                <a:gd name="T7" fmla="*/ 30 h 60"/>
                <a:gd name="T8" fmla="*/ 54 w 204"/>
                <a:gd name="T9" fmla="*/ 36 h 60"/>
                <a:gd name="T10" fmla="*/ 66 w 204"/>
                <a:gd name="T11" fmla="*/ 42 h 60"/>
                <a:gd name="T12" fmla="*/ 78 w 204"/>
                <a:gd name="T13" fmla="*/ 48 h 60"/>
                <a:gd name="T14" fmla="*/ 96 w 204"/>
                <a:gd name="T15" fmla="*/ 54 h 60"/>
                <a:gd name="T16" fmla="*/ 108 w 204"/>
                <a:gd name="T17" fmla="*/ 60 h 60"/>
                <a:gd name="T18" fmla="*/ 126 w 204"/>
                <a:gd name="T19" fmla="*/ 60 h 60"/>
                <a:gd name="T20" fmla="*/ 144 w 204"/>
                <a:gd name="T21" fmla="*/ 60 h 60"/>
                <a:gd name="T22" fmla="*/ 156 w 204"/>
                <a:gd name="T23" fmla="*/ 60 h 60"/>
                <a:gd name="T24" fmla="*/ 174 w 204"/>
                <a:gd name="T25" fmla="*/ 60 h 60"/>
                <a:gd name="T26" fmla="*/ 186 w 204"/>
                <a:gd name="T27" fmla="*/ 60 h 60"/>
                <a:gd name="T28" fmla="*/ 204 w 204"/>
                <a:gd name="T29" fmla="*/ 54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8" name="Freeform 60"/>
            <p:cNvSpPr/>
            <p:nvPr/>
          </p:nvSpPr>
          <p:spPr bwMode="auto">
            <a:xfrm>
              <a:off x="2940" y="1587"/>
              <a:ext cx="570" cy="588"/>
            </a:xfrm>
            <a:custGeom>
              <a:avLst/>
              <a:gdLst>
                <a:gd name="T0" fmla="*/ 156 w 570"/>
                <a:gd name="T1" fmla="*/ 0 h 588"/>
                <a:gd name="T2" fmla="*/ 144 w 570"/>
                <a:gd name="T3" fmla="*/ 0 h 588"/>
                <a:gd name="T4" fmla="*/ 126 w 570"/>
                <a:gd name="T5" fmla="*/ 0 h 588"/>
                <a:gd name="T6" fmla="*/ 114 w 570"/>
                <a:gd name="T7" fmla="*/ 6 h 588"/>
                <a:gd name="T8" fmla="*/ 102 w 570"/>
                <a:gd name="T9" fmla="*/ 18 h 588"/>
                <a:gd name="T10" fmla="*/ 96 w 570"/>
                <a:gd name="T11" fmla="*/ 30 h 588"/>
                <a:gd name="T12" fmla="*/ 96 w 570"/>
                <a:gd name="T13" fmla="*/ 48 h 588"/>
                <a:gd name="T14" fmla="*/ 96 w 570"/>
                <a:gd name="T15" fmla="*/ 60 h 588"/>
                <a:gd name="T16" fmla="*/ 108 w 570"/>
                <a:gd name="T17" fmla="*/ 72 h 588"/>
                <a:gd name="T18" fmla="*/ 114 w 570"/>
                <a:gd name="T19" fmla="*/ 84 h 588"/>
                <a:gd name="T20" fmla="*/ 90 w 570"/>
                <a:gd name="T21" fmla="*/ 102 h 588"/>
                <a:gd name="T22" fmla="*/ 66 w 570"/>
                <a:gd name="T23" fmla="*/ 126 h 588"/>
                <a:gd name="T24" fmla="*/ 42 w 570"/>
                <a:gd name="T25" fmla="*/ 150 h 588"/>
                <a:gd name="T26" fmla="*/ 30 w 570"/>
                <a:gd name="T27" fmla="*/ 180 h 588"/>
                <a:gd name="T28" fmla="*/ 12 w 570"/>
                <a:gd name="T29" fmla="*/ 210 h 588"/>
                <a:gd name="T30" fmla="*/ 6 w 570"/>
                <a:gd name="T31" fmla="*/ 240 h 588"/>
                <a:gd name="T32" fmla="*/ 0 w 570"/>
                <a:gd name="T33" fmla="*/ 276 h 588"/>
                <a:gd name="T34" fmla="*/ 6 w 570"/>
                <a:gd name="T35" fmla="*/ 306 h 588"/>
                <a:gd name="T36" fmla="*/ 12 w 570"/>
                <a:gd name="T37" fmla="*/ 342 h 588"/>
                <a:gd name="T38" fmla="*/ 18 w 570"/>
                <a:gd name="T39" fmla="*/ 372 h 588"/>
                <a:gd name="T40" fmla="*/ 36 w 570"/>
                <a:gd name="T41" fmla="*/ 402 h 588"/>
                <a:gd name="T42" fmla="*/ 84 w 570"/>
                <a:gd name="T43" fmla="*/ 450 h 588"/>
                <a:gd name="T44" fmla="*/ 126 w 570"/>
                <a:gd name="T45" fmla="*/ 486 h 588"/>
                <a:gd name="T46" fmla="*/ 174 w 570"/>
                <a:gd name="T47" fmla="*/ 510 h 588"/>
                <a:gd name="T48" fmla="*/ 222 w 570"/>
                <a:gd name="T49" fmla="*/ 534 h 588"/>
                <a:gd name="T50" fmla="*/ 270 w 570"/>
                <a:gd name="T51" fmla="*/ 558 h 588"/>
                <a:gd name="T52" fmla="*/ 324 w 570"/>
                <a:gd name="T53" fmla="*/ 570 h 588"/>
                <a:gd name="T54" fmla="*/ 378 w 570"/>
                <a:gd name="T55" fmla="*/ 582 h 588"/>
                <a:gd name="T56" fmla="*/ 432 w 570"/>
                <a:gd name="T57" fmla="*/ 588 h 588"/>
                <a:gd name="T58" fmla="*/ 486 w 570"/>
                <a:gd name="T59" fmla="*/ 588 h 588"/>
                <a:gd name="T60" fmla="*/ 534 w 570"/>
                <a:gd name="T61" fmla="*/ 588 h 588"/>
                <a:gd name="T62" fmla="*/ 570 w 570"/>
                <a:gd name="T63" fmla="*/ 582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9" name="Freeform 61"/>
            <p:cNvSpPr/>
            <p:nvPr/>
          </p:nvSpPr>
          <p:spPr bwMode="auto">
            <a:xfrm>
              <a:off x="3714" y="1425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60 w 72"/>
                <a:gd name="T3" fmla="*/ 42 h 54"/>
                <a:gd name="T4" fmla="*/ 48 w 72"/>
                <a:gd name="T5" fmla="*/ 30 h 54"/>
                <a:gd name="T6" fmla="*/ 30 w 72"/>
                <a:gd name="T7" fmla="*/ 18 h 54"/>
                <a:gd name="T8" fmla="*/ 18 w 72"/>
                <a:gd name="T9" fmla="*/ 6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0" name="Freeform 62"/>
            <p:cNvSpPr/>
            <p:nvPr/>
          </p:nvSpPr>
          <p:spPr bwMode="auto">
            <a:xfrm>
              <a:off x="3948" y="1821"/>
              <a:ext cx="48" cy="222"/>
            </a:xfrm>
            <a:custGeom>
              <a:avLst/>
              <a:gdLst>
                <a:gd name="T0" fmla="*/ 12 w 48"/>
                <a:gd name="T1" fmla="*/ 222 h 222"/>
                <a:gd name="T2" fmla="*/ 24 w 48"/>
                <a:gd name="T3" fmla="*/ 210 h 222"/>
                <a:gd name="T4" fmla="*/ 30 w 48"/>
                <a:gd name="T5" fmla="*/ 198 h 222"/>
                <a:gd name="T6" fmla="*/ 36 w 48"/>
                <a:gd name="T7" fmla="*/ 186 h 222"/>
                <a:gd name="T8" fmla="*/ 42 w 48"/>
                <a:gd name="T9" fmla="*/ 168 h 222"/>
                <a:gd name="T10" fmla="*/ 42 w 48"/>
                <a:gd name="T11" fmla="*/ 156 h 222"/>
                <a:gd name="T12" fmla="*/ 48 w 48"/>
                <a:gd name="T13" fmla="*/ 144 h 222"/>
                <a:gd name="T14" fmla="*/ 48 w 48"/>
                <a:gd name="T15" fmla="*/ 126 h 222"/>
                <a:gd name="T16" fmla="*/ 48 w 48"/>
                <a:gd name="T17" fmla="*/ 114 h 222"/>
                <a:gd name="T18" fmla="*/ 48 w 48"/>
                <a:gd name="T19" fmla="*/ 102 h 222"/>
                <a:gd name="T20" fmla="*/ 42 w 48"/>
                <a:gd name="T21" fmla="*/ 84 h 222"/>
                <a:gd name="T22" fmla="*/ 42 w 48"/>
                <a:gd name="T23" fmla="*/ 72 h 222"/>
                <a:gd name="T24" fmla="*/ 36 w 48"/>
                <a:gd name="T25" fmla="*/ 60 h 222"/>
                <a:gd name="T26" fmla="*/ 30 w 48"/>
                <a:gd name="T27" fmla="*/ 48 h 222"/>
                <a:gd name="T28" fmla="*/ 24 w 48"/>
                <a:gd name="T29" fmla="*/ 36 h 222"/>
                <a:gd name="T30" fmla="*/ 18 w 48"/>
                <a:gd name="T31" fmla="*/ 24 h 222"/>
                <a:gd name="T32" fmla="*/ 6 w 48"/>
                <a:gd name="T33" fmla="*/ 12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1" name="Freeform 63"/>
            <p:cNvSpPr/>
            <p:nvPr/>
          </p:nvSpPr>
          <p:spPr bwMode="auto">
            <a:xfrm>
              <a:off x="377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2" name="Freeform 64"/>
            <p:cNvSpPr/>
            <p:nvPr/>
          </p:nvSpPr>
          <p:spPr bwMode="auto">
            <a:xfrm>
              <a:off x="377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3" name="Freeform 65"/>
            <p:cNvSpPr/>
            <p:nvPr/>
          </p:nvSpPr>
          <p:spPr bwMode="auto">
            <a:xfrm>
              <a:off x="3168" y="2103"/>
              <a:ext cx="762" cy="426"/>
            </a:xfrm>
            <a:custGeom>
              <a:avLst/>
              <a:gdLst>
                <a:gd name="T0" fmla="*/ 156 w 762"/>
                <a:gd name="T1" fmla="*/ 96 h 426"/>
                <a:gd name="T2" fmla="*/ 186 w 762"/>
                <a:gd name="T3" fmla="*/ 90 h 426"/>
                <a:gd name="T4" fmla="*/ 222 w 762"/>
                <a:gd name="T5" fmla="*/ 84 h 426"/>
                <a:gd name="T6" fmla="*/ 234 w 762"/>
                <a:gd name="T7" fmla="*/ 90 h 426"/>
                <a:gd name="T8" fmla="*/ 246 w 762"/>
                <a:gd name="T9" fmla="*/ 108 h 426"/>
                <a:gd name="T10" fmla="*/ 252 w 762"/>
                <a:gd name="T11" fmla="*/ 114 h 426"/>
                <a:gd name="T12" fmla="*/ 270 w 762"/>
                <a:gd name="T13" fmla="*/ 108 h 426"/>
                <a:gd name="T14" fmla="*/ 306 w 762"/>
                <a:gd name="T15" fmla="*/ 96 h 426"/>
                <a:gd name="T16" fmla="*/ 354 w 762"/>
                <a:gd name="T17" fmla="*/ 78 h 426"/>
                <a:gd name="T18" fmla="*/ 402 w 762"/>
                <a:gd name="T19" fmla="*/ 60 h 426"/>
                <a:gd name="T20" fmla="*/ 450 w 762"/>
                <a:gd name="T21" fmla="*/ 42 h 426"/>
                <a:gd name="T22" fmla="*/ 492 w 762"/>
                <a:gd name="T23" fmla="*/ 18 h 426"/>
                <a:gd name="T24" fmla="*/ 534 w 762"/>
                <a:gd name="T25" fmla="*/ 6 h 426"/>
                <a:gd name="T26" fmla="*/ 558 w 762"/>
                <a:gd name="T27" fmla="*/ 0 h 426"/>
                <a:gd name="T28" fmla="*/ 570 w 762"/>
                <a:gd name="T29" fmla="*/ 0 h 426"/>
                <a:gd name="T30" fmla="*/ 612 w 762"/>
                <a:gd name="T31" fmla="*/ 12 h 426"/>
                <a:gd name="T32" fmla="*/ 636 w 762"/>
                <a:gd name="T33" fmla="*/ 30 h 426"/>
                <a:gd name="T34" fmla="*/ 666 w 762"/>
                <a:gd name="T35" fmla="*/ 42 h 426"/>
                <a:gd name="T36" fmla="*/ 696 w 762"/>
                <a:gd name="T37" fmla="*/ 66 h 426"/>
                <a:gd name="T38" fmla="*/ 726 w 762"/>
                <a:gd name="T39" fmla="*/ 96 h 426"/>
                <a:gd name="T40" fmla="*/ 750 w 762"/>
                <a:gd name="T41" fmla="*/ 132 h 426"/>
                <a:gd name="T42" fmla="*/ 756 w 762"/>
                <a:gd name="T43" fmla="*/ 156 h 426"/>
                <a:gd name="T44" fmla="*/ 762 w 762"/>
                <a:gd name="T45" fmla="*/ 186 h 426"/>
                <a:gd name="T46" fmla="*/ 756 w 762"/>
                <a:gd name="T47" fmla="*/ 198 h 426"/>
                <a:gd name="T48" fmla="*/ 708 w 762"/>
                <a:gd name="T49" fmla="*/ 240 h 426"/>
                <a:gd name="T50" fmla="*/ 660 w 762"/>
                <a:gd name="T51" fmla="*/ 270 h 426"/>
                <a:gd name="T52" fmla="*/ 606 w 762"/>
                <a:gd name="T53" fmla="*/ 294 h 426"/>
                <a:gd name="T54" fmla="*/ 558 w 762"/>
                <a:gd name="T55" fmla="*/ 312 h 426"/>
                <a:gd name="T56" fmla="*/ 516 w 762"/>
                <a:gd name="T57" fmla="*/ 324 h 426"/>
                <a:gd name="T58" fmla="*/ 438 w 762"/>
                <a:gd name="T59" fmla="*/ 354 h 426"/>
                <a:gd name="T60" fmla="*/ 384 w 762"/>
                <a:gd name="T61" fmla="*/ 372 h 426"/>
                <a:gd name="T62" fmla="*/ 312 w 762"/>
                <a:gd name="T63" fmla="*/ 396 h 426"/>
                <a:gd name="T64" fmla="*/ 276 w 762"/>
                <a:gd name="T65" fmla="*/ 414 h 426"/>
                <a:gd name="T66" fmla="*/ 240 w 762"/>
                <a:gd name="T67" fmla="*/ 420 h 426"/>
                <a:gd name="T68" fmla="*/ 204 w 762"/>
                <a:gd name="T69" fmla="*/ 426 h 426"/>
                <a:gd name="T70" fmla="*/ 156 w 762"/>
                <a:gd name="T71" fmla="*/ 426 h 426"/>
                <a:gd name="T72" fmla="*/ 102 w 762"/>
                <a:gd name="T73" fmla="*/ 420 h 426"/>
                <a:gd name="T74" fmla="*/ 72 w 762"/>
                <a:gd name="T75" fmla="*/ 402 h 426"/>
                <a:gd name="T76" fmla="*/ 42 w 762"/>
                <a:gd name="T77" fmla="*/ 384 h 426"/>
                <a:gd name="T78" fmla="*/ 24 w 762"/>
                <a:gd name="T79" fmla="*/ 360 h 426"/>
                <a:gd name="T80" fmla="*/ 6 w 762"/>
                <a:gd name="T81" fmla="*/ 324 h 426"/>
                <a:gd name="T82" fmla="*/ 0 w 762"/>
                <a:gd name="T83" fmla="*/ 294 h 426"/>
                <a:gd name="T84" fmla="*/ 12 w 762"/>
                <a:gd name="T85" fmla="*/ 252 h 426"/>
                <a:gd name="T86" fmla="*/ 42 w 762"/>
                <a:gd name="T87" fmla="*/ 198 h 426"/>
                <a:gd name="T88" fmla="*/ 84 w 762"/>
                <a:gd name="T89" fmla="*/ 138 h 426"/>
                <a:gd name="T90" fmla="*/ 156 w 762"/>
                <a:gd name="T91" fmla="*/ 96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4" name="Freeform 66"/>
            <p:cNvSpPr/>
            <p:nvPr/>
          </p:nvSpPr>
          <p:spPr bwMode="auto">
            <a:xfrm>
              <a:off x="402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5" name="Freeform 67"/>
            <p:cNvSpPr/>
            <p:nvPr/>
          </p:nvSpPr>
          <p:spPr bwMode="auto">
            <a:xfrm>
              <a:off x="402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6" name="Freeform 68"/>
            <p:cNvSpPr/>
            <p:nvPr/>
          </p:nvSpPr>
          <p:spPr bwMode="auto">
            <a:xfrm>
              <a:off x="3138" y="2103"/>
              <a:ext cx="792" cy="426"/>
            </a:xfrm>
            <a:custGeom>
              <a:avLst/>
              <a:gdLst>
                <a:gd name="T0" fmla="*/ 282 w 792"/>
                <a:gd name="T1" fmla="*/ 114 h 426"/>
                <a:gd name="T2" fmla="*/ 300 w 792"/>
                <a:gd name="T3" fmla="*/ 108 h 426"/>
                <a:gd name="T4" fmla="*/ 336 w 792"/>
                <a:gd name="T5" fmla="*/ 96 h 426"/>
                <a:gd name="T6" fmla="*/ 384 w 792"/>
                <a:gd name="T7" fmla="*/ 78 h 426"/>
                <a:gd name="T8" fmla="*/ 432 w 792"/>
                <a:gd name="T9" fmla="*/ 60 h 426"/>
                <a:gd name="T10" fmla="*/ 480 w 792"/>
                <a:gd name="T11" fmla="*/ 42 h 426"/>
                <a:gd name="T12" fmla="*/ 522 w 792"/>
                <a:gd name="T13" fmla="*/ 18 h 426"/>
                <a:gd name="T14" fmla="*/ 564 w 792"/>
                <a:gd name="T15" fmla="*/ 6 h 426"/>
                <a:gd name="T16" fmla="*/ 588 w 792"/>
                <a:gd name="T17" fmla="*/ 0 h 426"/>
                <a:gd name="T18" fmla="*/ 600 w 792"/>
                <a:gd name="T19" fmla="*/ 0 h 426"/>
                <a:gd name="T20" fmla="*/ 642 w 792"/>
                <a:gd name="T21" fmla="*/ 12 h 426"/>
                <a:gd name="T22" fmla="*/ 666 w 792"/>
                <a:gd name="T23" fmla="*/ 24 h 426"/>
                <a:gd name="T24" fmla="*/ 696 w 792"/>
                <a:gd name="T25" fmla="*/ 42 h 426"/>
                <a:gd name="T26" fmla="*/ 726 w 792"/>
                <a:gd name="T27" fmla="*/ 66 h 426"/>
                <a:gd name="T28" fmla="*/ 756 w 792"/>
                <a:gd name="T29" fmla="*/ 96 h 426"/>
                <a:gd name="T30" fmla="*/ 780 w 792"/>
                <a:gd name="T31" fmla="*/ 132 h 426"/>
                <a:gd name="T32" fmla="*/ 786 w 792"/>
                <a:gd name="T33" fmla="*/ 156 h 426"/>
                <a:gd name="T34" fmla="*/ 792 w 792"/>
                <a:gd name="T35" fmla="*/ 180 h 426"/>
                <a:gd name="T36" fmla="*/ 786 w 792"/>
                <a:gd name="T37" fmla="*/ 198 h 426"/>
                <a:gd name="T38" fmla="*/ 738 w 792"/>
                <a:gd name="T39" fmla="*/ 240 h 426"/>
                <a:gd name="T40" fmla="*/ 690 w 792"/>
                <a:gd name="T41" fmla="*/ 270 h 426"/>
                <a:gd name="T42" fmla="*/ 636 w 792"/>
                <a:gd name="T43" fmla="*/ 294 h 426"/>
                <a:gd name="T44" fmla="*/ 588 w 792"/>
                <a:gd name="T45" fmla="*/ 312 h 426"/>
                <a:gd name="T46" fmla="*/ 546 w 792"/>
                <a:gd name="T47" fmla="*/ 324 h 426"/>
                <a:gd name="T48" fmla="*/ 468 w 792"/>
                <a:gd name="T49" fmla="*/ 354 h 426"/>
                <a:gd name="T50" fmla="*/ 414 w 792"/>
                <a:gd name="T51" fmla="*/ 372 h 426"/>
                <a:gd name="T52" fmla="*/ 342 w 792"/>
                <a:gd name="T53" fmla="*/ 396 h 426"/>
                <a:gd name="T54" fmla="*/ 306 w 792"/>
                <a:gd name="T55" fmla="*/ 414 h 426"/>
                <a:gd name="T56" fmla="*/ 270 w 792"/>
                <a:gd name="T57" fmla="*/ 420 h 426"/>
                <a:gd name="T58" fmla="*/ 234 w 792"/>
                <a:gd name="T59" fmla="*/ 426 h 426"/>
                <a:gd name="T60" fmla="*/ 186 w 792"/>
                <a:gd name="T61" fmla="*/ 426 h 426"/>
                <a:gd name="T62" fmla="*/ 132 w 792"/>
                <a:gd name="T63" fmla="*/ 420 h 426"/>
                <a:gd name="T64" fmla="*/ 96 w 792"/>
                <a:gd name="T65" fmla="*/ 402 h 426"/>
                <a:gd name="T66" fmla="*/ 42 w 792"/>
                <a:gd name="T67" fmla="*/ 378 h 426"/>
                <a:gd name="T68" fmla="*/ 0 w 792"/>
                <a:gd name="T69" fmla="*/ 342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7" name="Freeform 69"/>
            <p:cNvSpPr/>
            <p:nvPr/>
          </p:nvSpPr>
          <p:spPr bwMode="auto">
            <a:xfrm>
              <a:off x="3834" y="2379"/>
              <a:ext cx="24" cy="114"/>
            </a:xfrm>
            <a:custGeom>
              <a:avLst/>
              <a:gdLst>
                <a:gd name="T0" fmla="*/ 24 w 24"/>
                <a:gd name="T1" fmla="*/ 114 h 114"/>
                <a:gd name="T2" fmla="*/ 24 w 24"/>
                <a:gd name="T3" fmla="*/ 84 h 114"/>
                <a:gd name="T4" fmla="*/ 18 w 24"/>
                <a:gd name="T5" fmla="*/ 54 h 114"/>
                <a:gd name="T6" fmla="*/ 12 w 24"/>
                <a:gd name="T7" fmla="*/ 18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8" name="Freeform 70"/>
            <p:cNvSpPr/>
            <p:nvPr/>
          </p:nvSpPr>
          <p:spPr bwMode="auto">
            <a:xfrm>
              <a:off x="3342" y="2211"/>
              <a:ext cx="72" cy="48"/>
            </a:xfrm>
            <a:custGeom>
              <a:avLst/>
              <a:gdLst>
                <a:gd name="T0" fmla="*/ 6 w 72"/>
                <a:gd name="T1" fmla="*/ 0 h 48"/>
                <a:gd name="T2" fmla="*/ 18 w 72"/>
                <a:gd name="T3" fmla="*/ 0 h 48"/>
                <a:gd name="T4" fmla="*/ 30 w 72"/>
                <a:gd name="T5" fmla="*/ 0 h 48"/>
                <a:gd name="T6" fmla="*/ 42 w 72"/>
                <a:gd name="T7" fmla="*/ 0 h 48"/>
                <a:gd name="T8" fmla="*/ 48 w 72"/>
                <a:gd name="T9" fmla="*/ 0 h 48"/>
                <a:gd name="T10" fmla="*/ 60 w 72"/>
                <a:gd name="T11" fmla="*/ 6 h 48"/>
                <a:gd name="T12" fmla="*/ 72 w 72"/>
                <a:gd name="T13" fmla="*/ 6 h 48"/>
                <a:gd name="T14" fmla="*/ 48 w 72"/>
                <a:gd name="T15" fmla="*/ 12 h 48"/>
                <a:gd name="T16" fmla="*/ 36 w 72"/>
                <a:gd name="T17" fmla="*/ 18 h 48"/>
                <a:gd name="T18" fmla="*/ 24 w 72"/>
                <a:gd name="T19" fmla="*/ 24 h 48"/>
                <a:gd name="T20" fmla="*/ 18 w 72"/>
                <a:gd name="T21" fmla="*/ 30 h 48"/>
                <a:gd name="T22" fmla="*/ 12 w 72"/>
                <a:gd name="T23" fmla="*/ 42 h 48"/>
                <a:gd name="T24" fmla="*/ 0 w 72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9" name="Freeform 71"/>
            <p:cNvSpPr/>
            <p:nvPr/>
          </p:nvSpPr>
          <p:spPr bwMode="auto">
            <a:xfrm>
              <a:off x="3402" y="2223"/>
              <a:ext cx="12" cy="30"/>
            </a:xfrm>
            <a:custGeom>
              <a:avLst/>
              <a:gdLst>
                <a:gd name="T0" fmla="*/ 12 w 12"/>
                <a:gd name="T1" fmla="*/ 0 h 30"/>
                <a:gd name="T2" fmla="*/ 6 w 12"/>
                <a:gd name="T3" fmla="*/ 0 h 30"/>
                <a:gd name="T4" fmla="*/ 0 w 12"/>
                <a:gd name="T5" fmla="*/ 12 h 30"/>
                <a:gd name="T6" fmla="*/ 0 w 12"/>
                <a:gd name="T7" fmla="*/ 24 h 30"/>
                <a:gd name="T8" fmla="*/ 0 w 12"/>
                <a:gd name="T9" fmla="*/ 3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0" name="Freeform 72"/>
            <p:cNvSpPr/>
            <p:nvPr/>
          </p:nvSpPr>
          <p:spPr bwMode="auto">
            <a:xfrm>
              <a:off x="3036" y="2097"/>
              <a:ext cx="522" cy="672"/>
            </a:xfrm>
            <a:custGeom>
              <a:avLst/>
              <a:gdLst>
                <a:gd name="T0" fmla="*/ 36 w 522"/>
                <a:gd name="T1" fmla="*/ 0 h 672"/>
                <a:gd name="T2" fmla="*/ 18 w 522"/>
                <a:gd name="T3" fmla="*/ 18 h 672"/>
                <a:gd name="T4" fmla="*/ 12 w 522"/>
                <a:gd name="T5" fmla="*/ 36 h 672"/>
                <a:gd name="T6" fmla="*/ 6 w 522"/>
                <a:gd name="T7" fmla="*/ 66 h 672"/>
                <a:gd name="T8" fmla="*/ 6 w 522"/>
                <a:gd name="T9" fmla="*/ 102 h 672"/>
                <a:gd name="T10" fmla="*/ 6 w 522"/>
                <a:gd name="T11" fmla="*/ 120 h 672"/>
                <a:gd name="T12" fmla="*/ 6 w 522"/>
                <a:gd name="T13" fmla="*/ 150 h 672"/>
                <a:gd name="T14" fmla="*/ 0 w 522"/>
                <a:gd name="T15" fmla="*/ 180 h 672"/>
                <a:gd name="T16" fmla="*/ 6 w 522"/>
                <a:gd name="T17" fmla="*/ 210 h 672"/>
                <a:gd name="T18" fmla="*/ 18 w 522"/>
                <a:gd name="T19" fmla="*/ 252 h 672"/>
                <a:gd name="T20" fmla="*/ 42 w 522"/>
                <a:gd name="T21" fmla="*/ 288 h 672"/>
                <a:gd name="T22" fmla="*/ 66 w 522"/>
                <a:gd name="T23" fmla="*/ 324 h 672"/>
                <a:gd name="T24" fmla="*/ 78 w 522"/>
                <a:gd name="T25" fmla="*/ 336 h 672"/>
                <a:gd name="T26" fmla="*/ 102 w 522"/>
                <a:gd name="T27" fmla="*/ 348 h 672"/>
                <a:gd name="T28" fmla="*/ 108 w 522"/>
                <a:gd name="T29" fmla="*/ 420 h 672"/>
                <a:gd name="T30" fmla="*/ 102 w 522"/>
                <a:gd name="T31" fmla="*/ 462 h 672"/>
                <a:gd name="T32" fmla="*/ 84 w 522"/>
                <a:gd name="T33" fmla="*/ 492 h 672"/>
                <a:gd name="T34" fmla="*/ 72 w 522"/>
                <a:gd name="T35" fmla="*/ 516 h 672"/>
                <a:gd name="T36" fmla="*/ 60 w 522"/>
                <a:gd name="T37" fmla="*/ 540 h 672"/>
                <a:gd name="T38" fmla="*/ 72 w 522"/>
                <a:gd name="T39" fmla="*/ 540 h 672"/>
                <a:gd name="T40" fmla="*/ 84 w 522"/>
                <a:gd name="T41" fmla="*/ 540 h 672"/>
                <a:gd name="T42" fmla="*/ 72 w 522"/>
                <a:gd name="T43" fmla="*/ 570 h 672"/>
                <a:gd name="T44" fmla="*/ 54 w 522"/>
                <a:gd name="T45" fmla="*/ 606 h 672"/>
                <a:gd name="T46" fmla="*/ 42 w 522"/>
                <a:gd name="T47" fmla="*/ 654 h 672"/>
                <a:gd name="T48" fmla="*/ 66 w 522"/>
                <a:gd name="T49" fmla="*/ 654 h 672"/>
                <a:gd name="T50" fmla="*/ 108 w 522"/>
                <a:gd name="T51" fmla="*/ 654 h 672"/>
                <a:gd name="T52" fmla="*/ 144 w 522"/>
                <a:gd name="T53" fmla="*/ 648 h 672"/>
                <a:gd name="T54" fmla="*/ 186 w 522"/>
                <a:gd name="T55" fmla="*/ 636 h 672"/>
                <a:gd name="T56" fmla="*/ 228 w 522"/>
                <a:gd name="T57" fmla="*/ 624 h 672"/>
                <a:gd name="T58" fmla="*/ 258 w 522"/>
                <a:gd name="T59" fmla="*/ 624 h 672"/>
                <a:gd name="T60" fmla="*/ 282 w 522"/>
                <a:gd name="T61" fmla="*/ 624 h 672"/>
                <a:gd name="T62" fmla="*/ 354 w 522"/>
                <a:gd name="T63" fmla="*/ 660 h 672"/>
                <a:gd name="T64" fmla="*/ 396 w 522"/>
                <a:gd name="T65" fmla="*/ 672 h 672"/>
                <a:gd name="T66" fmla="*/ 408 w 522"/>
                <a:gd name="T67" fmla="*/ 648 h 672"/>
                <a:gd name="T68" fmla="*/ 438 w 522"/>
                <a:gd name="T69" fmla="*/ 606 h 672"/>
                <a:gd name="T70" fmla="*/ 480 w 522"/>
                <a:gd name="T71" fmla="*/ 570 h 672"/>
                <a:gd name="T72" fmla="*/ 510 w 522"/>
                <a:gd name="T73" fmla="*/ 546 h 672"/>
                <a:gd name="T74" fmla="*/ 522 w 522"/>
                <a:gd name="T75" fmla="*/ 540 h 672"/>
                <a:gd name="T76" fmla="*/ 522 w 522"/>
                <a:gd name="T77" fmla="*/ 528 h 672"/>
                <a:gd name="T78" fmla="*/ 504 w 522"/>
                <a:gd name="T79" fmla="*/ 474 h 672"/>
                <a:gd name="T80" fmla="*/ 498 w 522"/>
                <a:gd name="T81" fmla="*/ 420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1" name="Freeform 73"/>
            <p:cNvSpPr/>
            <p:nvPr/>
          </p:nvSpPr>
          <p:spPr bwMode="auto">
            <a:xfrm>
              <a:off x="3120" y="2589"/>
              <a:ext cx="228" cy="48"/>
            </a:xfrm>
            <a:custGeom>
              <a:avLst/>
              <a:gdLst>
                <a:gd name="T0" fmla="*/ 0 w 228"/>
                <a:gd name="T1" fmla="*/ 48 h 48"/>
                <a:gd name="T2" fmla="*/ 36 w 228"/>
                <a:gd name="T3" fmla="*/ 42 h 48"/>
                <a:gd name="T4" fmla="*/ 66 w 228"/>
                <a:gd name="T5" fmla="*/ 36 h 48"/>
                <a:gd name="T6" fmla="*/ 96 w 228"/>
                <a:gd name="T7" fmla="*/ 36 h 48"/>
                <a:gd name="T8" fmla="*/ 126 w 228"/>
                <a:gd name="T9" fmla="*/ 36 h 48"/>
                <a:gd name="T10" fmla="*/ 156 w 228"/>
                <a:gd name="T11" fmla="*/ 36 h 48"/>
                <a:gd name="T12" fmla="*/ 180 w 228"/>
                <a:gd name="T13" fmla="*/ 36 h 48"/>
                <a:gd name="T14" fmla="*/ 204 w 228"/>
                <a:gd name="T15" fmla="*/ 42 h 48"/>
                <a:gd name="T16" fmla="*/ 216 w 228"/>
                <a:gd name="T17" fmla="*/ 42 h 48"/>
                <a:gd name="T18" fmla="*/ 216 w 228"/>
                <a:gd name="T19" fmla="*/ 42 h 48"/>
                <a:gd name="T20" fmla="*/ 216 w 228"/>
                <a:gd name="T21" fmla="*/ 30 h 48"/>
                <a:gd name="T22" fmla="*/ 222 w 228"/>
                <a:gd name="T23" fmla="*/ 18 h 48"/>
                <a:gd name="T24" fmla="*/ 228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2" name="Freeform 74"/>
            <p:cNvSpPr/>
            <p:nvPr/>
          </p:nvSpPr>
          <p:spPr bwMode="auto">
            <a:xfrm>
              <a:off x="3972" y="2073"/>
              <a:ext cx="42" cy="12"/>
            </a:xfrm>
            <a:custGeom>
              <a:avLst/>
              <a:gdLst>
                <a:gd name="T0" fmla="*/ 42 w 42"/>
                <a:gd name="T1" fmla="*/ 12 h 12"/>
                <a:gd name="T2" fmla="*/ 36 w 42"/>
                <a:gd name="T3" fmla="*/ 6 h 12"/>
                <a:gd name="T4" fmla="*/ 30 w 42"/>
                <a:gd name="T5" fmla="*/ 0 h 12"/>
                <a:gd name="T6" fmla="*/ 18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3" name="Freeform 75"/>
            <p:cNvSpPr/>
            <p:nvPr/>
          </p:nvSpPr>
          <p:spPr bwMode="auto">
            <a:xfrm>
              <a:off x="3990" y="2145"/>
              <a:ext cx="66" cy="24"/>
            </a:xfrm>
            <a:custGeom>
              <a:avLst/>
              <a:gdLst>
                <a:gd name="T0" fmla="*/ 66 w 66"/>
                <a:gd name="T1" fmla="*/ 24 h 24"/>
                <a:gd name="T2" fmla="*/ 48 w 66"/>
                <a:gd name="T3" fmla="*/ 24 h 24"/>
                <a:gd name="T4" fmla="*/ 30 w 66"/>
                <a:gd name="T5" fmla="*/ 18 h 24"/>
                <a:gd name="T6" fmla="*/ 18 w 66"/>
                <a:gd name="T7" fmla="*/ 12 h 24"/>
                <a:gd name="T8" fmla="*/ 0 w 66"/>
                <a:gd name="T9" fmla="*/ 6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4" name="Freeform 76"/>
            <p:cNvSpPr/>
            <p:nvPr/>
          </p:nvSpPr>
          <p:spPr bwMode="auto">
            <a:xfrm>
              <a:off x="3960" y="2193"/>
              <a:ext cx="54" cy="18"/>
            </a:xfrm>
            <a:custGeom>
              <a:avLst/>
              <a:gdLst>
                <a:gd name="T0" fmla="*/ 54 w 54"/>
                <a:gd name="T1" fmla="*/ 18 h 18"/>
                <a:gd name="T2" fmla="*/ 42 w 54"/>
                <a:gd name="T3" fmla="*/ 18 h 18"/>
                <a:gd name="T4" fmla="*/ 24 w 54"/>
                <a:gd name="T5" fmla="*/ 12 h 18"/>
                <a:gd name="T6" fmla="*/ 6 w 54"/>
                <a:gd name="T7" fmla="*/ 6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5" name="Freeform 77"/>
            <p:cNvSpPr/>
            <p:nvPr/>
          </p:nvSpPr>
          <p:spPr bwMode="auto">
            <a:xfrm>
              <a:off x="3528" y="2733"/>
              <a:ext cx="60" cy="450"/>
            </a:xfrm>
            <a:custGeom>
              <a:avLst/>
              <a:gdLst>
                <a:gd name="T0" fmla="*/ 60 w 60"/>
                <a:gd name="T1" fmla="*/ 0 h 450"/>
                <a:gd name="T2" fmla="*/ 54 w 60"/>
                <a:gd name="T3" fmla="*/ 12 h 450"/>
                <a:gd name="T4" fmla="*/ 42 w 60"/>
                <a:gd name="T5" fmla="*/ 18 h 450"/>
                <a:gd name="T6" fmla="*/ 42 w 60"/>
                <a:gd name="T7" fmla="*/ 24 h 450"/>
                <a:gd name="T8" fmla="*/ 30 w 60"/>
                <a:gd name="T9" fmla="*/ 30 h 450"/>
                <a:gd name="T10" fmla="*/ 18 w 60"/>
                <a:gd name="T11" fmla="*/ 36 h 450"/>
                <a:gd name="T12" fmla="*/ 30 w 60"/>
                <a:gd name="T13" fmla="*/ 42 h 450"/>
                <a:gd name="T14" fmla="*/ 42 w 60"/>
                <a:gd name="T15" fmla="*/ 66 h 450"/>
                <a:gd name="T16" fmla="*/ 48 w 60"/>
                <a:gd name="T17" fmla="*/ 84 h 450"/>
                <a:gd name="T18" fmla="*/ 54 w 60"/>
                <a:gd name="T19" fmla="*/ 114 h 450"/>
                <a:gd name="T20" fmla="*/ 54 w 60"/>
                <a:gd name="T21" fmla="*/ 132 h 450"/>
                <a:gd name="T22" fmla="*/ 48 w 60"/>
                <a:gd name="T23" fmla="*/ 156 h 450"/>
                <a:gd name="T24" fmla="*/ 42 w 60"/>
                <a:gd name="T25" fmla="*/ 180 h 450"/>
                <a:gd name="T26" fmla="*/ 30 w 60"/>
                <a:gd name="T27" fmla="*/ 198 h 450"/>
                <a:gd name="T28" fmla="*/ 18 w 60"/>
                <a:gd name="T29" fmla="*/ 216 h 450"/>
                <a:gd name="T30" fmla="*/ 12 w 60"/>
                <a:gd name="T31" fmla="*/ 240 h 450"/>
                <a:gd name="T32" fmla="*/ 6 w 60"/>
                <a:gd name="T33" fmla="*/ 258 h 450"/>
                <a:gd name="T34" fmla="*/ 0 w 60"/>
                <a:gd name="T35" fmla="*/ 282 h 450"/>
                <a:gd name="T36" fmla="*/ 6 w 60"/>
                <a:gd name="T37" fmla="*/ 312 h 450"/>
                <a:gd name="T38" fmla="*/ 6 w 60"/>
                <a:gd name="T39" fmla="*/ 336 h 450"/>
                <a:gd name="T40" fmla="*/ 6 w 60"/>
                <a:gd name="T41" fmla="*/ 348 h 450"/>
                <a:gd name="T42" fmla="*/ 6 w 60"/>
                <a:gd name="T43" fmla="*/ 372 h 450"/>
                <a:gd name="T44" fmla="*/ 6 w 60"/>
                <a:gd name="T45" fmla="*/ 408 h 450"/>
                <a:gd name="T46" fmla="*/ 6 w 60"/>
                <a:gd name="T47" fmla="*/ 450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6" name="Freeform 78"/>
            <p:cNvSpPr/>
            <p:nvPr/>
          </p:nvSpPr>
          <p:spPr bwMode="auto">
            <a:xfrm>
              <a:off x="2994" y="3237"/>
              <a:ext cx="1014" cy="168"/>
            </a:xfrm>
            <a:custGeom>
              <a:avLst/>
              <a:gdLst>
                <a:gd name="T0" fmla="*/ 222 w 1014"/>
                <a:gd name="T1" fmla="*/ 24 h 168"/>
                <a:gd name="T2" fmla="*/ 186 w 1014"/>
                <a:gd name="T3" fmla="*/ 24 h 168"/>
                <a:gd name="T4" fmla="*/ 132 w 1014"/>
                <a:gd name="T5" fmla="*/ 30 h 168"/>
                <a:gd name="T6" fmla="*/ 78 w 1014"/>
                <a:gd name="T7" fmla="*/ 48 h 168"/>
                <a:gd name="T8" fmla="*/ 48 w 1014"/>
                <a:gd name="T9" fmla="*/ 60 h 168"/>
                <a:gd name="T10" fmla="*/ 24 w 1014"/>
                <a:gd name="T11" fmla="*/ 78 h 168"/>
                <a:gd name="T12" fmla="*/ 6 w 1014"/>
                <a:gd name="T13" fmla="*/ 108 h 168"/>
                <a:gd name="T14" fmla="*/ 0 w 1014"/>
                <a:gd name="T15" fmla="*/ 138 h 168"/>
                <a:gd name="T16" fmla="*/ 6 w 1014"/>
                <a:gd name="T17" fmla="*/ 156 h 168"/>
                <a:gd name="T18" fmla="*/ 24 w 1014"/>
                <a:gd name="T19" fmla="*/ 162 h 168"/>
                <a:gd name="T20" fmla="*/ 54 w 1014"/>
                <a:gd name="T21" fmla="*/ 168 h 168"/>
                <a:gd name="T22" fmla="*/ 114 w 1014"/>
                <a:gd name="T23" fmla="*/ 168 h 168"/>
                <a:gd name="T24" fmla="*/ 174 w 1014"/>
                <a:gd name="T25" fmla="*/ 156 h 168"/>
                <a:gd name="T26" fmla="*/ 216 w 1014"/>
                <a:gd name="T27" fmla="*/ 144 h 168"/>
                <a:gd name="T28" fmla="*/ 288 w 1014"/>
                <a:gd name="T29" fmla="*/ 144 h 168"/>
                <a:gd name="T30" fmla="*/ 330 w 1014"/>
                <a:gd name="T31" fmla="*/ 138 h 168"/>
                <a:gd name="T32" fmla="*/ 378 w 1014"/>
                <a:gd name="T33" fmla="*/ 120 h 168"/>
                <a:gd name="T34" fmla="*/ 420 w 1014"/>
                <a:gd name="T35" fmla="*/ 120 h 168"/>
                <a:gd name="T36" fmla="*/ 456 w 1014"/>
                <a:gd name="T37" fmla="*/ 114 h 168"/>
                <a:gd name="T38" fmla="*/ 486 w 1014"/>
                <a:gd name="T39" fmla="*/ 108 h 168"/>
                <a:gd name="T40" fmla="*/ 510 w 1014"/>
                <a:gd name="T41" fmla="*/ 96 h 168"/>
                <a:gd name="T42" fmla="*/ 534 w 1014"/>
                <a:gd name="T43" fmla="*/ 54 h 168"/>
                <a:gd name="T44" fmla="*/ 540 w 1014"/>
                <a:gd name="T45" fmla="*/ 72 h 168"/>
                <a:gd name="T46" fmla="*/ 552 w 1014"/>
                <a:gd name="T47" fmla="*/ 90 h 168"/>
                <a:gd name="T48" fmla="*/ 576 w 1014"/>
                <a:gd name="T49" fmla="*/ 108 h 168"/>
                <a:gd name="T50" fmla="*/ 612 w 1014"/>
                <a:gd name="T51" fmla="*/ 114 h 168"/>
                <a:gd name="T52" fmla="*/ 630 w 1014"/>
                <a:gd name="T53" fmla="*/ 132 h 168"/>
                <a:gd name="T54" fmla="*/ 696 w 1014"/>
                <a:gd name="T55" fmla="*/ 150 h 168"/>
                <a:gd name="T56" fmla="*/ 774 w 1014"/>
                <a:gd name="T57" fmla="*/ 156 h 168"/>
                <a:gd name="T58" fmla="*/ 846 w 1014"/>
                <a:gd name="T59" fmla="*/ 156 h 168"/>
                <a:gd name="T60" fmla="*/ 882 w 1014"/>
                <a:gd name="T61" fmla="*/ 156 h 168"/>
                <a:gd name="T62" fmla="*/ 936 w 1014"/>
                <a:gd name="T63" fmla="*/ 144 h 168"/>
                <a:gd name="T64" fmla="*/ 978 w 1014"/>
                <a:gd name="T65" fmla="*/ 132 h 168"/>
                <a:gd name="T66" fmla="*/ 1008 w 1014"/>
                <a:gd name="T67" fmla="*/ 102 h 168"/>
                <a:gd name="T68" fmla="*/ 1014 w 1014"/>
                <a:gd name="T69" fmla="*/ 78 h 168"/>
                <a:gd name="T70" fmla="*/ 1002 w 1014"/>
                <a:gd name="T71" fmla="*/ 60 h 168"/>
                <a:gd name="T72" fmla="*/ 978 w 1014"/>
                <a:gd name="T73" fmla="*/ 42 h 168"/>
                <a:gd name="T74" fmla="*/ 948 w 1014"/>
                <a:gd name="T75" fmla="*/ 24 h 168"/>
                <a:gd name="T76" fmla="*/ 906 w 1014"/>
                <a:gd name="T77" fmla="*/ 12 h 168"/>
                <a:gd name="T78" fmla="*/ 852 w 1014"/>
                <a:gd name="T79" fmla="*/ 6 h 168"/>
                <a:gd name="T80" fmla="*/ 798 w 1014"/>
                <a:gd name="T81" fmla="*/ 0 h 168"/>
                <a:gd name="T82" fmla="*/ 750 w 1014"/>
                <a:gd name="T83" fmla="*/ 0 h 168"/>
                <a:gd name="T84" fmla="*/ 696 w 1014"/>
                <a:gd name="T85" fmla="*/ 6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7" name="Freeform 79"/>
            <p:cNvSpPr/>
            <p:nvPr/>
          </p:nvSpPr>
          <p:spPr bwMode="auto">
            <a:xfrm>
              <a:off x="3594" y="3201"/>
              <a:ext cx="108" cy="12"/>
            </a:xfrm>
            <a:custGeom>
              <a:avLst/>
              <a:gdLst>
                <a:gd name="T0" fmla="*/ 108 w 108"/>
                <a:gd name="T1" fmla="*/ 12 h 12"/>
                <a:gd name="T2" fmla="*/ 96 w 108"/>
                <a:gd name="T3" fmla="*/ 6 h 12"/>
                <a:gd name="T4" fmla="*/ 78 w 108"/>
                <a:gd name="T5" fmla="*/ 0 h 12"/>
                <a:gd name="T6" fmla="*/ 66 w 108"/>
                <a:gd name="T7" fmla="*/ 0 h 12"/>
                <a:gd name="T8" fmla="*/ 54 w 108"/>
                <a:gd name="T9" fmla="*/ 0 h 12"/>
                <a:gd name="T10" fmla="*/ 36 w 108"/>
                <a:gd name="T11" fmla="*/ 0 h 12"/>
                <a:gd name="T12" fmla="*/ 24 w 108"/>
                <a:gd name="T13" fmla="*/ 6 h 12"/>
                <a:gd name="T14" fmla="*/ 12 w 108"/>
                <a:gd name="T15" fmla="*/ 6 h 12"/>
                <a:gd name="T16" fmla="*/ 0 w 108"/>
                <a:gd name="T17" fmla="*/ 12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8" name="Freeform 80"/>
            <p:cNvSpPr/>
            <p:nvPr/>
          </p:nvSpPr>
          <p:spPr bwMode="auto">
            <a:xfrm>
              <a:off x="3618" y="3225"/>
              <a:ext cx="84" cy="30"/>
            </a:xfrm>
            <a:custGeom>
              <a:avLst/>
              <a:gdLst>
                <a:gd name="T0" fmla="*/ 84 w 84"/>
                <a:gd name="T1" fmla="*/ 6 h 30"/>
                <a:gd name="T2" fmla="*/ 78 w 84"/>
                <a:gd name="T3" fmla="*/ 0 h 30"/>
                <a:gd name="T4" fmla="*/ 66 w 84"/>
                <a:gd name="T5" fmla="*/ 0 h 30"/>
                <a:gd name="T6" fmla="*/ 54 w 84"/>
                <a:gd name="T7" fmla="*/ 0 h 30"/>
                <a:gd name="T8" fmla="*/ 48 w 84"/>
                <a:gd name="T9" fmla="*/ 6 h 30"/>
                <a:gd name="T10" fmla="*/ 36 w 84"/>
                <a:gd name="T11" fmla="*/ 6 h 30"/>
                <a:gd name="T12" fmla="*/ 24 w 84"/>
                <a:gd name="T13" fmla="*/ 12 h 30"/>
                <a:gd name="T14" fmla="*/ 18 w 84"/>
                <a:gd name="T15" fmla="*/ 12 h 30"/>
                <a:gd name="T16" fmla="*/ 12 w 84"/>
                <a:gd name="T17" fmla="*/ 18 h 30"/>
                <a:gd name="T18" fmla="*/ 0 w 84"/>
                <a:gd name="T19" fmla="*/ 30 h 30"/>
                <a:gd name="T20" fmla="*/ 0 w 84"/>
                <a:gd name="T21" fmla="*/ 3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9" name="Freeform 81"/>
            <p:cNvSpPr/>
            <p:nvPr/>
          </p:nvSpPr>
          <p:spPr bwMode="auto">
            <a:xfrm>
              <a:off x="3234" y="3249"/>
              <a:ext cx="72" cy="30"/>
            </a:xfrm>
            <a:custGeom>
              <a:avLst/>
              <a:gdLst>
                <a:gd name="T0" fmla="*/ 72 w 72"/>
                <a:gd name="T1" fmla="*/ 30 h 30"/>
                <a:gd name="T2" fmla="*/ 66 w 72"/>
                <a:gd name="T3" fmla="*/ 24 h 30"/>
                <a:gd name="T4" fmla="*/ 54 w 72"/>
                <a:gd name="T5" fmla="*/ 18 h 30"/>
                <a:gd name="T6" fmla="*/ 48 w 72"/>
                <a:gd name="T7" fmla="*/ 12 h 30"/>
                <a:gd name="T8" fmla="*/ 36 w 72"/>
                <a:gd name="T9" fmla="*/ 6 h 30"/>
                <a:gd name="T10" fmla="*/ 24 w 72"/>
                <a:gd name="T11" fmla="*/ 6 h 30"/>
                <a:gd name="T12" fmla="*/ 12 w 72"/>
                <a:gd name="T13" fmla="*/ 6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0" name="Freeform 82"/>
            <p:cNvSpPr/>
            <p:nvPr/>
          </p:nvSpPr>
          <p:spPr bwMode="auto">
            <a:xfrm>
              <a:off x="3258" y="3237"/>
              <a:ext cx="90" cy="18"/>
            </a:xfrm>
            <a:custGeom>
              <a:avLst/>
              <a:gdLst>
                <a:gd name="T0" fmla="*/ 90 w 90"/>
                <a:gd name="T1" fmla="*/ 18 h 18"/>
                <a:gd name="T2" fmla="*/ 78 w 90"/>
                <a:gd name="T3" fmla="*/ 12 h 18"/>
                <a:gd name="T4" fmla="*/ 60 w 90"/>
                <a:gd name="T5" fmla="*/ 6 h 18"/>
                <a:gd name="T6" fmla="*/ 48 w 90"/>
                <a:gd name="T7" fmla="*/ 0 h 18"/>
                <a:gd name="T8" fmla="*/ 36 w 90"/>
                <a:gd name="T9" fmla="*/ 0 h 18"/>
                <a:gd name="T10" fmla="*/ 18 w 90"/>
                <a:gd name="T11" fmla="*/ 0 h 18"/>
                <a:gd name="T12" fmla="*/ 6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1" name="Freeform 83"/>
            <p:cNvSpPr/>
            <p:nvPr/>
          </p:nvSpPr>
          <p:spPr bwMode="auto">
            <a:xfrm>
              <a:off x="3534" y="3261"/>
              <a:ext cx="1" cy="30"/>
            </a:xfrm>
            <a:custGeom>
              <a:avLst/>
              <a:gdLst>
                <a:gd name="T0" fmla="*/ 0 w 1"/>
                <a:gd name="T1" fmla="*/ 30 h 30"/>
                <a:gd name="T2" fmla="*/ 0 w 1"/>
                <a:gd name="T3" fmla="*/ 18 h 30"/>
                <a:gd name="T4" fmla="*/ 0 w 1"/>
                <a:gd name="T5" fmla="*/ 12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6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6921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 随机变量的函数及其分布</a:t>
            </a:r>
            <a:endParaRPr lang="en-US" altLang="zh-CN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utoUpdateAnimBg="0"/>
      <p:bldP spid="14746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539750" y="2133600"/>
            <a:ext cx="78486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FFFF00"/>
                </a:solidFill>
                <a:ea typeface="华文新魏" panose="02010800040101010101" pitchFamily="2" charset="-122"/>
              </a:rPr>
              <a:t>        </a:t>
            </a:r>
            <a:r>
              <a:rPr kumimoji="1" lang="zh-CN" altLang="en-US" sz="3600" b="0">
                <a:ea typeface="华文新魏" panose="02010800040101010101" pitchFamily="2" charset="-122"/>
              </a:rPr>
              <a:t>设随机变量</a:t>
            </a:r>
            <a:r>
              <a:rPr kumimoji="1" lang="en-US" altLang="zh-CN" sz="3600" b="0" i="1">
                <a:ea typeface="华文新魏" panose="02010800040101010101" pitchFamily="2" charset="-122"/>
              </a:rPr>
              <a:t>X</a:t>
            </a:r>
            <a:r>
              <a:rPr kumimoji="1" lang="en-US" altLang="zh-CN" sz="3600" b="0">
                <a:ea typeface="华文新魏" panose="02010800040101010101" pitchFamily="2" charset="-122"/>
              </a:rPr>
              <a:t> </a:t>
            </a:r>
            <a:r>
              <a:rPr kumimoji="1" lang="zh-CN" altLang="en-US" sz="3600" b="0">
                <a:ea typeface="华文新魏" panose="02010800040101010101" pitchFamily="2" charset="-122"/>
              </a:rPr>
              <a:t>的分布已知，</a:t>
            </a:r>
            <a:r>
              <a:rPr kumimoji="1" lang="en-US" altLang="zh-CN" sz="3600" b="0" i="1">
                <a:ea typeface="华文新魏" panose="02010800040101010101" pitchFamily="2" charset="-122"/>
              </a:rPr>
              <a:t>Y=g</a:t>
            </a:r>
            <a:r>
              <a:rPr kumimoji="1" lang="en-US" altLang="zh-CN" sz="3600" b="0">
                <a:ea typeface="华文新魏" panose="02010800040101010101" pitchFamily="2" charset="-122"/>
              </a:rPr>
              <a:t>(</a:t>
            </a:r>
            <a:r>
              <a:rPr kumimoji="1" lang="en-US" altLang="zh-CN" sz="3600" b="0" i="1">
                <a:ea typeface="华文新魏" panose="02010800040101010101" pitchFamily="2" charset="-122"/>
              </a:rPr>
              <a:t>X</a:t>
            </a:r>
            <a:r>
              <a:rPr kumimoji="1" lang="en-US" altLang="zh-CN" sz="3600" b="0">
                <a:ea typeface="华文新魏" panose="02010800040101010101" pitchFamily="2" charset="-122"/>
              </a:rPr>
              <a:t>) (</a:t>
            </a:r>
            <a:r>
              <a:rPr kumimoji="1" lang="zh-CN" altLang="en-US" sz="3600" b="0">
                <a:ea typeface="华文新魏" panose="02010800040101010101" pitchFamily="2" charset="-122"/>
              </a:rPr>
              <a:t>如果</a:t>
            </a:r>
            <a:r>
              <a:rPr kumimoji="1" lang="en-US" altLang="zh-CN" sz="3600" b="0" i="1">
                <a:ea typeface="华文新魏" panose="02010800040101010101" pitchFamily="2" charset="-122"/>
              </a:rPr>
              <a:t>Y</a:t>
            </a:r>
            <a:r>
              <a:rPr kumimoji="1" lang="zh-CN" altLang="en-US" sz="3600" b="0">
                <a:ea typeface="华文新魏" panose="02010800040101010101" pitchFamily="2" charset="-122"/>
              </a:rPr>
              <a:t>也是随机变量</a:t>
            </a:r>
            <a:r>
              <a:rPr kumimoji="1" lang="en-US" altLang="zh-CN" sz="3600" b="0">
                <a:ea typeface="华文新魏" panose="02010800040101010101" pitchFamily="2" charset="-122"/>
              </a:rPr>
              <a:t>)</a:t>
            </a:r>
            <a:r>
              <a:rPr kumimoji="1" lang="zh-CN" altLang="en-US" sz="3600" b="0">
                <a:ea typeface="华文新魏" panose="02010800040101010101" pitchFamily="2" charset="-122"/>
              </a:rPr>
              <a:t>，如何由</a:t>
            </a:r>
            <a:r>
              <a:rPr kumimoji="1" lang="en-US" altLang="zh-CN" sz="3600" b="0" i="1">
                <a:ea typeface="华文新魏" panose="02010800040101010101" pitchFamily="2" charset="-122"/>
              </a:rPr>
              <a:t>X</a:t>
            </a:r>
            <a:r>
              <a:rPr kumimoji="1" lang="zh-CN" altLang="en-US" sz="3600" b="0">
                <a:ea typeface="华文新魏" panose="02010800040101010101" pitchFamily="2" charset="-122"/>
              </a:rPr>
              <a:t>的分布求出</a:t>
            </a:r>
            <a:r>
              <a:rPr kumimoji="1" lang="en-US" altLang="zh-CN" sz="3600" b="0" i="1">
                <a:ea typeface="华文新魏" panose="02010800040101010101" pitchFamily="2" charset="-122"/>
              </a:rPr>
              <a:t>Y</a:t>
            </a:r>
            <a:r>
              <a:rPr kumimoji="1" lang="zh-CN" altLang="zh-CN" sz="3600" b="0">
                <a:ea typeface="华文新魏" panose="02010800040101010101" pitchFamily="2" charset="-122"/>
              </a:rPr>
              <a:t>的分布？</a:t>
            </a:r>
            <a:endParaRPr kumimoji="1" lang="zh-CN" altLang="en-US" sz="3600" b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990600" y="354013"/>
            <a:ext cx="640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离散型随机变量</a:t>
            </a:r>
            <a:r>
              <a:rPr kumimoji="1" lang="zh-CN" altLang="zh-CN" sz="24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函数的分布</a:t>
            </a:r>
            <a:endParaRPr kumimoji="1" lang="zh-CN" altLang="en-US" sz="2400" b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114691" name="Object 5"/>
          <p:cNvGraphicFramePr>
            <a:graphicFrameLocks noChangeAspect="1"/>
          </p:cNvGraphicFramePr>
          <p:nvPr/>
        </p:nvGraphicFramePr>
        <p:xfrm>
          <a:off x="4514850" y="34305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9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30588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533400" y="2625725"/>
            <a:ext cx="6172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解：   当 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X</a:t>
            </a:r>
            <a:r>
              <a:rPr kumimoji="1" lang="en-US" altLang="zh-CN" sz="2400" b="0">
                <a:ea typeface="华文新魏" panose="02010800040101010101" pitchFamily="2" charset="-122"/>
              </a:rPr>
              <a:t> </a:t>
            </a:r>
            <a:r>
              <a:rPr kumimoji="1" lang="zh-CN" altLang="en-US" sz="2400" b="0">
                <a:ea typeface="华文新魏" panose="02010800040101010101" pitchFamily="2" charset="-122"/>
              </a:rPr>
              <a:t>取值 1，2，5 时，</a:t>
            </a:r>
            <a:endParaRPr kumimoji="1" lang="zh-CN" altLang="en-US" sz="2400" b="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         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Y </a:t>
            </a:r>
            <a:r>
              <a:rPr kumimoji="1" lang="zh-CN" altLang="en-US" sz="2400" b="0">
                <a:ea typeface="华文新魏" panose="02010800040101010101" pitchFamily="2" charset="-122"/>
              </a:rPr>
              <a:t>取对应值 5，7，13，</a:t>
            </a:r>
            <a:endParaRPr kumimoji="1" lang="zh-CN" altLang="en-US" sz="2400" b="0">
              <a:ea typeface="华文新魏" panose="02010800040101010101" pitchFamily="2" charset="-122"/>
            </a:endParaRPr>
          </a:p>
        </p:txBody>
      </p:sp>
      <p:graphicFrame>
        <p:nvGraphicFramePr>
          <p:cNvPr id="114693" name="Object 7"/>
          <p:cNvGraphicFramePr>
            <a:graphicFrameLocks noChangeAspect="1"/>
          </p:cNvGraphicFramePr>
          <p:nvPr/>
        </p:nvGraphicFramePr>
        <p:xfrm>
          <a:off x="4514850" y="3430588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0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430588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/>
          <p:nvPr/>
        </p:nvGrpSpPr>
        <p:grpSpPr bwMode="auto">
          <a:xfrm>
            <a:off x="1219200" y="1096963"/>
            <a:ext cx="5210175" cy="1651000"/>
            <a:chOff x="768" y="691"/>
            <a:chExt cx="3282" cy="1040"/>
          </a:xfrm>
        </p:grpSpPr>
        <p:sp>
          <p:nvSpPr>
            <p:cNvPr id="114698" name="Text Box 9"/>
            <p:cNvSpPr txBox="1">
              <a:spLocks noChangeArrowheads="1"/>
            </p:cNvSpPr>
            <p:nvPr/>
          </p:nvSpPr>
          <p:spPr bwMode="auto">
            <a:xfrm>
              <a:off x="768" y="762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例</a:t>
              </a:r>
              <a:endParaRPr kumimoji="1" lang="zh-CN" altLang="en-US" sz="2400" b="0">
                <a:ea typeface="华文新魏" panose="02010800040101010101" pitchFamily="2" charset="-122"/>
              </a:endParaRPr>
            </a:p>
          </p:txBody>
        </p:sp>
        <p:sp>
          <p:nvSpPr>
            <p:cNvPr id="114699" name="Text Box 10"/>
            <p:cNvSpPr txBox="1">
              <a:spLocks noChangeArrowheads="1"/>
            </p:cNvSpPr>
            <p:nvPr/>
          </p:nvSpPr>
          <p:spPr bwMode="auto">
            <a:xfrm>
              <a:off x="1546" y="761"/>
              <a:ext cx="54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zh-CN" sz="2400" b="0">
                  <a:ea typeface="华文新魏" panose="02010800040101010101" pitchFamily="2" charset="-122"/>
                </a:rPr>
                <a:t>设</a:t>
              </a:r>
              <a:r>
                <a:rPr kumimoji="1" lang="en-US" altLang="zh-CN" sz="2400" b="0" i="1">
                  <a:ea typeface="华文新魏" panose="02010800040101010101" pitchFamily="2" charset="-122"/>
                </a:rPr>
                <a:t>X</a:t>
              </a:r>
              <a:endParaRPr kumimoji="1" lang="en-US" altLang="zh-CN" sz="2400" b="0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14700" name="Object 11"/>
            <p:cNvGraphicFramePr>
              <a:graphicFrameLocks noChangeAspect="1"/>
            </p:cNvGraphicFramePr>
            <p:nvPr/>
          </p:nvGraphicFramePr>
          <p:xfrm>
            <a:off x="2410" y="691"/>
            <a:ext cx="1640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61" name="公式" r:id="rId4" imgW="1038225" imgH="404495" progId="Equation.3">
                    <p:embed/>
                  </p:oleObj>
                </mc:Choice>
                <mc:Fallback>
                  <p:oleObj name="公式" r:id="rId4" imgW="1038225" imgH="4044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0" y="691"/>
                          <a:ext cx="1640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1" name="Text Box 12"/>
            <p:cNvSpPr txBox="1">
              <a:spLocks noChangeArrowheads="1"/>
            </p:cNvSpPr>
            <p:nvPr/>
          </p:nvSpPr>
          <p:spPr bwMode="auto">
            <a:xfrm>
              <a:off x="768" y="1366"/>
              <a:ext cx="30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求 </a:t>
              </a:r>
              <a:r>
                <a:rPr kumimoji="1" lang="en-US" altLang="zh-CN" sz="2400" b="0" i="1">
                  <a:ea typeface="华文新魏" panose="02010800040101010101" pitchFamily="2" charset="-122"/>
                </a:rPr>
                <a:t>Y</a:t>
              </a:r>
              <a:r>
                <a:rPr kumimoji="1" lang="en-US" altLang="zh-CN" sz="2400" b="0">
                  <a:ea typeface="华文新魏" panose="02010800040101010101" pitchFamily="2" charset="-122"/>
                </a:rPr>
                <a:t>= 2</a:t>
              </a:r>
              <a:r>
                <a:rPr kumimoji="1" lang="en-US" altLang="zh-CN" sz="2400" b="0" i="1">
                  <a:ea typeface="华文新魏" panose="02010800040101010101" pitchFamily="2" charset="-122"/>
                </a:rPr>
                <a:t>X</a:t>
              </a:r>
              <a:r>
                <a:rPr kumimoji="1" lang="en-US" altLang="zh-CN" sz="2400" b="0">
                  <a:ea typeface="华文新魏" panose="02010800040101010101" pitchFamily="2" charset="-122"/>
                </a:rPr>
                <a:t> + 3 </a:t>
              </a:r>
              <a:r>
                <a:rPr kumimoji="1" lang="zh-CN" altLang="en-US" sz="2400" b="0">
                  <a:ea typeface="华文新魏" panose="02010800040101010101" pitchFamily="2" charset="-122"/>
                </a:rPr>
                <a:t>的概率函数.</a:t>
              </a:r>
              <a:endParaRPr kumimoji="1" lang="zh-CN" altLang="en-US" sz="2400" b="0">
                <a:solidFill>
                  <a:srgbClr val="FFFF00"/>
                </a:solidFill>
                <a:ea typeface="华文新魏" panose="02010800040101010101" pitchFamily="2" charset="-122"/>
              </a:endParaRPr>
            </a:p>
          </p:txBody>
        </p:sp>
        <p:sp>
          <p:nvSpPr>
            <p:cNvPr id="114702" name="Rectangle 13"/>
            <p:cNvSpPr>
              <a:spLocks noChangeArrowheads="1"/>
            </p:cNvSpPr>
            <p:nvPr/>
          </p:nvSpPr>
          <p:spPr bwMode="auto">
            <a:xfrm>
              <a:off x="2067" y="767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～</a:t>
              </a:r>
              <a:endParaRPr kumimoji="1" lang="zh-CN" altLang="en-US" sz="2400" b="0">
                <a:solidFill>
                  <a:srgbClr val="FFFF00"/>
                </a:solidFill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151566" name="Object 14"/>
          <p:cNvGraphicFramePr>
            <a:graphicFrameLocks noChangeAspect="1"/>
          </p:cNvGraphicFramePr>
          <p:nvPr/>
        </p:nvGraphicFramePr>
        <p:xfrm>
          <a:off x="2057400" y="5214938"/>
          <a:ext cx="3489325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2" name="公式" r:id="rId6" imgW="1285875" imgH="404495" progId="Equation.3">
                  <p:embed/>
                </p:oleObj>
              </mc:Choice>
              <mc:Fallback>
                <p:oleObj name="公式" r:id="rId6" imgW="1285875" imgH="4044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214938"/>
                        <a:ext cx="3489325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533400" y="3922713"/>
            <a:ext cx="60769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而且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X</a:t>
            </a:r>
            <a:r>
              <a:rPr kumimoji="1" lang="zh-CN" altLang="en-US" sz="2400" b="0">
                <a:ea typeface="华文新魏" panose="02010800040101010101" pitchFamily="2" charset="-122"/>
              </a:rPr>
              <a:t>取某值与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Y</a:t>
            </a:r>
            <a:r>
              <a:rPr kumimoji="1" lang="zh-CN" altLang="en-US" sz="2400" b="0">
                <a:ea typeface="华文新魏" panose="02010800040101010101" pitchFamily="2" charset="-122"/>
              </a:rPr>
              <a:t>取其对应值是两个同时发生</a:t>
            </a:r>
            <a:endParaRPr kumimoji="1" lang="zh-CN" altLang="en-US" sz="2400" b="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的事件，两者具有相同的概率.</a:t>
            </a:r>
            <a:endParaRPr kumimoji="1" lang="zh-CN" altLang="en-US" sz="2400" b="0">
              <a:ea typeface="华文新魏" panose="02010800040101010101" pitchFamily="2" charset="-122"/>
            </a:endParaRP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1066800" y="544195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故</a:t>
            </a:r>
            <a:endParaRPr kumimoji="1" lang="zh-CN" altLang="en-US" sz="2400" b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58" grpId="0" autoUpdateAnimBg="0"/>
      <p:bldP spid="151567" grpId="0" autoUpdateAnimBg="0"/>
      <p:bldP spid="15156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762000" y="4498975"/>
            <a:ext cx="59928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如果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g</a:t>
            </a:r>
            <a:r>
              <a:rPr kumimoji="1" lang="en-US" altLang="zh-CN" sz="2400" b="0">
                <a:ea typeface="华文新魏" panose="02010800040101010101" pitchFamily="2" charset="-122"/>
              </a:rPr>
              <a:t>(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x</a:t>
            </a:r>
            <a:r>
              <a:rPr kumimoji="1" lang="en-US" altLang="zh-CN" sz="2400" b="0" i="1" baseline="-25000">
                <a:ea typeface="华文新魏" panose="02010800040101010101" pitchFamily="2" charset="-122"/>
              </a:rPr>
              <a:t>k</a:t>
            </a:r>
            <a:r>
              <a:rPr kumimoji="1" lang="en-US" altLang="zh-CN" sz="2400" b="0">
                <a:ea typeface="华文新魏" panose="02010800040101010101" pitchFamily="2" charset="-122"/>
              </a:rPr>
              <a:t>)</a:t>
            </a:r>
            <a:r>
              <a:rPr kumimoji="1" lang="zh-CN" altLang="en-US" sz="2400" b="0">
                <a:ea typeface="华文新魏" panose="02010800040101010101" pitchFamily="2" charset="-122"/>
              </a:rPr>
              <a:t>中有一些是相同的，把它们作适当</a:t>
            </a:r>
            <a:endParaRPr kumimoji="1" lang="zh-CN" altLang="en-US" sz="2400" b="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并项即可.</a:t>
            </a:r>
            <a:endParaRPr kumimoji="1" lang="zh-CN" altLang="en-US" sz="2400" b="0">
              <a:ea typeface="华文新魏" panose="02010800040101010101" pitchFamily="2" charset="-122"/>
            </a:endParaRPr>
          </a:p>
        </p:txBody>
      </p:sp>
      <p:sp>
        <p:nvSpPr>
          <p:cNvPr id="152581" name="Text Box 5"/>
          <p:cNvSpPr txBox="1">
            <a:spLocks noChangeArrowheads="1"/>
          </p:cNvSpPr>
          <p:nvPr/>
        </p:nvSpPr>
        <p:spPr bwMode="auto">
          <a:xfrm>
            <a:off x="1271588" y="690563"/>
            <a:ext cx="566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>
                <a:ea typeface="华文新魏" panose="02010800040101010101" pitchFamily="2" charset="-122"/>
              </a:rPr>
              <a:t>一般，若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X</a:t>
            </a:r>
            <a:r>
              <a:rPr kumimoji="1" lang="zh-CN" altLang="en-US" sz="2400" b="0">
                <a:ea typeface="华文新魏" panose="02010800040101010101" pitchFamily="2" charset="-122"/>
              </a:rPr>
              <a:t>是离散型 </a:t>
            </a:r>
            <a:r>
              <a:rPr kumimoji="1" lang="en-US" altLang="zh-CN" sz="2400" b="0" i="1">
                <a:ea typeface="华文新魏" panose="02010800040101010101" pitchFamily="2" charset="-122"/>
              </a:rPr>
              <a:t>r.v ，X</a:t>
            </a:r>
            <a:r>
              <a:rPr kumimoji="1" lang="zh-CN" altLang="en-US" sz="2400" b="0">
                <a:ea typeface="华文新魏" panose="02010800040101010101" pitchFamily="2" charset="-122"/>
              </a:rPr>
              <a:t>的概率函数为</a:t>
            </a:r>
            <a:endParaRPr kumimoji="1" lang="zh-CN" altLang="en-US" sz="2400" b="0">
              <a:solidFill>
                <a:srgbClr val="FFFF00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2057400" y="1524000"/>
            <a:ext cx="3611563" cy="1219200"/>
            <a:chOff x="1296" y="960"/>
            <a:chExt cx="2275" cy="768"/>
          </a:xfrm>
        </p:grpSpPr>
        <p:sp>
          <p:nvSpPr>
            <p:cNvPr id="115721" name="Text Box 7"/>
            <p:cNvSpPr txBox="1">
              <a:spLocks noChangeArrowheads="1"/>
            </p:cNvSpPr>
            <p:nvPr/>
          </p:nvSpPr>
          <p:spPr bwMode="auto">
            <a:xfrm>
              <a:off x="1296" y="111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i="1">
                  <a:ea typeface="华文新魏" panose="02010800040101010101" pitchFamily="2" charset="-122"/>
                </a:rPr>
                <a:t>X</a:t>
              </a:r>
              <a:endParaRPr kumimoji="1" lang="en-US" altLang="zh-CN" sz="2400" b="0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15722" name="Object 8"/>
            <p:cNvGraphicFramePr>
              <a:graphicFrameLocks noChangeAspect="1"/>
            </p:cNvGraphicFramePr>
            <p:nvPr/>
          </p:nvGraphicFramePr>
          <p:xfrm>
            <a:off x="1971" y="960"/>
            <a:ext cx="1600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2" name="公式" r:id="rId1" imgW="942975" imgH="433070" progId="Equation.3">
                    <p:embed/>
                  </p:oleObj>
                </mc:Choice>
                <mc:Fallback>
                  <p:oleObj name="公式" r:id="rId1" imgW="942975" imgH="43307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1" y="960"/>
                          <a:ext cx="1600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23" name="Rectangle 9"/>
            <p:cNvSpPr>
              <a:spLocks noChangeArrowheads="1"/>
            </p:cNvSpPr>
            <p:nvPr/>
          </p:nvSpPr>
          <p:spPr bwMode="auto">
            <a:xfrm>
              <a:off x="1584" y="1108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～</a:t>
              </a:r>
              <a:endParaRPr kumimoji="1" lang="zh-CN" altLang="en-US" sz="2400" b="0">
                <a:solidFill>
                  <a:srgbClr val="FFFF00"/>
                </a:solidFill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1143000" y="2971800"/>
            <a:ext cx="6786563" cy="1219200"/>
            <a:chOff x="480" y="1872"/>
            <a:chExt cx="4275" cy="768"/>
          </a:xfrm>
        </p:grpSpPr>
        <p:sp>
          <p:nvSpPr>
            <p:cNvPr id="115718" name="Text Box 11"/>
            <p:cNvSpPr txBox="1">
              <a:spLocks noChangeArrowheads="1"/>
            </p:cNvSpPr>
            <p:nvPr/>
          </p:nvSpPr>
          <p:spPr bwMode="auto">
            <a:xfrm>
              <a:off x="480" y="2019"/>
              <a:ext cx="1389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则   </a:t>
              </a:r>
              <a:r>
                <a:rPr kumimoji="1" lang="en-US" altLang="zh-CN" sz="2400" b="0" i="1">
                  <a:ea typeface="华文新魏" panose="02010800040101010101" pitchFamily="2" charset="-122"/>
                </a:rPr>
                <a:t>Y=g(X)</a:t>
              </a:r>
              <a:endParaRPr kumimoji="1" lang="en-US" altLang="zh-CN" sz="2400" b="0">
                <a:ea typeface="华文新魏" panose="02010800040101010101" pitchFamily="2" charset="-122"/>
              </a:endParaRPr>
            </a:p>
          </p:txBody>
        </p:sp>
        <p:sp>
          <p:nvSpPr>
            <p:cNvPr id="115719" name="Rectangle 12"/>
            <p:cNvSpPr>
              <a:spLocks noChangeArrowheads="1"/>
            </p:cNvSpPr>
            <p:nvPr/>
          </p:nvSpPr>
          <p:spPr bwMode="auto">
            <a:xfrm>
              <a:off x="1872" y="2063"/>
              <a:ext cx="372" cy="3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0">
                  <a:ea typeface="华文新魏" panose="02010800040101010101" pitchFamily="2" charset="-122"/>
                </a:rPr>
                <a:t>～</a:t>
              </a:r>
              <a:endParaRPr kumimoji="1" lang="zh-CN" altLang="en-US" sz="2400" b="0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15720" name="Object 13"/>
            <p:cNvGraphicFramePr>
              <a:graphicFrameLocks noChangeAspect="1"/>
            </p:cNvGraphicFramePr>
            <p:nvPr/>
          </p:nvGraphicFramePr>
          <p:xfrm>
            <a:off x="2200" y="1872"/>
            <a:ext cx="2555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53" name="公式" r:id="rId3" imgW="1543050" imgH="433070" progId="Equation.3">
                    <p:embed/>
                  </p:oleObj>
                </mc:Choice>
                <mc:Fallback>
                  <p:oleObj name="公式" r:id="rId3" imgW="1543050" imgH="43307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872"/>
                          <a:ext cx="2555" cy="76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0" grpId="0" autoUpdateAnimBg="0"/>
      <p:bldP spid="15258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Text Box 2"/>
          <p:cNvSpPr txBox="1">
            <a:spLocks noChangeArrowheads="1"/>
          </p:cNvSpPr>
          <p:nvPr/>
        </p:nvSpPr>
        <p:spPr bwMode="auto">
          <a:xfrm>
            <a:off x="517525" y="457200"/>
            <a:ext cx="538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例1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   已知</a:t>
            </a:r>
            <a:r>
              <a:rPr kumimoji="1" lang="zh-CN" altLang="en-US" sz="3600" b="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9427" name="Group 3"/>
          <p:cNvGrpSpPr/>
          <p:nvPr/>
        </p:nvGrpSpPr>
        <p:grpSpPr bwMode="auto">
          <a:xfrm>
            <a:off x="1042988" y="1268413"/>
            <a:ext cx="6324600" cy="1860550"/>
            <a:chOff x="672" y="700"/>
            <a:chExt cx="3984" cy="1172"/>
          </a:xfrm>
        </p:grpSpPr>
        <p:sp>
          <p:nvSpPr>
            <p:cNvPr id="116749" name="Line 4"/>
            <p:cNvSpPr>
              <a:spLocks noChangeShapeType="1"/>
            </p:cNvSpPr>
            <p:nvPr/>
          </p:nvSpPr>
          <p:spPr bwMode="auto">
            <a:xfrm>
              <a:off x="672" y="1200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50" name="Line 5"/>
            <p:cNvSpPr>
              <a:spLocks noChangeShapeType="1"/>
            </p:cNvSpPr>
            <p:nvPr/>
          </p:nvSpPr>
          <p:spPr bwMode="auto">
            <a:xfrm>
              <a:off x="1536" y="768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51" name="Text Box 6"/>
            <p:cNvSpPr txBox="1">
              <a:spLocks noChangeArrowheads="1"/>
            </p:cNvSpPr>
            <p:nvPr/>
          </p:nvSpPr>
          <p:spPr bwMode="auto">
            <a:xfrm>
              <a:off x="950" y="700"/>
              <a:ext cx="3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 i="1">
                  <a:latin typeface="Times New Roman" panose="02020603050405020304" pitchFamily="18" charset="0"/>
                  <a:ea typeface="楷体_GB2312" pitchFamily="49" charset="-122"/>
                </a:rPr>
                <a:t>X </a:t>
              </a:r>
              <a:endPara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752" name="Text Box 7"/>
            <p:cNvSpPr txBox="1">
              <a:spLocks noChangeArrowheads="1"/>
            </p:cNvSpPr>
            <p:nvPr/>
          </p:nvSpPr>
          <p:spPr bwMode="auto">
            <a:xfrm>
              <a:off x="960" y="1264"/>
              <a:ext cx="34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600" b="0" i="1" baseline="-2500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endPara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753" name="Text Box 8"/>
            <p:cNvSpPr txBox="1">
              <a:spLocks noChangeArrowheads="1"/>
            </p:cNvSpPr>
            <p:nvPr/>
          </p:nvSpPr>
          <p:spPr bwMode="auto">
            <a:xfrm>
              <a:off x="1982" y="700"/>
              <a:ext cx="215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600" b="0">
                  <a:latin typeface="Times New Roman" panose="02020603050405020304" pitchFamily="18" charset="0"/>
                  <a:ea typeface="楷体_GB2312" pitchFamily="49" charset="-122"/>
                </a:rPr>
                <a:t>-1      0       1      2</a:t>
              </a:r>
              <a:endParaRPr kumimoji="1" lang="zh-CN" altLang="en-US" sz="36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6754" name="Object 9"/>
            <p:cNvGraphicFramePr>
              <a:graphicFrameLocks noChangeAspect="1"/>
            </p:cNvGraphicFramePr>
            <p:nvPr/>
          </p:nvGraphicFramePr>
          <p:xfrm>
            <a:off x="2112" y="1248"/>
            <a:ext cx="202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83" name="Equation" r:id="rId4" imgW="3152775" imgH="895350" progId="Equation.DSMT4">
                    <p:embed/>
                  </p:oleObj>
                </mc:Choice>
                <mc:Fallback>
                  <p:oleObj name="Equation" r:id="rId4" imgW="3152775" imgH="89535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48"/>
                          <a:ext cx="202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533400" y="3276600"/>
            <a:ext cx="6908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2X –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kumimoji="1" lang="zh-CN" altLang="en-US" sz="3600" b="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b="0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的分布律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9435" name="Text Box 11"/>
          <p:cNvSpPr txBox="1">
            <a:spLocks noChangeArrowheads="1"/>
          </p:cNvSpPr>
          <p:nvPr/>
        </p:nvSpPr>
        <p:spPr bwMode="auto">
          <a:xfrm>
            <a:off x="517525" y="4302125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>
              <a:solidFill>
                <a:srgbClr val="66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59436" name="Group 12"/>
          <p:cNvGrpSpPr/>
          <p:nvPr/>
        </p:nvGrpSpPr>
        <p:grpSpPr bwMode="auto">
          <a:xfrm>
            <a:off x="1143000" y="4464050"/>
            <a:ext cx="6324600" cy="1860550"/>
            <a:chOff x="720" y="2464"/>
            <a:chExt cx="3984" cy="1172"/>
          </a:xfrm>
        </p:grpSpPr>
        <p:sp>
          <p:nvSpPr>
            <p:cNvPr id="116743" name="Line 13"/>
            <p:cNvSpPr>
              <a:spLocks noChangeShapeType="1"/>
            </p:cNvSpPr>
            <p:nvPr/>
          </p:nvSpPr>
          <p:spPr bwMode="auto">
            <a:xfrm>
              <a:off x="720" y="2964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44" name="Line 14"/>
            <p:cNvSpPr>
              <a:spLocks noChangeShapeType="1"/>
            </p:cNvSpPr>
            <p:nvPr/>
          </p:nvSpPr>
          <p:spPr bwMode="auto">
            <a:xfrm>
              <a:off x="1584" y="253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45" name="Text Box 15"/>
            <p:cNvSpPr txBox="1">
              <a:spLocks noChangeArrowheads="1"/>
            </p:cNvSpPr>
            <p:nvPr/>
          </p:nvSpPr>
          <p:spPr bwMode="auto">
            <a:xfrm>
              <a:off x="998" y="2464"/>
              <a:ext cx="44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 i="1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kumimoji="1" lang="en-US" altLang="zh-CN" sz="3600" b="0" baseline="-250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746" name="Text Box 16"/>
            <p:cNvSpPr txBox="1">
              <a:spLocks noChangeArrowheads="1"/>
            </p:cNvSpPr>
            <p:nvPr/>
          </p:nvSpPr>
          <p:spPr bwMode="auto">
            <a:xfrm>
              <a:off x="1008" y="3028"/>
              <a:ext cx="31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600" b="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600" b="0" i="1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747" name="Text Box 17"/>
            <p:cNvSpPr txBox="1">
              <a:spLocks noChangeArrowheads="1"/>
            </p:cNvSpPr>
            <p:nvPr/>
          </p:nvSpPr>
          <p:spPr bwMode="auto">
            <a:xfrm>
              <a:off x="2030" y="2464"/>
              <a:ext cx="21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600" b="0">
                  <a:latin typeface="Times New Roman" panose="02020603050405020304" pitchFamily="18" charset="0"/>
                  <a:ea typeface="楷体_GB2312" pitchFamily="49" charset="-122"/>
                </a:rPr>
                <a:t>-3     -1       1      3</a:t>
              </a:r>
              <a:endParaRPr kumimoji="1" lang="zh-CN" altLang="en-US" sz="3600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6748" name="Object 18"/>
            <p:cNvGraphicFramePr>
              <a:graphicFrameLocks noChangeAspect="1"/>
            </p:cNvGraphicFramePr>
            <p:nvPr/>
          </p:nvGraphicFramePr>
          <p:xfrm>
            <a:off x="2160" y="3012"/>
            <a:ext cx="202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84" name="Equation" r:id="rId6" imgW="3152775" imgH="895350" progId="Equation.3">
                    <p:embed/>
                  </p:oleObj>
                </mc:Choice>
                <mc:Fallback>
                  <p:oleObj name="Equation" r:id="rId6" imgW="3152775" imgH="89535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12"/>
                          <a:ext cx="202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6" grpId="0" autoUpdateAnimBg="0"/>
      <p:bldP spid="359434" grpId="0" autoUpdateAnimBg="0"/>
      <p:bldP spid="35943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450" name="Group 2"/>
          <p:cNvGrpSpPr/>
          <p:nvPr/>
        </p:nvGrpSpPr>
        <p:grpSpPr bwMode="auto">
          <a:xfrm>
            <a:off x="968375" y="685800"/>
            <a:ext cx="6423025" cy="2209800"/>
            <a:chOff x="610" y="528"/>
            <a:chExt cx="3984" cy="1140"/>
          </a:xfrm>
        </p:grpSpPr>
        <p:sp>
          <p:nvSpPr>
            <p:cNvPr id="117770" name="Line 3"/>
            <p:cNvSpPr>
              <a:spLocks noChangeShapeType="1"/>
            </p:cNvSpPr>
            <p:nvPr/>
          </p:nvSpPr>
          <p:spPr bwMode="auto">
            <a:xfrm>
              <a:off x="610" y="996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71" name="Line 4"/>
            <p:cNvSpPr>
              <a:spLocks noChangeShapeType="1"/>
            </p:cNvSpPr>
            <p:nvPr/>
          </p:nvSpPr>
          <p:spPr bwMode="auto">
            <a:xfrm>
              <a:off x="1474" y="56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72" name="Text Box 5"/>
            <p:cNvSpPr txBox="1">
              <a:spLocks noChangeArrowheads="1"/>
            </p:cNvSpPr>
            <p:nvPr/>
          </p:nvSpPr>
          <p:spPr bwMode="auto">
            <a:xfrm>
              <a:off x="888" y="528"/>
              <a:ext cx="399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773" name="Text Box 6"/>
            <p:cNvSpPr txBox="1">
              <a:spLocks noChangeArrowheads="1"/>
            </p:cNvSpPr>
            <p:nvPr/>
          </p:nvSpPr>
          <p:spPr bwMode="auto">
            <a:xfrm>
              <a:off x="898" y="1092"/>
              <a:ext cx="28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b="0" i="1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774" name="Text Box 7"/>
            <p:cNvSpPr txBox="1">
              <a:spLocks noChangeArrowheads="1"/>
            </p:cNvSpPr>
            <p:nvPr/>
          </p:nvSpPr>
          <p:spPr bwMode="auto">
            <a:xfrm>
              <a:off x="1920" y="528"/>
              <a:ext cx="213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 pitchFamily="49" charset="-122"/>
                </a:rPr>
                <a:t>1        0        1        4</a:t>
              </a:r>
              <a:endParaRPr kumimoji="1" lang="zh-CN" altLang="en-US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7775" name="Object 8"/>
            <p:cNvGraphicFramePr>
              <a:graphicFrameLocks noChangeAspect="1"/>
            </p:cNvGraphicFramePr>
            <p:nvPr/>
          </p:nvGraphicFramePr>
          <p:xfrm>
            <a:off x="1985" y="1044"/>
            <a:ext cx="202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04" name="Equation" r:id="rId4" imgW="3152775" imgH="895350" progId="Equation.3">
                    <p:embed/>
                  </p:oleObj>
                </mc:Choice>
                <mc:Fallback>
                  <p:oleObj name="Equation" r:id="rId4" imgW="3152775" imgH="89535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5" y="1044"/>
                          <a:ext cx="202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57" name="Group 9"/>
          <p:cNvGrpSpPr/>
          <p:nvPr/>
        </p:nvGrpSpPr>
        <p:grpSpPr bwMode="auto">
          <a:xfrm>
            <a:off x="990600" y="3505200"/>
            <a:ext cx="6324600" cy="2133600"/>
            <a:chOff x="624" y="2220"/>
            <a:chExt cx="3984" cy="1140"/>
          </a:xfrm>
        </p:grpSpPr>
        <p:sp>
          <p:nvSpPr>
            <p:cNvPr id="117764" name="Line 10"/>
            <p:cNvSpPr>
              <a:spLocks noChangeShapeType="1"/>
            </p:cNvSpPr>
            <p:nvPr/>
          </p:nvSpPr>
          <p:spPr bwMode="auto">
            <a:xfrm>
              <a:off x="624" y="2688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5" name="Line 11"/>
            <p:cNvSpPr>
              <a:spLocks noChangeShapeType="1"/>
            </p:cNvSpPr>
            <p:nvPr/>
          </p:nvSpPr>
          <p:spPr bwMode="auto">
            <a:xfrm>
              <a:off x="1488" y="225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7766" name="Text Box 12"/>
            <p:cNvSpPr txBox="1">
              <a:spLocks noChangeArrowheads="1"/>
            </p:cNvSpPr>
            <p:nvPr/>
          </p:nvSpPr>
          <p:spPr bwMode="auto">
            <a:xfrm>
              <a:off x="902" y="2220"/>
              <a:ext cx="40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Y </a:t>
              </a:r>
              <a:r>
                <a:rPr kumimoji="1" lang="en-US" altLang="zh-CN" b="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767" name="Text Box 13"/>
            <p:cNvSpPr txBox="1">
              <a:spLocks noChangeArrowheads="1"/>
            </p:cNvSpPr>
            <p:nvPr/>
          </p:nvSpPr>
          <p:spPr bwMode="auto">
            <a:xfrm>
              <a:off x="912" y="2784"/>
              <a:ext cx="29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b="0" i="1" baseline="-2500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b="0" i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768" name="Text Box 14"/>
            <p:cNvSpPr txBox="1">
              <a:spLocks noChangeArrowheads="1"/>
            </p:cNvSpPr>
            <p:nvPr/>
          </p:nvSpPr>
          <p:spPr bwMode="auto">
            <a:xfrm>
              <a:off x="1934" y="2220"/>
              <a:ext cx="15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>
                  <a:latin typeface="Times New Roman" panose="02020603050405020304" pitchFamily="18" charset="0"/>
                  <a:ea typeface="楷体_GB2312" pitchFamily="49" charset="-122"/>
                </a:rPr>
                <a:t>0        1        4</a:t>
              </a:r>
              <a:endParaRPr kumimoji="1" lang="zh-CN" altLang="en-US" b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17769" name="Object 15"/>
            <p:cNvGraphicFramePr>
              <a:graphicFrameLocks noChangeAspect="1"/>
            </p:cNvGraphicFramePr>
            <p:nvPr/>
          </p:nvGraphicFramePr>
          <p:xfrm>
            <a:off x="1915" y="2736"/>
            <a:ext cx="1464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05" name="Equation" r:id="rId6" imgW="2266950" imgH="895350" progId="Equation.3">
                    <p:embed/>
                  </p:oleObj>
                </mc:Choice>
                <mc:Fallback>
                  <p:oleObj name="Equation" r:id="rId6" imgW="2266950" imgH="89535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2736"/>
                          <a:ext cx="1464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191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" y="600075"/>
            <a:ext cx="889381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476250" y="234950"/>
            <a:ext cx="538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rgbClr val="66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例2</a:t>
            </a:r>
            <a:r>
              <a:rPr kumimoji="1" lang="zh-CN" altLang="en-US" sz="3600" b="0" dirty="0">
                <a:latin typeface="Times New Roman" panose="02020603050405020304" pitchFamily="18" charset="0"/>
                <a:ea typeface="楷体_GB2312" pitchFamily="49" charset="-122"/>
              </a:rPr>
              <a:t>   已知</a:t>
            </a:r>
            <a:r>
              <a:rPr kumimoji="1" lang="zh-CN" altLang="en-US" sz="3600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0" dirty="0">
                <a:latin typeface="Times New Roman" panose="02020603050405020304" pitchFamily="18" charset="0"/>
                <a:ea typeface="楷体_GB2312" pitchFamily="49" charset="-122"/>
              </a:rPr>
              <a:t>的概率分布为</a:t>
            </a:r>
            <a:endParaRPr kumimoji="1" lang="zh-CN" altLang="en-US" sz="36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/>
        </p:nvGraphicFramePr>
        <p:xfrm>
          <a:off x="1619672" y="779323"/>
          <a:ext cx="542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2" name="Equation" r:id="rId4" imgW="5362575" imgH="895350" progId="Equation.3">
                  <p:embed/>
                </p:oleObj>
              </mc:Choice>
              <mc:Fallback>
                <p:oleObj name="Equation" r:id="rId4" imgW="5362575" imgH="89535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79323"/>
                        <a:ext cx="5422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517945" y="1858964"/>
            <a:ext cx="50863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 dirty="0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  <a:r>
              <a:rPr kumimoji="1" lang="zh-CN" altLang="en-US" sz="3600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1" dirty="0">
                <a:latin typeface="Times New Roman" panose="02020603050405020304" pitchFamily="18" charset="0"/>
                <a:ea typeface="楷体_GB2312" pitchFamily="49" charset="-122"/>
              </a:rPr>
              <a:t>p + q = </a:t>
            </a:r>
            <a:r>
              <a:rPr kumimoji="1" lang="en-US" altLang="zh-CN" sz="3600" b="0" dirty="0">
                <a:latin typeface="Times New Roman" panose="02020603050405020304" pitchFamily="18" charset="0"/>
                <a:ea typeface="楷体_GB2312" pitchFamily="49" charset="-122"/>
              </a:rPr>
              <a:t>1, 0 &lt; </a:t>
            </a:r>
            <a:r>
              <a:rPr kumimoji="1" lang="en-US" altLang="zh-CN" sz="3600" b="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0" dirty="0">
                <a:latin typeface="Times New Roman" panose="02020603050405020304" pitchFamily="18" charset="0"/>
                <a:ea typeface="楷体_GB2312" pitchFamily="49" charset="-122"/>
              </a:rPr>
              <a:t> &lt; 1, </a:t>
            </a:r>
            <a:endParaRPr kumimoji="1" lang="zh-CN" altLang="en-US" sz="36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586207" y="2643297"/>
            <a:ext cx="4949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 dirty="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zh-CN" altLang="en-US" sz="3600" b="0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1" dirty="0">
                <a:latin typeface="Times New Roman" panose="02020603050405020304" pitchFamily="18" charset="0"/>
                <a:ea typeface="楷体_GB2312" pitchFamily="49" charset="-122"/>
              </a:rPr>
              <a:t>Y = </a:t>
            </a:r>
            <a:r>
              <a:rPr kumimoji="1" lang="en-US" altLang="zh-CN" sz="3600" b="0" dirty="0">
                <a:latin typeface="Times New Roman" panose="02020603050405020304" pitchFamily="18" charset="0"/>
                <a:ea typeface="楷体_GB2312" pitchFamily="49" charset="-122"/>
              </a:rPr>
              <a:t>Sin </a:t>
            </a:r>
            <a:r>
              <a:rPr kumimoji="1" lang="en-US" altLang="zh-CN" sz="3600" b="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600" b="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600" b="0" dirty="0">
                <a:latin typeface="Times New Roman" panose="02020603050405020304" pitchFamily="18" charset="0"/>
                <a:ea typeface="楷体_GB2312" pitchFamily="49" charset="-122"/>
              </a:rPr>
              <a:t>的概率分布</a:t>
            </a:r>
            <a:endParaRPr kumimoji="1" lang="zh-CN" altLang="en-US" sz="3600" b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179512" y="3412331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>
              <a:solidFill>
                <a:srgbClr val="66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/>
        </p:nvGraphicFramePr>
        <p:xfrm>
          <a:off x="1090311" y="3573354"/>
          <a:ext cx="1295684" cy="38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3" name="Equation" r:id="rId6" imgW="1390650" imgH="375285" progId="Equation.3">
                  <p:embed/>
                </p:oleObj>
              </mc:Choice>
              <mc:Fallback>
                <p:oleObj name="Equation" r:id="rId6" imgW="1390650" imgH="3752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311" y="3573354"/>
                        <a:ext cx="1295684" cy="386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2469891" y="3293113"/>
          <a:ext cx="3054645" cy="91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4" name="Equation" r:id="rId8" imgW="3419475" imgH="991235" progId="Equation.3">
                  <p:embed/>
                </p:oleObj>
              </mc:Choice>
              <mc:Fallback>
                <p:oleObj name="Equation" r:id="rId8" imgW="3419475" imgH="9912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891" y="3293113"/>
                        <a:ext cx="3054645" cy="91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/>
        </p:nvGraphicFramePr>
        <p:xfrm>
          <a:off x="5508242" y="3306923"/>
          <a:ext cx="1512030" cy="91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5" name="Equation" r:id="rId10" imgW="1581150" imgH="942975" progId="Equation.3">
                  <p:embed/>
                </p:oleObj>
              </mc:Choice>
              <mc:Fallback>
                <p:oleObj name="Equation" r:id="rId10" imgW="1581150" imgH="94297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242" y="3306923"/>
                        <a:ext cx="1512030" cy="91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2" name="Object 10"/>
          <p:cNvGraphicFramePr>
            <a:graphicFrameLocks noChangeAspect="1"/>
          </p:cNvGraphicFramePr>
          <p:nvPr/>
        </p:nvGraphicFramePr>
        <p:xfrm>
          <a:off x="7022982" y="3306924"/>
          <a:ext cx="1118274" cy="91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6" name="Equation" r:id="rId12" imgW="1200150" imgH="981710" progId="Equation.3">
                  <p:embed/>
                </p:oleObj>
              </mc:Choice>
              <mc:Fallback>
                <p:oleObj name="Equation" r:id="rId12" imgW="1200150" imgH="98171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2982" y="3306924"/>
                        <a:ext cx="1118274" cy="91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909061" y="4521507"/>
          <a:ext cx="1382542" cy="57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7" name="Equation" r:id="rId14" imgW="13106400" imgH="4876800" progId="Equation.DSMT4">
                  <p:embed/>
                </p:oleObj>
              </mc:Choice>
              <mc:Fallback>
                <p:oleObj name="Equation" r:id="rId14" imgW="131064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061" y="4521507"/>
                        <a:ext cx="1382542" cy="57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2388899" y="4354717"/>
          <a:ext cx="3048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8" name="Equation" r:id="rId16" imgW="40538400" imgH="10972800" progId="Equation.DSMT4">
                  <p:embed/>
                </p:oleObj>
              </mc:Choice>
              <mc:Fallback>
                <p:oleObj name="Equation" r:id="rId16" imgW="40538400" imgH="1097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8899" y="4354717"/>
                        <a:ext cx="3048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5436899" y="4352008"/>
          <a:ext cx="1641474" cy="94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59" name="Equation" r:id="rId18" imgW="18288000" imgH="10363200" progId="Equation.DSMT4">
                  <p:embed/>
                </p:oleObj>
              </mc:Choice>
              <mc:Fallback>
                <p:oleObj name="Equation" r:id="rId18" imgW="182880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899" y="4352008"/>
                        <a:ext cx="1641474" cy="94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6943700" y="4446265"/>
          <a:ext cx="1012676" cy="820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0" name="Equation" r:id="rId20" imgW="12496800" imgH="10058400" progId="Equation.DSMT4">
                  <p:embed/>
                </p:oleObj>
              </mc:Choice>
              <mc:Fallback>
                <p:oleObj name="Equation" r:id="rId20" imgW="12496800" imgH="10058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00" y="4446265"/>
                        <a:ext cx="1012676" cy="8207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773693" y="5643183"/>
          <a:ext cx="1494051" cy="522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1" name="Equation" r:id="rId22" imgW="15544800" imgH="4876800" progId="Equation.DSMT4">
                  <p:embed/>
                </p:oleObj>
              </mc:Choice>
              <mc:Fallback>
                <p:oleObj name="Equation" r:id="rId22" imgW="15544800" imgH="487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693" y="5643183"/>
                        <a:ext cx="1494051" cy="522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2295525" y="5502275"/>
          <a:ext cx="30702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2" name="Equation" r:id="rId24" imgW="40843200" imgH="10972800" progId="Equation.DSMT4">
                  <p:embed/>
                </p:oleObj>
              </mc:Choice>
              <mc:Fallback>
                <p:oleObj name="Equation" r:id="rId24" imgW="40843200" imgH="10972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5502275"/>
                        <a:ext cx="30702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9"/>
          <p:cNvGraphicFramePr>
            <a:graphicFrameLocks noChangeAspect="1"/>
          </p:cNvGraphicFramePr>
          <p:nvPr/>
        </p:nvGraphicFramePr>
        <p:xfrm>
          <a:off x="5355422" y="5499556"/>
          <a:ext cx="1641474" cy="94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3" name="Equation" r:id="rId26" imgW="18288000" imgH="10363200" progId="Equation.DSMT4">
                  <p:embed/>
                </p:oleObj>
              </mc:Choice>
              <mc:Fallback>
                <p:oleObj name="Equation" r:id="rId26" imgW="18288000" imgH="1036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422" y="5499556"/>
                        <a:ext cx="1641474" cy="94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/>
          <p:cNvGraphicFramePr>
            <a:graphicFrameLocks noChangeAspect="1"/>
          </p:cNvGraphicFramePr>
          <p:nvPr/>
        </p:nvGraphicFramePr>
        <p:xfrm>
          <a:off x="6872288" y="5564188"/>
          <a:ext cx="10128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64" name="Equation" r:id="rId28" imgW="12496800" imgH="10668000" progId="Equation.DSMT4">
                  <p:embed/>
                </p:oleObj>
              </mc:Choice>
              <mc:Fallback>
                <p:oleObj name="Equation" r:id="rId28" imgW="12496800" imgH="1066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564188"/>
                        <a:ext cx="10128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autoUpdateAnimBg="0"/>
      <p:bldP spid="361476" grpId="0" autoUpdateAnimBg="0"/>
      <p:bldP spid="361477" grpId="0" autoUpdateAnimBg="0"/>
      <p:bldP spid="36147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685800" y="1463675"/>
            <a:ext cx="7693025" cy="448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已知</a:t>
            </a:r>
            <a:r>
              <a:rPr kumimoji="1" lang="zh-CN" altLang="en-US" sz="2800" b="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的分布密度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endParaRPr kumimoji="1"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800" b="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 ) 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的分布函数或分布密度</a:t>
            </a:r>
            <a:endParaRPr kumimoji="1"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只取可列个值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a,b,c,......</a:t>
            </a:r>
            <a:endParaRPr kumimoji="1" lang="en-US" altLang="zh-CN" sz="28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是离散型随机变量，求其分布律：</a:t>
            </a:r>
            <a:endParaRPr kumimoji="1" lang="zh-CN" altLang="en-US" sz="28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P(Y=a)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</a:rPr>
              <a:t>,P(Y=b), P(Y=c), ......</a:t>
            </a:r>
            <a:endParaRPr kumimoji="1" lang="en-US" altLang="zh-CN" sz="2800" b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2800" b="0"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P(Y=a)=P(X in A)=f(x)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在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A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上的积分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, </a:t>
            </a:r>
            <a:endParaRPr kumimoji="1" lang="en-US" altLang="zh-CN" sz="2800" b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           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而 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A={x: g(x)=a}</a:t>
            </a:r>
            <a:endParaRPr kumimoji="1" lang="en-US" altLang="zh-CN" sz="2800" b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若</a:t>
            </a:r>
            <a:r>
              <a:rPr kumimoji="1" lang="en-US" altLang="zh-CN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Y</a:t>
            </a:r>
            <a:r>
              <a:rPr kumimoji="1" lang="zh-CN" altLang="en-US" sz="2800" b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的值域为区间，则要求其分布密度</a:t>
            </a:r>
            <a:endParaRPr kumimoji="1" lang="zh-CN" altLang="en-US" sz="2800" b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b="0"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grpSp>
        <p:nvGrpSpPr>
          <p:cNvPr id="429061" name="Group 5"/>
          <p:cNvGrpSpPr/>
          <p:nvPr/>
        </p:nvGrpSpPr>
        <p:grpSpPr bwMode="auto">
          <a:xfrm>
            <a:off x="685800" y="654050"/>
            <a:ext cx="5168900" cy="641350"/>
            <a:chOff x="576" y="172"/>
            <a:chExt cx="3256" cy="404"/>
          </a:xfrm>
        </p:grpSpPr>
        <p:sp>
          <p:nvSpPr>
            <p:cNvPr id="119812" name="Text Box 6"/>
            <p:cNvSpPr txBox="1">
              <a:spLocks noChangeArrowheads="1"/>
            </p:cNvSpPr>
            <p:nvPr/>
          </p:nvSpPr>
          <p:spPr bwMode="auto">
            <a:xfrm>
              <a:off x="852" y="172"/>
              <a:ext cx="29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600" b="0">
                  <a:solidFill>
                    <a:srgbClr val="FFFF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360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连续型 </a:t>
              </a:r>
              <a:r>
                <a:rPr kumimoji="1" lang="en-US" altLang="zh-CN" sz="360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r.v.</a:t>
              </a:r>
              <a:r>
                <a:rPr kumimoji="1" lang="zh-CN" altLang="en-US" sz="360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函数的分布</a:t>
              </a:r>
              <a:endParaRPr kumimoji="1" lang="zh-CN" altLang="en-US" sz="36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813" name="Oval 7"/>
            <p:cNvSpPr>
              <a:spLocks noChangeArrowheads="1"/>
            </p:cNvSpPr>
            <p:nvPr/>
          </p:nvSpPr>
          <p:spPr bwMode="auto">
            <a:xfrm>
              <a:off x="576" y="288"/>
              <a:ext cx="240" cy="144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9058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9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9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29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9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201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130" y="407670"/>
            <a:ext cx="8663940" cy="58496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0194" name="Object 2"/>
          <p:cNvGraphicFramePr>
            <a:graphicFrameLocks noChangeAspect="1"/>
          </p:cNvGraphicFramePr>
          <p:nvPr/>
        </p:nvGraphicFramePr>
        <p:xfrm>
          <a:off x="1025525" y="142875"/>
          <a:ext cx="712152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4" name="Equation" r:id="rId1" imgW="2489200" imgH="457200" progId="Equation.DSMT4">
                  <p:embed/>
                </p:oleObj>
              </mc:Choice>
              <mc:Fallback>
                <p:oleObj name="Equation" r:id="rId1" imgW="2489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42875"/>
                        <a:ext cx="712152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5" name="Object 3"/>
          <p:cNvGraphicFramePr>
            <a:graphicFrameLocks noChangeAspect="1"/>
          </p:cNvGraphicFramePr>
          <p:nvPr/>
        </p:nvGraphicFramePr>
        <p:xfrm>
          <a:off x="714375" y="1500188"/>
          <a:ext cx="77597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5" name="公式" r:id="rId3" imgW="2654300" imgH="215900" progId="Equation.3">
                  <p:embed/>
                </p:oleObj>
              </mc:Choice>
              <mc:Fallback>
                <p:oleObj name="公式" r:id="rId3" imgW="26543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00188"/>
                        <a:ext cx="77597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6" name="Object 4"/>
          <p:cNvGraphicFramePr>
            <a:graphicFrameLocks noChangeAspect="1"/>
          </p:cNvGraphicFramePr>
          <p:nvPr/>
        </p:nvGraphicFramePr>
        <p:xfrm>
          <a:off x="1060450" y="2270125"/>
          <a:ext cx="37369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6" name="Equation" r:id="rId5" imgW="1409700" imgH="228600" progId="Equation.DSMT4">
                  <p:embed/>
                </p:oleObj>
              </mc:Choice>
              <mc:Fallback>
                <p:oleObj name="Equation" r:id="rId5" imgW="1409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2270125"/>
                        <a:ext cx="373697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7" name="Object 5"/>
          <p:cNvGraphicFramePr>
            <a:graphicFrameLocks noChangeAspect="1"/>
          </p:cNvGraphicFramePr>
          <p:nvPr/>
        </p:nvGraphicFramePr>
        <p:xfrm>
          <a:off x="957263" y="3068638"/>
          <a:ext cx="7977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7" name="Equation" r:id="rId7" imgW="2921000" imgH="292100" progId="Equation.DSMT4">
                  <p:embed/>
                </p:oleObj>
              </mc:Choice>
              <mc:Fallback>
                <p:oleObj name="Equation" r:id="rId7" imgW="29210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068638"/>
                        <a:ext cx="7977187" cy="79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8" name="Object 6"/>
          <p:cNvGraphicFramePr>
            <a:graphicFrameLocks noChangeAspect="1"/>
          </p:cNvGraphicFramePr>
          <p:nvPr/>
        </p:nvGraphicFramePr>
        <p:xfrm>
          <a:off x="900113" y="4005263"/>
          <a:ext cx="80152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8" name="Equation" r:id="rId9" imgW="3060700" imgH="254000" progId="Equation.DSMT4">
                  <p:embed/>
                </p:oleObj>
              </mc:Choice>
              <mc:Fallback>
                <p:oleObj name="Equation" r:id="rId9" imgW="30607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05263"/>
                        <a:ext cx="80152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0199" name="Object 7"/>
          <p:cNvGraphicFramePr>
            <a:graphicFrameLocks noChangeAspect="1"/>
          </p:cNvGraphicFramePr>
          <p:nvPr/>
        </p:nvGraphicFramePr>
        <p:xfrm>
          <a:off x="2716213" y="5046663"/>
          <a:ext cx="25590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29" name="Equation" r:id="rId11" imgW="990600" imgH="419100" progId="Equation.DSMT4">
                  <p:embed/>
                </p:oleObj>
              </mc:Choice>
              <mc:Fallback>
                <p:oleObj name="Equation" r:id="rId11" imgW="9906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5046663"/>
                        <a:ext cx="255905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4048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例3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 已知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的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d.f.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0083" name="Object 3"/>
          <p:cNvGraphicFramePr>
            <a:graphicFrameLocks noChangeAspect="1"/>
          </p:cNvGraphicFramePr>
          <p:nvPr/>
        </p:nvGraphicFramePr>
        <p:xfrm>
          <a:off x="4648200" y="304800"/>
          <a:ext cx="32004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8" name="Equation" r:id="rId4" imgW="1133475" imgH="163830" progId="Equation.3">
                  <p:embed/>
                </p:oleObj>
              </mc:Choice>
              <mc:Fallback>
                <p:oleObj name="Equation" r:id="rId4" imgW="1133475" imgH="1638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"/>
                        <a:ext cx="32004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2270125" y="925513"/>
            <a:ext cx="6340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为常数，且</a:t>
            </a:r>
            <a:r>
              <a:rPr kumimoji="1" lang="zh-CN" altLang="en-US" sz="3600" b="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0,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kumimoji="1" lang="en-US" altLang="zh-CN" sz="3600" b="0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kumimoji="1" lang="en-US" altLang="zh-CN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533400" y="1447800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3600">
              <a:solidFill>
                <a:srgbClr val="66FF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/>
        </p:nvGraphicFramePr>
        <p:xfrm>
          <a:off x="2146300" y="1663700"/>
          <a:ext cx="280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19" name="Equation" r:id="rId6" imgW="2752725" imgH="414020" progId="Equation.3">
                  <p:embed/>
                </p:oleObj>
              </mc:Choice>
              <mc:Fallback>
                <p:oleObj name="Equation" r:id="rId6" imgW="2752725" imgH="4140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663700"/>
                        <a:ext cx="280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/>
        </p:nvGraphicFramePr>
        <p:xfrm>
          <a:off x="2590800" y="226695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0" name="Equation" r:id="rId8" imgW="2562225" imgH="375285" progId="Equation.3">
                  <p:embed/>
                </p:oleObj>
              </mc:Choice>
              <mc:Fallback>
                <p:oleObj name="Equation" r:id="rId8" imgW="2562225" imgH="3752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66950"/>
                        <a:ext cx="261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8" name="Object 8"/>
          <p:cNvGraphicFramePr>
            <a:graphicFrameLocks noChangeAspect="1"/>
          </p:cNvGraphicFramePr>
          <p:nvPr/>
        </p:nvGraphicFramePr>
        <p:xfrm>
          <a:off x="2057400" y="3352800"/>
          <a:ext cx="39179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1" name="Equation" r:id="rId10" imgW="1571625" imgH="375285" progId="Equation.DSMT4">
                  <p:embed/>
                </p:oleObj>
              </mc:Choice>
              <mc:Fallback>
                <p:oleObj name="Equation" r:id="rId10" imgW="1571625" imgH="37528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39179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9" name="Object 9"/>
          <p:cNvGraphicFramePr>
            <a:graphicFrameLocks noChangeAspect="1"/>
          </p:cNvGraphicFramePr>
          <p:nvPr/>
        </p:nvGraphicFramePr>
        <p:xfrm>
          <a:off x="3052763" y="4419600"/>
          <a:ext cx="257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2" name="Equation" r:id="rId12" imgW="2524125" imgH="972185" progId="Equation.3">
                  <p:embed/>
                </p:oleObj>
              </mc:Choice>
              <mc:Fallback>
                <p:oleObj name="Equation" r:id="rId12" imgW="2524125" imgH="9721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2763" y="4419600"/>
                        <a:ext cx="257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0" name="Text Box 10"/>
          <p:cNvSpPr txBox="1">
            <a:spLocks noChangeArrowheads="1"/>
          </p:cNvSpPr>
          <p:nvPr/>
        </p:nvSpPr>
        <p:spPr bwMode="auto">
          <a:xfrm>
            <a:off x="1127125" y="2711450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a &gt;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838200" y="5816600"/>
            <a:ext cx="723900" cy="203200"/>
          </a:xfrm>
          <a:prstGeom prst="rightArrow">
            <a:avLst>
              <a:gd name="adj1" fmla="val 50000"/>
              <a:gd name="adj2" fmla="val 890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30092" name="Object 12"/>
          <p:cNvGraphicFramePr>
            <a:graphicFrameLocks noChangeAspect="1"/>
          </p:cNvGraphicFramePr>
          <p:nvPr/>
        </p:nvGraphicFramePr>
        <p:xfrm>
          <a:off x="1981200" y="5410200"/>
          <a:ext cx="3848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3" name="Equation" r:id="rId14" imgW="3790950" imgH="972185" progId="Equation.3">
                  <p:embed/>
                </p:oleObj>
              </mc:Choice>
              <mc:Fallback>
                <p:oleObj name="Equation" r:id="rId14" imgW="3790950" imgH="9721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8481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3" name="Object 13"/>
          <p:cNvGraphicFramePr>
            <a:graphicFrameLocks noChangeAspect="1"/>
          </p:cNvGraphicFramePr>
          <p:nvPr/>
        </p:nvGraphicFramePr>
        <p:xfrm>
          <a:off x="1371600" y="914400"/>
          <a:ext cx="107315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24" name="Equation" r:id="rId16" imgW="200025" imgH="144145" progId="Equation.3">
                  <p:embed/>
                </p:oleObj>
              </mc:Choice>
              <mc:Fallback>
                <p:oleObj name="Equation" r:id="rId16" imgW="200025" imgH="14414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14400"/>
                        <a:ext cx="107315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utoUpdateAnimBg="0"/>
      <p:bldP spid="430084" grpId="0" autoUpdateAnimBg="0"/>
      <p:bldP spid="430085" grpId="0" autoUpdateAnimBg="0"/>
      <p:bldP spid="430090" grpId="0" autoUpdateAnimBg="0"/>
      <p:bldP spid="43009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2663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a &lt;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1107" name="Object 3"/>
          <p:cNvGraphicFramePr>
            <a:graphicFrameLocks noChangeAspect="1"/>
          </p:cNvGraphicFramePr>
          <p:nvPr/>
        </p:nvGraphicFramePr>
        <p:xfrm>
          <a:off x="1981200" y="812800"/>
          <a:ext cx="50292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6" name="Equation" r:id="rId4" imgW="4095750" imgH="972185" progId="Equation.3">
                  <p:embed/>
                </p:oleObj>
              </mc:Choice>
              <mc:Fallback>
                <p:oleObj name="Equation" r:id="rId4" imgW="4095750" imgH="9721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12800"/>
                        <a:ext cx="50292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08" name="Object 4"/>
          <p:cNvGraphicFramePr>
            <a:graphicFrameLocks noChangeAspect="1"/>
          </p:cNvGraphicFramePr>
          <p:nvPr/>
        </p:nvGraphicFramePr>
        <p:xfrm>
          <a:off x="3241675" y="2057400"/>
          <a:ext cx="41497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7" name="Equation" r:id="rId6" imgW="3019425" imgH="972185" progId="Equation.3">
                  <p:embed/>
                </p:oleObj>
              </mc:Choice>
              <mc:Fallback>
                <p:oleObj name="Equation" r:id="rId6" imgW="3019425" imgH="9721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1675" y="2057400"/>
                        <a:ext cx="41497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635000" y="3962400"/>
            <a:ext cx="889000" cy="155575"/>
          </a:xfrm>
          <a:prstGeom prst="rightArrow">
            <a:avLst>
              <a:gd name="adj1" fmla="val 50000"/>
              <a:gd name="adj2" fmla="val 14285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431110" name="Object 6"/>
          <p:cNvGraphicFramePr>
            <a:graphicFrameLocks noChangeAspect="1"/>
          </p:cNvGraphicFramePr>
          <p:nvPr/>
        </p:nvGraphicFramePr>
        <p:xfrm>
          <a:off x="2001838" y="3352800"/>
          <a:ext cx="4779962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8" name="Equation" r:id="rId8" imgW="4067175" imgH="972185" progId="Equation.3">
                  <p:embed/>
                </p:oleObj>
              </mc:Choice>
              <mc:Fallback>
                <p:oleObj name="Equation" r:id="rId8" imgW="4067175" imgH="9721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8" y="3352800"/>
                        <a:ext cx="4779962" cy="1300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1" name="Text Box 7"/>
          <p:cNvSpPr txBox="1">
            <a:spLocks noChangeArrowheads="1"/>
          </p:cNvSpPr>
          <p:nvPr/>
        </p:nvSpPr>
        <p:spPr bwMode="auto">
          <a:xfrm>
            <a:off x="517525" y="52260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1112" name="Object 8"/>
          <p:cNvGraphicFramePr>
            <a:graphicFrameLocks noChangeAspect="1"/>
          </p:cNvGraphicFramePr>
          <p:nvPr/>
        </p:nvGraphicFramePr>
        <p:xfrm>
          <a:off x="2209800" y="4987925"/>
          <a:ext cx="411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9" name="Equation" r:id="rId10" imgW="4057650" imgH="981710" progId="Equation.3">
                  <p:embed/>
                </p:oleObj>
              </mc:Choice>
              <mc:Fallback>
                <p:oleObj name="Equation" r:id="rId10" imgW="4057650" imgH="98171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87925"/>
                        <a:ext cx="4114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2057400" y="4953000"/>
            <a:ext cx="4572000" cy="1219200"/>
          </a:xfrm>
          <a:prstGeom prst="rect">
            <a:avLst/>
          </a:prstGeom>
          <a:noFill/>
          <a:ln w="28575">
            <a:solidFill>
              <a:srgbClr val="99FF99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utoUpdateAnimBg="0"/>
      <p:bldP spid="431109" grpId="0" animBg="1"/>
      <p:bldP spid="431111" grpId="0" autoUpdateAnimBg="0"/>
      <p:bldP spid="4311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505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  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设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,</a:t>
            </a:r>
            <a:r>
              <a:rPr kumimoji="1" lang="en-US" altLang="zh-CN" sz="3600" b="0" i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) ,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 = a X +b,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2131" name="Object 3"/>
          <p:cNvGraphicFramePr>
            <a:graphicFrameLocks noChangeAspect="1"/>
          </p:cNvGraphicFramePr>
          <p:nvPr/>
        </p:nvGraphicFramePr>
        <p:xfrm>
          <a:off x="1524000" y="1066800"/>
          <a:ext cx="43434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0" name="Equation" r:id="rId4" imgW="4019550" imgH="981710" progId="Equation.3">
                  <p:embed/>
                </p:oleObj>
              </mc:Choice>
              <mc:Fallback>
                <p:oleObj name="Equation" r:id="rId4" imgW="4019550" imgH="9817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43434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2" name="Object 4"/>
          <p:cNvGraphicFramePr>
            <a:graphicFrameLocks noChangeAspect="1"/>
          </p:cNvGraphicFramePr>
          <p:nvPr/>
        </p:nvGraphicFramePr>
        <p:xfrm>
          <a:off x="2476500" y="2286000"/>
          <a:ext cx="3848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1" name="Equation" r:id="rId6" imgW="3409950" imgH="1087755" progId="Equation.3">
                  <p:embed/>
                </p:oleObj>
              </mc:Choice>
              <mc:Fallback>
                <p:oleObj name="Equation" r:id="rId6" imgW="3409950" imgH="10877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2286000"/>
                        <a:ext cx="3848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3" name="Object 5"/>
          <p:cNvGraphicFramePr>
            <a:graphicFrameLocks noChangeAspect="1"/>
          </p:cNvGraphicFramePr>
          <p:nvPr/>
        </p:nvGraphicFramePr>
        <p:xfrm>
          <a:off x="6673850" y="2895600"/>
          <a:ext cx="2165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2" name="Equation" r:id="rId8" imgW="1876425" imgH="288925" progId="Equation.3">
                  <p:embed/>
                </p:oleObj>
              </mc:Choice>
              <mc:Fallback>
                <p:oleObj name="Equation" r:id="rId8" imgW="1876425" imgH="2889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850" y="2895600"/>
                        <a:ext cx="2165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768350" y="3832225"/>
            <a:ext cx="5632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 ~ N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+b,  a</a:t>
            </a:r>
            <a:r>
              <a:rPr kumimoji="1" lang="en-US" altLang="zh-CN" sz="3600" b="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</a:t>
            </a:r>
            <a:r>
              <a:rPr kumimoji="1" lang="en-US" altLang="zh-CN" sz="3600" b="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b="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2135" name="Text Box 7"/>
          <p:cNvSpPr txBox="1">
            <a:spLocks noChangeArrowheads="1"/>
          </p:cNvSpPr>
          <p:nvPr/>
        </p:nvSpPr>
        <p:spPr bwMode="auto">
          <a:xfrm>
            <a:off x="685800" y="457200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特别地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 ，若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X ~ N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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kumimoji="1" lang="en-US" altLang="zh-CN" sz="3600" b="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) , </a:t>
            </a:r>
            <a:endParaRPr kumimoji="1" lang="en-US" altLang="zh-CN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2136" name="Object 8"/>
          <p:cNvGraphicFramePr>
            <a:graphicFrameLocks noChangeAspect="1"/>
          </p:cNvGraphicFramePr>
          <p:nvPr/>
        </p:nvGraphicFramePr>
        <p:xfrm>
          <a:off x="3048000" y="5410200"/>
          <a:ext cx="381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3" name="Equation" r:id="rId10" imgW="3114675" imgH="895350" progId="Equation.3">
                  <p:embed/>
                </p:oleObj>
              </mc:Choice>
              <mc:Fallback>
                <p:oleObj name="Equation" r:id="rId10" imgW="3114675" imgH="8953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38100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2209800" y="56832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endParaRPr kumimoji="1" lang="en-US" altLang="zh-CN" sz="36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utoUpdateAnimBg="0"/>
      <p:bldP spid="432134" grpId="0" autoUpdateAnimBg="0"/>
      <p:bldP spid="432135" grpId="0" autoUpdateAnimBg="0"/>
      <p:bldP spid="432137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761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例5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 已知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(0,1) ,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 = X </a:t>
            </a:r>
            <a:r>
              <a:rPr kumimoji="1" lang="en-US" altLang="zh-CN" sz="3600" b="0" baseline="30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求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3600" b="0" i="1" baseline="-2500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4179" name="Text Box 3"/>
          <p:cNvSpPr txBox="1">
            <a:spLocks noChangeArrowheads="1"/>
          </p:cNvSpPr>
          <p:nvPr/>
        </p:nvSpPr>
        <p:spPr bwMode="auto">
          <a:xfrm>
            <a:off x="517525" y="958850"/>
            <a:ext cx="4071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>
                <a:solidFill>
                  <a:srgbClr val="66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  从分布函数出发</a:t>
            </a:r>
            <a:endParaRPr kumimoji="1" lang="zh-CN" altLang="en-US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4180" name="Object 4"/>
          <p:cNvGraphicFramePr>
            <a:graphicFrameLocks noChangeAspect="1"/>
          </p:cNvGraphicFramePr>
          <p:nvPr/>
        </p:nvGraphicFramePr>
        <p:xfrm>
          <a:off x="731838" y="1752600"/>
          <a:ext cx="315436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69" name="Equation" r:id="rId4" imgW="2771775" imgH="414020" progId="Equation.3">
                  <p:embed/>
                </p:oleObj>
              </mc:Choice>
              <mc:Fallback>
                <p:oleObj name="Equation" r:id="rId4" imgW="2771775" imgH="4140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752600"/>
                        <a:ext cx="315436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4181" name="Group 5"/>
          <p:cNvGrpSpPr/>
          <p:nvPr/>
        </p:nvGrpSpPr>
        <p:grpSpPr bwMode="auto">
          <a:xfrm>
            <a:off x="5562600" y="2541588"/>
            <a:ext cx="3124200" cy="3200400"/>
            <a:chOff x="3360" y="1392"/>
            <a:chExt cx="1968" cy="2016"/>
          </a:xfrm>
        </p:grpSpPr>
        <p:sp>
          <p:nvSpPr>
            <p:cNvPr id="125981" name="Line 6"/>
            <p:cNvSpPr>
              <a:spLocks noChangeShapeType="1"/>
            </p:cNvSpPr>
            <p:nvPr/>
          </p:nvSpPr>
          <p:spPr bwMode="auto">
            <a:xfrm>
              <a:off x="3360" y="2928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2" name="Line 7"/>
            <p:cNvSpPr>
              <a:spLocks noChangeShapeType="1"/>
            </p:cNvSpPr>
            <p:nvPr/>
          </p:nvSpPr>
          <p:spPr bwMode="auto">
            <a:xfrm flipV="1">
              <a:off x="4320" y="1392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83" name="Arc 8"/>
            <p:cNvSpPr/>
            <p:nvPr/>
          </p:nvSpPr>
          <p:spPr bwMode="auto">
            <a:xfrm flipV="1">
              <a:off x="4320" y="1680"/>
              <a:ext cx="672" cy="12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4" name="Arc 9"/>
            <p:cNvSpPr/>
            <p:nvPr/>
          </p:nvSpPr>
          <p:spPr bwMode="auto">
            <a:xfrm flipH="1" flipV="1">
              <a:off x="3649" y="1672"/>
              <a:ext cx="672" cy="12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4186" name="Line 10"/>
          <p:cNvSpPr>
            <a:spLocks noChangeShapeType="1"/>
          </p:cNvSpPr>
          <p:nvPr/>
        </p:nvSpPr>
        <p:spPr bwMode="auto">
          <a:xfrm>
            <a:off x="7086600" y="4313241"/>
            <a:ext cx="0" cy="457200"/>
          </a:xfrm>
          <a:prstGeom prst="line">
            <a:avLst/>
          </a:prstGeom>
          <a:noFill/>
          <a:ln w="9525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34189" name="Object 13"/>
          <p:cNvGraphicFramePr>
            <a:graphicFrameLocks noChangeAspect="1"/>
          </p:cNvGraphicFramePr>
          <p:nvPr/>
        </p:nvGraphicFramePr>
        <p:xfrm>
          <a:off x="609600" y="4151313"/>
          <a:ext cx="3962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0" name="Equation" r:id="rId6" imgW="3038475" imgH="471805" progId="Equation.3">
                  <p:embed/>
                </p:oleObj>
              </mc:Choice>
              <mc:Fallback>
                <p:oleObj name="Equation" r:id="rId6" imgW="3038475" imgH="47180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151313"/>
                        <a:ext cx="3962400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4191" name="Group 15"/>
          <p:cNvGrpSpPr/>
          <p:nvPr/>
        </p:nvGrpSpPr>
        <p:grpSpPr bwMode="auto">
          <a:xfrm>
            <a:off x="6837363" y="3962403"/>
            <a:ext cx="822325" cy="579438"/>
            <a:chOff x="4163" y="2287"/>
            <a:chExt cx="518" cy="365"/>
          </a:xfrm>
        </p:grpSpPr>
        <p:sp>
          <p:nvSpPr>
            <p:cNvPr id="125979" name="Text Box 17"/>
            <p:cNvSpPr txBox="1">
              <a:spLocks noChangeArrowheads="1"/>
            </p:cNvSpPr>
            <p:nvPr/>
          </p:nvSpPr>
          <p:spPr bwMode="auto">
            <a:xfrm>
              <a:off x="4451" y="2287"/>
              <a:ext cx="2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b="0" i="1">
                  <a:solidFill>
                    <a:srgbClr val="FF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b="0" i="1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5980" name="Text Box 18"/>
            <p:cNvSpPr txBox="1">
              <a:spLocks noChangeArrowheads="1"/>
            </p:cNvSpPr>
            <p:nvPr/>
          </p:nvSpPr>
          <p:spPr bwMode="auto">
            <a:xfrm rot="5400000">
              <a:off x="4245" y="2301"/>
              <a:ext cx="2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1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2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3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b="0" dirty="0">
                  <a:solidFill>
                    <a:srgbClr val="FF99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[</a:t>
              </a:r>
              <a:endParaRPr kumimoji="1" lang="zh-CN" altLang="en-US" b="0" dirty="0">
                <a:solidFill>
                  <a:srgbClr val="FF99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34195" name="Line 19"/>
          <p:cNvSpPr>
            <a:spLocks noChangeShapeType="1"/>
          </p:cNvSpPr>
          <p:nvPr/>
        </p:nvSpPr>
        <p:spPr bwMode="auto">
          <a:xfrm>
            <a:off x="6248400" y="421163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34196" name="Group 20"/>
          <p:cNvGrpSpPr/>
          <p:nvPr/>
        </p:nvGrpSpPr>
        <p:grpSpPr bwMode="auto">
          <a:xfrm>
            <a:off x="6248400" y="4191000"/>
            <a:ext cx="1676400" cy="762000"/>
            <a:chOff x="3792" y="2448"/>
            <a:chExt cx="1056" cy="480"/>
          </a:xfrm>
        </p:grpSpPr>
        <p:sp>
          <p:nvSpPr>
            <p:cNvPr id="125976" name="Line 21"/>
            <p:cNvSpPr>
              <a:spLocks noChangeShapeType="1"/>
            </p:cNvSpPr>
            <p:nvPr/>
          </p:nvSpPr>
          <p:spPr bwMode="auto">
            <a:xfrm>
              <a:off x="4848" y="24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77" name="Line 22"/>
            <p:cNvSpPr>
              <a:spLocks noChangeShapeType="1"/>
            </p:cNvSpPr>
            <p:nvPr/>
          </p:nvSpPr>
          <p:spPr bwMode="auto">
            <a:xfrm>
              <a:off x="3792" y="244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434199" name="Object 23"/>
          <p:cNvGraphicFramePr>
            <a:graphicFrameLocks noChangeAspect="1"/>
          </p:cNvGraphicFramePr>
          <p:nvPr/>
        </p:nvGraphicFramePr>
        <p:xfrm>
          <a:off x="7696200" y="5208588"/>
          <a:ext cx="55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1" name="Equation" r:id="rId8" imgW="504825" imgH="442595" progId="Equation.3">
                  <p:embed/>
                </p:oleObj>
              </mc:Choice>
              <mc:Fallback>
                <p:oleObj name="Equation" r:id="rId8" imgW="504825" imgH="44259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208588"/>
                        <a:ext cx="55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0" name="Object 24"/>
          <p:cNvGraphicFramePr>
            <a:graphicFrameLocks noChangeAspect="1"/>
          </p:cNvGraphicFramePr>
          <p:nvPr/>
        </p:nvGraphicFramePr>
        <p:xfrm>
          <a:off x="5694363" y="5200650"/>
          <a:ext cx="850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2" name="Equation" r:id="rId10" imgW="790575" imgH="442595" progId="Equation.3">
                  <p:embed/>
                </p:oleObj>
              </mc:Choice>
              <mc:Fallback>
                <p:oleObj name="Equation" r:id="rId10" imgW="790575" imgH="44259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5200650"/>
                        <a:ext cx="850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201" name="Text Box 25"/>
          <p:cNvSpPr txBox="1">
            <a:spLocks noChangeArrowheads="1"/>
          </p:cNvSpPr>
          <p:nvPr/>
        </p:nvSpPr>
        <p:spPr bwMode="auto">
          <a:xfrm>
            <a:off x="533400" y="2514600"/>
            <a:ext cx="4500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 &lt;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kumimoji="1" lang="en-US" altLang="zh-CN" sz="3600" b="0" i="1" baseline="-2500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) = 0</a:t>
            </a:r>
            <a:endParaRPr kumimoji="1" lang="en-US" altLang="zh-CN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34202" name="Text Box 26"/>
          <p:cNvSpPr txBox="1">
            <a:spLocks noChangeArrowheads="1"/>
          </p:cNvSpPr>
          <p:nvPr/>
        </p:nvSpPr>
        <p:spPr bwMode="auto">
          <a:xfrm>
            <a:off x="533400" y="3389313"/>
            <a:ext cx="2752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1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3600" b="0" i="1">
                <a:latin typeface="Times New Roman" panose="02020603050405020304" pitchFamily="18" charset="0"/>
                <a:ea typeface="楷体_GB2312" pitchFamily="49" charset="-122"/>
              </a:rPr>
              <a:t>y &gt; </a:t>
            </a:r>
            <a:r>
              <a:rPr kumimoji="1" lang="en-US" altLang="zh-CN" sz="3600" b="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3600" b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en-US" altLang="zh-CN" sz="36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4203" name="Object 27"/>
          <p:cNvGraphicFramePr>
            <a:graphicFrameLocks noChangeAspect="1"/>
          </p:cNvGraphicFramePr>
          <p:nvPr/>
        </p:nvGraphicFramePr>
        <p:xfrm>
          <a:off x="914400" y="5065713"/>
          <a:ext cx="41084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3" name="Equation" r:id="rId12" imgW="3286125" imgH="442595" progId="Equation.3">
                  <p:embed/>
                </p:oleObj>
              </mc:Choice>
              <mc:Fallback>
                <p:oleObj name="Equation" r:id="rId12" imgW="3286125" imgH="44259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65713"/>
                        <a:ext cx="41084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204" name="Object 28"/>
          <p:cNvGraphicFramePr>
            <a:graphicFrameLocks noChangeAspect="1"/>
          </p:cNvGraphicFramePr>
          <p:nvPr/>
        </p:nvGraphicFramePr>
        <p:xfrm>
          <a:off x="914400" y="5903913"/>
          <a:ext cx="462438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74" name="Equation" r:id="rId14" imgW="3476625" imgH="442595" progId="Equation.3">
                  <p:embed/>
                </p:oleObj>
              </mc:Choice>
              <mc:Fallback>
                <p:oleObj name="Equation" r:id="rId14" imgW="3476625" imgH="44259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903913"/>
                        <a:ext cx="462438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4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autoUpdateAnimBg="0"/>
      <p:bldP spid="434179" grpId="0" autoUpdateAnimBg="0"/>
      <p:bldP spid="434201" grpId="0" autoUpdateAnimBg="0"/>
      <p:bldP spid="43420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202" name="Object 2"/>
          <p:cNvGraphicFramePr>
            <a:graphicFrameLocks noChangeAspect="1"/>
          </p:cNvGraphicFramePr>
          <p:nvPr/>
        </p:nvGraphicFramePr>
        <p:xfrm>
          <a:off x="1066800" y="533400"/>
          <a:ext cx="17653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4" name="Equation" r:id="rId1" imgW="1704975" imgH="1049020" progId="Equation.3">
                  <p:embed/>
                </p:oleObj>
              </mc:Choice>
              <mc:Fallback>
                <p:oleObj name="Equation" r:id="rId1" imgW="1704975" imgH="10490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33400"/>
                        <a:ext cx="17653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3" name="Object 3"/>
          <p:cNvGraphicFramePr>
            <a:graphicFrameLocks noChangeAspect="1"/>
          </p:cNvGraphicFramePr>
          <p:nvPr/>
        </p:nvGraphicFramePr>
        <p:xfrm>
          <a:off x="3048000" y="533400"/>
          <a:ext cx="4267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5" name="Equation" r:id="rId3" imgW="1390650" imgH="144145" progId="Equation.3">
                  <p:embed/>
                </p:oleObj>
              </mc:Choice>
              <mc:Fallback>
                <p:oleObj name="Equation" r:id="rId3" imgW="1390650" imgH="14414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33400"/>
                        <a:ext cx="4267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4" name="Object 4"/>
          <p:cNvGraphicFramePr>
            <a:graphicFrameLocks noChangeAspect="1"/>
          </p:cNvGraphicFramePr>
          <p:nvPr/>
        </p:nvGraphicFramePr>
        <p:xfrm>
          <a:off x="2819400" y="1066800"/>
          <a:ext cx="441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6" name="Equation" r:id="rId5" imgW="1666875" imgH="201930" progId="Equation.3">
                  <p:embed/>
                </p:oleObj>
              </mc:Choice>
              <mc:Fallback>
                <p:oleObj name="Equation" r:id="rId5" imgW="1666875" imgH="2019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441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5" name="Text Box 5"/>
          <p:cNvSpPr txBox="1">
            <a:spLocks noChangeArrowheads="1"/>
          </p:cNvSpPr>
          <p:nvPr/>
        </p:nvSpPr>
        <p:spPr bwMode="auto">
          <a:xfrm>
            <a:off x="457200" y="2028825"/>
            <a:ext cx="69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0">
                <a:latin typeface="Times New Roman" panose="02020603050405020304" pitchFamily="18" charset="0"/>
                <a:ea typeface="楷体_GB2312" pitchFamily="49" charset="-122"/>
              </a:rPr>
              <a:t>故</a:t>
            </a:r>
            <a:endParaRPr kumimoji="1" lang="zh-CN" altLang="en-US" sz="4000" b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1066800" y="2819400"/>
          <a:ext cx="1752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7" name="Equation" r:id="rId10" imgW="1695450" imgH="1049020" progId="Equation.3">
                  <p:embed/>
                </p:oleObj>
              </mc:Choice>
              <mc:Fallback>
                <p:oleObj name="Equation" r:id="rId10" imgW="1695450" imgH="10490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17526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7" name="Object 7"/>
          <p:cNvGraphicFramePr>
            <a:graphicFrameLocks noChangeAspect="1"/>
          </p:cNvGraphicFramePr>
          <p:nvPr/>
        </p:nvGraphicFramePr>
        <p:xfrm>
          <a:off x="3276600" y="2743200"/>
          <a:ext cx="525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8" name="Equation" r:id="rId12" imgW="1552575" imgH="144145" progId="Equation.3">
                  <p:embed/>
                </p:oleObj>
              </mc:Choice>
              <mc:Fallback>
                <p:oleObj name="Equation" r:id="rId12" imgW="1552575" imgH="14414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525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8" name="Object 8"/>
          <p:cNvGraphicFramePr>
            <a:graphicFrameLocks noChangeAspect="1"/>
          </p:cNvGraphicFramePr>
          <p:nvPr/>
        </p:nvGraphicFramePr>
        <p:xfrm>
          <a:off x="2752725" y="3352800"/>
          <a:ext cx="57737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69" name="Equation" r:id="rId14" imgW="2105025" imgH="394335" progId="Equation.3">
                  <p:embed/>
                </p:oleObj>
              </mc:Choice>
              <mc:Fallback>
                <p:oleObj name="Equation" r:id="rId14" imgW="2105025" imgH="394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352800"/>
                        <a:ext cx="577373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838200" y="4876800"/>
          <a:ext cx="2024063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0" name="Equation" r:id="rId16" imgW="1695450" imgH="1049020" progId="Equation.3">
                  <p:embed/>
                </p:oleObj>
              </mc:Choice>
              <mc:Fallback>
                <p:oleObj name="Equation" r:id="rId16" imgW="1695450" imgH="10490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76800"/>
                        <a:ext cx="2024063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0" name="Object 10"/>
          <p:cNvGraphicFramePr>
            <a:graphicFrameLocks noChangeAspect="1"/>
          </p:cNvGraphicFramePr>
          <p:nvPr/>
        </p:nvGraphicFramePr>
        <p:xfrm>
          <a:off x="3200400" y="4876800"/>
          <a:ext cx="4419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1" name="Equation" r:id="rId18" imgW="1390650" imgH="144145" progId="Equation.3">
                  <p:embed/>
                </p:oleObj>
              </mc:Choice>
              <mc:Fallback>
                <p:oleObj name="Equation" r:id="rId18" imgW="1390650" imgH="14414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76800"/>
                        <a:ext cx="4419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5211" name="Object 11"/>
          <p:cNvGraphicFramePr>
            <a:graphicFrameLocks noChangeAspect="1"/>
          </p:cNvGraphicFramePr>
          <p:nvPr/>
        </p:nvGraphicFramePr>
        <p:xfrm>
          <a:off x="2895600" y="5334000"/>
          <a:ext cx="4648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72" name="Equation" r:id="rId20" imgW="1628775" imgH="404495" progId="Equation.3">
                  <p:embed/>
                </p:oleObj>
              </mc:Choice>
              <mc:Fallback>
                <p:oleObj name="Equation" r:id="rId20" imgW="1628775" imgH="4044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34000"/>
                        <a:ext cx="4648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2016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" y="600075"/>
            <a:ext cx="878649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1913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600075"/>
            <a:ext cx="878776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2008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0" y="600075"/>
            <a:ext cx="9255760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微信图片_202003092009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" y="407035"/>
            <a:ext cx="8910955" cy="585025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187450" y="1700213"/>
          <a:ext cx="6946900" cy="352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0" name="Equation" r:id="rId1" imgW="5753100" imgH="3009900" progId="Equation.DSMT4">
                  <p:embed/>
                </p:oleObj>
              </mc:Choice>
              <mc:Fallback>
                <p:oleObj name="Equation" r:id="rId1" imgW="5753100" imgH="300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6946900" cy="352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3" name="Text Box 3"/>
          <p:cNvSpPr txBox="1">
            <a:spLocks noChangeArrowheads="1"/>
          </p:cNvSpPr>
          <p:nvPr/>
        </p:nvSpPr>
        <p:spPr bwMode="auto">
          <a:xfrm>
            <a:off x="0" y="692150"/>
            <a:ext cx="4752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</a:rPr>
              <a:t>四  积分转换法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/>
          <p:cNvGraphicFramePr>
            <a:graphicFrameLocks noChangeAspect="1"/>
          </p:cNvGraphicFramePr>
          <p:nvPr/>
        </p:nvGraphicFramePr>
        <p:xfrm>
          <a:off x="395288" y="665163"/>
          <a:ext cx="82581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1" name="Equation" r:id="rId1" imgW="5613400" imgH="749300" progId="Equation.DSMT4">
                  <p:embed/>
                </p:oleObj>
              </mc:Choice>
              <mc:Fallback>
                <p:oleObj name="Equation" r:id="rId1" imgW="5613400" imgH="749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65163"/>
                        <a:ext cx="82581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3" name="Object 3"/>
          <p:cNvGraphicFramePr>
            <a:graphicFrameLocks noChangeAspect="1"/>
          </p:cNvGraphicFramePr>
          <p:nvPr/>
        </p:nvGraphicFramePr>
        <p:xfrm>
          <a:off x="323850" y="2060575"/>
          <a:ext cx="73279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2" name="Equation" r:id="rId3" imgW="5575300" imgH="508000" progId="Equation.DSMT4">
                  <p:embed/>
                </p:oleObj>
              </mc:Choice>
              <mc:Fallback>
                <p:oleObj name="Equation" r:id="rId3" imgW="5575300" imgH="50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060575"/>
                        <a:ext cx="73279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4" name="Object 4"/>
          <p:cNvGraphicFramePr>
            <a:graphicFrameLocks noChangeAspect="1"/>
          </p:cNvGraphicFramePr>
          <p:nvPr/>
        </p:nvGraphicFramePr>
        <p:xfrm>
          <a:off x="1187450" y="2997200"/>
          <a:ext cx="43576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3" name="Equation" r:id="rId5" imgW="3314700" imgH="736600" progId="Equation.DSMT4">
                  <p:embed/>
                </p:oleObj>
              </mc:Choice>
              <mc:Fallback>
                <p:oleObj name="Equation" r:id="rId5" imgW="33147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43576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5" name="Object 5"/>
          <p:cNvGraphicFramePr>
            <a:graphicFrameLocks noChangeAspect="1"/>
          </p:cNvGraphicFramePr>
          <p:nvPr/>
        </p:nvGraphicFramePr>
        <p:xfrm>
          <a:off x="2681288" y="3975100"/>
          <a:ext cx="4338637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4" name="Equation" r:id="rId7" imgW="3022600" imgH="673100" progId="Equation.DSMT4">
                  <p:embed/>
                </p:oleObj>
              </mc:Choice>
              <mc:Fallback>
                <p:oleObj name="Equation" r:id="rId7" imgW="30226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3975100"/>
                        <a:ext cx="4338637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86" name="Object 6"/>
          <p:cNvGraphicFramePr>
            <a:graphicFrameLocks noChangeAspect="1"/>
          </p:cNvGraphicFramePr>
          <p:nvPr/>
        </p:nvGraphicFramePr>
        <p:xfrm>
          <a:off x="1331913" y="4941888"/>
          <a:ext cx="20447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95" name="Equation" r:id="rId9" imgW="1206500" imgH="508000" progId="Equation.DSMT4">
                  <p:embed/>
                </p:oleObj>
              </mc:Choice>
              <mc:Fallback>
                <p:oleObj name="Equation" r:id="rId9" imgW="12065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941888"/>
                        <a:ext cx="20447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习题二，</a:t>
            </a:r>
            <a:r>
              <a:rPr lang="en-US" altLang="zh-CN" sz="2800"/>
              <a:t>22</a:t>
            </a:r>
            <a:r>
              <a:rPr lang="zh-CN" altLang="en-US" sz="2800"/>
              <a:t>，</a:t>
            </a:r>
            <a:r>
              <a:rPr lang="en-US" altLang="zh-CN" sz="2800"/>
              <a:t>24</a:t>
            </a:r>
            <a:r>
              <a:rPr lang="zh-CN" altLang="en-US" sz="2800"/>
              <a:t>，</a:t>
            </a:r>
            <a:r>
              <a:rPr lang="en-US" altLang="zh-CN" sz="2800"/>
              <a:t>25</a:t>
            </a:r>
            <a:r>
              <a:rPr lang="zh-CN" altLang="en-US" sz="2800"/>
              <a:t>，</a:t>
            </a:r>
            <a:r>
              <a:rPr lang="en-US" altLang="zh-CN" sz="2800"/>
              <a:t>26</a:t>
            </a:r>
            <a:r>
              <a:rPr lang="zh-CN" altLang="en-US" sz="2800"/>
              <a:t>，</a:t>
            </a:r>
            <a:r>
              <a:rPr lang="en-US" altLang="zh-CN" sz="2800"/>
              <a:t>28</a:t>
            </a:r>
            <a:r>
              <a:rPr lang="zh-CN" altLang="en-US" sz="2800"/>
              <a:t>，</a:t>
            </a:r>
            <a:r>
              <a:rPr lang="en-US" altLang="zh-CN" sz="2800"/>
              <a:t>30</a:t>
            </a:r>
            <a:r>
              <a:rPr lang="zh-CN" altLang="en-US" sz="2800"/>
              <a:t>，</a:t>
            </a:r>
            <a:r>
              <a:rPr lang="en-US" altLang="zh-CN" sz="2800"/>
              <a:t>32</a:t>
            </a:r>
            <a:endParaRPr lang="en-US" altLang="zh-CN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补充题之 </a:t>
            </a:r>
            <a:r>
              <a:rPr lang="en-US" altLang="zh-CN" sz="2800"/>
              <a:t>2</a:t>
            </a:r>
            <a:r>
              <a:rPr lang="zh-CN" altLang="en-US" sz="2800"/>
              <a:t>，</a:t>
            </a:r>
            <a:r>
              <a:rPr lang="en-US" altLang="zh-CN" sz="2800"/>
              <a:t>3</a:t>
            </a:r>
            <a:r>
              <a:rPr lang="zh-CN" altLang="en-US" sz="2800"/>
              <a:t>，</a:t>
            </a:r>
            <a:r>
              <a:rPr lang="en-US" altLang="zh-CN" sz="2800"/>
              <a:t>4</a:t>
            </a:r>
            <a:r>
              <a:rPr lang="zh-CN" altLang="en-US" sz="2800"/>
              <a:t>，</a:t>
            </a:r>
            <a:r>
              <a:rPr lang="en-US" altLang="zh-CN" sz="2800"/>
              <a:t>6</a:t>
            </a:r>
            <a:r>
              <a:rPr lang="zh-CN" altLang="en-US" sz="2800"/>
              <a:t>，</a:t>
            </a:r>
            <a:r>
              <a:rPr lang="en-US" altLang="zh-CN" sz="2800"/>
              <a:t>7</a:t>
            </a:r>
            <a:endParaRPr lang="en-US" altLang="zh-CN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468313" y="476250"/>
          <a:ext cx="7974012" cy="239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6" name="文档" r:id="rId1" imgW="8084820" imgH="2432050" progId="Word.Document.8">
                  <p:embed/>
                </p:oleObj>
              </mc:Choice>
              <mc:Fallback>
                <p:oleObj name="文档" r:id="rId1" imgW="8084820" imgH="243205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7974012" cy="23923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3" name="Object 3"/>
          <p:cNvGraphicFramePr>
            <a:graphicFrameLocks noChangeAspect="1"/>
          </p:cNvGraphicFramePr>
          <p:nvPr/>
        </p:nvGraphicFramePr>
        <p:xfrm>
          <a:off x="654050" y="3068638"/>
          <a:ext cx="508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7" name="公式" r:id="rId3" imgW="447675" imgH="337185" progId="Equation.3">
                  <p:embed/>
                </p:oleObj>
              </mc:Choice>
              <mc:Fallback>
                <p:oleObj name="公式" r:id="rId3" imgW="447675" imgH="3371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068638"/>
                        <a:ext cx="508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4" name="Object 4"/>
          <p:cNvGraphicFramePr>
            <a:graphicFrameLocks noChangeAspect="1"/>
          </p:cNvGraphicFramePr>
          <p:nvPr/>
        </p:nvGraphicFramePr>
        <p:xfrm>
          <a:off x="1346200" y="3155950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8" name="公式" r:id="rId5" imgW="1352550" imgH="327025" progId="Equation.3">
                  <p:embed/>
                </p:oleObj>
              </mc:Choice>
              <mc:Fallback>
                <p:oleObj name="公式" r:id="rId5" imgW="1352550" imgH="3270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3155950"/>
                        <a:ext cx="1409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5" name="Object 5"/>
          <p:cNvGraphicFramePr>
            <a:graphicFrameLocks noChangeAspect="1"/>
          </p:cNvGraphicFramePr>
          <p:nvPr/>
        </p:nvGraphicFramePr>
        <p:xfrm>
          <a:off x="2863850" y="3144838"/>
          <a:ext cx="2755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89" name="公式" r:id="rId7" imgW="2695575" imgH="337185" progId="Equation.3">
                  <p:embed/>
                </p:oleObj>
              </mc:Choice>
              <mc:Fallback>
                <p:oleObj name="公式" r:id="rId7" imgW="2695575" imgH="3371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3144838"/>
                        <a:ext cx="2755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6" name="Object 6"/>
          <p:cNvGraphicFramePr>
            <a:graphicFrameLocks noChangeAspect="1"/>
          </p:cNvGraphicFramePr>
          <p:nvPr/>
        </p:nvGraphicFramePr>
        <p:xfrm>
          <a:off x="5759450" y="3144838"/>
          <a:ext cx="104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0" name="公式" r:id="rId9" imgW="981075" imgH="337185" progId="Equation.3">
                  <p:embed/>
                </p:oleObj>
              </mc:Choice>
              <mc:Fallback>
                <p:oleObj name="公式" r:id="rId9" imgW="981075" imgH="33718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3144838"/>
                        <a:ext cx="1041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7" name="Object 7"/>
          <p:cNvGraphicFramePr>
            <a:graphicFrameLocks noChangeAspect="1"/>
          </p:cNvGraphicFramePr>
          <p:nvPr/>
        </p:nvGraphicFramePr>
        <p:xfrm>
          <a:off x="6902450" y="3189288"/>
          <a:ext cx="838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1" name="公式" r:id="rId11" imgW="781050" imgH="250190" progId="Equation.3">
                  <p:embed/>
                </p:oleObj>
              </mc:Choice>
              <mc:Fallback>
                <p:oleObj name="公式" r:id="rId11" imgW="781050" imgH="2501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3189288"/>
                        <a:ext cx="838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8" name="Object 8"/>
          <p:cNvGraphicFramePr>
            <a:graphicFrameLocks noChangeAspect="1"/>
          </p:cNvGraphicFramePr>
          <p:nvPr/>
        </p:nvGraphicFramePr>
        <p:xfrm>
          <a:off x="1365250" y="3789363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2" name="公式" r:id="rId13" imgW="1885950" imgH="327025" progId="Equation.3">
                  <p:embed/>
                </p:oleObj>
              </mc:Choice>
              <mc:Fallback>
                <p:oleObj name="公式" r:id="rId13" imgW="1885950" imgH="32702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3789363"/>
                        <a:ext cx="194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9" name="Object 9"/>
          <p:cNvGraphicFramePr>
            <a:graphicFrameLocks noChangeAspect="1"/>
          </p:cNvGraphicFramePr>
          <p:nvPr/>
        </p:nvGraphicFramePr>
        <p:xfrm>
          <a:off x="3308350" y="3789363"/>
          <a:ext cx="2082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3" name="公式" r:id="rId15" imgW="2028825" imgH="337185" progId="Equation.3">
                  <p:embed/>
                </p:oleObj>
              </mc:Choice>
              <mc:Fallback>
                <p:oleObj name="公式" r:id="rId15" imgW="2028825" imgH="33718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789363"/>
                        <a:ext cx="2082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0" name="Object 10"/>
          <p:cNvGraphicFramePr>
            <a:graphicFrameLocks noChangeAspect="1"/>
          </p:cNvGraphicFramePr>
          <p:nvPr/>
        </p:nvGraphicFramePr>
        <p:xfrm>
          <a:off x="5518150" y="3789363"/>
          <a:ext cx="4699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4" name="公式" r:id="rId17" imgW="409575" imgH="250190" progId="Equation.3">
                  <p:embed/>
                </p:oleObj>
              </mc:Choice>
              <mc:Fallback>
                <p:oleObj name="公式" r:id="rId17" imgW="409575" imgH="25019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789363"/>
                        <a:ext cx="4699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1" name="Object 11"/>
          <p:cNvGraphicFramePr>
            <a:graphicFrameLocks noChangeAspect="1"/>
          </p:cNvGraphicFramePr>
          <p:nvPr/>
        </p:nvGraphicFramePr>
        <p:xfrm>
          <a:off x="4859338" y="4581525"/>
          <a:ext cx="3673475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5" name="Equation" r:id="rId19" imgW="1733550" imgH="606425" progId="Equation.DSMT4">
                  <p:embed/>
                </p:oleObj>
              </mc:Choice>
              <mc:Fallback>
                <p:oleObj name="Equation" r:id="rId19" imgW="1733550" imgH="60642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581525"/>
                        <a:ext cx="3673475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2" name="Object 12"/>
          <p:cNvGraphicFramePr>
            <a:graphicFrameLocks noChangeAspect="1"/>
          </p:cNvGraphicFramePr>
          <p:nvPr/>
        </p:nvGraphicFramePr>
        <p:xfrm>
          <a:off x="323850" y="5013325"/>
          <a:ext cx="10080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6" name="Equation" r:id="rId21" imgW="352425" imgH="173355" progId="Equation.DSMT4">
                  <p:embed/>
                </p:oleObj>
              </mc:Choice>
              <mc:Fallback>
                <p:oleObj name="Equation" r:id="rId21" imgW="352425" imgH="173355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013325"/>
                        <a:ext cx="1008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73" name="Object 13"/>
          <p:cNvGraphicFramePr>
            <a:graphicFrameLocks noChangeAspect="1"/>
          </p:cNvGraphicFramePr>
          <p:nvPr/>
        </p:nvGraphicFramePr>
        <p:xfrm>
          <a:off x="1343025" y="4240213"/>
          <a:ext cx="32258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97" name="Equation" r:id="rId23" imgW="3171825" imgH="2829560" progId="Equation.DSMT4">
                  <p:embed/>
                </p:oleObj>
              </mc:Choice>
              <mc:Fallback>
                <p:oleObj name="Equation" r:id="rId23" imgW="3171825" imgH="28295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240213"/>
                        <a:ext cx="32258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9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9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44500" y="344488"/>
            <a:ext cx="8015288" cy="1058862"/>
          </a:xfrm>
        </p:spPr>
        <p:txBody>
          <a:bodyPr/>
          <a:lstStyle/>
          <a:p>
            <a:r>
              <a:rPr lang="zh-CN" altLang="en-US"/>
              <a:t>危险率函数</a:t>
            </a:r>
            <a:r>
              <a:rPr lang="en-US" altLang="zh-CN"/>
              <a:t>(Hazard function)</a:t>
            </a:r>
            <a:endParaRPr lang="en-US" altLang="zh-CN"/>
          </a:p>
        </p:txBody>
      </p:sp>
      <p:graphicFrame>
        <p:nvGraphicFramePr>
          <p:cNvPr id="6389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0888" y="1379538"/>
          <a:ext cx="7734300" cy="564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0" name="Document" r:id="rId1" imgW="4001770" imgH="2926080" progId="Word.Document.8">
                  <p:embed/>
                </p:oleObj>
              </mc:Choice>
              <mc:Fallback>
                <p:oleObj name="Document" r:id="rId1" imgW="4001770" imgH="292608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379538"/>
                        <a:ext cx="7734300" cy="564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2406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tabLst>
                <a:tab pos="1701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tabLst>
                <a:tab pos="1701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tabLst>
                <a:tab pos="1701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tabLst>
                <a:tab pos="1701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1701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1701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1701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1701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tabLst>
                <a:tab pos="1701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701675" y="3502025"/>
          <a:ext cx="7732713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1" name="Document" r:id="rId3" imgW="4001770" imgH="1704975" progId="Word.Document.8">
                  <p:embed/>
                </p:oleObj>
              </mc:Choice>
              <mc:Fallback>
                <p:oleObj name="Document" r:id="rId3" imgW="4001770" imgH="170497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502025"/>
                        <a:ext cx="7732713" cy="328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89063" y="5146675"/>
          <a:ext cx="7734300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2" name="Document" r:id="rId5" imgW="4001770" imgH="1271905" progId="Word.Document.8">
                  <p:embed/>
                </p:oleObj>
              </mc:Choice>
              <mc:Fallback>
                <p:oleObj name="Document" r:id="rId5" imgW="4001770" imgH="127190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63" y="5146675"/>
                        <a:ext cx="7734300" cy="245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图片_2020030214270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065" y="894080"/>
            <a:ext cx="7811135" cy="4980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2643</Words>
  <Application>WPS 演示</Application>
  <PresentationFormat>全屏显示(4:3)</PresentationFormat>
  <Paragraphs>331</Paragraphs>
  <Slides>64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237</vt:i4>
      </vt:variant>
      <vt:variant>
        <vt:lpstr>幻灯片标题</vt:lpstr>
      </vt:variant>
      <vt:variant>
        <vt:i4>64</vt:i4>
      </vt:variant>
    </vt:vector>
  </HeadingPairs>
  <TitlesOfParts>
    <vt:vector size="315" baseType="lpstr">
      <vt:lpstr>Arial</vt:lpstr>
      <vt:lpstr>宋体</vt:lpstr>
      <vt:lpstr>Wingdings</vt:lpstr>
      <vt:lpstr>华文新魏</vt:lpstr>
      <vt:lpstr>楷体_GB2312</vt:lpstr>
      <vt:lpstr>华文彩云</vt:lpstr>
      <vt:lpstr>Times New Roman</vt:lpstr>
      <vt:lpstr>黑体</vt:lpstr>
      <vt:lpstr>新宋体</vt:lpstr>
      <vt:lpstr>微软雅黑</vt:lpstr>
      <vt:lpstr>Arial Unicode MS</vt:lpstr>
      <vt:lpstr>Symbol</vt:lpstr>
      <vt:lpstr>古瓶荷花</vt:lpstr>
      <vt:lpstr>Beam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Word.Document.8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Word.Document.8</vt:lpstr>
      <vt:lpstr>Word.Document.8</vt:lpstr>
      <vt:lpstr>Equation.3</vt:lpstr>
      <vt:lpstr>Equation.DSMT4</vt:lpstr>
      <vt:lpstr>Word.Document.8</vt:lpstr>
      <vt:lpstr>Word.Document.8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 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危险率函数(Hazard function)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随机变量的函数及其分布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xgldaj</dc:creator>
  <cp:lastModifiedBy>Guest</cp:lastModifiedBy>
  <cp:revision>256</cp:revision>
  <dcterms:created xsi:type="dcterms:W3CDTF">2010-03-02T01:46:00Z</dcterms:created>
  <dcterms:modified xsi:type="dcterms:W3CDTF">2020-03-09T12:21:56Z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