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5"/>
  </p:notesMasterIdLst>
  <p:sldIdLst>
    <p:sldId id="257" r:id="rId2"/>
    <p:sldId id="444" r:id="rId3"/>
    <p:sldId id="445" r:id="rId4"/>
    <p:sldId id="310" r:id="rId5"/>
    <p:sldId id="394" r:id="rId6"/>
    <p:sldId id="297" r:id="rId7"/>
    <p:sldId id="357" r:id="rId8"/>
    <p:sldId id="382" r:id="rId9"/>
    <p:sldId id="294" r:id="rId10"/>
    <p:sldId id="296" r:id="rId11"/>
    <p:sldId id="397" r:id="rId12"/>
    <p:sldId id="347" r:id="rId13"/>
    <p:sldId id="287" r:id="rId14"/>
    <p:sldId id="303" r:id="rId15"/>
    <p:sldId id="299" r:id="rId16"/>
    <p:sldId id="300" r:id="rId17"/>
    <p:sldId id="383" r:id="rId18"/>
    <p:sldId id="447" r:id="rId19"/>
    <p:sldId id="373" r:id="rId20"/>
    <p:sldId id="328" r:id="rId21"/>
    <p:sldId id="446" r:id="rId22"/>
    <p:sldId id="332" r:id="rId23"/>
    <p:sldId id="348" r:id="rId24"/>
    <p:sldId id="308" r:id="rId25"/>
    <p:sldId id="337" r:id="rId26"/>
    <p:sldId id="320" r:id="rId27"/>
    <p:sldId id="338" r:id="rId28"/>
    <p:sldId id="326" r:id="rId29"/>
    <p:sldId id="327" r:id="rId30"/>
    <p:sldId id="311" r:id="rId31"/>
    <p:sldId id="322" r:id="rId32"/>
    <p:sldId id="324" r:id="rId33"/>
    <p:sldId id="304" r:id="rId34"/>
    <p:sldId id="361" r:id="rId35"/>
    <p:sldId id="302" r:id="rId36"/>
    <p:sldId id="351" r:id="rId37"/>
    <p:sldId id="305" r:id="rId38"/>
    <p:sldId id="387" r:id="rId39"/>
    <p:sldId id="392" r:id="rId40"/>
    <p:sldId id="393" r:id="rId41"/>
    <p:sldId id="314" r:id="rId42"/>
    <p:sldId id="315" r:id="rId43"/>
    <p:sldId id="398" r:id="rId44"/>
    <p:sldId id="391" r:id="rId45"/>
    <p:sldId id="389" r:id="rId46"/>
    <p:sldId id="436" r:id="rId47"/>
    <p:sldId id="345" r:id="rId48"/>
    <p:sldId id="349" r:id="rId49"/>
    <p:sldId id="350" r:id="rId50"/>
    <p:sldId id="306" r:id="rId51"/>
    <p:sldId id="339" r:id="rId52"/>
    <p:sldId id="278" r:id="rId53"/>
    <p:sldId id="279"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88"/>
    <p:restoredTop sz="94621"/>
  </p:normalViewPr>
  <p:slideViewPr>
    <p:cSldViewPr snapToGrid="0" snapToObjects="1">
      <p:cViewPr varScale="1">
        <p:scale>
          <a:sx n="144" d="100"/>
          <a:sy n="144" d="100"/>
        </p:scale>
        <p:origin x="51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23DF03-D12C-48CD-84A7-A41939390AC8}" type="doc">
      <dgm:prSet loTypeId="urn:microsoft.com/office/officeart/2009/3/layout/HorizontalOrganizationChart" loCatId="hierarchy" qsTypeId="urn:microsoft.com/office/officeart/2005/8/quickstyle/simple3" qsCatId="simple" csTypeId="urn:microsoft.com/office/officeart/2005/8/colors/accent5_2" csCatId="accent5" phldr="1"/>
      <dgm:spPr/>
      <dgm:t>
        <a:bodyPr/>
        <a:lstStyle/>
        <a:p>
          <a:endParaRPr lang="en-US"/>
        </a:p>
      </dgm:t>
    </dgm:pt>
    <dgm:pt modelId="{27B143B7-8CB1-4FEE-B345-55C4CD64DD48}">
      <dgm:prSet/>
      <dgm:spPr/>
      <dgm:t>
        <a:bodyPr/>
        <a:lstStyle/>
        <a:p>
          <a:r>
            <a:rPr lang="en-US" b="1"/>
            <a:t>data∙base∙ol∙o∙gy</a:t>
          </a:r>
          <a:endParaRPr lang="en-US"/>
        </a:p>
      </dgm:t>
    </dgm:pt>
    <dgm:pt modelId="{8938FCD5-B392-44BC-B245-B264C747D870}" type="parTrans" cxnId="{34FC077E-BF3B-47BE-80A8-70EC4F9A4A09}">
      <dgm:prSet/>
      <dgm:spPr/>
      <dgm:t>
        <a:bodyPr/>
        <a:lstStyle/>
        <a:p>
          <a:endParaRPr lang="en-US"/>
        </a:p>
      </dgm:t>
    </dgm:pt>
    <dgm:pt modelId="{7073FAC4-CB51-4CAF-839D-E203C1D5D9C1}" type="sibTrans" cxnId="{34FC077E-BF3B-47BE-80A8-70EC4F9A4A09}">
      <dgm:prSet/>
      <dgm:spPr/>
      <dgm:t>
        <a:bodyPr/>
        <a:lstStyle/>
        <a:p>
          <a:endParaRPr lang="en-US"/>
        </a:p>
      </dgm:t>
    </dgm:pt>
    <dgm:pt modelId="{9C513478-559F-4525-938A-5443C94C4ABB}">
      <dgm:prSet/>
      <dgm:spPr/>
      <dgm:t>
        <a:bodyPr/>
        <a:lstStyle/>
        <a:p>
          <a:r>
            <a:rPr lang="en-US" i="1"/>
            <a:t>noun</a:t>
          </a:r>
          <a:endParaRPr lang="en-US"/>
        </a:p>
      </dgm:t>
    </dgm:pt>
    <dgm:pt modelId="{DC0CB8FC-0FF9-4D49-B1CF-DF312FBB3D56}" type="parTrans" cxnId="{BDB8CCB9-7B38-45E1-9998-F768275D0A56}">
      <dgm:prSet/>
      <dgm:spPr/>
      <dgm:t>
        <a:bodyPr/>
        <a:lstStyle/>
        <a:p>
          <a:endParaRPr lang="en-US"/>
        </a:p>
      </dgm:t>
    </dgm:pt>
    <dgm:pt modelId="{177B5C8F-001D-4A84-8740-1B8FCA8B5C25}" type="sibTrans" cxnId="{BDB8CCB9-7B38-45E1-9998-F768275D0A56}">
      <dgm:prSet/>
      <dgm:spPr/>
      <dgm:t>
        <a:bodyPr/>
        <a:lstStyle/>
        <a:p>
          <a:endParaRPr lang="en-US"/>
        </a:p>
      </dgm:t>
    </dgm:pt>
    <dgm:pt modelId="{9BE8A09E-8267-4F9E-87B4-E65B7F5EF200}">
      <dgm:prSet/>
      <dgm:spPr/>
      <dgm:t>
        <a:bodyPr/>
        <a:lstStyle/>
        <a:p>
          <a:r>
            <a:rPr lang="en-US" dirty="0"/>
            <a:t>the science concerned with the study of databases and their structures.  </a:t>
          </a:r>
        </a:p>
      </dgm:t>
    </dgm:pt>
    <dgm:pt modelId="{41C2BD52-82C2-461C-9EA8-7E60A249EA09}" type="parTrans" cxnId="{380AE75E-896B-4A49-B78F-7C81D49FB927}">
      <dgm:prSet/>
      <dgm:spPr/>
      <dgm:t>
        <a:bodyPr/>
        <a:lstStyle/>
        <a:p>
          <a:endParaRPr lang="en-US"/>
        </a:p>
      </dgm:t>
    </dgm:pt>
    <dgm:pt modelId="{1A724048-3141-4A92-B2C1-D561755B5A6A}" type="sibTrans" cxnId="{380AE75E-896B-4A49-B78F-7C81D49FB927}">
      <dgm:prSet/>
      <dgm:spPr/>
      <dgm:t>
        <a:bodyPr/>
        <a:lstStyle/>
        <a:p>
          <a:endParaRPr lang="en-US"/>
        </a:p>
      </dgm:t>
    </dgm:pt>
    <dgm:pt modelId="{AB709F93-FF0D-A147-9450-480DE610C817}" type="pres">
      <dgm:prSet presAssocID="{A123DF03-D12C-48CD-84A7-A41939390AC8}" presName="hierChild1" presStyleCnt="0">
        <dgm:presLayoutVars>
          <dgm:orgChart val="1"/>
          <dgm:chPref val="1"/>
          <dgm:dir/>
          <dgm:animOne val="branch"/>
          <dgm:animLvl val="lvl"/>
          <dgm:resizeHandles/>
        </dgm:presLayoutVars>
      </dgm:prSet>
      <dgm:spPr/>
    </dgm:pt>
    <dgm:pt modelId="{14CFD558-6D60-3C41-8739-2CA0567F5232}" type="pres">
      <dgm:prSet presAssocID="{27B143B7-8CB1-4FEE-B345-55C4CD64DD48}" presName="hierRoot1" presStyleCnt="0">
        <dgm:presLayoutVars>
          <dgm:hierBranch val="init"/>
        </dgm:presLayoutVars>
      </dgm:prSet>
      <dgm:spPr/>
    </dgm:pt>
    <dgm:pt modelId="{0A94831B-26DB-674A-8BB6-9D05212A7933}" type="pres">
      <dgm:prSet presAssocID="{27B143B7-8CB1-4FEE-B345-55C4CD64DD48}" presName="rootComposite1" presStyleCnt="0"/>
      <dgm:spPr/>
    </dgm:pt>
    <dgm:pt modelId="{7771125E-D8CB-6741-AD16-19F6A02B7623}" type="pres">
      <dgm:prSet presAssocID="{27B143B7-8CB1-4FEE-B345-55C4CD64DD48}" presName="rootText1" presStyleLbl="node0" presStyleIdx="0" presStyleCnt="3">
        <dgm:presLayoutVars>
          <dgm:chPref val="3"/>
        </dgm:presLayoutVars>
      </dgm:prSet>
      <dgm:spPr/>
    </dgm:pt>
    <dgm:pt modelId="{DFCEBFA2-B46B-A74C-8070-06202398339C}" type="pres">
      <dgm:prSet presAssocID="{27B143B7-8CB1-4FEE-B345-55C4CD64DD48}" presName="rootConnector1" presStyleLbl="node1" presStyleIdx="0" presStyleCnt="0"/>
      <dgm:spPr/>
    </dgm:pt>
    <dgm:pt modelId="{0B5842EF-151E-5943-90D3-E36F2931D218}" type="pres">
      <dgm:prSet presAssocID="{27B143B7-8CB1-4FEE-B345-55C4CD64DD48}" presName="hierChild2" presStyleCnt="0"/>
      <dgm:spPr/>
    </dgm:pt>
    <dgm:pt modelId="{C8BB62BB-466B-5D4C-B59D-8075BB9BA331}" type="pres">
      <dgm:prSet presAssocID="{27B143B7-8CB1-4FEE-B345-55C4CD64DD48}" presName="hierChild3" presStyleCnt="0"/>
      <dgm:spPr/>
    </dgm:pt>
    <dgm:pt modelId="{367C1583-EFD0-794E-9F90-4573425B5F02}" type="pres">
      <dgm:prSet presAssocID="{9C513478-559F-4525-938A-5443C94C4ABB}" presName="hierRoot1" presStyleCnt="0">
        <dgm:presLayoutVars>
          <dgm:hierBranch val="init"/>
        </dgm:presLayoutVars>
      </dgm:prSet>
      <dgm:spPr/>
    </dgm:pt>
    <dgm:pt modelId="{282662F2-E48D-3B4F-81AE-FE012B45166E}" type="pres">
      <dgm:prSet presAssocID="{9C513478-559F-4525-938A-5443C94C4ABB}" presName="rootComposite1" presStyleCnt="0"/>
      <dgm:spPr/>
    </dgm:pt>
    <dgm:pt modelId="{A0B0E97C-ACC7-B143-956D-F1EC168E1CE4}" type="pres">
      <dgm:prSet presAssocID="{9C513478-559F-4525-938A-5443C94C4ABB}" presName="rootText1" presStyleLbl="node0" presStyleIdx="1" presStyleCnt="3">
        <dgm:presLayoutVars>
          <dgm:chPref val="3"/>
        </dgm:presLayoutVars>
      </dgm:prSet>
      <dgm:spPr/>
    </dgm:pt>
    <dgm:pt modelId="{81D97192-299B-174D-B10F-4F0E648EB5F4}" type="pres">
      <dgm:prSet presAssocID="{9C513478-559F-4525-938A-5443C94C4ABB}" presName="rootConnector1" presStyleLbl="node1" presStyleIdx="0" presStyleCnt="0"/>
      <dgm:spPr/>
    </dgm:pt>
    <dgm:pt modelId="{E3B63C5A-5831-6F44-B5DB-C76773F790BF}" type="pres">
      <dgm:prSet presAssocID="{9C513478-559F-4525-938A-5443C94C4ABB}" presName="hierChild2" presStyleCnt="0"/>
      <dgm:spPr/>
    </dgm:pt>
    <dgm:pt modelId="{448C26A2-D5C3-C54E-80A7-1CFCC8A318EE}" type="pres">
      <dgm:prSet presAssocID="{9C513478-559F-4525-938A-5443C94C4ABB}" presName="hierChild3" presStyleCnt="0"/>
      <dgm:spPr/>
    </dgm:pt>
    <dgm:pt modelId="{7A0C21C0-282F-804E-A89B-A60D8DACB1E0}" type="pres">
      <dgm:prSet presAssocID="{9BE8A09E-8267-4F9E-87B4-E65B7F5EF200}" presName="hierRoot1" presStyleCnt="0">
        <dgm:presLayoutVars>
          <dgm:hierBranch val="init"/>
        </dgm:presLayoutVars>
      </dgm:prSet>
      <dgm:spPr/>
    </dgm:pt>
    <dgm:pt modelId="{F8EBFB25-108A-9C47-9404-343CECD430A0}" type="pres">
      <dgm:prSet presAssocID="{9BE8A09E-8267-4F9E-87B4-E65B7F5EF200}" presName="rootComposite1" presStyleCnt="0"/>
      <dgm:spPr/>
    </dgm:pt>
    <dgm:pt modelId="{E12089DD-6BCD-EB48-BFFC-FDC196176658}" type="pres">
      <dgm:prSet presAssocID="{9BE8A09E-8267-4F9E-87B4-E65B7F5EF200}" presName="rootText1" presStyleLbl="node0" presStyleIdx="2" presStyleCnt="3">
        <dgm:presLayoutVars>
          <dgm:chPref val="3"/>
        </dgm:presLayoutVars>
      </dgm:prSet>
      <dgm:spPr/>
    </dgm:pt>
    <dgm:pt modelId="{60FF12A1-A2AD-5F42-8A46-712E09363CD2}" type="pres">
      <dgm:prSet presAssocID="{9BE8A09E-8267-4F9E-87B4-E65B7F5EF200}" presName="rootConnector1" presStyleLbl="node1" presStyleIdx="0" presStyleCnt="0"/>
      <dgm:spPr/>
    </dgm:pt>
    <dgm:pt modelId="{2692FFEF-34D3-384D-B953-B3C07769301F}" type="pres">
      <dgm:prSet presAssocID="{9BE8A09E-8267-4F9E-87B4-E65B7F5EF200}" presName="hierChild2" presStyleCnt="0"/>
      <dgm:spPr/>
    </dgm:pt>
    <dgm:pt modelId="{BEB39F16-E8B6-0C47-9B47-6A212705D538}" type="pres">
      <dgm:prSet presAssocID="{9BE8A09E-8267-4F9E-87B4-E65B7F5EF200}" presName="hierChild3" presStyleCnt="0"/>
      <dgm:spPr/>
    </dgm:pt>
  </dgm:ptLst>
  <dgm:cxnLst>
    <dgm:cxn modelId="{79052737-0DB9-A84F-8982-8E0C0DCC5A2F}" type="presOf" srcId="{9BE8A09E-8267-4F9E-87B4-E65B7F5EF200}" destId="{E12089DD-6BCD-EB48-BFFC-FDC196176658}" srcOrd="0" destOrd="0" presId="urn:microsoft.com/office/officeart/2009/3/layout/HorizontalOrganizationChart"/>
    <dgm:cxn modelId="{380AE75E-896B-4A49-B78F-7C81D49FB927}" srcId="{A123DF03-D12C-48CD-84A7-A41939390AC8}" destId="{9BE8A09E-8267-4F9E-87B4-E65B7F5EF200}" srcOrd="2" destOrd="0" parTransId="{41C2BD52-82C2-461C-9EA8-7E60A249EA09}" sibTransId="{1A724048-3141-4A92-B2C1-D561755B5A6A}"/>
    <dgm:cxn modelId="{7D740064-7A3E-B94D-859D-33100340940D}" type="presOf" srcId="{A123DF03-D12C-48CD-84A7-A41939390AC8}" destId="{AB709F93-FF0D-A147-9450-480DE610C817}" srcOrd="0" destOrd="0" presId="urn:microsoft.com/office/officeart/2009/3/layout/HorizontalOrganizationChart"/>
    <dgm:cxn modelId="{E6841B6A-2606-C048-ABB4-350155816AA0}" type="presOf" srcId="{27B143B7-8CB1-4FEE-B345-55C4CD64DD48}" destId="{7771125E-D8CB-6741-AD16-19F6A02B7623}" srcOrd="0" destOrd="0" presId="urn:microsoft.com/office/officeart/2009/3/layout/HorizontalOrganizationChart"/>
    <dgm:cxn modelId="{770B116B-3DDC-8C43-98B1-649D09D4358E}" type="presOf" srcId="{9C513478-559F-4525-938A-5443C94C4ABB}" destId="{A0B0E97C-ACC7-B143-956D-F1EC168E1CE4}" srcOrd="0" destOrd="0" presId="urn:microsoft.com/office/officeart/2009/3/layout/HorizontalOrganizationChart"/>
    <dgm:cxn modelId="{5651437B-3AA9-BD43-98B6-68F7C3398D61}" type="presOf" srcId="{9BE8A09E-8267-4F9E-87B4-E65B7F5EF200}" destId="{60FF12A1-A2AD-5F42-8A46-712E09363CD2}" srcOrd="1" destOrd="0" presId="urn:microsoft.com/office/officeart/2009/3/layout/HorizontalOrganizationChart"/>
    <dgm:cxn modelId="{34FC077E-BF3B-47BE-80A8-70EC4F9A4A09}" srcId="{A123DF03-D12C-48CD-84A7-A41939390AC8}" destId="{27B143B7-8CB1-4FEE-B345-55C4CD64DD48}" srcOrd="0" destOrd="0" parTransId="{8938FCD5-B392-44BC-B245-B264C747D870}" sibTransId="{7073FAC4-CB51-4CAF-839D-E203C1D5D9C1}"/>
    <dgm:cxn modelId="{BDB8CCB9-7B38-45E1-9998-F768275D0A56}" srcId="{A123DF03-D12C-48CD-84A7-A41939390AC8}" destId="{9C513478-559F-4525-938A-5443C94C4ABB}" srcOrd="1" destOrd="0" parTransId="{DC0CB8FC-0FF9-4D49-B1CF-DF312FBB3D56}" sibTransId="{177B5C8F-001D-4A84-8740-1B8FCA8B5C25}"/>
    <dgm:cxn modelId="{5A688BBE-6EF4-9548-B83F-97213B472D8D}" type="presOf" srcId="{27B143B7-8CB1-4FEE-B345-55C4CD64DD48}" destId="{DFCEBFA2-B46B-A74C-8070-06202398339C}" srcOrd="1" destOrd="0" presId="urn:microsoft.com/office/officeart/2009/3/layout/HorizontalOrganizationChart"/>
    <dgm:cxn modelId="{AC480CFA-92C3-304A-BC21-BD475BDF02F7}" type="presOf" srcId="{9C513478-559F-4525-938A-5443C94C4ABB}" destId="{81D97192-299B-174D-B10F-4F0E648EB5F4}" srcOrd="1" destOrd="0" presId="urn:microsoft.com/office/officeart/2009/3/layout/HorizontalOrganizationChart"/>
    <dgm:cxn modelId="{77AFBD34-DA70-4C4D-9E43-F526AED34B19}" type="presParOf" srcId="{AB709F93-FF0D-A147-9450-480DE610C817}" destId="{14CFD558-6D60-3C41-8739-2CA0567F5232}" srcOrd="0" destOrd="0" presId="urn:microsoft.com/office/officeart/2009/3/layout/HorizontalOrganizationChart"/>
    <dgm:cxn modelId="{2EB45D2F-6AE0-8A45-A32E-E10376FAF445}" type="presParOf" srcId="{14CFD558-6D60-3C41-8739-2CA0567F5232}" destId="{0A94831B-26DB-674A-8BB6-9D05212A7933}" srcOrd="0" destOrd="0" presId="urn:microsoft.com/office/officeart/2009/3/layout/HorizontalOrganizationChart"/>
    <dgm:cxn modelId="{22E76F75-A6AA-8048-A150-7AAEA6B56E75}" type="presParOf" srcId="{0A94831B-26DB-674A-8BB6-9D05212A7933}" destId="{7771125E-D8CB-6741-AD16-19F6A02B7623}" srcOrd="0" destOrd="0" presId="urn:microsoft.com/office/officeart/2009/3/layout/HorizontalOrganizationChart"/>
    <dgm:cxn modelId="{E7421510-FF17-F240-9611-D10B0F1B4D87}" type="presParOf" srcId="{0A94831B-26DB-674A-8BB6-9D05212A7933}" destId="{DFCEBFA2-B46B-A74C-8070-06202398339C}" srcOrd="1" destOrd="0" presId="urn:microsoft.com/office/officeart/2009/3/layout/HorizontalOrganizationChart"/>
    <dgm:cxn modelId="{215A3EA7-8B76-8D48-884F-0BDEE99CC72D}" type="presParOf" srcId="{14CFD558-6D60-3C41-8739-2CA0567F5232}" destId="{0B5842EF-151E-5943-90D3-E36F2931D218}" srcOrd="1" destOrd="0" presId="urn:microsoft.com/office/officeart/2009/3/layout/HorizontalOrganizationChart"/>
    <dgm:cxn modelId="{585C17B8-BC8B-6D48-ADA3-1AB91B76FFF1}" type="presParOf" srcId="{14CFD558-6D60-3C41-8739-2CA0567F5232}" destId="{C8BB62BB-466B-5D4C-B59D-8075BB9BA331}" srcOrd="2" destOrd="0" presId="urn:microsoft.com/office/officeart/2009/3/layout/HorizontalOrganizationChart"/>
    <dgm:cxn modelId="{1C5529AC-3710-4846-ABD9-856C87C4C284}" type="presParOf" srcId="{AB709F93-FF0D-A147-9450-480DE610C817}" destId="{367C1583-EFD0-794E-9F90-4573425B5F02}" srcOrd="1" destOrd="0" presId="urn:microsoft.com/office/officeart/2009/3/layout/HorizontalOrganizationChart"/>
    <dgm:cxn modelId="{03D59DFB-4151-5F41-9407-F919795EAA4A}" type="presParOf" srcId="{367C1583-EFD0-794E-9F90-4573425B5F02}" destId="{282662F2-E48D-3B4F-81AE-FE012B45166E}" srcOrd="0" destOrd="0" presId="urn:microsoft.com/office/officeart/2009/3/layout/HorizontalOrganizationChart"/>
    <dgm:cxn modelId="{0F2CA419-A5B9-434B-A922-5693D171228F}" type="presParOf" srcId="{282662F2-E48D-3B4F-81AE-FE012B45166E}" destId="{A0B0E97C-ACC7-B143-956D-F1EC168E1CE4}" srcOrd="0" destOrd="0" presId="urn:microsoft.com/office/officeart/2009/3/layout/HorizontalOrganizationChart"/>
    <dgm:cxn modelId="{64C0AC18-52C3-974F-B0DF-C8C3084F6851}" type="presParOf" srcId="{282662F2-E48D-3B4F-81AE-FE012B45166E}" destId="{81D97192-299B-174D-B10F-4F0E648EB5F4}" srcOrd="1" destOrd="0" presId="urn:microsoft.com/office/officeart/2009/3/layout/HorizontalOrganizationChart"/>
    <dgm:cxn modelId="{B3257768-7E10-3642-82B8-8896AAFF0C48}" type="presParOf" srcId="{367C1583-EFD0-794E-9F90-4573425B5F02}" destId="{E3B63C5A-5831-6F44-B5DB-C76773F790BF}" srcOrd="1" destOrd="0" presId="urn:microsoft.com/office/officeart/2009/3/layout/HorizontalOrganizationChart"/>
    <dgm:cxn modelId="{7DC2CA4E-17D4-2F49-9F9C-5005FA54CAC6}" type="presParOf" srcId="{367C1583-EFD0-794E-9F90-4573425B5F02}" destId="{448C26A2-D5C3-C54E-80A7-1CFCC8A318EE}" srcOrd="2" destOrd="0" presId="urn:microsoft.com/office/officeart/2009/3/layout/HorizontalOrganizationChart"/>
    <dgm:cxn modelId="{75899F3B-7B6E-5F4A-BC1B-AFFD14F4A18F}" type="presParOf" srcId="{AB709F93-FF0D-A147-9450-480DE610C817}" destId="{7A0C21C0-282F-804E-A89B-A60D8DACB1E0}" srcOrd="2" destOrd="0" presId="urn:microsoft.com/office/officeart/2009/3/layout/HorizontalOrganizationChart"/>
    <dgm:cxn modelId="{0C387C67-B130-3344-87D8-7036F821834A}" type="presParOf" srcId="{7A0C21C0-282F-804E-A89B-A60D8DACB1E0}" destId="{F8EBFB25-108A-9C47-9404-343CECD430A0}" srcOrd="0" destOrd="0" presId="urn:microsoft.com/office/officeart/2009/3/layout/HorizontalOrganizationChart"/>
    <dgm:cxn modelId="{DB45E9B2-CB98-444E-82FD-8D669C67AFAA}" type="presParOf" srcId="{F8EBFB25-108A-9C47-9404-343CECD430A0}" destId="{E12089DD-6BCD-EB48-BFFC-FDC196176658}" srcOrd="0" destOrd="0" presId="urn:microsoft.com/office/officeart/2009/3/layout/HorizontalOrganizationChart"/>
    <dgm:cxn modelId="{AA401BBE-C2DD-7E4F-9611-5FA4071CF55B}" type="presParOf" srcId="{F8EBFB25-108A-9C47-9404-343CECD430A0}" destId="{60FF12A1-A2AD-5F42-8A46-712E09363CD2}" srcOrd="1" destOrd="0" presId="urn:microsoft.com/office/officeart/2009/3/layout/HorizontalOrganizationChart"/>
    <dgm:cxn modelId="{6FF853B3-9A6C-FC4D-B9F8-57E8FD5FF183}" type="presParOf" srcId="{7A0C21C0-282F-804E-A89B-A60D8DACB1E0}" destId="{2692FFEF-34D3-384D-B953-B3C07769301F}" srcOrd="1" destOrd="0" presId="urn:microsoft.com/office/officeart/2009/3/layout/HorizontalOrganizationChart"/>
    <dgm:cxn modelId="{05007E64-745A-8D4A-92CD-E20453E02094}" type="presParOf" srcId="{7A0C21C0-282F-804E-A89B-A60D8DACB1E0}" destId="{BEB39F16-E8B6-0C47-9B47-6A212705D538}" srcOrd="2" destOrd="0" presId="urn:microsoft.com/office/officeart/2009/3/layout/HorizontalOrganizationChar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3C9683-FFBE-4935-85BF-2CC555302901}" type="doc">
      <dgm:prSet loTypeId="urn:microsoft.com/office/officeart/2005/8/layout/vList5" loCatId="list" qsTypeId="urn:microsoft.com/office/officeart/2005/8/quickstyle/simple5" qsCatId="simple" csTypeId="urn:microsoft.com/office/officeart/2005/8/colors/colorful2" csCatId="colorful"/>
      <dgm:spPr/>
      <dgm:t>
        <a:bodyPr/>
        <a:lstStyle/>
        <a:p>
          <a:endParaRPr lang="en-US"/>
        </a:p>
      </dgm:t>
    </dgm:pt>
    <dgm:pt modelId="{0DA4077E-E009-4832-8967-A318CF9C7680}">
      <dgm:prSet/>
      <dgm:spPr/>
      <dgm:t>
        <a:bodyPr/>
        <a:lstStyle/>
        <a:p>
          <a:r>
            <a:rPr lang="en-US"/>
            <a:t>Data</a:t>
          </a:r>
        </a:p>
      </dgm:t>
    </dgm:pt>
    <dgm:pt modelId="{A0AC895C-BE64-40E5-9E62-BE7C4F22D178}" type="parTrans" cxnId="{37CEA2D6-804A-44B3-B1B7-D403A2D043C5}">
      <dgm:prSet/>
      <dgm:spPr/>
      <dgm:t>
        <a:bodyPr/>
        <a:lstStyle/>
        <a:p>
          <a:endParaRPr lang="en-US"/>
        </a:p>
      </dgm:t>
    </dgm:pt>
    <dgm:pt modelId="{0A54045B-7A70-4154-AF43-EFF0C9CBF9BA}" type="sibTrans" cxnId="{37CEA2D6-804A-44B3-B1B7-D403A2D043C5}">
      <dgm:prSet/>
      <dgm:spPr/>
      <dgm:t>
        <a:bodyPr/>
        <a:lstStyle/>
        <a:p>
          <a:endParaRPr lang="en-US"/>
        </a:p>
      </dgm:t>
    </dgm:pt>
    <dgm:pt modelId="{189194EE-898C-45B7-ADB4-B0489CA91D2C}">
      <dgm:prSet/>
      <dgm:spPr/>
      <dgm:t>
        <a:bodyPr/>
        <a:lstStyle/>
        <a:p>
          <a:r>
            <a:rPr lang="en-US"/>
            <a:t>Forwarding</a:t>
          </a:r>
        </a:p>
      </dgm:t>
    </dgm:pt>
    <dgm:pt modelId="{F793F92A-6077-4951-AC75-9322FB9CCD71}" type="parTrans" cxnId="{AB56999B-1236-45BE-A21F-2A36CA0439D7}">
      <dgm:prSet/>
      <dgm:spPr/>
      <dgm:t>
        <a:bodyPr/>
        <a:lstStyle/>
        <a:p>
          <a:endParaRPr lang="en-US"/>
        </a:p>
      </dgm:t>
    </dgm:pt>
    <dgm:pt modelId="{183F7FD3-1A62-4283-AF37-209EAEC03F65}" type="sibTrans" cxnId="{AB56999B-1236-45BE-A21F-2A36CA0439D7}">
      <dgm:prSet/>
      <dgm:spPr/>
      <dgm:t>
        <a:bodyPr/>
        <a:lstStyle/>
        <a:p>
          <a:endParaRPr lang="en-US"/>
        </a:p>
      </dgm:t>
    </dgm:pt>
    <dgm:pt modelId="{85EF3281-60A4-4CA7-9EF9-D1A50EDC98A4}">
      <dgm:prSet/>
      <dgm:spPr/>
      <dgm:t>
        <a:bodyPr/>
        <a:lstStyle/>
        <a:p>
          <a:r>
            <a:rPr lang="en-US"/>
            <a:t>Index</a:t>
          </a:r>
        </a:p>
      </dgm:t>
    </dgm:pt>
    <dgm:pt modelId="{EEA5CAE6-1BE1-4C92-8E07-ADD5BC5055DA}" type="parTrans" cxnId="{B5A8F3F2-E3B7-4E61-9C14-659DFE418362}">
      <dgm:prSet/>
      <dgm:spPr/>
      <dgm:t>
        <a:bodyPr/>
        <a:lstStyle/>
        <a:p>
          <a:endParaRPr lang="en-US"/>
        </a:p>
      </dgm:t>
    </dgm:pt>
    <dgm:pt modelId="{D833EFD2-BB38-413A-956A-1C73B73E0B27}" type="sibTrans" cxnId="{B5A8F3F2-E3B7-4E61-9C14-659DFE418362}">
      <dgm:prSet/>
      <dgm:spPr/>
      <dgm:t>
        <a:bodyPr/>
        <a:lstStyle/>
        <a:p>
          <a:endParaRPr lang="en-US"/>
        </a:p>
      </dgm:t>
    </dgm:pt>
    <dgm:pt modelId="{E36F0F21-75AF-432B-8984-F58B91A93526}">
      <dgm:prSet/>
      <dgm:spPr/>
      <dgm:t>
        <a:bodyPr/>
        <a:lstStyle/>
        <a:p>
          <a:r>
            <a:rPr lang="en-US"/>
            <a:t>Versioned Records</a:t>
          </a:r>
        </a:p>
      </dgm:t>
    </dgm:pt>
    <dgm:pt modelId="{EFB2B885-5472-439A-90D6-A2E8ACBAB723}" type="parTrans" cxnId="{E3604198-E5FF-44E5-9E8D-5EBB4EBB47E9}">
      <dgm:prSet/>
      <dgm:spPr/>
      <dgm:t>
        <a:bodyPr/>
        <a:lstStyle/>
        <a:p>
          <a:endParaRPr lang="en-US"/>
        </a:p>
      </dgm:t>
    </dgm:pt>
    <dgm:pt modelId="{E9814DB7-B939-474E-A916-4F492FFBFFA5}" type="sibTrans" cxnId="{E3604198-E5FF-44E5-9E8D-5EBB4EBB47E9}">
      <dgm:prSet/>
      <dgm:spPr/>
      <dgm:t>
        <a:bodyPr/>
        <a:lstStyle/>
        <a:p>
          <a:endParaRPr lang="en-US"/>
        </a:p>
      </dgm:t>
    </dgm:pt>
    <dgm:pt modelId="{C349CC33-B8CC-487D-BFED-EDC09D83E32F}">
      <dgm:prSet/>
      <dgm:spPr/>
      <dgm:t>
        <a:bodyPr/>
        <a:lstStyle/>
        <a:p>
          <a:r>
            <a:rPr lang="en-US"/>
            <a:t>Ghost Records</a:t>
          </a:r>
        </a:p>
      </dgm:t>
    </dgm:pt>
    <dgm:pt modelId="{96F4A068-388C-4005-A429-EA5BAD89255E}" type="parTrans" cxnId="{D4B391FA-A1A0-4AAC-A0B8-716C873148E8}">
      <dgm:prSet/>
      <dgm:spPr/>
      <dgm:t>
        <a:bodyPr/>
        <a:lstStyle/>
        <a:p>
          <a:endParaRPr lang="en-US"/>
        </a:p>
      </dgm:t>
    </dgm:pt>
    <dgm:pt modelId="{E8BD6651-354D-4DBE-B69F-99FE51253B04}" type="sibTrans" cxnId="{D4B391FA-A1A0-4AAC-A0B8-716C873148E8}">
      <dgm:prSet/>
      <dgm:spPr/>
      <dgm:t>
        <a:bodyPr/>
        <a:lstStyle/>
        <a:p>
          <a:endParaRPr lang="en-US"/>
        </a:p>
      </dgm:t>
    </dgm:pt>
    <dgm:pt modelId="{950FC74C-7CBD-4241-B4A8-EE64712D385B}">
      <dgm:prSet/>
      <dgm:spPr/>
      <dgm:t>
        <a:bodyPr/>
        <a:lstStyle/>
        <a:p>
          <a:r>
            <a:rPr lang="en-US"/>
            <a:t>Large Object (LOB)</a:t>
          </a:r>
        </a:p>
      </dgm:t>
    </dgm:pt>
    <dgm:pt modelId="{1E0A533B-BC1C-438E-AEC1-72570E5AEBB1}" type="parTrans" cxnId="{3664615E-7531-4C33-9E50-E4774877A99D}">
      <dgm:prSet/>
      <dgm:spPr/>
      <dgm:t>
        <a:bodyPr/>
        <a:lstStyle/>
        <a:p>
          <a:endParaRPr lang="en-US"/>
        </a:p>
      </dgm:t>
    </dgm:pt>
    <dgm:pt modelId="{0F145599-95B5-4457-B142-E852EEC7C4C3}" type="sibTrans" cxnId="{3664615E-7531-4C33-9E50-E4774877A99D}">
      <dgm:prSet/>
      <dgm:spPr/>
      <dgm:t>
        <a:bodyPr/>
        <a:lstStyle/>
        <a:p>
          <a:endParaRPr lang="en-US"/>
        </a:p>
      </dgm:t>
    </dgm:pt>
    <dgm:pt modelId="{730A3437-2507-4C87-A36B-8834C472C4B7}">
      <dgm:prSet/>
      <dgm:spPr/>
      <dgm:t>
        <a:bodyPr/>
        <a:lstStyle/>
        <a:p>
          <a:r>
            <a:rPr lang="en-US"/>
            <a:t>And so on…</a:t>
          </a:r>
        </a:p>
      </dgm:t>
    </dgm:pt>
    <dgm:pt modelId="{809CE4C9-2C81-4C31-820C-888AC0F7A7F0}" type="parTrans" cxnId="{0980EF86-EF19-4D32-9279-C3503F82A250}">
      <dgm:prSet/>
      <dgm:spPr/>
      <dgm:t>
        <a:bodyPr/>
        <a:lstStyle/>
        <a:p>
          <a:endParaRPr lang="en-US"/>
        </a:p>
      </dgm:t>
    </dgm:pt>
    <dgm:pt modelId="{BB735511-7DDC-4DA9-A214-D834D3CABBA4}" type="sibTrans" cxnId="{0980EF86-EF19-4D32-9279-C3503F82A250}">
      <dgm:prSet/>
      <dgm:spPr/>
      <dgm:t>
        <a:bodyPr/>
        <a:lstStyle/>
        <a:p>
          <a:endParaRPr lang="en-US"/>
        </a:p>
      </dgm:t>
    </dgm:pt>
    <dgm:pt modelId="{3A624415-C805-4F48-8C6D-FE12744CA320}" type="pres">
      <dgm:prSet presAssocID="{303C9683-FFBE-4935-85BF-2CC555302901}" presName="Name0" presStyleCnt="0">
        <dgm:presLayoutVars>
          <dgm:dir/>
          <dgm:animLvl val="lvl"/>
          <dgm:resizeHandles val="exact"/>
        </dgm:presLayoutVars>
      </dgm:prSet>
      <dgm:spPr/>
    </dgm:pt>
    <dgm:pt modelId="{223014B1-212D-DB4D-8D82-5778614CA079}" type="pres">
      <dgm:prSet presAssocID="{0DA4077E-E009-4832-8967-A318CF9C7680}" presName="linNode" presStyleCnt="0"/>
      <dgm:spPr/>
    </dgm:pt>
    <dgm:pt modelId="{23C51111-B9A3-E543-85FF-082385F23F13}" type="pres">
      <dgm:prSet presAssocID="{0DA4077E-E009-4832-8967-A318CF9C7680}" presName="parentText" presStyleLbl="node1" presStyleIdx="0" presStyleCnt="7">
        <dgm:presLayoutVars>
          <dgm:chMax val="1"/>
          <dgm:bulletEnabled val="1"/>
        </dgm:presLayoutVars>
      </dgm:prSet>
      <dgm:spPr/>
    </dgm:pt>
    <dgm:pt modelId="{B66E7022-66CA-0447-8440-5ACFDC02837A}" type="pres">
      <dgm:prSet presAssocID="{0A54045B-7A70-4154-AF43-EFF0C9CBF9BA}" presName="sp" presStyleCnt="0"/>
      <dgm:spPr/>
    </dgm:pt>
    <dgm:pt modelId="{38014AED-1AC5-E349-ABC6-DC2EC1A84975}" type="pres">
      <dgm:prSet presAssocID="{189194EE-898C-45B7-ADB4-B0489CA91D2C}" presName="linNode" presStyleCnt="0"/>
      <dgm:spPr/>
    </dgm:pt>
    <dgm:pt modelId="{C5D88BCD-9320-9F4D-9917-52CCC2E35954}" type="pres">
      <dgm:prSet presAssocID="{189194EE-898C-45B7-ADB4-B0489CA91D2C}" presName="parentText" presStyleLbl="node1" presStyleIdx="1" presStyleCnt="7">
        <dgm:presLayoutVars>
          <dgm:chMax val="1"/>
          <dgm:bulletEnabled val="1"/>
        </dgm:presLayoutVars>
      </dgm:prSet>
      <dgm:spPr/>
    </dgm:pt>
    <dgm:pt modelId="{6AF53200-F042-354B-99F8-5A06F608831C}" type="pres">
      <dgm:prSet presAssocID="{183F7FD3-1A62-4283-AF37-209EAEC03F65}" presName="sp" presStyleCnt="0"/>
      <dgm:spPr/>
    </dgm:pt>
    <dgm:pt modelId="{A61ABC3A-22E1-DC4A-A1B4-EA4B2F7B345C}" type="pres">
      <dgm:prSet presAssocID="{85EF3281-60A4-4CA7-9EF9-D1A50EDC98A4}" presName="linNode" presStyleCnt="0"/>
      <dgm:spPr/>
    </dgm:pt>
    <dgm:pt modelId="{700D3D3C-9CED-6345-8683-0B6D0CF97456}" type="pres">
      <dgm:prSet presAssocID="{85EF3281-60A4-4CA7-9EF9-D1A50EDC98A4}" presName="parentText" presStyleLbl="node1" presStyleIdx="2" presStyleCnt="7">
        <dgm:presLayoutVars>
          <dgm:chMax val="1"/>
          <dgm:bulletEnabled val="1"/>
        </dgm:presLayoutVars>
      </dgm:prSet>
      <dgm:spPr/>
    </dgm:pt>
    <dgm:pt modelId="{E2F701CF-1DF8-DA42-BEDD-6775FC3FEBB8}" type="pres">
      <dgm:prSet presAssocID="{D833EFD2-BB38-413A-956A-1C73B73E0B27}" presName="sp" presStyleCnt="0"/>
      <dgm:spPr/>
    </dgm:pt>
    <dgm:pt modelId="{4774D4CB-640B-6741-B2C0-CB940535D83F}" type="pres">
      <dgm:prSet presAssocID="{E36F0F21-75AF-432B-8984-F58B91A93526}" presName="linNode" presStyleCnt="0"/>
      <dgm:spPr/>
    </dgm:pt>
    <dgm:pt modelId="{61AC68F0-5CE7-A14A-8C56-3F1EF456D658}" type="pres">
      <dgm:prSet presAssocID="{E36F0F21-75AF-432B-8984-F58B91A93526}" presName="parentText" presStyleLbl="node1" presStyleIdx="3" presStyleCnt="7">
        <dgm:presLayoutVars>
          <dgm:chMax val="1"/>
          <dgm:bulletEnabled val="1"/>
        </dgm:presLayoutVars>
      </dgm:prSet>
      <dgm:spPr/>
    </dgm:pt>
    <dgm:pt modelId="{099ED0B5-1AEC-5143-B4D5-64C95702CE39}" type="pres">
      <dgm:prSet presAssocID="{E9814DB7-B939-474E-A916-4F492FFBFFA5}" presName="sp" presStyleCnt="0"/>
      <dgm:spPr/>
    </dgm:pt>
    <dgm:pt modelId="{A6AEC1DE-765F-8248-8110-E700F2184E4A}" type="pres">
      <dgm:prSet presAssocID="{C349CC33-B8CC-487D-BFED-EDC09D83E32F}" presName="linNode" presStyleCnt="0"/>
      <dgm:spPr/>
    </dgm:pt>
    <dgm:pt modelId="{3FE5D0A5-05CF-0A49-A129-E8FD32FC95AA}" type="pres">
      <dgm:prSet presAssocID="{C349CC33-B8CC-487D-BFED-EDC09D83E32F}" presName="parentText" presStyleLbl="node1" presStyleIdx="4" presStyleCnt="7">
        <dgm:presLayoutVars>
          <dgm:chMax val="1"/>
          <dgm:bulletEnabled val="1"/>
        </dgm:presLayoutVars>
      </dgm:prSet>
      <dgm:spPr/>
    </dgm:pt>
    <dgm:pt modelId="{45A98D99-3436-CF43-BD8D-247B31374818}" type="pres">
      <dgm:prSet presAssocID="{E8BD6651-354D-4DBE-B69F-99FE51253B04}" presName="sp" presStyleCnt="0"/>
      <dgm:spPr/>
    </dgm:pt>
    <dgm:pt modelId="{DF65B56A-3303-4047-A63F-DF68B5F133FF}" type="pres">
      <dgm:prSet presAssocID="{950FC74C-7CBD-4241-B4A8-EE64712D385B}" presName="linNode" presStyleCnt="0"/>
      <dgm:spPr/>
    </dgm:pt>
    <dgm:pt modelId="{93BC6C1B-DC08-9F49-9220-2B7D523953BF}" type="pres">
      <dgm:prSet presAssocID="{950FC74C-7CBD-4241-B4A8-EE64712D385B}" presName="parentText" presStyleLbl="node1" presStyleIdx="5" presStyleCnt="7">
        <dgm:presLayoutVars>
          <dgm:chMax val="1"/>
          <dgm:bulletEnabled val="1"/>
        </dgm:presLayoutVars>
      </dgm:prSet>
      <dgm:spPr/>
    </dgm:pt>
    <dgm:pt modelId="{B352B8AA-89EE-094E-AB68-BD7996B05811}" type="pres">
      <dgm:prSet presAssocID="{0F145599-95B5-4457-B142-E852EEC7C4C3}" presName="sp" presStyleCnt="0"/>
      <dgm:spPr/>
    </dgm:pt>
    <dgm:pt modelId="{865D4E16-CEEB-2F4C-BE9E-7B03A38AF127}" type="pres">
      <dgm:prSet presAssocID="{730A3437-2507-4C87-A36B-8834C472C4B7}" presName="linNode" presStyleCnt="0"/>
      <dgm:spPr/>
    </dgm:pt>
    <dgm:pt modelId="{C160F9BD-E4BD-804C-B09C-53B5C92DBB14}" type="pres">
      <dgm:prSet presAssocID="{730A3437-2507-4C87-A36B-8834C472C4B7}" presName="parentText" presStyleLbl="node1" presStyleIdx="6" presStyleCnt="7">
        <dgm:presLayoutVars>
          <dgm:chMax val="1"/>
          <dgm:bulletEnabled val="1"/>
        </dgm:presLayoutVars>
      </dgm:prSet>
      <dgm:spPr/>
    </dgm:pt>
  </dgm:ptLst>
  <dgm:cxnLst>
    <dgm:cxn modelId="{DCFD5D28-EF40-DB4D-A52C-84ED8262AE03}" type="presOf" srcId="{730A3437-2507-4C87-A36B-8834C472C4B7}" destId="{C160F9BD-E4BD-804C-B09C-53B5C92DBB14}" srcOrd="0" destOrd="0" presId="urn:microsoft.com/office/officeart/2005/8/layout/vList5"/>
    <dgm:cxn modelId="{3664615E-7531-4C33-9E50-E4774877A99D}" srcId="{303C9683-FFBE-4935-85BF-2CC555302901}" destId="{950FC74C-7CBD-4241-B4A8-EE64712D385B}" srcOrd="5" destOrd="0" parTransId="{1E0A533B-BC1C-438E-AEC1-72570E5AEBB1}" sibTransId="{0F145599-95B5-4457-B142-E852EEC7C4C3}"/>
    <dgm:cxn modelId="{1F010285-C746-A14C-BD33-A74151A46068}" type="presOf" srcId="{C349CC33-B8CC-487D-BFED-EDC09D83E32F}" destId="{3FE5D0A5-05CF-0A49-A129-E8FD32FC95AA}" srcOrd="0" destOrd="0" presId="urn:microsoft.com/office/officeart/2005/8/layout/vList5"/>
    <dgm:cxn modelId="{0980EF86-EF19-4D32-9279-C3503F82A250}" srcId="{303C9683-FFBE-4935-85BF-2CC555302901}" destId="{730A3437-2507-4C87-A36B-8834C472C4B7}" srcOrd="6" destOrd="0" parTransId="{809CE4C9-2C81-4C31-820C-888AC0F7A7F0}" sibTransId="{BB735511-7DDC-4DA9-A214-D834D3CABBA4}"/>
    <dgm:cxn modelId="{76C6498B-37C4-C241-B2BB-4D53573BA53D}" type="presOf" srcId="{E36F0F21-75AF-432B-8984-F58B91A93526}" destId="{61AC68F0-5CE7-A14A-8C56-3F1EF456D658}" srcOrd="0" destOrd="0" presId="urn:microsoft.com/office/officeart/2005/8/layout/vList5"/>
    <dgm:cxn modelId="{E3604198-E5FF-44E5-9E8D-5EBB4EBB47E9}" srcId="{303C9683-FFBE-4935-85BF-2CC555302901}" destId="{E36F0F21-75AF-432B-8984-F58B91A93526}" srcOrd="3" destOrd="0" parTransId="{EFB2B885-5472-439A-90D6-A2E8ACBAB723}" sibTransId="{E9814DB7-B939-474E-A916-4F492FFBFFA5}"/>
    <dgm:cxn modelId="{AB56999B-1236-45BE-A21F-2A36CA0439D7}" srcId="{303C9683-FFBE-4935-85BF-2CC555302901}" destId="{189194EE-898C-45B7-ADB4-B0489CA91D2C}" srcOrd="1" destOrd="0" parTransId="{F793F92A-6077-4951-AC75-9322FB9CCD71}" sibTransId="{183F7FD3-1A62-4283-AF37-209EAEC03F65}"/>
    <dgm:cxn modelId="{7B3E10CC-F61C-0D45-B477-F78AC80C4055}" type="presOf" srcId="{85EF3281-60A4-4CA7-9EF9-D1A50EDC98A4}" destId="{700D3D3C-9CED-6345-8683-0B6D0CF97456}" srcOrd="0" destOrd="0" presId="urn:microsoft.com/office/officeart/2005/8/layout/vList5"/>
    <dgm:cxn modelId="{75323DCD-E964-644F-B0A8-B0AE3EDC0E7D}" type="presOf" srcId="{303C9683-FFBE-4935-85BF-2CC555302901}" destId="{3A624415-C805-4F48-8C6D-FE12744CA320}" srcOrd="0" destOrd="0" presId="urn:microsoft.com/office/officeart/2005/8/layout/vList5"/>
    <dgm:cxn modelId="{2F7D55CE-CB84-B941-92B2-76FAA8E1A649}" type="presOf" srcId="{0DA4077E-E009-4832-8967-A318CF9C7680}" destId="{23C51111-B9A3-E543-85FF-082385F23F13}" srcOrd="0" destOrd="0" presId="urn:microsoft.com/office/officeart/2005/8/layout/vList5"/>
    <dgm:cxn modelId="{9F8118CF-F8E6-854C-94F2-DE8B84115111}" type="presOf" srcId="{189194EE-898C-45B7-ADB4-B0489CA91D2C}" destId="{C5D88BCD-9320-9F4D-9917-52CCC2E35954}" srcOrd="0" destOrd="0" presId="urn:microsoft.com/office/officeart/2005/8/layout/vList5"/>
    <dgm:cxn modelId="{37CEA2D6-804A-44B3-B1B7-D403A2D043C5}" srcId="{303C9683-FFBE-4935-85BF-2CC555302901}" destId="{0DA4077E-E009-4832-8967-A318CF9C7680}" srcOrd="0" destOrd="0" parTransId="{A0AC895C-BE64-40E5-9E62-BE7C4F22D178}" sibTransId="{0A54045B-7A70-4154-AF43-EFF0C9CBF9BA}"/>
    <dgm:cxn modelId="{9745D0EC-DC09-5449-8175-38C2A8F005B9}" type="presOf" srcId="{950FC74C-7CBD-4241-B4A8-EE64712D385B}" destId="{93BC6C1B-DC08-9F49-9220-2B7D523953BF}" srcOrd="0" destOrd="0" presId="urn:microsoft.com/office/officeart/2005/8/layout/vList5"/>
    <dgm:cxn modelId="{B5A8F3F2-E3B7-4E61-9C14-659DFE418362}" srcId="{303C9683-FFBE-4935-85BF-2CC555302901}" destId="{85EF3281-60A4-4CA7-9EF9-D1A50EDC98A4}" srcOrd="2" destOrd="0" parTransId="{EEA5CAE6-1BE1-4C92-8E07-ADD5BC5055DA}" sibTransId="{D833EFD2-BB38-413A-956A-1C73B73E0B27}"/>
    <dgm:cxn modelId="{D4B391FA-A1A0-4AAC-A0B8-716C873148E8}" srcId="{303C9683-FFBE-4935-85BF-2CC555302901}" destId="{C349CC33-B8CC-487D-BFED-EDC09D83E32F}" srcOrd="4" destOrd="0" parTransId="{96F4A068-388C-4005-A429-EA5BAD89255E}" sibTransId="{E8BD6651-354D-4DBE-B69F-99FE51253B04}"/>
    <dgm:cxn modelId="{A8157E2E-2807-D94E-8266-6AA18C68F81F}" type="presParOf" srcId="{3A624415-C805-4F48-8C6D-FE12744CA320}" destId="{223014B1-212D-DB4D-8D82-5778614CA079}" srcOrd="0" destOrd="0" presId="urn:microsoft.com/office/officeart/2005/8/layout/vList5"/>
    <dgm:cxn modelId="{8021D770-D080-364E-9112-897B1E40E640}" type="presParOf" srcId="{223014B1-212D-DB4D-8D82-5778614CA079}" destId="{23C51111-B9A3-E543-85FF-082385F23F13}" srcOrd="0" destOrd="0" presId="urn:microsoft.com/office/officeart/2005/8/layout/vList5"/>
    <dgm:cxn modelId="{2B6915A7-3181-F143-AF16-C00663D672F8}" type="presParOf" srcId="{3A624415-C805-4F48-8C6D-FE12744CA320}" destId="{B66E7022-66CA-0447-8440-5ACFDC02837A}" srcOrd="1" destOrd="0" presId="urn:microsoft.com/office/officeart/2005/8/layout/vList5"/>
    <dgm:cxn modelId="{121C2B45-BC73-E446-87A6-01009A7A4FD6}" type="presParOf" srcId="{3A624415-C805-4F48-8C6D-FE12744CA320}" destId="{38014AED-1AC5-E349-ABC6-DC2EC1A84975}" srcOrd="2" destOrd="0" presId="urn:microsoft.com/office/officeart/2005/8/layout/vList5"/>
    <dgm:cxn modelId="{5C74BBA4-8BCD-9848-B394-E2944FEE8E27}" type="presParOf" srcId="{38014AED-1AC5-E349-ABC6-DC2EC1A84975}" destId="{C5D88BCD-9320-9F4D-9917-52CCC2E35954}" srcOrd="0" destOrd="0" presId="urn:microsoft.com/office/officeart/2005/8/layout/vList5"/>
    <dgm:cxn modelId="{1C93BC77-47BB-0441-B079-0B050B8E528E}" type="presParOf" srcId="{3A624415-C805-4F48-8C6D-FE12744CA320}" destId="{6AF53200-F042-354B-99F8-5A06F608831C}" srcOrd="3" destOrd="0" presId="urn:microsoft.com/office/officeart/2005/8/layout/vList5"/>
    <dgm:cxn modelId="{49352896-8669-834E-87CB-DB1843DA187B}" type="presParOf" srcId="{3A624415-C805-4F48-8C6D-FE12744CA320}" destId="{A61ABC3A-22E1-DC4A-A1B4-EA4B2F7B345C}" srcOrd="4" destOrd="0" presId="urn:microsoft.com/office/officeart/2005/8/layout/vList5"/>
    <dgm:cxn modelId="{5BDD51F5-0F5C-B943-8BD5-AFE9F8E39DFB}" type="presParOf" srcId="{A61ABC3A-22E1-DC4A-A1B4-EA4B2F7B345C}" destId="{700D3D3C-9CED-6345-8683-0B6D0CF97456}" srcOrd="0" destOrd="0" presId="urn:microsoft.com/office/officeart/2005/8/layout/vList5"/>
    <dgm:cxn modelId="{124B5378-F976-7B4F-ADC0-83BC16606A9E}" type="presParOf" srcId="{3A624415-C805-4F48-8C6D-FE12744CA320}" destId="{E2F701CF-1DF8-DA42-BEDD-6775FC3FEBB8}" srcOrd="5" destOrd="0" presId="urn:microsoft.com/office/officeart/2005/8/layout/vList5"/>
    <dgm:cxn modelId="{53540FD9-919E-944C-A51E-52E16860EAF9}" type="presParOf" srcId="{3A624415-C805-4F48-8C6D-FE12744CA320}" destId="{4774D4CB-640B-6741-B2C0-CB940535D83F}" srcOrd="6" destOrd="0" presId="urn:microsoft.com/office/officeart/2005/8/layout/vList5"/>
    <dgm:cxn modelId="{0CAB39E3-D75D-DF46-9DF9-5963F79C731E}" type="presParOf" srcId="{4774D4CB-640B-6741-B2C0-CB940535D83F}" destId="{61AC68F0-5CE7-A14A-8C56-3F1EF456D658}" srcOrd="0" destOrd="0" presId="urn:microsoft.com/office/officeart/2005/8/layout/vList5"/>
    <dgm:cxn modelId="{A36A679D-7B3A-D74D-8D71-49ACC76CE44B}" type="presParOf" srcId="{3A624415-C805-4F48-8C6D-FE12744CA320}" destId="{099ED0B5-1AEC-5143-B4D5-64C95702CE39}" srcOrd="7" destOrd="0" presId="urn:microsoft.com/office/officeart/2005/8/layout/vList5"/>
    <dgm:cxn modelId="{3E99D490-FBF4-6444-9572-964A3AE33BED}" type="presParOf" srcId="{3A624415-C805-4F48-8C6D-FE12744CA320}" destId="{A6AEC1DE-765F-8248-8110-E700F2184E4A}" srcOrd="8" destOrd="0" presId="urn:microsoft.com/office/officeart/2005/8/layout/vList5"/>
    <dgm:cxn modelId="{5F268E01-A9E3-8D46-A6EB-EC7DE8EE06F8}" type="presParOf" srcId="{A6AEC1DE-765F-8248-8110-E700F2184E4A}" destId="{3FE5D0A5-05CF-0A49-A129-E8FD32FC95AA}" srcOrd="0" destOrd="0" presId="urn:microsoft.com/office/officeart/2005/8/layout/vList5"/>
    <dgm:cxn modelId="{410F233D-3B60-244E-B085-0314058CA93E}" type="presParOf" srcId="{3A624415-C805-4F48-8C6D-FE12744CA320}" destId="{45A98D99-3436-CF43-BD8D-247B31374818}" srcOrd="9" destOrd="0" presId="urn:microsoft.com/office/officeart/2005/8/layout/vList5"/>
    <dgm:cxn modelId="{587CED55-D386-F84C-8D43-DF6E331B8FFA}" type="presParOf" srcId="{3A624415-C805-4F48-8C6D-FE12744CA320}" destId="{DF65B56A-3303-4047-A63F-DF68B5F133FF}" srcOrd="10" destOrd="0" presId="urn:microsoft.com/office/officeart/2005/8/layout/vList5"/>
    <dgm:cxn modelId="{9968E4F9-EA8D-D243-8E7E-4BC91656AB4D}" type="presParOf" srcId="{DF65B56A-3303-4047-A63F-DF68B5F133FF}" destId="{93BC6C1B-DC08-9F49-9220-2B7D523953BF}" srcOrd="0" destOrd="0" presId="urn:microsoft.com/office/officeart/2005/8/layout/vList5"/>
    <dgm:cxn modelId="{4DAEC856-95B1-F543-AD09-BB06804C02CE}" type="presParOf" srcId="{3A624415-C805-4F48-8C6D-FE12744CA320}" destId="{B352B8AA-89EE-094E-AB68-BD7996B05811}" srcOrd="11" destOrd="0" presId="urn:microsoft.com/office/officeart/2005/8/layout/vList5"/>
    <dgm:cxn modelId="{5866A735-FEED-4A43-A2DF-4FF1272B68A9}" type="presParOf" srcId="{3A624415-C805-4F48-8C6D-FE12744CA320}" destId="{865D4E16-CEEB-2F4C-BE9E-7B03A38AF127}" srcOrd="12" destOrd="0" presId="urn:microsoft.com/office/officeart/2005/8/layout/vList5"/>
    <dgm:cxn modelId="{03189AAB-8E2E-324D-A75D-CBF127B8177E}" type="presParOf" srcId="{865D4E16-CEEB-2F4C-BE9E-7B03A38AF127}" destId="{C160F9BD-E4BD-804C-B09C-53B5C92DBB14}"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71125E-D8CB-6741-AD16-19F6A02B7623}">
      <dsp:nvSpPr>
        <dsp:cNvPr id="0" name=""/>
        <dsp:cNvSpPr/>
      </dsp:nvSpPr>
      <dsp:spPr>
        <a:xfrm>
          <a:off x="738308" y="2276"/>
          <a:ext cx="4784483" cy="1459267"/>
        </a:xfrm>
        <a:prstGeom prst="rect">
          <a:avLst/>
        </a:prstGeom>
        <a:gradFill rotWithShape="0">
          <a:gsLst>
            <a:gs pos="0">
              <a:schemeClr val="accent5">
                <a:hueOff val="0"/>
                <a:satOff val="0"/>
                <a:lumOff val="0"/>
                <a:alphaOff val="0"/>
                <a:tint val="60000"/>
                <a:satMod val="100000"/>
                <a:lumMod val="110000"/>
              </a:schemeClr>
            </a:gs>
            <a:gs pos="100000">
              <a:schemeClr val="accent5">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b="1" kern="1200"/>
            <a:t>data∙base∙ol∙o∙gy</a:t>
          </a:r>
          <a:endParaRPr lang="en-US" sz="3000" kern="1200"/>
        </a:p>
      </dsp:txBody>
      <dsp:txXfrm>
        <a:off x="738308" y="2276"/>
        <a:ext cx="4784483" cy="1459267"/>
      </dsp:txXfrm>
    </dsp:sp>
    <dsp:sp modelId="{A0B0E97C-ACC7-B143-956D-F1EC168E1CE4}">
      <dsp:nvSpPr>
        <dsp:cNvPr id="0" name=""/>
        <dsp:cNvSpPr/>
      </dsp:nvSpPr>
      <dsp:spPr>
        <a:xfrm>
          <a:off x="738308" y="2059603"/>
          <a:ext cx="4784483" cy="1459267"/>
        </a:xfrm>
        <a:prstGeom prst="rect">
          <a:avLst/>
        </a:prstGeom>
        <a:gradFill rotWithShape="0">
          <a:gsLst>
            <a:gs pos="0">
              <a:schemeClr val="accent5">
                <a:hueOff val="0"/>
                <a:satOff val="0"/>
                <a:lumOff val="0"/>
                <a:alphaOff val="0"/>
                <a:tint val="60000"/>
                <a:satMod val="100000"/>
                <a:lumMod val="110000"/>
              </a:schemeClr>
            </a:gs>
            <a:gs pos="100000">
              <a:schemeClr val="accent5">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i="1" kern="1200"/>
            <a:t>noun</a:t>
          </a:r>
          <a:endParaRPr lang="en-US" sz="3000" kern="1200"/>
        </a:p>
      </dsp:txBody>
      <dsp:txXfrm>
        <a:off x="738308" y="2059603"/>
        <a:ext cx="4784483" cy="1459267"/>
      </dsp:txXfrm>
    </dsp:sp>
    <dsp:sp modelId="{E12089DD-6BCD-EB48-BFFC-FDC196176658}">
      <dsp:nvSpPr>
        <dsp:cNvPr id="0" name=""/>
        <dsp:cNvSpPr/>
      </dsp:nvSpPr>
      <dsp:spPr>
        <a:xfrm>
          <a:off x="738308" y="4116931"/>
          <a:ext cx="4784483" cy="1459267"/>
        </a:xfrm>
        <a:prstGeom prst="rect">
          <a:avLst/>
        </a:prstGeom>
        <a:gradFill rotWithShape="0">
          <a:gsLst>
            <a:gs pos="0">
              <a:schemeClr val="accent5">
                <a:hueOff val="0"/>
                <a:satOff val="0"/>
                <a:lumOff val="0"/>
                <a:alphaOff val="0"/>
                <a:tint val="60000"/>
                <a:satMod val="100000"/>
                <a:lumMod val="110000"/>
              </a:schemeClr>
            </a:gs>
            <a:gs pos="100000">
              <a:schemeClr val="accent5">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the science concerned with the study of databases and their structures.  </a:t>
          </a:r>
        </a:p>
      </dsp:txBody>
      <dsp:txXfrm>
        <a:off x="738308" y="4116931"/>
        <a:ext cx="4784483" cy="14592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C51111-B9A3-E543-85FF-082385F23F13}">
      <dsp:nvSpPr>
        <dsp:cNvPr id="0" name=""/>
        <dsp:cNvSpPr/>
      </dsp:nvSpPr>
      <dsp:spPr>
        <a:xfrm>
          <a:off x="3548882" y="323"/>
          <a:ext cx="3992493" cy="517837"/>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Data</a:t>
          </a:r>
        </a:p>
      </dsp:txBody>
      <dsp:txXfrm>
        <a:off x="3574161" y="25602"/>
        <a:ext cx="3941935" cy="467279"/>
      </dsp:txXfrm>
    </dsp:sp>
    <dsp:sp modelId="{C5D88BCD-9320-9F4D-9917-52CCC2E35954}">
      <dsp:nvSpPr>
        <dsp:cNvPr id="0" name=""/>
        <dsp:cNvSpPr/>
      </dsp:nvSpPr>
      <dsp:spPr>
        <a:xfrm>
          <a:off x="3548882" y="544052"/>
          <a:ext cx="3992493" cy="517837"/>
        </a:xfrm>
        <a:prstGeom prst="roundRect">
          <a:avLst/>
        </a:prstGeom>
        <a:gradFill rotWithShape="0">
          <a:gsLst>
            <a:gs pos="0">
              <a:schemeClr val="accent2">
                <a:hueOff val="923720"/>
                <a:satOff val="-159"/>
                <a:lumOff val="-1634"/>
                <a:alphaOff val="0"/>
                <a:tint val="94000"/>
                <a:satMod val="103000"/>
                <a:lumMod val="102000"/>
              </a:schemeClr>
            </a:gs>
            <a:gs pos="50000">
              <a:schemeClr val="accent2">
                <a:hueOff val="923720"/>
                <a:satOff val="-159"/>
                <a:lumOff val="-1634"/>
                <a:alphaOff val="0"/>
                <a:shade val="100000"/>
                <a:satMod val="110000"/>
                <a:lumMod val="100000"/>
              </a:schemeClr>
            </a:gs>
            <a:gs pos="100000">
              <a:schemeClr val="accent2">
                <a:hueOff val="923720"/>
                <a:satOff val="-159"/>
                <a:lumOff val="-1634"/>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Forwarding</a:t>
          </a:r>
        </a:p>
      </dsp:txBody>
      <dsp:txXfrm>
        <a:off x="3574161" y="569331"/>
        <a:ext cx="3941935" cy="467279"/>
      </dsp:txXfrm>
    </dsp:sp>
    <dsp:sp modelId="{700D3D3C-9CED-6345-8683-0B6D0CF97456}">
      <dsp:nvSpPr>
        <dsp:cNvPr id="0" name=""/>
        <dsp:cNvSpPr/>
      </dsp:nvSpPr>
      <dsp:spPr>
        <a:xfrm>
          <a:off x="3548882" y="1087781"/>
          <a:ext cx="3992493" cy="517837"/>
        </a:xfrm>
        <a:prstGeom prst="roundRect">
          <a:avLst/>
        </a:prstGeom>
        <a:gradFill rotWithShape="0">
          <a:gsLst>
            <a:gs pos="0">
              <a:schemeClr val="accent2">
                <a:hueOff val="1847440"/>
                <a:satOff val="-318"/>
                <a:lumOff val="-3268"/>
                <a:alphaOff val="0"/>
                <a:tint val="94000"/>
                <a:satMod val="103000"/>
                <a:lumMod val="102000"/>
              </a:schemeClr>
            </a:gs>
            <a:gs pos="50000">
              <a:schemeClr val="accent2">
                <a:hueOff val="1847440"/>
                <a:satOff val="-318"/>
                <a:lumOff val="-3268"/>
                <a:alphaOff val="0"/>
                <a:shade val="100000"/>
                <a:satMod val="110000"/>
                <a:lumMod val="100000"/>
              </a:schemeClr>
            </a:gs>
            <a:gs pos="100000">
              <a:schemeClr val="accent2">
                <a:hueOff val="1847440"/>
                <a:satOff val="-318"/>
                <a:lumOff val="-3268"/>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Index</a:t>
          </a:r>
        </a:p>
      </dsp:txBody>
      <dsp:txXfrm>
        <a:off x="3574161" y="1113060"/>
        <a:ext cx="3941935" cy="467279"/>
      </dsp:txXfrm>
    </dsp:sp>
    <dsp:sp modelId="{61AC68F0-5CE7-A14A-8C56-3F1EF456D658}">
      <dsp:nvSpPr>
        <dsp:cNvPr id="0" name=""/>
        <dsp:cNvSpPr/>
      </dsp:nvSpPr>
      <dsp:spPr>
        <a:xfrm>
          <a:off x="3548882" y="1631511"/>
          <a:ext cx="3992493" cy="517837"/>
        </a:xfrm>
        <a:prstGeom prst="roundRect">
          <a:avLst/>
        </a:prstGeom>
        <a:gradFill rotWithShape="0">
          <a:gsLst>
            <a:gs pos="0">
              <a:schemeClr val="accent2">
                <a:hueOff val="2771159"/>
                <a:satOff val="-477"/>
                <a:lumOff val="-4902"/>
                <a:alphaOff val="0"/>
                <a:tint val="94000"/>
                <a:satMod val="103000"/>
                <a:lumMod val="102000"/>
              </a:schemeClr>
            </a:gs>
            <a:gs pos="50000">
              <a:schemeClr val="accent2">
                <a:hueOff val="2771159"/>
                <a:satOff val="-477"/>
                <a:lumOff val="-4902"/>
                <a:alphaOff val="0"/>
                <a:shade val="100000"/>
                <a:satMod val="110000"/>
                <a:lumMod val="100000"/>
              </a:schemeClr>
            </a:gs>
            <a:gs pos="100000">
              <a:schemeClr val="accent2">
                <a:hueOff val="2771159"/>
                <a:satOff val="-477"/>
                <a:lumOff val="-4902"/>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Versioned Records</a:t>
          </a:r>
        </a:p>
      </dsp:txBody>
      <dsp:txXfrm>
        <a:off x="3574161" y="1656790"/>
        <a:ext cx="3941935" cy="467279"/>
      </dsp:txXfrm>
    </dsp:sp>
    <dsp:sp modelId="{3FE5D0A5-05CF-0A49-A129-E8FD32FC95AA}">
      <dsp:nvSpPr>
        <dsp:cNvPr id="0" name=""/>
        <dsp:cNvSpPr/>
      </dsp:nvSpPr>
      <dsp:spPr>
        <a:xfrm>
          <a:off x="3548882" y="2175240"/>
          <a:ext cx="3992493" cy="517837"/>
        </a:xfrm>
        <a:prstGeom prst="roundRect">
          <a:avLst/>
        </a:prstGeom>
        <a:gradFill rotWithShape="0">
          <a:gsLst>
            <a:gs pos="0">
              <a:schemeClr val="accent2">
                <a:hueOff val="3694879"/>
                <a:satOff val="-635"/>
                <a:lumOff val="-6536"/>
                <a:alphaOff val="0"/>
                <a:tint val="94000"/>
                <a:satMod val="103000"/>
                <a:lumMod val="102000"/>
              </a:schemeClr>
            </a:gs>
            <a:gs pos="50000">
              <a:schemeClr val="accent2">
                <a:hueOff val="3694879"/>
                <a:satOff val="-635"/>
                <a:lumOff val="-6536"/>
                <a:alphaOff val="0"/>
                <a:shade val="100000"/>
                <a:satMod val="110000"/>
                <a:lumMod val="100000"/>
              </a:schemeClr>
            </a:gs>
            <a:gs pos="100000">
              <a:schemeClr val="accent2">
                <a:hueOff val="3694879"/>
                <a:satOff val="-635"/>
                <a:lumOff val="-6536"/>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Ghost Records</a:t>
          </a:r>
        </a:p>
      </dsp:txBody>
      <dsp:txXfrm>
        <a:off x="3574161" y="2200519"/>
        <a:ext cx="3941935" cy="467279"/>
      </dsp:txXfrm>
    </dsp:sp>
    <dsp:sp modelId="{93BC6C1B-DC08-9F49-9220-2B7D523953BF}">
      <dsp:nvSpPr>
        <dsp:cNvPr id="0" name=""/>
        <dsp:cNvSpPr/>
      </dsp:nvSpPr>
      <dsp:spPr>
        <a:xfrm>
          <a:off x="3548882" y="2718970"/>
          <a:ext cx="3992493" cy="517837"/>
        </a:xfrm>
        <a:prstGeom prst="roundRect">
          <a:avLst/>
        </a:prstGeom>
        <a:gradFill rotWithShape="0">
          <a:gsLst>
            <a:gs pos="0">
              <a:schemeClr val="accent2">
                <a:hueOff val="4618599"/>
                <a:satOff val="-794"/>
                <a:lumOff val="-8170"/>
                <a:alphaOff val="0"/>
                <a:tint val="94000"/>
                <a:satMod val="103000"/>
                <a:lumMod val="102000"/>
              </a:schemeClr>
            </a:gs>
            <a:gs pos="50000">
              <a:schemeClr val="accent2">
                <a:hueOff val="4618599"/>
                <a:satOff val="-794"/>
                <a:lumOff val="-8170"/>
                <a:alphaOff val="0"/>
                <a:shade val="100000"/>
                <a:satMod val="110000"/>
                <a:lumMod val="100000"/>
              </a:schemeClr>
            </a:gs>
            <a:gs pos="100000">
              <a:schemeClr val="accent2">
                <a:hueOff val="4618599"/>
                <a:satOff val="-794"/>
                <a:lumOff val="-817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Large Object (LOB)</a:t>
          </a:r>
        </a:p>
      </dsp:txBody>
      <dsp:txXfrm>
        <a:off x="3574161" y="2744249"/>
        <a:ext cx="3941935" cy="467279"/>
      </dsp:txXfrm>
    </dsp:sp>
    <dsp:sp modelId="{C160F9BD-E4BD-804C-B09C-53B5C92DBB14}">
      <dsp:nvSpPr>
        <dsp:cNvPr id="0" name=""/>
        <dsp:cNvSpPr/>
      </dsp:nvSpPr>
      <dsp:spPr>
        <a:xfrm>
          <a:off x="3548882" y="3262699"/>
          <a:ext cx="3992493" cy="517837"/>
        </a:xfrm>
        <a:prstGeom prst="roundRect">
          <a:avLst/>
        </a:prstGeom>
        <a:gradFill rotWithShape="0">
          <a:gsLst>
            <a:gs pos="0">
              <a:schemeClr val="accent2">
                <a:hueOff val="5542319"/>
                <a:satOff val="-953"/>
                <a:lumOff val="-9804"/>
                <a:alphaOff val="0"/>
                <a:tint val="94000"/>
                <a:satMod val="103000"/>
                <a:lumMod val="102000"/>
              </a:schemeClr>
            </a:gs>
            <a:gs pos="50000">
              <a:schemeClr val="accent2">
                <a:hueOff val="5542319"/>
                <a:satOff val="-953"/>
                <a:lumOff val="-9804"/>
                <a:alphaOff val="0"/>
                <a:shade val="100000"/>
                <a:satMod val="110000"/>
                <a:lumMod val="100000"/>
              </a:schemeClr>
            </a:gs>
            <a:gs pos="100000">
              <a:schemeClr val="accent2">
                <a:hueOff val="5542319"/>
                <a:satOff val="-953"/>
                <a:lumOff val="-9804"/>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And so on…</a:t>
          </a:r>
        </a:p>
      </dsp:txBody>
      <dsp:txXfrm>
        <a:off x="3574161" y="3287978"/>
        <a:ext cx="3941935" cy="467279"/>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527412-5797-2C40-9221-DD712DF0DCE5}" type="datetimeFigureOut">
              <a:rPr lang="en-US" smtClean="0"/>
              <a:t>9/27/18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C41B91-15B3-FB4F-A333-48838D556514}" type="slidenum">
              <a:rPr lang="en-US" smtClean="0"/>
              <a:t>‹#›</a:t>
            </a:fld>
            <a:endParaRPr lang="en-US"/>
          </a:p>
        </p:txBody>
      </p:sp>
    </p:spTree>
    <p:extLst>
      <p:ext uri="{BB962C8B-B14F-4D97-AF65-F5344CB8AC3E}">
        <p14:creationId xmlns:p14="http://schemas.microsoft.com/office/powerpoint/2010/main" val="482240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80000"/>
              </a:lnSpc>
            </a:pPr>
            <a:endParaRPr lang="en-US" altLang="en-US" dirty="0">
              <a:ea typeface="ＭＳ Ｐゴシック" charset="-128"/>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B4A80B45-7012-B74A-923D-F2F3E2DC15C7}" type="slidenum">
              <a:rPr lang="en-US" altLang="en-US" sz="1200"/>
              <a:pPr eaLnBrk="1" hangingPunct="1"/>
              <a:t>1</a:t>
            </a:fld>
            <a:endParaRPr lang="en-US" altLang="en-US" sz="1200"/>
          </a:p>
        </p:txBody>
      </p:sp>
    </p:spTree>
    <p:extLst>
      <p:ext uri="{BB962C8B-B14F-4D97-AF65-F5344CB8AC3E}">
        <p14:creationId xmlns:p14="http://schemas.microsoft.com/office/powerpoint/2010/main" val="1418497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48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Just as a refresher on the two types of data, fixed &amp; variable.</a:t>
            </a:r>
          </a:p>
        </p:txBody>
      </p:sp>
      <p:sp>
        <p:nvSpPr>
          <p:cNvPr id="348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61D14EA-6A13-F341-81A8-8980540259FB}" type="slidenum">
              <a:rPr lang="en-US" altLang="en-US" sz="1200"/>
              <a:pPr eaLnBrk="1" hangingPunct="1"/>
              <a:t>15</a:t>
            </a:fld>
            <a:endParaRPr lang="en-US" altLang="en-US" sz="1200"/>
          </a:p>
        </p:txBody>
      </p:sp>
    </p:spTree>
    <p:extLst>
      <p:ext uri="{BB962C8B-B14F-4D97-AF65-F5344CB8AC3E}">
        <p14:creationId xmlns:p14="http://schemas.microsoft.com/office/powerpoint/2010/main" val="865748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The size totals assume that the column is filled to the max.  </a:t>
            </a:r>
          </a:p>
          <a:p>
            <a:r>
              <a:rPr lang="en-US" altLang="en-US">
                <a:ea typeface="ＭＳ Ｐゴシック" charset="-128"/>
              </a:rPr>
              <a:t>Now that we have an understanding on the data types, let</a:t>
            </a:r>
            <a:r>
              <a:rPr lang="ja-JP" altLang="en-US">
                <a:ea typeface="ＭＳ Ｐゴシック" charset="-128"/>
              </a:rPr>
              <a:t>’</a:t>
            </a:r>
            <a:r>
              <a:rPr lang="en-US" altLang="ja-JP">
                <a:ea typeface="ＭＳ Ｐゴシック" charset="-128"/>
              </a:rPr>
              <a:t>s talk about how the data is physically stored.  </a:t>
            </a:r>
          </a:p>
          <a:p>
            <a:endParaRPr lang="en-US" altLang="ja-JP">
              <a:ea typeface="ＭＳ Ｐゴシック" charset="-128"/>
            </a:endParaRPr>
          </a:p>
          <a:p>
            <a:r>
              <a:rPr lang="en-US" altLang="ja-JP">
                <a:ea typeface="ＭＳ Ｐゴシック" charset="-128"/>
              </a:rPr>
              <a:t>Time to show what’s under the hood really…</a:t>
            </a:r>
          </a:p>
          <a:p>
            <a:endParaRPr lang="en-US" altLang="en-US">
              <a:ea typeface="ＭＳ Ｐゴシック" charset="-128"/>
            </a:endParaRPr>
          </a:p>
        </p:txBody>
      </p:sp>
      <p:sp>
        <p:nvSpPr>
          <p:cNvPr id="3686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E4F5377-16E6-E54D-9EFA-6A0AE49CF25D}" type="slidenum">
              <a:rPr lang="en-US" altLang="en-US" sz="1200"/>
              <a:pPr eaLnBrk="1" hangingPunct="1"/>
              <a:t>16</a:t>
            </a:fld>
            <a:endParaRPr lang="en-US" altLang="en-US" sz="1200"/>
          </a:p>
        </p:txBody>
      </p:sp>
    </p:spTree>
    <p:extLst>
      <p:ext uri="{BB962C8B-B14F-4D97-AF65-F5344CB8AC3E}">
        <p14:creationId xmlns:p14="http://schemas.microsoft.com/office/powerpoint/2010/main" val="2395215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Tag bytes = what type of record is it</a:t>
            </a:r>
          </a:p>
          <a:p>
            <a:r>
              <a:rPr lang="en-US" altLang="en-US">
                <a:ea typeface="ＭＳ Ｐゴシック" charset="-128"/>
              </a:rPr>
              <a:t>NULL Bitmap offset = forward pointer to where the NULL bitmap lives</a:t>
            </a:r>
          </a:p>
          <a:p>
            <a:r>
              <a:rPr lang="en-US" altLang="en-US">
                <a:ea typeface="ＭＳ Ｐゴシック" charset="-128"/>
              </a:rPr>
              <a:t>Fixed length data = stores the fixed length data</a:t>
            </a:r>
          </a:p>
          <a:p>
            <a:r>
              <a:rPr lang="en-US" altLang="en-US">
                <a:ea typeface="ＭＳ Ｐゴシック" charset="-128"/>
              </a:rPr>
              <a:t>Null bitmap = A combination of the total number of columns (2 bytes) and a bit for every column to see if it’s NULL or not.  N/8 = 8 bits = 1 byte</a:t>
            </a:r>
          </a:p>
          <a:p>
            <a:r>
              <a:rPr lang="en-US" altLang="en-US">
                <a:ea typeface="ＭＳ Ｐゴシック" charset="-128"/>
              </a:rPr>
              <a:t>Variable column offset array = stores the end of each column so that the engine can easily determine the size of the column in conjunction of the number of variable columns</a:t>
            </a:r>
          </a:p>
          <a:p>
            <a:r>
              <a:rPr lang="en-US" altLang="en-US">
                <a:ea typeface="ＭＳ Ｐゴシック" charset="-128"/>
              </a:rPr>
              <a:t>Variable length data = the actual data itself is stored here.  </a:t>
            </a:r>
          </a:p>
          <a:p>
            <a:r>
              <a:rPr lang="en-US" altLang="en-US">
                <a:ea typeface="ＭＳ Ｐゴシック" charset="-128"/>
              </a:rPr>
              <a:t>----- Meeting Notes (7/25/13 13:31) -----</a:t>
            </a:r>
          </a:p>
          <a:p>
            <a:r>
              <a:rPr lang="en-US" altLang="en-US">
                <a:ea typeface="ＭＳ Ｐゴシック" charset="-128"/>
              </a:rPr>
              <a:t>What are the record types?</a:t>
            </a:r>
          </a:p>
          <a:p>
            <a:endParaRPr lang="en-US" altLang="en-US">
              <a:ea typeface="ＭＳ Ｐゴシック" charset="-128"/>
            </a:endParaRPr>
          </a:p>
          <a:p>
            <a:r>
              <a:rPr lang="en-US" altLang="en-US">
                <a:ea typeface="ＭＳ Ｐゴシック" charset="-128"/>
              </a:rPr>
              <a:t>NULL Bitmap tracks which columns in the row have NULL values.  There is a BIT for each column.  </a:t>
            </a:r>
          </a:p>
          <a:p>
            <a:r>
              <a:rPr lang="en-US" altLang="en-US">
                <a:ea typeface="ＭＳ Ｐゴシック" charset="-128"/>
              </a:rPr>
              <a:t>Null bitmpa offset points to the START of the NULL Bitmpa.  It’s a pointer FORWARD in the record!!  This tells us how big the fixed data length portion of the record is.  </a:t>
            </a:r>
          </a:p>
          <a:p>
            <a:endParaRPr lang="en-US" altLang="en-US">
              <a:ea typeface="ＭＳ Ｐゴシック" charset="-128"/>
            </a:endParaRPr>
          </a:p>
        </p:txBody>
      </p:sp>
      <p:sp>
        <p:nvSpPr>
          <p:cNvPr id="389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F03E831-1933-7D42-8B65-44582F29FDF3}" type="slidenum">
              <a:rPr lang="en-US" altLang="en-US" sz="1200"/>
              <a:pPr eaLnBrk="1" hangingPunct="1"/>
              <a:t>17</a:t>
            </a:fld>
            <a:endParaRPr lang="en-US" altLang="en-US" sz="1200"/>
          </a:p>
        </p:txBody>
      </p:sp>
    </p:spTree>
    <p:extLst>
      <p:ext uri="{BB962C8B-B14F-4D97-AF65-F5344CB8AC3E}">
        <p14:creationId xmlns:p14="http://schemas.microsoft.com/office/powerpoint/2010/main" val="687440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Tag bytes = what type of record is it</a:t>
            </a:r>
          </a:p>
          <a:p>
            <a:r>
              <a:rPr lang="en-US" altLang="en-US">
                <a:ea typeface="ＭＳ Ｐゴシック" charset="-128"/>
              </a:rPr>
              <a:t>NULL Bitmap offset = forward pointer to where the NULL bitmap lives</a:t>
            </a:r>
          </a:p>
          <a:p>
            <a:r>
              <a:rPr lang="en-US" altLang="en-US">
                <a:ea typeface="ＭＳ Ｐゴシック" charset="-128"/>
              </a:rPr>
              <a:t>Fixed length data = stores the fixed length data</a:t>
            </a:r>
          </a:p>
          <a:p>
            <a:r>
              <a:rPr lang="en-US" altLang="en-US">
                <a:ea typeface="ＭＳ Ｐゴシック" charset="-128"/>
              </a:rPr>
              <a:t>Null bitmap = A combination of the total number of columns (2 bytes) and a bit for every column to see if it’s NULL or not.  N/8 = 8 bits = 1 byte</a:t>
            </a:r>
          </a:p>
          <a:p>
            <a:r>
              <a:rPr lang="en-US" altLang="en-US">
                <a:ea typeface="ＭＳ Ｐゴシック" charset="-128"/>
              </a:rPr>
              <a:t>Variable column offset array = stores the end of each column so that the engine can easily determine the size of the column in conjunction of the number of variable columns</a:t>
            </a:r>
          </a:p>
          <a:p>
            <a:r>
              <a:rPr lang="en-US" altLang="en-US">
                <a:ea typeface="ＭＳ Ｐゴシック" charset="-128"/>
              </a:rPr>
              <a:t>Variable length data = the actual data itself is stored here.  </a:t>
            </a:r>
          </a:p>
          <a:p>
            <a:r>
              <a:rPr lang="en-US" altLang="en-US">
                <a:ea typeface="ＭＳ Ｐゴシック" charset="-128"/>
              </a:rPr>
              <a:t>----- Meeting Notes (7/25/13 13:31) -----</a:t>
            </a:r>
          </a:p>
          <a:p>
            <a:r>
              <a:rPr lang="en-US" altLang="en-US">
                <a:ea typeface="ＭＳ Ｐゴシック" charset="-128"/>
              </a:rPr>
              <a:t>What are the record types?</a:t>
            </a:r>
          </a:p>
          <a:p>
            <a:endParaRPr lang="en-US" altLang="en-US">
              <a:ea typeface="ＭＳ Ｐゴシック" charset="-128"/>
            </a:endParaRPr>
          </a:p>
          <a:p>
            <a:r>
              <a:rPr lang="en-US" altLang="en-US">
                <a:ea typeface="ＭＳ Ｐゴシック" charset="-128"/>
              </a:rPr>
              <a:t>NULL Bitmap tracks which columns in the row have NULL values.  There is a BIT for each column.  </a:t>
            </a:r>
          </a:p>
          <a:p>
            <a:r>
              <a:rPr lang="en-US" altLang="en-US">
                <a:ea typeface="ＭＳ Ｐゴシック" charset="-128"/>
              </a:rPr>
              <a:t>Null bitmpa offset points to the START of the NULL Bitmpa.  It’s a pointer FORWARD in the record!!  This tells us how big the fixed data length portion of the record is.  </a:t>
            </a:r>
          </a:p>
          <a:p>
            <a:endParaRPr lang="en-US" altLang="en-US">
              <a:ea typeface="ＭＳ Ｐゴシック" charset="-128"/>
            </a:endParaRPr>
          </a:p>
        </p:txBody>
      </p:sp>
      <p:sp>
        <p:nvSpPr>
          <p:cNvPr id="389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F03E831-1933-7D42-8B65-44582F29FDF3}" type="slidenum">
              <a:rPr lang="en-US" altLang="en-US" sz="1200"/>
              <a:pPr eaLnBrk="1" hangingPunct="1"/>
              <a:t>18</a:t>
            </a:fld>
            <a:endParaRPr lang="en-US" altLang="en-US" sz="1200"/>
          </a:p>
        </p:txBody>
      </p:sp>
    </p:spTree>
    <p:extLst>
      <p:ext uri="{BB962C8B-B14F-4D97-AF65-F5344CB8AC3E}">
        <p14:creationId xmlns:p14="http://schemas.microsoft.com/office/powerpoint/2010/main" val="1504886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09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Tag bytes = what type of record is it</a:t>
            </a:r>
          </a:p>
          <a:p>
            <a:r>
              <a:rPr lang="en-US" altLang="en-US">
                <a:ea typeface="ＭＳ Ｐゴシック" charset="-128"/>
              </a:rPr>
              <a:t>NULL Bitmap offset = forward pointer to where the NULL bitmap lives</a:t>
            </a:r>
          </a:p>
          <a:p>
            <a:r>
              <a:rPr lang="en-US" altLang="en-US">
                <a:ea typeface="ＭＳ Ｐゴシック" charset="-128"/>
              </a:rPr>
              <a:t>Fixed length data = stores the fixed length data</a:t>
            </a:r>
          </a:p>
          <a:p>
            <a:r>
              <a:rPr lang="en-US" altLang="en-US">
                <a:ea typeface="ＭＳ Ｐゴシック" charset="-128"/>
              </a:rPr>
              <a:t>Null bitmap = A combination of the total number of columns (2 bytes) and a bit for every column to see if it’s NULL or not.  N/8 = 8 bits = 1 byte</a:t>
            </a:r>
          </a:p>
          <a:p>
            <a:r>
              <a:rPr lang="en-US" altLang="en-US">
                <a:ea typeface="ＭＳ Ｐゴシック" charset="-128"/>
              </a:rPr>
              <a:t>Variable column offset array = stores the end of each column so that the engine can easily determine the size of the column in conjunction of the number of variable columns</a:t>
            </a:r>
          </a:p>
          <a:p>
            <a:r>
              <a:rPr lang="en-US" altLang="en-US">
                <a:ea typeface="ＭＳ Ｐゴシック" charset="-128"/>
              </a:rPr>
              <a:t>Variable length data = the actual data itself is stored here.  </a:t>
            </a:r>
          </a:p>
          <a:p>
            <a:r>
              <a:rPr lang="en-US" altLang="en-US">
                <a:ea typeface="ＭＳ Ｐゴシック" charset="-128"/>
              </a:rPr>
              <a:t>----- Meeting Notes (7/25/13 13:31) -----</a:t>
            </a:r>
          </a:p>
          <a:p>
            <a:r>
              <a:rPr lang="en-US" altLang="en-US">
                <a:ea typeface="ＭＳ Ｐゴシック" charset="-128"/>
              </a:rPr>
              <a:t>What are the record types?</a:t>
            </a:r>
          </a:p>
          <a:p>
            <a:endParaRPr lang="en-US" altLang="en-US">
              <a:ea typeface="ＭＳ Ｐゴシック" charset="-128"/>
            </a:endParaRPr>
          </a:p>
          <a:p>
            <a:r>
              <a:rPr lang="en-US" altLang="en-US">
                <a:ea typeface="ＭＳ Ｐゴシック" charset="-128"/>
              </a:rPr>
              <a:t>NULL Bitmap tracks which columns in the row have NULL values.  There is a BIT for each column.  </a:t>
            </a:r>
          </a:p>
          <a:p>
            <a:r>
              <a:rPr lang="en-US" altLang="en-US">
                <a:ea typeface="ＭＳ Ｐゴシック" charset="-128"/>
              </a:rPr>
              <a:t>Null bitmpa offset points to the START of the NULL Bitmpa.  It’s a pointer FORWARD in the record!!  This tells us how big the fixed data length portion of the record is.  </a:t>
            </a:r>
          </a:p>
          <a:p>
            <a:endParaRPr lang="en-US" altLang="en-US">
              <a:ea typeface="ＭＳ Ｐゴシック" charset="-128"/>
            </a:endParaRPr>
          </a:p>
        </p:txBody>
      </p:sp>
      <p:sp>
        <p:nvSpPr>
          <p:cNvPr id="409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0F5D1EC-7F2F-D644-8825-38D3C768BC84}" type="slidenum">
              <a:rPr lang="en-US" altLang="en-US" sz="1200"/>
              <a:pPr eaLnBrk="1" hangingPunct="1"/>
              <a:t>19</a:t>
            </a:fld>
            <a:endParaRPr lang="en-US" altLang="en-US" sz="1200"/>
          </a:p>
        </p:txBody>
      </p:sp>
    </p:spTree>
    <p:extLst>
      <p:ext uri="{BB962C8B-B14F-4D97-AF65-F5344CB8AC3E}">
        <p14:creationId xmlns:p14="http://schemas.microsoft.com/office/powerpoint/2010/main" val="978272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Now we know how the row is structured, let</a:t>
            </a:r>
            <a:r>
              <a:rPr lang="ja-JP" altLang="en-US">
                <a:ea typeface="ＭＳ Ｐゴシック" charset="-128"/>
              </a:rPr>
              <a:t>’</a:t>
            </a:r>
            <a:r>
              <a:rPr lang="en-US" altLang="ja-JP">
                <a:ea typeface="ＭＳ Ｐゴシック" charset="-128"/>
              </a:rPr>
              <a:t>s calculate the total size of a single row.  The size calculate assumes that we are filling the varchar to the maximum.  </a:t>
            </a:r>
          </a:p>
          <a:p>
            <a:endParaRPr lang="en-US" altLang="en-US">
              <a:ea typeface="ＭＳ Ｐゴシック" charset="-128"/>
            </a:endParaRPr>
          </a:p>
          <a:p>
            <a:r>
              <a:rPr lang="en-US" altLang="en-US">
                <a:ea typeface="ＭＳ Ｐゴシック" charset="-128"/>
              </a:rPr>
              <a:t>TK – personal preference but I hate it when code isn</a:t>
            </a:r>
            <a:r>
              <a:rPr lang="ja-JP" altLang="en-US">
                <a:ea typeface="ＭＳ Ｐゴシック" charset="-128"/>
              </a:rPr>
              <a:t>’</a:t>
            </a:r>
            <a:r>
              <a:rPr lang="en-US" altLang="ja-JP">
                <a:ea typeface="ＭＳ Ｐゴシック" charset="-128"/>
              </a:rPr>
              <a:t>t colored and looks like code.  Although, no bullet point on the code</a:t>
            </a:r>
            <a:endParaRPr lang="en-US" altLang="en-US">
              <a:ea typeface="ＭＳ Ｐゴシック" charset="-128"/>
            </a:endParaRPr>
          </a:p>
        </p:txBody>
      </p:sp>
      <p:sp>
        <p:nvSpPr>
          <p:cNvPr id="5939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0679E60-0439-AA45-9663-0180B711FFE4}" type="slidenum">
              <a:rPr lang="en-US" altLang="en-US" sz="1200"/>
              <a:pPr eaLnBrk="1" hangingPunct="1"/>
              <a:t>20</a:t>
            </a:fld>
            <a:endParaRPr lang="en-US" altLang="en-US" sz="1200"/>
          </a:p>
        </p:txBody>
      </p:sp>
    </p:spTree>
    <p:extLst>
      <p:ext uri="{BB962C8B-B14F-4D97-AF65-F5344CB8AC3E}">
        <p14:creationId xmlns:p14="http://schemas.microsoft.com/office/powerpoint/2010/main" val="112912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14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Now we have an understanding on how records are structured, let</a:t>
            </a:r>
            <a:r>
              <a:rPr lang="ja-JP" altLang="en-US">
                <a:ea typeface="ＭＳ Ｐゴシック" charset="-128"/>
              </a:rPr>
              <a:t>’</a:t>
            </a:r>
            <a:r>
              <a:rPr lang="en-US" altLang="ja-JP">
                <a:ea typeface="ＭＳ Ｐゴシック" charset="-128"/>
              </a:rPr>
              <a:t>s take a look at what holds the records for us!  Pages!</a:t>
            </a:r>
            <a:endParaRPr lang="en-US" altLang="en-US">
              <a:ea typeface="ＭＳ Ｐゴシック" charset="-128"/>
            </a:endParaRPr>
          </a:p>
        </p:txBody>
      </p:sp>
      <p:sp>
        <p:nvSpPr>
          <p:cNvPr id="614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4F6758E-57DB-C74E-9C07-98B8A80ABAA8}" type="slidenum">
              <a:rPr lang="en-US" altLang="en-US" sz="1200"/>
              <a:pPr eaLnBrk="1" hangingPunct="1"/>
              <a:t>21</a:t>
            </a:fld>
            <a:endParaRPr lang="en-US" altLang="en-US" sz="1200"/>
          </a:p>
        </p:txBody>
      </p:sp>
    </p:spTree>
    <p:extLst>
      <p:ext uri="{BB962C8B-B14F-4D97-AF65-F5344CB8AC3E}">
        <p14:creationId xmlns:p14="http://schemas.microsoft.com/office/powerpoint/2010/main" val="1134852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14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Now we have an understanding on how records are structured, let</a:t>
            </a:r>
            <a:r>
              <a:rPr lang="ja-JP" altLang="en-US">
                <a:ea typeface="ＭＳ Ｐゴシック" charset="-128"/>
              </a:rPr>
              <a:t>’</a:t>
            </a:r>
            <a:r>
              <a:rPr lang="en-US" altLang="ja-JP">
                <a:ea typeface="ＭＳ Ｐゴシック" charset="-128"/>
              </a:rPr>
              <a:t>s take a look at what holds the records for us!  Pages!</a:t>
            </a:r>
            <a:endParaRPr lang="en-US" altLang="en-US">
              <a:ea typeface="ＭＳ Ｐゴシック" charset="-128"/>
            </a:endParaRPr>
          </a:p>
        </p:txBody>
      </p:sp>
      <p:sp>
        <p:nvSpPr>
          <p:cNvPr id="614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4F6758E-57DB-C74E-9C07-98B8A80ABAA8}" type="slidenum">
              <a:rPr lang="en-US" altLang="en-US" sz="1200"/>
              <a:pPr eaLnBrk="1" hangingPunct="1"/>
              <a:t>22</a:t>
            </a:fld>
            <a:endParaRPr lang="en-US" altLang="en-US" sz="1200"/>
          </a:p>
        </p:txBody>
      </p:sp>
    </p:spTree>
    <p:extLst>
      <p:ext uri="{BB962C8B-B14F-4D97-AF65-F5344CB8AC3E}">
        <p14:creationId xmlns:p14="http://schemas.microsoft.com/office/powerpoint/2010/main" val="39741698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96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I know how you are making this flow and it makes sense. If you want to trim the last 4 slides down for time consolidation though, you could lead with just this one and kill the other 3.  I see both sides though.  You have impact by flowing the areas in at a time so that is only a time and deck consolidation method. Making this automated would save you time too</a:t>
            </a:r>
          </a:p>
        </p:txBody>
      </p:sp>
      <p:sp>
        <p:nvSpPr>
          <p:cNvPr id="696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4AF1A97-5701-0E4F-9C49-A2FC5A86EACD}" type="slidenum">
              <a:rPr lang="en-US" altLang="en-US" sz="1200"/>
              <a:pPr eaLnBrk="1" hangingPunct="1"/>
              <a:t>27</a:t>
            </a:fld>
            <a:endParaRPr lang="en-US" altLang="en-US" sz="1200"/>
          </a:p>
        </p:txBody>
      </p:sp>
    </p:spTree>
    <p:extLst>
      <p:ext uri="{BB962C8B-B14F-4D97-AF65-F5344CB8AC3E}">
        <p14:creationId xmlns:p14="http://schemas.microsoft.com/office/powerpoint/2010/main" val="5138466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Looks at the header of the page</a:t>
            </a:r>
          </a:p>
          <a:p>
            <a:endParaRPr lang="en-US" altLang="en-US">
              <a:ea typeface="ＭＳ Ｐゴシック" charset="-128"/>
            </a:endParaRPr>
          </a:p>
        </p:txBody>
      </p:sp>
      <p:sp>
        <p:nvSpPr>
          <p:cNvPr id="737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E4C09D3-D981-D244-9866-0250518CA0A9}" type="slidenum">
              <a:rPr lang="en-US" altLang="en-US" sz="1200"/>
              <a:pPr eaLnBrk="1" hangingPunct="1"/>
              <a:t>30</a:t>
            </a:fld>
            <a:endParaRPr lang="en-US" altLang="en-US" sz="1200"/>
          </a:p>
        </p:txBody>
      </p:sp>
    </p:spTree>
    <p:extLst>
      <p:ext uri="{BB962C8B-B14F-4D97-AF65-F5344CB8AC3E}">
        <p14:creationId xmlns:p14="http://schemas.microsoft.com/office/powerpoint/2010/main" val="658326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ea typeface="ＭＳ Ｐゴシック" charset="-128"/>
            </a:endParaRPr>
          </a:p>
        </p:txBody>
      </p:sp>
      <p:sp>
        <p:nvSpPr>
          <p:cNvPr id="174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101242C-6FB6-4944-8FCE-9445EAE9B423}" type="slidenum">
              <a:rPr lang="en-US" altLang="en-US" sz="1200"/>
              <a:pPr eaLnBrk="1" hangingPunct="1"/>
              <a:t>4</a:t>
            </a:fld>
            <a:endParaRPr lang="en-US" altLang="en-US" sz="1200"/>
          </a:p>
        </p:txBody>
      </p:sp>
    </p:spTree>
    <p:extLst>
      <p:ext uri="{BB962C8B-B14F-4D97-AF65-F5344CB8AC3E}">
        <p14:creationId xmlns:p14="http://schemas.microsoft.com/office/powerpoint/2010/main" val="41118213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57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tLang="en-US">
              <a:ea typeface="ＭＳ Ｐゴシック" charset="-128"/>
            </a:endParaRPr>
          </a:p>
        </p:txBody>
      </p:sp>
      <p:sp>
        <p:nvSpPr>
          <p:cNvPr id="757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18918E8-4A5D-7F45-BFB5-70351733F2EC}" type="slidenum">
              <a:rPr lang="en-US" altLang="en-US" sz="1200"/>
              <a:pPr eaLnBrk="1" hangingPunct="1"/>
              <a:t>31</a:t>
            </a:fld>
            <a:endParaRPr lang="en-US" altLang="en-US" sz="1200"/>
          </a:p>
        </p:txBody>
      </p:sp>
    </p:spTree>
    <p:extLst>
      <p:ext uri="{BB962C8B-B14F-4D97-AF65-F5344CB8AC3E}">
        <p14:creationId xmlns:p14="http://schemas.microsoft.com/office/powerpoint/2010/main" val="36800054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78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1 - Data page</a:t>
            </a:r>
          </a:p>
          <a:p>
            <a:r>
              <a:rPr lang="en-US" altLang="en-US">
                <a:ea typeface="ＭＳ Ｐゴシック" charset="-128"/>
              </a:rPr>
              <a:t>2 - Index page</a:t>
            </a:r>
          </a:p>
          <a:p>
            <a:r>
              <a:rPr lang="en-US" altLang="en-US">
                <a:ea typeface="ＭＳ Ｐゴシック" charset="-128"/>
              </a:rPr>
              <a:t>3/4 - Text pages</a:t>
            </a:r>
          </a:p>
          <a:p>
            <a:r>
              <a:rPr lang="en-US" altLang="en-US">
                <a:ea typeface="ＭＳ Ｐゴシック" charset="-128"/>
              </a:rPr>
              <a:t>8 - GAM page</a:t>
            </a:r>
          </a:p>
          <a:p>
            <a:r>
              <a:rPr lang="en-US" altLang="en-US">
                <a:ea typeface="ＭＳ Ｐゴシック" charset="-128"/>
              </a:rPr>
              <a:t>9 - SGAM page</a:t>
            </a:r>
          </a:p>
          <a:p>
            <a:r>
              <a:rPr lang="en-US" altLang="en-US">
                <a:ea typeface="ＭＳ Ｐゴシック" charset="-128"/>
              </a:rPr>
              <a:t>10 - IAM page</a:t>
            </a:r>
          </a:p>
          <a:p>
            <a:r>
              <a:rPr lang="en-US" altLang="en-US">
                <a:ea typeface="ＭＳ Ｐゴシック" charset="-128"/>
              </a:rPr>
              <a:t>11 - PFS page</a:t>
            </a:r>
          </a:p>
        </p:txBody>
      </p:sp>
      <p:sp>
        <p:nvSpPr>
          <p:cNvPr id="7782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0F1E59D-32BF-7E4A-BA01-4BC04EA840ED}" type="slidenum">
              <a:rPr lang="en-US" altLang="en-US" sz="1200"/>
              <a:pPr eaLnBrk="1" hangingPunct="1"/>
              <a:t>32</a:t>
            </a:fld>
            <a:endParaRPr lang="en-US" altLang="en-US" sz="1200"/>
          </a:p>
        </p:txBody>
      </p:sp>
    </p:spTree>
    <p:extLst>
      <p:ext uri="{BB962C8B-B14F-4D97-AF65-F5344CB8AC3E}">
        <p14:creationId xmlns:p14="http://schemas.microsoft.com/office/powerpoint/2010/main" val="117569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98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a:ea typeface="ＭＳ Ｐゴシック" charset="-128"/>
              </a:rPr>
              <a:t>Mention off-row storage.  Yup, you’re right,  you CAN store more than 8060 per row, but SQL Server has to shove the contents of the columns to row-overflow data IF the total combine length of all of the columns is greater than 8060 bytes.  Only variable length data will be stored off row. The off-row storage requires an additional 24 byte record. </a:t>
            </a:r>
          </a:p>
        </p:txBody>
      </p:sp>
      <p:sp>
        <p:nvSpPr>
          <p:cNvPr id="7987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D9A4F61-404B-554F-AF17-B4E03D999CAF}" type="slidenum">
              <a:rPr lang="en-US" altLang="en-US" sz="1200"/>
              <a:pPr eaLnBrk="1" hangingPunct="1"/>
              <a:t>33</a:t>
            </a:fld>
            <a:endParaRPr lang="en-US" altLang="en-US" sz="1200"/>
          </a:p>
        </p:txBody>
      </p:sp>
    </p:spTree>
    <p:extLst>
      <p:ext uri="{BB962C8B-B14F-4D97-AF65-F5344CB8AC3E}">
        <p14:creationId xmlns:p14="http://schemas.microsoft.com/office/powerpoint/2010/main" val="3792988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29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Paul Randal recently showed a method of copying the page header for the boot page from another backup copy. </a:t>
            </a:r>
          </a:p>
        </p:txBody>
      </p:sp>
      <p:sp>
        <p:nvSpPr>
          <p:cNvPr id="829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3B79B6A-3617-4445-B9A2-823486F391F9}" type="slidenum">
              <a:rPr lang="en-US" altLang="en-US" sz="1200"/>
              <a:pPr eaLnBrk="1" hangingPunct="1"/>
              <a:t>35</a:t>
            </a:fld>
            <a:endParaRPr lang="en-US" altLang="en-US" sz="1200"/>
          </a:p>
        </p:txBody>
      </p:sp>
    </p:spTree>
    <p:extLst>
      <p:ext uri="{BB962C8B-B14F-4D97-AF65-F5344CB8AC3E}">
        <p14:creationId xmlns:p14="http://schemas.microsoft.com/office/powerpoint/2010/main" val="29356546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60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Trace Flag 1118</a:t>
            </a:r>
          </a:p>
        </p:txBody>
      </p:sp>
      <p:sp>
        <p:nvSpPr>
          <p:cNvPr id="860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96B1C5F-ADD2-EB4A-98CF-BA6CDE0E2305}" type="slidenum">
              <a:rPr lang="en-US" altLang="en-US" sz="1200"/>
              <a:pPr eaLnBrk="1" hangingPunct="1"/>
              <a:t>37</a:t>
            </a:fld>
            <a:endParaRPr lang="en-US" altLang="en-US" sz="1200"/>
          </a:p>
        </p:txBody>
      </p:sp>
    </p:spTree>
    <p:extLst>
      <p:ext uri="{BB962C8B-B14F-4D97-AF65-F5344CB8AC3E}">
        <p14:creationId xmlns:p14="http://schemas.microsoft.com/office/powerpoint/2010/main" val="41221661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31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Show the code here</a:t>
            </a:r>
          </a:p>
        </p:txBody>
      </p:sp>
      <p:sp>
        <p:nvSpPr>
          <p:cNvPr id="931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B0A8C03-2F32-8044-88E1-7DE56D83D139}" type="slidenum">
              <a:rPr lang="en-US" altLang="en-US" sz="1200"/>
              <a:pPr eaLnBrk="1" hangingPunct="1"/>
              <a:t>38</a:t>
            </a:fld>
            <a:endParaRPr lang="en-US" altLang="en-US" sz="1200"/>
          </a:p>
        </p:txBody>
      </p:sp>
    </p:spTree>
    <p:extLst>
      <p:ext uri="{BB962C8B-B14F-4D97-AF65-F5344CB8AC3E}">
        <p14:creationId xmlns:p14="http://schemas.microsoft.com/office/powerpoint/2010/main" val="51801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31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Show the code here</a:t>
            </a:r>
          </a:p>
        </p:txBody>
      </p:sp>
      <p:sp>
        <p:nvSpPr>
          <p:cNvPr id="931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B0A8C03-2F32-8044-88E1-7DE56D83D139}" type="slidenum">
              <a:rPr lang="en-US" altLang="en-US" sz="1200"/>
              <a:pPr eaLnBrk="1" hangingPunct="1"/>
              <a:t>39</a:t>
            </a:fld>
            <a:endParaRPr lang="en-US" altLang="en-US" sz="1200"/>
          </a:p>
        </p:txBody>
      </p:sp>
    </p:spTree>
    <p:extLst>
      <p:ext uri="{BB962C8B-B14F-4D97-AF65-F5344CB8AC3E}">
        <p14:creationId xmlns:p14="http://schemas.microsoft.com/office/powerpoint/2010/main" val="33906573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31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Show the code here</a:t>
            </a:r>
          </a:p>
        </p:txBody>
      </p:sp>
      <p:sp>
        <p:nvSpPr>
          <p:cNvPr id="931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B0A8C03-2F32-8044-88E1-7DE56D83D139}" type="slidenum">
              <a:rPr lang="en-US" altLang="en-US" sz="1200"/>
              <a:pPr eaLnBrk="1" hangingPunct="1"/>
              <a:t>40</a:t>
            </a:fld>
            <a:endParaRPr lang="en-US" altLang="en-US" sz="1200"/>
          </a:p>
        </p:txBody>
      </p:sp>
    </p:spTree>
    <p:extLst>
      <p:ext uri="{BB962C8B-B14F-4D97-AF65-F5344CB8AC3E}">
        <p14:creationId xmlns:p14="http://schemas.microsoft.com/office/powerpoint/2010/main" val="20425194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52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TK - Now, run this again but a different one than the demo you just did when you first mentioned DBCC IND - Make sure you use the right wording for AdventureWorks.  AdventureWorks2012 and so on.  </a:t>
            </a:r>
          </a:p>
        </p:txBody>
      </p:sp>
      <p:sp>
        <p:nvSpPr>
          <p:cNvPr id="952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AEBEB86B-6ECA-AA40-9021-14FB0D29A5D1}" type="slidenum">
              <a:rPr lang="en-US" altLang="en-US" sz="1200"/>
              <a:pPr eaLnBrk="1" hangingPunct="1"/>
              <a:t>41</a:t>
            </a:fld>
            <a:endParaRPr lang="en-US" altLang="en-US" sz="1200"/>
          </a:p>
        </p:txBody>
      </p:sp>
    </p:spTree>
    <p:extLst>
      <p:ext uri="{BB962C8B-B14F-4D97-AF65-F5344CB8AC3E}">
        <p14:creationId xmlns:p14="http://schemas.microsoft.com/office/powerpoint/2010/main" val="25528648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72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TK – again, run it and watch that AW name</a:t>
            </a:r>
          </a:p>
        </p:txBody>
      </p:sp>
      <p:sp>
        <p:nvSpPr>
          <p:cNvPr id="972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7C1B949-0737-6945-AB57-713E62EF2973}" type="slidenum">
              <a:rPr lang="en-US" altLang="en-US" sz="1200"/>
              <a:pPr eaLnBrk="1" hangingPunct="1"/>
              <a:t>42</a:t>
            </a:fld>
            <a:endParaRPr lang="en-US" altLang="en-US" sz="1200"/>
          </a:p>
        </p:txBody>
      </p:sp>
    </p:spTree>
    <p:extLst>
      <p:ext uri="{BB962C8B-B14F-4D97-AF65-F5344CB8AC3E}">
        <p14:creationId xmlns:p14="http://schemas.microsoft.com/office/powerpoint/2010/main" val="3277859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tLang="en-US">
              <a:ea typeface="ＭＳ Ｐゴシック" charset="-128"/>
            </a:endParaRPr>
          </a:p>
        </p:txBody>
      </p:sp>
      <p:sp>
        <p:nvSpPr>
          <p:cNvPr id="174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101242C-6FB6-4944-8FCE-9445EAE9B423}" type="slidenum">
              <a:rPr lang="en-US" altLang="en-US" sz="1200"/>
              <a:pPr eaLnBrk="1" hangingPunct="1"/>
              <a:t>5</a:t>
            </a:fld>
            <a:endParaRPr lang="en-US" altLang="en-US" sz="1200"/>
          </a:p>
        </p:txBody>
      </p:sp>
    </p:spTree>
    <p:extLst>
      <p:ext uri="{BB962C8B-B14F-4D97-AF65-F5344CB8AC3E}">
        <p14:creationId xmlns:p14="http://schemas.microsoft.com/office/powerpoint/2010/main" val="39886920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72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TK – again, run it and watch that AW name</a:t>
            </a:r>
          </a:p>
        </p:txBody>
      </p:sp>
      <p:sp>
        <p:nvSpPr>
          <p:cNvPr id="972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7C1B949-0737-6945-AB57-713E62EF2973}" type="slidenum">
              <a:rPr lang="en-US" altLang="en-US" sz="1200"/>
              <a:pPr eaLnBrk="1" hangingPunct="1"/>
              <a:t>43</a:t>
            </a:fld>
            <a:endParaRPr lang="en-US" altLang="en-US" sz="1200"/>
          </a:p>
        </p:txBody>
      </p:sp>
    </p:spTree>
    <p:extLst>
      <p:ext uri="{BB962C8B-B14F-4D97-AF65-F5344CB8AC3E}">
        <p14:creationId xmlns:p14="http://schemas.microsoft.com/office/powerpoint/2010/main" val="3043790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72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TK – again, run it and watch that AW name</a:t>
            </a:r>
          </a:p>
        </p:txBody>
      </p:sp>
      <p:sp>
        <p:nvSpPr>
          <p:cNvPr id="972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7C1B949-0737-6945-AB57-713E62EF2973}" type="slidenum">
              <a:rPr lang="en-US" altLang="en-US" sz="1200"/>
              <a:pPr eaLnBrk="1" hangingPunct="1"/>
              <a:t>44</a:t>
            </a:fld>
            <a:endParaRPr lang="en-US" altLang="en-US" sz="1200"/>
          </a:p>
        </p:txBody>
      </p:sp>
    </p:spTree>
    <p:extLst>
      <p:ext uri="{BB962C8B-B14F-4D97-AF65-F5344CB8AC3E}">
        <p14:creationId xmlns:p14="http://schemas.microsoft.com/office/powerpoint/2010/main" val="38448010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03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DEMO</a:t>
            </a:r>
          </a:p>
        </p:txBody>
      </p:sp>
      <p:sp>
        <p:nvSpPr>
          <p:cNvPr id="1003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1EBEDBF-6462-424D-973E-7D7EAF54C7F0}" type="slidenum">
              <a:rPr lang="en-US" altLang="en-US" sz="1200"/>
              <a:pPr eaLnBrk="1" hangingPunct="1"/>
              <a:t>45</a:t>
            </a:fld>
            <a:endParaRPr lang="en-US" altLang="en-US" sz="1200"/>
          </a:p>
        </p:txBody>
      </p:sp>
    </p:spTree>
    <p:extLst>
      <p:ext uri="{BB962C8B-B14F-4D97-AF65-F5344CB8AC3E}">
        <p14:creationId xmlns:p14="http://schemas.microsoft.com/office/powerpoint/2010/main" val="28346727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44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DEMO time!!</a:t>
            </a:r>
          </a:p>
        </p:txBody>
      </p:sp>
      <p:sp>
        <p:nvSpPr>
          <p:cNvPr id="1044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EF60B16-0D53-4C42-B5B9-A3D465C24F5A}" type="slidenum">
              <a:rPr lang="en-US" altLang="en-US" sz="1200"/>
              <a:pPr eaLnBrk="1" hangingPunct="1"/>
              <a:t>47</a:t>
            </a:fld>
            <a:endParaRPr lang="en-US" altLang="en-US" sz="1200"/>
          </a:p>
        </p:txBody>
      </p:sp>
    </p:spTree>
    <p:extLst>
      <p:ext uri="{BB962C8B-B14F-4D97-AF65-F5344CB8AC3E}">
        <p14:creationId xmlns:p14="http://schemas.microsoft.com/office/powerpoint/2010/main" val="36931210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64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Now we have an understanding on how records are structured, let</a:t>
            </a:r>
            <a:r>
              <a:rPr lang="ja-JP" altLang="en-US">
                <a:ea typeface="ＭＳ Ｐゴシック" charset="-128"/>
              </a:rPr>
              <a:t>’</a:t>
            </a:r>
            <a:r>
              <a:rPr lang="en-US" altLang="ja-JP">
                <a:ea typeface="ＭＳ Ｐゴシック" charset="-128"/>
              </a:rPr>
              <a:t>s take a look at what holds the records for us!  Pages!</a:t>
            </a:r>
            <a:endParaRPr lang="en-US" altLang="en-US">
              <a:ea typeface="ＭＳ Ｐゴシック" charset="-128"/>
            </a:endParaRPr>
          </a:p>
        </p:txBody>
      </p:sp>
      <p:sp>
        <p:nvSpPr>
          <p:cNvPr id="1064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FCEE0577-DBAD-7F48-B20D-D3A7CBF1DC11}" type="slidenum">
              <a:rPr lang="en-US" altLang="en-US" sz="1200"/>
              <a:pPr eaLnBrk="1" hangingPunct="1"/>
              <a:t>48</a:t>
            </a:fld>
            <a:endParaRPr lang="en-US" altLang="en-US" sz="1200"/>
          </a:p>
        </p:txBody>
      </p:sp>
    </p:spTree>
    <p:extLst>
      <p:ext uri="{BB962C8B-B14F-4D97-AF65-F5344CB8AC3E}">
        <p14:creationId xmlns:p14="http://schemas.microsoft.com/office/powerpoint/2010/main" val="9253773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85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8060/67 = 120 rows per page.</a:t>
            </a:r>
          </a:p>
        </p:txBody>
      </p:sp>
      <p:sp>
        <p:nvSpPr>
          <p:cNvPr id="1085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2BE3C59-5107-0449-A487-0E9AF5E15810}" type="slidenum">
              <a:rPr lang="en-US" altLang="en-US" sz="1200"/>
              <a:pPr eaLnBrk="1" hangingPunct="1"/>
              <a:t>49</a:t>
            </a:fld>
            <a:endParaRPr lang="en-US" altLang="en-US" sz="1200"/>
          </a:p>
        </p:txBody>
      </p:sp>
    </p:spTree>
    <p:extLst>
      <p:ext uri="{BB962C8B-B14F-4D97-AF65-F5344CB8AC3E}">
        <p14:creationId xmlns:p14="http://schemas.microsoft.com/office/powerpoint/2010/main" val="32875074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05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Now that we understand how data is stored, if we plan our structures accordingly, we</a:t>
            </a:r>
            <a:r>
              <a:rPr lang="ja-JP" altLang="en-US">
                <a:ea typeface="ＭＳ Ｐゴシック" charset="-128"/>
              </a:rPr>
              <a:t>’</a:t>
            </a:r>
            <a:r>
              <a:rPr lang="en-US" altLang="ja-JP">
                <a:ea typeface="ＭＳ Ｐゴシック" charset="-128"/>
              </a:rPr>
              <a:t>ll save space on the row, thus saving space on the page and helping SQL Server find the data faster!!</a:t>
            </a:r>
            <a:endParaRPr lang="en-US" altLang="en-US">
              <a:ea typeface="ＭＳ Ｐゴシック" charset="-128"/>
            </a:endParaRPr>
          </a:p>
        </p:txBody>
      </p:sp>
      <p:sp>
        <p:nvSpPr>
          <p:cNvPr id="11059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769A2D8-455E-3340-A378-092CBF313323}" type="slidenum">
              <a:rPr lang="en-US" altLang="en-US" sz="1200"/>
              <a:pPr eaLnBrk="1" hangingPunct="1"/>
              <a:t>50</a:t>
            </a:fld>
            <a:endParaRPr lang="en-US" altLang="en-US" sz="1200"/>
          </a:p>
        </p:txBody>
      </p:sp>
    </p:spTree>
    <p:extLst>
      <p:ext uri="{BB962C8B-B14F-4D97-AF65-F5344CB8AC3E}">
        <p14:creationId xmlns:p14="http://schemas.microsoft.com/office/powerpoint/2010/main" val="3560059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26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If you have good understanding of internals, you’ll build better databases, if you build better databases, your sql server will respond better.  If your sql server responds better you’ll have happy users.  </a:t>
            </a:r>
          </a:p>
        </p:txBody>
      </p:sp>
      <p:sp>
        <p:nvSpPr>
          <p:cNvPr id="1126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424A05E-52B4-DD4B-A544-6B64B0D5CEA4}" type="slidenum">
              <a:rPr lang="en-US" altLang="en-US" sz="1200"/>
              <a:pPr eaLnBrk="1" hangingPunct="1"/>
              <a:t>51</a:t>
            </a:fld>
            <a:endParaRPr lang="en-US" altLang="en-US" sz="1200"/>
          </a:p>
        </p:txBody>
      </p:sp>
    </p:spTree>
    <p:extLst>
      <p:ext uri="{BB962C8B-B14F-4D97-AF65-F5344CB8AC3E}">
        <p14:creationId xmlns:p14="http://schemas.microsoft.com/office/powerpoint/2010/main" val="11300186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157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ea typeface="ＭＳ Ｐゴシック" charset="-128"/>
            </a:endParaRPr>
          </a:p>
          <a:p>
            <a:endParaRPr lang="en-US" altLang="en-US" dirty="0">
              <a:ea typeface="ＭＳ Ｐゴシック" charset="-128"/>
            </a:endParaRPr>
          </a:p>
          <a:p>
            <a:endParaRPr lang="en-US" altLang="en-US" dirty="0">
              <a:ea typeface="ＭＳ Ｐゴシック" charset="-128"/>
            </a:endParaRPr>
          </a:p>
        </p:txBody>
      </p:sp>
      <p:sp>
        <p:nvSpPr>
          <p:cNvPr id="1157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2D6AE2C-D513-BC43-A53C-6C987A9F4A3F}" type="slidenum">
              <a:rPr lang="en-US" altLang="en-US" sz="1200"/>
              <a:pPr eaLnBrk="1" hangingPunct="1"/>
              <a:t>53</a:t>
            </a:fld>
            <a:endParaRPr lang="en-US" altLang="en-US" sz="1200"/>
          </a:p>
        </p:txBody>
      </p:sp>
    </p:spTree>
    <p:extLst>
      <p:ext uri="{BB962C8B-B14F-4D97-AF65-F5344CB8AC3E}">
        <p14:creationId xmlns:p14="http://schemas.microsoft.com/office/powerpoint/2010/main" val="362142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94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tLang="en-US">
              <a:ea typeface="ＭＳ Ｐゴシック" charset="-128"/>
            </a:endParaRPr>
          </a:p>
        </p:txBody>
      </p:sp>
      <p:sp>
        <p:nvSpPr>
          <p:cNvPr id="194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6339ABE-CDED-4C43-B41E-5E8F8341D21A}" type="slidenum">
              <a:rPr lang="en-US" altLang="en-US" sz="1200"/>
              <a:pPr eaLnBrk="1" hangingPunct="1"/>
              <a:t>6</a:t>
            </a:fld>
            <a:endParaRPr lang="en-US" altLang="en-US" sz="1200"/>
          </a:p>
        </p:txBody>
      </p:sp>
    </p:spTree>
    <p:extLst>
      <p:ext uri="{BB962C8B-B14F-4D97-AF65-F5344CB8AC3E}">
        <p14:creationId xmlns:p14="http://schemas.microsoft.com/office/powerpoint/2010/main" val="1504503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15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Not designing the proper foundation can lead to issues down the road when the database is in full swing.  We should study the internals so that our foundation is as strong as it can be. </a:t>
            </a:r>
          </a:p>
        </p:txBody>
      </p:sp>
      <p:sp>
        <p:nvSpPr>
          <p:cNvPr id="215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697BAC5-816E-4B4E-9AFB-5C79BA10A786}" type="slidenum">
              <a:rPr lang="en-US" altLang="en-US" sz="1200"/>
              <a:pPr eaLnBrk="1" hangingPunct="1"/>
              <a:t>7</a:t>
            </a:fld>
            <a:endParaRPr lang="en-US" altLang="en-US" sz="1200"/>
          </a:p>
        </p:txBody>
      </p:sp>
    </p:spTree>
    <p:extLst>
      <p:ext uri="{BB962C8B-B14F-4D97-AF65-F5344CB8AC3E}">
        <p14:creationId xmlns:p14="http://schemas.microsoft.com/office/powerpoint/2010/main" val="2198170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Examples of “bad” foundations. </a:t>
            </a:r>
          </a:p>
        </p:txBody>
      </p:sp>
      <p:sp>
        <p:nvSpPr>
          <p:cNvPr id="235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3B48B87-7E9E-0343-896C-0D214418EA29}" type="slidenum">
              <a:rPr lang="en-US" altLang="en-US" sz="1200"/>
              <a:pPr eaLnBrk="1" hangingPunct="1"/>
              <a:t>8</a:t>
            </a:fld>
            <a:endParaRPr lang="en-US" altLang="en-US" sz="1200"/>
          </a:p>
        </p:txBody>
      </p:sp>
    </p:spTree>
    <p:extLst>
      <p:ext uri="{BB962C8B-B14F-4D97-AF65-F5344CB8AC3E}">
        <p14:creationId xmlns:p14="http://schemas.microsoft.com/office/powerpoint/2010/main" val="1882904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56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For the purpose of this presentation, I will be using </a:t>
            </a:r>
            <a:r>
              <a:rPr lang="ja-JP" altLang="en-US">
                <a:ea typeface="ＭＳ Ｐゴシック" charset="-128"/>
              </a:rPr>
              <a:t>“</a:t>
            </a:r>
            <a:r>
              <a:rPr lang="en-US" altLang="ja-JP">
                <a:ea typeface="ＭＳ Ｐゴシック" charset="-128"/>
              </a:rPr>
              <a:t>records</a:t>
            </a:r>
            <a:r>
              <a:rPr lang="ja-JP" altLang="en-US">
                <a:ea typeface="ＭＳ Ｐゴシック" charset="-128"/>
              </a:rPr>
              <a:t>”</a:t>
            </a:r>
            <a:r>
              <a:rPr lang="en-US" altLang="ja-JP">
                <a:ea typeface="ＭＳ Ｐゴシック" charset="-128"/>
              </a:rPr>
              <a:t>.  </a:t>
            </a:r>
            <a:endParaRPr lang="en-US" altLang="en-US">
              <a:ea typeface="ＭＳ Ｐゴシック" charset="-128"/>
            </a:endParaRPr>
          </a:p>
        </p:txBody>
      </p:sp>
      <p:sp>
        <p:nvSpPr>
          <p:cNvPr id="2560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477E0F7-412D-C940-BCD6-BBCB7090194D}" type="slidenum">
              <a:rPr lang="en-US" altLang="en-US" sz="1200"/>
              <a:pPr eaLnBrk="1" hangingPunct="1"/>
              <a:t>9</a:t>
            </a:fld>
            <a:endParaRPr lang="en-US" altLang="en-US" sz="1200"/>
          </a:p>
        </p:txBody>
      </p:sp>
    </p:spTree>
    <p:extLst>
      <p:ext uri="{BB962C8B-B14F-4D97-AF65-F5344CB8AC3E}">
        <p14:creationId xmlns:p14="http://schemas.microsoft.com/office/powerpoint/2010/main" val="1939642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07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For the purposes of this presentation we will talk about data records</a:t>
            </a:r>
          </a:p>
        </p:txBody>
      </p:sp>
      <p:sp>
        <p:nvSpPr>
          <p:cNvPr id="307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B44E6DDC-686A-764E-B850-140109FD52C4}" type="slidenum">
              <a:rPr lang="en-US" altLang="en-US" sz="1200"/>
              <a:pPr eaLnBrk="1" hangingPunct="1"/>
              <a:t>13</a:t>
            </a:fld>
            <a:endParaRPr lang="en-US" altLang="en-US" sz="1200"/>
          </a:p>
        </p:txBody>
      </p:sp>
    </p:spTree>
    <p:extLst>
      <p:ext uri="{BB962C8B-B14F-4D97-AF65-F5344CB8AC3E}">
        <p14:creationId xmlns:p14="http://schemas.microsoft.com/office/powerpoint/2010/main" val="1856531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27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In order to talk about how things work, let’s review just a little!</a:t>
            </a:r>
          </a:p>
        </p:txBody>
      </p:sp>
      <p:sp>
        <p:nvSpPr>
          <p:cNvPr id="3277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AF74388-88C0-8842-BE1D-05B0134FB172}" type="slidenum">
              <a:rPr lang="en-US" altLang="en-US" sz="1200"/>
              <a:pPr eaLnBrk="1" hangingPunct="1"/>
              <a:t>14</a:t>
            </a:fld>
            <a:endParaRPr lang="en-US" altLang="en-US" sz="1200"/>
          </a:p>
        </p:txBody>
      </p:sp>
    </p:spTree>
    <p:extLst>
      <p:ext uri="{BB962C8B-B14F-4D97-AF65-F5344CB8AC3E}">
        <p14:creationId xmlns:p14="http://schemas.microsoft.com/office/powerpoint/2010/main" val="28476508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1C66FC-36F2-DA44-9374-AA4287C39689}" type="datetimeFigureOut">
              <a:rPr lang="en-US" smtClean="0"/>
              <a:t>9/27/18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71294001-4B8B-1247-9305-1DAD75AD4BFF}" type="slidenum">
              <a:rPr lang="en-US" smtClean="0"/>
              <a:t>‹#›</a:t>
            </a:fld>
            <a:endParaRPr lang="en-US"/>
          </a:p>
        </p:txBody>
      </p:sp>
    </p:spTree>
    <p:extLst>
      <p:ext uri="{BB962C8B-B14F-4D97-AF65-F5344CB8AC3E}">
        <p14:creationId xmlns:p14="http://schemas.microsoft.com/office/powerpoint/2010/main" val="3847649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1C66FC-36F2-DA44-9374-AA4287C39689}" type="datetimeFigureOut">
              <a:rPr lang="en-US" smtClean="0"/>
              <a:t>9/27/18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71294001-4B8B-1247-9305-1DAD75AD4BFF}" type="slidenum">
              <a:rPr lang="en-US" smtClean="0"/>
              <a:t>‹#›</a:t>
            </a:fld>
            <a:endParaRPr lang="en-US"/>
          </a:p>
        </p:txBody>
      </p:sp>
    </p:spTree>
    <p:extLst>
      <p:ext uri="{BB962C8B-B14F-4D97-AF65-F5344CB8AC3E}">
        <p14:creationId xmlns:p14="http://schemas.microsoft.com/office/powerpoint/2010/main" val="1281904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1C66FC-36F2-DA44-9374-AA4287C39689}" type="datetimeFigureOut">
              <a:rPr lang="en-US" smtClean="0"/>
              <a:t>9/27/18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71294001-4B8B-1247-9305-1DAD75AD4BFF}" type="slidenum">
              <a:rPr lang="en-US" smtClean="0"/>
              <a:t>‹#›</a:t>
            </a:fld>
            <a:endParaRPr lang="en-US"/>
          </a:p>
        </p:txBody>
      </p:sp>
    </p:spTree>
    <p:extLst>
      <p:ext uri="{BB962C8B-B14F-4D97-AF65-F5344CB8AC3E}">
        <p14:creationId xmlns:p14="http://schemas.microsoft.com/office/powerpoint/2010/main" val="1391073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1C66FC-36F2-DA44-9374-AA4287C39689}" type="datetimeFigureOut">
              <a:rPr lang="en-US" smtClean="0"/>
              <a:t>9/27/18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71294001-4B8B-1247-9305-1DAD75AD4BFF}"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50940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1C66FC-36F2-DA44-9374-AA4287C39689}" type="datetimeFigureOut">
              <a:rPr lang="en-US" smtClean="0"/>
              <a:t>9/27/18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71294001-4B8B-1247-9305-1DAD75AD4BFF}" type="slidenum">
              <a:rPr lang="en-US" smtClean="0"/>
              <a:t>‹#›</a:t>
            </a:fld>
            <a:endParaRPr lang="en-US"/>
          </a:p>
        </p:txBody>
      </p:sp>
    </p:spTree>
    <p:extLst>
      <p:ext uri="{BB962C8B-B14F-4D97-AF65-F5344CB8AC3E}">
        <p14:creationId xmlns:p14="http://schemas.microsoft.com/office/powerpoint/2010/main" val="1182803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51C66FC-36F2-DA44-9374-AA4287C39689}" type="datetimeFigureOut">
              <a:rPr lang="en-US" smtClean="0"/>
              <a:t>9/27/18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294001-4B8B-1247-9305-1DAD75AD4BFF}" type="slidenum">
              <a:rPr lang="en-US" smtClean="0"/>
              <a:t>‹#›</a:t>
            </a:fld>
            <a:endParaRPr lang="en-US"/>
          </a:p>
        </p:txBody>
      </p:sp>
    </p:spTree>
    <p:extLst>
      <p:ext uri="{BB962C8B-B14F-4D97-AF65-F5344CB8AC3E}">
        <p14:creationId xmlns:p14="http://schemas.microsoft.com/office/powerpoint/2010/main" val="2565884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51C66FC-36F2-DA44-9374-AA4287C39689}" type="datetimeFigureOut">
              <a:rPr lang="en-US" smtClean="0"/>
              <a:t>9/27/18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294001-4B8B-1247-9305-1DAD75AD4BFF}" type="slidenum">
              <a:rPr lang="en-US" smtClean="0"/>
              <a:t>‹#›</a:t>
            </a:fld>
            <a:endParaRPr lang="en-US"/>
          </a:p>
        </p:txBody>
      </p:sp>
    </p:spTree>
    <p:extLst>
      <p:ext uri="{BB962C8B-B14F-4D97-AF65-F5344CB8AC3E}">
        <p14:creationId xmlns:p14="http://schemas.microsoft.com/office/powerpoint/2010/main" val="419903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C66FC-36F2-DA44-9374-AA4287C39689}" type="datetimeFigureOut">
              <a:rPr lang="en-US" smtClean="0"/>
              <a:t>9/27/18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294001-4B8B-1247-9305-1DAD75AD4BFF}" type="slidenum">
              <a:rPr lang="en-US" smtClean="0"/>
              <a:t>‹#›</a:t>
            </a:fld>
            <a:endParaRPr lang="en-US"/>
          </a:p>
        </p:txBody>
      </p:sp>
    </p:spTree>
    <p:extLst>
      <p:ext uri="{BB962C8B-B14F-4D97-AF65-F5344CB8AC3E}">
        <p14:creationId xmlns:p14="http://schemas.microsoft.com/office/powerpoint/2010/main" val="4234578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51C66FC-36F2-DA44-9374-AA4287C39689}" type="datetimeFigureOut">
              <a:rPr lang="en-US" smtClean="0"/>
              <a:t>9/27/18</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71294001-4B8B-1247-9305-1DAD75AD4BFF}" type="slidenum">
              <a:rPr lang="en-US" smtClean="0"/>
              <a:t>‹#›</a:t>
            </a:fld>
            <a:endParaRPr lang="en-US"/>
          </a:p>
        </p:txBody>
      </p:sp>
    </p:spTree>
    <p:extLst>
      <p:ext uri="{BB962C8B-B14F-4D97-AF65-F5344CB8AC3E}">
        <p14:creationId xmlns:p14="http://schemas.microsoft.com/office/powerpoint/2010/main" val="3813836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C66FC-36F2-DA44-9374-AA4287C39689}" type="datetimeFigureOut">
              <a:rPr lang="en-US" smtClean="0"/>
              <a:t>9/27/18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294001-4B8B-1247-9305-1DAD75AD4BFF}" type="slidenum">
              <a:rPr lang="en-US" smtClean="0"/>
              <a:t>‹#›</a:t>
            </a:fld>
            <a:endParaRPr lang="en-US"/>
          </a:p>
        </p:txBody>
      </p:sp>
    </p:spTree>
    <p:extLst>
      <p:ext uri="{BB962C8B-B14F-4D97-AF65-F5344CB8AC3E}">
        <p14:creationId xmlns:p14="http://schemas.microsoft.com/office/powerpoint/2010/main" val="2848609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51C66FC-36F2-DA44-9374-AA4287C39689}" type="datetimeFigureOut">
              <a:rPr lang="en-US" smtClean="0"/>
              <a:t>9/27/18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71294001-4B8B-1247-9305-1DAD75AD4BFF}" type="slidenum">
              <a:rPr lang="en-US" smtClean="0"/>
              <a:t>‹#›</a:t>
            </a:fld>
            <a:endParaRPr lang="en-US"/>
          </a:p>
        </p:txBody>
      </p:sp>
    </p:spTree>
    <p:extLst>
      <p:ext uri="{BB962C8B-B14F-4D97-AF65-F5344CB8AC3E}">
        <p14:creationId xmlns:p14="http://schemas.microsoft.com/office/powerpoint/2010/main" val="1074087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1C66FC-36F2-DA44-9374-AA4287C39689}" type="datetimeFigureOut">
              <a:rPr lang="en-US" smtClean="0"/>
              <a:t>9/27/18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294001-4B8B-1247-9305-1DAD75AD4BFF}" type="slidenum">
              <a:rPr lang="en-US" smtClean="0"/>
              <a:t>‹#›</a:t>
            </a:fld>
            <a:endParaRPr lang="en-US"/>
          </a:p>
        </p:txBody>
      </p:sp>
    </p:spTree>
    <p:extLst>
      <p:ext uri="{BB962C8B-B14F-4D97-AF65-F5344CB8AC3E}">
        <p14:creationId xmlns:p14="http://schemas.microsoft.com/office/powerpoint/2010/main" val="3807308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1C66FC-36F2-DA44-9374-AA4287C39689}" type="datetimeFigureOut">
              <a:rPr lang="en-US" smtClean="0"/>
              <a:t>9/27/18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294001-4B8B-1247-9305-1DAD75AD4BFF}" type="slidenum">
              <a:rPr lang="en-US" smtClean="0"/>
              <a:t>‹#›</a:t>
            </a:fld>
            <a:endParaRPr lang="en-US"/>
          </a:p>
        </p:txBody>
      </p:sp>
    </p:spTree>
    <p:extLst>
      <p:ext uri="{BB962C8B-B14F-4D97-AF65-F5344CB8AC3E}">
        <p14:creationId xmlns:p14="http://schemas.microsoft.com/office/powerpoint/2010/main" val="4140352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1C66FC-36F2-DA44-9374-AA4287C39689}" type="datetimeFigureOut">
              <a:rPr lang="en-US" smtClean="0"/>
              <a:t>9/27/18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294001-4B8B-1247-9305-1DAD75AD4BFF}" type="slidenum">
              <a:rPr lang="en-US" smtClean="0"/>
              <a:t>‹#›</a:t>
            </a:fld>
            <a:endParaRPr lang="en-US"/>
          </a:p>
        </p:txBody>
      </p:sp>
    </p:spTree>
    <p:extLst>
      <p:ext uri="{BB962C8B-B14F-4D97-AF65-F5344CB8AC3E}">
        <p14:creationId xmlns:p14="http://schemas.microsoft.com/office/powerpoint/2010/main" val="3731711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51C66FC-36F2-DA44-9374-AA4287C39689}" type="datetimeFigureOut">
              <a:rPr lang="en-US" smtClean="0"/>
              <a:t>9/27/18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294001-4B8B-1247-9305-1DAD75AD4BFF}" type="slidenum">
              <a:rPr lang="en-US" smtClean="0"/>
              <a:t>‹#›</a:t>
            </a:fld>
            <a:endParaRPr lang="en-US"/>
          </a:p>
        </p:txBody>
      </p:sp>
    </p:spTree>
    <p:extLst>
      <p:ext uri="{BB962C8B-B14F-4D97-AF65-F5344CB8AC3E}">
        <p14:creationId xmlns:p14="http://schemas.microsoft.com/office/powerpoint/2010/main" val="798644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1C66FC-36F2-DA44-9374-AA4287C39689}" type="datetimeFigureOut">
              <a:rPr lang="en-US" smtClean="0"/>
              <a:t>9/27/18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294001-4B8B-1247-9305-1DAD75AD4BFF}" type="slidenum">
              <a:rPr lang="en-US" smtClean="0"/>
              <a:t>‹#›</a:t>
            </a:fld>
            <a:endParaRPr lang="en-US"/>
          </a:p>
        </p:txBody>
      </p:sp>
    </p:spTree>
    <p:extLst>
      <p:ext uri="{BB962C8B-B14F-4D97-AF65-F5344CB8AC3E}">
        <p14:creationId xmlns:p14="http://schemas.microsoft.com/office/powerpoint/2010/main" val="3329837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1C66FC-36F2-DA44-9374-AA4287C39689}" type="datetimeFigureOut">
              <a:rPr lang="en-US" smtClean="0"/>
              <a:t>9/27/18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294001-4B8B-1247-9305-1DAD75AD4BFF}" type="slidenum">
              <a:rPr lang="en-US" smtClean="0"/>
              <a:t>‹#›</a:t>
            </a:fld>
            <a:endParaRPr lang="en-US"/>
          </a:p>
        </p:txBody>
      </p:sp>
    </p:spTree>
    <p:extLst>
      <p:ext uri="{BB962C8B-B14F-4D97-AF65-F5344CB8AC3E}">
        <p14:creationId xmlns:p14="http://schemas.microsoft.com/office/powerpoint/2010/main" val="4177880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51C66FC-36F2-DA44-9374-AA4287C39689}" type="datetimeFigureOut">
              <a:rPr lang="en-US" smtClean="0"/>
              <a:t>9/27/18</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1294001-4B8B-1247-9305-1DAD75AD4BFF}" type="slidenum">
              <a:rPr lang="en-US" smtClean="0"/>
              <a:t>‹#›</a:t>
            </a:fld>
            <a:endParaRPr lang="en-US"/>
          </a:p>
        </p:txBody>
      </p:sp>
    </p:spTree>
    <p:extLst>
      <p:ext uri="{BB962C8B-B14F-4D97-AF65-F5344CB8AC3E}">
        <p14:creationId xmlns:p14="http://schemas.microsoft.com/office/powerpoint/2010/main" val="13504900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tif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dcac.co/" TargetMode="External"/><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3.pn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blogs.msdn.com/b/sqlserverstorageengine/archive/2006/12/13/more-undocumented-fun_3a00_-dbcc-ind_2c00_-dbcc-page_2c00_-and-off_2d00_row-columns.aspx" TargetMode="External"/><Relationship Id="rId7" Type="http://schemas.openxmlformats.org/officeDocument/2006/relationships/hyperlink" Target="http://www.sqlskills.com/blogs/paul/inside-the-storage-engine-anatomy-of-a-record/" TargetMode="External"/><Relationship Id="rId2" Type="http://schemas.openxmlformats.org/officeDocument/2006/relationships/hyperlink" Target="http://technet.microsoft.com/en-US/sqlserver/gg313756.aspx" TargetMode="External"/><Relationship Id="rId1" Type="http://schemas.openxmlformats.org/officeDocument/2006/relationships/slideLayout" Target="../slideLayouts/slideLayout2.xml"/><Relationship Id="rId6" Type="http://schemas.openxmlformats.org/officeDocument/2006/relationships/hyperlink" Target="http://blogs.msdn.com/b/sqlserverstorageengine/archive/2006/07/08/under-the-covers-gam-sgam-and-pfs-pages.aspx" TargetMode="External"/><Relationship Id="rId5" Type="http://schemas.openxmlformats.org/officeDocument/2006/relationships/hyperlink" Target="http://msdn.microsoft.com/en-us/library/ms187752.aspx" TargetMode="External"/><Relationship Id="rId4" Type="http://schemas.openxmlformats.org/officeDocument/2006/relationships/hyperlink" Target="http://www.sqlskills.com/blogs/paul/category/dbcc/"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tiff"/><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7.xml.rels><?xml version="1.0" encoding="UTF-8" standalone="yes"?>
<Relationships xmlns="http://schemas.openxmlformats.org/package/2006/relationships"><Relationship Id="rId3" Type="http://schemas.openxmlformats.org/officeDocument/2006/relationships/hyperlink" Target="https://pixabay.com/en/photos/wh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1151964" y="221916"/>
            <a:ext cx="9905999" cy="1974516"/>
          </a:xfrm>
        </p:spPr>
        <p:txBody>
          <a:bodyPr>
            <a:noAutofit/>
          </a:bodyPr>
          <a:lstStyle/>
          <a:p>
            <a:pPr algn="ctr" fontAlgn="base"/>
            <a:r>
              <a:rPr lang="en-US" altLang="en-US" sz="4800" dirty="0">
                <a:ea typeface="ＭＳ Ｐゴシック" charset="-128"/>
              </a:rPr>
              <a:t>SQL Server </a:t>
            </a:r>
            <a:r>
              <a:rPr lang="en-US" altLang="en-US" sz="4800" dirty="0" err="1">
                <a:ea typeface="ＭＳ Ｐゴシック" charset="-128"/>
              </a:rPr>
              <a:t>Databaseology</a:t>
            </a:r>
            <a:r>
              <a:rPr lang="en-US" altLang="en-US" sz="4800" dirty="0">
                <a:ea typeface="ＭＳ Ｐゴシック" charset="-128"/>
              </a:rPr>
              <a:t> </a:t>
            </a:r>
            <a:br>
              <a:rPr lang="en-US" altLang="en-US" sz="4800" dirty="0">
                <a:ea typeface="ＭＳ Ｐゴシック" charset="-128"/>
              </a:rPr>
            </a:br>
            <a:r>
              <a:rPr lang="en-US" altLang="en-US" sz="4800" dirty="0">
                <a:ea typeface="ＭＳ Ｐゴシック" charset="-128"/>
              </a:rPr>
              <a:t>A Deep Dive Into Database Internals</a:t>
            </a:r>
            <a:endParaRPr lang="en-US" sz="4800" dirty="0">
              <a:effectLst>
                <a:outerShdw blurRad="50800" dist="38100" dir="13500000" algn="br" rotWithShape="0">
                  <a:prstClr val="black">
                    <a:alpha val="40000"/>
                  </a:prstClr>
                </a:outerShdw>
              </a:effectLst>
            </a:endParaRPr>
          </a:p>
        </p:txBody>
      </p:sp>
      <p:sp>
        <p:nvSpPr>
          <p:cNvPr id="3" name="Subtitle 2"/>
          <p:cNvSpPr>
            <a:spLocks noGrp="1"/>
          </p:cNvSpPr>
          <p:nvPr>
            <p:ph type="subTitle" idx="1"/>
          </p:nvPr>
        </p:nvSpPr>
        <p:spPr>
          <a:xfrm>
            <a:off x="381000" y="2590800"/>
            <a:ext cx="9905999" cy="1564034"/>
          </a:xfrm>
        </p:spPr>
        <p:txBody>
          <a:bodyPr rtlCol="0">
            <a:noAutofit/>
          </a:bodyPr>
          <a:lstStyle/>
          <a:p>
            <a:pPr algn="l">
              <a:defRPr/>
            </a:pPr>
            <a:r>
              <a:rPr lang="en-US" sz="3200" b="1" dirty="0">
                <a:solidFill>
                  <a:schemeClr val="tx2"/>
                </a:solidFill>
              </a:rPr>
              <a:t>John Morehouse</a:t>
            </a:r>
          </a:p>
          <a:p>
            <a:pPr algn="l">
              <a:defRPr/>
            </a:pPr>
            <a:r>
              <a:rPr lang="en-US" sz="3200" b="1" dirty="0">
                <a:solidFill>
                  <a:schemeClr val="tx2"/>
                </a:solidFill>
              </a:rPr>
              <a:t>Consultant</a:t>
            </a:r>
          </a:p>
          <a:p>
            <a:pPr algn="l">
              <a:defRPr/>
            </a:pPr>
            <a:r>
              <a:rPr lang="en-US" sz="3200" b="1" dirty="0">
                <a:solidFill>
                  <a:schemeClr val="tx2"/>
                </a:solidFill>
              </a:rPr>
              <a:t>Denny Cherry &amp; Associates Consulting</a:t>
            </a:r>
          </a:p>
        </p:txBody>
      </p:sp>
      <p:sp>
        <p:nvSpPr>
          <p:cNvPr id="14340" name="TextBox 1"/>
          <p:cNvSpPr txBox="1">
            <a:spLocks noChangeArrowheads="1"/>
          </p:cNvSpPr>
          <p:nvPr/>
        </p:nvSpPr>
        <p:spPr bwMode="auto">
          <a:xfrm>
            <a:off x="1806341" y="5387402"/>
            <a:ext cx="1981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3200" dirty="0"/>
              <a:t>@</a:t>
            </a:r>
            <a:r>
              <a:rPr lang="en-US" altLang="en-US" sz="3200" dirty="0" err="1"/>
              <a:t>SqlRUs</a:t>
            </a:r>
            <a:endParaRPr lang="en-US" altLang="en-US" sz="1800" dirty="0"/>
          </a:p>
        </p:txBody>
      </p:sp>
      <p:pic>
        <p:nvPicPr>
          <p:cNvPr id="14341"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458797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TextBox 11"/>
          <p:cNvSpPr txBox="1">
            <a:spLocks noChangeArrowheads="1"/>
          </p:cNvSpPr>
          <p:nvPr/>
        </p:nvSpPr>
        <p:spPr bwMode="auto">
          <a:xfrm>
            <a:off x="6629400" y="4664170"/>
            <a:ext cx="548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3200" dirty="0"/>
              <a:t>http://linkedin.com/in/sqlrus</a:t>
            </a:r>
          </a:p>
        </p:txBody>
      </p:sp>
      <p:pic>
        <p:nvPicPr>
          <p:cNvPr id="14343"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537537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TextBox 16"/>
          <p:cNvSpPr txBox="1">
            <a:spLocks noChangeArrowheads="1"/>
          </p:cNvSpPr>
          <p:nvPr/>
        </p:nvSpPr>
        <p:spPr bwMode="auto">
          <a:xfrm>
            <a:off x="6629400" y="5426170"/>
            <a:ext cx="548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3200" dirty="0"/>
              <a:t>http://www.sqlrus.com</a:t>
            </a:r>
          </a:p>
        </p:txBody>
      </p:sp>
      <p:pic>
        <p:nvPicPr>
          <p:cNvPr id="14345" name="Picture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68141" y="4549202"/>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6" name="TextBox 19"/>
          <p:cNvSpPr txBox="1">
            <a:spLocks noChangeArrowheads="1"/>
          </p:cNvSpPr>
          <p:nvPr/>
        </p:nvSpPr>
        <p:spPr bwMode="auto">
          <a:xfrm>
            <a:off x="1882541" y="4473002"/>
            <a:ext cx="548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3200" dirty="0" err="1"/>
              <a:t>john@dcac.co</a:t>
            </a:r>
            <a:endParaRPr lang="en-US" altLang="en-US" sz="3200" dirty="0"/>
          </a:p>
        </p:txBody>
      </p:sp>
      <p:pic>
        <p:nvPicPr>
          <p:cNvPr id="14347" name="Picture 1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68141" y="5387402"/>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a:extLst>
              <a:ext uri="{FF2B5EF4-FFF2-40B4-BE49-F238E27FC236}">
                <a16:creationId xmlns:a16="http://schemas.microsoft.com/office/drawing/2014/main" id="{72533F03-2D17-47EE-887B-220FA3775D1F}"/>
              </a:ext>
            </a:extLst>
          </p:cNvPr>
          <p:cNvPicPr>
            <a:picLocks noChangeAspect="1"/>
          </p:cNvPicPr>
          <p:nvPr/>
        </p:nvPicPr>
        <p:blipFill>
          <a:blip r:embed="rId7"/>
          <a:stretch>
            <a:fillRect/>
          </a:stretch>
        </p:blipFill>
        <p:spPr>
          <a:xfrm>
            <a:off x="9677400" y="2946097"/>
            <a:ext cx="2133600" cy="853440"/>
          </a:xfrm>
          <a:prstGeom prst="rect">
            <a:avLst/>
          </a:prstGeom>
          <a:ln>
            <a:noFill/>
          </a:ln>
          <a:effectLst/>
        </p:spPr>
      </p:pic>
    </p:spTree>
    <p:extLst>
      <p:ext uri="{BB962C8B-B14F-4D97-AF65-F5344CB8AC3E}">
        <p14:creationId xmlns:p14="http://schemas.microsoft.com/office/powerpoint/2010/main" val="755428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eaLnBrk="1" hangingPunct="1"/>
            <a:r>
              <a:rPr lang="en-US" altLang="en-US">
                <a:ea typeface="ＭＳ Ｐゴシック" charset="-128"/>
              </a:rPr>
              <a:t>Overall Structure</a:t>
            </a:r>
          </a:p>
        </p:txBody>
      </p:sp>
      <p:sp>
        <p:nvSpPr>
          <p:cNvPr id="4" name="Snip and Round Single Corner Rectangle 3"/>
          <p:cNvSpPr>
            <a:spLocks/>
          </p:cNvSpPr>
          <p:nvPr/>
        </p:nvSpPr>
        <p:spPr bwMode="auto">
          <a:xfrm>
            <a:off x="2286000" y="1295400"/>
            <a:ext cx="1828800" cy="1828800"/>
          </a:xfrm>
          <a:custGeom>
            <a:avLst/>
            <a:gdLst>
              <a:gd name="T0" fmla="*/ 304806 w 1828800"/>
              <a:gd name="T1" fmla="*/ 0 h 1828800"/>
              <a:gd name="T2" fmla="*/ 1523994 w 1828800"/>
              <a:gd name="T3" fmla="*/ 0 h 1828800"/>
              <a:gd name="T4" fmla="*/ 1828800 w 1828800"/>
              <a:gd name="T5" fmla="*/ 304806 h 1828800"/>
              <a:gd name="T6" fmla="*/ 1828800 w 1828800"/>
              <a:gd name="T7" fmla="*/ 1828800 h 1828800"/>
              <a:gd name="T8" fmla="*/ 0 w 1828800"/>
              <a:gd name="T9" fmla="*/ 1828800 h 1828800"/>
              <a:gd name="T10" fmla="*/ 0 w 1828800"/>
              <a:gd name="T11" fmla="*/ 304806 h 1828800"/>
              <a:gd name="T12" fmla="*/ 304806 w 1828800"/>
              <a:gd name="T13" fmla="*/ 0 h 1828800"/>
              <a:gd name="T14" fmla="*/ 0 60000 65536"/>
              <a:gd name="T15" fmla="*/ 0 60000 65536"/>
              <a:gd name="T16" fmla="*/ 0 60000 65536"/>
              <a:gd name="T17" fmla="*/ 0 60000 65536"/>
              <a:gd name="T18" fmla="*/ 0 60000 65536"/>
              <a:gd name="T19" fmla="*/ 0 60000 65536"/>
              <a:gd name="T20" fmla="*/ 0 60000 65536"/>
              <a:gd name="T21" fmla="*/ 0 w 1828800"/>
              <a:gd name="T22" fmla="*/ 0 h 1828800"/>
              <a:gd name="T23" fmla="*/ 1828800 w 1828800"/>
              <a:gd name="T24" fmla="*/ 1828800 h 18288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8800" h="1828800">
                <a:moveTo>
                  <a:pt x="304806" y="0"/>
                </a:moveTo>
                <a:lnTo>
                  <a:pt x="1523994" y="0"/>
                </a:lnTo>
                <a:lnTo>
                  <a:pt x="1828800" y="304806"/>
                </a:lnTo>
                <a:lnTo>
                  <a:pt x="1828800" y="1828800"/>
                </a:lnTo>
                <a:lnTo>
                  <a:pt x="0" y="1828800"/>
                </a:lnTo>
                <a:lnTo>
                  <a:pt x="0" y="304806"/>
                </a:lnTo>
                <a:cubicBezTo>
                  <a:pt x="0" y="136466"/>
                  <a:pt x="136466" y="0"/>
                  <a:pt x="304806" y="0"/>
                </a:cubicBezTo>
                <a:close/>
              </a:path>
            </a:pathLst>
          </a:cu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000000">
                <a:alpha val="34998"/>
              </a:srgbClr>
            </a:outerShdw>
          </a:effectLst>
        </p:spPr>
        <p:txBody>
          <a:bodyPr anchor="ctr"/>
          <a:lstStyle/>
          <a:p>
            <a:pPr algn="ctr">
              <a:defRPr/>
            </a:pPr>
            <a:r>
              <a:rPr lang="en-US" sz="3200" dirty="0">
                <a:solidFill>
                  <a:schemeClr val="lt1"/>
                </a:solidFill>
              </a:rPr>
              <a:t>Records</a:t>
            </a:r>
            <a:endParaRPr lang="en-US" dirty="0">
              <a:solidFill>
                <a:schemeClr val="lt1"/>
              </a:solidFill>
            </a:endParaRPr>
          </a:p>
        </p:txBody>
      </p:sp>
      <p:sp>
        <p:nvSpPr>
          <p:cNvPr id="5" name="Snip and Round Single Corner Rectangle 4"/>
          <p:cNvSpPr>
            <a:spLocks/>
          </p:cNvSpPr>
          <p:nvPr/>
        </p:nvSpPr>
        <p:spPr bwMode="auto">
          <a:xfrm>
            <a:off x="4343400" y="3124200"/>
            <a:ext cx="1447800" cy="1828800"/>
          </a:xfrm>
          <a:custGeom>
            <a:avLst/>
            <a:gdLst>
              <a:gd name="T0" fmla="*/ 241305 w 1447800"/>
              <a:gd name="T1" fmla="*/ 0 h 1828800"/>
              <a:gd name="T2" fmla="*/ 1206495 w 1447800"/>
              <a:gd name="T3" fmla="*/ 0 h 1828800"/>
              <a:gd name="T4" fmla="*/ 1447800 w 1447800"/>
              <a:gd name="T5" fmla="*/ 241305 h 1828800"/>
              <a:gd name="T6" fmla="*/ 1447800 w 1447800"/>
              <a:gd name="T7" fmla="*/ 1828800 h 1828800"/>
              <a:gd name="T8" fmla="*/ 0 w 1447800"/>
              <a:gd name="T9" fmla="*/ 1828800 h 1828800"/>
              <a:gd name="T10" fmla="*/ 0 w 1447800"/>
              <a:gd name="T11" fmla="*/ 241305 h 1828800"/>
              <a:gd name="T12" fmla="*/ 241305 w 1447800"/>
              <a:gd name="T13" fmla="*/ 0 h 1828800"/>
              <a:gd name="T14" fmla="*/ 0 60000 65536"/>
              <a:gd name="T15" fmla="*/ 0 60000 65536"/>
              <a:gd name="T16" fmla="*/ 0 60000 65536"/>
              <a:gd name="T17" fmla="*/ 0 60000 65536"/>
              <a:gd name="T18" fmla="*/ 0 60000 65536"/>
              <a:gd name="T19" fmla="*/ 0 60000 65536"/>
              <a:gd name="T20" fmla="*/ 0 60000 65536"/>
              <a:gd name="T21" fmla="*/ 0 w 1447800"/>
              <a:gd name="T22" fmla="*/ 0 h 1828800"/>
              <a:gd name="T23" fmla="*/ 1447800 w 1447800"/>
              <a:gd name="T24" fmla="*/ 1828800 h 18288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7800" h="1828800">
                <a:moveTo>
                  <a:pt x="241305" y="0"/>
                </a:moveTo>
                <a:lnTo>
                  <a:pt x="1206495" y="0"/>
                </a:lnTo>
                <a:lnTo>
                  <a:pt x="1447800" y="241305"/>
                </a:lnTo>
                <a:lnTo>
                  <a:pt x="1447800" y="1828800"/>
                </a:lnTo>
                <a:lnTo>
                  <a:pt x="0" y="1828800"/>
                </a:lnTo>
                <a:lnTo>
                  <a:pt x="0" y="241305"/>
                </a:lnTo>
                <a:cubicBezTo>
                  <a:pt x="0" y="108036"/>
                  <a:pt x="108036" y="0"/>
                  <a:pt x="241305" y="0"/>
                </a:cubicBezTo>
                <a:close/>
              </a:path>
            </a:pathLst>
          </a:cu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000000">
                <a:alpha val="34998"/>
              </a:srgbClr>
            </a:outerShdw>
          </a:effectLst>
        </p:spPr>
        <p:txBody>
          <a:bodyPr anchor="ctr"/>
          <a:lstStyle/>
          <a:p>
            <a:pPr algn="ctr">
              <a:defRPr/>
            </a:pPr>
            <a:r>
              <a:rPr lang="en-US" sz="3200" dirty="0">
                <a:solidFill>
                  <a:schemeClr val="lt1"/>
                </a:solidFill>
              </a:rPr>
              <a:t>Pages</a:t>
            </a:r>
            <a:endParaRPr lang="en-US" dirty="0">
              <a:solidFill>
                <a:schemeClr val="lt1"/>
              </a:solidFill>
            </a:endParaRPr>
          </a:p>
        </p:txBody>
      </p:sp>
      <p:sp>
        <p:nvSpPr>
          <p:cNvPr id="7" name="Bent-Up Arrow 6"/>
          <p:cNvSpPr>
            <a:spLocks/>
          </p:cNvSpPr>
          <p:nvPr/>
        </p:nvSpPr>
        <p:spPr bwMode="auto">
          <a:xfrm rot="5400000">
            <a:off x="3048000" y="3429000"/>
            <a:ext cx="838200" cy="685800"/>
          </a:xfrm>
          <a:custGeom>
            <a:avLst/>
            <a:gdLst>
              <a:gd name="T0" fmla="*/ 0 w 838200"/>
              <a:gd name="T1" fmla="*/ 514350 h 685800"/>
              <a:gd name="T2" fmla="*/ 581025 w 838200"/>
              <a:gd name="T3" fmla="*/ 514350 h 685800"/>
              <a:gd name="T4" fmla="*/ 581025 w 838200"/>
              <a:gd name="T5" fmla="*/ 171450 h 685800"/>
              <a:gd name="T6" fmla="*/ 495300 w 838200"/>
              <a:gd name="T7" fmla="*/ 171450 h 685800"/>
              <a:gd name="T8" fmla="*/ 666750 w 838200"/>
              <a:gd name="T9" fmla="*/ 0 h 685800"/>
              <a:gd name="T10" fmla="*/ 838200 w 838200"/>
              <a:gd name="T11" fmla="*/ 171450 h 685800"/>
              <a:gd name="T12" fmla="*/ 752475 w 838200"/>
              <a:gd name="T13" fmla="*/ 171450 h 685800"/>
              <a:gd name="T14" fmla="*/ 752475 w 838200"/>
              <a:gd name="T15" fmla="*/ 685800 h 685800"/>
              <a:gd name="T16" fmla="*/ 0 w 838200"/>
              <a:gd name="T17" fmla="*/ 685800 h 685800"/>
              <a:gd name="T18" fmla="*/ 0 w 838200"/>
              <a:gd name="T19" fmla="*/ 514350 h 6858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38200" h="685800">
                <a:moveTo>
                  <a:pt x="0" y="514350"/>
                </a:moveTo>
                <a:lnTo>
                  <a:pt x="581025" y="514350"/>
                </a:lnTo>
                <a:lnTo>
                  <a:pt x="581025" y="171450"/>
                </a:lnTo>
                <a:lnTo>
                  <a:pt x="495300" y="171450"/>
                </a:lnTo>
                <a:lnTo>
                  <a:pt x="666750" y="0"/>
                </a:lnTo>
                <a:lnTo>
                  <a:pt x="838200" y="171450"/>
                </a:lnTo>
                <a:lnTo>
                  <a:pt x="752475" y="171450"/>
                </a:lnTo>
                <a:lnTo>
                  <a:pt x="752475" y="685800"/>
                </a:lnTo>
                <a:lnTo>
                  <a:pt x="0" y="685800"/>
                </a:lnTo>
                <a:lnTo>
                  <a:pt x="0" y="514350"/>
                </a:lnTo>
                <a:close/>
              </a:path>
            </a:pathLst>
          </a:custGeom>
          <a:gradFill rotWithShape="1">
            <a:gsLst>
              <a:gs pos="0">
                <a:srgbClr val="9BC1FF"/>
              </a:gs>
              <a:gs pos="100000">
                <a:srgbClr val="3F80CD"/>
              </a:gs>
            </a:gsLst>
            <a:lin ang="5400000"/>
          </a:gradFill>
          <a:ln w="9525" cap="flat" cmpd="sng">
            <a:solidFill>
              <a:srgbClr val="4A7EBB"/>
            </a:solidFill>
            <a:prstDash val="solid"/>
            <a:round/>
            <a:headEnd/>
            <a:tailEnd/>
          </a:ln>
          <a:effectLst>
            <a:outerShdw blurRad="40000" dist="23000" dir="5400000" rotWithShape="0">
              <a:srgbClr val="000000">
                <a:alpha val="34998"/>
              </a:srgbClr>
            </a:outerShdw>
          </a:effectLst>
        </p:spPr>
        <p:txBody>
          <a:bodyPr anchor="ctr"/>
          <a:lstStyle/>
          <a:p>
            <a:pPr>
              <a:defRPr/>
            </a:pPr>
            <a:endParaRPr lang="en-US">
              <a:ea typeface="ＭＳ Ｐゴシック" charset="0"/>
              <a:cs typeface="ＭＳ Ｐゴシック" charset="0"/>
            </a:endParaRPr>
          </a:p>
        </p:txBody>
      </p:sp>
      <p:sp>
        <p:nvSpPr>
          <p:cNvPr id="27655" name="TextBox 8"/>
          <p:cNvSpPr txBox="1">
            <a:spLocks noChangeArrowheads="1"/>
          </p:cNvSpPr>
          <p:nvPr/>
        </p:nvSpPr>
        <p:spPr bwMode="auto">
          <a:xfrm>
            <a:off x="4724400" y="1828801"/>
            <a:ext cx="5181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3600"/>
              <a:t>Records = Rows = Slot</a:t>
            </a:r>
          </a:p>
        </p:txBody>
      </p:sp>
      <p:sp>
        <p:nvSpPr>
          <p:cNvPr id="27656" name="TextBox 9"/>
          <p:cNvSpPr txBox="1">
            <a:spLocks noChangeArrowheads="1"/>
          </p:cNvSpPr>
          <p:nvPr/>
        </p:nvSpPr>
        <p:spPr bwMode="auto">
          <a:xfrm>
            <a:off x="6248400" y="3394841"/>
            <a:ext cx="36576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3200" dirty="0"/>
              <a:t>Records live in Pages</a:t>
            </a:r>
          </a:p>
        </p:txBody>
      </p:sp>
    </p:spTree>
    <p:extLst>
      <p:ext uri="{BB962C8B-B14F-4D97-AF65-F5344CB8AC3E}">
        <p14:creationId xmlns:p14="http://schemas.microsoft.com/office/powerpoint/2010/main" val="3637697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eaLnBrk="1" hangingPunct="1"/>
            <a:r>
              <a:rPr lang="en-US" altLang="en-US" dirty="0">
                <a:ea typeface="ＭＳ Ｐゴシック" charset="-128"/>
              </a:rPr>
              <a:t>Overall Structure</a:t>
            </a:r>
          </a:p>
        </p:txBody>
      </p:sp>
      <p:sp>
        <p:nvSpPr>
          <p:cNvPr id="27655" name="TextBox 8"/>
          <p:cNvSpPr txBox="1">
            <a:spLocks noChangeArrowheads="1"/>
          </p:cNvSpPr>
          <p:nvPr/>
        </p:nvSpPr>
        <p:spPr bwMode="auto">
          <a:xfrm>
            <a:off x="1999129" y="2169460"/>
            <a:ext cx="5181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3600" dirty="0"/>
              <a:t>Records = Rows = Slot</a:t>
            </a:r>
          </a:p>
        </p:txBody>
      </p:sp>
      <p:sp>
        <p:nvSpPr>
          <p:cNvPr id="27656" name="TextBox 9"/>
          <p:cNvSpPr txBox="1">
            <a:spLocks noChangeArrowheads="1"/>
          </p:cNvSpPr>
          <p:nvPr/>
        </p:nvSpPr>
        <p:spPr bwMode="auto">
          <a:xfrm>
            <a:off x="3836894" y="3636888"/>
            <a:ext cx="36576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3200" dirty="0"/>
              <a:t>Records live in Pages</a:t>
            </a:r>
          </a:p>
        </p:txBody>
      </p:sp>
      <p:sp>
        <p:nvSpPr>
          <p:cNvPr id="27657" name="TextBox 2"/>
          <p:cNvSpPr txBox="1">
            <a:spLocks noChangeArrowheads="1"/>
          </p:cNvSpPr>
          <p:nvPr/>
        </p:nvSpPr>
        <p:spPr bwMode="auto">
          <a:xfrm>
            <a:off x="6122894" y="5058377"/>
            <a:ext cx="1676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2800" dirty="0"/>
              <a:t>Group of 8 Pages</a:t>
            </a:r>
          </a:p>
        </p:txBody>
      </p:sp>
    </p:spTree>
    <p:extLst>
      <p:ext uri="{BB962C8B-B14F-4D97-AF65-F5344CB8AC3E}">
        <p14:creationId xmlns:p14="http://schemas.microsoft.com/office/powerpoint/2010/main" val="799045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altLang="en-US">
                <a:ea typeface="ＭＳ Ｐゴシック" charset="-128"/>
              </a:rPr>
              <a:t>Overall Structure</a:t>
            </a:r>
          </a:p>
        </p:txBody>
      </p:sp>
    </p:spTree>
    <p:extLst>
      <p:ext uri="{BB962C8B-B14F-4D97-AF65-F5344CB8AC3E}">
        <p14:creationId xmlns:p14="http://schemas.microsoft.com/office/powerpoint/2010/main" val="719054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1A00D1-9CB7-2B41-B9C6-5F3EE904197D}"/>
              </a:ext>
            </a:extLst>
          </p:cNvPr>
          <p:cNvSpPr>
            <a:spLocks noGrp="1"/>
          </p:cNvSpPr>
          <p:nvPr>
            <p:ph type="title"/>
          </p:nvPr>
        </p:nvSpPr>
        <p:spPr>
          <a:xfrm>
            <a:off x="680321" y="753228"/>
            <a:ext cx="9613861" cy="1080938"/>
          </a:xfrm>
        </p:spPr>
        <p:txBody>
          <a:bodyPr vert="horz" lIns="91440" tIns="45720" rIns="91440" bIns="45720" rtlCol="0" anchor="ctr">
            <a:normAutofit/>
          </a:bodyPr>
          <a:lstStyle/>
          <a:p>
            <a:r>
              <a:rPr lang="en-US" altLang="en-US" dirty="0"/>
              <a:t>Everything is stored in a record, somewhere</a:t>
            </a:r>
            <a:endParaRPr lang="en-US" dirty="0"/>
          </a:p>
        </p:txBody>
      </p:sp>
      <p:graphicFrame>
        <p:nvGraphicFramePr>
          <p:cNvPr id="29701" name="TextBox 1">
            <a:extLst>
              <a:ext uri="{FF2B5EF4-FFF2-40B4-BE49-F238E27FC236}">
                <a16:creationId xmlns:a16="http://schemas.microsoft.com/office/drawing/2014/main" id="{5A12D18C-2A9C-488A-92D7-F5FB8F45308D}"/>
              </a:ext>
            </a:extLst>
          </p:cNvPr>
          <p:cNvGraphicFramePr/>
          <p:nvPr>
            <p:extLst>
              <p:ext uri="{D42A27DB-BD31-4B8C-83A1-F6EECF244321}">
                <p14:modId xmlns:p14="http://schemas.microsoft.com/office/powerpoint/2010/main" val="3406884291"/>
              </p:ext>
            </p:extLst>
          </p:nvPr>
        </p:nvGraphicFramePr>
        <p:xfrm>
          <a:off x="421419" y="2154804"/>
          <a:ext cx="11090259" cy="37808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422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905A9BAA-B344-45D2-838C-73856C4B15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73" name="Rectangle 72">
              <a:extLst>
                <a:ext uri="{FF2B5EF4-FFF2-40B4-BE49-F238E27FC236}">
                  <a16:creationId xmlns:a16="http://schemas.microsoft.com/office/drawing/2014/main" id="{390434AA-4632-440E-9AE7-411396A7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a:extLst>
                <a:ext uri="{FF2B5EF4-FFF2-40B4-BE49-F238E27FC236}">
                  <a16:creationId xmlns:a16="http://schemas.microsoft.com/office/drawing/2014/main" id="{D462FD1E-E713-4FD4-8746-671C946723B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31747" name="Picture 3"/>
          <p:cNvPicPr>
            <a:picLocks noChangeAspect="1"/>
          </p:cNvPicPr>
          <p:nvPr/>
        </p:nvPicPr>
        <p:blipFill rotWithShape="1">
          <a:blip r:embed="rId4">
            <a:extLst>
              <a:ext uri="{28A0092B-C50C-407E-A947-70E740481C1C}">
                <a14:useLocalDpi xmlns:a14="http://schemas.microsoft.com/office/drawing/2010/main" val="0"/>
              </a:ext>
            </a:extLst>
          </a:blip>
          <a:srcRect l="17381" r="-2" b="-2"/>
          <a:stretch/>
        </p:blipFill>
        <p:spPr bwMode="auto">
          <a:xfrm>
            <a:off x="4636008" y="10"/>
            <a:ext cx="7552815" cy="6856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Rectangle 75">
            <a:extLst>
              <a:ext uri="{FF2B5EF4-FFF2-40B4-BE49-F238E27FC236}">
                <a16:creationId xmlns:a16="http://schemas.microsoft.com/office/drawing/2014/main" id="{78A4CDE5-C7BC-41E1-8A4A-79E024CC09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501856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745" name="Title 1"/>
          <p:cNvSpPr>
            <a:spLocks noGrp="1"/>
          </p:cNvSpPr>
          <p:nvPr>
            <p:ph type="title"/>
          </p:nvPr>
        </p:nvSpPr>
        <p:spPr>
          <a:xfrm>
            <a:off x="680322" y="753228"/>
            <a:ext cx="3679028" cy="1080938"/>
          </a:xfrm>
        </p:spPr>
        <p:txBody>
          <a:bodyPr>
            <a:normAutofit/>
          </a:bodyPr>
          <a:lstStyle/>
          <a:p>
            <a:pPr eaLnBrk="1" hangingPunct="1"/>
            <a:r>
              <a:rPr lang="en-US" altLang="en-US" sz="3200">
                <a:ea typeface="ＭＳ Ｐゴシック" charset="-128"/>
              </a:rPr>
              <a:t>Data Records</a:t>
            </a:r>
          </a:p>
        </p:txBody>
      </p:sp>
      <p:pic>
        <p:nvPicPr>
          <p:cNvPr id="78" name="Picture 77">
            <a:extLst>
              <a:ext uri="{FF2B5EF4-FFF2-40B4-BE49-F238E27FC236}">
                <a16:creationId xmlns:a16="http://schemas.microsoft.com/office/drawing/2014/main" id="{025C7952-5703-489E-8DBD-F2EFAC8EEB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2" y="1970240"/>
            <a:ext cx="5029200" cy="202738"/>
          </a:xfrm>
          <a:prstGeom prst="rect">
            <a:avLst/>
          </a:prstGeom>
        </p:spPr>
      </p:pic>
      <p:sp>
        <p:nvSpPr>
          <p:cNvPr id="3" name="Content Placeholder 2"/>
          <p:cNvSpPr>
            <a:spLocks noGrp="1"/>
          </p:cNvSpPr>
          <p:nvPr>
            <p:ph idx="1"/>
          </p:nvPr>
        </p:nvSpPr>
        <p:spPr>
          <a:xfrm>
            <a:off x="680322" y="2336872"/>
            <a:ext cx="3621334" cy="4199099"/>
          </a:xfrm>
        </p:spPr>
        <p:txBody>
          <a:bodyPr rtlCol="0">
            <a:normAutofit/>
          </a:bodyPr>
          <a:lstStyle/>
          <a:p>
            <a:pPr marL="285750" indent="-285750">
              <a:buFont typeface="Arial"/>
              <a:buChar char="•"/>
              <a:defRPr/>
            </a:pPr>
            <a:r>
              <a:rPr lang="en-US" sz="2800" dirty="0">
                <a:ea typeface="+mn-ea"/>
                <a:cs typeface="+mn-cs"/>
              </a:rPr>
              <a:t>Records that actually store your data!</a:t>
            </a:r>
          </a:p>
          <a:p>
            <a:pPr marL="285750" indent="-285750">
              <a:buFont typeface="Arial"/>
              <a:buChar char="•"/>
              <a:defRPr/>
            </a:pPr>
            <a:r>
              <a:rPr lang="en-US" sz="2800" dirty="0">
                <a:ea typeface="+mn-ea"/>
                <a:cs typeface="+mn-cs"/>
              </a:rPr>
              <a:t>Data Records store two basic types of data</a:t>
            </a:r>
          </a:p>
          <a:p>
            <a:pPr lvl="1">
              <a:buFont typeface="Arial"/>
              <a:buChar char="•"/>
              <a:defRPr/>
            </a:pPr>
            <a:r>
              <a:rPr lang="en-US" sz="2800" dirty="0"/>
              <a:t>Fixed Length</a:t>
            </a:r>
          </a:p>
          <a:p>
            <a:pPr lvl="1">
              <a:buFont typeface="Arial"/>
              <a:buChar char="•"/>
              <a:defRPr/>
            </a:pPr>
            <a:r>
              <a:rPr lang="en-US" sz="2800" dirty="0"/>
              <a:t>Variable Length</a:t>
            </a:r>
          </a:p>
          <a:p>
            <a:pPr>
              <a:buFont typeface="Arial"/>
              <a:buChar char="•"/>
              <a:defRPr/>
            </a:pPr>
            <a:endParaRPr lang="en-US" sz="1600" dirty="0">
              <a:ea typeface="+mn-ea"/>
              <a:cs typeface="+mn-cs"/>
            </a:endParaRPr>
          </a:p>
        </p:txBody>
      </p:sp>
    </p:spTree>
    <p:extLst>
      <p:ext uri="{BB962C8B-B14F-4D97-AF65-F5344CB8AC3E}">
        <p14:creationId xmlns:p14="http://schemas.microsoft.com/office/powerpoint/2010/main" val="2729991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93BE068-EB49-4EE8-B342-7FF888A468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C1B05C9B-60E1-40F3-BB02-7DAF0B1F01A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3794" name="Content Placeholder 2"/>
          <p:cNvSpPr>
            <a:spLocks noGrp="1"/>
          </p:cNvSpPr>
          <p:nvPr>
            <p:ph idx="1"/>
          </p:nvPr>
        </p:nvSpPr>
        <p:spPr>
          <a:xfrm>
            <a:off x="643467" y="254443"/>
            <a:ext cx="11211928" cy="3967560"/>
          </a:xfrm>
        </p:spPr>
        <p:txBody>
          <a:bodyPr anchor="b">
            <a:normAutofit fontScale="92500" lnSpcReduction="10000"/>
          </a:bodyPr>
          <a:lstStyle/>
          <a:p>
            <a:pPr marL="0" indent="0" algn="ctr" eaLnBrk="1" hangingPunct="1">
              <a:buNone/>
            </a:pPr>
            <a:r>
              <a:rPr lang="en-US" altLang="en-US" sz="3200" dirty="0">
                <a:ea typeface="ＭＳ Ｐゴシック" charset="-128"/>
              </a:rPr>
              <a:t>Storage requirements to hold the data is fixed</a:t>
            </a:r>
          </a:p>
          <a:p>
            <a:pPr marL="0" indent="0" algn="ctr" eaLnBrk="1" hangingPunct="1">
              <a:buNone/>
            </a:pPr>
            <a:endParaRPr lang="en-US" altLang="en-US" sz="3200" dirty="0">
              <a:ea typeface="ＭＳ Ｐゴシック" charset="-128"/>
            </a:endParaRPr>
          </a:p>
          <a:p>
            <a:r>
              <a:rPr lang="en-US" altLang="en-US" sz="3200" dirty="0">
                <a:ea typeface="ＭＳ Ｐゴシック" charset="-128"/>
              </a:rPr>
              <a:t>INTEGER -- 4 bytes</a:t>
            </a:r>
          </a:p>
          <a:p>
            <a:r>
              <a:rPr lang="en-US" altLang="en-US" sz="3600" dirty="0">
                <a:ea typeface="ＭＳ Ｐゴシック" charset="-128"/>
              </a:rPr>
              <a:t>DATETIME – 8 bytes</a:t>
            </a:r>
          </a:p>
          <a:p>
            <a:r>
              <a:rPr lang="en-US" altLang="en-US" sz="3600" dirty="0">
                <a:ea typeface="ＭＳ Ｐゴシック" charset="-128"/>
              </a:rPr>
              <a:t>CHAR(x) – X bytes</a:t>
            </a:r>
          </a:p>
          <a:p>
            <a:pPr lvl="1"/>
            <a:r>
              <a:rPr lang="en-US" altLang="en-US" sz="3400" dirty="0">
                <a:ea typeface="ＭＳ Ｐゴシック" charset="-128"/>
              </a:rPr>
              <a:t>CHAR(5) = 5 bytes</a:t>
            </a:r>
          </a:p>
          <a:p>
            <a:r>
              <a:rPr lang="en-US" altLang="en-US" sz="3600" dirty="0">
                <a:ea typeface="ＭＳ Ｐゴシック" charset="-128"/>
              </a:rPr>
              <a:t>NCHAR(x) – 2*X bytes</a:t>
            </a:r>
          </a:p>
          <a:p>
            <a:pPr lvl="1"/>
            <a:r>
              <a:rPr lang="en-US" altLang="en-US" sz="3400" dirty="0">
                <a:ea typeface="ＭＳ Ｐゴシック" charset="-128"/>
              </a:rPr>
              <a:t>NCHAR(5) = 2*5 = 10 bytes</a:t>
            </a:r>
          </a:p>
        </p:txBody>
      </p:sp>
      <p:sp>
        <p:nvSpPr>
          <p:cNvPr id="75" name="Rectangle 74">
            <a:extLst>
              <a:ext uri="{FF2B5EF4-FFF2-40B4-BE49-F238E27FC236}">
                <a16:creationId xmlns:a16="http://schemas.microsoft.com/office/drawing/2014/main" id="{80C94170-18D0-486D-BF90-C5D8F2465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92F0C59B-04F6-4625-98E1-3A5809FD1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rgbClr val="0D0D0D">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793" name="Title 1"/>
          <p:cNvSpPr>
            <a:spLocks noGrp="1"/>
          </p:cNvSpPr>
          <p:nvPr>
            <p:ph type="title"/>
          </p:nvPr>
        </p:nvSpPr>
        <p:spPr>
          <a:xfrm>
            <a:off x="680321" y="4714194"/>
            <a:ext cx="8129353" cy="1311176"/>
          </a:xfrm>
        </p:spPr>
        <p:txBody>
          <a:bodyPr anchor="ctr">
            <a:normAutofit/>
          </a:bodyPr>
          <a:lstStyle/>
          <a:p>
            <a:pPr algn="r" eaLnBrk="1" hangingPunct="1"/>
            <a:r>
              <a:rPr lang="en-US" altLang="en-US" sz="4800" dirty="0">
                <a:solidFill>
                  <a:srgbClr val="FFFFFF"/>
                </a:solidFill>
                <a:ea typeface="ＭＳ Ｐゴシック" charset="-128"/>
              </a:rPr>
              <a:t>Fixed Data Types</a:t>
            </a:r>
          </a:p>
        </p:txBody>
      </p:sp>
      <p:sp>
        <p:nvSpPr>
          <p:cNvPr id="79" name="Rectangle 78">
            <a:extLst>
              <a:ext uri="{FF2B5EF4-FFF2-40B4-BE49-F238E27FC236}">
                <a16:creationId xmlns:a16="http://schemas.microsoft.com/office/drawing/2014/main" id="{E94F92A3-106C-4644-B506-76132863E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191468"/>
            <a:ext cx="3080285" cy="275942"/>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39D9C4DB-091C-47D0-BDA8-3375FF998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35681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93BE068-EB49-4EE8-B342-7FF888A468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C1B05C9B-60E1-40F3-BB02-7DAF0B1F01A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5842" name="Content Placeholder 2"/>
          <p:cNvSpPr>
            <a:spLocks noGrp="1"/>
          </p:cNvSpPr>
          <p:nvPr>
            <p:ph idx="1"/>
          </p:nvPr>
        </p:nvSpPr>
        <p:spPr>
          <a:xfrm>
            <a:off x="643466" y="268941"/>
            <a:ext cx="11288557" cy="3953061"/>
          </a:xfrm>
        </p:spPr>
        <p:txBody>
          <a:bodyPr anchor="b">
            <a:normAutofit/>
          </a:bodyPr>
          <a:lstStyle/>
          <a:p>
            <a:pPr marL="0" indent="0" algn="ctr" eaLnBrk="1" hangingPunct="1">
              <a:buNone/>
            </a:pPr>
            <a:r>
              <a:rPr lang="en-US" altLang="en-US" sz="2800" dirty="0">
                <a:ea typeface="ＭＳ Ｐゴシック" charset="-128"/>
              </a:rPr>
              <a:t>Storage requirements varies on the size of the data</a:t>
            </a:r>
          </a:p>
          <a:p>
            <a:pPr marL="0" indent="0" eaLnBrk="1" hangingPunct="1">
              <a:buNone/>
            </a:pPr>
            <a:endParaRPr lang="en-US" altLang="en-US" sz="2800" dirty="0">
              <a:ea typeface="ＭＳ Ｐゴシック" charset="-128"/>
            </a:endParaRPr>
          </a:p>
          <a:p>
            <a:r>
              <a:rPr lang="en-US" altLang="en-US" sz="3200" dirty="0">
                <a:ea typeface="ＭＳ Ｐゴシック" charset="-128"/>
              </a:rPr>
              <a:t>VARCHAR(x) – X bytes   (up to 2GB via varchar(max))</a:t>
            </a:r>
          </a:p>
          <a:p>
            <a:pPr lvl="1"/>
            <a:r>
              <a:rPr lang="en-US" altLang="en-US" sz="3000" dirty="0">
                <a:ea typeface="ＭＳ Ｐゴシック" charset="-128"/>
              </a:rPr>
              <a:t>VARCHAR(5) = 5  bytes (assuming a full column)</a:t>
            </a:r>
          </a:p>
          <a:p>
            <a:pPr lvl="2" eaLnBrk="1" hangingPunct="1"/>
            <a:endParaRPr lang="en-US" altLang="en-US" sz="2800" dirty="0">
              <a:ea typeface="ＭＳ Ｐゴシック" charset="-128"/>
            </a:endParaRPr>
          </a:p>
          <a:p>
            <a:r>
              <a:rPr lang="en-US" altLang="en-US" sz="3200" dirty="0">
                <a:ea typeface="ＭＳ Ｐゴシック" charset="-128"/>
              </a:rPr>
              <a:t>NVARCHAR(X) – 2*X bytes  (up to 2GB via </a:t>
            </a:r>
            <a:r>
              <a:rPr lang="en-US" altLang="en-US" sz="3200" dirty="0" err="1">
                <a:ea typeface="ＭＳ Ｐゴシック" charset="-128"/>
              </a:rPr>
              <a:t>nvarchar</a:t>
            </a:r>
            <a:r>
              <a:rPr lang="en-US" altLang="en-US" sz="3200" dirty="0">
                <a:ea typeface="ＭＳ Ｐゴシック" charset="-128"/>
              </a:rPr>
              <a:t>(max))</a:t>
            </a:r>
          </a:p>
          <a:p>
            <a:pPr lvl="1"/>
            <a:r>
              <a:rPr lang="en-US" altLang="en-US" sz="3000" dirty="0">
                <a:ea typeface="ＭＳ Ｐゴシック" charset="-128"/>
              </a:rPr>
              <a:t>NVARCHAR(5) = 2*5 = 10 bytes (assuming a full column)</a:t>
            </a:r>
          </a:p>
          <a:p>
            <a:pPr lvl="1"/>
            <a:endParaRPr lang="en-US" altLang="en-US" sz="3000" dirty="0">
              <a:ea typeface="ＭＳ Ｐゴシック" charset="-128"/>
            </a:endParaRPr>
          </a:p>
        </p:txBody>
      </p:sp>
      <p:sp>
        <p:nvSpPr>
          <p:cNvPr id="75" name="Rectangle 74">
            <a:extLst>
              <a:ext uri="{FF2B5EF4-FFF2-40B4-BE49-F238E27FC236}">
                <a16:creationId xmlns:a16="http://schemas.microsoft.com/office/drawing/2014/main" id="{80C94170-18D0-486D-BF90-C5D8F2465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92F0C59B-04F6-4625-98E1-3A5809FD1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rgbClr val="0D0D0D">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841" name="Title 1"/>
          <p:cNvSpPr>
            <a:spLocks noGrp="1"/>
          </p:cNvSpPr>
          <p:nvPr>
            <p:ph type="title"/>
          </p:nvPr>
        </p:nvSpPr>
        <p:spPr>
          <a:xfrm>
            <a:off x="680321" y="4714194"/>
            <a:ext cx="8129353" cy="1311176"/>
          </a:xfrm>
        </p:spPr>
        <p:txBody>
          <a:bodyPr anchor="ctr">
            <a:normAutofit/>
          </a:bodyPr>
          <a:lstStyle/>
          <a:p>
            <a:pPr algn="r" eaLnBrk="1" hangingPunct="1"/>
            <a:r>
              <a:rPr lang="en-US" altLang="en-US" sz="4800" dirty="0">
                <a:solidFill>
                  <a:srgbClr val="FFFFFF"/>
                </a:solidFill>
                <a:ea typeface="ＭＳ Ｐゴシック" charset="-128"/>
              </a:rPr>
              <a:t>Variable Data Types</a:t>
            </a:r>
          </a:p>
        </p:txBody>
      </p:sp>
      <p:sp>
        <p:nvSpPr>
          <p:cNvPr id="79" name="Rectangle 78">
            <a:extLst>
              <a:ext uri="{FF2B5EF4-FFF2-40B4-BE49-F238E27FC236}">
                <a16:creationId xmlns:a16="http://schemas.microsoft.com/office/drawing/2014/main" id="{E94F92A3-106C-4644-B506-76132863E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191468"/>
            <a:ext cx="3080285" cy="275942"/>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39D9C4DB-091C-47D0-BDA8-3375FF998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48592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585267711"/>
              </p:ext>
            </p:extLst>
          </p:nvPr>
        </p:nvGraphicFramePr>
        <p:xfrm>
          <a:off x="1248900" y="636075"/>
          <a:ext cx="8229600" cy="1341438"/>
        </p:xfrm>
        <a:graphic>
          <a:graphicData uri="http://schemas.openxmlformats.org/drawingml/2006/table">
            <a:tbl>
              <a:tblPr/>
              <a:tblGrid>
                <a:gridCol w="1016000">
                  <a:extLst>
                    <a:ext uri="{9D8B030D-6E8A-4147-A177-3AD203B41FA5}">
                      <a16:colId xmlns:a16="http://schemas.microsoft.com/office/drawing/2014/main" val="20000"/>
                    </a:ext>
                  </a:extLst>
                </a:gridCol>
                <a:gridCol w="825500">
                  <a:extLst>
                    <a:ext uri="{9D8B030D-6E8A-4147-A177-3AD203B41FA5}">
                      <a16:colId xmlns:a16="http://schemas.microsoft.com/office/drawing/2014/main" val="20001"/>
                    </a:ext>
                  </a:extLst>
                </a:gridCol>
                <a:gridCol w="1431925">
                  <a:extLst>
                    <a:ext uri="{9D8B030D-6E8A-4147-A177-3AD203B41FA5}">
                      <a16:colId xmlns:a16="http://schemas.microsoft.com/office/drawing/2014/main" val="20002"/>
                    </a:ext>
                  </a:extLst>
                </a:gridCol>
                <a:gridCol w="725488">
                  <a:extLst>
                    <a:ext uri="{9D8B030D-6E8A-4147-A177-3AD203B41FA5}">
                      <a16:colId xmlns:a16="http://schemas.microsoft.com/office/drawing/2014/main" val="20003"/>
                    </a:ext>
                  </a:extLst>
                </a:gridCol>
                <a:gridCol w="909637">
                  <a:extLst>
                    <a:ext uri="{9D8B030D-6E8A-4147-A177-3AD203B41FA5}">
                      <a16:colId xmlns:a16="http://schemas.microsoft.com/office/drawing/2014/main" val="20004"/>
                    </a:ext>
                  </a:extLst>
                </a:gridCol>
                <a:gridCol w="911225">
                  <a:extLst>
                    <a:ext uri="{9D8B030D-6E8A-4147-A177-3AD203B41FA5}">
                      <a16:colId xmlns:a16="http://schemas.microsoft.com/office/drawing/2014/main" val="20005"/>
                    </a:ext>
                  </a:extLst>
                </a:gridCol>
                <a:gridCol w="971550">
                  <a:extLst>
                    <a:ext uri="{9D8B030D-6E8A-4147-A177-3AD203B41FA5}">
                      <a16:colId xmlns:a16="http://schemas.microsoft.com/office/drawing/2014/main" val="20006"/>
                    </a:ext>
                  </a:extLst>
                </a:gridCol>
                <a:gridCol w="1438275">
                  <a:extLst>
                    <a:ext uri="{9D8B030D-6E8A-4147-A177-3AD203B41FA5}">
                      <a16:colId xmlns:a16="http://schemas.microsoft.com/office/drawing/2014/main" val="20007"/>
                    </a:ext>
                  </a:extLst>
                </a:gridCol>
              </a:tblGrid>
              <a:tr h="1341438">
                <a:tc>
                  <a:txBody>
                    <a:bodyPr/>
                    <a:lstStyle>
                      <a:lvl1pPr defTabSz="457200" eaLnBrk="0" hangingPunct="0">
                        <a:spcBef>
                          <a:spcPct val="20000"/>
                        </a:spcBef>
                        <a:buFont typeface="Arial" charset="0"/>
                        <a:defRPr sz="2800">
                          <a:solidFill>
                            <a:schemeClr val="tx1"/>
                          </a:solidFill>
                          <a:latin typeface="Calibri" charset="0"/>
                          <a:ea typeface="ＭＳ Ｐゴシック" charset="-128"/>
                        </a:defRPr>
                      </a:lvl1pPr>
                      <a:lvl2pPr marL="742950" indent="-285750" defTabSz="457200" eaLnBrk="0" hangingPunct="0">
                        <a:spcBef>
                          <a:spcPct val="20000"/>
                        </a:spcBef>
                        <a:buFont typeface="Arial" charset="0"/>
                        <a:defRPr sz="2400">
                          <a:solidFill>
                            <a:schemeClr val="tx1"/>
                          </a:solidFill>
                          <a:latin typeface="Calibri" charset="0"/>
                          <a:ea typeface="ＭＳ Ｐゴシック" charset="-128"/>
                        </a:defRPr>
                      </a:lvl2pPr>
                      <a:lvl3pPr marL="1143000" indent="-228600" defTabSz="457200" eaLnBrk="0" hangingPunct="0">
                        <a:spcBef>
                          <a:spcPct val="20000"/>
                        </a:spcBef>
                        <a:buFont typeface="Arial" charset="0"/>
                        <a:defRPr sz="2000">
                          <a:solidFill>
                            <a:schemeClr val="tx1"/>
                          </a:solidFill>
                          <a:latin typeface="Calibri" charset="0"/>
                          <a:ea typeface="ＭＳ Ｐゴシック" charset="-128"/>
                        </a:defRPr>
                      </a:lvl3pPr>
                      <a:lvl4pPr marL="1600200" indent="-228600" defTabSz="457200" eaLnBrk="0" hangingPunct="0">
                        <a:spcBef>
                          <a:spcPct val="20000"/>
                        </a:spcBef>
                        <a:buFont typeface="Arial" charset="0"/>
                        <a:defRPr>
                          <a:solidFill>
                            <a:schemeClr val="tx1"/>
                          </a:solidFill>
                          <a:latin typeface="Calibri" charset="0"/>
                          <a:ea typeface="ＭＳ Ｐゴシック" charset="-128"/>
                        </a:defRPr>
                      </a:lvl4pPr>
                      <a:lvl5pPr marL="2057400" indent="-228600" defTabSz="4572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charset="0"/>
                          <a:ea typeface="ＭＳ Ｐゴシック" charset="-128"/>
                        </a:rPr>
                        <a:t>2 bytes</a:t>
                      </a:r>
                    </a:p>
                  </a:txBody>
                  <a:tcPr marT="45731" marB="4573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eaLnBrk="0" hangingPunct="0">
                        <a:spcBef>
                          <a:spcPct val="20000"/>
                        </a:spcBef>
                        <a:buFont typeface="Arial" charset="0"/>
                        <a:defRPr sz="2800">
                          <a:solidFill>
                            <a:schemeClr val="tx1"/>
                          </a:solidFill>
                          <a:latin typeface="Calibri" charset="0"/>
                          <a:ea typeface="ＭＳ Ｐゴシック" charset="-128"/>
                        </a:defRPr>
                      </a:lvl1pPr>
                      <a:lvl2pPr marL="742950" indent="-285750" defTabSz="457200" eaLnBrk="0" hangingPunct="0">
                        <a:spcBef>
                          <a:spcPct val="20000"/>
                        </a:spcBef>
                        <a:buFont typeface="Arial" charset="0"/>
                        <a:defRPr sz="2400">
                          <a:solidFill>
                            <a:schemeClr val="tx1"/>
                          </a:solidFill>
                          <a:latin typeface="Calibri" charset="0"/>
                          <a:ea typeface="ＭＳ Ｐゴシック" charset="-128"/>
                        </a:defRPr>
                      </a:lvl2pPr>
                      <a:lvl3pPr marL="1143000" indent="-228600" defTabSz="457200" eaLnBrk="0" hangingPunct="0">
                        <a:spcBef>
                          <a:spcPct val="20000"/>
                        </a:spcBef>
                        <a:buFont typeface="Arial" charset="0"/>
                        <a:defRPr sz="2000">
                          <a:solidFill>
                            <a:schemeClr val="tx1"/>
                          </a:solidFill>
                          <a:latin typeface="Calibri" charset="0"/>
                          <a:ea typeface="ＭＳ Ｐゴシック" charset="-128"/>
                        </a:defRPr>
                      </a:lvl3pPr>
                      <a:lvl4pPr marL="1600200" indent="-228600" defTabSz="457200" eaLnBrk="0" hangingPunct="0">
                        <a:spcBef>
                          <a:spcPct val="20000"/>
                        </a:spcBef>
                        <a:buFont typeface="Arial" charset="0"/>
                        <a:defRPr>
                          <a:solidFill>
                            <a:schemeClr val="tx1"/>
                          </a:solidFill>
                          <a:latin typeface="Calibri" charset="0"/>
                          <a:ea typeface="ＭＳ Ｐゴシック" charset="-128"/>
                        </a:defRPr>
                      </a:lvl4pPr>
                      <a:lvl5pPr marL="2057400" indent="-228600" defTabSz="4572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Calibri" charset="0"/>
                          <a:ea typeface="ＭＳ Ｐゴシック" charset="-128"/>
                        </a:rPr>
                        <a:t>2 bytes</a:t>
                      </a:r>
                    </a:p>
                  </a:txBody>
                  <a:tcPr marT="45731" marB="4573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eaLnBrk="0" hangingPunct="0">
                        <a:spcBef>
                          <a:spcPct val="20000"/>
                        </a:spcBef>
                        <a:buFont typeface="Arial" charset="0"/>
                        <a:defRPr sz="2800">
                          <a:solidFill>
                            <a:schemeClr val="tx1"/>
                          </a:solidFill>
                          <a:latin typeface="Calibri" charset="0"/>
                          <a:ea typeface="ＭＳ Ｐゴシック" charset="-128"/>
                        </a:defRPr>
                      </a:lvl1pPr>
                      <a:lvl2pPr marL="742950" indent="-285750" defTabSz="457200" eaLnBrk="0" hangingPunct="0">
                        <a:spcBef>
                          <a:spcPct val="20000"/>
                        </a:spcBef>
                        <a:buFont typeface="Arial" charset="0"/>
                        <a:defRPr sz="2400">
                          <a:solidFill>
                            <a:schemeClr val="tx1"/>
                          </a:solidFill>
                          <a:latin typeface="Calibri" charset="0"/>
                          <a:ea typeface="ＭＳ Ｐゴシック" charset="-128"/>
                        </a:defRPr>
                      </a:lvl2pPr>
                      <a:lvl3pPr marL="1143000" indent="-228600" defTabSz="457200" eaLnBrk="0" hangingPunct="0">
                        <a:spcBef>
                          <a:spcPct val="20000"/>
                        </a:spcBef>
                        <a:buFont typeface="Arial" charset="0"/>
                        <a:defRPr sz="2000">
                          <a:solidFill>
                            <a:schemeClr val="tx1"/>
                          </a:solidFill>
                          <a:latin typeface="Calibri" charset="0"/>
                          <a:ea typeface="ＭＳ Ｐゴシック" charset="-128"/>
                        </a:defRPr>
                      </a:lvl3pPr>
                      <a:lvl4pPr marL="1600200" indent="-228600" defTabSz="457200" eaLnBrk="0" hangingPunct="0">
                        <a:spcBef>
                          <a:spcPct val="20000"/>
                        </a:spcBef>
                        <a:buFont typeface="Arial" charset="0"/>
                        <a:defRPr>
                          <a:solidFill>
                            <a:schemeClr val="tx1"/>
                          </a:solidFill>
                          <a:latin typeface="Calibri" charset="0"/>
                          <a:ea typeface="ＭＳ Ｐゴシック" charset="-128"/>
                        </a:defRPr>
                      </a:lvl4pPr>
                      <a:lvl5pPr marL="2057400" indent="-228600" defTabSz="4572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charset="0"/>
                          <a:ea typeface="ＭＳ Ｐゴシック" charset="-128"/>
                        </a:rPr>
                        <a:t>N bytes</a:t>
                      </a:r>
                    </a:p>
                  </a:txBody>
                  <a:tcPr marT="45731" marB="4573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eaLnBrk="0" hangingPunct="0">
                        <a:spcBef>
                          <a:spcPct val="20000"/>
                        </a:spcBef>
                        <a:buFont typeface="Arial" charset="0"/>
                        <a:defRPr sz="2800">
                          <a:solidFill>
                            <a:schemeClr val="tx1"/>
                          </a:solidFill>
                          <a:latin typeface="Calibri" charset="0"/>
                          <a:ea typeface="ＭＳ Ｐゴシック" charset="-128"/>
                        </a:defRPr>
                      </a:lvl1pPr>
                      <a:lvl2pPr marL="742950" indent="-285750" defTabSz="457200" eaLnBrk="0" hangingPunct="0">
                        <a:spcBef>
                          <a:spcPct val="20000"/>
                        </a:spcBef>
                        <a:buFont typeface="Arial" charset="0"/>
                        <a:defRPr sz="2400">
                          <a:solidFill>
                            <a:schemeClr val="tx1"/>
                          </a:solidFill>
                          <a:latin typeface="Calibri" charset="0"/>
                          <a:ea typeface="ＭＳ Ｐゴシック" charset="-128"/>
                        </a:defRPr>
                      </a:lvl2pPr>
                      <a:lvl3pPr marL="1143000" indent="-228600" defTabSz="457200" eaLnBrk="0" hangingPunct="0">
                        <a:spcBef>
                          <a:spcPct val="20000"/>
                        </a:spcBef>
                        <a:buFont typeface="Arial" charset="0"/>
                        <a:defRPr sz="2000">
                          <a:solidFill>
                            <a:schemeClr val="tx1"/>
                          </a:solidFill>
                          <a:latin typeface="Calibri" charset="0"/>
                          <a:ea typeface="ＭＳ Ｐゴシック" charset="-128"/>
                        </a:defRPr>
                      </a:lvl3pPr>
                      <a:lvl4pPr marL="1600200" indent="-228600" defTabSz="457200" eaLnBrk="0" hangingPunct="0">
                        <a:spcBef>
                          <a:spcPct val="20000"/>
                        </a:spcBef>
                        <a:buFont typeface="Arial" charset="0"/>
                        <a:defRPr>
                          <a:solidFill>
                            <a:schemeClr val="tx1"/>
                          </a:solidFill>
                          <a:latin typeface="Calibri" charset="0"/>
                          <a:ea typeface="ＭＳ Ｐゴシック" charset="-128"/>
                        </a:defRPr>
                      </a:lvl4pPr>
                      <a:lvl5pPr marL="2057400" indent="-228600" defTabSz="4572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Calibri" charset="0"/>
                          <a:ea typeface="ＭＳ Ｐゴシック" charset="-128"/>
                        </a:rPr>
                        <a:t>2 bytes</a:t>
                      </a:r>
                    </a:p>
                  </a:txBody>
                  <a:tcPr marT="45731" marB="4573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eaLnBrk="0" hangingPunct="0">
                        <a:spcBef>
                          <a:spcPct val="20000"/>
                        </a:spcBef>
                        <a:buFont typeface="Arial" charset="0"/>
                        <a:defRPr sz="2800">
                          <a:solidFill>
                            <a:schemeClr val="tx1"/>
                          </a:solidFill>
                          <a:latin typeface="Calibri" charset="0"/>
                          <a:ea typeface="ＭＳ Ｐゴシック" charset="-128"/>
                        </a:defRPr>
                      </a:lvl1pPr>
                      <a:lvl2pPr marL="742950" indent="-285750" defTabSz="457200" eaLnBrk="0" hangingPunct="0">
                        <a:spcBef>
                          <a:spcPct val="20000"/>
                        </a:spcBef>
                        <a:buFont typeface="Arial" charset="0"/>
                        <a:defRPr sz="2400">
                          <a:solidFill>
                            <a:schemeClr val="tx1"/>
                          </a:solidFill>
                          <a:latin typeface="Calibri" charset="0"/>
                          <a:ea typeface="ＭＳ Ｐゴシック" charset="-128"/>
                        </a:defRPr>
                      </a:lvl2pPr>
                      <a:lvl3pPr marL="1143000" indent="-228600" defTabSz="457200" eaLnBrk="0" hangingPunct="0">
                        <a:spcBef>
                          <a:spcPct val="20000"/>
                        </a:spcBef>
                        <a:buFont typeface="Arial" charset="0"/>
                        <a:defRPr sz="2000">
                          <a:solidFill>
                            <a:schemeClr val="tx1"/>
                          </a:solidFill>
                          <a:latin typeface="Calibri" charset="0"/>
                          <a:ea typeface="ＭＳ Ｐゴシック" charset="-128"/>
                        </a:defRPr>
                      </a:lvl3pPr>
                      <a:lvl4pPr marL="1600200" indent="-228600" defTabSz="457200" eaLnBrk="0" hangingPunct="0">
                        <a:spcBef>
                          <a:spcPct val="20000"/>
                        </a:spcBef>
                        <a:buFont typeface="Arial" charset="0"/>
                        <a:defRPr>
                          <a:solidFill>
                            <a:schemeClr val="tx1"/>
                          </a:solidFill>
                          <a:latin typeface="Calibri" charset="0"/>
                          <a:ea typeface="ＭＳ Ｐゴシック" charset="-128"/>
                        </a:defRPr>
                      </a:lvl4pPr>
                      <a:lvl5pPr marL="2057400" indent="-228600" defTabSz="4572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charset="0"/>
                          <a:ea typeface="ＭＳ Ｐゴシック" charset="-128"/>
                        </a:rPr>
                        <a:t>N/8 bytes</a:t>
                      </a:r>
                    </a:p>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a:ln>
                          <a:noFill/>
                        </a:ln>
                        <a:solidFill>
                          <a:srgbClr val="FFFFFF"/>
                        </a:solidFill>
                        <a:effectLst/>
                        <a:latin typeface="Calibri" charset="0"/>
                        <a:ea typeface="ＭＳ Ｐゴシック" charset="-128"/>
                      </a:endParaRPr>
                    </a:p>
                  </a:txBody>
                  <a:tcPr marT="45731" marB="4573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eaLnBrk="0" hangingPunct="0">
                        <a:spcBef>
                          <a:spcPct val="20000"/>
                        </a:spcBef>
                        <a:buFont typeface="Arial" charset="0"/>
                        <a:defRPr sz="2800">
                          <a:solidFill>
                            <a:schemeClr val="tx1"/>
                          </a:solidFill>
                          <a:latin typeface="Calibri" charset="0"/>
                          <a:ea typeface="ＭＳ Ｐゴシック" charset="-128"/>
                        </a:defRPr>
                      </a:lvl1pPr>
                      <a:lvl2pPr marL="742950" indent="-285750" defTabSz="457200" eaLnBrk="0" hangingPunct="0">
                        <a:spcBef>
                          <a:spcPct val="20000"/>
                        </a:spcBef>
                        <a:buFont typeface="Arial" charset="0"/>
                        <a:defRPr sz="2400">
                          <a:solidFill>
                            <a:schemeClr val="tx1"/>
                          </a:solidFill>
                          <a:latin typeface="Calibri" charset="0"/>
                          <a:ea typeface="ＭＳ Ｐゴシック" charset="-128"/>
                        </a:defRPr>
                      </a:lvl2pPr>
                      <a:lvl3pPr marL="1143000" indent="-228600" defTabSz="457200" eaLnBrk="0" hangingPunct="0">
                        <a:spcBef>
                          <a:spcPct val="20000"/>
                        </a:spcBef>
                        <a:buFont typeface="Arial" charset="0"/>
                        <a:defRPr sz="2000">
                          <a:solidFill>
                            <a:schemeClr val="tx1"/>
                          </a:solidFill>
                          <a:latin typeface="Calibri" charset="0"/>
                          <a:ea typeface="ＭＳ Ｐゴシック" charset="-128"/>
                        </a:defRPr>
                      </a:lvl3pPr>
                      <a:lvl4pPr marL="1600200" indent="-228600" defTabSz="457200" eaLnBrk="0" hangingPunct="0">
                        <a:spcBef>
                          <a:spcPct val="20000"/>
                        </a:spcBef>
                        <a:buFont typeface="Arial" charset="0"/>
                        <a:defRPr>
                          <a:solidFill>
                            <a:schemeClr val="tx1"/>
                          </a:solidFill>
                          <a:latin typeface="Calibri" charset="0"/>
                          <a:ea typeface="ＭＳ Ｐゴシック" charset="-128"/>
                        </a:defRPr>
                      </a:lvl4pPr>
                      <a:lvl5pPr marL="2057400" indent="-228600" defTabSz="4572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charset="0"/>
                          <a:ea typeface="ＭＳ Ｐゴシック" charset="-128"/>
                        </a:rPr>
                        <a:t>2 bytes</a:t>
                      </a:r>
                    </a:p>
                  </a:txBody>
                  <a:tcPr marT="45731" marB="4573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eaLnBrk="0" hangingPunct="0">
                        <a:spcBef>
                          <a:spcPct val="20000"/>
                        </a:spcBef>
                        <a:buFont typeface="Arial" charset="0"/>
                        <a:defRPr sz="2800">
                          <a:solidFill>
                            <a:schemeClr val="tx1"/>
                          </a:solidFill>
                          <a:latin typeface="Calibri" charset="0"/>
                          <a:ea typeface="ＭＳ Ｐゴシック" charset="-128"/>
                        </a:defRPr>
                      </a:lvl1pPr>
                      <a:lvl2pPr marL="742950" indent="-285750" defTabSz="457200" eaLnBrk="0" hangingPunct="0">
                        <a:spcBef>
                          <a:spcPct val="20000"/>
                        </a:spcBef>
                        <a:buFont typeface="Arial" charset="0"/>
                        <a:defRPr sz="2400">
                          <a:solidFill>
                            <a:schemeClr val="tx1"/>
                          </a:solidFill>
                          <a:latin typeface="Calibri" charset="0"/>
                          <a:ea typeface="ＭＳ Ｐゴシック" charset="-128"/>
                        </a:defRPr>
                      </a:lvl2pPr>
                      <a:lvl3pPr marL="1143000" indent="-228600" defTabSz="457200" eaLnBrk="0" hangingPunct="0">
                        <a:spcBef>
                          <a:spcPct val="20000"/>
                        </a:spcBef>
                        <a:buFont typeface="Arial" charset="0"/>
                        <a:defRPr sz="2000">
                          <a:solidFill>
                            <a:schemeClr val="tx1"/>
                          </a:solidFill>
                          <a:latin typeface="Calibri" charset="0"/>
                          <a:ea typeface="ＭＳ Ｐゴシック" charset="-128"/>
                        </a:defRPr>
                      </a:lvl3pPr>
                      <a:lvl4pPr marL="1600200" indent="-228600" defTabSz="457200" eaLnBrk="0" hangingPunct="0">
                        <a:spcBef>
                          <a:spcPct val="20000"/>
                        </a:spcBef>
                        <a:buFont typeface="Arial" charset="0"/>
                        <a:defRPr>
                          <a:solidFill>
                            <a:schemeClr val="tx1"/>
                          </a:solidFill>
                          <a:latin typeface="Calibri" charset="0"/>
                          <a:ea typeface="ＭＳ Ｐゴシック" charset="-128"/>
                        </a:defRPr>
                      </a:lvl4pPr>
                      <a:lvl5pPr marL="2057400" indent="-228600" defTabSz="4572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charset="0"/>
                          <a:ea typeface="ＭＳ Ｐゴシック" charset="-128"/>
                        </a:rPr>
                        <a:t>2 x (# of variable cols) bytes </a:t>
                      </a:r>
                    </a:p>
                  </a:txBody>
                  <a:tcPr marT="45731" marB="4573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eaLnBrk="0" hangingPunct="0">
                        <a:spcBef>
                          <a:spcPct val="20000"/>
                        </a:spcBef>
                        <a:buFont typeface="Arial" charset="0"/>
                        <a:defRPr sz="2800">
                          <a:solidFill>
                            <a:schemeClr val="tx1"/>
                          </a:solidFill>
                          <a:latin typeface="Calibri" charset="0"/>
                          <a:ea typeface="ＭＳ Ｐゴシック" charset="-128"/>
                        </a:defRPr>
                      </a:lvl1pPr>
                      <a:lvl2pPr marL="742950" indent="-285750" defTabSz="457200" eaLnBrk="0" hangingPunct="0">
                        <a:spcBef>
                          <a:spcPct val="20000"/>
                        </a:spcBef>
                        <a:buFont typeface="Arial" charset="0"/>
                        <a:defRPr sz="2400">
                          <a:solidFill>
                            <a:schemeClr val="tx1"/>
                          </a:solidFill>
                          <a:latin typeface="Calibri" charset="0"/>
                          <a:ea typeface="ＭＳ Ｐゴシック" charset="-128"/>
                        </a:defRPr>
                      </a:lvl2pPr>
                      <a:lvl3pPr marL="1143000" indent="-228600" defTabSz="457200" eaLnBrk="0" hangingPunct="0">
                        <a:spcBef>
                          <a:spcPct val="20000"/>
                        </a:spcBef>
                        <a:buFont typeface="Arial" charset="0"/>
                        <a:defRPr sz="2000">
                          <a:solidFill>
                            <a:schemeClr val="tx1"/>
                          </a:solidFill>
                          <a:latin typeface="Calibri" charset="0"/>
                          <a:ea typeface="ＭＳ Ｐゴシック" charset="-128"/>
                        </a:defRPr>
                      </a:lvl3pPr>
                      <a:lvl4pPr marL="1600200" indent="-228600" defTabSz="457200" eaLnBrk="0" hangingPunct="0">
                        <a:spcBef>
                          <a:spcPct val="20000"/>
                        </a:spcBef>
                        <a:buFont typeface="Arial" charset="0"/>
                        <a:defRPr>
                          <a:solidFill>
                            <a:schemeClr val="tx1"/>
                          </a:solidFill>
                          <a:latin typeface="Calibri" charset="0"/>
                          <a:ea typeface="ＭＳ Ｐゴシック" charset="-128"/>
                        </a:defRPr>
                      </a:lvl4pPr>
                      <a:lvl5pPr marL="2057400" indent="-228600" defTabSz="4572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Calibri" charset="0"/>
                          <a:ea typeface="ＭＳ Ｐゴシック" charset="-128"/>
                        </a:rPr>
                        <a:t>N bytes</a:t>
                      </a:r>
                    </a:p>
                  </a:txBody>
                  <a:tcPr marT="45731" marB="4573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cxnSp>
        <p:nvCxnSpPr>
          <p:cNvPr id="16" name="Straight Arrow Connector 15"/>
          <p:cNvCxnSpPr>
            <a:cxnSpLocks noChangeShapeType="1"/>
          </p:cNvCxnSpPr>
          <p:nvPr/>
        </p:nvCxnSpPr>
        <p:spPr bwMode="auto">
          <a:xfrm flipH="1" flipV="1">
            <a:off x="1792573" y="2241550"/>
            <a:ext cx="3175" cy="3733800"/>
          </a:xfrm>
          <a:prstGeom prst="straightConnector1">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20" name="Straight Arrow Connector 19"/>
          <p:cNvCxnSpPr>
            <a:cxnSpLocks noChangeShapeType="1"/>
          </p:cNvCxnSpPr>
          <p:nvPr/>
        </p:nvCxnSpPr>
        <p:spPr bwMode="auto">
          <a:xfrm flipV="1">
            <a:off x="5768182" y="2282825"/>
            <a:ext cx="0" cy="921551"/>
          </a:xfrm>
          <a:prstGeom prst="straightConnector1">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21" name="Straight Arrow Connector 20"/>
          <p:cNvCxnSpPr>
            <a:cxnSpLocks noChangeShapeType="1"/>
          </p:cNvCxnSpPr>
          <p:nvPr/>
        </p:nvCxnSpPr>
        <p:spPr bwMode="auto">
          <a:xfrm flipV="1">
            <a:off x="4846983" y="2256861"/>
            <a:ext cx="0" cy="1626164"/>
          </a:xfrm>
          <a:prstGeom prst="straightConnector1">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23" name="Straight Arrow Connector 22"/>
          <p:cNvCxnSpPr>
            <a:cxnSpLocks noChangeShapeType="1"/>
          </p:cNvCxnSpPr>
          <p:nvPr/>
        </p:nvCxnSpPr>
        <p:spPr bwMode="auto">
          <a:xfrm flipV="1">
            <a:off x="2675965" y="2282825"/>
            <a:ext cx="0" cy="2819400"/>
          </a:xfrm>
          <a:prstGeom prst="straightConnector1">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24" name="Straight Arrow Connector 23"/>
          <p:cNvCxnSpPr>
            <a:cxnSpLocks noChangeShapeType="1"/>
          </p:cNvCxnSpPr>
          <p:nvPr/>
        </p:nvCxnSpPr>
        <p:spPr bwMode="auto">
          <a:xfrm flipV="1">
            <a:off x="7558377" y="2305050"/>
            <a:ext cx="0" cy="609600"/>
          </a:xfrm>
          <a:prstGeom prst="straightConnector1">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35" name="Straight Arrow Connector 34"/>
          <p:cNvCxnSpPr>
            <a:cxnSpLocks noChangeShapeType="1"/>
          </p:cNvCxnSpPr>
          <p:nvPr/>
        </p:nvCxnSpPr>
        <p:spPr bwMode="auto">
          <a:xfrm flipV="1">
            <a:off x="8676861" y="2419350"/>
            <a:ext cx="0" cy="304800"/>
          </a:xfrm>
          <a:prstGeom prst="straightConnector1">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sp>
        <p:nvSpPr>
          <p:cNvPr id="37916" name="TextBox 79"/>
          <p:cNvSpPr txBox="1">
            <a:spLocks noChangeArrowheads="1"/>
          </p:cNvSpPr>
          <p:nvPr/>
        </p:nvSpPr>
        <p:spPr bwMode="auto">
          <a:xfrm>
            <a:off x="1156447" y="6181041"/>
            <a:ext cx="10858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600" dirty="0"/>
              <a:t>Tag Bytes</a:t>
            </a:r>
          </a:p>
        </p:txBody>
      </p:sp>
      <p:sp>
        <p:nvSpPr>
          <p:cNvPr id="37917" name="TextBox 81"/>
          <p:cNvSpPr txBox="1">
            <a:spLocks noChangeArrowheads="1"/>
          </p:cNvSpPr>
          <p:nvPr/>
        </p:nvSpPr>
        <p:spPr bwMode="auto">
          <a:xfrm>
            <a:off x="1996798" y="5307916"/>
            <a:ext cx="1397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600" dirty="0"/>
              <a:t>NULL Bitmap</a:t>
            </a:r>
          </a:p>
          <a:p>
            <a:pPr algn="ctr" eaLnBrk="1" hangingPunct="1"/>
            <a:r>
              <a:rPr lang="en-US" altLang="en-US" sz="1600" dirty="0"/>
              <a:t>Offset</a:t>
            </a:r>
          </a:p>
        </p:txBody>
      </p:sp>
      <p:sp>
        <p:nvSpPr>
          <p:cNvPr id="37918" name="TextBox 82"/>
          <p:cNvSpPr txBox="1">
            <a:spLocks noChangeArrowheads="1"/>
          </p:cNvSpPr>
          <p:nvPr/>
        </p:nvSpPr>
        <p:spPr bwMode="auto">
          <a:xfrm>
            <a:off x="3207358" y="4781968"/>
            <a:ext cx="134844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dirty="0"/>
              <a:t>Fixed </a:t>
            </a:r>
            <a:r>
              <a:rPr lang="en-US" altLang="en-US" sz="1600" dirty="0"/>
              <a:t>Length</a:t>
            </a:r>
            <a:r>
              <a:rPr lang="en-US" altLang="en-US" sz="1400" dirty="0"/>
              <a:t> </a:t>
            </a:r>
          </a:p>
          <a:p>
            <a:pPr algn="ctr" eaLnBrk="1" hangingPunct="1"/>
            <a:r>
              <a:rPr lang="en-US" altLang="en-US" sz="1400" dirty="0"/>
              <a:t>Data</a:t>
            </a:r>
          </a:p>
        </p:txBody>
      </p:sp>
      <p:sp>
        <p:nvSpPr>
          <p:cNvPr id="37919" name="TextBox 91"/>
          <p:cNvSpPr txBox="1">
            <a:spLocks noChangeArrowheads="1"/>
          </p:cNvSpPr>
          <p:nvPr/>
        </p:nvSpPr>
        <p:spPr bwMode="auto">
          <a:xfrm>
            <a:off x="4262836" y="4056749"/>
            <a:ext cx="13922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600" dirty="0"/>
              <a:t># of Columns</a:t>
            </a:r>
          </a:p>
        </p:txBody>
      </p:sp>
      <p:sp>
        <p:nvSpPr>
          <p:cNvPr id="37921" name="TextBox 96"/>
          <p:cNvSpPr txBox="1">
            <a:spLocks noChangeArrowheads="1"/>
          </p:cNvSpPr>
          <p:nvPr/>
        </p:nvSpPr>
        <p:spPr bwMode="auto">
          <a:xfrm>
            <a:off x="8021723" y="2898796"/>
            <a:ext cx="121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600" dirty="0"/>
              <a:t>Variable Length</a:t>
            </a:r>
          </a:p>
          <a:p>
            <a:pPr algn="ctr" eaLnBrk="1" hangingPunct="1"/>
            <a:r>
              <a:rPr lang="en-US" altLang="en-US" sz="1600" dirty="0"/>
              <a:t>Data</a:t>
            </a:r>
          </a:p>
        </p:txBody>
      </p:sp>
      <p:sp>
        <p:nvSpPr>
          <p:cNvPr id="37923" name="TextBox 95"/>
          <p:cNvSpPr txBox="1">
            <a:spLocks noChangeArrowheads="1"/>
          </p:cNvSpPr>
          <p:nvPr/>
        </p:nvSpPr>
        <p:spPr bwMode="auto">
          <a:xfrm>
            <a:off x="6122143" y="3309939"/>
            <a:ext cx="9906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600" dirty="0"/>
              <a:t>Variable Column</a:t>
            </a:r>
          </a:p>
          <a:p>
            <a:pPr algn="ctr" eaLnBrk="1" hangingPunct="1"/>
            <a:r>
              <a:rPr lang="en-US" altLang="en-US" sz="1600" dirty="0"/>
              <a:t>Count</a:t>
            </a:r>
          </a:p>
        </p:txBody>
      </p:sp>
      <p:cxnSp>
        <p:nvCxnSpPr>
          <p:cNvPr id="19" name="Straight Arrow Connector 18"/>
          <p:cNvCxnSpPr>
            <a:cxnSpLocks noChangeShapeType="1"/>
          </p:cNvCxnSpPr>
          <p:nvPr/>
        </p:nvCxnSpPr>
        <p:spPr bwMode="auto">
          <a:xfrm flipV="1">
            <a:off x="6577054" y="2305050"/>
            <a:ext cx="0" cy="838200"/>
          </a:xfrm>
          <a:prstGeom prst="straightConnector1">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sp>
        <p:nvSpPr>
          <p:cNvPr id="37926" name="TextBox 91"/>
          <p:cNvSpPr txBox="1">
            <a:spLocks noChangeArrowheads="1"/>
          </p:cNvSpPr>
          <p:nvPr/>
        </p:nvSpPr>
        <p:spPr bwMode="auto">
          <a:xfrm>
            <a:off x="5221727" y="3400425"/>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600" dirty="0"/>
              <a:t>NULL Values</a:t>
            </a:r>
          </a:p>
        </p:txBody>
      </p:sp>
      <p:sp>
        <p:nvSpPr>
          <p:cNvPr id="3" name="Right Brace 2"/>
          <p:cNvSpPr/>
          <p:nvPr/>
        </p:nvSpPr>
        <p:spPr>
          <a:xfrm rot="5400000">
            <a:off x="5173200" y="3895381"/>
            <a:ext cx="381000" cy="1524000"/>
          </a:xfrm>
          <a:prstGeom prst="rightBrace">
            <a:avLst/>
          </a:prstGeom>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37928" name="TextBox 3"/>
          <p:cNvSpPr txBox="1">
            <a:spLocks noChangeArrowheads="1"/>
          </p:cNvSpPr>
          <p:nvPr/>
        </p:nvSpPr>
        <p:spPr bwMode="auto">
          <a:xfrm>
            <a:off x="4614916" y="4976991"/>
            <a:ext cx="1549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800" dirty="0"/>
              <a:t>NULL Bitmap</a:t>
            </a:r>
          </a:p>
        </p:txBody>
      </p:sp>
      <p:sp>
        <p:nvSpPr>
          <p:cNvPr id="25" name="Right Brace 24"/>
          <p:cNvSpPr/>
          <p:nvPr/>
        </p:nvSpPr>
        <p:spPr>
          <a:xfrm rot="5400000">
            <a:off x="6922243" y="3503724"/>
            <a:ext cx="381000" cy="1524000"/>
          </a:xfrm>
          <a:prstGeom prst="rightBrace">
            <a:avLst/>
          </a:prstGeom>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37932" name="TextBox 26"/>
          <p:cNvSpPr txBox="1">
            <a:spLocks noChangeArrowheads="1"/>
          </p:cNvSpPr>
          <p:nvPr/>
        </p:nvSpPr>
        <p:spPr bwMode="auto">
          <a:xfrm>
            <a:off x="6223427" y="4653826"/>
            <a:ext cx="19372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dirty="0"/>
              <a:t>Variable Column </a:t>
            </a:r>
          </a:p>
          <a:p>
            <a:pPr algn="ctr" eaLnBrk="1" hangingPunct="1"/>
            <a:r>
              <a:rPr lang="en-US" altLang="en-US" sz="1800" dirty="0"/>
              <a:t>Offset Array</a:t>
            </a:r>
          </a:p>
        </p:txBody>
      </p:sp>
      <p:cxnSp>
        <p:nvCxnSpPr>
          <p:cNvPr id="27" name="Straight Arrow Connector 26">
            <a:extLst>
              <a:ext uri="{FF2B5EF4-FFF2-40B4-BE49-F238E27FC236}">
                <a16:creationId xmlns:a16="http://schemas.microsoft.com/office/drawing/2014/main" id="{9D86885E-EACA-2E4E-9548-2C41E013D9A9}"/>
              </a:ext>
            </a:extLst>
          </p:cNvPr>
          <p:cNvCxnSpPr>
            <a:cxnSpLocks noChangeShapeType="1"/>
          </p:cNvCxnSpPr>
          <p:nvPr/>
        </p:nvCxnSpPr>
        <p:spPr bwMode="auto">
          <a:xfrm flipV="1">
            <a:off x="3868602" y="2282825"/>
            <a:ext cx="0" cy="2286000"/>
          </a:xfrm>
          <a:prstGeom prst="straightConnector1">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sp>
        <p:nvSpPr>
          <p:cNvPr id="29" name="TextBox 95">
            <a:extLst>
              <a:ext uri="{FF2B5EF4-FFF2-40B4-BE49-F238E27FC236}">
                <a16:creationId xmlns:a16="http://schemas.microsoft.com/office/drawing/2014/main" id="{E1C683FB-DCBA-1943-A231-35A0C3167972}"/>
              </a:ext>
            </a:extLst>
          </p:cNvPr>
          <p:cNvSpPr txBox="1">
            <a:spLocks noChangeArrowheads="1"/>
          </p:cNvSpPr>
          <p:nvPr/>
        </p:nvSpPr>
        <p:spPr bwMode="auto">
          <a:xfrm>
            <a:off x="6941489" y="3069943"/>
            <a:ext cx="121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600" dirty="0"/>
              <a:t>Variable Column Offsets</a:t>
            </a:r>
          </a:p>
        </p:txBody>
      </p:sp>
    </p:spTree>
    <p:extLst>
      <p:ext uri="{BB962C8B-B14F-4D97-AF65-F5344CB8AC3E}">
        <p14:creationId xmlns:p14="http://schemas.microsoft.com/office/powerpoint/2010/main" val="2859829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nvGraphicFramePr>
        <p:xfrm>
          <a:off x="1248900" y="636075"/>
          <a:ext cx="8229600" cy="1341438"/>
        </p:xfrm>
        <a:graphic>
          <a:graphicData uri="http://schemas.openxmlformats.org/drawingml/2006/table">
            <a:tbl>
              <a:tblPr/>
              <a:tblGrid>
                <a:gridCol w="1016000">
                  <a:extLst>
                    <a:ext uri="{9D8B030D-6E8A-4147-A177-3AD203B41FA5}">
                      <a16:colId xmlns:a16="http://schemas.microsoft.com/office/drawing/2014/main" val="20000"/>
                    </a:ext>
                  </a:extLst>
                </a:gridCol>
                <a:gridCol w="825500">
                  <a:extLst>
                    <a:ext uri="{9D8B030D-6E8A-4147-A177-3AD203B41FA5}">
                      <a16:colId xmlns:a16="http://schemas.microsoft.com/office/drawing/2014/main" val="20001"/>
                    </a:ext>
                  </a:extLst>
                </a:gridCol>
                <a:gridCol w="1431925">
                  <a:extLst>
                    <a:ext uri="{9D8B030D-6E8A-4147-A177-3AD203B41FA5}">
                      <a16:colId xmlns:a16="http://schemas.microsoft.com/office/drawing/2014/main" val="20002"/>
                    </a:ext>
                  </a:extLst>
                </a:gridCol>
                <a:gridCol w="725488">
                  <a:extLst>
                    <a:ext uri="{9D8B030D-6E8A-4147-A177-3AD203B41FA5}">
                      <a16:colId xmlns:a16="http://schemas.microsoft.com/office/drawing/2014/main" val="20003"/>
                    </a:ext>
                  </a:extLst>
                </a:gridCol>
                <a:gridCol w="909637">
                  <a:extLst>
                    <a:ext uri="{9D8B030D-6E8A-4147-A177-3AD203B41FA5}">
                      <a16:colId xmlns:a16="http://schemas.microsoft.com/office/drawing/2014/main" val="20004"/>
                    </a:ext>
                  </a:extLst>
                </a:gridCol>
                <a:gridCol w="911225">
                  <a:extLst>
                    <a:ext uri="{9D8B030D-6E8A-4147-A177-3AD203B41FA5}">
                      <a16:colId xmlns:a16="http://schemas.microsoft.com/office/drawing/2014/main" val="20005"/>
                    </a:ext>
                  </a:extLst>
                </a:gridCol>
                <a:gridCol w="971550">
                  <a:extLst>
                    <a:ext uri="{9D8B030D-6E8A-4147-A177-3AD203B41FA5}">
                      <a16:colId xmlns:a16="http://schemas.microsoft.com/office/drawing/2014/main" val="20006"/>
                    </a:ext>
                  </a:extLst>
                </a:gridCol>
                <a:gridCol w="1438275">
                  <a:extLst>
                    <a:ext uri="{9D8B030D-6E8A-4147-A177-3AD203B41FA5}">
                      <a16:colId xmlns:a16="http://schemas.microsoft.com/office/drawing/2014/main" val="20007"/>
                    </a:ext>
                  </a:extLst>
                </a:gridCol>
              </a:tblGrid>
              <a:tr h="1341438">
                <a:tc>
                  <a:txBody>
                    <a:bodyPr/>
                    <a:lstStyle>
                      <a:lvl1pPr defTabSz="457200" eaLnBrk="0" hangingPunct="0">
                        <a:spcBef>
                          <a:spcPct val="20000"/>
                        </a:spcBef>
                        <a:buFont typeface="Arial" charset="0"/>
                        <a:defRPr sz="2800">
                          <a:solidFill>
                            <a:schemeClr val="tx1"/>
                          </a:solidFill>
                          <a:latin typeface="Calibri" charset="0"/>
                          <a:ea typeface="ＭＳ Ｐゴシック" charset="-128"/>
                        </a:defRPr>
                      </a:lvl1pPr>
                      <a:lvl2pPr marL="742950" indent="-285750" defTabSz="457200" eaLnBrk="0" hangingPunct="0">
                        <a:spcBef>
                          <a:spcPct val="20000"/>
                        </a:spcBef>
                        <a:buFont typeface="Arial" charset="0"/>
                        <a:defRPr sz="2400">
                          <a:solidFill>
                            <a:schemeClr val="tx1"/>
                          </a:solidFill>
                          <a:latin typeface="Calibri" charset="0"/>
                          <a:ea typeface="ＭＳ Ｐゴシック" charset="-128"/>
                        </a:defRPr>
                      </a:lvl2pPr>
                      <a:lvl3pPr marL="1143000" indent="-228600" defTabSz="457200" eaLnBrk="0" hangingPunct="0">
                        <a:spcBef>
                          <a:spcPct val="20000"/>
                        </a:spcBef>
                        <a:buFont typeface="Arial" charset="0"/>
                        <a:defRPr sz="2000">
                          <a:solidFill>
                            <a:schemeClr val="tx1"/>
                          </a:solidFill>
                          <a:latin typeface="Calibri" charset="0"/>
                          <a:ea typeface="ＭＳ Ｐゴシック" charset="-128"/>
                        </a:defRPr>
                      </a:lvl3pPr>
                      <a:lvl4pPr marL="1600200" indent="-228600" defTabSz="457200" eaLnBrk="0" hangingPunct="0">
                        <a:spcBef>
                          <a:spcPct val="20000"/>
                        </a:spcBef>
                        <a:buFont typeface="Arial" charset="0"/>
                        <a:defRPr>
                          <a:solidFill>
                            <a:schemeClr val="tx1"/>
                          </a:solidFill>
                          <a:latin typeface="Calibri" charset="0"/>
                          <a:ea typeface="ＭＳ Ｐゴシック" charset="-128"/>
                        </a:defRPr>
                      </a:lvl4pPr>
                      <a:lvl5pPr marL="2057400" indent="-228600" defTabSz="4572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charset="0"/>
                          <a:ea typeface="ＭＳ Ｐゴシック" charset="-128"/>
                        </a:rPr>
                        <a:t>2 bytes</a:t>
                      </a:r>
                    </a:p>
                  </a:txBody>
                  <a:tcPr marT="45731" marB="4573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eaLnBrk="0" hangingPunct="0">
                        <a:spcBef>
                          <a:spcPct val="20000"/>
                        </a:spcBef>
                        <a:buFont typeface="Arial" charset="0"/>
                        <a:defRPr sz="2800">
                          <a:solidFill>
                            <a:schemeClr val="tx1"/>
                          </a:solidFill>
                          <a:latin typeface="Calibri" charset="0"/>
                          <a:ea typeface="ＭＳ Ｐゴシック" charset="-128"/>
                        </a:defRPr>
                      </a:lvl1pPr>
                      <a:lvl2pPr marL="742950" indent="-285750" defTabSz="457200" eaLnBrk="0" hangingPunct="0">
                        <a:spcBef>
                          <a:spcPct val="20000"/>
                        </a:spcBef>
                        <a:buFont typeface="Arial" charset="0"/>
                        <a:defRPr sz="2400">
                          <a:solidFill>
                            <a:schemeClr val="tx1"/>
                          </a:solidFill>
                          <a:latin typeface="Calibri" charset="0"/>
                          <a:ea typeface="ＭＳ Ｐゴシック" charset="-128"/>
                        </a:defRPr>
                      </a:lvl2pPr>
                      <a:lvl3pPr marL="1143000" indent="-228600" defTabSz="457200" eaLnBrk="0" hangingPunct="0">
                        <a:spcBef>
                          <a:spcPct val="20000"/>
                        </a:spcBef>
                        <a:buFont typeface="Arial" charset="0"/>
                        <a:defRPr sz="2000">
                          <a:solidFill>
                            <a:schemeClr val="tx1"/>
                          </a:solidFill>
                          <a:latin typeface="Calibri" charset="0"/>
                          <a:ea typeface="ＭＳ Ｐゴシック" charset="-128"/>
                        </a:defRPr>
                      </a:lvl3pPr>
                      <a:lvl4pPr marL="1600200" indent="-228600" defTabSz="457200" eaLnBrk="0" hangingPunct="0">
                        <a:spcBef>
                          <a:spcPct val="20000"/>
                        </a:spcBef>
                        <a:buFont typeface="Arial" charset="0"/>
                        <a:defRPr>
                          <a:solidFill>
                            <a:schemeClr val="tx1"/>
                          </a:solidFill>
                          <a:latin typeface="Calibri" charset="0"/>
                          <a:ea typeface="ＭＳ Ｐゴシック" charset="-128"/>
                        </a:defRPr>
                      </a:lvl4pPr>
                      <a:lvl5pPr marL="2057400" indent="-228600" defTabSz="4572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Calibri" charset="0"/>
                          <a:ea typeface="ＭＳ Ｐゴシック" charset="-128"/>
                        </a:rPr>
                        <a:t>2 bytes</a:t>
                      </a:r>
                    </a:p>
                  </a:txBody>
                  <a:tcPr marT="45731" marB="4573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eaLnBrk="0" hangingPunct="0">
                        <a:spcBef>
                          <a:spcPct val="20000"/>
                        </a:spcBef>
                        <a:buFont typeface="Arial" charset="0"/>
                        <a:defRPr sz="2800">
                          <a:solidFill>
                            <a:schemeClr val="tx1"/>
                          </a:solidFill>
                          <a:latin typeface="Calibri" charset="0"/>
                          <a:ea typeface="ＭＳ Ｐゴシック" charset="-128"/>
                        </a:defRPr>
                      </a:lvl1pPr>
                      <a:lvl2pPr marL="742950" indent="-285750" defTabSz="457200" eaLnBrk="0" hangingPunct="0">
                        <a:spcBef>
                          <a:spcPct val="20000"/>
                        </a:spcBef>
                        <a:buFont typeface="Arial" charset="0"/>
                        <a:defRPr sz="2400">
                          <a:solidFill>
                            <a:schemeClr val="tx1"/>
                          </a:solidFill>
                          <a:latin typeface="Calibri" charset="0"/>
                          <a:ea typeface="ＭＳ Ｐゴシック" charset="-128"/>
                        </a:defRPr>
                      </a:lvl2pPr>
                      <a:lvl3pPr marL="1143000" indent="-228600" defTabSz="457200" eaLnBrk="0" hangingPunct="0">
                        <a:spcBef>
                          <a:spcPct val="20000"/>
                        </a:spcBef>
                        <a:buFont typeface="Arial" charset="0"/>
                        <a:defRPr sz="2000">
                          <a:solidFill>
                            <a:schemeClr val="tx1"/>
                          </a:solidFill>
                          <a:latin typeface="Calibri" charset="0"/>
                          <a:ea typeface="ＭＳ Ｐゴシック" charset="-128"/>
                        </a:defRPr>
                      </a:lvl3pPr>
                      <a:lvl4pPr marL="1600200" indent="-228600" defTabSz="457200" eaLnBrk="0" hangingPunct="0">
                        <a:spcBef>
                          <a:spcPct val="20000"/>
                        </a:spcBef>
                        <a:buFont typeface="Arial" charset="0"/>
                        <a:defRPr>
                          <a:solidFill>
                            <a:schemeClr val="tx1"/>
                          </a:solidFill>
                          <a:latin typeface="Calibri" charset="0"/>
                          <a:ea typeface="ＭＳ Ｐゴシック" charset="-128"/>
                        </a:defRPr>
                      </a:lvl4pPr>
                      <a:lvl5pPr marL="2057400" indent="-228600" defTabSz="4572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charset="0"/>
                          <a:ea typeface="ＭＳ Ｐゴシック" charset="-128"/>
                        </a:rPr>
                        <a:t>N bytes</a:t>
                      </a:r>
                    </a:p>
                  </a:txBody>
                  <a:tcPr marT="45731" marB="4573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eaLnBrk="0" hangingPunct="0">
                        <a:spcBef>
                          <a:spcPct val="20000"/>
                        </a:spcBef>
                        <a:buFont typeface="Arial" charset="0"/>
                        <a:defRPr sz="2800">
                          <a:solidFill>
                            <a:schemeClr val="tx1"/>
                          </a:solidFill>
                          <a:latin typeface="Calibri" charset="0"/>
                          <a:ea typeface="ＭＳ Ｐゴシック" charset="-128"/>
                        </a:defRPr>
                      </a:lvl1pPr>
                      <a:lvl2pPr marL="742950" indent="-285750" defTabSz="457200" eaLnBrk="0" hangingPunct="0">
                        <a:spcBef>
                          <a:spcPct val="20000"/>
                        </a:spcBef>
                        <a:buFont typeface="Arial" charset="0"/>
                        <a:defRPr sz="2400">
                          <a:solidFill>
                            <a:schemeClr val="tx1"/>
                          </a:solidFill>
                          <a:latin typeface="Calibri" charset="0"/>
                          <a:ea typeface="ＭＳ Ｐゴシック" charset="-128"/>
                        </a:defRPr>
                      </a:lvl2pPr>
                      <a:lvl3pPr marL="1143000" indent="-228600" defTabSz="457200" eaLnBrk="0" hangingPunct="0">
                        <a:spcBef>
                          <a:spcPct val="20000"/>
                        </a:spcBef>
                        <a:buFont typeface="Arial" charset="0"/>
                        <a:defRPr sz="2000">
                          <a:solidFill>
                            <a:schemeClr val="tx1"/>
                          </a:solidFill>
                          <a:latin typeface="Calibri" charset="0"/>
                          <a:ea typeface="ＭＳ Ｐゴシック" charset="-128"/>
                        </a:defRPr>
                      </a:lvl3pPr>
                      <a:lvl4pPr marL="1600200" indent="-228600" defTabSz="457200" eaLnBrk="0" hangingPunct="0">
                        <a:spcBef>
                          <a:spcPct val="20000"/>
                        </a:spcBef>
                        <a:buFont typeface="Arial" charset="0"/>
                        <a:defRPr>
                          <a:solidFill>
                            <a:schemeClr val="tx1"/>
                          </a:solidFill>
                          <a:latin typeface="Calibri" charset="0"/>
                          <a:ea typeface="ＭＳ Ｐゴシック" charset="-128"/>
                        </a:defRPr>
                      </a:lvl4pPr>
                      <a:lvl5pPr marL="2057400" indent="-228600" defTabSz="4572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Calibri" charset="0"/>
                          <a:ea typeface="ＭＳ Ｐゴシック" charset="-128"/>
                        </a:rPr>
                        <a:t>2 bytes</a:t>
                      </a:r>
                    </a:p>
                  </a:txBody>
                  <a:tcPr marT="45731" marB="4573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eaLnBrk="0" hangingPunct="0">
                        <a:spcBef>
                          <a:spcPct val="20000"/>
                        </a:spcBef>
                        <a:buFont typeface="Arial" charset="0"/>
                        <a:defRPr sz="2800">
                          <a:solidFill>
                            <a:schemeClr val="tx1"/>
                          </a:solidFill>
                          <a:latin typeface="Calibri" charset="0"/>
                          <a:ea typeface="ＭＳ Ｐゴシック" charset="-128"/>
                        </a:defRPr>
                      </a:lvl1pPr>
                      <a:lvl2pPr marL="742950" indent="-285750" defTabSz="457200" eaLnBrk="0" hangingPunct="0">
                        <a:spcBef>
                          <a:spcPct val="20000"/>
                        </a:spcBef>
                        <a:buFont typeface="Arial" charset="0"/>
                        <a:defRPr sz="2400">
                          <a:solidFill>
                            <a:schemeClr val="tx1"/>
                          </a:solidFill>
                          <a:latin typeface="Calibri" charset="0"/>
                          <a:ea typeface="ＭＳ Ｐゴシック" charset="-128"/>
                        </a:defRPr>
                      </a:lvl2pPr>
                      <a:lvl3pPr marL="1143000" indent="-228600" defTabSz="457200" eaLnBrk="0" hangingPunct="0">
                        <a:spcBef>
                          <a:spcPct val="20000"/>
                        </a:spcBef>
                        <a:buFont typeface="Arial" charset="0"/>
                        <a:defRPr sz="2000">
                          <a:solidFill>
                            <a:schemeClr val="tx1"/>
                          </a:solidFill>
                          <a:latin typeface="Calibri" charset="0"/>
                          <a:ea typeface="ＭＳ Ｐゴシック" charset="-128"/>
                        </a:defRPr>
                      </a:lvl3pPr>
                      <a:lvl4pPr marL="1600200" indent="-228600" defTabSz="457200" eaLnBrk="0" hangingPunct="0">
                        <a:spcBef>
                          <a:spcPct val="20000"/>
                        </a:spcBef>
                        <a:buFont typeface="Arial" charset="0"/>
                        <a:defRPr>
                          <a:solidFill>
                            <a:schemeClr val="tx1"/>
                          </a:solidFill>
                          <a:latin typeface="Calibri" charset="0"/>
                          <a:ea typeface="ＭＳ Ｐゴシック" charset="-128"/>
                        </a:defRPr>
                      </a:lvl4pPr>
                      <a:lvl5pPr marL="2057400" indent="-228600" defTabSz="4572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charset="0"/>
                          <a:ea typeface="ＭＳ Ｐゴシック" charset="-128"/>
                        </a:rPr>
                        <a:t>N/8 bytes</a:t>
                      </a:r>
                    </a:p>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a:ln>
                          <a:noFill/>
                        </a:ln>
                        <a:solidFill>
                          <a:srgbClr val="FFFFFF"/>
                        </a:solidFill>
                        <a:effectLst/>
                        <a:latin typeface="Calibri" charset="0"/>
                        <a:ea typeface="ＭＳ Ｐゴシック" charset="-128"/>
                      </a:endParaRPr>
                    </a:p>
                  </a:txBody>
                  <a:tcPr marT="45731" marB="4573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eaLnBrk="0" hangingPunct="0">
                        <a:spcBef>
                          <a:spcPct val="20000"/>
                        </a:spcBef>
                        <a:buFont typeface="Arial" charset="0"/>
                        <a:defRPr sz="2800">
                          <a:solidFill>
                            <a:schemeClr val="tx1"/>
                          </a:solidFill>
                          <a:latin typeface="Calibri" charset="0"/>
                          <a:ea typeface="ＭＳ Ｐゴシック" charset="-128"/>
                        </a:defRPr>
                      </a:lvl1pPr>
                      <a:lvl2pPr marL="742950" indent="-285750" defTabSz="457200" eaLnBrk="0" hangingPunct="0">
                        <a:spcBef>
                          <a:spcPct val="20000"/>
                        </a:spcBef>
                        <a:buFont typeface="Arial" charset="0"/>
                        <a:defRPr sz="2400">
                          <a:solidFill>
                            <a:schemeClr val="tx1"/>
                          </a:solidFill>
                          <a:latin typeface="Calibri" charset="0"/>
                          <a:ea typeface="ＭＳ Ｐゴシック" charset="-128"/>
                        </a:defRPr>
                      </a:lvl2pPr>
                      <a:lvl3pPr marL="1143000" indent="-228600" defTabSz="457200" eaLnBrk="0" hangingPunct="0">
                        <a:spcBef>
                          <a:spcPct val="20000"/>
                        </a:spcBef>
                        <a:buFont typeface="Arial" charset="0"/>
                        <a:defRPr sz="2000">
                          <a:solidFill>
                            <a:schemeClr val="tx1"/>
                          </a:solidFill>
                          <a:latin typeface="Calibri" charset="0"/>
                          <a:ea typeface="ＭＳ Ｐゴシック" charset="-128"/>
                        </a:defRPr>
                      </a:lvl3pPr>
                      <a:lvl4pPr marL="1600200" indent="-228600" defTabSz="457200" eaLnBrk="0" hangingPunct="0">
                        <a:spcBef>
                          <a:spcPct val="20000"/>
                        </a:spcBef>
                        <a:buFont typeface="Arial" charset="0"/>
                        <a:defRPr>
                          <a:solidFill>
                            <a:schemeClr val="tx1"/>
                          </a:solidFill>
                          <a:latin typeface="Calibri" charset="0"/>
                          <a:ea typeface="ＭＳ Ｐゴシック" charset="-128"/>
                        </a:defRPr>
                      </a:lvl4pPr>
                      <a:lvl5pPr marL="2057400" indent="-228600" defTabSz="4572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charset="0"/>
                          <a:ea typeface="ＭＳ Ｐゴシック" charset="-128"/>
                        </a:rPr>
                        <a:t>2 bytes</a:t>
                      </a:r>
                    </a:p>
                  </a:txBody>
                  <a:tcPr marT="45731" marB="4573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eaLnBrk="0" hangingPunct="0">
                        <a:spcBef>
                          <a:spcPct val="20000"/>
                        </a:spcBef>
                        <a:buFont typeface="Arial" charset="0"/>
                        <a:defRPr sz="2800">
                          <a:solidFill>
                            <a:schemeClr val="tx1"/>
                          </a:solidFill>
                          <a:latin typeface="Calibri" charset="0"/>
                          <a:ea typeface="ＭＳ Ｐゴシック" charset="-128"/>
                        </a:defRPr>
                      </a:lvl1pPr>
                      <a:lvl2pPr marL="742950" indent="-285750" defTabSz="457200" eaLnBrk="0" hangingPunct="0">
                        <a:spcBef>
                          <a:spcPct val="20000"/>
                        </a:spcBef>
                        <a:buFont typeface="Arial" charset="0"/>
                        <a:defRPr sz="2400">
                          <a:solidFill>
                            <a:schemeClr val="tx1"/>
                          </a:solidFill>
                          <a:latin typeface="Calibri" charset="0"/>
                          <a:ea typeface="ＭＳ Ｐゴシック" charset="-128"/>
                        </a:defRPr>
                      </a:lvl2pPr>
                      <a:lvl3pPr marL="1143000" indent="-228600" defTabSz="457200" eaLnBrk="0" hangingPunct="0">
                        <a:spcBef>
                          <a:spcPct val="20000"/>
                        </a:spcBef>
                        <a:buFont typeface="Arial" charset="0"/>
                        <a:defRPr sz="2000">
                          <a:solidFill>
                            <a:schemeClr val="tx1"/>
                          </a:solidFill>
                          <a:latin typeface="Calibri" charset="0"/>
                          <a:ea typeface="ＭＳ Ｐゴシック" charset="-128"/>
                        </a:defRPr>
                      </a:lvl3pPr>
                      <a:lvl4pPr marL="1600200" indent="-228600" defTabSz="457200" eaLnBrk="0" hangingPunct="0">
                        <a:spcBef>
                          <a:spcPct val="20000"/>
                        </a:spcBef>
                        <a:buFont typeface="Arial" charset="0"/>
                        <a:defRPr>
                          <a:solidFill>
                            <a:schemeClr val="tx1"/>
                          </a:solidFill>
                          <a:latin typeface="Calibri" charset="0"/>
                          <a:ea typeface="ＭＳ Ｐゴシック" charset="-128"/>
                        </a:defRPr>
                      </a:lvl4pPr>
                      <a:lvl5pPr marL="2057400" indent="-228600" defTabSz="4572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charset="0"/>
                          <a:ea typeface="ＭＳ Ｐゴシック" charset="-128"/>
                        </a:rPr>
                        <a:t>2 x (# of variable cols) bytes </a:t>
                      </a:r>
                    </a:p>
                  </a:txBody>
                  <a:tcPr marT="45731" marB="4573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eaLnBrk="0" hangingPunct="0">
                        <a:spcBef>
                          <a:spcPct val="20000"/>
                        </a:spcBef>
                        <a:buFont typeface="Arial" charset="0"/>
                        <a:defRPr sz="2800">
                          <a:solidFill>
                            <a:schemeClr val="tx1"/>
                          </a:solidFill>
                          <a:latin typeface="Calibri" charset="0"/>
                          <a:ea typeface="ＭＳ Ｐゴシック" charset="-128"/>
                        </a:defRPr>
                      </a:lvl1pPr>
                      <a:lvl2pPr marL="742950" indent="-285750" defTabSz="457200" eaLnBrk="0" hangingPunct="0">
                        <a:spcBef>
                          <a:spcPct val="20000"/>
                        </a:spcBef>
                        <a:buFont typeface="Arial" charset="0"/>
                        <a:defRPr sz="2400">
                          <a:solidFill>
                            <a:schemeClr val="tx1"/>
                          </a:solidFill>
                          <a:latin typeface="Calibri" charset="0"/>
                          <a:ea typeface="ＭＳ Ｐゴシック" charset="-128"/>
                        </a:defRPr>
                      </a:lvl2pPr>
                      <a:lvl3pPr marL="1143000" indent="-228600" defTabSz="457200" eaLnBrk="0" hangingPunct="0">
                        <a:spcBef>
                          <a:spcPct val="20000"/>
                        </a:spcBef>
                        <a:buFont typeface="Arial" charset="0"/>
                        <a:defRPr sz="2000">
                          <a:solidFill>
                            <a:schemeClr val="tx1"/>
                          </a:solidFill>
                          <a:latin typeface="Calibri" charset="0"/>
                          <a:ea typeface="ＭＳ Ｐゴシック" charset="-128"/>
                        </a:defRPr>
                      </a:lvl3pPr>
                      <a:lvl4pPr marL="1600200" indent="-228600" defTabSz="457200" eaLnBrk="0" hangingPunct="0">
                        <a:spcBef>
                          <a:spcPct val="20000"/>
                        </a:spcBef>
                        <a:buFont typeface="Arial" charset="0"/>
                        <a:defRPr>
                          <a:solidFill>
                            <a:schemeClr val="tx1"/>
                          </a:solidFill>
                          <a:latin typeface="Calibri" charset="0"/>
                          <a:ea typeface="ＭＳ Ｐゴシック" charset="-128"/>
                        </a:defRPr>
                      </a:lvl4pPr>
                      <a:lvl5pPr marL="2057400" indent="-228600" defTabSz="4572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Calibri" charset="0"/>
                          <a:ea typeface="ＭＳ Ｐゴシック" charset="-128"/>
                        </a:rPr>
                        <a:t>N bytes</a:t>
                      </a:r>
                    </a:p>
                  </a:txBody>
                  <a:tcPr marT="45731" marB="4573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cxnSp>
        <p:nvCxnSpPr>
          <p:cNvPr id="16" name="Straight Arrow Connector 15"/>
          <p:cNvCxnSpPr>
            <a:cxnSpLocks noChangeShapeType="1"/>
          </p:cNvCxnSpPr>
          <p:nvPr/>
        </p:nvCxnSpPr>
        <p:spPr bwMode="auto">
          <a:xfrm flipH="1" flipV="1">
            <a:off x="1792573" y="2241550"/>
            <a:ext cx="3175" cy="3733800"/>
          </a:xfrm>
          <a:prstGeom prst="straightConnector1">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20" name="Straight Arrow Connector 19"/>
          <p:cNvCxnSpPr>
            <a:cxnSpLocks noChangeShapeType="1"/>
          </p:cNvCxnSpPr>
          <p:nvPr/>
        </p:nvCxnSpPr>
        <p:spPr bwMode="auto">
          <a:xfrm flipV="1">
            <a:off x="5768182" y="2282825"/>
            <a:ext cx="0" cy="921551"/>
          </a:xfrm>
          <a:prstGeom prst="straightConnector1">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21" name="Straight Arrow Connector 20"/>
          <p:cNvCxnSpPr>
            <a:cxnSpLocks noChangeShapeType="1"/>
          </p:cNvCxnSpPr>
          <p:nvPr/>
        </p:nvCxnSpPr>
        <p:spPr bwMode="auto">
          <a:xfrm flipV="1">
            <a:off x="4846983" y="2256861"/>
            <a:ext cx="0" cy="1626164"/>
          </a:xfrm>
          <a:prstGeom prst="straightConnector1">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23" name="Straight Arrow Connector 22"/>
          <p:cNvCxnSpPr>
            <a:cxnSpLocks noChangeShapeType="1"/>
          </p:cNvCxnSpPr>
          <p:nvPr/>
        </p:nvCxnSpPr>
        <p:spPr bwMode="auto">
          <a:xfrm flipV="1">
            <a:off x="2675965" y="2282825"/>
            <a:ext cx="0" cy="2819400"/>
          </a:xfrm>
          <a:prstGeom prst="straightConnector1">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24" name="Straight Arrow Connector 23"/>
          <p:cNvCxnSpPr>
            <a:cxnSpLocks noChangeShapeType="1"/>
          </p:cNvCxnSpPr>
          <p:nvPr/>
        </p:nvCxnSpPr>
        <p:spPr bwMode="auto">
          <a:xfrm flipV="1">
            <a:off x="7558377" y="2305050"/>
            <a:ext cx="0" cy="609600"/>
          </a:xfrm>
          <a:prstGeom prst="straightConnector1">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35" name="Straight Arrow Connector 34"/>
          <p:cNvCxnSpPr>
            <a:cxnSpLocks noChangeShapeType="1"/>
          </p:cNvCxnSpPr>
          <p:nvPr/>
        </p:nvCxnSpPr>
        <p:spPr bwMode="auto">
          <a:xfrm flipV="1">
            <a:off x="8676861" y="2419350"/>
            <a:ext cx="0" cy="304800"/>
          </a:xfrm>
          <a:prstGeom prst="straightConnector1">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sp>
        <p:nvSpPr>
          <p:cNvPr id="37916" name="TextBox 79"/>
          <p:cNvSpPr txBox="1">
            <a:spLocks noChangeArrowheads="1"/>
          </p:cNvSpPr>
          <p:nvPr/>
        </p:nvSpPr>
        <p:spPr bwMode="auto">
          <a:xfrm>
            <a:off x="1156447" y="6181041"/>
            <a:ext cx="10858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600" dirty="0"/>
              <a:t>Tag Bytes</a:t>
            </a:r>
          </a:p>
        </p:txBody>
      </p:sp>
      <p:sp>
        <p:nvSpPr>
          <p:cNvPr id="37917" name="TextBox 81"/>
          <p:cNvSpPr txBox="1">
            <a:spLocks noChangeArrowheads="1"/>
          </p:cNvSpPr>
          <p:nvPr/>
        </p:nvSpPr>
        <p:spPr bwMode="auto">
          <a:xfrm>
            <a:off x="1996798" y="5307916"/>
            <a:ext cx="1397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600" dirty="0"/>
              <a:t>NULL Bitmap</a:t>
            </a:r>
          </a:p>
          <a:p>
            <a:pPr algn="ctr" eaLnBrk="1" hangingPunct="1"/>
            <a:r>
              <a:rPr lang="en-US" altLang="en-US" sz="1600" dirty="0"/>
              <a:t>Offset</a:t>
            </a:r>
          </a:p>
        </p:txBody>
      </p:sp>
      <p:sp>
        <p:nvSpPr>
          <p:cNvPr id="37918" name="TextBox 82"/>
          <p:cNvSpPr txBox="1">
            <a:spLocks noChangeArrowheads="1"/>
          </p:cNvSpPr>
          <p:nvPr/>
        </p:nvSpPr>
        <p:spPr bwMode="auto">
          <a:xfrm>
            <a:off x="3207358" y="4781968"/>
            <a:ext cx="134844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dirty="0"/>
              <a:t>Fixed </a:t>
            </a:r>
            <a:r>
              <a:rPr lang="en-US" altLang="en-US" sz="1600" dirty="0"/>
              <a:t>Length</a:t>
            </a:r>
            <a:r>
              <a:rPr lang="en-US" altLang="en-US" sz="1400" dirty="0"/>
              <a:t> </a:t>
            </a:r>
          </a:p>
          <a:p>
            <a:pPr algn="ctr" eaLnBrk="1" hangingPunct="1"/>
            <a:r>
              <a:rPr lang="en-US" altLang="en-US" sz="1400" dirty="0"/>
              <a:t>Data</a:t>
            </a:r>
          </a:p>
        </p:txBody>
      </p:sp>
      <p:sp>
        <p:nvSpPr>
          <p:cNvPr id="37919" name="TextBox 91"/>
          <p:cNvSpPr txBox="1">
            <a:spLocks noChangeArrowheads="1"/>
          </p:cNvSpPr>
          <p:nvPr/>
        </p:nvSpPr>
        <p:spPr bwMode="auto">
          <a:xfrm>
            <a:off x="4262836" y="4056749"/>
            <a:ext cx="13922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600" dirty="0"/>
              <a:t># of Columns</a:t>
            </a:r>
          </a:p>
        </p:txBody>
      </p:sp>
      <p:sp>
        <p:nvSpPr>
          <p:cNvPr id="37921" name="TextBox 96"/>
          <p:cNvSpPr txBox="1">
            <a:spLocks noChangeArrowheads="1"/>
          </p:cNvSpPr>
          <p:nvPr/>
        </p:nvSpPr>
        <p:spPr bwMode="auto">
          <a:xfrm>
            <a:off x="8021723" y="2898796"/>
            <a:ext cx="121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600" dirty="0"/>
              <a:t>Variable Length</a:t>
            </a:r>
          </a:p>
          <a:p>
            <a:pPr algn="ctr" eaLnBrk="1" hangingPunct="1"/>
            <a:r>
              <a:rPr lang="en-US" altLang="en-US" sz="1600" dirty="0"/>
              <a:t>Data</a:t>
            </a:r>
          </a:p>
        </p:txBody>
      </p:sp>
      <p:sp>
        <p:nvSpPr>
          <p:cNvPr id="37923" name="TextBox 95"/>
          <p:cNvSpPr txBox="1">
            <a:spLocks noChangeArrowheads="1"/>
          </p:cNvSpPr>
          <p:nvPr/>
        </p:nvSpPr>
        <p:spPr bwMode="auto">
          <a:xfrm>
            <a:off x="6122143" y="3309939"/>
            <a:ext cx="9906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600" dirty="0"/>
              <a:t>Variable Column</a:t>
            </a:r>
          </a:p>
          <a:p>
            <a:pPr algn="ctr" eaLnBrk="1" hangingPunct="1"/>
            <a:r>
              <a:rPr lang="en-US" altLang="en-US" sz="1600" dirty="0"/>
              <a:t>Count</a:t>
            </a:r>
          </a:p>
        </p:txBody>
      </p:sp>
      <p:cxnSp>
        <p:nvCxnSpPr>
          <p:cNvPr id="19" name="Straight Arrow Connector 18"/>
          <p:cNvCxnSpPr>
            <a:cxnSpLocks noChangeShapeType="1"/>
          </p:cNvCxnSpPr>
          <p:nvPr/>
        </p:nvCxnSpPr>
        <p:spPr bwMode="auto">
          <a:xfrm flipV="1">
            <a:off x="6577054" y="2305050"/>
            <a:ext cx="0" cy="838200"/>
          </a:xfrm>
          <a:prstGeom prst="straightConnector1">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sp>
        <p:nvSpPr>
          <p:cNvPr id="37926" name="TextBox 91"/>
          <p:cNvSpPr txBox="1">
            <a:spLocks noChangeArrowheads="1"/>
          </p:cNvSpPr>
          <p:nvPr/>
        </p:nvSpPr>
        <p:spPr bwMode="auto">
          <a:xfrm>
            <a:off x="5221727" y="3400425"/>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600" dirty="0"/>
              <a:t>NULL Values</a:t>
            </a:r>
          </a:p>
        </p:txBody>
      </p:sp>
      <p:sp>
        <p:nvSpPr>
          <p:cNvPr id="3" name="Right Brace 2"/>
          <p:cNvSpPr/>
          <p:nvPr/>
        </p:nvSpPr>
        <p:spPr>
          <a:xfrm rot="5400000">
            <a:off x="5173200" y="3895381"/>
            <a:ext cx="381000" cy="1524000"/>
          </a:xfrm>
          <a:prstGeom prst="rightBrace">
            <a:avLst/>
          </a:prstGeom>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37928" name="TextBox 3"/>
          <p:cNvSpPr txBox="1">
            <a:spLocks noChangeArrowheads="1"/>
          </p:cNvSpPr>
          <p:nvPr/>
        </p:nvSpPr>
        <p:spPr bwMode="auto">
          <a:xfrm>
            <a:off x="4614916" y="4976991"/>
            <a:ext cx="1549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800" dirty="0"/>
              <a:t>NULL Bitmap</a:t>
            </a:r>
          </a:p>
        </p:txBody>
      </p:sp>
      <p:sp>
        <p:nvSpPr>
          <p:cNvPr id="25" name="Right Brace 24"/>
          <p:cNvSpPr/>
          <p:nvPr/>
        </p:nvSpPr>
        <p:spPr>
          <a:xfrm rot="5400000">
            <a:off x="6922243" y="3503724"/>
            <a:ext cx="381000" cy="1524000"/>
          </a:xfrm>
          <a:prstGeom prst="rightBrace">
            <a:avLst/>
          </a:prstGeom>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37932" name="TextBox 26"/>
          <p:cNvSpPr txBox="1">
            <a:spLocks noChangeArrowheads="1"/>
          </p:cNvSpPr>
          <p:nvPr/>
        </p:nvSpPr>
        <p:spPr bwMode="auto">
          <a:xfrm>
            <a:off x="6223427" y="4653826"/>
            <a:ext cx="19372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dirty="0"/>
              <a:t>Variable Column </a:t>
            </a:r>
          </a:p>
          <a:p>
            <a:pPr algn="ctr" eaLnBrk="1" hangingPunct="1"/>
            <a:r>
              <a:rPr lang="en-US" altLang="en-US" sz="1800" dirty="0"/>
              <a:t>Offset Array</a:t>
            </a:r>
          </a:p>
        </p:txBody>
      </p:sp>
      <p:cxnSp>
        <p:nvCxnSpPr>
          <p:cNvPr id="27" name="Straight Arrow Connector 26">
            <a:extLst>
              <a:ext uri="{FF2B5EF4-FFF2-40B4-BE49-F238E27FC236}">
                <a16:creationId xmlns:a16="http://schemas.microsoft.com/office/drawing/2014/main" id="{9D86885E-EACA-2E4E-9548-2C41E013D9A9}"/>
              </a:ext>
            </a:extLst>
          </p:cNvPr>
          <p:cNvCxnSpPr>
            <a:cxnSpLocks noChangeShapeType="1"/>
          </p:cNvCxnSpPr>
          <p:nvPr/>
        </p:nvCxnSpPr>
        <p:spPr bwMode="auto">
          <a:xfrm flipV="1">
            <a:off x="3868602" y="2282825"/>
            <a:ext cx="0" cy="2286000"/>
          </a:xfrm>
          <a:prstGeom prst="straightConnector1">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sp>
        <p:nvSpPr>
          <p:cNvPr id="29" name="TextBox 95">
            <a:extLst>
              <a:ext uri="{FF2B5EF4-FFF2-40B4-BE49-F238E27FC236}">
                <a16:creationId xmlns:a16="http://schemas.microsoft.com/office/drawing/2014/main" id="{E1C683FB-DCBA-1943-A231-35A0C3167972}"/>
              </a:ext>
            </a:extLst>
          </p:cNvPr>
          <p:cNvSpPr txBox="1">
            <a:spLocks noChangeArrowheads="1"/>
          </p:cNvSpPr>
          <p:nvPr/>
        </p:nvSpPr>
        <p:spPr bwMode="auto">
          <a:xfrm>
            <a:off x="6941489" y="3069943"/>
            <a:ext cx="121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600" dirty="0"/>
              <a:t>Variable Column Offsets</a:t>
            </a:r>
          </a:p>
        </p:txBody>
      </p:sp>
    </p:spTree>
    <p:extLst>
      <p:ext uri="{BB962C8B-B14F-4D97-AF65-F5344CB8AC3E}">
        <p14:creationId xmlns:p14="http://schemas.microsoft.com/office/powerpoint/2010/main" val="1867375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nvGraphicFramePr>
        <p:xfrm>
          <a:off x="2057400" y="990600"/>
          <a:ext cx="8229600" cy="1341438"/>
        </p:xfrm>
        <a:graphic>
          <a:graphicData uri="http://schemas.openxmlformats.org/drawingml/2006/table">
            <a:tbl>
              <a:tblPr/>
              <a:tblGrid>
                <a:gridCol w="1016000">
                  <a:extLst>
                    <a:ext uri="{9D8B030D-6E8A-4147-A177-3AD203B41FA5}">
                      <a16:colId xmlns:a16="http://schemas.microsoft.com/office/drawing/2014/main" val="20000"/>
                    </a:ext>
                  </a:extLst>
                </a:gridCol>
                <a:gridCol w="825500">
                  <a:extLst>
                    <a:ext uri="{9D8B030D-6E8A-4147-A177-3AD203B41FA5}">
                      <a16:colId xmlns:a16="http://schemas.microsoft.com/office/drawing/2014/main" val="20001"/>
                    </a:ext>
                  </a:extLst>
                </a:gridCol>
                <a:gridCol w="1431925">
                  <a:extLst>
                    <a:ext uri="{9D8B030D-6E8A-4147-A177-3AD203B41FA5}">
                      <a16:colId xmlns:a16="http://schemas.microsoft.com/office/drawing/2014/main" val="20002"/>
                    </a:ext>
                  </a:extLst>
                </a:gridCol>
                <a:gridCol w="725488">
                  <a:extLst>
                    <a:ext uri="{9D8B030D-6E8A-4147-A177-3AD203B41FA5}">
                      <a16:colId xmlns:a16="http://schemas.microsoft.com/office/drawing/2014/main" val="20003"/>
                    </a:ext>
                  </a:extLst>
                </a:gridCol>
                <a:gridCol w="909637">
                  <a:extLst>
                    <a:ext uri="{9D8B030D-6E8A-4147-A177-3AD203B41FA5}">
                      <a16:colId xmlns:a16="http://schemas.microsoft.com/office/drawing/2014/main" val="20004"/>
                    </a:ext>
                  </a:extLst>
                </a:gridCol>
                <a:gridCol w="911225">
                  <a:extLst>
                    <a:ext uri="{9D8B030D-6E8A-4147-A177-3AD203B41FA5}">
                      <a16:colId xmlns:a16="http://schemas.microsoft.com/office/drawing/2014/main" val="20005"/>
                    </a:ext>
                  </a:extLst>
                </a:gridCol>
                <a:gridCol w="971550">
                  <a:extLst>
                    <a:ext uri="{9D8B030D-6E8A-4147-A177-3AD203B41FA5}">
                      <a16:colId xmlns:a16="http://schemas.microsoft.com/office/drawing/2014/main" val="20006"/>
                    </a:ext>
                  </a:extLst>
                </a:gridCol>
                <a:gridCol w="1438275">
                  <a:extLst>
                    <a:ext uri="{9D8B030D-6E8A-4147-A177-3AD203B41FA5}">
                      <a16:colId xmlns:a16="http://schemas.microsoft.com/office/drawing/2014/main" val="20007"/>
                    </a:ext>
                  </a:extLst>
                </a:gridCol>
              </a:tblGrid>
              <a:tr h="1341438">
                <a:tc>
                  <a:txBody>
                    <a:bodyPr/>
                    <a:lstStyle>
                      <a:lvl1pPr defTabSz="457200" eaLnBrk="0" hangingPunct="0">
                        <a:spcBef>
                          <a:spcPct val="20000"/>
                        </a:spcBef>
                        <a:buFont typeface="Arial" charset="0"/>
                        <a:defRPr sz="2800">
                          <a:solidFill>
                            <a:schemeClr val="tx1"/>
                          </a:solidFill>
                          <a:latin typeface="Calibri" charset="0"/>
                          <a:ea typeface="ＭＳ Ｐゴシック" charset="-128"/>
                        </a:defRPr>
                      </a:lvl1pPr>
                      <a:lvl2pPr marL="742950" indent="-285750" defTabSz="457200" eaLnBrk="0" hangingPunct="0">
                        <a:spcBef>
                          <a:spcPct val="20000"/>
                        </a:spcBef>
                        <a:buFont typeface="Arial" charset="0"/>
                        <a:defRPr sz="2400">
                          <a:solidFill>
                            <a:schemeClr val="tx1"/>
                          </a:solidFill>
                          <a:latin typeface="Calibri" charset="0"/>
                          <a:ea typeface="ＭＳ Ｐゴシック" charset="-128"/>
                        </a:defRPr>
                      </a:lvl2pPr>
                      <a:lvl3pPr marL="1143000" indent="-228600" defTabSz="457200" eaLnBrk="0" hangingPunct="0">
                        <a:spcBef>
                          <a:spcPct val="20000"/>
                        </a:spcBef>
                        <a:buFont typeface="Arial" charset="0"/>
                        <a:defRPr sz="2000">
                          <a:solidFill>
                            <a:schemeClr val="tx1"/>
                          </a:solidFill>
                          <a:latin typeface="Calibri" charset="0"/>
                          <a:ea typeface="ＭＳ Ｐゴシック" charset="-128"/>
                        </a:defRPr>
                      </a:lvl3pPr>
                      <a:lvl4pPr marL="1600200" indent="-228600" defTabSz="457200" eaLnBrk="0" hangingPunct="0">
                        <a:spcBef>
                          <a:spcPct val="20000"/>
                        </a:spcBef>
                        <a:buFont typeface="Arial" charset="0"/>
                        <a:defRPr>
                          <a:solidFill>
                            <a:schemeClr val="tx1"/>
                          </a:solidFill>
                          <a:latin typeface="Calibri" charset="0"/>
                          <a:ea typeface="ＭＳ Ｐゴシック" charset="-128"/>
                        </a:defRPr>
                      </a:lvl4pPr>
                      <a:lvl5pPr marL="2057400" indent="-228600" defTabSz="4572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charset="0"/>
                          <a:ea typeface="ＭＳ Ｐゴシック" charset="-128"/>
                        </a:rPr>
                        <a:t>2 bytes</a:t>
                      </a:r>
                    </a:p>
                  </a:txBody>
                  <a:tcPr marT="45731" marB="4573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eaLnBrk="0" hangingPunct="0">
                        <a:spcBef>
                          <a:spcPct val="20000"/>
                        </a:spcBef>
                        <a:buFont typeface="Arial" charset="0"/>
                        <a:defRPr sz="2800">
                          <a:solidFill>
                            <a:schemeClr val="tx1"/>
                          </a:solidFill>
                          <a:latin typeface="Calibri" charset="0"/>
                          <a:ea typeface="ＭＳ Ｐゴシック" charset="-128"/>
                        </a:defRPr>
                      </a:lvl1pPr>
                      <a:lvl2pPr marL="742950" indent="-285750" defTabSz="457200" eaLnBrk="0" hangingPunct="0">
                        <a:spcBef>
                          <a:spcPct val="20000"/>
                        </a:spcBef>
                        <a:buFont typeface="Arial" charset="0"/>
                        <a:defRPr sz="2400">
                          <a:solidFill>
                            <a:schemeClr val="tx1"/>
                          </a:solidFill>
                          <a:latin typeface="Calibri" charset="0"/>
                          <a:ea typeface="ＭＳ Ｐゴシック" charset="-128"/>
                        </a:defRPr>
                      </a:lvl2pPr>
                      <a:lvl3pPr marL="1143000" indent="-228600" defTabSz="457200" eaLnBrk="0" hangingPunct="0">
                        <a:spcBef>
                          <a:spcPct val="20000"/>
                        </a:spcBef>
                        <a:buFont typeface="Arial" charset="0"/>
                        <a:defRPr sz="2000">
                          <a:solidFill>
                            <a:schemeClr val="tx1"/>
                          </a:solidFill>
                          <a:latin typeface="Calibri" charset="0"/>
                          <a:ea typeface="ＭＳ Ｐゴシック" charset="-128"/>
                        </a:defRPr>
                      </a:lvl3pPr>
                      <a:lvl4pPr marL="1600200" indent="-228600" defTabSz="457200" eaLnBrk="0" hangingPunct="0">
                        <a:spcBef>
                          <a:spcPct val="20000"/>
                        </a:spcBef>
                        <a:buFont typeface="Arial" charset="0"/>
                        <a:defRPr>
                          <a:solidFill>
                            <a:schemeClr val="tx1"/>
                          </a:solidFill>
                          <a:latin typeface="Calibri" charset="0"/>
                          <a:ea typeface="ＭＳ Ｐゴシック" charset="-128"/>
                        </a:defRPr>
                      </a:lvl4pPr>
                      <a:lvl5pPr marL="2057400" indent="-228600" defTabSz="4572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charset="0"/>
                          <a:ea typeface="ＭＳ Ｐゴシック" charset="-128"/>
                        </a:rPr>
                        <a:t>2 bytes</a:t>
                      </a:r>
                    </a:p>
                  </a:txBody>
                  <a:tcPr marT="45731" marB="4573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eaLnBrk="0" hangingPunct="0">
                        <a:spcBef>
                          <a:spcPct val="20000"/>
                        </a:spcBef>
                        <a:buFont typeface="Arial" charset="0"/>
                        <a:defRPr sz="2800">
                          <a:solidFill>
                            <a:schemeClr val="tx1"/>
                          </a:solidFill>
                          <a:latin typeface="Calibri" charset="0"/>
                          <a:ea typeface="ＭＳ Ｐゴシック" charset="-128"/>
                        </a:defRPr>
                      </a:lvl1pPr>
                      <a:lvl2pPr marL="742950" indent="-285750" defTabSz="457200" eaLnBrk="0" hangingPunct="0">
                        <a:spcBef>
                          <a:spcPct val="20000"/>
                        </a:spcBef>
                        <a:buFont typeface="Arial" charset="0"/>
                        <a:defRPr sz="2400">
                          <a:solidFill>
                            <a:schemeClr val="tx1"/>
                          </a:solidFill>
                          <a:latin typeface="Calibri" charset="0"/>
                          <a:ea typeface="ＭＳ Ｐゴシック" charset="-128"/>
                        </a:defRPr>
                      </a:lvl2pPr>
                      <a:lvl3pPr marL="1143000" indent="-228600" defTabSz="457200" eaLnBrk="0" hangingPunct="0">
                        <a:spcBef>
                          <a:spcPct val="20000"/>
                        </a:spcBef>
                        <a:buFont typeface="Arial" charset="0"/>
                        <a:defRPr sz="2000">
                          <a:solidFill>
                            <a:schemeClr val="tx1"/>
                          </a:solidFill>
                          <a:latin typeface="Calibri" charset="0"/>
                          <a:ea typeface="ＭＳ Ｐゴシック" charset="-128"/>
                        </a:defRPr>
                      </a:lvl3pPr>
                      <a:lvl4pPr marL="1600200" indent="-228600" defTabSz="457200" eaLnBrk="0" hangingPunct="0">
                        <a:spcBef>
                          <a:spcPct val="20000"/>
                        </a:spcBef>
                        <a:buFont typeface="Arial" charset="0"/>
                        <a:defRPr>
                          <a:solidFill>
                            <a:schemeClr val="tx1"/>
                          </a:solidFill>
                          <a:latin typeface="Calibri" charset="0"/>
                          <a:ea typeface="ＭＳ Ｐゴシック" charset="-128"/>
                        </a:defRPr>
                      </a:lvl4pPr>
                      <a:lvl5pPr marL="2057400" indent="-228600" defTabSz="4572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charset="0"/>
                          <a:ea typeface="ＭＳ Ｐゴシック" charset="-128"/>
                        </a:rPr>
                        <a:t>N bytes</a:t>
                      </a:r>
                    </a:p>
                  </a:txBody>
                  <a:tcPr marT="45731" marB="4573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eaLnBrk="0" hangingPunct="0">
                        <a:spcBef>
                          <a:spcPct val="20000"/>
                        </a:spcBef>
                        <a:buFont typeface="Arial" charset="0"/>
                        <a:defRPr sz="2800">
                          <a:solidFill>
                            <a:schemeClr val="tx1"/>
                          </a:solidFill>
                          <a:latin typeface="Calibri" charset="0"/>
                          <a:ea typeface="ＭＳ Ｐゴシック" charset="-128"/>
                        </a:defRPr>
                      </a:lvl1pPr>
                      <a:lvl2pPr marL="742950" indent="-285750" defTabSz="457200" eaLnBrk="0" hangingPunct="0">
                        <a:spcBef>
                          <a:spcPct val="20000"/>
                        </a:spcBef>
                        <a:buFont typeface="Arial" charset="0"/>
                        <a:defRPr sz="2400">
                          <a:solidFill>
                            <a:schemeClr val="tx1"/>
                          </a:solidFill>
                          <a:latin typeface="Calibri" charset="0"/>
                          <a:ea typeface="ＭＳ Ｐゴシック" charset="-128"/>
                        </a:defRPr>
                      </a:lvl2pPr>
                      <a:lvl3pPr marL="1143000" indent="-228600" defTabSz="457200" eaLnBrk="0" hangingPunct="0">
                        <a:spcBef>
                          <a:spcPct val="20000"/>
                        </a:spcBef>
                        <a:buFont typeface="Arial" charset="0"/>
                        <a:defRPr sz="2000">
                          <a:solidFill>
                            <a:schemeClr val="tx1"/>
                          </a:solidFill>
                          <a:latin typeface="Calibri" charset="0"/>
                          <a:ea typeface="ＭＳ Ｐゴシック" charset="-128"/>
                        </a:defRPr>
                      </a:lvl3pPr>
                      <a:lvl4pPr marL="1600200" indent="-228600" defTabSz="457200" eaLnBrk="0" hangingPunct="0">
                        <a:spcBef>
                          <a:spcPct val="20000"/>
                        </a:spcBef>
                        <a:buFont typeface="Arial" charset="0"/>
                        <a:defRPr>
                          <a:solidFill>
                            <a:schemeClr val="tx1"/>
                          </a:solidFill>
                          <a:latin typeface="Calibri" charset="0"/>
                          <a:ea typeface="ＭＳ Ｐゴシック" charset="-128"/>
                        </a:defRPr>
                      </a:lvl4pPr>
                      <a:lvl5pPr marL="2057400" indent="-228600" defTabSz="4572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charset="0"/>
                          <a:ea typeface="ＭＳ Ｐゴシック" charset="-128"/>
                        </a:rPr>
                        <a:t>2 bytes</a:t>
                      </a:r>
                    </a:p>
                  </a:txBody>
                  <a:tcPr marT="45731" marB="4573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eaLnBrk="0" hangingPunct="0">
                        <a:spcBef>
                          <a:spcPct val="20000"/>
                        </a:spcBef>
                        <a:buFont typeface="Arial" charset="0"/>
                        <a:defRPr sz="2800">
                          <a:solidFill>
                            <a:schemeClr val="tx1"/>
                          </a:solidFill>
                          <a:latin typeface="Calibri" charset="0"/>
                          <a:ea typeface="ＭＳ Ｐゴシック" charset="-128"/>
                        </a:defRPr>
                      </a:lvl1pPr>
                      <a:lvl2pPr marL="742950" indent="-285750" defTabSz="457200" eaLnBrk="0" hangingPunct="0">
                        <a:spcBef>
                          <a:spcPct val="20000"/>
                        </a:spcBef>
                        <a:buFont typeface="Arial" charset="0"/>
                        <a:defRPr sz="2400">
                          <a:solidFill>
                            <a:schemeClr val="tx1"/>
                          </a:solidFill>
                          <a:latin typeface="Calibri" charset="0"/>
                          <a:ea typeface="ＭＳ Ｐゴシック" charset="-128"/>
                        </a:defRPr>
                      </a:lvl2pPr>
                      <a:lvl3pPr marL="1143000" indent="-228600" defTabSz="457200" eaLnBrk="0" hangingPunct="0">
                        <a:spcBef>
                          <a:spcPct val="20000"/>
                        </a:spcBef>
                        <a:buFont typeface="Arial" charset="0"/>
                        <a:defRPr sz="2000">
                          <a:solidFill>
                            <a:schemeClr val="tx1"/>
                          </a:solidFill>
                          <a:latin typeface="Calibri" charset="0"/>
                          <a:ea typeface="ＭＳ Ｐゴシック" charset="-128"/>
                        </a:defRPr>
                      </a:lvl3pPr>
                      <a:lvl4pPr marL="1600200" indent="-228600" defTabSz="457200" eaLnBrk="0" hangingPunct="0">
                        <a:spcBef>
                          <a:spcPct val="20000"/>
                        </a:spcBef>
                        <a:buFont typeface="Arial" charset="0"/>
                        <a:defRPr>
                          <a:solidFill>
                            <a:schemeClr val="tx1"/>
                          </a:solidFill>
                          <a:latin typeface="Calibri" charset="0"/>
                          <a:ea typeface="ＭＳ Ｐゴシック" charset="-128"/>
                        </a:defRPr>
                      </a:lvl4pPr>
                      <a:lvl5pPr marL="2057400" indent="-228600" defTabSz="4572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charset="0"/>
                          <a:ea typeface="ＭＳ Ｐゴシック" charset="-128"/>
                        </a:rPr>
                        <a:t>N/8 bytes</a:t>
                      </a:r>
                    </a:p>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a:ln>
                          <a:noFill/>
                        </a:ln>
                        <a:solidFill>
                          <a:srgbClr val="FFFFFF"/>
                        </a:solidFill>
                        <a:effectLst/>
                        <a:latin typeface="Calibri" charset="0"/>
                        <a:ea typeface="ＭＳ Ｐゴシック" charset="-128"/>
                      </a:endParaRPr>
                    </a:p>
                  </a:txBody>
                  <a:tcPr marT="45731" marB="4573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eaLnBrk="0" hangingPunct="0">
                        <a:spcBef>
                          <a:spcPct val="20000"/>
                        </a:spcBef>
                        <a:buFont typeface="Arial" charset="0"/>
                        <a:defRPr sz="2800">
                          <a:solidFill>
                            <a:schemeClr val="tx1"/>
                          </a:solidFill>
                          <a:latin typeface="Calibri" charset="0"/>
                          <a:ea typeface="ＭＳ Ｐゴシック" charset="-128"/>
                        </a:defRPr>
                      </a:lvl1pPr>
                      <a:lvl2pPr marL="742950" indent="-285750" defTabSz="457200" eaLnBrk="0" hangingPunct="0">
                        <a:spcBef>
                          <a:spcPct val="20000"/>
                        </a:spcBef>
                        <a:buFont typeface="Arial" charset="0"/>
                        <a:defRPr sz="2400">
                          <a:solidFill>
                            <a:schemeClr val="tx1"/>
                          </a:solidFill>
                          <a:latin typeface="Calibri" charset="0"/>
                          <a:ea typeface="ＭＳ Ｐゴシック" charset="-128"/>
                        </a:defRPr>
                      </a:lvl2pPr>
                      <a:lvl3pPr marL="1143000" indent="-228600" defTabSz="457200" eaLnBrk="0" hangingPunct="0">
                        <a:spcBef>
                          <a:spcPct val="20000"/>
                        </a:spcBef>
                        <a:buFont typeface="Arial" charset="0"/>
                        <a:defRPr sz="2000">
                          <a:solidFill>
                            <a:schemeClr val="tx1"/>
                          </a:solidFill>
                          <a:latin typeface="Calibri" charset="0"/>
                          <a:ea typeface="ＭＳ Ｐゴシック" charset="-128"/>
                        </a:defRPr>
                      </a:lvl3pPr>
                      <a:lvl4pPr marL="1600200" indent="-228600" defTabSz="457200" eaLnBrk="0" hangingPunct="0">
                        <a:spcBef>
                          <a:spcPct val="20000"/>
                        </a:spcBef>
                        <a:buFont typeface="Arial" charset="0"/>
                        <a:defRPr>
                          <a:solidFill>
                            <a:schemeClr val="tx1"/>
                          </a:solidFill>
                          <a:latin typeface="Calibri" charset="0"/>
                          <a:ea typeface="ＭＳ Ｐゴシック" charset="-128"/>
                        </a:defRPr>
                      </a:lvl4pPr>
                      <a:lvl5pPr marL="2057400" indent="-228600" defTabSz="4572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charset="0"/>
                          <a:ea typeface="ＭＳ Ｐゴシック" charset="-128"/>
                        </a:rPr>
                        <a:t>2 bytes</a:t>
                      </a:r>
                    </a:p>
                  </a:txBody>
                  <a:tcPr marT="45731" marB="4573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eaLnBrk="0" hangingPunct="0">
                        <a:spcBef>
                          <a:spcPct val="20000"/>
                        </a:spcBef>
                        <a:buFont typeface="Arial" charset="0"/>
                        <a:defRPr sz="2800">
                          <a:solidFill>
                            <a:schemeClr val="tx1"/>
                          </a:solidFill>
                          <a:latin typeface="Calibri" charset="0"/>
                          <a:ea typeface="ＭＳ Ｐゴシック" charset="-128"/>
                        </a:defRPr>
                      </a:lvl1pPr>
                      <a:lvl2pPr marL="742950" indent="-285750" defTabSz="457200" eaLnBrk="0" hangingPunct="0">
                        <a:spcBef>
                          <a:spcPct val="20000"/>
                        </a:spcBef>
                        <a:buFont typeface="Arial" charset="0"/>
                        <a:defRPr sz="2400">
                          <a:solidFill>
                            <a:schemeClr val="tx1"/>
                          </a:solidFill>
                          <a:latin typeface="Calibri" charset="0"/>
                          <a:ea typeface="ＭＳ Ｐゴシック" charset="-128"/>
                        </a:defRPr>
                      </a:lvl2pPr>
                      <a:lvl3pPr marL="1143000" indent="-228600" defTabSz="457200" eaLnBrk="0" hangingPunct="0">
                        <a:spcBef>
                          <a:spcPct val="20000"/>
                        </a:spcBef>
                        <a:buFont typeface="Arial" charset="0"/>
                        <a:defRPr sz="2000">
                          <a:solidFill>
                            <a:schemeClr val="tx1"/>
                          </a:solidFill>
                          <a:latin typeface="Calibri" charset="0"/>
                          <a:ea typeface="ＭＳ Ｐゴシック" charset="-128"/>
                        </a:defRPr>
                      </a:lvl3pPr>
                      <a:lvl4pPr marL="1600200" indent="-228600" defTabSz="457200" eaLnBrk="0" hangingPunct="0">
                        <a:spcBef>
                          <a:spcPct val="20000"/>
                        </a:spcBef>
                        <a:buFont typeface="Arial" charset="0"/>
                        <a:defRPr>
                          <a:solidFill>
                            <a:schemeClr val="tx1"/>
                          </a:solidFill>
                          <a:latin typeface="Calibri" charset="0"/>
                          <a:ea typeface="ＭＳ Ｐゴシック" charset="-128"/>
                        </a:defRPr>
                      </a:lvl4pPr>
                      <a:lvl5pPr marL="2057400" indent="-228600" defTabSz="4572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charset="0"/>
                          <a:ea typeface="ＭＳ Ｐゴシック" charset="-128"/>
                        </a:rPr>
                        <a:t>2 x (# of variable cols) bytes </a:t>
                      </a:r>
                    </a:p>
                  </a:txBody>
                  <a:tcPr marT="45731" marB="4573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eaLnBrk="0" hangingPunct="0">
                        <a:spcBef>
                          <a:spcPct val="20000"/>
                        </a:spcBef>
                        <a:buFont typeface="Arial" charset="0"/>
                        <a:defRPr sz="2800">
                          <a:solidFill>
                            <a:schemeClr val="tx1"/>
                          </a:solidFill>
                          <a:latin typeface="Calibri" charset="0"/>
                          <a:ea typeface="ＭＳ Ｐゴシック" charset="-128"/>
                        </a:defRPr>
                      </a:lvl1pPr>
                      <a:lvl2pPr marL="742950" indent="-285750" defTabSz="457200" eaLnBrk="0" hangingPunct="0">
                        <a:spcBef>
                          <a:spcPct val="20000"/>
                        </a:spcBef>
                        <a:buFont typeface="Arial" charset="0"/>
                        <a:defRPr sz="2400">
                          <a:solidFill>
                            <a:schemeClr val="tx1"/>
                          </a:solidFill>
                          <a:latin typeface="Calibri" charset="0"/>
                          <a:ea typeface="ＭＳ Ｐゴシック" charset="-128"/>
                        </a:defRPr>
                      </a:lvl2pPr>
                      <a:lvl3pPr marL="1143000" indent="-228600" defTabSz="457200" eaLnBrk="0" hangingPunct="0">
                        <a:spcBef>
                          <a:spcPct val="20000"/>
                        </a:spcBef>
                        <a:buFont typeface="Arial" charset="0"/>
                        <a:defRPr sz="2000">
                          <a:solidFill>
                            <a:schemeClr val="tx1"/>
                          </a:solidFill>
                          <a:latin typeface="Calibri" charset="0"/>
                          <a:ea typeface="ＭＳ Ｐゴシック" charset="-128"/>
                        </a:defRPr>
                      </a:lvl3pPr>
                      <a:lvl4pPr marL="1600200" indent="-228600" defTabSz="457200" eaLnBrk="0" hangingPunct="0">
                        <a:spcBef>
                          <a:spcPct val="20000"/>
                        </a:spcBef>
                        <a:buFont typeface="Arial" charset="0"/>
                        <a:defRPr>
                          <a:solidFill>
                            <a:schemeClr val="tx1"/>
                          </a:solidFill>
                          <a:latin typeface="Calibri" charset="0"/>
                          <a:ea typeface="ＭＳ Ｐゴシック" charset="-128"/>
                        </a:defRPr>
                      </a:lvl4pPr>
                      <a:lvl5pPr marL="2057400" indent="-228600" defTabSz="4572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charset="0"/>
                          <a:ea typeface="ＭＳ Ｐゴシック" charset="-128"/>
                        </a:rPr>
                        <a:t>N bytes</a:t>
                      </a:r>
                    </a:p>
                  </a:txBody>
                  <a:tcPr marT="45731" marB="4573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sp>
        <p:nvSpPr>
          <p:cNvPr id="39957" name="TextBox 13"/>
          <p:cNvSpPr txBox="1">
            <a:spLocks noChangeArrowheads="1"/>
          </p:cNvSpPr>
          <p:nvPr/>
        </p:nvSpPr>
        <p:spPr bwMode="auto">
          <a:xfrm>
            <a:off x="4343401" y="381001"/>
            <a:ext cx="28987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2800"/>
              <a:t>Record Structure</a:t>
            </a:r>
          </a:p>
        </p:txBody>
      </p:sp>
      <p:cxnSp>
        <p:nvCxnSpPr>
          <p:cNvPr id="16" name="Straight Arrow Connector 15"/>
          <p:cNvCxnSpPr>
            <a:cxnSpLocks noChangeShapeType="1"/>
          </p:cNvCxnSpPr>
          <p:nvPr/>
        </p:nvCxnSpPr>
        <p:spPr bwMode="auto">
          <a:xfrm flipH="1" flipV="1">
            <a:off x="2667001" y="2514600"/>
            <a:ext cx="3175" cy="3733800"/>
          </a:xfrm>
          <a:prstGeom prst="straightConnector1">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20" name="Straight Arrow Connector 19"/>
          <p:cNvCxnSpPr>
            <a:cxnSpLocks noChangeShapeType="1"/>
          </p:cNvCxnSpPr>
          <p:nvPr/>
        </p:nvCxnSpPr>
        <p:spPr bwMode="auto">
          <a:xfrm flipV="1">
            <a:off x="5791200" y="2514600"/>
            <a:ext cx="0" cy="1600200"/>
          </a:xfrm>
          <a:prstGeom prst="straightConnector1">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21" name="Straight Arrow Connector 20"/>
          <p:cNvCxnSpPr>
            <a:cxnSpLocks noChangeShapeType="1"/>
          </p:cNvCxnSpPr>
          <p:nvPr/>
        </p:nvCxnSpPr>
        <p:spPr bwMode="auto">
          <a:xfrm flipV="1">
            <a:off x="4648200" y="2514600"/>
            <a:ext cx="0" cy="2286000"/>
          </a:xfrm>
          <a:prstGeom prst="straightConnector1">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23" name="Straight Arrow Connector 22"/>
          <p:cNvCxnSpPr>
            <a:cxnSpLocks noChangeShapeType="1"/>
          </p:cNvCxnSpPr>
          <p:nvPr/>
        </p:nvCxnSpPr>
        <p:spPr bwMode="auto">
          <a:xfrm flipV="1">
            <a:off x="3581400" y="2514600"/>
            <a:ext cx="0" cy="2819400"/>
          </a:xfrm>
          <a:prstGeom prst="straightConnector1">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24" name="Straight Arrow Connector 23"/>
          <p:cNvCxnSpPr>
            <a:cxnSpLocks noChangeShapeType="1"/>
          </p:cNvCxnSpPr>
          <p:nvPr/>
        </p:nvCxnSpPr>
        <p:spPr bwMode="auto">
          <a:xfrm flipV="1">
            <a:off x="7391400" y="2514600"/>
            <a:ext cx="0" cy="609600"/>
          </a:xfrm>
          <a:prstGeom prst="straightConnector1">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35" name="Straight Arrow Connector 34"/>
          <p:cNvCxnSpPr>
            <a:cxnSpLocks noChangeShapeType="1"/>
          </p:cNvCxnSpPr>
          <p:nvPr/>
        </p:nvCxnSpPr>
        <p:spPr bwMode="auto">
          <a:xfrm flipV="1">
            <a:off x="9372600" y="2514600"/>
            <a:ext cx="0" cy="304800"/>
          </a:xfrm>
          <a:prstGeom prst="straightConnector1">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sp>
        <p:nvSpPr>
          <p:cNvPr id="39964" name="TextBox 79"/>
          <p:cNvSpPr txBox="1">
            <a:spLocks noChangeArrowheads="1"/>
          </p:cNvSpPr>
          <p:nvPr/>
        </p:nvSpPr>
        <p:spPr bwMode="auto">
          <a:xfrm>
            <a:off x="2133600" y="6324600"/>
            <a:ext cx="10858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600"/>
              <a:t>Tag Bytes</a:t>
            </a:r>
          </a:p>
        </p:txBody>
      </p:sp>
      <p:sp>
        <p:nvSpPr>
          <p:cNvPr id="39965" name="TextBox 81"/>
          <p:cNvSpPr txBox="1">
            <a:spLocks noChangeArrowheads="1"/>
          </p:cNvSpPr>
          <p:nvPr/>
        </p:nvSpPr>
        <p:spPr bwMode="auto">
          <a:xfrm>
            <a:off x="2895600" y="5486400"/>
            <a:ext cx="1397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600"/>
              <a:t>NULL Bitmap</a:t>
            </a:r>
          </a:p>
          <a:p>
            <a:pPr algn="ctr" eaLnBrk="1" hangingPunct="1"/>
            <a:r>
              <a:rPr lang="en-US" altLang="en-US" sz="1600"/>
              <a:t>Offset</a:t>
            </a:r>
          </a:p>
        </p:txBody>
      </p:sp>
      <p:sp>
        <p:nvSpPr>
          <p:cNvPr id="39966" name="TextBox 82"/>
          <p:cNvSpPr txBox="1">
            <a:spLocks noChangeArrowheads="1"/>
          </p:cNvSpPr>
          <p:nvPr/>
        </p:nvSpPr>
        <p:spPr bwMode="auto">
          <a:xfrm>
            <a:off x="4015253" y="4876800"/>
            <a:ext cx="134844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a:t>Fixed </a:t>
            </a:r>
            <a:r>
              <a:rPr lang="en-US" altLang="en-US" sz="1600"/>
              <a:t>Length</a:t>
            </a:r>
            <a:r>
              <a:rPr lang="en-US" altLang="en-US" sz="1400"/>
              <a:t> </a:t>
            </a:r>
          </a:p>
          <a:p>
            <a:pPr algn="ctr" eaLnBrk="1" hangingPunct="1"/>
            <a:r>
              <a:rPr lang="en-US" altLang="en-US" sz="1400"/>
              <a:t>Data</a:t>
            </a:r>
          </a:p>
        </p:txBody>
      </p:sp>
      <p:sp>
        <p:nvSpPr>
          <p:cNvPr id="39967" name="TextBox 91"/>
          <p:cNvSpPr txBox="1">
            <a:spLocks noChangeArrowheads="1"/>
          </p:cNvSpPr>
          <p:nvPr/>
        </p:nvSpPr>
        <p:spPr bwMode="auto">
          <a:xfrm>
            <a:off x="5072064" y="4267200"/>
            <a:ext cx="13922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600"/>
              <a:t># of Columns</a:t>
            </a:r>
          </a:p>
        </p:txBody>
      </p:sp>
      <p:sp>
        <p:nvSpPr>
          <p:cNvPr id="39968" name="TextBox 95"/>
          <p:cNvSpPr txBox="1">
            <a:spLocks noChangeArrowheads="1"/>
          </p:cNvSpPr>
          <p:nvPr/>
        </p:nvSpPr>
        <p:spPr bwMode="auto">
          <a:xfrm>
            <a:off x="7696200" y="3048001"/>
            <a:ext cx="121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600"/>
              <a:t>Variable Column Offsets</a:t>
            </a:r>
          </a:p>
        </p:txBody>
      </p:sp>
      <p:sp>
        <p:nvSpPr>
          <p:cNvPr id="39969" name="TextBox 96"/>
          <p:cNvSpPr txBox="1">
            <a:spLocks noChangeArrowheads="1"/>
          </p:cNvSpPr>
          <p:nvPr/>
        </p:nvSpPr>
        <p:spPr bwMode="auto">
          <a:xfrm>
            <a:off x="8763000" y="2895601"/>
            <a:ext cx="121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600"/>
              <a:t>Variable Length</a:t>
            </a:r>
          </a:p>
          <a:p>
            <a:pPr algn="ctr" eaLnBrk="1" hangingPunct="1"/>
            <a:r>
              <a:rPr lang="en-US" altLang="en-US" sz="1600"/>
              <a:t>Data</a:t>
            </a:r>
          </a:p>
        </p:txBody>
      </p:sp>
      <p:sp>
        <p:nvSpPr>
          <p:cNvPr id="39971" name="TextBox 95"/>
          <p:cNvSpPr txBox="1">
            <a:spLocks noChangeArrowheads="1"/>
          </p:cNvSpPr>
          <p:nvPr/>
        </p:nvSpPr>
        <p:spPr bwMode="auto">
          <a:xfrm>
            <a:off x="6934200" y="3276600"/>
            <a:ext cx="9906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600"/>
              <a:t>Variable Column</a:t>
            </a:r>
          </a:p>
          <a:p>
            <a:pPr algn="ctr" eaLnBrk="1" hangingPunct="1"/>
            <a:r>
              <a:rPr lang="en-US" altLang="en-US" sz="1600"/>
              <a:t>Count</a:t>
            </a:r>
          </a:p>
        </p:txBody>
      </p:sp>
      <p:cxnSp>
        <p:nvCxnSpPr>
          <p:cNvPr id="18" name="Straight Arrow Connector 17"/>
          <p:cNvCxnSpPr>
            <a:cxnSpLocks noChangeShapeType="1"/>
          </p:cNvCxnSpPr>
          <p:nvPr/>
        </p:nvCxnSpPr>
        <p:spPr bwMode="auto">
          <a:xfrm flipV="1">
            <a:off x="8305800" y="2514600"/>
            <a:ext cx="0" cy="419100"/>
          </a:xfrm>
          <a:prstGeom prst="straightConnector1">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19" name="Straight Arrow Connector 18"/>
          <p:cNvCxnSpPr>
            <a:cxnSpLocks noChangeShapeType="1"/>
          </p:cNvCxnSpPr>
          <p:nvPr/>
        </p:nvCxnSpPr>
        <p:spPr bwMode="auto">
          <a:xfrm flipV="1">
            <a:off x="6553200" y="2514600"/>
            <a:ext cx="0" cy="838200"/>
          </a:xfrm>
          <a:prstGeom prst="straightConnector1">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sp>
        <p:nvSpPr>
          <p:cNvPr id="39974" name="TextBox 91"/>
          <p:cNvSpPr txBox="1">
            <a:spLocks noChangeArrowheads="1"/>
          </p:cNvSpPr>
          <p:nvPr/>
        </p:nvSpPr>
        <p:spPr bwMode="auto">
          <a:xfrm>
            <a:off x="6019800" y="3581400"/>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600"/>
              <a:t>NULL Values</a:t>
            </a:r>
          </a:p>
        </p:txBody>
      </p:sp>
      <p:sp>
        <p:nvSpPr>
          <p:cNvPr id="3" name="Right Brace 2"/>
          <p:cNvSpPr/>
          <p:nvPr/>
        </p:nvSpPr>
        <p:spPr>
          <a:xfrm rot="5400000">
            <a:off x="5981700" y="4076700"/>
            <a:ext cx="381000" cy="1524000"/>
          </a:xfrm>
          <a:prstGeom prst="rightBrace">
            <a:avLst/>
          </a:prstGeom>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39976" name="TextBox 3"/>
          <p:cNvSpPr txBox="1">
            <a:spLocks noChangeArrowheads="1"/>
          </p:cNvSpPr>
          <p:nvPr/>
        </p:nvSpPr>
        <p:spPr bwMode="auto">
          <a:xfrm>
            <a:off x="5410200" y="6324600"/>
            <a:ext cx="1549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800"/>
              <a:t>NULL Bitmap</a:t>
            </a:r>
          </a:p>
        </p:txBody>
      </p:sp>
      <p:sp>
        <p:nvSpPr>
          <p:cNvPr id="5" name="Up Arrow 4"/>
          <p:cNvSpPr/>
          <p:nvPr/>
        </p:nvSpPr>
        <p:spPr>
          <a:xfrm>
            <a:off x="5943600" y="5105400"/>
            <a:ext cx="484188" cy="977900"/>
          </a:xfrm>
          <a:prstGeom prst="up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 name="Right Brace 24"/>
          <p:cNvSpPr/>
          <p:nvPr/>
        </p:nvSpPr>
        <p:spPr>
          <a:xfrm rot="5400000">
            <a:off x="7734300" y="4076700"/>
            <a:ext cx="381000" cy="1524000"/>
          </a:xfrm>
          <a:prstGeom prst="rightBrace">
            <a:avLst/>
          </a:prstGeom>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26" name="Up Arrow 25"/>
          <p:cNvSpPr/>
          <p:nvPr/>
        </p:nvSpPr>
        <p:spPr>
          <a:xfrm>
            <a:off x="7696200" y="5105400"/>
            <a:ext cx="484188" cy="977900"/>
          </a:xfrm>
          <a:prstGeom prst="up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9980" name="TextBox 26"/>
          <p:cNvSpPr txBox="1">
            <a:spLocks noChangeArrowheads="1"/>
          </p:cNvSpPr>
          <p:nvPr/>
        </p:nvSpPr>
        <p:spPr bwMode="auto">
          <a:xfrm>
            <a:off x="6985538" y="6196014"/>
            <a:ext cx="19372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a:t>Variable Column </a:t>
            </a:r>
          </a:p>
          <a:p>
            <a:pPr algn="ctr" eaLnBrk="1" hangingPunct="1"/>
            <a:r>
              <a:rPr lang="en-US" altLang="en-US" sz="1800"/>
              <a:t>Offset Array</a:t>
            </a:r>
          </a:p>
        </p:txBody>
      </p:sp>
      <p:sp>
        <p:nvSpPr>
          <p:cNvPr id="4" name="Rectangle 3"/>
          <p:cNvSpPr/>
          <p:nvPr/>
        </p:nvSpPr>
        <p:spPr>
          <a:xfrm>
            <a:off x="2057400" y="990600"/>
            <a:ext cx="990600" cy="129540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 name="Rounded Rectangular Callout 5"/>
          <p:cNvSpPr/>
          <p:nvPr/>
        </p:nvSpPr>
        <p:spPr>
          <a:xfrm>
            <a:off x="3736975" y="2819400"/>
            <a:ext cx="4340225" cy="2895600"/>
          </a:xfrm>
          <a:prstGeom prst="wedgeRoundRectCallout">
            <a:avLst>
              <a:gd name="adj1" fmla="val -80358"/>
              <a:gd name="adj2" fmla="val -81100"/>
              <a:gd name="adj3" fmla="val 16667"/>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3600" dirty="0"/>
              <a:t> Tag Byte tells SQL Server metadata about the record. Always two bytes</a:t>
            </a:r>
          </a:p>
        </p:txBody>
      </p:sp>
    </p:spTree>
    <p:extLst>
      <p:ext uri="{BB962C8B-B14F-4D97-AF65-F5344CB8AC3E}">
        <p14:creationId xmlns:p14="http://schemas.microsoft.com/office/powerpoint/2010/main" val="35409137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3" name="Rectangle 22">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itle 1">
            <a:extLst>
              <a:ext uri="{FF2B5EF4-FFF2-40B4-BE49-F238E27FC236}">
                <a16:creationId xmlns:a16="http://schemas.microsoft.com/office/drawing/2014/main" id="{20D99B1D-BAAD-4B96-97E9-6531FE52FB99}"/>
              </a:ext>
            </a:extLst>
          </p:cNvPr>
          <p:cNvSpPr>
            <a:spLocks noGrp="1"/>
          </p:cNvSpPr>
          <p:nvPr>
            <p:ph type="title"/>
          </p:nvPr>
        </p:nvSpPr>
        <p:spPr>
          <a:xfrm>
            <a:off x="680321" y="753228"/>
            <a:ext cx="4136123" cy="1080938"/>
          </a:xfrm>
        </p:spPr>
        <p:txBody>
          <a:bodyPr>
            <a:normAutofit/>
          </a:bodyPr>
          <a:lstStyle/>
          <a:p>
            <a:r>
              <a:rPr lang="en-US" dirty="0">
                <a:effectLst>
                  <a:outerShdw blurRad="38100" dist="38100" dir="2700000" algn="tl">
                    <a:srgbClr val="000000">
                      <a:alpha val="43137"/>
                    </a:srgbClr>
                  </a:outerShdw>
                </a:effectLst>
              </a:rPr>
              <a:t>Who Am I?</a:t>
            </a:r>
          </a:p>
        </p:txBody>
      </p:sp>
      <p:pic>
        <p:nvPicPr>
          <p:cNvPr id="27" name="Picture 26">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14" name="Content Placeholder 2">
            <a:extLst>
              <a:ext uri="{FF2B5EF4-FFF2-40B4-BE49-F238E27FC236}">
                <a16:creationId xmlns:a16="http://schemas.microsoft.com/office/drawing/2014/main" id="{19CABFBA-B250-458C-B74C-B55084B11954}"/>
              </a:ext>
            </a:extLst>
          </p:cNvPr>
          <p:cNvSpPr>
            <a:spLocks noGrp="1"/>
          </p:cNvSpPr>
          <p:nvPr>
            <p:ph idx="1"/>
          </p:nvPr>
        </p:nvSpPr>
        <p:spPr>
          <a:xfrm>
            <a:off x="339512" y="2070133"/>
            <a:ext cx="4105267" cy="4593059"/>
          </a:xfrm>
        </p:spPr>
        <p:txBody>
          <a:bodyPr>
            <a:normAutofit fontScale="92500" lnSpcReduction="10000"/>
          </a:bodyPr>
          <a:lstStyle/>
          <a:p>
            <a:r>
              <a:rPr lang="en-US" dirty="0"/>
              <a:t>Leader of the Louisville SQL Server/Power BI User Group</a:t>
            </a:r>
          </a:p>
          <a:p>
            <a:r>
              <a:rPr lang="en-US" dirty="0"/>
              <a:t>Organizer/Speaker of SQL Saturday’s &amp; other conferences</a:t>
            </a:r>
          </a:p>
          <a:p>
            <a:r>
              <a:rPr lang="en-US" dirty="0"/>
              <a:t>Heavily involved with SQL PASS</a:t>
            </a:r>
          </a:p>
          <a:p>
            <a:r>
              <a:rPr lang="en-US" dirty="0"/>
              <a:t>Microsoft Data Platform MVP</a:t>
            </a:r>
          </a:p>
          <a:p>
            <a:r>
              <a:rPr lang="en-US" dirty="0"/>
              <a:t>Friend of Redgate 2015 - 2018</a:t>
            </a:r>
          </a:p>
          <a:p>
            <a:r>
              <a:rPr lang="en-US" dirty="0" err="1"/>
              <a:t>Idera</a:t>
            </a:r>
            <a:r>
              <a:rPr lang="en-US" dirty="0"/>
              <a:t> ACE 2016</a:t>
            </a:r>
          </a:p>
          <a:p>
            <a:r>
              <a:rPr lang="en-US" dirty="0" err="1"/>
              <a:t>SentryOne</a:t>
            </a:r>
            <a:r>
              <a:rPr lang="en-US" dirty="0"/>
              <a:t> Product Advisory Council</a:t>
            </a:r>
          </a:p>
        </p:txBody>
      </p:sp>
      <p:pic>
        <p:nvPicPr>
          <p:cNvPr id="9" name="Picture 8">
            <a:extLst>
              <a:ext uri="{FF2B5EF4-FFF2-40B4-BE49-F238E27FC236}">
                <a16:creationId xmlns:a16="http://schemas.microsoft.com/office/drawing/2014/main" id="{33B3C926-8DF8-48E3-A2BF-B26FC2B08219}"/>
              </a:ext>
            </a:extLst>
          </p:cNvPr>
          <p:cNvPicPr>
            <a:picLocks noChangeAspect="1"/>
          </p:cNvPicPr>
          <p:nvPr/>
        </p:nvPicPr>
        <p:blipFill>
          <a:blip r:embed="rId4"/>
          <a:stretch>
            <a:fillRect/>
          </a:stretch>
        </p:blipFill>
        <p:spPr>
          <a:xfrm>
            <a:off x="5276090" y="1140641"/>
            <a:ext cx="6269479" cy="457671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37990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0B0BBD46-E160-4D02-9D82-3934E3970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71">
            <a:extLst>
              <a:ext uri="{FF2B5EF4-FFF2-40B4-BE49-F238E27FC236}">
                <a16:creationId xmlns:a16="http://schemas.microsoft.com/office/drawing/2014/main" id="{3114C8A4-DCE7-4155-98CA-D8826574B70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8369" name="Title 1"/>
          <p:cNvSpPr>
            <a:spLocks noGrp="1"/>
          </p:cNvSpPr>
          <p:nvPr>
            <p:ph type="title"/>
          </p:nvPr>
        </p:nvSpPr>
        <p:spPr>
          <a:xfrm>
            <a:off x="680321" y="321733"/>
            <a:ext cx="9900593" cy="1080938"/>
          </a:xfrm>
        </p:spPr>
        <p:txBody>
          <a:bodyPr>
            <a:normAutofit/>
          </a:bodyPr>
          <a:lstStyle/>
          <a:p>
            <a:pPr eaLnBrk="1" hangingPunct="1"/>
            <a:r>
              <a:rPr lang="en-US" altLang="en-US" sz="4800" dirty="0">
                <a:solidFill>
                  <a:srgbClr val="FFFFFF"/>
                </a:solidFill>
                <a:ea typeface="ＭＳ Ｐゴシック" charset="-128"/>
              </a:rPr>
              <a:t>Records</a:t>
            </a:r>
          </a:p>
        </p:txBody>
      </p:sp>
      <p:sp>
        <p:nvSpPr>
          <p:cNvPr id="74" name="Rectangle 73">
            <a:extLst>
              <a:ext uri="{FF2B5EF4-FFF2-40B4-BE49-F238E27FC236}">
                <a16:creationId xmlns:a16="http://schemas.microsoft.com/office/drawing/2014/main" id="{77A64E61-6D37-4CB3-8F42-66B0DACBC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24402"/>
            <a:ext cx="12192000" cy="5133597"/>
          </a:xfrm>
          <a:prstGeom prst="rect">
            <a:avLst/>
          </a:prstGeom>
          <a:solidFill>
            <a:schemeClr val="bg1"/>
          </a:solidFill>
          <a:ln>
            <a:noFill/>
          </a:ln>
          <a:effectLst>
            <a:outerShdw blurRad="889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80321" y="2336873"/>
            <a:ext cx="11000145" cy="4032122"/>
          </a:xfrm>
        </p:spPr>
        <p:txBody>
          <a:bodyPr rtlCol="0" anchor="t">
            <a:normAutofit fontScale="92500" lnSpcReduction="20000"/>
          </a:bodyPr>
          <a:lstStyle/>
          <a:p>
            <a:pPr marL="0" indent="0">
              <a:buNone/>
              <a:defRPr/>
            </a:pPr>
            <a:r>
              <a:rPr lang="en-US" sz="3900" dirty="0">
                <a:latin typeface="Courier New" pitchFamily="49" charset="0"/>
                <a:cs typeface="Courier New" pitchFamily="49" charset="0"/>
              </a:rPr>
              <a:t>CREATE TABLE Sharknado(</a:t>
            </a:r>
          </a:p>
          <a:p>
            <a:pPr marL="457200" lvl="1" indent="0">
              <a:buNone/>
              <a:defRPr/>
            </a:pPr>
            <a:r>
              <a:rPr lang="en-US" sz="3900" dirty="0">
                <a:latin typeface="Courier New" pitchFamily="49" charset="0"/>
                <a:cs typeface="Courier New" pitchFamily="49" charset="0"/>
              </a:rPr>
              <a:t>		</a:t>
            </a:r>
            <a:r>
              <a:rPr lang="en-US" sz="3900" dirty="0" err="1">
                <a:latin typeface="Courier New" pitchFamily="49" charset="0"/>
                <a:cs typeface="Courier New" pitchFamily="49" charset="0"/>
              </a:rPr>
              <a:t>CustomerID</a:t>
            </a:r>
            <a:r>
              <a:rPr lang="en-US" sz="3900" dirty="0">
                <a:latin typeface="Courier New" pitchFamily="49" charset="0"/>
                <a:cs typeface="Courier New" pitchFamily="49" charset="0"/>
              </a:rPr>
              <a:t> INT</a:t>
            </a:r>
          </a:p>
          <a:p>
            <a:pPr marL="457200" lvl="1" indent="0">
              <a:buNone/>
              <a:defRPr/>
            </a:pPr>
            <a:r>
              <a:rPr lang="en-US" sz="3900" dirty="0">
                <a:latin typeface="Courier New" pitchFamily="49" charset="0"/>
                <a:cs typeface="Courier New" pitchFamily="49" charset="0"/>
              </a:rPr>
              <a:t>		, </a:t>
            </a:r>
            <a:r>
              <a:rPr lang="en-US" sz="3900" dirty="0" err="1">
                <a:latin typeface="Courier New" pitchFamily="49" charset="0"/>
                <a:cs typeface="Courier New" pitchFamily="49" charset="0"/>
              </a:rPr>
              <a:t>CustomerName</a:t>
            </a:r>
            <a:r>
              <a:rPr lang="en-US" sz="3900" dirty="0">
                <a:latin typeface="Courier New" pitchFamily="49" charset="0"/>
                <a:cs typeface="Courier New" pitchFamily="49" charset="0"/>
              </a:rPr>
              <a:t> VARCHAR(50)</a:t>
            </a:r>
          </a:p>
          <a:p>
            <a:pPr marL="457200" lvl="1" indent="0">
              <a:buNone/>
              <a:defRPr/>
            </a:pPr>
            <a:r>
              <a:rPr lang="en-US" sz="3900" dirty="0">
                <a:latin typeface="Courier New" pitchFamily="49" charset="0"/>
                <a:cs typeface="Courier New" pitchFamily="49" charset="0"/>
              </a:rPr>
              <a:t>		, </a:t>
            </a:r>
            <a:r>
              <a:rPr lang="en-US" sz="3900" dirty="0" err="1">
                <a:latin typeface="Courier New" pitchFamily="49" charset="0"/>
                <a:cs typeface="Courier New" pitchFamily="49" charset="0"/>
              </a:rPr>
              <a:t>CustomerState</a:t>
            </a:r>
            <a:r>
              <a:rPr lang="en-US" sz="3900" dirty="0">
                <a:latin typeface="Courier New" pitchFamily="49" charset="0"/>
                <a:cs typeface="Courier New" pitchFamily="49" charset="0"/>
              </a:rPr>
              <a:t> CHAR(2)	</a:t>
            </a:r>
          </a:p>
          <a:p>
            <a:pPr marL="457200" lvl="1" indent="0">
              <a:buNone/>
              <a:defRPr/>
            </a:pPr>
            <a:r>
              <a:rPr lang="en-US" sz="3900" dirty="0">
                <a:latin typeface="Courier New" pitchFamily="49" charset="0"/>
                <a:cs typeface="Courier New" pitchFamily="49" charset="0"/>
              </a:rPr>
              <a:t>);</a:t>
            </a:r>
          </a:p>
          <a:p>
            <a:pPr marL="457200" lvl="1" indent="0">
              <a:buNone/>
              <a:defRPr/>
            </a:pPr>
            <a:endParaRPr lang="en-US" sz="3200" dirty="0">
              <a:ea typeface="+mn-ea"/>
            </a:endParaRPr>
          </a:p>
          <a:p>
            <a:pPr marL="0" lvl="1" indent="0" algn="ctr">
              <a:buNone/>
              <a:tabLst>
                <a:tab pos="0" algn="l"/>
              </a:tabLst>
              <a:defRPr/>
            </a:pPr>
            <a:r>
              <a:rPr lang="en-US" sz="4300" dirty="0">
                <a:solidFill>
                  <a:srgbClr val="FF0000"/>
                </a:solidFill>
              </a:rPr>
              <a:t>How big can this row be?</a:t>
            </a:r>
          </a:p>
          <a:p>
            <a:pPr marL="457200" lvl="1" indent="0">
              <a:buNone/>
              <a:defRPr/>
            </a:pPr>
            <a:endParaRPr lang="en-US" sz="3200" dirty="0">
              <a:ea typeface="+mn-ea"/>
            </a:endParaRPr>
          </a:p>
          <a:p>
            <a:pPr marL="0" indent="0">
              <a:buNone/>
              <a:defRPr/>
            </a:pPr>
            <a:r>
              <a:rPr lang="en-US" sz="3200" dirty="0">
                <a:ea typeface="+mn-ea"/>
                <a:cs typeface="+mn-cs"/>
              </a:rPr>
              <a:t>	</a:t>
            </a:r>
          </a:p>
        </p:txBody>
      </p:sp>
    </p:spTree>
    <p:extLst>
      <p:ext uri="{BB962C8B-B14F-4D97-AF65-F5344CB8AC3E}">
        <p14:creationId xmlns:p14="http://schemas.microsoft.com/office/powerpoint/2010/main" val="3674188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73" name="Picture 72">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5" name="Rectangle 74">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18" name="Title 1"/>
          <p:cNvSpPr>
            <a:spLocks noGrp="1"/>
          </p:cNvSpPr>
          <p:nvPr>
            <p:ph type="title"/>
          </p:nvPr>
        </p:nvSpPr>
        <p:spPr>
          <a:xfrm>
            <a:off x="680321" y="753228"/>
            <a:ext cx="4136123" cy="1080938"/>
          </a:xfrm>
        </p:spPr>
        <p:txBody>
          <a:bodyPr>
            <a:normAutofit/>
          </a:bodyPr>
          <a:lstStyle/>
          <a:p>
            <a:pPr eaLnBrk="1" hangingPunct="1"/>
            <a:r>
              <a:rPr lang="en-US" altLang="en-US" sz="2400">
                <a:solidFill>
                  <a:srgbClr val="FFFFFF"/>
                </a:solidFill>
                <a:ea typeface="ＭＳ Ｐゴシック" charset="-128"/>
              </a:rPr>
              <a:t>Records</a:t>
            </a:r>
          </a:p>
        </p:txBody>
      </p:sp>
      <p:pic>
        <p:nvPicPr>
          <p:cNvPr id="79" name="Picture 78">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p:cNvSpPr>
            <a:spLocks noGrp="1"/>
          </p:cNvSpPr>
          <p:nvPr>
            <p:ph idx="1"/>
          </p:nvPr>
        </p:nvSpPr>
        <p:spPr>
          <a:xfrm>
            <a:off x="198783" y="2121426"/>
            <a:ext cx="4434051" cy="3814763"/>
          </a:xfrm>
        </p:spPr>
        <p:txBody>
          <a:bodyPr rtlCol="0">
            <a:normAutofit fontScale="77500" lnSpcReduction="20000"/>
          </a:bodyPr>
          <a:lstStyle/>
          <a:p>
            <a:pPr marL="0" indent="0">
              <a:buNone/>
              <a:defRPr/>
            </a:pPr>
            <a:r>
              <a:rPr lang="en-US" sz="3100" dirty="0">
                <a:solidFill>
                  <a:srgbClr val="FFFFFF"/>
                </a:solidFill>
                <a:latin typeface="Courier New" pitchFamily="49" charset="0"/>
                <a:cs typeface="Courier New" pitchFamily="49" charset="0"/>
              </a:rPr>
              <a:t>CREATE TABLE Sharknado(</a:t>
            </a:r>
          </a:p>
          <a:p>
            <a:pPr marL="0" indent="0">
              <a:buNone/>
              <a:defRPr/>
            </a:pPr>
            <a:r>
              <a:rPr lang="en-US" sz="3100" dirty="0" err="1">
                <a:solidFill>
                  <a:srgbClr val="FFFFFF"/>
                </a:solidFill>
                <a:latin typeface="Courier New" pitchFamily="49" charset="0"/>
                <a:cs typeface="Courier New" pitchFamily="49" charset="0"/>
              </a:rPr>
              <a:t>CustomerID</a:t>
            </a:r>
            <a:r>
              <a:rPr lang="en-US" sz="3100" dirty="0">
                <a:solidFill>
                  <a:srgbClr val="FFFFFF"/>
                </a:solidFill>
                <a:latin typeface="Courier New" pitchFamily="49" charset="0"/>
                <a:cs typeface="Courier New" pitchFamily="49" charset="0"/>
              </a:rPr>
              <a:t> INT</a:t>
            </a:r>
          </a:p>
          <a:p>
            <a:pPr marL="0" indent="0">
              <a:buNone/>
              <a:defRPr/>
            </a:pPr>
            <a:r>
              <a:rPr lang="en-US" sz="3100" dirty="0">
                <a:solidFill>
                  <a:srgbClr val="FFFFFF"/>
                </a:solidFill>
                <a:latin typeface="Courier New" pitchFamily="49" charset="0"/>
                <a:cs typeface="Courier New" pitchFamily="49" charset="0"/>
              </a:rPr>
              <a:t> , </a:t>
            </a:r>
            <a:r>
              <a:rPr lang="en-US" sz="3100" dirty="0" err="1">
                <a:solidFill>
                  <a:srgbClr val="FFFFFF"/>
                </a:solidFill>
                <a:latin typeface="Courier New" pitchFamily="49" charset="0"/>
                <a:cs typeface="Courier New" pitchFamily="49" charset="0"/>
              </a:rPr>
              <a:t>CustomerName</a:t>
            </a:r>
            <a:r>
              <a:rPr lang="en-US" sz="3100" dirty="0">
                <a:solidFill>
                  <a:srgbClr val="FFFFFF"/>
                </a:solidFill>
                <a:latin typeface="Courier New" pitchFamily="49" charset="0"/>
                <a:cs typeface="Courier New" pitchFamily="49" charset="0"/>
              </a:rPr>
              <a:t> 	VARCHAR(50)</a:t>
            </a:r>
          </a:p>
          <a:p>
            <a:pPr marL="0" indent="0">
              <a:buNone/>
              <a:defRPr/>
            </a:pPr>
            <a:r>
              <a:rPr lang="en-US" sz="3100" dirty="0">
                <a:solidFill>
                  <a:srgbClr val="FFFFFF"/>
                </a:solidFill>
                <a:latin typeface="Courier New" pitchFamily="49" charset="0"/>
                <a:cs typeface="Courier New" pitchFamily="49" charset="0"/>
              </a:rPr>
              <a:t>, </a:t>
            </a:r>
            <a:r>
              <a:rPr lang="en-US" sz="3100" dirty="0" err="1">
                <a:solidFill>
                  <a:srgbClr val="FFFFFF"/>
                </a:solidFill>
                <a:latin typeface="Courier New" pitchFamily="49" charset="0"/>
                <a:cs typeface="Courier New" pitchFamily="49" charset="0"/>
              </a:rPr>
              <a:t>CustomerState</a:t>
            </a:r>
            <a:r>
              <a:rPr lang="en-US" sz="3100" dirty="0">
                <a:solidFill>
                  <a:srgbClr val="FFFFFF"/>
                </a:solidFill>
                <a:latin typeface="Courier New" pitchFamily="49" charset="0"/>
                <a:cs typeface="Courier New" pitchFamily="49" charset="0"/>
              </a:rPr>
              <a:t> 	CHAR(2)</a:t>
            </a:r>
          </a:p>
          <a:p>
            <a:pPr marL="0" indent="0">
              <a:buNone/>
              <a:defRPr/>
            </a:pPr>
            <a:r>
              <a:rPr lang="en-US" sz="3100" dirty="0">
                <a:solidFill>
                  <a:srgbClr val="FFFFFF"/>
                </a:solidFill>
                <a:latin typeface="Courier New" pitchFamily="49" charset="0"/>
                <a:cs typeface="Courier New" pitchFamily="49" charset="0"/>
              </a:rPr>
              <a:t>);</a:t>
            </a:r>
          </a:p>
          <a:p>
            <a:pPr marL="457200" lvl="1" indent="0">
              <a:buNone/>
              <a:defRPr/>
            </a:pPr>
            <a:endParaRPr lang="en-US" sz="1400" dirty="0">
              <a:solidFill>
                <a:srgbClr val="FFFFFF"/>
              </a:solidFill>
              <a:ea typeface="+mn-ea"/>
            </a:endParaRPr>
          </a:p>
          <a:p>
            <a:pPr marL="457200" lvl="1" indent="0">
              <a:buNone/>
              <a:defRPr/>
            </a:pPr>
            <a:endParaRPr lang="en-US" sz="1400" dirty="0">
              <a:solidFill>
                <a:srgbClr val="FFFFFF"/>
              </a:solidFill>
              <a:ea typeface="+mn-ea"/>
            </a:endParaRPr>
          </a:p>
          <a:p>
            <a:pPr marL="457200" lvl="1" indent="0">
              <a:buNone/>
              <a:defRPr/>
            </a:pPr>
            <a:endParaRPr lang="en-US" sz="1400" dirty="0">
              <a:solidFill>
                <a:srgbClr val="FFFFFF"/>
              </a:solidFill>
              <a:ea typeface="+mn-ea"/>
            </a:endParaRPr>
          </a:p>
          <a:p>
            <a:pPr marL="457200" lvl="1" indent="0">
              <a:buNone/>
              <a:defRPr/>
            </a:pPr>
            <a:endParaRPr lang="en-US" sz="1400" dirty="0">
              <a:solidFill>
                <a:srgbClr val="FFFFFF"/>
              </a:solidFill>
              <a:ea typeface="+mn-ea"/>
            </a:endParaRPr>
          </a:p>
          <a:p>
            <a:pPr marL="457200" lvl="1" indent="0">
              <a:buNone/>
              <a:defRPr/>
            </a:pPr>
            <a:endParaRPr lang="en-US" sz="1400" dirty="0">
              <a:solidFill>
                <a:srgbClr val="FFFFFF"/>
              </a:solidFill>
              <a:ea typeface="+mn-ea"/>
            </a:endParaRPr>
          </a:p>
          <a:p>
            <a:pPr marL="457200" lvl="1" indent="0">
              <a:buNone/>
              <a:defRPr/>
            </a:pPr>
            <a:endParaRPr lang="en-US" sz="1400" dirty="0">
              <a:solidFill>
                <a:srgbClr val="FFFFFF"/>
              </a:solidFill>
              <a:ea typeface="+mn-ea"/>
            </a:endParaRPr>
          </a:p>
          <a:p>
            <a:pPr marL="0" indent="0">
              <a:buNone/>
              <a:defRPr/>
            </a:pPr>
            <a:r>
              <a:rPr lang="en-US" sz="1400" dirty="0">
                <a:solidFill>
                  <a:srgbClr val="FFFFFF"/>
                </a:solidFill>
                <a:ea typeface="+mn-ea"/>
                <a:cs typeface="+mn-cs"/>
              </a:rPr>
              <a:t>	</a:t>
            </a:r>
          </a:p>
        </p:txBody>
      </p:sp>
      <p:sp useBgFill="1">
        <p:nvSpPr>
          <p:cNvPr id="81" name="Rectangle 80">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p:cNvGraphicFramePr>
            <a:graphicFrameLocks noGrp="1"/>
          </p:cNvGraphicFramePr>
          <p:nvPr>
            <p:extLst/>
          </p:nvPr>
        </p:nvGraphicFramePr>
        <p:xfrm>
          <a:off x="5593085" y="973232"/>
          <a:ext cx="5629269" cy="4904750"/>
        </p:xfrm>
        <a:graphic>
          <a:graphicData uri="http://schemas.openxmlformats.org/drawingml/2006/table">
            <a:tbl>
              <a:tblPr firstRow="1" bandRow="1">
                <a:tableStyleId>{5C22544A-7EE6-4342-B048-85BDC9FD1C3A}</a:tableStyleId>
              </a:tblPr>
              <a:tblGrid>
                <a:gridCol w="3530017">
                  <a:extLst>
                    <a:ext uri="{9D8B030D-6E8A-4147-A177-3AD203B41FA5}">
                      <a16:colId xmlns:a16="http://schemas.microsoft.com/office/drawing/2014/main" val="20000"/>
                    </a:ext>
                  </a:extLst>
                </a:gridCol>
                <a:gridCol w="2099252">
                  <a:extLst>
                    <a:ext uri="{9D8B030D-6E8A-4147-A177-3AD203B41FA5}">
                      <a16:colId xmlns:a16="http://schemas.microsoft.com/office/drawing/2014/main" val="20001"/>
                    </a:ext>
                  </a:extLst>
                </a:gridCol>
              </a:tblGrid>
              <a:tr h="490475">
                <a:tc>
                  <a:txBody>
                    <a:bodyPr/>
                    <a:lstStyle/>
                    <a:p>
                      <a:pPr algn="ctr"/>
                      <a:r>
                        <a:rPr lang="en-US" sz="2200"/>
                        <a:t>For the:</a:t>
                      </a:r>
                    </a:p>
                  </a:txBody>
                  <a:tcPr marL="111474" marR="111474" marT="55731" marB="55731"/>
                </a:tc>
                <a:tc>
                  <a:txBody>
                    <a:bodyPr/>
                    <a:lstStyle/>
                    <a:p>
                      <a:pPr algn="ctr"/>
                      <a:r>
                        <a:rPr lang="en-US" sz="2200"/>
                        <a:t>Bytes</a:t>
                      </a:r>
                    </a:p>
                  </a:txBody>
                  <a:tcPr marL="111474" marR="111474" marT="55731" marB="55731"/>
                </a:tc>
                <a:extLst>
                  <a:ext uri="{0D108BD9-81ED-4DB2-BD59-A6C34878D82A}">
                    <a16:rowId xmlns:a16="http://schemas.microsoft.com/office/drawing/2014/main" val="10000"/>
                  </a:ext>
                </a:extLst>
              </a:tr>
              <a:tr h="490475">
                <a:tc>
                  <a:txBody>
                    <a:bodyPr/>
                    <a:lstStyle/>
                    <a:p>
                      <a:pPr algn="ctr"/>
                      <a:r>
                        <a:rPr lang="en-US" sz="2200"/>
                        <a:t>Tag</a:t>
                      </a:r>
                    </a:p>
                  </a:txBody>
                  <a:tcPr marL="111474" marR="111474" marT="55731" marB="55731"/>
                </a:tc>
                <a:tc>
                  <a:txBody>
                    <a:bodyPr/>
                    <a:lstStyle/>
                    <a:p>
                      <a:pPr algn="ctr"/>
                      <a:r>
                        <a:rPr lang="en-US" sz="2200" dirty="0"/>
                        <a:t>? </a:t>
                      </a:r>
                    </a:p>
                  </a:txBody>
                  <a:tcPr marL="111474" marR="111474" marT="55731" marB="55731"/>
                </a:tc>
                <a:extLst>
                  <a:ext uri="{0D108BD9-81ED-4DB2-BD59-A6C34878D82A}">
                    <a16:rowId xmlns:a16="http://schemas.microsoft.com/office/drawing/2014/main" val="10001"/>
                  </a:ext>
                </a:extLst>
              </a:tr>
              <a:tr h="490475">
                <a:tc>
                  <a:txBody>
                    <a:bodyPr/>
                    <a:lstStyle/>
                    <a:p>
                      <a:pPr algn="ctr"/>
                      <a:r>
                        <a:rPr lang="en-US" sz="2200"/>
                        <a:t>NULL Offset Bitmap</a:t>
                      </a:r>
                    </a:p>
                  </a:txBody>
                  <a:tcPr marL="111474" marR="111474" marT="55731" marB="55731"/>
                </a:tc>
                <a:tc>
                  <a:txBody>
                    <a:bodyPr/>
                    <a:lstStyle/>
                    <a:p>
                      <a:pPr algn="ctr"/>
                      <a:r>
                        <a:rPr lang="en-US" sz="2200"/>
                        <a:t>?</a:t>
                      </a:r>
                    </a:p>
                  </a:txBody>
                  <a:tcPr marL="111474" marR="111474" marT="55731" marB="55731"/>
                </a:tc>
                <a:extLst>
                  <a:ext uri="{0D108BD9-81ED-4DB2-BD59-A6C34878D82A}">
                    <a16:rowId xmlns:a16="http://schemas.microsoft.com/office/drawing/2014/main" val="10002"/>
                  </a:ext>
                </a:extLst>
              </a:tr>
              <a:tr h="490475">
                <a:tc>
                  <a:txBody>
                    <a:bodyPr/>
                    <a:lstStyle/>
                    <a:p>
                      <a:pPr algn="ctr"/>
                      <a:r>
                        <a:rPr lang="en-US" sz="2200"/>
                        <a:t>Fixed Data Length</a:t>
                      </a:r>
                    </a:p>
                  </a:txBody>
                  <a:tcPr marL="111474" marR="111474" marT="55731" marB="55731"/>
                </a:tc>
                <a:tc>
                  <a:txBody>
                    <a:bodyPr/>
                    <a:lstStyle/>
                    <a:p>
                      <a:pPr algn="ctr"/>
                      <a:r>
                        <a:rPr lang="en-US" sz="2200"/>
                        <a:t>?</a:t>
                      </a:r>
                    </a:p>
                  </a:txBody>
                  <a:tcPr marL="111474" marR="111474" marT="55731" marB="55731"/>
                </a:tc>
                <a:extLst>
                  <a:ext uri="{0D108BD9-81ED-4DB2-BD59-A6C34878D82A}">
                    <a16:rowId xmlns:a16="http://schemas.microsoft.com/office/drawing/2014/main" val="10003"/>
                  </a:ext>
                </a:extLst>
              </a:tr>
              <a:tr h="490475">
                <a:tc>
                  <a:txBody>
                    <a:bodyPr/>
                    <a:lstStyle/>
                    <a:p>
                      <a:pPr algn="ctr"/>
                      <a:r>
                        <a:rPr lang="en-US" sz="2200"/>
                        <a:t># of columns</a:t>
                      </a:r>
                    </a:p>
                  </a:txBody>
                  <a:tcPr marL="111474" marR="111474" marT="55731" marB="55731"/>
                </a:tc>
                <a:tc>
                  <a:txBody>
                    <a:bodyPr/>
                    <a:lstStyle/>
                    <a:p>
                      <a:pPr algn="ctr"/>
                      <a:r>
                        <a:rPr lang="en-US" sz="2200"/>
                        <a:t>?</a:t>
                      </a:r>
                    </a:p>
                  </a:txBody>
                  <a:tcPr marL="111474" marR="111474" marT="55731" marB="55731"/>
                </a:tc>
                <a:extLst>
                  <a:ext uri="{0D108BD9-81ED-4DB2-BD59-A6C34878D82A}">
                    <a16:rowId xmlns:a16="http://schemas.microsoft.com/office/drawing/2014/main" val="10004"/>
                  </a:ext>
                </a:extLst>
              </a:tr>
              <a:tr h="490475">
                <a:tc>
                  <a:txBody>
                    <a:bodyPr/>
                    <a:lstStyle/>
                    <a:p>
                      <a:pPr algn="ctr"/>
                      <a:r>
                        <a:rPr lang="en-US" sz="2200"/>
                        <a:t>Null Columns (N/8)</a:t>
                      </a:r>
                    </a:p>
                  </a:txBody>
                  <a:tcPr marL="111474" marR="111474" marT="55731" marB="55731"/>
                </a:tc>
                <a:tc>
                  <a:txBody>
                    <a:bodyPr/>
                    <a:lstStyle/>
                    <a:p>
                      <a:pPr algn="ctr"/>
                      <a:r>
                        <a:rPr lang="en-US" sz="2200"/>
                        <a:t>?</a:t>
                      </a:r>
                    </a:p>
                  </a:txBody>
                  <a:tcPr marL="111474" marR="111474" marT="55731" marB="55731"/>
                </a:tc>
                <a:extLst>
                  <a:ext uri="{0D108BD9-81ED-4DB2-BD59-A6C34878D82A}">
                    <a16:rowId xmlns:a16="http://schemas.microsoft.com/office/drawing/2014/main" val="10005"/>
                  </a:ext>
                </a:extLst>
              </a:tr>
              <a:tr h="490475">
                <a:tc>
                  <a:txBody>
                    <a:bodyPr/>
                    <a:lstStyle/>
                    <a:p>
                      <a:pPr algn="ctr"/>
                      <a:r>
                        <a:rPr lang="en-US" sz="2200"/>
                        <a:t>Variable Column Count</a:t>
                      </a:r>
                    </a:p>
                  </a:txBody>
                  <a:tcPr marL="111474" marR="111474" marT="55731" marB="55731"/>
                </a:tc>
                <a:tc>
                  <a:txBody>
                    <a:bodyPr/>
                    <a:lstStyle/>
                    <a:p>
                      <a:pPr algn="ctr"/>
                      <a:r>
                        <a:rPr lang="en-US" sz="2200"/>
                        <a:t>?</a:t>
                      </a:r>
                    </a:p>
                  </a:txBody>
                  <a:tcPr marL="111474" marR="111474" marT="55731" marB="55731"/>
                </a:tc>
                <a:extLst>
                  <a:ext uri="{0D108BD9-81ED-4DB2-BD59-A6C34878D82A}">
                    <a16:rowId xmlns:a16="http://schemas.microsoft.com/office/drawing/2014/main" val="10006"/>
                  </a:ext>
                </a:extLst>
              </a:tr>
              <a:tr h="490475">
                <a:tc>
                  <a:txBody>
                    <a:bodyPr/>
                    <a:lstStyle/>
                    <a:p>
                      <a:pPr algn="ctr"/>
                      <a:r>
                        <a:rPr lang="en-US" sz="2200"/>
                        <a:t>Variable Column</a:t>
                      </a:r>
                      <a:r>
                        <a:rPr lang="en-US" sz="2200" baseline="0"/>
                        <a:t> Offset</a:t>
                      </a:r>
                      <a:endParaRPr lang="en-US" sz="2200"/>
                    </a:p>
                  </a:txBody>
                  <a:tcPr marL="111474" marR="111474" marT="55731" marB="55731"/>
                </a:tc>
                <a:tc>
                  <a:txBody>
                    <a:bodyPr/>
                    <a:lstStyle/>
                    <a:p>
                      <a:pPr algn="ctr"/>
                      <a:r>
                        <a:rPr lang="en-US" sz="2200"/>
                        <a:t>?</a:t>
                      </a:r>
                    </a:p>
                  </a:txBody>
                  <a:tcPr marL="111474" marR="111474" marT="55731" marB="55731"/>
                </a:tc>
                <a:extLst>
                  <a:ext uri="{0D108BD9-81ED-4DB2-BD59-A6C34878D82A}">
                    <a16:rowId xmlns:a16="http://schemas.microsoft.com/office/drawing/2014/main" val="10007"/>
                  </a:ext>
                </a:extLst>
              </a:tr>
              <a:tr h="490475">
                <a:tc>
                  <a:txBody>
                    <a:bodyPr/>
                    <a:lstStyle/>
                    <a:p>
                      <a:pPr algn="ctr"/>
                      <a:r>
                        <a:rPr lang="en-US" sz="2200"/>
                        <a:t>Variable Length Columns</a:t>
                      </a:r>
                    </a:p>
                  </a:txBody>
                  <a:tcPr marL="111474" marR="111474" marT="55731" marB="55731"/>
                </a:tc>
                <a:tc>
                  <a:txBody>
                    <a:bodyPr/>
                    <a:lstStyle/>
                    <a:p>
                      <a:pPr algn="ctr"/>
                      <a:r>
                        <a:rPr lang="en-US" sz="2200"/>
                        <a:t>?</a:t>
                      </a:r>
                    </a:p>
                  </a:txBody>
                  <a:tcPr marL="111474" marR="111474" marT="55731" marB="55731"/>
                </a:tc>
                <a:extLst>
                  <a:ext uri="{0D108BD9-81ED-4DB2-BD59-A6C34878D82A}">
                    <a16:rowId xmlns:a16="http://schemas.microsoft.com/office/drawing/2014/main" val="10008"/>
                  </a:ext>
                </a:extLst>
              </a:tr>
              <a:tr h="490475">
                <a:tc>
                  <a:txBody>
                    <a:bodyPr/>
                    <a:lstStyle/>
                    <a:p>
                      <a:pPr algn="ctr"/>
                      <a:r>
                        <a:rPr lang="en-US" sz="2200" b="1">
                          <a:solidFill>
                            <a:srgbClr val="FF0000"/>
                          </a:solidFill>
                        </a:rPr>
                        <a:t>Total:</a:t>
                      </a:r>
                    </a:p>
                  </a:txBody>
                  <a:tcPr marL="111474" marR="111474" marT="55731" marB="55731"/>
                </a:tc>
                <a:tc>
                  <a:txBody>
                    <a:bodyPr/>
                    <a:lstStyle/>
                    <a:p>
                      <a:pPr algn="ctr"/>
                      <a:r>
                        <a:rPr lang="en-US" sz="2200" b="1" dirty="0">
                          <a:solidFill>
                            <a:srgbClr val="FF0000"/>
                          </a:solidFill>
                        </a:rPr>
                        <a:t>? bytes</a:t>
                      </a:r>
                    </a:p>
                  </a:txBody>
                  <a:tcPr marL="111474" marR="111474" marT="55731" marB="55731"/>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548333002"/>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73" name="Picture 72">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5" name="Rectangle 74">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18" name="Title 1"/>
          <p:cNvSpPr>
            <a:spLocks noGrp="1"/>
          </p:cNvSpPr>
          <p:nvPr>
            <p:ph type="title"/>
          </p:nvPr>
        </p:nvSpPr>
        <p:spPr>
          <a:xfrm>
            <a:off x="680321" y="753228"/>
            <a:ext cx="4136123" cy="1080938"/>
          </a:xfrm>
        </p:spPr>
        <p:txBody>
          <a:bodyPr>
            <a:normAutofit/>
          </a:bodyPr>
          <a:lstStyle/>
          <a:p>
            <a:pPr eaLnBrk="1" hangingPunct="1"/>
            <a:r>
              <a:rPr lang="en-US" altLang="en-US" sz="2400">
                <a:solidFill>
                  <a:srgbClr val="FFFFFF"/>
                </a:solidFill>
                <a:ea typeface="ＭＳ Ｐゴシック" charset="-128"/>
              </a:rPr>
              <a:t>Records</a:t>
            </a:r>
          </a:p>
        </p:txBody>
      </p:sp>
      <p:pic>
        <p:nvPicPr>
          <p:cNvPr id="79" name="Picture 78">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useBgFill="1">
        <p:nvSpPr>
          <p:cNvPr id="81" name="Rectangle 80">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197100556"/>
              </p:ext>
            </p:extLst>
          </p:nvPr>
        </p:nvGraphicFramePr>
        <p:xfrm>
          <a:off x="5593085" y="973232"/>
          <a:ext cx="5629269" cy="4904750"/>
        </p:xfrm>
        <a:graphic>
          <a:graphicData uri="http://schemas.openxmlformats.org/drawingml/2006/table">
            <a:tbl>
              <a:tblPr firstRow="1" bandRow="1">
                <a:tableStyleId>{5C22544A-7EE6-4342-B048-85BDC9FD1C3A}</a:tableStyleId>
              </a:tblPr>
              <a:tblGrid>
                <a:gridCol w="3530017">
                  <a:extLst>
                    <a:ext uri="{9D8B030D-6E8A-4147-A177-3AD203B41FA5}">
                      <a16:colId xmlns:a16="http://schemas.microsoft.com/office/drawing/2014/main" val="20000"/>
                    </a:ext>
                  </a:extLst>
                </a:gridCol>
                <a:gridCol w="2099252">
                  <a:extLst>
                    <a:ext uri="{9D8B030D-6E8A-4147-A177-3AD203B41FA5}">
                      <a16:colId xmlns:a16="http://schemas.microsoft.com/office/drawing/2014/main" val="20001"/>
                    </a:ext>
                  </a:extLst>
                </a:gridCol>
              </a:tblGrid>
              <a:tr h="490475">
                <a:tc>
                  <a:txBody>
                    <a:bodyPr/>
                    <a:lstStyle/>
                    <a:p>
                      <a:pPr algn="ctr"/>
                      <a:r>
                        <a:rPr lang="en-US" sz="2200"/>
                        <a:t>For the:</a:t>
                      </a:r>
                    </a:p>
                  </a:txBody>
                  <a:tcPr marL="111474" marR="111474" marT="55731" marB="55731"/>
                </a:tc>
                <a:tc>
                  <a:txBody>
                    <a:bodyPr/>
                    <a:lstStyle/>
                    <a:p>
                      <a:pPr algn="ctr"/>
                      <a:r>
                        <a:rPr lang="en-US" sz="2200"/>
                        <a:t>Bytes</a:t>
                      </a:r>
                    </a:p>
                  </a:txBody>
                  <a:tcPr marL="111474" marR="111474" marT="55731" marB="55731"/>
                </a:tc>
                <a:extLst>
                  <a:ext uri="{0D108BD9-81ED-4DB2-BD59-A6C34878D82A}">
                    <a16:rowId xmlns:a16="http://schemas.microsoft.com/office/drawing/2014/main" val="10000"/>
                  </a:ext>
                </a:extLst>
              </a:tr>
              <a:tr h="490475">
                <a:tc>
                  <a:txBody>
                    <a:bodyPr/>
                    <a:lstStyle/>
                    <a:p>
                      <a:pPr algn="ctr"/>
                      <a:r>
                        <a:rPr lang="en-US" sz="2200"/>
                        <a:t>Tag</a:t>
                      </a:r>
                    </a:p>
                  </a:txBody>
                  <a:tcPr marL="111474" marR="111474" marT="55731" marB="55731"/>
                </a:tc>
                <a:tc>
                  <a:txBody>
                    <a:bodyPr/>
                    <a:lstStyle/>
                    <a:p>
                      <a:pPr algn="ctr"/>
                      <a:r>
                        <a:rPr lang="en-US" sz="2200" dirty="0"/>
                        <a:t>2</a:t>
                      </a:r>
                    </a:p>
                  </a:txBody>
                  <a:tcPr marL="111474" marR="111474" marT="55731" marB="55731"/>
                </a:tc>
                <a:extLst>
                  <a:ext uri="{0D108BD9-81ED-4DB2-BD59-A6C34878D82A}">
                    <a16:rowId xmlns:a16="http://schemas.microsoft.com/office/drawing/2014/main" val="10001"/>
                  </a:ext>
                </a:extLst>
              </a:tr>
              <a:tr h="490475">
                <a:tc>
                  <a:txBody>
                    <a:bodyPr/>
                    <a:lstStyle/>
                    <a:p>
                      <a:pPr algn="ctr"/>
                      <a:r>
                        <a:rPr lang="en-US" sz="2200"/>
                        <a:t>NULL Offset Bitmap</a:t>
                      </a:r>
                    </a:p>
                  </a:txBody>
                  <a:tcPr marL="111474" marR="111474" marT="55731" marB="55731"/>
                </a:tc>
                <a:tc>
                  <a:txBody>
                    <a:bodyPr/>
                    <a:lstStyle/>
                    <a:p>
                      <a:pPr algn="ctr"/>
                      <a:r>
                        <a:rPr lang="en-US" sz="2200" dirty="0"/>
                        <a:t>2</a:t>
                      </a:r>
                    </a:p>
                  </a:txBody>
                  <a:tcPr marL="111474" marR="111474" marT="55731" marB="55731"/>
                </a:tc>
                <a:extLst>
                  <a:ext uri="{0D108BD9-81ED-4DB2-BD59-A6C34878D82A}">
                    <a16:rowId xmlns:a16="http://schemas.microsoft.com/office/drawing/2014/main" val="10002"/>
                  </a:ext>
                </a:extLst>
              </a:tr>
              <a:tr h="490475">
                <a:tc>
                  <a:txBody>
                    <a:bodyPr/>
                    <a:lstStyle/>
                    <a:p>
                      <a:pPr algn="ctr"/>
                      <a:r>
                        <a:rPr lang="en-US" sz="2200"/>
                        <a:t>Fixed Data Length</a:t>
                      </a:r>
                    </a:p>
                  </a:txBody>
                  <a:tcPr marL="111474" marR="111474" marT="55731" marB="55731"/>
                </a:tc>
                <a:tc>
                  <a:txBody>
                    <a:bodyPr/>
                    <a:lstStyle/>
                    <a:p>
                      <a:pPr algn="ctr"/>
                      <a:r>
                        <a:rPr lang="en-US" sz="2200" dirty="0"/>
                        <a:t>6</a:t>
                      </a:r>
                    </a:p>
                  </a:txBody>
                  <a:tcPr marL="111474" marR="111474" marT="55731" marB="55731"/>
                </a:tc>
                <a:extLst>
                  <a:ext uri="{0D108BD9-81ED-4DB2-BD59-A6C34878D82A}">
                    <a16:rowId xmlns:a16="http://schemas.microsoft.com/office/drawing/2014/main" val="10003"/>
                  </a:ext>
                </a:extLst>
              </a:tr>
              <a:tr h="490475">
                <a:tc>
                  <a:txBody>
                    <a:bodyPr/>
                    <a:lstStyle/>
                    <a:p>
                      <a:pPr algn="ctr"/>
                      <a:r>
                        <a:rPr lang="en-US" sz="2200"/>
                        <a:t># of columns</a:t>
                      </a:r>
                    </a:p>
                  </a:txBody>
                  <a:tcPr marL="111474" marR="111474" marT="55731" marB="55731"/>
                </a:tc>
                <a:tc>
                  <a:txBody>
                    <a:bodyPr/>
                    <a:lstStyle/>
                    <a:p>
                      <a:pPr algn="ctr"/>
                      <a:r>
                        <a:rPr lang="en-US" sz="2200" dirty="0"/>
                        <a:t>2</a:t>
                      </a:r>
                    </a:p>
                  </a:txBody>
                  <a:tcPr marL="111474" marR="111474" marT="55731" marB="55731"/>
                </a:tc>
                <a:extLst>
                  <a:ext uri="{0D108BD9-81ED-4DB2-BD59-A6C34878D82A}">
                    <a16:rowId xmlns:a16="http://schemas.microsoft.com/office/drawing/2014/main" val="10004"/>
                  </a:ext>
                </a:extLst>
              </a:tr>
              <a:tr h="490475">
                <a:tc>
                  <a:txBody>
                    <a:bodyPr/>
                    <a:lstStyle/>
                    <a:p>
                      <a:pPr algn="ctr"/>
                      <a:r>
                        <a:rPr lang="en-US" sz="2200"/>
                        <a:t>Null Columns (N/8)</a:t>
                      </a:r>
                    </a:p>
                  </a:txBody>
                  <a:tcPr marL="111474" marR="111474" marT="55731" marB="55731"/>
                </a:tc>
                <a:tc>
                  <a:txBody>
                    <a:bodyPr/>
                    <a:lstStyle/>
                    <a:p>
                      <a:pPr algn="ctr"/>
                      <a:r>
                        <a:rPr lang="en-US" sz="2200" dirty="0"/>
                        <a:t>1</a:t>
                      </a:r>
                    </a:p>
                  </a:txBody>
                  <a:tcPr marL="111474" marR="111474" marT="55731" marB="55731"/>
                </a:tc>
                <a:extLst>
                  <a:ext uri="{0D108BD9-81ED-4DB2-BD59-A6C34878D82A}">
                    <a16:rowId xmlns:a16="http://schemas.microsoft.com/office/drawing/2014/main" val="10005"/>
                  </a:ext>
                </a:extLst>
              </a:tr>
              <a:tr h="490475">
                <a:tc>
                  <a:txBody>
                    <a:bodyPr/>
                    <a:lstStyle/>
                    <a:p>
                      <a:pPr algn="ctr"/>
                      <a:r>
                        <a:rPr lang="en-US" sz="2200"/>
                        <a:t>Variable Column Count</a:t>
                      </a:r>
                    </a:p>
                  </a:txBody>
                  <a:tcPr marL="111474" marR="111474" marT="55731" marB="55731"/>
                </a:tc>
                <a:tc>
                  <a:txBody>
                    <a:bodyPr/>
                    <a:lstStyle/>
                    <a:p>
                      <a:pPr algn="ctr"/>
                      <a:r>
                        <a:rPr lang="en-US" sz="2200" dirty="0"/>
                        <a:t>2</a:t>
                      </a:r>
                    </a:p>
                  </a:txBody>
                  <a:tcPr marL="111474" marR="111474" marT="55731" marB="55731"/>
                </a:tc>
                <a:extLst>
                  <a:ext uri="{0D108BD9-81ED-4DB2-BD59-A6C34878D82A}">
                    <a16:rowId xmlns:a16="http://schemas.microsoft.com/office/drawing/2014/main" val="10006"/>
                  </a:ext>
                </a:extLst>
              </a:tr>
              <a:tr h="490475">
                <a:tc>
                  <a:txBody>
                    <a:bodyPr/>
                    <a:lstStyle/>
                    <a:p>
                      <a:pPr algn="ctr"/>
                      <a:r>
                        <a:rPr lang="en-US" sz="2200"/>
                        <a:t>Variable Column</a:t>
                      </a:r>
                      <a:r>
                        <a:rPr lang="en-US" sz="2200" baseline="0"/>
                        <a:t> Offset</a:t>
                      </a:r>
                      <a:endParaRPr lang="en-US" sz="2200"/>
                    </a:p>
                  </a:txBody>
                  <a:tcPr marL="111474" marR="111474" marT="55731" marB="55731"/>
                </a:tc>
                <a:tc>
                  <a:txBody>
                    <a:bodyPr/>
                    <a:lstStyle/>
                    <a:p>
                      <a:pPr algn="ctr"/>
                      <a:r>
                        <a:rPr lang="en-US" sz="2200" dirty="0"/>
                        <a:t>2</a:t>
                      </a:r>
                    </a:p>
                  </a:txBody>
                  <a:tcPr marL="111474" marR="111474" marT="55731" marB="55731"/>
                </a:tc>
                <a:extLst>
                  <a:ext uri="{0D108BD9-81ED-4DB2-BD59-A6C34878D82A}">
                    <a16:rowId xmlns:a16="http://schemas.microsoft.com/office/drawing/2014/main" val="10007"/>
                  </a:ext>
                </a:extLst>
              </a:tr>
              <a:tr h="490475">
                <a:tc>
                  <a:txBody>
                    <a:bodyPr/>
                    <a:lstStyle/>
                    <a:p>
                      <a:pPr algn="ctr"/>
                      <a:r>
                        <a:rPr lang="en-US" sz="2200"/>
                        <a:t>Variable Length Columns</a:t>
                      </a:r>
                    </a:p>
                  </a:txBody>
                  <a:tcPr marL="111474" marR="111474" marT="55731" marB="55731"/>
                </a:tc>
                <a:tc>
                  <a:txBody>
                    <a:bodyPr/>
                    <a:lstStyle/>
                    <a:p>
                      <a:pPr algn="ctr"/>
                      <a:r>
                        <a:rPr lang="en-US" sz="2200" dirty="0"/>
                        <a:t>50</a:t>
                      </a:r>
                    </a:p>
                  </a:txBody>
                  <a:tcPr marL="111474" marR="111474" marT="55731" marB="55731"/>
                </a:tc>
                <a:extLst>
                  <a:ext uri="{0D108BD9-81ED-4DB2-BD59-A6C34878D82A}">
                    <a16:rowId xmlns:a16="http://schemas.microsoft.com/office/drawing/2014/main" val="10008"/>
                  </a:ext>
                </a:extLst>
              </a:tr>
              <a:tr h="490475">
                <a:tc>
                  <a:txBody>
                    <a:bodyPr/>
                    <a:lstStyle/>
                    <a:p>
                      <a:pPr algn="ctr"/>
                      <a:r>
                        <a:rPr lang="en-US" sz="2200" b="1">
                          <a:solidFill>
                            <a:srgbClr val="FF0000"/>
                          </a:solidFill>
                        </a:rPr>
                        <a:t>Total:</a:t>
                      </a:r>
                    </a:p>
                  </a:txBody>
                  <a:tcPr marL="111474" marR="111474" marT="55731" marB="55731"/>
                </a:tc>
                <a:tc>
                  <a:txBody>
                    <a:bodyPr/>
                    <a:lstStyle/>
                    <a:p>
                      <a:pPr algn="ctr"/>
                      <a:r>
                        <a:rPr lang="en-US" sz="2200" b="1" dirty="0">
                          <a:solidFill>
                            <a:srgbClr val="FF0000"/>
                          </a:solidFill>
                        </a:rPr>
                        <a:t>67 bytes</a:t>
                      </a:r>
                    </a:p>
                  </a:txBody>
                  <a:tcPr marL="111474" marR="111474" marT="55731" marB="55731"/>
                </a:tc>
                <a:extLst>
                  <a:ext uri="{0D108BD9-81ED-4DB2-BD59-A6C34878D82A}">
                    <a16:rowId xmlns:a16="http://schemas.microsoft.com/office/drawing/2014/main" val="10009"/>
                  </a:ext>
                </a:extLst>
              </a:tr>
            </a:tbl>
          </a:graphicData>
        </a:graphic>
      </p:graphicFrame>
      <p:sp>
        <p:nvSpPr>
          <p:cNvPr id="13" name="Content Placeholder 2">
            <a:extLst>
              <a:ext uri="{FF2B5EF4-FFF2-40B4-BE49-F238E27FC236}">
                <a16:creationId xmlns:a16="http://schemas.microsoft.com/office/drawing/2014/main" id="{A91BEB1C-AB31-9D45-987E-D1F9A92FFCE2}"/>
              </a:ext>
            </a:extLst>
          </p:cNvPr>
          <p:cNvSpPr>
            <a:spLocks noGrp="1"/>
          </p:cNvSpPr>
          <p:nvPr>
            <p:ph idx="1"/>
          </p:nvPr>
        </p:nvSpPr>
        <p:spPr>
          <a:xfrm>
            <a:off x="198783" y="2121426"/>
            <a:ext cx="4434051" cy="3814763"/>
          </a:xfrm>
        </p:spPr>
        <p:txBody>
          <a:bodyPr rtlCol="0">
            <a:normAutofit fontScale="77500" lnSpcReduction="20000"/>
          </a:bodyPr>
          <a:lstStyle/>
          <a:p>
            <a:pPr marL="0" indent="0">
              <a:buNone/>
              <a:defRPr/>
            </a:pPr>
            <a:r>
              <a:rPr lang="en-US" sz="3100" dirty="0">
                <a:solidFill>
                  <a:srgbClr val="FFFFFF"/>
                </a:solidFill>
                <a:latin typeface="Courier New" pitchFamily="49" charset="0"/>
                <a:cs typeface="Courier New" pitchFamily="49" charset="0"/>
              </a:rPr>
              <a:t>CREATE TABLE Sharknado(</a:t>
            </a:r>
          </a:p>
          <a:p>
            <a:pPr marL="0" indent="0">
              <a:buNone/>
              <a:defRPr/>
            </a:pPr>
            <a:r>
              <a:rPr lang="en-US" sz="3100" dirty="0" err="1">
                <a:solidFill>
                  <a:srgbClr val="FFFFFF"/>
                </a:solidFill>
                <a:latin typeface="Courier New" pitchFamily="49" charset="0"/>
                <a:cs typeface="Courier New" pitchFamily="49" charset="0"/>
              </a:rPr>
              <a:t>CustomerID</a:t>
            </a:r>
            <a:r>
              <a:rPr lang="en-US" sz="3100" dirty="0">
                <a:solidFill>
                  <a:srgbClr val="FFFFFF"/>
                </a:solidFill>
                <a:latin typeface="Courier New" pitchFamily="49" charset="0"/>
                <a:cs typeface="Courier New" pitchFamily="49" charset="0"/>
              </a:rPr>
              <a:t> INT</a:t>
            </a:r>
          </a:p>
          <a:p>
            <a:pPr marL="0" indent="0">
              <a:buNone/>
              <a:defRPr/>
            </a:pPr>
            <a:r>
              <a:rPr lang="en-US" sz="3100" dirty="0">
                <a:solidFill>
                  <a:srgbClr val="FFFFFF"/>
                </a:solidFill>
                <a:latin typeface="Courier New" pitchFamily="49" charset="0"/>
                <a:cs typeface="Courier New" pitchFamily="49" charset="0"/>
              </a:rPr>
              <a:t> , </a:t>
            </a:r>
            <a:r>
              <a:rPr lang="en-US" sz="3100" dirty="0" err="1">
                <a:solidFill>
                  <a:srgbClr val="FFFFFF"/>
                </a:solidFill>
                <a:latin typeface="Courier New" pitchFamily="49" charset="0"/>
                <a:cs typeface="Courier New" pitchFamily="49" charset="0"/>
              </a:rPr>
              <a:t>CustomerName</a:t>
            </a:r>
            <a:r>
              <a:rPr lang="en-US" sz="3100" dirty="0">
                <a:solidFill>
                  <a:srgbClr val="FFFFFF"/>
                </a:solidFill>
                <a:latin typeface="Courier New" pitchFamily="49" charset="0"/>
                <a:cs typeface="Courier New" pitchFamily="49" charset="0"/>
              </a:rPr>
              <a:t> 	VARCHAR(50)</a:t>
            </a:r>
          </a:p>
          <a:p>
            <a:pPr marL="0" indent="0">
              <a:buNone/>
              <a:defRPr/>
            </a:pPr>
            <a:r>
              <a:rPr lang="en-US" sz="3100" dirty="0">
                <a:solidFill>
                  <a:srgbClr val="FFFFFF"/>
                </a:solidFill>
                <a:latin typeface="Courier New" pitchFamily="49" charset="0"/>
                <a:cs typeface="Courier New" pitchFamily="49" charset="0"/>
              </a:rPr>
              <a:t>, </a:t>
            </a:r>
            <a:r>
              <a:rPr lang="en-US" sz="3100" dirty="0" err="1">
                <a:solidFill>
                  <a:srgbClr val="FFFFFF"/>
                </a:solidFill>
                <a:latin typeface="Courier New" pitchFamily="49" charset="0"/>
                <a:cs typeface="Courier New" pitchFamily="49" charset="0"/>
              </a:rPr>
              <a:t>CustomerState</a:t>
            </a:r>
            <a:r>
              <a:rPr lang="en-US" sz="3100" dirty="0">
                <a:solidFill>
                  <a:srgbClr val="FFFFFF"/>
                </a:solidFill>
                <a:latin typeface="Courier New" pitchFamily="49" charset="0"/>
                <a:cs typeface="Courier New" pitchFamily="49" charset="0"/>
              </a:rPr>
              <a:t> 	CHAR(2)</a:t>
            </a:r>
          </a:p>
          <a:p>
            <a:pPr marL="0" indent="0">
              <a:buNone/>
              <a:defRPr/>
            </a:pPr>
            <a:r>
              <a:rPr lang="en-US" sz="3100" dirty="0">
                <a:solidFill>
                  <a:srgbClr val="FFFFFF"/>
                </a:solidFill>
                <a:latin typeface="Courier New" pitchFamily="49" charset="0"/>
                <a:cs typeface="Courier New" pitchFamily="49" charset="0"/>
              </a:rPr>
              <a:t>);</a:t>
            </a:r>
          </a:p>
          <a:p>
            <a:pPr marL="457200" lvl="1" indent="0">
              <a:buNone/>
              <a:defRPr/>
            </a:pPr>
            <a:endParaRPr lang="en-US" sz="1400" dirty="0">
              <a:solidFill>
                <a:srgbClr val="FFFFFF"/>
              </a:solidFill>
              <a:ea typeface="+mn-ea"/>
            </a:endParaRPr>
          </a:p>
          <a:p>
            <a:pPr marL="457200" lvl="1" indent="0">
              <a:buNone/>
              <a:defRPr/>
            </a:pPr>
            <a:endParaRPr lang="en-US" sz="1400" dirty="0">
              <a:solidFill>
                <a:srgbClr val="FFFFFF"/>
              </a:solidFill>
              <a:ea typeface="+mn-ea"/>
            </a:endParaRPr>
          </a:p>
          <a:p>
            <a:pPr marL="457200" lvl="1" indent="0">
              <a:buNone/>
              <a:defRPr/>
            </a:pPr>
            <a:endParaRPr lang="en-US" sz="1400" dirty="0">
              <a:solidFill>
                <a:srgbClr val="FFFFFF"/>
              </a:solidFill>
              <a:ea typeface="+mn-ea"/>
            </a:endParaRPr>
          </a:p>
          <a:p>
            <a:pPr marL="457200" lvl="1" indent="0">
              <a:buNone/>
              <a:defRPr/>
            </a:pPr>
            <a:endParaRPr lang="en-US" sz="1400" dirty="0">
              <a:solidFill>
                <a:srgbClr val="FFFFFF"/>
              </a:solidFill>
              <a:ea typeface="+mn-ea"/>
            </a:endParaRPr>
          </a:p>
          <a:p>
            <a:pPr marL="457200" lvl="1" indent="0">
              <a:buNone/>
              <a:defRPr/>
            </a:pPr>
            <a:endParaRPr lang="en-US" sz="1400" dirty="0">
              <a:solidFill>
                <a:srgbClr val="FFFFFF"/>
              </a:solidFill>
              <a:ea typeface="+mn-ea"/>
            </a:endParaRPr>
          </a:p>
          <a:p>
            <a:pPr marL="457200" lvl="1" indent="0">
              <a:buNone/>
              <a:defRPr/>
            </a:pPr>
            <a:endParaRPr lang="en-US" sz="1400" dirty="0">
              <a:solidFill>
                <a:srgbClr val="FFFFFF"/>
              </a:solidFill>
              <a:ea typeface="+mn-ea"/>
            </a:endParaRPr>
          </a:p>
          <a:p>
            <a:pPr marL="0" indent="0">
              <a:buNone/>
              <a:defRPr/>
            </a:pPr>
            <a:r>
              <a:rPr lang="en-US" sz="1400" dirty="0">
                <a:solidFill>
                  <a:srgbClr val="FFFFFF"/>
                </a:solidFill>
                <a:ea typeface="+mn-ea"/>
                <a:cs typeface="+mn-cs"/>
              </a:rPr>
              <a:t>	</a:t>
            </a:r>
          </a:p>
        </p:txBody>
      </p:sp>
    </p:spTree>
    <p:extLst>
      <p:ext uri="{BB962C8B-B14F-4D97-AF65-F5344CB8AC3E}">
        <p14:creationId xmlns:p14="http://schemas.microsoft.com/office/powerpoint/2010/main" val="816027651"/>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pPr eaLnBrk="1" hangingPunct="1"/>
            <a:r>
              <a:rPr lang="en-US" altLang="en-US">
                <a:ea typeface="ＭＳ Ｐゴシック" charset="-128"/>
              </a:rPr>
              <a:t>Overall Structure</a:t>
            </a:r>
          </a:p>
        </p:txBody>
      </p:sp>
      <p:sp>
        <p:nvSpPr>
          <p:cNvPr id="5" name="Snip and Round Single Corner Rectangle 4"/>
          <p:cNvSpPr>
            <a:spLocks/>
          </p:cNvSpPr>
          <p:nvPr/>
        </p:nvSpPr>
        <p:spPr bwMode="auto">
          <a:xfrm>
            <a:off x="4495800" y="3048000"/>
            <a:ext cx="1447800" cy="1828800"/>
          </a:xfrm>
          <a:custGeom>
            <a:avLst/>
            <a:gdLst>
              <a:gd name="T0" fmla="*/ 241305 w 1447800"/>
              <a:gd name="T1" fmla="*/ 0 h 1828800"/>
              <a:gd name="T2" fmla="*/ 1206495 w 1447800"/>
              <a:gd name="T3" fmla="*/ 0 h 1828800"/>
              <a:gd name="T4" fmla="*/ 1447800 w 1447800"/>
              <a:gd name="T5" fmla="*/ 241305 h 1828800"/>
              <a:gd name="T6" fmla="*/ 1447800 w 1447800"/>
              <a:gd name="T7" fmla="*/ 1828800 h 1828800"/>
              <a:gd name="T8" fmla="*/ 0 w 1447800"/>
              <a:gd name="T9" fmla="*/ 1828800 h 1828800"/>
              <a:gd name="T10" fmla="*/ 0 w 1447800"/>
              <a:gd name="T11" fmla="*/ 241305 h 1828800"/>
              <a:gd name="T12" fmla="*/ 241305 w 1447800"/>
              <a:gd name="T13" fmla="*/ 0 h 1828800"/>
              <a:gd name="T14" fmla="*/ 0 60000 65536"/>
              <a:gd name="T15" fmla="*/ 0 60000 65536"/>
              <a:gd name="T16" fmla="*/ 0 60000 65536"/>
              <a:gd name="T17" fmla="*/ 0 60000 65536"/>
              <a:gd name="T18" fmla="*/ 0 60000 65536"/>
              <a:gd name="T19" fmla="*/ 0 60000 65536"/>
              <a:gd name="T20" fmla="*/ 0 60000 65536"/>
              <a:gd name="T21" fmla="*/ 0 w 1447800"/>
              <a:gd name="T22" fmla="*/ 0 h 1828800"/>
              <a:gd name="T23" fmla="*/ 1447800 w 1447800"/>
              <a:gd name="T24" fmla="*/ 1828800 h 18288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7800" h="1828800">
                <a:moveTo>
                  <a:pt x="241305" y="0"/>
                </a:moveTo>
                <a:lnTo>
                  <a:pt x="1206495" y="0"/>
                </a:lnTo>
                <a:lnTo>
                  <a:pt x="1447800" y="241305"/>
                </a:lnTo>
                <a:lnTo>
                  <a:pt x="1447800" y="1828800"/>
                </a:lnTo>
                <a:lnTo>
                  <a:pt x="0" y="1828800"/>
                </a:lnTo>
                <a:lnTo>
                  <a:pt x="0" y="241305"/>
                </a:lnTo>
                <a:cubicBezTo>
                  <a:pt x="0" y="108036"/>
                  <a:pt x="108036" y="0"/>
                  <a:pt x="241305" y="0"/>
                </a:cubicBezTo>
                <a:close/>
              </a:path>
            </a:pathLst>
          </a:cu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000000">
                <a:alpha val="34998"/>
              </a:srgbClr>
            </a:outerShdw>
          </a:effectLst>
        </p:spPr>
        <p:txBody>
          <a:bodyPr anchor="ctr"/>
          <a:lstStyle/>
          <a:p>
            <a:pPr algn="ctr">
              <a:defRPr/>
            </a:pPr>
            <a:r>
              <a:rPr lang="en-US" sz="3200" dirty="0">
                <a:solidFill>
                  <a:schemeClr val="lt1"/>
                </a:solidFill>
              </a:rPr>
              <a:t>Pages</a:t>
            </a:r>
            <a:endParaRPr lang="en-US" dirty="0">
              <a:solidFill>
                <a:schemeClr val="lt1"/>
              </a:solidFill>
            </a:endParaRPr>
          </a:p>
        </p:txBody>
      </p:sp>
      <p:sp>
        <p:nvSpPr>
          <p:cNvPr id="64515" name="TextBox 9"/>
          <p:cNvSpPr txBox="1">
            <a:spLocks noChangeArrowheads="1"/>
          </p:cNvSpPr>
          <p:nvPr/>
        </p:nvSpPr>
        <p:spPr bwMode="auto">
          <a:xfrm>
            <a:off x="6248400" y="3581400"/>
            <a:ext cx="37338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3200" dirty="0"/>
              <a:t>Records live in Pages</a:t>
            </a:r>
          </a:p>
        </p:txBody>
      </p:sp>
    </p:spTree>
    <p:extLst>
      <p:ext uri="{BB962C8B-B14F-4D97-AF65-F5344CB8AC3E}">
        <p14:creationId xmlns:p14="http://schemas.microsoft.com/office/powerpoint/2010/main" val="20774657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pPr eaLnBrk="1" hangingPunct="1"/>
            <a:r>
              <a:rPr lang="en-US" altLang="en-US">
                <a:ea typeface="ＭＳ Ｐゴシック" charset="-128"/>
              </a:rPr>
              <a:t>Pages</a:t>
            </a:r>
          </a:p>
        </p:txBody>
      </p:sp>
      <p:sp>
        <p:nvSpPr>
          <p:cNvPr id="4" name="TextBox 3"/>
          <p:cNvSpPr txBox="1"/>
          <p:nvPr/>
        </p:nvSpPr>
        <p:spPr>
          <a:xfrm>
            <a:off x="1957552" y="1265239"/>
            <a:ext cx="4038600" cy="1230313"/>
          </a:xfrm>
          <a:prstGeom prst="rect">
            <a:avLst/>
          </a:prstGeom>
          <a:noFill/>
        </p:spPr>
        <p:txBody>
          <a:bodyPr>
            <a:spAutoFit/>
          </a:bodyPr>
          <a:lstStyle/>
          <a:p>
            <a:pPr marL="339725" indent="-339725">
              <a:buFont typeface="Arial"/>
              <a:buChar char="•"/>
              <a:tabLst>
                <a:tab pos="287338" algn="l"/>
              </a:tabLst>
              <a:defRPr/>
            </a:pPr>
            <a:r>
              <a:rPr lang="en-US" sz="2800" dirty="0">
                <a:ea typeface="ＭＳ Ｐゴシック" charset="0"/>
                <a:cs typeface="ＭＳ Ｐゴシック" charset="0"/>
              </a:rPr>
              <a:t>All pages are 8192 bytes (8k) in size.</a:t>
            </a:r>
            <a:endParaRPr lang="en-US" sz="3200" dirty="0">
              <a:ea typeface="ＭＳ Ｐゴシック" charset="0"/>
              <a:cs typeface="ＭＳ Ｐゴシック" charset="0"/>
            </a:endParaRPr>
          </a:p>
          <a:p>
            <a:pPr>
              <a:defRPr/>
            </a:pPr>
            <a:endParaRPr lang="en-US" dirty="0">
              <a:ea typeface="ＭＳ Ｐゴシック" charset="0"/>
              <a:cs typeface="ＭＳ Ｐゴシック" charset="0"/>
            </a:endParaRPr>
          </a:p>
        </p:txBody>
      </p:sp>
      <p:sp>
        <p:nvSpPr>
          <p:cNvPr id="11" name="Rectangle 10"/>
          <p:cNvSpPr>
            <a:spLocks noChangeArrowheads="1"/>
          </p:cNvSpPr>
          <p:nvPr/>
        </p:nvSpPr>
        <p:spPr bwMode="auto">
          <a:xfrm>
            <a:off x="6758152" y="1417638"/>
            <a:ext cx="3048000" cy="4495800"/>
          </a:xfrm>
          <a:prstGeom prst="rect">
            <a:avLst/>
          </a:prstGeom>
          <a:noFill/>
          <a:ln w="38100">
            <a:solidFill>
              <a:schemeClr val="tx1"/>
            </a:solidFill>
            <a:round/>
            <a:headEnd/>
            <a:tailEnd/>
          </a:ln>
          <a:effectLst>
            <a:outerShdw blurRad="40000" dist="23000" dir="5400000" rotWithShape="0">
              <a:srgbClr val="000000">
                <a:alpha val="34998"/>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endParaRPr lang="en-US">
              <a:solidFill>
                <a:schemeClr val="lt1"/>
              </a:solidFill>
            </a:endParaRPr>
          </a:p>
        </p:txBody>
      </p:sp>
    </p:spTree>
    <p:extLst>
      <p:ext uri="{BB962C8B-B14F-4D97-AF65-F5344CB8AC3E}">
        <p14:creationId xmlns:p14="http://schemas.microsoft.com/office/powerpoint/2010/main" val="1380509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pPr eaLnBrk="1" hangingPunct="1"/>
            <a:r>
              <a:rPr lang="en-US" altLang="en-US">
                <a:ea typeface="ＭＳ Ｐゴシック" charset="-128"/>
              </a:rPr>
              <a:t>Pages</a:t>
            </a:r>
          </a:p>
        </p:txBody>
      </p:sp>
      <p:sp>
        <p:nvSpPr>
          <p:cNvPr id="4" name="TextBox 3"/>
          <p:cNvSpPr txBox="1"/>
          <p:nvPr/>
        </p:nvSpPr>
        <p:spPr>
          <a:xfrm>
            <a:off x="1905000" y="1265239"/>
            <a:ext cx="4038600" cy="2524125"/>
          </a:xfrm>
          <a:prstGeom prst="rect">
            <a:avLst/>
          </a:prstGeom>
          <a:noFill/>
        </p:spPr>
        <p:txBody>
          <a:bodyPr>
            <a:spAutoFit/>
          </a:bodyPr>
          <a:lstStyle/>
          <a:p>
            <a:pPr marL="339725" indent="-339725">
              <a:buFont typeface="Arial"/>
              <a:buChar char="•"/>
              <a:tabLst>
                <a:tab pos="287338" algn="l"/>
              </a:tabLst>
              <a:defRPr/>
            </a:pPr>
            <a:r>
              <a:rPr lang="en-US" sz="2800" dirty="0">
                <a:ea typeface="ＭＳ Ｐゴシック" charset="0"/>
                <a:cs typeface="ＭＳ Ｐゴシック" charset="0"/>
              </a:rPr>
              <a:t>All pages are 8192 bytes (8k) in size.</a:t>
            </a:r>
          </a:p>
          <a:p>
            <a:pPr>
              <a:tabLst>
                <a:tab pos="287338" algn="l"/>
              </a:tabLst>
              <a:defRPr/>
            </a:pPr>
            <a:endParaRPr lang="en-US" sz="2800" dirty="0">
              <a:ea typeface="ＭＳ Ｐゴシック" charset="0"/>
              <a:cs typeface="ＭＳ Ｐゴシック" charset="0"/>
            </a:endParaRPr>
          </a:p>
          <a:p>
            <a:pPr marL="339725" indent="-339725">
              <a:buFont typeface="Arial"/>
              <a:buChar char="•"/>
              <a:tabLst>
                <a:tab pos="287338" algn="l"/>
              </a:tabLst>
              <a:defRPr/>
            </a:pPr>
            <a:r>
              <a:rPr lang="en-US" sz="2800" dirty="0">
                <a:ea typeface="ＭＳ Ｐゴシック" charset="0"/>
                <a:cs typeface="ＭＳ Ｐゴシック" charset="0"/>
              </a:rPr>
              <a:t>Every page has a Header.</a:t>
            </a:r>
            <a:endParaRPr lang="en-US" sz="3200" dirty="0">
              <a:ea typeface="ＭＳ Ｐゴシック" charset="0"/>
              <a:cs typeface="ＭＳ Ｐゴシック" charset="0"/>
            </a:endParaRPr>
          </a:p>
          <a:p>
            <a:pPr>
              <a:defRPr/>
            </a:pPr>
            <a:endParaRPr lang="en-US" dirty="0">
              <a:ea typeface="ＭＳ Ｐゴシック" charset="0"/>
              <a:cs typeface="ＭＳ Ｐゴシック" charset="0"/>
            </a:endParaRPr>
          </a:p>
        </p:txBody>
      </p:sp>
      <p:sp>
        <p:nvSpPr>
          <p:cNvPr id="11" name="Rectangle 10"/>
          <p:cNvSpPr>
            <a:spLocks noChangeArrowheads="1"/>
          </p:cNvSpPr>
          <p:nvPr/>
        </p:nvSpPr>
        <p:spPr bwMode="auto">
          <a:xfrm>
            <a:off x="6705600" y="1417638"/>
            <a:ext cx="3048000" cy="4495800"/>
          </a:xfrm>
          <a:prstGeom prst="rect">
            <a:avLst/>
          </a:prstGeom>
          <a:noFill/>
          <a:ln w="38100">
            <a:solidFill>
              <a:schemeClr val="tx1"/>
            </a:solidFill>
            <a:round/>
            <a:headEnd/>
            <a:tailEnd/>
          </a:ln>
          <a:effectLst>
            <a:outerShdw blurRad="40000" dist="23000" dir="5400000" rotWithShape="0">
              <a:srgbClr val="000000">
                <a:alpha val="34998"/>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endParaRPr lang="en-US">
              <a:solidFill>
                <a:schemeClr val="lt1"/>
              </a:solidFill>
            </a:endParaRPr>
          </a:p>
        </p:txBody>
      </p:sp>
      <p:cxnSp>
        <p:nvCxnSpPr>
          <p:cNvPr id="13" name="Straight Connector 12"/>
          <p:cNvCxnSpPr>
            <a:cxnSpLocks noChangeShapeType="1"/>
          </p:cNvCxnSpPr>
          <p:nvPr/>
        </p:nvCxnSpPr>
        <p:spPr bwMode="auto">
          <a:xfrm>
            <a:off x="6705600" y="2636838"/>
            <a:ext cx="3048000" cy="0"/>
          </a:xfrm>
          <a:prstGeom prst="line">
            <a:avLst/>
          </a:prstGeom>
          <a:noFill/>
          <a:ln w="25400">
            <a:solidFill>
              <a:schemeClr val="tx1"/>
            </a:solidFill>
            <a:round/>
            <a:headEnd/>
            <a:tailEn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sp>
        <p:nvSpPr>
          <p:cNvPr id="66565" name="TextBox 15"/>
          <p:cNvSpPr txBox="1">
            <a:spLocks noChangeArrowheads="1"/>
          </p:cNvSpPr>
          <p:nvPr/>
        </p:nvSpPr>
        <p:spPr bwMode="auto">
          <a:xfrm>
            <a:off x="7620001" y="1798639"/>
            <a:ext cx="1196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t>Header</a:t>
            </a:r>
            <a:endParaRPr lang="en-US" altLang="en-US" sz="1800"/>
          </a:p>
        </p:txBody>
      </p:sp>
    </p:spTree>
    <p:extLst>
      <p:ext uri="{BB962C8B-B14F-4D97-AF65-F5344CB8AC3E}">
        <p14:creationId xmlns:p14="http://schemas.microsoft.com/office/powerpoint/2010/main" val="3483840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pPr eaLnBrk="1" hangingPunct="1"/>
            <a:r>
              <a:rPr lang="en-US" altLang="en-US">
                <a:ea typeface="ＭＳ Ｐゴシック" charset="-128"/>
              </a:rPr>
              <a:t>Pages</a:t>
            </a:r>
          </a:p>
        </p:txBody>
      </p:sp>
      <p:sp>
        <p:nvSpPr>
          <p:cNvPr id="4" name="TextBox 3"/>
          <p:cNvSpPr txBox="1"/>
          <p:nvPr/>
        </p:nvSpPr>
        <p:spPr>
          <a:xfrm>
            <a:off x="2002221" y="1265238"/>
            <a:ext cx="4038600" cy="3386138"/>
          </a:xfrm>
          <a:prstGeom prst="rect">
            <a:avLst/>
          </a:prstGeom>
          <a:noFill/>
        </p:spPr>
        <p:txBody>
          <a:bodyPr>
            <a:spAutoFit/>
          </a:bodyPr>
          <a:lstStyle/>
          <a:p>
            <a:pPr marL="339725" indent="-339725">
              <a:buFont typeface="Arial"/>
              <a:buChar char="•"/>
              <a:tabLst>
                <a:tab pos="287338" algn="l"/>
              </a:tabLst>
              <a:defRPr/>
            </a:pPr>
            <a:r>
              <a:rPr lang="en-US" sz="2800" dirty="0">
                <a:ea typeface="ＭＳ Ｐゴシック" charset="0"/>
                <a:cs typeface="ＭＳ Ｐゴシック" charset="0"/>
              </a:rPr>
              <a:t>All pages are 8192 bytes (8k) in size.</a:t>
            </a:r>
          </a:p>
          <a:p>
            <a:pPr>
              <a:tabLst>
                <a:tab pos="287338" algn="l"/>
              </a:tabLst>
              <a:defRPr/>
            </a:pPr>
            <a:endParaRPr lang="en-US" sz="2800" dirty="0">
              <a:ea typeface="ＭＳ Ｐゴシック" charset="0"/>
              <a:cs typeface="ＭＳ Ｐゴシック" charset="0"/>
            </a:endParaRPr>
          </a:p>
          <a:p>
            <a:pPr marL="339725" indent="-339725">
              <a:buFont typeface="Arial"/>
              <a:buChar char="•"/>
              <a:tabLst>
                <a:tab pos="287338" algn="l"/>
              </a:tabLst>
              <a:defRPr/>
            </a:pPr>
            <a:r>
              <a:rPr lang="en-US" sz="2800" dirty="0">
                <a:ea typeface="ＭＳ Ｐゴシック" charset="0"/>
                <a:cs typeface="ＭＳ Ｐゴシック" charset="0"/>
              </a:rPr>
              <a:t>Every page has a Header.</a:t>
            </a:r>
          </a:p>
          <a:p>
            <a:pPr>
              <a:defRPr/>
            </a:pPr>
            <a:endParaRPr lang="en-US" sz="2800" dirty="0">
              <a:ea typeface="ＭＳ Ｐゴシック" charset="0"/>
              <a:cs typeface="ＭＳ Ｐゴシック" charset="0"/>
            </a:endParaRPr>
          </a:p>
          <a:p>
            <a:pPr marL="285750" indent="-285750">
              <a:buFont typeface="Arial"/>
              <a:buChar char="•"/>
              <a:defRPr/>
            </a:pPr>
            <a:r>
              <a:rPr lang="en-US" sz="2800" dirty="0">
                <a:ea typeface="ＭＳ Ｐゴシック" charset="0"/>
                <a:cs typeface="ＭＳ Ｐゴシック" charset="0"/>
              </a:rPr>
              <a:t>Pages store the rows.</a:t>
            </a:r>
            <a:endParaRPr lang="en-US" sz="3200" dirty="0">
              <a:ea typeface="ＭＳ Ｐゴシック" charset="0"/>
              <a:cs typeface="ＭＳ Ｐゴシック" charset="0"/>
            </a:endParaRPr>
          </a:p>
          <a:p>
            <a:pPr>
              <a:defRPr/>
            </a:pPr>
            <a:endParaRPr lang="en-US" dirty="0">
              <a:ea typeface="ＭＳ Ｐゴシック" charset="0"/>
              <a:cs typeface="ＭＳ Ｐゴシック" charset="0"/>
            </a:endParaRPr>
          </a:p>
        </p:txBody>
      </p:sp>
      <p:sp>
        <p:nvSpPr>
          <p:cNvPr id="11" name="Rectangle 10"/>
          <p:cNvSpPr>
            <a:spLocks noChangeArrowheads="1"/>
          </p:cNvSpPr>
          <p:nvPr/>
        </p:nvSpPr>
        <p:spPr bwMode="auto">
          <a:xfrm>
            <a:off x="6802821" y="1417638"/>
            <a:ext cx="3048000" cy="4495800"/>
          </a:xfrm>
          <a:prstGeom prst="rect">
            <a:avLst/>
          </a:prstGeom>
          <a:noFill/>
          <a:ln w="38100">
            <a:solidFill>
              <a:schemeClr val="tx1"/>
            </a:solidFill>
            <a:round/>
            <a:headEnd/>
            <a:tailEnd/>
          </a:ln>
          <a:effectLst>
            <a:outerShdw blurRad="40000" dist="23000" dir="5400000" rotWithShape="0">
              <a:srgbClr val="000000">
                <a:alpha val="34998"/>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endParaRPr lang="en-US">
              <a:solidFill>
                <a:schemeClr val="lt1"/>
              </a:solidFill>
            </a:endParaRPr>
          </a:p>
        </p:txBody>
      </p:sp>
      <p:cxnSp>
        <p:nvCxnSpPr>
          <p:cNvPr id="13" name="Straight Connector 12"/>
          <p:cNvCxnSpPr>
            <a:cxnSpLocks noChangeShapeType="1"/>
          </p:cNvCxnSpPr>
          <p:nvPr/>
        </p:nvCxnSpPr>
        <p:spPr bwMode="auto">
          <a:xfrm>
            <a:off x="6802821" y="2636838"/>
            <a:ext cx="3048000" cy="0"/>
          </a:xfrm>
          <a:prstGeom prst="line">
            <a:avLst/>
          </a:prstGeom>
          <a:noFill/>
          <a:ln w="25400">
            <a:solidFill>
              <a:schemeClr val="tx1"/>
            </a:solidFill>
            <a:round/>
            <a:headEnd/>
            <a:tailEn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sp>
        <p:nvSpPr>
          <p:cNvPr id="67589" name="TextBox 15"/>
          <p:cNvSpPr txBox="1">
            <a:spLocks noChangeArrowheads="1"/>
          </p:cNvSpPr>
          <p:nvPr/>
        </p:nvSpPr>
        <p:spPr bwMode="auto">
          <a:xfrm>
            <a:off x="7717222" y="1798639"/>
            <a:ext cx="1196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t>Header</a:t>
            </a:r>
            <a:endParaRPr lang="en-US" altLang="en-US" sz="1800"/>
          </a:p>
        </p:txBody>
      </p:sp>
      <p:sp>
        <p:nvSpPr>
          <p:cNvPr id="18" name="Rectangle 17"/>
          <p:cNvSpPr>
            <a:spLocks noChangeArrowheads="1"/>
          </p:cNvSpPr>
          <p:nvPr/>
        </p:nvSpPr>
        <p:spPr bwMode="auto">
          <a:xfrm>
            <a:off x="7031421" y="2865438"/>
            <a:ext cx="1981200" cy="457200"/>
          </a:xfrm>
          <a:prstGeom prst="rect">
            <a:avLst/>
          </a:prstGeom>
          <a:noFill/>
          <a:ln w="38100">
            <a:solidFill>
              <a:srgbClr val="FF0000"/>
            </a:solidFill>
            <a:miter lim="800000"/>
            <a:headEnd/>
            <a:tailEnd/>
          </a:ln>
          <a:effectLst>
            <a:outerShdw blurRad="40000" dist="23000" dir="5400000" rotWithShape="0">
              <a:srgbClr val="000000">
                <a:alpha val="34998"/>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r>
              <a:rPr lang="en-US" cap="all" dirty="0">
                <a:solidFill>
                  <a:srgbClr val="FF0000"/>
                </a:solidFill>
              </a:rPr>
              <a:t>Row 1</a:t>
            </a:r>
          </a:p>
        </p:txBody>
      </p:sp>
      <p:sp>
        <p:nvSpPr>
          <p:cNvPr id="23" name="Rectangle 22"/>
          <p:cNvSpPr>
            <a:spLocks noChangeArrowheads="1"/>
          </p:cNvSpPr>
          <p:nvPr/>
        </p:nvSpPr>
        <p:spPr bwMode="auto">
          <a:xfrm>
            <a:off x="7641021" y="3475038"/>
            <a:ext cx="1981200" cy="457200"/>
          </a:xfrm>
          <a:prstGeom prst="rect">
            <a:avLst/>
          </a:prstGeom>
          <a:noFill/>
          <a:ln w="38100">
            <a:solidFill>
              <a:srgbClr val="FF0000"/>
            </a:solidFill>
            <a:miter lim="800000"/>
            <a:headEnd/>
            <a:tailEnd/>
          </a:ln>
          <a:effectLst>
            <a:outerShdw blurRad="40000" dist="23000" dir="5400000" rotWithShape="0">
              <a:srgbClr val="000000">
                <a:alpha val="34998"/>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r>
              <a:rPr lang="en-US" cap="all" dirty="0">
                <a:solidFill>
                  <a:srgbClr val="FF0000"/>
                </a:solidFill>
              </a:rPr>
              <a:t>Row 3</a:t>
            </a:r>
          </a:p>
        </p:txBody>
      </p:sp>
      <p:sp>
        <p:nvSpPr>
          <p:cNvPr id="24" name="Rectangle 23"/>
          <p:cNvSpPr>
            <a:spLocks noChangeArrowheads="1"/>
          </p:cNvSpPr>
          <p:nvPr/>
        </p:nvSpPr>
        <p:spPr bwMode="auto">
          <a:xfrm>
            <a:off x="7260021" y="4084638"/>
            <a:ext cx="1981200" cy="457200"/>
          </a:xfrm>
          <a:prstGeom prst="rect">
            <a:avLst/>
          </a:prstGeom>
          <a:noFill/>
          <a:ln w="38100">
            <a:solidFill>
              <a:srgbClr val="FF0000"/>
            </a:solidFill>
            <a:miter lim="800000"/>
            <a:headEnd/>
            <a:tailEnd/>
          </a:ln>
          <a:effectLst>
            <a:outerShdw blurRad="40000" dist="23000" dir="5400000" rotWithShape="0">
              <a:srgbClr val="000000">
                <a:alpha val="34998"/>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r>
              <a:rPr lang="en-US" cap="all" dirty="0">
                <a:solidFill>
                  <a:srgbClr val="FF0000"/>
                </a:solidFill>
              </a:rPr>
              <a:t>Row 2</a:t>
            </a:r>
          </a:p>
        </p:txBody>
      </p:sp>
    </p:spTree>
    <p:extLst>
      <p:ext uri="{BB962C8B-B14F-4D97-AF65-F5344CB8AC3E}">
        <p14:creationId xmlns:p14="http://schemas.microsoft.com/office/powerpoint/2010/main" val="2932028869"/>
      </p:ext>
    </p:extLst>
  </p:cSld>
  <p:clrMapOvr>
    <a:masterClrMapping/>
  </p:clrMapOvr>
  <p:transition spd="slow" advTm="200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pPr eaLnBrk="1" hangingPunct="1"/>
            <a:r>
              <a:rPr lang="en-US" altLang="en-US">
                <a:ea typeface="ＭＳ Ｐゴシック" charset="-128"/>
              </a:rPr>
              <a:t>Pages</a:t>
            </a:r>
          </a:p>
        </p:txBody>
      </p:sp>
      <p:sp>
        <p:nvSpPr>
          <p:cNvPr id="4" name="TextBox 3"/>
          <p:cNvSpPr txBox="1"/>
          <p:nvPr/>
        </p:nvSpPr>
        <p:spPr>
          <a:xfrm>
            <a:off x="1965434" y="1265238"/>
            <a:ext cx="4038600" cy="5170488"/>
          </a:xfrm>
          <a:prstGeom prst="rect">
            <a:avLst/>
          </a:prstGeom>
          <a:noFill/>
        </p:spPr>
        <p:txBody>
          <a:bodyPr>
            <a:spAutoFit/>
          </a:bodyPr>
          <a:lstStyle/>
          <a:p>
            <a:pPr marL="339725" indent="-339725">
              <a:buFont typeface="Arial"/>
              <a:buChar char="•"/>
              <a:tabLst>
                <a:tab pos="287338" algn="l"/>
              </a:tabLst>
              <a:defRPr/>
            </a:pPr>
            <a:r>
              <a:rPr lang="en-US" sz="2800" dirty="0">
                <a:ea typeface="ＭＳ Ｐゴシック" charset="0"/>
                <a:cs typeface="ＭＳ Ｐゴシック" charset="0"/>
              </a:rPr>
              <a:t>All pages are 8192 bytes (8k) in size.</a:t>
            </a:r>
          </a:p>
          <a:p>
            <a:pPr>
              <a:tabLst>
                <a:tab pos="287338" algn="l"/>
              </a:tabLst>
              <a:defRPr/>
            </a:pPr>
            <a:endParaRPr lang="en-US" sz="2800" dirty="0">
              <a:ea typeface="ＭＳ Ｐゴシック" charset="0"/>
              <a:cs typeface="ＭＳ Ｐゴシック" charset="0"/>
            </a:endParaRPr>
          </a:p>
          <a:p>
            <a:pPr marL="339725" indent="-339725">
              <a:buFont typeface="Arial"/>
              <a:buChar char="•"/>
              <a:tabLst>
                <a:tab pos="287338" algn="l"/>
              </a:tabLst>
              <a:defRPr/>
            </a:pPr>
            <a:r>
              <a:rPr lang="en-US" sz="2800" dirty="0">
                <a:ea typeface="ＭＳ Ｐゴシック" charset="0"/>
                <a:cs typeface="ＭＳ Ｐゴシック" charset="0"/>
              </a:rPr>
              <a:t>Every page has a Header.</a:t>
            </a:r>
          </a:p>
          <a:p>
            <a:pPr>
              <a:defRPr/>
            </a:pPr>
            <a:endParaRPr lang="en-US" sz="2800" dirty="0">
              <a:ea typeface="ＭＳ Ｐゴシック" charset="0"/>
              <a:cs typeface="ＭＳ Ｐゴシック" charset="0"/>
            </a:endParaRPr>
          </a:p>
          <a:p>
            <a:pPr marL="285750" indent="-285750">
              <a:buFont typeface="Arial"/>
              <a:buChar char="•"/>
              <a:defRPr/>
            </a:pPr>
            <a:r>
              <a:rPr lang="en-US" sz="2800" dirty="0">
                <a:ea typeface="ＭＳ Ｐゴシック" charset="0"/>
                <a:cs typeface="ＭＳ Ｐゴシック" charset="0"/>
              </a:rPr>
              <a:t>Pages store the rows.</a:t>
            </a:r>
          </a:p>
          <a:p>
            <a:pPr>
              <a:defRPr/>
            </a:pPr>
            <a:endParaRPr lang="en-US" sz="2800" dirty="0">
              <a:ea typeface="ＭＳ Ｐゴシック" charset="0"/>
              <a:cs typeface="ＭＳ Ｐゴシック" charset="0"/>
            </a:endParaRPr>
          </a:p>
          <a:p>
            <a:pPr marL="285750" indent="-285750">
              <a:buFont typeface="Arial"/>
              <a:buChar char="•"/>
              <a:defRPr/>
            </a:pPr>
            <a:r>
              <a:rPr lang="en-US" sz="2800" dirty="0">
                <a:ea typeface="ＭＳ Ｐゴシック" charset="0"/>
                <a:cs typeface="ＭＳ Ｐゴシック" charset="0"/>
              </a:rPr>
              <a:t>Every page has a slot array. </a:t>
            </a:r>
          </a:p>
          <a:p>
            <a:pPr marL="285750" indent="-285750">
              <a:buFont typeface="Arial"/>
              <a:buChar char="•"/>
              <a:defRPr/>
            </a:pPr>
            <a:endParaRPr lang="en-US" sz="3200" dirty="0">
              <a:ea typeface="ＭＳ Ｐゴシック" charset="0"/>
              <a:cs typeface="ＭＳ Ｐゴシック" charset="0"/>
            </a:endParaRPr>
          </a:p>
          <a:p>
            <a:pPr>
              <a:defRPr/>
            </a:pPr>
            <a:endParaRPr lang="en-US" dirty="0">
              <a:ea typeface="ＭＳ Ｐゴシック" charset="0"/>
              <a:cs typeface="ＭＳ Ｐゴシック" charset="0"/>
            </a:endParaRPr>
          </a:p>
        </p:txBody>
      </p:sp>
      <p:sp>
        <p:nvSpPr>
          <p:cNvPr id="11" name="Rectangle 10"/>
          <p:cNvSpPr>
            <a:spLocks noChangeArrowheads="1"/>
          </p:cNvSpPr>
          <p:nvPr/>
        </p:nvSpPr>
        <p:spPr bwMode="auto">
          <a:xfrm>
            <a:off x="6766034" y="1417638"/>
            <a:ext cx="3048000" cy="4495800"/>
          </a:xfrm>
          <a:prstGeom prst="rect">
            <a:avLst/>
          </a:prstGeom>
          <a:noFill/>
          <a:ln w="38100">
            <a:solidFill>
              <a:schemeClr val="tx1"/>
            </a:solidFill>
            <a:round/>
            <a:headEnd/>
            <a:tailEnd/>
          </a:ln>
          <a:effectLst>
            <a:outerShdw blurRad="40000" dist="23000" dir="5400000" rotWithShape="0">
              <a:srgbClr val="000000">
                <a:alpha val="34998"/>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endParaRPr lang="en-US">
              <a:solidFill>
                <a:schemeClr val="lt1"/>
              </a:solidFill>
            </a:endParaRPr>
          </a:p>
        </p:txBody>
      </p:sp>
      <p:cxnSp>
        <p:nvCxnSpPr>
          <p:cNvPr id="13" name="Straight Connector 12"/>
          <p:cNvCxnSpPr>
            <a:cxnSpLocks noChangeShapeType="1"/>
          </p:cNvCxnSpPr>
          <p:nvPr/>
        </p:nvCxnSpPr>
        <p:spPr bwMode="auto">
          <a:xfrm>
            <a:off x="6766034" y="2636838"/>
            <a:ext cx="3048000" cy="0"/>
          </a:xfrm>
          <a:prstGeom prst="line">
            <a:avLst/>
          </a:prstGeom>
          <a:noFill/>
          <a:ln w="25400">
            <a:solidFill>
              <a:schemeClr val="tx1"/>
            </a:solidFill>
            <a:round/>
            <a:headEnd/>
            <a:tailEn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sp>
        <p:nvSpPr>
          <p:cNvPr id="68613" name="TextBox 15"/>
          <p:cNvSpPr txBox="1">
            <a:spLocks noChangeArrowheads="1"/>
          </p:cNvSpPr>
          <p:nvPr/>
        </p:nvSpPr>
        <p:spPr bwMode="auto">
          <a:xfrm>
            <a:off x="7680435" y="1798639"/>
            <a:ext cx="1196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t>Header</a:t>
            </a:r>
            <a:endParaRPr lang="en-US" altLang="en-US" sz="1800"/>
          </a:p>
        </p:txBody>
      </p:sp>
      <p:sp>
        <p:nvSpPr>
          <p:cNvPr id="18" name="Rectangle 17"/>
          <p:cNvSpPr>
            <a:spLocks noChangeArrowheads="1"/>
          </p:cNvSpPr>
          <p:nvPr/>
        </p:nvSpPr>
        <p:spPr bwMode="auto">
          <a:xfrm>
            <a:off x="6994634" y="2865438"/>
            <a:ext cx="1981200" cy="457200"/>
          </a:xfrm>
          <a:prstGeom prst="rect">
            <a:avLst/>
          </a:prstGeom>
          <a:noFill/>
          <a:ln w="38100">
            <a:solidFill>
              <a:srgbClr val="FF0000"/>
            </a:solidFill>
            <a:miter lim="800000"/>
            <a:headEnd/>
            <a:tailEnd/>
          </a:ln>
          <a:effectLst>
            <a:outerShdw blurRad="40000" dist="23000" dir="5400000" rotWithShape="0">
              <a:srgbClr val="000000">
                <a:alpha val="34998"/>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r>
              <a:rPr lang="en-US" cap="all" dirty="0">
                <a:solidFill>
                  <a:srgbClr val="FF0000"/>
                </a:solidFill>
              </a:rPr>
              <a:t>Row 1</a:t>
            </a:r>
          </a:p>
        </p:txBody>
      </p:sp>
      <p:sp>
        <p:nvSpPr>
          <p:cNvPr id="23" name="Rectangle 22"/>
          <p:cNvSpPr>
            <a:spLocks noChangeArrowheads="1"/>
          </p:cNvSpPr>
          <p:nvPr/>
        </p:nvSpPr>
        <p:spPr bwMode="auto">
          <a:xfrm>
            <a:off x="7604234" y="3475038"/>
            <a:ext cx="1981200" cy="457200"/>
          </a:xfrm>
          <a:prstGeom prst="rect">
            <a:avLst/>
          </a:prstGeom>
          <a:noFill/>
          <a:ln w="38100">
            <a:solidFill>
              <a:srgbClr val="FF0000"/>
            </a:solidFill>
            <a:miter lim="800000"/>
            <a:headEnd/>
            <a:tailEnd/>
          </a:ln>
          <a:effectLst>
            <a:outerShdw blurRad="40000" dist="23000" dir="5400000" rotWithShape="0">
              <a:srgbClr val="000000">
                <a:alpha val="34998"/>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r>
              <a:rPr lang="en-US" cap="all" dirty="0">
                <a:solidFill>
                  <a:srgbClr val="FF0000"/>
                </a:solidFill>
              </a:rPr>
              <a:t>Row 3</a:t>
            </a:r>
          </a:p>
        </p:txBody>
      </p:sp>
      <p:sp>
        <p:nvSpPr>
          <p:cNvPr id="24" name="Rectangle 23"/>
          <p:cNvSpPr>
            <a:spLocks noChangeArrowheads="1"/>
          </p:cNvSpPr>
          <p:nvPr/>
        </p:nvSpPr>
        <p:spPr bwMode="auto">
          <a:xfrm>
            <a:off x="7223234" y="4084638"/>
            <a:ext cx="1981200" cy="457200"/>
          </a:xfrm>
          <a:prstGeom prst="rect">
            <a:avLst/>
          </a:prstGeom>
          <a:noFill/>
          <a:ln w="38100">
            <a:solidFill>
              <a:srgbClr val="FF0000"/>
            </a:solidFill>
            <a:miter lim="800000"/>
            <a:headEnd/>
            <a:tailEnd/>
          </a:ln>
          <a:effectLst>
            <a:outerShdw blurRad="40000" dist="23000" dir="5400000" rotWithShape="0">
              <a:srgbClr val="000000">
                <a:alpha val="34998"/>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r>
              <a:rPr lang="en-US" cap="all" dirty="0">
                <a:solidFill>
                  <a:srgbClr val="FF0000"/>
                </a:solidFill>
              </a:rPr>
              <a:t>Row 2</a:t>
            </a:r>
          </a:p>
        </p:txBody>
      </p:sp>
      <p:sp>
        <p:nvSpPr>
          <p:cNvPr id="25" name="Rectangle 24"/>
          <p:cNvSpPr>
            <a:spLocks noChangeArrowheads="1"/>
          </p:cNvSpPr>
          <p:nvPr/>
        </p:nvSpPr>
        <p:spPr bwMode="auto">
          <a:xfrm>
            <a:off x="7680434" y="5380038"/>
            <a:ext cx="2057400" cy="457200"/>
          </a:xfrm>
          <a:prstGeom prst="rect">
            <a:avLst/>
          </a:prstGeom>
          <a:noFill/>
          <a:ln w="38100">
            <a:solidFill>
              <a:schemeClr val="tx1"/>
            </a:solidFill>
            <a:miter lim="800000"/>
            <a:headEnd/>
            <a:tailEnd/>
          </a:ln>
          <a:effectLst>
            <a:outerShdw blurRad="40000" dist="23000" dir="5400000" rotWithShape="0">
              <a:srgbClr val="000000">
                <a:alpha val="34998"/>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endParaRPr lang="en-US">
              <a:solidFill>
                <a:schemeClr val="lt1"/>
              </a:solidFill>
            </a:endParaRPr>
          </a:p>
        </p:txBody>
      </p:sp>
      <p:cxnSp>
        <p:nvCxnSpPr>
          <p:cNvPr id="27" name="Straight Connector 26"/>
          <p:cNvCxnSpPr>
            <a:cxnSpLocks noChangeShapeType="1"/>
          </p:cNvCxnSpPr>
          <p:nvPr/>
        </p:nvCxnSpPr>
        <p:spPr bwMode="auto">
          <a:xfrm>
            <a:off x="9280634" y="5380038"/>
            <a:ext cx="0" cy="457200"/>
          </a:xfrm>
          <a:prstGeom prst="line">
            <a:avLst/>
          </a:prstGeom>
          <a:noFill/>
          <a:ln w="25400">
            <a:solidFill>
              <a:schemeClr val="accent1"/>
            </a:solidFill>
            <a:round/>
            <a:headEnd/>
            <a:tailEn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29" name="Straight Connector 28"/>
          <p:cNvCxnSpPr>
            <a:cxnSpLocks noChangeShapeType="1"/>
          </p:cNvCxnSpPr>
          <p:nvPr/>
        </p:nvCxnSpPr>
        <p:spPr bwMode="auto">
          <a:xfrm>
            <a:off x="8747234" y="5380038"/>
            <a:ext cx="0" cy="457200"/>
          </a:xfrm>
          <a:prstGeom prst="line">
            <a:avLst/>
          </a:prstGeom>
          <a:noFill/>
          <a:ln w="25400">
            <a:solidFill>
              <a:schemeClr val="accent1"/>
            </a:solidFill>
            <a:round/>
            <a:headEnd/>
            <a:tailEn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30" name="Straight Connector 29"/>
          <p:cNvCxnSpPr>
            <a:cxnSpLocks noChangeShapeType="1"/>
          </p:cNvCxnSpPr>
          <p:nvPr/>
        </p:nvCxnSpPr>
        <p:spPr bwMode="auto">
          <a:xfrm>
            <a:off x="8290034" y="5380038"/>
            <a:ext cx="0" cy="457200"/>
          </a:xfrm>
          <a:prstGeom prst="line">
            <a:avLst/>
          </a:prstGeom>
          <a:noFill/>
          <a:ln w="25400">
            <a:solidFill>
              <a:schemeClr val="accent1"/>
            </a:solidFill>
            <a:round/>
            <a:headEnd/>
            <a:tailEn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sp>
        <p:nvSpPr>
          <p:cNvPr id="68621" name="TextBox 31"/>
          <p:cNvSpPr txBox="1">
            <a:spLocks noChangeArrowheads="1"/>
          </p:cNvSpPr>
          <p:nvPr/>
        </p:nvSpPr>
        <p:spPr bwMode="auto">
          <a:xfrm>
            <a:off x="5927834" y="6142039"/>
            <a:ext cx="1741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2800"/>
              <a:t>Slot Array</a:t>
            </a:r>
          </a:p>
        </p:txBody>
      </p:sp>
      <p:sp>
        <p:nvSpPr>
          <p:cNvPr id="39" name="Bent-Up Arrow 38"/>
          <p:cNvSpPr>
            <a:spLocks/>
          </p:cNvSpPr>
          <p:nvPr/>
        </p:nvSpPr>
        <p:spPr bwMode="auto">
          <a:xfrm>
            <a:off x="7756634" y="6065838"/>
            <a:ext cx="990600" cy="457200"/>
          </a:xfrm>
          <a:custGeom>
            <a:avLst/>
            <a:gdLst>
              <a:gd name="T0" fmla="*/ 0 w 990600"/>
              <a:gd name="T1" fmla="*/ 342900 h 457200"/>
              <a:gd name="T2" fmla="*/ 819150 w 990600"/>
              <a:gd name="T3" fmla="*/ 342900 h 457200"/>
              <a:gd name="T4" fmla="*/ 819150 w 990600"/>
              <a:gd name="T5" fmla="*/ 114300 h 457200"/>
              <a:gd name="T6" fmla="*/ 762000 w 990600"/>
              <a:gd name="T7" fmla="*/ 114300 h 457200"/>
              <a:gd name="T8" fmla="*/ 876300 w 990600"/>
              <a:gd name="T9" fmla="*/ 0 h 457200"/>
              <a:gd name="T10" fmla="*/ 990600 w 990600"/>
              <a:gd name="T11" fmla="*/ 114300 h 457200"/>
              <a:gd name="T12" fmla="*/ 933450 w 990600"/>
              <a:gd name="T13" fmla="*/ 114300 h 457200"/>
              <a:gd name="T14" fmla="*/ 933450 w 990600"/>
              <a:gd name="T15" fmla="*/ 457200 h 457200"/>
              <a:gd name="T16" fmla="*/ 0 w 990600"/>
              <a:gd name="T17" fmla="*/ 457200 h 457200"/>
              <a:gd name="T18" fmla="*/ 0 w 990600"/>
              <a:gd name="T19" fmla="*/ 342900 h 457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90600" h="457200">
                <a:moveTo>
                  <a:pt x="0" y="342900"/>
                </a:moveTo>
                <a:lnTo>
                  <a:pt x="819150" y="342900"/>
                </a:lnTo>
                <a:lnTo>
                  <a:pt x="819150" y="114300"/>
                </a:lnTo>
                <a:lnTo>
                  <a:pt x="762000" y="114300"/>
                </a:lnTo>
                <a:lnTo>
                  <a:pt x="876300" y="0"/>
                </a:lnTo>
                <a:lnTo>
                  <a:pt x="990600" y="114300"/>
                </a:lnTo>
                <a:lnTo>
                  <a:pt x="933450" y="114300"/>
                </a:lnTo>
                <a:lnTo>
                  <a:pt x="933450" y="457200"/>
                </a:lnTo>
                <a:lnTo>
                  <a:pt x="0" y="457200"/>
                </a:lnTo>
                <a:lnTo>
                  <a:pt x="0" y="342900"/>
                </a:lnTo>
                <a:close/>
              </a:path>
            </a:pathLst>
          </a:custGeom>
          <a:gradFill rotWithShape="1">
            <a:gsLst>
              <a:gs pos="0">
                <a:srgbClr val="9BC1FF"/>
              </a:gs>
              <a:gs pos="100000">
                <a:srgbClr val="3F80CD"/>
              </a:gs>
            </a:gsLst>
            <a:lin ang="5400000"/>
          </a:gradFill>
          <a:ln w="9525" cap="flat" cmpd="sng">
            <a:solidFill>
              <a:srgbClr val="4A7EBB"/>
            </a:solidFill>
            <a:prstDash val="solid"/>
            <a:round/>
            <a:headEnd/>
            <a:tailEnd/>
          </a:ln>
          <a:effectLst>
            <a:outerShdw blurRad="40000" dist="23000" dir="5400000" rotWithShape="0">
              <a:srgbClr val="000000">
                <a:alpha val="34998"/>
              </a:srgbClr>
            </a:outerShdw>
          </a:effectLst>
        </p:spPr>
        <p:txBody>
          <a:bodyPr anchor="ctr"/>
          <a:lstStyle/>
          <a:p>
            <a:pPr>
              <a:defRPr/>
            </a:pPr>
            <a:endParaRPr lang="en-US">
              <a:ea typeface="ＭＳ Ｐゴシック" charset="0"/>
              <a:cs typeface="ＭＳ Ｐゴシック" charset="0"/>
            </a:endParaRPr>
          </a:p>
        </p:txBody>
      </p:sp>
    </p:spTree>
    <p:extLst>
      <p:ext uri="{BB962C8B-B14F-4D97-AF65-F5344CB8AC3E}">
        <p14:creationId xmlns:p14="http://schemas.microsoft.com/office/powerpoint/2010/main" val="3570786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pPr eaLnBrk="1" hangingPunct="1"/>
            <a:r>
              <a:rPr lang="en-US" altLang="en-US">
                <a:ea typeface="ＭＳ Ｐゴシック" charset="-128"/>
              </a:rPr>
              <a:t>Pages</a:t>
            </a:r>
          </a:p>
        </p:txBody>
      </p:sp>
      <p:sp>
        <p:nvSpPr>
          <p:cNvPr id="11" name="Rectangle 10"/>
          <p:cNvSpPr>
            <a:spLocks noChangeArrowheads="1"/>
          </p:cNvSpPr>
          <p:nvPr/>
        </p:nvSpPr>
        <p:spPr bwMode="auto">
          <a:xfrm>
            <a:off x="6705600" y="1426890"/>
            <a:ext cx="3048000" cy="4495800"/>
          </a:xfrm>
          <a:prstGeom prst="rect">
            <a:avLst/>
          </a:prstGeom>
          <a:noFill/>
          <a:ln w="38100">
            <a:solidFill>
              <a:schemeClr val="tx1"/>
            </a:solidFill>
            <a:round/>
            <a:headEnd/>
            <a:tailEnd/>
          </a:ln>
          <a:effectLst>
            <a:outerShdw blurRad="40000" dist="23000" dir="5400000" rotWithShape="0">
              <a:srgbClr val="000000">
                <a:alpha val="34998"/>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endParaRPr lang="en-US">
              <a:solidFill>
                <a:schemeClr val="lt1"/>
              </a:solidFill>
            </a:endParaRPr>
          </a:p>
        </p:txBody>
      </p:sp>
      <p:cxnSp>
        <p:nvCxnSpPr>
          <p:cNvPr id="13" name="Straight Connector 12"/>
          <p:cNvCxnSpPr>
            <a:cxnSpLocks noChangeShapeType="1"/>
          </p:cNvCxnSpPr>
          <p:nvPr/>
        </p:nvCxnSpPr>
        <p:spPr bwMode="auto">
          <a:xfrm>
            <a:off x="6705600" y="2646090"/>
            <a:ext cx="3048000" cy="0"/>
          </a:xfrm>
          <a:prstGeom prst="line">
            <a:avLst/>
          </a:prstGeom>
          <a:noFill/>
          <a:ln w="25400">
            <a:solidFill>
              <a:schemeClr val="tx1"/>
            </a:solidFill>
            <a:round/>
            <a:headEnd/>
            <a:tailEn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sp>
        <p:nvSpPr>
          <p:cNvPr id="70660" name="TextBox 15"/>
          <p:cNvSpPr txBox="1">
            <a:spLocks noChangeArrowheads="1"/>
          </p:cNvSpPr>
          <p:nvPr/>
        </p:nvSpPr>
        <p:spPr bwMode="auto">
          <a:xfrm>
            <a:off x="7620001" y="1807891"/>
            <a:ext cx="1196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dirty="0"/>
              <a:t>Header</a:t>
            </a:r>
            <a:endParaRPr lang="en-US" altLang="en-US" sz="1800" dirty="0"/>
          </a:p>
        </p:txBody>
      </p:sp>
      <p:sp>
        <p:nvSpPr>
          <p:cNvPr id="18" name="Rectangle 17"/>
          <p:cNvSpPr>
            <a:spLocks noChangeArrowheads="1"/>
          </p:cNvSpPr>
          <p:nvPr/>
        </p:nvSpPr>
        <p:spPr bwMode="auto">
          <a:xfrm>
            <a:off x="6934200" y="2874690"/>
            <a:ext cx="1981200" cy="457200"/>
          </a:xfrm>
          <a:prstGeom prst="rect">
            <a:avLst/>
          </a:prstGeom>
          <a:noFill/>
          <a:ln w="38100">
            <a:solidFill>
              <a:srgbClr val="FF0000"/>
            </a:solidFill>
            <a:miter lim="800000"/>
            <a:headEnd/>
            <a:tailEnd/>
          </a:ln>
          <a:effectLst>
            <a:outerShdw blurRad="40000" dist="23000" dir="5400000" rotWithShape="0">
              <a:srgbClr val="000000">
                <a:alpha val="34998"/>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r>
              <a:rPr lang="en-US" cap="all" dirty="0">
                <a:solidFill>
                  <a:srgbClr val="FF0000"/>
                </a:solidFill>
              </a:rPr>
              <a:t>Row 1</a:t>
            </a:r>
          </a:p>
        </p:txBody>
      </p:sp>
      <p:sp>
        <p:nvSpPr>
          <p:cNvPr id="23" name="Rectangle 22"/>
          <p:cNvSpPr>
            <a:spLocks noChangeArrowheads="1"/>
          </p:cNvSpPr>
          <p:nvPr/>
        </p:nvSpPr>
        <p:spPr bwMode="auto">
          <a:xfrm>
            <a:off x="7543800" y="3484290"/>
            <a:ext cx="1981200" cy="457200"/>
          </a:xfrm>
          <a:prstGeom prst="rect">
            <a:avLst/>
          </a:prstGeom>
          <a:noFill/>
          <a:ln w="38100">
            <a:solidFill>
              <a:srgbClr val="FF0000"/>
            </a:solidFill>
            <a:miter lim="800000"/>
            <a:headEnd/>
            <a:tailEnd/>
          </a:ln>
          <a:effectLst>
            <a:outerShdw blurRad="40000" dist="23000" dir="5400000" rotWithShape="0">
              <a:srgbClr val="000000">
                <a:alpha val="34998"/>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r>
              <a:rPr lang="en-US" cap="all" dirty="0">
                <a:solidFill>
                  <a:srgbClr val="FF0000"/>
                </a:solidFill>
              </a:rPr>
              <a:t>Row 3</a:t>
            </a:r>
          </a:p>
        </p:txBody>
      </p:sp>
      <p:sp>
        <p:nvSpPr>
          <p:cNvPr id="24" name="Rectangle 23"/>
          <p:cNvSpPr>
            <a:spLocks noChangeArrowheads="1"/>
          </p:cNvSpPr>
          <p:nvPr/>
        </p:nvSpPr>
        <p:spPr bwMode="auto">
          <a:xfrm>
            <a:off x="7162800" y="4093890"/>
            <a:ext cx="1981200" cy="457200"/>
          </a:xfrm>
          <a:prstGeom prst="rect">
            <a:avLst/>
          </a:prstGeom>
          <a:noFill/>
          <a:ln w="38100">
            <a:solidFill>
              <a:srgbClr val="FF0000"/>
            </a:solidFill>
            <a:miter lim="800000"/>
            <a:headEnd/>
            <a:tailEnd/>
          </a:ln>
          <a:effectLst>
            <a:outerShdw blurRad="40000" dist="23000" dir="5400000" rotWithShape="0">
              <a:srgbClr val="000000">
                <a:alpha val="34998"/>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r>
              <a:rPr lang="en-US" cap="all" dirty="0">
                <a:solidFill>
                  <a:srgbClr val="FF0000"/>
                </a:solidFill>
              </a:rPr>
              <a:t>Row 2</a:t>
            </a:r>
          </a:p>
        </p:txBody>
      </p:sp>
      <p:sp>
        <p:nvSpPr>
          <p:cNvPr id="25" name="Rectangle 24"/>
          <p:cNvSpPr>
            <a:spLocks noChangeArrowheads="1"/>
          </p:cNvSpPr>
          <p:nvPr/>
        </p:nvSpPr>
        <p:spPr bwMode="auto">
          <a:xfrm>
            <a:off x="7620000" y="5389290"/>
            <a:ext cx="2057400" cy="457200"/>
          </a:xfrm>
          <a:prstGeom prst="rect">
            <a:avLst/>
          </a:prstGeom>
          <a:noFill/>
          <a:ln w="38100">
            <a:solidFill>
              <a:schemeClr val="tx1"/>
            </a:solidFill>
            <a:miter lim="800000"/>
            <a:headEnd/>
            <a:tailEnd/>
          </a:ln>
          <a:effectLst>
            <a:outerShdw blurRad="40000" dist="23000" dir="5400000" rotWithShape="0">
              <a:srgbClr val="000000">
                <a:alpha val="34998"/>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endParaRPr lang="en-US">
              <a:solidFill>
                <a:schemeClr val="lt1"/>
              </a:solidFill>
            </a:endParaRPr>
          </a:p>
        </p:txBody>
      </p:sp>
      <p:cxnSp>
        <p:nvCxnSpPr>
          <p:cNvPr id="27" name="Straight Connector 26"/>
          <p:cNvCxnSpPr>
            <a:cxnSpLocks noChangeShapeType="1"/>
          </p:cNvCxnSpPr>
          <p:nvPr/>
        </p:nvCxnSpPr>
        <p:spPr bwMode="auto">
          <a:xfrm>
            <a:off x="9220200" y="5389290"/>
            <a:ext cx="0" cy="457200"/>
          </a:xfrm>
          <a:prstGeom prst="line">
            <a:avLst/>
          </a:prstGeom>
          <a:noFill/>
          <a:ln w="25400">
            <a:solidFill>
              <a:schemeClr val="accent1"/>
            </a:solidFill>
            <a:round/>
            <a:headEnd/>
            <a:tailEn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29" name="Straight Connector 28"/>
          <p:cNvCxnSpPr>
            <a:cxnSpLocks noChangeShapeType="1"/>
          </p:cNvCxnSpPr>
          <p:nvPr/>
        </p:nvCxnSpPr>
        <p:spPr bwMode="auto">
          <a:xfrm>
            <a:off x="8686800" y="5389290"/>
            <a:ext cx="0" cy="457200"/>
          </a:xfrm>
          <a:prstGeom prst="line">
            <a:avLst/>
          </a:prstGeom>
          <a:noFill/>
          <a:ln w="25400">
            <a:solidFill>
              <a:schemeClr val="accent1"/>
            </a:solidFill>
            <a:round/>
            <a:headEnd/>
            <a:tailEn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30" name="Straight Connector 29"/>
          <p:cNvCxnSpPr>
            <a:cxnSpLocks noChangeShapeType="1"/>
          </p:cNvCxnSpPr>
          <p:nvPr/>
        </p:nvCxnSpPr>
        <p:spPr bwMode="auto">
          <a:xfrm>
            <a:off x="8229600" y="5389290"/>
            <a:ext cx="0" cy="457200"/>
          </a:xfrm>
          <a:prstGeom prst="line">
            <a:avLst/>
          </a:prstGeom>
          <a:noFill/>
          <a:ln w="25400">
            <a:solidFill>
              <a:schemeClr val="accent1"/>
            </a:solidFill>
            <a:round/>
            <a:headEnd/>
            <a:tailEn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sp>
        <p:nvSpPr>
          <p:cNvPr id="3" name="Right Brace 2"/>
          <p:cNvSpPr>
            <a:spLocks/>
          </p:cNvSpPr>
          <p:nvPr/>
        </p:nvSpPr>
        <p:spPr bwMode="auto">
          <a:xfrm rot="10800000">
            <a:off x="6096000" y="1426890"/>
            <a:ext cx="457200" cy="1143000"/>
          </a:xfrm>
          <a:prstGeom prst="rightBrace">
            <a:avLst>
              <a:gd name="adj1" fmla="val 8333"/>
              <a:gd name="adj2" fmla="val 50000"/>
            </a:avLst>
          </a:prstGeom>
          <a:noFill/>
          <a:ln w="25400">
            <a:solidFill>
              <a:schemeClr val="accent1"/>
            </a:solidFill>
            <a:round/>
            <a:headEnd/>
            <a:tailEnd/>
          </a:ln>
          <a:effectLst>
            <a:outerShdw blurRad="40000" dist="20000" dir="5400000" rotWithShape="0">
              <a:srgbClr val="000000">
                <a:alpha val="37999"/>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endParaRPr lang="en-US"/>
          </a:p>
        </p:txBody>
      </p:sp>
      <p:sp>
        <p:nvSpPr>
          <p:cNvPr id="70669" name="TextBox 4"/>
          <p:cNvSpPr txBox="1">
            <a:spLocks noChangeArrowheads="1"/>
          </p:cNvSpPr>
          <p:nvPr/>
        </p:nvSpPr>
        <p:spPr bwMode="auto">
          <a:xfrm>
            <a:off x="2209800" y="1731691"/>
            <a:ext cx="3505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2800"/>
              <a:t>96 Bytes for Header</a:t>
            </a:r>
          </a:p>
        </p:txBody>
      </p:sp>
    </p:spTree>
    <p:extLst>
      <p:ext uri="{BB962C8B-B14F-4D97-AF65-F5344CB8AC3E}">
        <p14:creationId xmlns:p14="http://schemas.microsoft.com/office/powerpoint/2010/main" val="5364193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pPr eaLnBrk="1" hangingPunct="1"/>
            <a:r>
              <a:rPr lang="en-US" altLang="en-US">
                <a:ea typeface="ＭＳ Ｐゴシック" charset="-128"/>
              </a:rPr>
              <a:t>Pages</a:t>
            </a:r>
          </a:p>
        </p:txBody>
      </p:sp>
      <p:sp>
        <p:nvSpPr>
          <p:cNvPr id="11" name="Rectangle 10"/>
          <p:cNvSpPr>
            <a:spLocks noChangeArrowheads="1"/>
          </p:cNvSpPr>
          <p:nvPr/>
        </p:nvSpPr>
        <p:spPr bwMode="auto">
          <a:xfrm>
            <a:off x="6705600" y="1524000"/>
            <a:ext cx="3048000" cy="4495800"/>
          </a:xfrm>
          <a:prstGeom prst="rect">
            <a:avLst/>
          </a:prstGeom>
          <a:noFill/>
          <a:ln w="38100">
            <a:solidFill>
              <a:schemeClr val="tx1"/>
            </a:solidFill>
            <a:round/>
            <a:headEnd/>
            <a:tailEnd/>
          </a:ln>
          <a:effectLst>
            <a:outerShdw blurRad="40000" dist="23000" dir="5400000" rotWithShape="0">
              <a:srgbClr val="000000">
                <a:alpha val="34998"/>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endParaRPr lang="en-US">
              <a:solidFill>
                <a:schemeClr val="lt1"/>
              </a:solidFill>
            </a:endParaRPr>
          </a:p>
        </p:txBody>
      </p:sp>
      <p:cxnSp>
        <p:nvCxnSpPr>
          <p:cNvPr id="13" name="Straight Connector 12"/>
          <p:cNvCxnSpPr>
            <a:cxnSpLocks noChangeShapeType="1"/>
          </p:cNvCxnSpPr>
          <p:nvPr/>
        </p:nvCxnSpPr>
        <p:spPr bwMode="auto">
          <a:xfrm>
            <a:off x="6705600" y="2743200"/>
            <a:ext cx="3048000" cy="0"/>
          </a:xfrm>
          <a:prstGeom prst="line">
            <a:avLst/>
          </a:prstGeom>
          <a:noFill/>
          <a:ln w="25400">
            <a:solidFill>
              <a:schemeClr val="tx1"/>
            </a:solidFill>
            <a:round/>
            <a:headEnd/>
            <a:tailEn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sp>
        <p:nvSpPr>
          <p:cNvPr id="71684" name="TextBox 15"/>
          <p:cNvSpPr txBox="1">
            <a:spLocks noChangeArrowheads="1"/>
          </p:cNvSpPr>
          <p:nvPr/>
        </p:nvSpPr>
        <p:spPr bwMode="auto">
          <a:xfrm>
            <a:off x="7620001" y="1905001"/>
            <a:ext cx="1196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t>Header</a:t>
            </a:r>
            <a:endParaRPr lang="en-US" altLang="en-US" sz="1800"/>
          </a:p>
        </p:txBody>
      </p:sp>
      <p:sp>
        <p:nvSpPr>
          <p:cNvPr id="18" name="Rectangle 17"/>
          <p:cNvSpPr>
            <a:spLocks noChangeArrowheads="1"/>
          </p:cNvSpPr>
          <p:nvPr/>
        </p:nvSpPr>
        <p:spPr bwMode="auto">
          <a:xfrm>
            <a:off x="6934200" y="2971800"/>
            <a:ext cx="1981200" cy="457200"/>
          </a:xfrm>
          <a:prstGeom prst="rect">
            <a:avLst/>
          </a:prstGeom>
          <a:noFill/>
          <a:ln w="38100">
            <a:solidFill>
              <a:srgbClr val="FF0000"/>
            </a:solidFill>
            <a:miter lim="800000"/>
            <a:headEnd/>
            <a:tailEnd/>
          </a:ln>
          <a:effectLst>
            <a:outerShdw blurRad="40000" dist="23000" dir="5400000" rotWithShape="0">
              <a:srgbClr val="000000">
                <a:alpha val="34998"/>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r>
              <a:rPr lang="en-US" cap="all" dirty="0">
                <a:solidFill>
                  <a:srgbClr val="FF0000"/>
                </a:solidFill>
              </a:rPr>
              <a:t>Row 1</a:t>
            </a:r>
          </a:p>
        </p:txBody>
      </p:sp>
      <p:sp>
        <p:nvSpPr>
          <p:cNvPr id="23" name="Rectangle 22"/>
          <p:cNvSpPr>
            <a:spLocks noChangeArrowheads="1"/>
          </p:cNvSpPr>
          <p:nvPr/>
        </p:nvSpPr>
        <p:spPr bwMode="auto">
          <a:xfrm>
            <a:off x="7543800" y="3581400"/>
            <a:ext cx="1981200" cy="457200"/>
          </a:xfrm>
          <a:prstGeom prst="rect">
            <a:avLst/>
          </a:prstGeom>
          <a:noFill/>
          <a:ln w="38100">
            <a:solidFill>
              <a:srgbClr val="FF0000"/>
            </a:solidFill>
            <a:miter lim="800000"/>
            <a:headEnd/>
            <a:tailEnd/>
          </a:ln>
          <a:effectLst>
            <a:outerShdw blurRad="40000" dist="23000" dir="5400000" rotWithShape="0">
              <a:srgbClr val="000000">
                <a:alpha val="34998"/>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r>
              <a:rPr lang="en-US" cap="all" dirty="0">
                <a:solidFill>
                  <a:srgbClr val="FF0000"/>
                </a:solidFill>
              </a:rPr>
              <a:t>Row 3</a:t>
            </a:r>
          </a:p>
        </p:txBody>
      </p:sp>
      <p:sp>
        <p:nvSpPr>
          <p:cNvPr id="24" name="Rectangle 23"/>
          <p:cNvSpPr>
            <a:spLocks noChangeArrowheads="1"/>
          </p:cNvSpPr>
          <p:nvPr/>
        </p:nvSpPr>
        <p:spPr bwMode="auto">
          <a:xfrm>
            <a:off x="7162800" y="4191000"/>
            <a:ext cx="1981200" cy="457200"/>
          </a:xfrm>
          <a:prstGeom prst="rect">
            <a:avLst/>
          </a:prstGeom>
          <a:noFill/>
          <a:ln w="38100">
            <a:solidFill>
              <a:srgbClr val="FF0000"/>
            </a:solidFill>
            <a:miter lim="800000"/>
            <a:headEnd/>
            <a:tailEnd/>
          </a:ln>
          <a:effectLst>
            <a:outerShdw blurRad="40000" dist="23000" dir="5400000" rotWithShape="0">
              <a:srgbClr val="000000">
                <a:alpha val="34998"/>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r>
              <a:rPr lang="en-US" cap="all" dirty="0">
                <a:solidFill>
                  <a:srgbClr val="FF0000"/>
                </a:solidFill>
              </a:rPr>
              <a:t>Row 2</a:t>
            </a:r>
          </a:p>
        </p:txBody>
      </p:sp>
      <p:sp>
        <p:nvSpPr>
          <p:cNvPr id="25" name="Rectangle 24"/>
          <p:cNvSpPr>
            <a:spLocks noChangeArrowheads="1"/>
          </p:cNvSpPr>
          <p:nvPr/>
        </p:nvSpPr>
        <p:spPr bwMode="auto">
          <a:xfrm>
            <a:off x="7620000" y="5486400"/>
            <a:ext cx="2057400" cy="457200"/>
          </a:xfrm>
          <a:prstGeom prst="rect">
            <a:avLst/>
          </a:prstGeom>
          <a:noFill/>
          <a:ln w="38100">
            <a:solidFill>
              <a:schemeClr val="tx1"/>
            </a:solidFill>
            <a:miter lim="800000"/>
            <a:headEnd/>
            <a:tailEnd/>
          </a:ln>
          <a:effectLst>
            <a:outerShdw blurRad="40000" dist="23000" dir="5400000" rotWithShape="0">
              <a:srgbClr val="000000">
                <a:alpha val="34998"/>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endParaRPr lang="en-US">
              <a:solidFill>
                <a:schemeClr val="lt1"/>
              </a:solidFill>
            </a:endParaRPr>
          </a:p>
        </p:txBody>
      </p:sp>
      <p:cxnSp>
        <p:nvCxnSpPr>
          <p:cNvPr id="27" name="Straight Connector 26"/>
          <p:cNvCxnSpPr>
            <a:cxnSpLocks noChangeShapeType="1"/>
          </p:cNvCxnSpPr>
          <p:nvPr/>
        </p:nvCxnSpPr>
        <p:spPr bwMode="auto">
          <a:xfrm>
            <a:off x="9220200" y="5486400"/>
            <a:ext cx="0" cy="457200"/>
          </a:xfrm>
          <a:prstGeom prst="line">
            <a:avLst/>
          </a:prstGeom>
          <a:noFill/>
          <a:ln w="25400">
            <a:solidFill>
              <a:schemeClr val="accent1"/>
            </a:solidFill>
            <a:round/>
            <a:headEnd/>
            <a:tailEn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29" name="Straight Connector 28"/>
          <p:cNvCxnSpPr>
            <a:cxnSpLocks noChangeShapeType="1"/>
          </p:cNvCxnSpPr>
          <p:nvPr/>
        </p:nvCxnSpPr>
        <p:spPr bwMode="auto">
          <a:xfrm>
            <a:off x="8686800" y="5486400"/>
            <a:ext cx="0" cy="457200"/>
          </a:xfrm>
          <a:prstGeom prst="line">
            <a:avLst/>
          </a:prstGeom>
          <a:noFill/>
          <a:ln w="25400">
            <a:solidFill>
              <a:schemeClr val="accent1"/>
            </a:solidFill>
            <a:round/>
            <a:headEnd/>
            <a:tailEn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30" name="Straight Connector 29"/>
          <p:cNvCxnSpPr>
            <a:cxnSpLocks noChangeShapeType="1"/>
          </p:cNvCxnSpPr>
          <p:nvPr/>
        </p:nvCxnSpPr>
        <p:spPr bwMode="auto">
          <a:xfrm>
            <a:off x="8229600" y="5486400"/>
            <a:ext cx="0" cy="457200"/>
          </a:xfrm>
          <a:prstGeom prst="line">
            <a:avLst/>
          </a:prstGeom>
          <a:noFill/>
          <a:ln w="25400">
            <a:solidFill>
              <a:schemeClr val="accent1"/>
            </a:solidFill>
            <a:round/>
            <a:headEnd/>
            <a:tailEn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sp>
        <p:nvSpPr>
          <p:cNvPr id="3" name="Right Brace 2"/>
          <p:cNvSpPr>
            <a:spLocks/>
          </p:cNvSpPr>
          <p:nvPr/>
        </p:nvSpPr>
        <p:spPr bwMode="auto">
          <a:xfrm rot="10800000">
            <a:off x="6096000" y="1524000"/>
            <a:ext cx="457200" cy="1143000"/>
          </a:xfrm>
          <a:prstGeom prst="rightBrace">
            <a:avLst>
              <a:gd name="adj1" fmla="val 8333"/>
              <a:gd name="adj2" fmla="val 50000"/>
            </a:avLst>
          </a:prstGeom>
          <a:noFill/>
          <a:ln w="25400">
            <a:solidFill>
              <a:schemeClr val="accent1"/>
            </a:solidFill>
            <a:round/>
            <a:headEnd/>
            <a:tailEnd/>
          </a:ln>
          <a:effectLst>
            <a:outerShdw blurRad="40000" dist="20000" dir="5400000" rotWithShape="0">
              <a:srgbClr val="000000">
                <a:alpha val="37999"/>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endParaRPr lang="en-US"/>
          </a:p>
        </p:txBody>
      </p:sp>
      <p:sp>
        <p:nvSpPr>
          <p:cNvPr id="17" name="Right Brace 16"/>
          <p:cNvSpPr>
            <a:spLocks/>
          </p:cNvSpPr>
          <p:nvPr/>
        </p:nvSpPr>
        <p:spPr bwMode="auto">
          <a:xfrm rot="10800000">
            <a:off x="6019800" y="2743200"/>
            <a:ext cx="533400" cy="3200400"/>
          </a:xfrm>
          <a:prstGeom prst="rightBrace">
            <a:avLst>
              <a:gd name="adj1" fmla="val 8333"/>
              <a:gd name="adj2" fmla="val 50000"/>
            </a:avLst>
          </a:prstGeom>
          <a:noFill/>
          <a:ln w="25400">
            <a:solidFill>
              <a:schemeClr val="accent1"/>
            </a:solidFill>
            <a:round/>
            <a:headEnd/>
            <a:tailEnd/>
          </a:ln>
          <a:effectLst>
            <a:outerShdw blurRad="40000" dist="20000" dir="5400000" rotWithShape="0">
              <a:srgbClr val="000000">
                <a:alpha val="37999"/>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endParaRPr lang="en-US"/>
          </a:p>
        </p:txBody>
      </p:sp>
      <p:sp>
        <p:nvSpPr>
          <p:cNvPr id="71694" name="TextBox 4"/>
          <p:cNvSpPr txBox="1">
            <a:spLocks noChangeArrowheads="1"/>
          </p:cNvSpPr>
          <p:nvPr/>
        </p:nvSpPr>
        <p:spPr bwMode="auto">
          <a:xfrm>
            <a:off x="2209800" y="1828801"/>
            <a:ext cx="3505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2800"/>
              <a:t>96 Bytes for Header</a:t>
            </a:r>
          </a:p>
        </p:txBody>
      </p:sp>
      <p:sp>
        <p:nvSpPr>
          <p:cNvPr id="71695" name="TextBox 18"/>
          <p:cNvSpPr txBox="1">
            <a:spLocks noChangeArrowheads="1"/>
          </p:cNvSpPr>
          <p:nvPr/>
        </p:nvSpPr>
        <p:spPr bwMode="auto">
          <a:xfrm>
            <a:off x="2286000" y="4038601"/>
            <a:ext cx="3505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2800"/>
              <a:t>8096 Bytes for Rows</a:t>
            </a:r>
          </a:p>
        </p:txBody>
      </p:sp>
    </p:spTree>
    <p:extLst>
      <p:ext uri="{BB962C8B-B14F-4D97-AF65-F5344CB8AC3E}">
        <p14:creationId xmlns:p14="http://schemas.microsoft.com/office/powerpoint/2010/main" val="278140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27538" y="3188677"/>
            <a:ext cx="4293265" cy="1717306"/>
          </a:xfrm>
          <a:prstGeom prst="rect">
            <a:avLst/>
          </a:prstGeom>
          <a:ln>
            <a:noFill/>
          </a:ln>
          <a:effectLst/>
        </p:spPr>
      </p:pic>
      <p:sp>
        <p:nvSpPr>
          <p:cNvPr id="10" name="Content Placeholder 2">
            <a:extLst>
              <a:ext uri="{FF2B5EF4-FFF2-40B4-BE49-F238E27FC236}">
                <a16:creationId xmlns:a16="http://schemas.microsoft.com/office/drawing/2014/main" id="{D546F0B2-CB10-CB45-B459-B0FF964BCDA6}"/>
              </a:ext>
            </a:extLst>
          </p:cNvPr>
          <p:cNvSpPr txBox="1">
            <a:spLocks/>
          </p:cNvSpPr>
          <p:nvPr/>
        </p:nvSpPr>
        <p:spPr bwMode="auto">
          <a:xfrm>
            <a:off x="5574323" y="2110154"/>
            <a:ext cx="6277707" cy="44137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lIns="91440" tIns="45720" rIns="91440" bIns="45720" numCol="1" rtlCol="0" anchorCtr="0" compatLnSpc="1">
            <a:prstTxWarp prst="textNoShape">
              <a:avLst/>
            </a:prstTxWarp>
            <a:normAutofit fontScale="92500" lnSpcReduction="10000"/>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914400" eaLnBrk="1" hangingPunct="1">
              <a:lnSpc>
                <a:spcPct val="90000"/>
              </a:lnSpc>
              <a:buNone/>
            </a:pPr>
            <a:r>
              <a:rPr lang="en-US" sz="2600" dirty="0">
                <a:ea typeface="+mn-ea"/>
                <a:cs typeface="+mn-cs"/>
              </a:rPr>
              <a:t>The vetted and certified experts at Denny Cherry and Associates Consulting assist companies with attaining IT goals such as HA, scalability, SQL Server virtualization, migration, and acceleration reliably while finding ways to save on costs. With clients ranging from Fortune 50 corporations to small businesses, their commitment to each is the same: to provide a deft, high-speed IT environment that leverages every aspect of their platform: from architecture, infrastructure, to network.</a:t>
            </a:r>
          </a:p>
          <a:p>
            <a:pPr marL="0" indent="-228600" algn="ctr" defTabSz="914400" eaLnBrk="1" hangingPunct="1">
              <a:lnSpc>
                <a:spcPct val="90000"/>
              </a:lnSpc>
              <a:buFont typeface="Arial" panose="020B0604020202020204" pitchFamily="34" charset="0"/>
              <a:buChar char="•"/>
            </a:pPr>
            <a:endParaRPr lang="en-US" sz="2600" i="1" dirty="0">
              <a:ea typeface="+mn-ea"/>
              <a:cs typeface="+mn-cs"/>
            </a:endParaRPr>
          </a:p>
          <a:p>
            <a:pPr marL="0" indent="0" algn="ctr" defTabSz="914400" eaLnBrk="1" hangingPunct="1">
              <a:lnSpc>
                <a:spcPct val="90000"/>
              </a:lnSpc>
              <a:buNone/>
            </a:pPr>
            <a:r>
              <a:rPr lang="en-US" sz="2600" b="1" dirty="0">
                <a:ea typeface="+mn-ea"/>
                <a:cs typeface="+mn-cs"/>
              </a:rPr>
              <a:t>Visit DCAC at </a:t>
            </a:r>
            <a:r>
              <a:rPr lang="en-US" sz="2600" b="1" dirty="0">
                <a:ea typeface="+mn-ea"/>
                <a:cs typeface="+mn-cs"/>
                <a:hlinkClick r:id="rId3"/>
              </a:rPr>
              <a:t>http://www.dcac.co</a:t>
            </a:r>
            <a:endParaRPr lang="en-US" sz="2600" b="1" dirty="0">
              <a:ea typeface="+mn-ea"/>
              <a:cs typeface="+mn-cs"/>
            </a:endParaRPr>
          </a:p>
          <a:p>
            <a:pPr marL="0" indent="-228600" defTabSz="914400" eaLnBrk="1" hangingPunct="1">
              <a:lnSpc>
                <a:spcPct val="90000"/>
              </a:lnSpc>
              <a:buFont typeface="Arial" panose="020B0604020202020204" pitchFamily="34" charset="0"/>
              <a:buChar char="•"/>
            </a:pPr>
            <a:endParaRPr lang="en-US" sz="1400" b="1" dirty="0">
              <a:ea typeface="+mn-ea"/>
              <a:cs typeface="+mn-cs"/>
            </a:endParaRPr>
          </a:p>
        </p:txBody>
      </p:sp>
      <p:sp>
        <p:nvSpPr>
          <p:cNvPr id="12" name="Title 1">
            <a:extLst>
              <a:ext uri="{FF2B5EF4-FFF2-40B4-BE49-F238E27FC236}">
                <a16:creationId xmlns:a16="http://schemas.microsoft.com/office/drawing/2014/main" id="{5BBD9CB1-FF70-4C14-8500-07A7E6282972}"/>
              </a:ext>
            </a:extLst>
          </p:cNvPr>
          <p:cNvSpPr>
            <a:spLocks noGrp="1"/>
          </p:cNvSpPr>
          <p:nvPr>
            <p:ph type="title"/>
          </p:nvPr>
        </p:nvSpPr>
        <p:spPr>
          <a:xfrm>
            <a:off x="680321" y="753228"/>
            <a:ext cx="9613861" cy="1080938"/>
          </a:xfrm>
        </p:spPr>
        <p:txBody>
          <a:bodyPr>
            <a:normAutofit/>
          </a:bodyPr>
          <a:lstStyle/>
          <a:p>
            <a:r>
              <a:rPr lang="en-US" dirty="0">
                <a:effectLst>
                  <a:outerShdw blurRad="38100" dist="38100" dir="2700000" algn="tl">
                    <a:srgbClr val="000000">
                      <a:alpha val="43137"/>
                    </a:srgbClr>
                  </a:outerShdw>
                </a:effectLst>
              </a:rPr>
              <a:t>Where Am I?</a:t>
            </a:r>
          </a:p>
        </p:txBody>
      </p:sp>
    </p:spTree>
    <p:extLst>
      <p:ext uri="{BB962C8B-B14F-4D97-AF65-F5344CB8AC3E}">
        <p14:creationId xmlns:p14="http://schemas.microsoft.com/office/powerpoint/2010/main" val="226230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pPr eaLnBrk="1" hangingPunct="1"/>
            <a:r>
              <a:rPr lang="en-US" altLang="en-US">
                <a:ea typeface="ＭＳ Ｐゴシック" charset="-128"/>
              </a:rPr>
              <a:t>Pages - Header</a:t>
            </a:r>
          </a:p>
        </p:txBody>
      </p:sp>
      <p:sp>
        <p:nvSpPr>
          <p:cNvPr id="3" name="Content Placeholder 2"/>
          <p:cNvSpPr>
            <a:spLocks noGrp="1"/>
          </p:cNvSpPr>
          <p:nvPr>
            <p:ph idx="1"/>
          </p:nvPr>
        </p:nvSpPr>
        <p:spPr>
          <a:xfrm>
            <a:off x="1752600" y="1844566"/>
            <a:ext cx="3733800" cy="3352800"/>
          </a:xfrm>
        </p:spPr>
        <p:txBody>
          <a:bodyPr rtlCol="0">
            <a:normAutofit/>
          </a:bodyPr>
          <a:lstStyle/>
          <a:p>
            <a:pPr>
              <a:buFont typeface="Arial"/>
              <a:buChar char="•"/>
              <a:defRPr/>
            </a:pPr>
            <a:r>
              <a:rPr lang="en-US" dirty="0">
                <a:ea typeface="+mn-ea"/>
                <a:cs typeface="+mn-cs"/>
              </a:rPr>
              <a:t>Things to Note:</a:t>
            </a:r>
          </a:p>
          <a:p>
            <a:pPr lvl="1">
              <a:buFont typeface="Arial"/>
              <a:buChar char="–"/>
              <a:defRPr/>
            </a:pPr>
            <a:r>
              <a:rPr lang="en-US" dirty="0">
                <a:ea typeface="+mn-ea"/>
              </a:rPr>
              <a:t>Page Type</a:t>
            </a:r>
          </a:p>
          <a:p>
            <a:pPr lvl="1">
              <a:buFont typeface="Arial"/>
              <a:buChar char="–"/>
              <a:defRPr/>
            </a:pPr>
            <a:r>
              <a:rPr lang="en-US" dirty="0">
                <a:ea typeface="+mn-ea"/>
              </a:rPr>
              <a:t>Object ID</a:t>
            </a:r>
          </a:p>
          <a:p>
            <a:pPr lvl="1">
              <a:buFont typeface="Arial"/>
              <a:buChar char="–"/>
              <a:defRPr/>
            </a:pPr>
            <a:r>
              <a:rPr lang="en-US" dirty="0">
                <a:ea typeface="+mn-ea"/>
              </a:rPr>
              <a:t>Ghost Count Record</a:t>
            </a:r>
          </a:p>
          <a:p>
            <a:pPr lvl="1">
              <a:buFont typeface="Arial"/>
              <a:buChar char="–"/>
              <a:defRPr/>
            </a:pPr>
            <a:r>
              <a:rPr lang="en-US" dirty="0">
                <a:ea typeface="+mn-ea"/>
              </a:rPr>
              <a:t>Slot Count</a:t>
            </a:r>
          </a:p>
          <a:p>
            <a:pPr marL="0" indent="0">
              <a:buNone/>
              <a:defRPr/>
            </a:pPr>
            <a:endParaRPr lang="en-US" dirty="0">
              <a:ea typeface="+mn-ea"/>
              <a:cs typeface="+mn-cs"/>
            </a:endParaRPr>
          </a:p>
          <a:p>
            <a:pPr>
              <a:buFont typeface="Arial"/>
              <a:buChar char="•"/>
              <a:defRPr/>
            </a:pPr>
            <a:endParaRPr lang="en-US" dirty="0">
              <a:ea typeface="+mn-ea"/>
              <a:cs typeface="+mn-cs"/>
            </a:endParaRPr>
          </a:p>
        </p:txBody>
      </p:sp>
      <p:pic>
        <p:nvPicPr>
          <p:cNvPr id="72707" name="Picture 4" descr="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966694"/>
            <a:ext cx="5224462"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27282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pPr eaLnBrk="1" hangingPunct="1"/>
            <a:r>
              <a:rPr lang="en-US" altLang="en-US">
                <a:ea typeface="ＭＳ Ｐゴシック" charset="-128"/>
              </a:rPr>
              <a:t>Pages - Header</a:t>
            </a:r>
          </a:p>
        </p:txBody>
      </p:sp>
      <p:pic>
        <p:nvPicPr>
          <p:cNvPr id="74754" name="Picture 3" descr="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447800"/>
            <a:ext cx="7924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41236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pPr eaLnBrk="1" hangingPunct="1"/>
            <a:r>
              <a:rPr lang="en-US" altLang="en-US">
                <a:ea typeface="ＭＳ Ｐゴシック" charset="-128"/>
              </a:rPr>
              <a:t>Pages - Header</a:t>
            </a:r>
          </a:p>
        </p:txBody>
      </p:sp>
      <p:pic>
        <p:nvPicPr>
          <p:cNvPr id="76802" name="Picture 3" descr="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447800"/>
            <a:ext cx="7848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5143500" y="5787259"/>
            <a:ext cx="1295400" cy="228600"/>
          </a:xfrm>
          <a:prstGeom prst="rect">
            <a:avLst/>
          </a:prstGeom>
          <a:noFill/>
          <a:ln w="25400">
            <a:solidFill>
              <a:srgbClr val="FF0000"/>
            </a:solidFill>
            <a:miter lim="800000"/>
            <a:headEnd/>
            <a:tailEnd/>
          </a:ln>
          <a:effectLst>
            <a:outerShdw blurRad="40000" dist="23000" dir="5400000" rotWithShape="0">
              <a:srgbClr val="000000">
                <a:alpha val="34998"/>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endParaRPr lang="en-US">
              <a:solidFill>
                <a:schemeClr val="lt1"/>
              </a:solidFill>
            </a:endParaRPr>
          </a:p>
        </p:txBody>
      </p:sp>
      <p:sp>
        <p:nvSpPr>
          <p:cNvPr id="7" name="Rectangle 6"/>
          <p:cNvSpPr>
            <a:spLocks noChangeArrowheads="1"/>
          </p:cNvSpPr>
          <p:nvPr/>
        </p:nvSpPr>
        <p:spPr bwMode="auto">
          <a:xfrm>
            <a:off x="7924800" y="6172200"/>
            <a:ext cx="1524000" cy="228600"/>
          </a:xfrm>
          <a:prstGeom prst="rect">
            <a:avLst/>
          </a:prstGeom>
          <a:noFill/>
          <a:ln w="25400">
            <a:solidFill>
              <a:srgbClr val="FF0000"/>
            </a:solidFill>
            <a:miter lim="800000"/>
            <a:headEnd/>
            <a:tailEnd/>
          </a:ln>
          <a:effectLst>
            <a:outerShdw blurRad="40000" dist="23000" dir="5400000" rotWithShape="0">
              <a:srgbClr val="000000">
                <a:alpha val="34998"/>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endParaRPr lang="en-US">
              <a:solidFill>
                <a:schemeClr val="lt1"/>
              </a:solidFill>
            </a:endParaRPr>
          </a:p>
        </p:txBody>
      </p:sp>
      <p:sp>
        <p:nvSpPr>
          <p:cNvPr id="8" name="Rectangle 7"/>
          <p:cNvSpPr>
            <a:spLocks noChangeArrowheads="1"/>
          </p:cNvSpPr>
          <p:nvPr/>
        </p:nvSpPr>
        <p:spPr bwMode="auto">
          <a:xfrm>
            <a:off x="8001000" y="4724400"/>
            <a:ext cx="1143000" cy="228600"/>
          </a:xfrm>
          <a:prstGeom prst="rect">
            <a:avLst/>
          </a:prstGeom>
          <a:noFill/>
          <a:ln w="25400">
            <a:solidFill>
              <a:srgbClr val="FF0000"/>
            </a:solidFill>
            <a:miter lim="800000"/>
            <a:headEnd/>
            <a:tailEnd/>
          </a:ln>
          <a:effectLst>
            <a:outerShdw blurRad="40000" dist="23000" dir="5400000" rotWithShape="0">
              <a:srgbClr val="000000">
                <a:alpha val="34998"/>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endParaRPr lang="en-US">
              <a:solidFill>
                <a:schemeClr val="lt1"/>
              </a:solidFill>
            </a:endParaRPr>
          </a:p>
        </p:txBody>
      </p:sp>
      <p:sp>
        <p:nvSpPr>
          <p:cNvPr id="9" name="Rectangle 8"/>
          <p:cNvSpPr>
            <a:spLocks noChangeArrowheads="1"/>
          </p:cNvSpPr>
          <p:nvPr/>
        </p:nvSpPr>
        <p:spPr bwMode="auto">
          <a:xfrm>
            <a:off x="2209800" y="4724400"/>
            <a:ext cx="1600200" cy="228600"/>
          </a:xfrm>
          <a:prstGeom prst="rect">
            <a:avLst/>
          </a:prstGeom>
          <a:noFill/>
          <a:ln w="25400">
            <a:solidFill>
              <a:srgbClr val="FF0000"/>
            </a:solidFill>
            <a:miter lim="800000"/>
            <a:headEnd/>
            <a:tailEnd/>
          </a:ln>
          <a:effectLst>
            <a:outerShdw blurRad="40000" dist="23000" dir="5400000" rotWithShape="0">
              <a:srgbClr val="000000">
                <a:alpha val="34998"/>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endParaRPr lang="en-US">
              <a:solidFill>
                <a:schemeClr val="lt1"/>
              </a:solidFill>
            </a:endParaRPr>
          </a:p>
        </p:txBody>
      </p:sp>
      <p:sp>
        <p:nvSpPr>
          <p:cNvPr id="10" name="Rectangle 9"/>
          <p:cNvSpPr>
            <a:spLocks noChangeArrowheads="1"/>
          </p:cNvSpPr>
          <p:nvPr/>
        </p:nvSpPr>
        <p:spPr bwMode="auto">
          <a:xfrm>
            <a:off x="2209800" y="5638800"/>
            <a:ext cx="2667000" cy="228600"/>
          </a:xfrm>
          <a:prstGeom prst="rect">
            <a:avLst/>
          </a:prstGeom>
          <a:noFill/>
          <a:ln w="25400">
            <a:solidFill>
              <a:srgbClr val="FF0000"/>
            </a:solidFill>
            <a:miter lim="800000"/>
            <a:headEnd/>
            <a:tailEnd/>
          </a:ln>
          <a:effectLst>
            <a:outerShdw blurRad="40000" dist="23000" dir="5400000" rotWithShape="0">
              <a:srgbClr val="000000">
                <a:alpha val="34998"/>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endParaRPr lang="en-US">
              <a:solidFill>
                <a:schemeClr val="lt1"/>
              </a:solidFill>
            </a:endParaRPr>
          </a:p>
        </p:txBody>
      </p:sp>
    </p:spTree>
    <p:extLst>
      <p:ext uri="{BB962C8B-B14F-4D97-AF65-F5344CB8AC3E}">
        <p14:creationId xmlns:p14="http://schemas.microsoft.com/office/powerpoint/2010/main" val="41244633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pPr eaLnBrk="1" hangingPunct="1"/>
            <a:r>
              <a:rPr lang="en-US" altLang="en-US">
                <a:ea typeface="ＭＳ Ｐゴシック" charset="-128"/>
              </a:rPr>
              <a:t>Pages</a:t>
            </a:r>
          </a:p>
        </p:txBody>
      </p:sp>
      <p:sp>
        <p:nvSpPr>
          <p:cNvPr id="3" name="Content Placeholder 2"/>
          <p:cNvSpPr>
            <a:spLocks noGrp="1"/>
          </p:cNvSpPr>
          <p:nvPr>
            <p:ph idx="1"/>
          </p:nvPr>
        </p:nvSpPr>
        <p:spPr>
          <a:xfrm>
            <a:off x="1981200" y="1295400"/>
            <a:ext cx="8229600" cy="5334000"/>
          </a:xfrm>
        </p:spPr>
        <p:txBody>
          <a:bodyPr rtlCol="0">
            <a:noAutofit/>
          </a:bodyPr>
          <a:lstStyle/>
          <a:p>
            <a:pPr>
              <a:buFont typeface="Arial"/>
              <a:buChar char="•"/>
              <a:defRPr/>
            </a:pPr>
            <a:r>
              <a:rPr lang="en-US" dirty="0"/>
              <a:t>Single page size limit for data is 8060 bytes</a:t>
            </a:r>
          </a:p>
          <a:p>
            <a:pPr lvl="1">
              <a:buFont typeface="Arial"/>
              <a:buChar char="–"/>
              <a:defRPr/>
            </a:pPr>
            <a:r>
              <a:rPr lang="en-US" sz="2400" dirty="0"/>
              <a:t>No exceptions</a:t>
            </a:r>
          </a:p>
          <a:p>
            <a:pPr lvl="1">
              <a:buFont typeface="Arial"/>
              <a:buChar char="–"/>
              <a:defRPr/>
            </a:pPr>
            <a:r>
              <a:rPr lang="en-US" sz="2400" dirty="0"/>
              <a:t>Can store single record or multiple records</a:t>
            </a:r>
          </a:p>
          <a:p>
            <a:pPr lvl="1">
              <a:buFont typeface="Arial"/>
              <a:buChar char="–"/>
              <a:defRPr/>
            </a:pPr>
            <a:r>
              <a:rPr lang="en-US" sz="2400" dirty="0"/>
              <a:t>Off row storage</a:t>
            </a:r>
          </a:p>
          <a:p>
            <a:pPr>
              <a:buFont typeface="Arial"/>
              <a:buChar char="•"/>
              <a:defRPr/>
            </a:pPr>
            <a:r>
              <a:rPr lang="en-US" dirty="0"/>
              <a:t>Slot Array</a:t>
            </a:r>
          </a:p>
          <a:p>
            <a:pPr lvl="1">
              <a:buFont typeface="Arial"/>
              <a:buChar char="–"/>
              <a:defRPr/>
            </a:pPr>
            <a:r>
              <a:rPr lang="en-US" sz="2400" dirty="0"/>
              <a:t>Stores the offsets to each row on the page</a:t>
            </a:r>
          </a:p>
          <a:p>
            <a:pPr lvl="1">
              <a:buFont typeface="Arial"/>
              <a:buChar char="–"/>
              <a:defRPr/>
            </a:pPr>
            <a:r>
              <a:rPr lang="en-US" sz="2400" dirty="0"/>
              <a:t>2 bytes per row</a:t>
            </a:r>
          </a:p>
          <a:p>
            <a:pPr>
              <a:buFont typeface="Arial"/>
              <a:buChar char="•"/>
              <a:defRPr/>
            </a:pPr>
            <a:r>
              <a:rPr lang="en-US" dirty="0"/>
              <a:t>The rows do not have to be stored in order physically on the page</a:t>
            </a:r>
          </a:p>
          <a:p>
            <a:pPr lvl="1">
              <a:buFont typeface="Arial"/>
              <a:buChar char="–"/>
              <a:defRPr/>
            </a:pPr>
            <a:r>
              <a:rPr lang="en-US" sz="2400" dirty="0"/>
              <a:t>The slot array offsets will stored in sorted order</a:t>
            </a:r>
          </a:p>
        </p:txBody>
      </p:sp>
    </p:spTree>
    <p:extLst>
      <p:ext uri="{BB962C8B-B14F-4D97-AF65-F5344CB8AC3E}">
        <p14:creationId xmlns:p14="http://schemas.microsoft.com/office/powerpoint/2010/main" val="14081266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p:txBody>
          <a:bodyPr/>
          <a:lstStyle/>
          <a:p>
            <a:pPr eaLnBrk="1" hangingPunct="1"/>
            <a:r>
              <a:rPr lang="en-US" altLang="en-US">
                <a:ea typeface="ＭＳ Ｐゴシック" charset="-128"/>
              </a:rPr>
              <a:t>Pages</a:t>
            </a:r>
          </a:p>
        </p:txBody>
      </p:sp>
      <p:sp>
        <p:nvSpPr>
          <p:cNvPr id="11" name="Rectangle 10"/>
          <p:cNvSpPr>
            <a:spLocks noChangeArrowheads="1"/>
          </p:cNvSpPr>
          <p:nvPr/>
        </p:nvSpPr>
        <p:spPr bwMode="auto">
          <a:xfrm>
            <a:off x="6781800" y="1417638"/>
            <a:ext cx="3048000" cy="4495800"/>
          </a:xfrm>
          <a:prstGeom prst="rect">
            <a:avLst/>
          </a:prstGeom>
          <a:noFill/>
          <a:ln w="38100">
            <a:solidFill>
              <a:schemeClr val="tx1"/>
            </a:solidFill>
            <a:round/>
            <a:headEnd/>
            <a:tailEnd/>
          </a:ln>
          <a:effectLst>
            <a:outerShdw blurRad="40000" dist="23000" dir="5400000" rotWithShape="0">
              <a:srgbClr val="000000">
                <a:alpha val="34998"/>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endParaRPr lang="en-US">
              <a:solidFill>
                <a:schemeClr val="lt1"/>
              </a:solidFill>
            </a:endParaRPr>
          </a:p>
        </p:txBody>
      </p:sp>
      <p:cxnSp>
        <p:nvCxnSpPr>
          <p:cNvPr id="13" name="Straight Connector 12"/>
          <p:cNvCxnSpPr>
            <a:cxnSpLocks noChangeShapeType="1"/>
          </p:cNvCxnSpPr>
          <p:nvPr/>
        </p:nvCxnSpPr>
        <p:spPr bwMode="auto">
          <a:xfrm>
            <a:off x="6781800" y="2636838"/>
            <a:ext cx="3048000" cy="0"/>
          </a:xfrm>
          <a:prstGeom prst="line">
            <a:avLst/>
          </a:prstGeom>
          <a:noFill/>
          <a:ln w="25400">
            <a:solidFill>
              <a:schemeClr val="tx1"/>
            </a:solidFill>
            <a:round/>
            <a:headEnd/>
            <a:tailEn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sp>
        <p:nvSpPr>
          <p:cNvPr id="80900" name="TextBox 15"/>
          <p:cNvSpPr txBox="1">
            <a:spLocks noChangeArrowheads="1"/>
          </p:cNvSpPr>
          <p:nvPr/>
        </p:nvSpPr>
        <p:spPr bwMode="auto">
          <a:xfrm>
            <a:off x="7696201" y="1798639"/>
            <a:ext cx="1196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t>Header</a:t>
            </a:r>
            <a:endParaRPr lang="en-US" altLang="en-US" sz="1800"/>
          </a:p>
        </p:txBody>
      </p:sp>
      <p:sp>
        <p:nvSpPr>
          <p:cNvPr id="18" name="Rectangle 17"/>
          <p:cNvSpPr>
            <a:spLocks noChangeArrowheads="1"/>
          </p:cNvSpPr>
          <p:nvPr/>
        </p:nvSpPr>
        <p:spPr bwMode="auto">
          <a:xfrm>
            <a:off x="7010400" y="2865438"/>
            <a:ext cx="1981200" cy="457200"/>
          </a:xfrm>
          <a:prstGeom prst="rect">
            <a:avLst/>
          </a:prstGeom>
          <a:noFill/>
          <a:ln w="38100">
            <a:solidFill>
              <a:srgbClr val="FF0000"/>
            </a:solidFill>
            <a:miter lim="800000"/>
            <a:headEnd/>
            <a:tailEnd/>
          </a:ln>
          <a:effectLst>
            <a:outerShdw blurRad="40000" dist="23000" dir="5400000" rotWithShape="0">
              <a:srgbClr val="000000">
                <a:alpha val="34998"/>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r>
              <a:rPr lang="en-US" cap="all" dirty="0">
                <a:solidFill>
                  <a:srgbClr val="FF0000"/>
                </a:solidFill>
              </a:rPr>
              <a:t>Row 1</a:t>
            </a:r>
          </a:p>
        </p:txBody>
      </p:sp>
      <p:sp>
        <p:nvSpPr>
          <p:cNvPr id="23" name="Rectangle 22"/>
          <p:cNvSpPr>
            <a:spLocks noChangeArrowheads="1"/>
          </p:cNvSpPr>
          <p:nvPr/>
        </p:nvSpPr>
        <p:spPr bwMode="auto">
          <a:xfrm>
            <a:off x="7620000" y="3475038"/>
            <a:ext cx="1981200" cy="457200"/>
          </a:xfrm>
          <a:prstGeom prst="rect">
            <a:avLst/>
          </a:prstGeom>
          <a:noFill/>
          <a:ln w="38100">
            <a:solidFill>
              <a:srgbClr val="FF0000"/>
            </a:solidFill>
            <a:miter lim="800000"/>
            <a:headEnd/>
            <a:tailEnd/>
          </a:ln>
          <a:effectLst>
            <a:outerShdw blurRad="40000" dist="23000" dir="5400000" rotWithShape="0">
              <a:srgbClr val="000000">
                <a:alpha val="34998"/>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r>
              <a:rPr lang="en-US" cap="all" dirty="0">
                <a:solidFill>
                  <a:srgbClr val="FF0000"/>
                </a:solidFill>
              </a:rPr>
              <a:t>Row 3</a:t>
            </a:r>
          </a:p>
        </p:txBody>
      </p:sp>
      <p:sp>
        <p:nvSpPr>
          <p:cNvPr id="24" name="Rectangle 23"/>
          <p:cNvSpPr>
            <a:spLocks noChangeArrowheads="1"/>
          </p:cNvSpPr>
          <p:nvPr/>
        </p:nvSpPr>
        <p:spPr bwMode="auto">
          <a:xfrm>
            <a:off x="7239000" y="4084638"/>
            <a:ext cx="1981200" cy="457200"/>
          </a:xfrm>
          <a:prstGeom prst="rect">
            <a:avLst/>
          </a:prstGeom>
          <a:noFill/>
          <a:ln w="38100">
            <a:solidFill>
              <a:srgbClr val="FF0000"/>
            </a:solidFill>
            <a:miter lim="800000"/>
            <a:headEnd/>
            <a:tailEnd/>
          </a:ln>
          <a:effectLst>
            <a:outerShdw blurRad="40000" dist="23000" dir="5400000" rotWithShape="0">
              <a:srgbClr val="000000">
                <a:alpha val="34998"/>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r>
              <a:rPr lang="en-US" cap="all" dirty="0">
                <a:solidFill>
                  <a:srgbClr val="FF0000"/>
                </a:solidFill>
              </a:rPr>
              <a:t>Row 2</a:t>
            </a:r>
          </a:p>
        </p:txBody>
      </p:sp>
      <p:sp>
        <p:nvSpPr>
          <p:cNvPr id="25" name="Rectangle 24"/>
          <p:cNvSpPr>
            <a:spLocks noChangeArrowheads="1"/>
          </p:cNvSpPr>
          <p:nvPr/>
        </p:nvSpPr>
        <p:spPr bwMode="auto">
          <a:xfrm>
            <a:off x="7696200" y="5380038"/>
            <a:ext cx="2057400" cy="457200"/>
          </a:xfrm>
          <a:prstGeom prst="rect">
            <a:avLst/>
          </a:prstGeom>
          <a:noFill/>
          <a:ln w="38100">
            <a:solidFill>
              <a:schemeClr val="tx1"/>
            </a:solidFill>
            <a:miter lim="800000"/>
            <a:headEnd/>
            <a:tailEnd/>
          </a:ln>
          <a:effectLst>
            <a:outerShdw blurRad="40000" dist="23000" dir="5400000" rotWithShape="0">
              <a:srgbClr val="000000">
                <a:alpha val="34998"/>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endParaRPr lang="en-US">
              <a:solidFill>
                <a:schemeClr val="lt1"/>
              </a:solidFill>
            </a:endParaRPr>
          </a:p>
        </p:txBody>
      </p:sp>
      <p:cxnSp>
        <p:nvCxnSpPr>
          <p:cNvPr id="27" name="Straight Connector 26"/>
          <p:cNvCxnSpPr>
            <a:cxnSpLocks noChangeShapeType="1"/>
          </p:cNvCxnSpPr>
          <p:nvPr/>
        </p:nvCxnSpPr>
        <p:spPr bwMode="auto">
          <a:xfrm>
            <a:off x="9296400" y="5380038"/>
            <a:ext cx="0" cy="457200"/>
          </a:xfrm>
          <a:prstGeom prst="line">
            <a:avLst/>
          </a:prstGeom>
          <a:noFill/>
          <a:ln w="25400">
            <a:solidFill>
              <a:schemeClr val="accent1"/>
            </a:solidFill>
            <a:round/>
            <a:headEnd/>
            <a:tailEn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29" name="Straight Connector 28"/>
          <p:cNvCxnSpPr>
            <a:cxnSpLocks noChangeShapeType="1"/>
          </p:cNvCxnSpPr>
          <p:nvPr/>
        </p:nvCxnSpPr>
        <p:spPr bwMode="auto">
          <a:xfrm>
            <a:off x="8763000" y="5380038"/>
            <a:ext cx="0" cy="457200"/>
          </a:xfrm>
          <a:prstGeom prst="line">
            <a:avLst/>
          </a:prstGeom>
          <a:noFill/>
          <a:ln w="25400">
            <a:solidFill>
              <a:schemeClr val="accent1"/>
            </a:solidFill>
            <a:round/>
            <a:headEnd/>
            <a:tailEn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30" name="Straight Connector 29"/>
          <p:cNvCxnSpPr>
            <a:cxnSpLocks noChangeShapeType="1"/>
          </p:cNvCxnSpPr>
          <p:nvPr/>
        </p:nvCxnSpPr>
        <p:spPr bwMode="auto">
          <a:xfrm>
            <a:off x="8305800" y="5380038"/>
            <a:ext cx="0" cy="457200"/>
          </a:xfrm>
          <a:prstGeom prst="line">
            <a:avLst/>
          </a:prstGeom>
          <a:noFill/>
          <a:ln w="25400">
            <a:solidFill>
              <a:schemeClr val="accent1"/>
            </a:solidFill>
            <a:round/>
            <a:headEnd/>
            <a:tailEnd/>
          </a:ln>
          <a:effectLst>
            <a:outerShdw blurRad="40000" dist="20000" dir="5400000" rotWithShape="0">
              <a:srgbClr val="000000">
                <a:alpha val="37999"/>
              </a:srgbClr>
            </a:outerShdw>
          </a:effectLst>
          <a:extLst>
            <a:ext uri="{909E8E84-426E-40dd-AFC4-6F175D3DCCD1}">
              <a14:hiddenFill xmlns="" xmlns:a14="http://schemas.microsoft.com/office/drawing/2010/main">
                <a:noFill/>
              </a14:hiddenFill>
            </a:ext>
          </a:extLst>
        </p:spPr>
      </p:cxnSp>
      <p:sp>
        <p:nvSpPr>
          <p:cNvPr id="2" name="Left Brace 1"/>
          <p:cNvSpPr/>
          <p:nvPr/>
        </p:nvSpPr>
        <p:spPr>
          <a:xfrm>
            <a:off x="5105400" y="2789238"/>
            <a:ext cx="1295400" cy="2133600"/>
          </a:xfrm>
          <a:prstGeom prst="leftBrace">
            <a:avLst/>
          </a:prstGeom>
          <a:noFill/>
          <a:ln w="38100" cmpd="sng">
            <a:solidFill>
              <a:srgbClr val="FF0000"/>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80910" name="TextBox 3"/>
          <p:cNvSpPr txBox="1">
            <a:spLocks noChangeArrowheads="1"/>
          </p:cNvSpPr>
          <p:nvPr/>
        </p:nvSpPr>
        <p:spPr bwMode="auto">
          <a:xfrm>
            <a:off x="2133600" y="3551239"/>
            <a:ext cx="28527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3600"/>
              <a:t>Not in order!!</a:t>
            </a:r>
          </a:p>
        </p:txBody>
      </p:sp>
    </p:spTree>
    <p:extLst>
      <p:ext uri="{BB962C8B-B14F-4D97-AF65-F5344CB8AC3E}">
        <p14:creationId xmlns:p14="http://schemas.microsoft.com/office/powerpoint/2010/main" val="4161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p:txBody>
          <a:bodyPr/>
          <a:lstStyle/>
          <a:p>
            <a:pPr eaLnBrk="1" hangingPunct="1"/>
            <a:r>
              <a:rPr lang="en-US" altLang="en-US">
                <a:ea typeface="ＭＳ Ｐゴシック" charset="-128"/>
              </a:rPr>
              <a:t>Pages</a:t>
            </a:r>
          </a:p>
        </p:txBody>
      </p:sp>
      <p:sp>
        <p:nvSpPr>
          <p:cNvPr id="3" name="Content Placeholder 2"/>
          <p:cNvSpPr>
            <a:spLocks noGrp="1"/>
          </p:cNvSpPr>
          <p:nvPr>
            <p:ph idx="1"/>
          </p:nvPr>
        </p:nvSpPr>
        <p:spPr>
          <a:xfrm>
            <a:off x="1981200" y="1295401"/>
            <a:ext cx="8229600" cy="4525963"/>
          </a:xfrm>
        </p:spPr>
        <p:txBody>
          <a:bodyPr rtlCol="0">
            <a:normAutofit fontScale="92500" lnSpcReduction="20000"/>
          </a:bodyPr>
          <a:lstStyle/>
          <a:p>
            <a:pPr>
              <a:buFont typeface="Arial"/>
              <a:buChar char="•"/>
              <a:defRPr/>
            </a:pPr>
            <a:r>
              <a:rPr lang="en-US" sz="3900" dirty="0"/>
              <a:t>Records are stored on the same type of pages</a:t>
            </a:r>
          </a:p>
          <a:p>
            <a:pPr lvl="1">
              <a:buFont typeface="Arial"/>
              <a:buChar char="–"/>
              <a:defRPr/>
            </a:pPr>
            <a:r>
              <a:rPr lang="en-US" sz="3500" dirty="0"/>
              <a:t>IE: Data records are stored on Data pages</a:t>
            </a:r>
          </a:p>
          <a:p>
            <a:pPr lvl="1">
              <a:buFont typeface="Arial"/>
              <a:buChar char="–"/>
              <a:defRPr/>
            </a:pPr>
            <a:r>
              <a:rPr lang="en-US" sz="3500" dirty="0"/>
              <a:t>IE: Index records are stored on Index pages</a:t>
            </a:r>
          </a:p>
          <a:p>
            <a:pPr>
              <a:buFont typeface="Arial"/>
              <a:buChar char="•"/>
              <a:defRPr/>
            </a:pPr>
            <a:r>
              <a:rPr lang="en-US" sz="3900" dirty="0"/>
              <a:t>Boot page</a:t>
            </a:r>
          </a:p>
          <a:p>
            <a:pPr lvl="1">
              <a:buFont typeface="Arial"/>
              <a:buChar char="–"/>
              <a:defRPr/>
            </a:pPr>
            <a:r>
              <a:rPr lang="en-US" sz="3500" dirty="0"/>
              <a:t>Page (1:9) (</a:t>
            </a:r>
            <a:r>
              <a:rPr lang="en-US" sz="3500" dirty="0" err="1"/>
              <a:t>file:page</a:t>
            </a:r>
            <a:r>
              <a:rPr lang="en-US" sz="3500" dirty="0"/>
              <a:t>#)</a:t>
            </a:r>
          </a:p>
          <a:p>
            <a:pPr lvl="1">
              <a:buFont typeface="Arial"/>
              <a:buChar char="–"/>
              <a:defRPr/>
            </a:pPr>
            <a:r>
              <a:rPr lang="en-US" sz="3500" dirty="0"/>
              <a:t>Store metadata about the database</a:t>
            </a:r>
          </a:p>
          <a:p>
            <a:pPr lvl="2">
              <a:buFont typeface="Arial"/>
              <a:buChar char="•"/>
              <a:defRPr/>
            </a:pPr>
            <a:r>
              <a:rPr lang="en-US" sz="3000" dirty="0"/>
              <a:t>Very critical page. </a:t>
            </a:r>
          </a:p>
          <a:p>
            <a:pPr lvl="2">
              <a:buFont typeface="Arial"/>
              <a:buChar char="•"/>
              <a:defRPr/>
            </a:pPr>
            <a:r>
              <a:rPr lang="en-US" sz="3000" dirty="0"/>
              <a:t>If corrupt, restore is the only option</a:t>
            </a:r>
          </a:p>
          <a:p>
            <a:pPr marL="457200" lvl="1" indent="0">
              <a:buNone/>
              <a:defRPr/>
            </a:pPr>
            <a:endParaRPr lang="en-US" dirty="0">
              <a:ea typeface="+mn-ea"/>
            </a:endParaRPr>
          </a:p>
        </p:txBody>
      </p:sp>
    </p:spTree>
    <p:extLst>
      <p:ext uri="{BB962C8B-B14F-4D97-AF65-F5344CB8AC3E}">
        <p14:creationId xmlns:p14="http://schemas.microsoft.com/office/powerpoint/2010/main" val="602578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p:txBody>
          <a:bodyPr/>
          <a:lstStyle/>
          <a:p>
            <a:pPr eaLnBrk="1" hangingPunct="1"/>
            <a:r>
              <a:rPr lang="en-US" altLang="en-US">
                <a:ea typeface="ＭＳ Ｐゴシック" charset="-128"/>
              </a:rPr>
              <a:t>Overall Structure</a:t>
            </a:r>
          </a:p>
        </p:txBody>
      </p:sp>
      <p:sp>
        <p:nvSpPr>
          <p:cNvPr id="6" name="Snip and Round Single Corner Rectangle 5"/>
          <p:cNvSpPr>
            <a:spLocks/>
          </p:cNvSpPr>
          <p:nvPr/>
        </p:nvSpPr>
        <p:spPr bwMode="auto">
          <a:xfrm>
            <a:off x="6400800" y="4648200"/>
            <a:ext cx="1828800" cy="1828800"/>
          </a:xfrm>
          <a:custGeom>
            <a:avLst/>
            <a:gdLst>
              <a:gd name="T0" fmla="*/ 304806 w 1828800"/>
              <a:gd name="T1" fmla="*/ 0 h 1828800"/>
              <a:gd name="T2" fmla="*/ 1523994 w 1828800"/>
              <a:gd name="T3" fmla="*/ 0 h 1828800"/>
              <a:gd name="T4" fmla="*/ 1828800 w 1828800"/>
              <a:gd name="T5" fmla="*/ 304806 h 1828800"/>
              <a:gd name="T6" fmla="*/ 1828800 w 1828800"/>
              <a:gd name="T7" fmla="*/ 1828800 h 1828800"/>
              <a:gd name="T8" fmla="*/ 0 w 1828800"/>
              <a:gd name="T9" fmla="*/ 1828800 h 1828800"/>
              <a:gd name="T10" fmla="*/ 0 w 1828800"/>
              <a:gd name="T11" fmla="*/ 304806 h 1828800"/>
              <a:gd name="T12" fmla="*/ 304806 w 1828800"/>
              <a:gd name="T13" fmla="*/ 0 h 1828800"/>
              <a:gd name="T14" fmla="*/ 0 60000 65536"/>
              <a:gd name="T15" fmla="*/ 0 60000 65536"/>
              <a:gd name="T16" fmla="*/ 0 60000 65536"/>
              <a:gd name="T17" fmla="*/ 0 60000 65536"/>
              <a:gd name="T18" fmla="*/ 0 60000 65536"/>
              <a:gd name="T19" fmla="*/ 0 60000 65536"/>
              <a:gd name="T20" fmla="*/ 0 60000 65536"/>
              <a:gd name="T21" fmla="*/ 0 w 1828800"/>
              <a:gd name="T22" fmla="*/ 0 h 1828800"/>
              <a:gd name="T23" fmla="*/ 1828800 w 1828800"/>
              <a:gd name="T24" fmla="*/ 1828800 h 18288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8800" h="1828800">
                <a:moveTo>
                  <a:pt x="304806" y="0"/>
                </a:moveTo>
                <a:lnTo>
                  <a:pt x="1523994" y="0"/>
                </a:lnTo>
                <a:lnTo>
                  <a:pt x="1828800" y="304806"/>
                </a:lnTo>
                <a:lnTo>
                  <a:pt x="1828800" y="1828800"/>
                </a:lnTo>
                <a:lnTo>
                  <a:pt x="0" y="1828800"/>
                </a:lnTo>
                <a:lnTo>
                  <a:pt x="0" y="304806"/>
                </a:lnTo>
                <a:cubicBezTo>
                  <a:pt x="0" y="136466"/>
                  <a:pt x="136466" y="0"/>
                  <a:pt x="304806" y="0"/>
                </a:cubicBezTo>
                <a:close/>
              </a:path>
            </a:pathLst>
          </a:cu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000000">
                <a:alpha val="34998"/>
              </a:srgbClr>
            </a:outerShdw>
          </a:effectLst>
        </p:spPr>
        <p:txBody>
          <a:bodyPr anchor="ctr"/>
          <a:lstStyle/>
          <a:p>
            <a:pPr algn="ctr">
              <a:defRPr/>
            </a:pPr>
            <a:r>
              <a:rPr lang="en-US" sz="2800" dirty="0">
                <a:solidFill>
                  <a:schemeClr val="lt1"/>
                </a:solidFill>
              </a:rPr>
              <a:t>Extents</a:t>
            </a:r>
            <a:endParaRPr lang="en-US" dirty="0">
              <a:solidFill>
                <a:schemeClr val="lt1"/>
              </a:solidFill>
            </a:endParaRPr>
          </a:p>
        </p:txBody>
      </p:sp>
      <p:sp>
        <p:nvSpPr>
          <p:cNvPr id="83971" name="TextBox 2"/>
          <p:cNvSpPr txBox="1">
            <a:spLocks noChangeArrowheads="1"/>
          </p:cNvSpPr>
          <p:nvPr/>
        </p:nvSpPr>
        <p:spPr bwMode="auto">
          <a:xfrm>
            <a:off x="8382000" y="5257800"/>
            <a:ext cx="1676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2800" dirty="0"/>
              <a:t>Group of 8 Pages</a:t>
            </a:r>
          </a:p>
        </p:txBody>
      </p:sp>
    </p:spTree>
    <p:extLst>
      <p:ext uri="{BB962C8B-B14F-4D97-AF65-F5344CB8AC3E}">
        <p14:creationId xmlns:p14="http://schemas.microsoft.com/office/powerpoint/2010/main" val="41438420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a:xfrm>
            <a:off x="1981200" y="274638"/>
            <a:ext cx="8229600" cy="563562"/>
          </a:xfrm>
        </p:spPr>
        <p:txBody>
          <a:bodyPr>
            <a:normAutofit fontScale="90000"/>
          </a:bodyPr>
          <a:lstStyle/>
          <a:p>
            <a:pPr eaLnBrk="1" hangingPunct="1"/>
            <a:r>
              <a:rPr lang="en-US" altLang="en-US">
                <a:ea typeface="ＭＳ Ｐゴシック" charset="-128"/>
              </a:rPr>
              <a:t>Extents</a:t>
            </a:r>
          </a:p>
        </p:txBody>
      </p:sp>
      <p:sp>
        <p:nvSpPr>
          <p:cNvPr id="84994" name="Content Placeholder 2"/>
          <p:cNvSpPr>
            <a:spLocks noGrp="1"/>
          </p:cNvSpPr>
          <p:nvPr>
            <p:ph idx="1"/>
          </p:nvPr>
        </p:nvSpPr>
        <p:spPr>
          <a:xfrm>
            <a:off x="1981200" y="914400"/>
            <a:ext cx="8229600" cy="3352800"/>
          </a:xfrm>
        </p:spPr>
        <p:txBody>
          <a:bodyPr/>
          <a:lstStyle/>
          <a:p>
            <a:pPr eaLnBrk="1" hangingPunct="1"/>
            <a:r>
              <a:rPr lang="en-US" altLang="en-US" sz="2800" dirty="0">
                <a:ea typeface="ＭＳ Ｐゴシック" charset="-128"/>
              </a:rPr>
              <a:t>Groups of 8 contiguous pages</a:t>
            </a:r>
          </a:p>
          <a:p>
            <a:pPr lvl="1" eaLnBrk="1" hangingPunct="1"/>
            <a:r>
              <a:rPr lang="en-US" altLang="en-US" sz="2400" dirty="0">
                <a:ea typeface="ＭＳ Ｐゴシック" charset="-128"/>
              </a:rPr>
              <a:t>Easier page allocation for SQL Server</a:t>
            </a:r>
          </a:p>
          <a:p>
            <a:pPr eaLnBrk="1" hangingPunct="1"/>
            <a:r>
              <a:rPr lang="en-US" altLang="en-US" sz="2800" dirty="0">
                <a:ea typeface="ＭＳ Ｐゴシック" charset="-128"/>
              </a:rPr>
              <a:t>Mixed Extents</a:t>
            </a:r>
          </a:p>
          <a:p>
            <a:pPr lvl="1" eaLnBrk="1" hangingPunct="1"/>
            <a:r>
              <a:rPr lang="en-US" altLang="en-US" sz="2400" dirty="0">
                <a:ea typeface="ＭＳ Ｐゴシック" charset="-128"/>
              </a:rPr>
              <a:t>Single pages that are allocated to different objects</a:t>
            </a:r>
          </a:p>
          <a:p>
            <a:pPr eaLnBrk="1" hangingPunct="1"/>
            <a:r>
              <a:rPr lang="en-US" altLang="en-US" sz="2800" dirty="0">
                <a:ea typeface="ＭＳ Ｐゴシック" charset="-128"/>
              </a:rPr>
              <a:t>Dedicated Extents</a:t>
            </a:r>
          </a:p>
          <a:p>
            <a:pPr lvl="1" eaLnBrk="1" hangingPunct="1"/>
            <a:r>
              <a:rPr lang="en-US" altLang="en-US" sz="2400" dirty="0">
                <a:ea typeface="ＭＳ Ｐゴシック" charset="-128"/>
              </a:rPr>
              <a:t>8 pages that are allocated to the same object</a:t>
            </a:r>
          </a:p>
        </p:txBody>
      </p:sp>
      <p:pic>
        <p:nvPicPr>
          <p:cNvPr id="8499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114801"/>
            <a:ext cx="6019800" cy="237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7" name="Rectangle 2"/>
          <p:cNvSpPr>
            <a:spLocks noChangeArrowheads="1"/>
          </p:cNvSpPr>
          <p:nvPr/>
        </p:nvSpPr>
        <p:spPr bwMode="auto">
          <a:xfrm>
            <a:off x="3124200" y="6515100"/>
            <a:ext cx="76962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400"/>
              <a:t>http://technet.microsoft.com/en-us/library/ms190969(v=sql.105).aspx</a:t>
            </a:r>
          </a:p>
        </p:txBody>
      </p:sp>
    </p:spTree>
    <p:extLst>
      <p:ext uri="{BB962C8B-B14F-4D97-AF65-F5344CB8AC3E}">
        <p14:creationId xmlns:p14="http://schemas.microsoft.com/office/powerpoint/2010/main" val="960582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p:txBody>
          <a:bodyPr/>
          <a:lstStyle/>
          <a:p>
            <a:pPr eaLnBrk="1" hangingPunct="1"/>
            <a:r>
              <a:rPr lang="en-US" altLang="en-US">
                <a:ea typeface="ＭＳ Ｐゴシック" charset="-128"/>
              </a:rPr>
              <a:t>Tools</a:t>
            </a:r>
          </a:p>
        </p:txBody>
      </p:sp>
      <p:sp>
        <p:nvSpPr>
          <p:cNvPr id="3" name="Content Placeholder 2"/>
          <p:cNvSpPr>
            <a:spLocks noGrp="1"/>
          </p:cNvSpPr>
          <p:nvPr>
            <p:ph idx="1"/>
          </p:nvPr>
        </p:nvSpPr>
        <p:spPr/>
        <p:txBody>
          <a:bodyPr rtlCol="0">
            <a:normAutofit/>
          </a:bodyPr>
          <a:lstStyle/>
          <a:p>
            <a:pPr>
              <a:buFont typeface="Arial"/>
              <a:buChar char="•"/>
              <a:defRPr/>
            </a:pPr>
            <a:r>
              <a:rPr lang="en-US" dirty="0"/>
              <a:t>What tools do can we use?</a:t>
            </a:r>
          </a:p>
          <a:p>
            <a:pPr lvl="1">
              <a:buFont typeface="Arial"/>
              <a:buChar char="–"/>
              <a:defRPr/>
            </a:pPr>
            <a:r>
              <a:rPr lang="en-US" sz="2400" dirty="0"/>
              <a:t>DBCC IND</a:t>
            </a:r>
          </a:p>
          <a:p>
            <a:pPr lvl="1">
              <a:buFont typeface="Arial"/>
              <a:buChar char="–"/>
              <a:defRPr/>
            </a:pPr>
            <a:r>
              <a:rPr lang="en-US" sz="2400" dirty="0"/>
              <a:t>DBCC PAGE</a:t>
            </a:r>
          </a:p>
          <a:p>
            <a:pPr lvl="1">
              <a:buFont typeface="Arial"/>
              <a:buChar char="–"/>
              <a:defRPr/>
            </a:pPr>
            <a:r>
              <a:rPr lang="en-US" sz="2400" dirty="0" err="1"/>
              <a:t>Sys.fn_PhysLocFormatter</a:t>
            </a:r>
            <a:endParaRPr lang="en-US" sz="2400" dirty="0"/>
          </a:p>
          <a:p>
            <a:pPr lvl="1">
              <a:buFont typeface="Arial"/>
              <a:buChar char="–"/>
              <a:defRPr/>
            </a:pPr>
            <a:r>
              <a:rPr lang="en-US" sz="2400" dirty="0" err="1"/>
              <a:t>Sys.dm_db_database_page_allocations</a:t>
            </a:r>
            <a:endParaRPr lang="en-US" sz="2400" dirty="0"/>
          </a:p>
          <a:p>
            <a:pPr marL="457200" lvl="1" indent="0">
              <a:buNone/>
              <a:defRPr/>
            </a:pPr>
            <a:endParaRPr lang="en-US" dirty="0">
              <a:solidFill>
                <a:srgbClr val="FF0000"/>
              </a:solidFill>
              <a:ea typeface="+mn-ea"/>
            </a:endParaRPr>
          </a:p>
        </p:txBody>
      </p:sp>
    </p:spTree>
    <p:extLst>
      <p:ext uri="{BB962C8B-B14F-4D97-AF65-F5344CB8AC3E}">
        <p14:creationId xmlns:p14="http://schemas.microsoft.com/office/powerpoint/2010/main" val="9645849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p:txBody>
          <a:bodyPr/>
          <a:lstStyle/>
          <a:p>
            <a:pPr eaLnBrk="1" hangingPunct="1"/>
            <a:r>
              <a:rPr lang="en-US" altLang="en-US">
                <a:ea typeface="ＭＳ Ｐゴシック" charset="-128"/>
              </a:rPr>
              <a:t>Tools</a:t>
            </a:r>
          </a:p>
        </p:txBody>
      </p:sp>
      <p:sp>
        <p:nvSpPr>
          <p:cNvPr id="3" name="Content Placeholder 2"/>
          <p:cNvSpPr>
            <a:spLocks noGrp="1"/>
          </p:cNvSpPr>
          <p:nvPr>
            <p:ph idx="1"/>
          </p:nvPr>
        </p:nvSpPr>
        <p:spPr>
          <a:xfrm>
            <a:off x="1981200" y="1600201"/>
            <a:ext cx="8229600" cy="2895600"/>
          </a:xfrm>
        </p:spPr>
        <p:txBody>
          <a:bodyPr rtlCol="0">
            <a:normAutofit/>
          </a:bodyPr>
          <a:lstStyle/>
          <a:p>
            <a:pPr>
              <a:buFont typeface="Arial"/>
              <a:buChar char="•"/>
              <a:defRPr/>
            </a:pPr>
            <a:r>
              <a:rPr lang="en-US" dirty="0"/>
              <a:t>What tools do can we use?</a:t>
            </a:r>
          </a:p>
          <a:p>
            <a:pPr lvl="1">
              <a:buFont typeface="Arial"/>
              <a:buChar char="–"/>
              <a:defRPr/>
            </a:pPr>
            <a:r>
              <a:rPr lang="en-US" sz="2400" dirty="0"/>
              <a:t>DBCC IND</a:t>
            </a:r>
          </a:p>
          <a:p>
            <a:pPr lvl="1">
              <a:buFont typeface="Arial"/>
              <a:buChar char="–"/>
              <a:defRPr/>
            </a:pPr>
            <a:r>
              <a:rPr lang="en-US" sz="2400" dirty="0"/>
              <a:t>DBCC PAGE</a:t>
            </a:r>
          </a:p>
          <a:p>
            <a:pPr lvl="1">
              <a:buFont typeface="Arial"/>
              <a:buChar char="–"/>
              <a:defRPr/>
            </a:pPr>
            <a:r>
              <a:rPr lang="en-US" sz="2400" dirty="0" err="1"/>
              <a:t>Sys.fn_PhysLocFormatter</a:t>
            </a:r>
            <a:endParaRPr lang="en-US" sz="2400" dirty="0"/>
          </a:p>
          <a:p>
            <a:pPr lvl="1">
              <a:buFont typeface="Arial"/>
              <a:buChar char="–"/>
              <a:defRPr/>
            </a:pPr>
            <a:r>
              <a:rPr lang="en-US" sz="2400" dirty="0" err="1"/>
              <a:t>Sys.dm_db_database_page_allocations</a:t>
            </a:r>
            <a:endParaRPr lang="en-US" sz="2400" dirty="0"/>
          </a:p>
          <a:p>
            <a:pPr marL="457200" lvl="1" indent="0">
              <a:buNone/>
              <a:defRPr/>
            </a:pPr>
            <a:endParaRPr lang="en-US" dirty="0">
              <a:solidFill>
                <a:srgbClr val="FF0000"/>
              </a:solidFill>
              <a:ea typeface="+mn-ea"/>
            </a:endParaRPr>
          </a:p>
        </p:txBody>
      </p:sp>
      <p:sp>
        <p:nvSpPr>
          <p:cNvPr id="2" name="TextBox 1"/>
          <p:cNvSpPr txBox="1"/>
          <p:nvPr/>
        </p:nvSpPr>
        <p:spPr>
          <a:xfrm>
            <a:off x="1981200" y="4267201"/>
            <a:ext cx="8229600" cy="2092881"/>
          </a:xfrm>
          <a:prstGeom prst="rect">
            <a:avLst/>
          </a:prstGeom>
          <a:noFill/>
        </p:spPr>
        <p:txBody>
          <a:bodyPr wrap="square" rtlCol="0">
            <a:spAutoFit/>
          </a:bodyPr>
          <a:lstStyle/>
          <a:p>
            <a:pPr>
              <a:buFont typeface="Arial"/>
              <a:buChar char="•"/>
              <a:defRPr/>
            </a:pPr>
            <a:r>
              <a:rPr lang="en-US" sz="2800" dirty="0">
                <a:solidFill>
                  <a:srgbClr val="FF0000"/>
                </a:solidFill>
              </a:rPr>
              <a:t>Undocumented</a:t>
            </a:r>
          </a:p>
          <a:p>
            <a:pPr lvl="1">
              <a:buFont typeface="Arial"/>
              <a:buChar char="–"/>
              <a:defRPr/>
            </a:pPr>
            <a:r>
              <a:rPr lang="en-US" sz="2800" dirty="0">
                <a:solidFill>
                  <a:srgbClr val="FF0000"/>
                </a:solidFill>
              </a:rPr>
              <a:t>Sort of</a:t>
            </a:r>
          </a:p>
          <a:p>
            <a:pPr>
              <a:buFont typeface="Arial"/>
              <a:buChar char="•"/>
              <a:defRPr/>
            </a:pPr>
            <a:r>
              <a:rPr lang="en-US" sz="2800" dirty="0">
                <a:solidFill>
                  <a:srgbClr val="FF0000"/>
                </a:solidFill>
              </a:rPr>
              <a:t>Unsupported</a:t>
            </a:r>
          </a:p>
          <a:p>
            <a:pPr lvl="1">
              <a:buFont typeface="Arial"/>
              <a:buChar char="–"/>
              <a:defRPr/>
            </a:pPr>
            <a:r>
              <a:rPr lang="en-US" sz="2800" dirty="0">
                <a:solidFill>
                  <a:srgbClr val="FF0000"/>
                </a:solidFill>
              </a:rPr>
              <a:t>Sort of </a:t>
            </a:r>
          </a:p>
          <a:p>
            <a:endParaRPr lang="en-US" dirty="0"/>
          </a:p>
        </p:txBody>
      </p:sp>
    </p:spTree>
    <p:extLst>
      <p:ext uri="{BB962C8B-B14F-4D97-AF65-F5344CB8AC3E}">
        <p14:creationId xmlns:p14="http://schemas.microsoft.com/office/powerpoint/2010/main" val="47003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4" name="Graphic 69">
            <a:extLst>
              <a:ext uri="{FF2B5EF4-FFF2-40B4-BE49-F238E27FC236}">
                <a16:creationId xmlns:a16="http://schemas.microsoft.com/office/drawing/2014/main" id="{12E9ADD0-D0A1-4561-9123-60716D0AFD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62600" y="1385442"/>
            <a:ext cx="5472558" cy="5472558"/>
          </a:xfrm>
          <a:prstGeom prst="rect">
            <a:avLst/>
          </a:prstGeom>
        </p:spPr>
      </p:pic>
      <p:sp>
        <p:nvSpPr>
          <p:cNvPr id="5" name="Title 1">
            <a:extLst>
              <a:ext uri="{FF2B5EF4-FFF2-40B4-BE49-F238E27FC236}">
                <a16:creationId xmlns:a16="http://schemas.microsoft.com/office/drawing/2014/main" id="{BF48675B-4A1C-40C4-B351-16F512855B85}"/>
              </a:ext>
            </a:extLst>
          </p:cNvPr>
          <p:cNvSpPr>
            <a:spLocks noGrp="1"/>
          </p:cNvSpPr>
          <p:nvPr>
            <p:ph type="title"/>
          </p:nvPr>
        </p:nvSpPr>
        <p:spPr>
          <a:xfrm>
            <a:off x="381000" y="775002"/>
            <a:ext cx="3977639" cy="838200"/>
          </a:xfrm>
        </p:spPr>
        <p:txBody>
          <a:bodyPr anchor="b">
            <a:normAutofit/>
          </a:bodyPr>
          <a:lstStyle/>
          <a:p>
            <a:pPr algn="l" eaLnBrk="1" hangingPunct="1"/>
            <a:r>
              <a:rPr lang="en-US" altLang="en-US" sz="3200" dirty="0">
                <a:ea typeface="ＭＳ Ｐゴシック" charset="-128"/>
              </a:rPr>
              <a:t>Quick Check</a:t>
            </a:r>
          </a:p>
        </p:txBody>
      </p:sp>
      <p:sp>
        <p:nvSpPr>
          <p:cNvPr id="22530" name="Content Placeholder 2"/>
          <p:cNvSpPr>
            <a:spLocks noGrp="1"/>
          </p:cNvSpPr>
          <p:nvPr>
            <p:ph idx="1"/>
          </p:nvPr>
        </p:nvSpPr>
        <p:spPr>
          <a:xfrm>
            <a:off x="668216" y="2153557"/>
            <a:ext cx="4695092" cy="4493427"/>
          </a:xfrm>
        </p:spPr>
        <p:txBody>
          <a:bodyPr rtlCol="0">
            <a:normAutofit/>
          </a:bodyPr>
          <a:lstStyle/>
          <a:p>
            <a:pPr>
              <a:defRPr/>
            </a:pPr>
            <a:r>
              <a:rPr lang="en-US" sz="3200" dirty="0"/>
              <a:t>How many:</a:t>
            </a:r>
          </a:p>
          <a:p>
            <a:pPr lvl="1">
              <a:buFont typeface="Arial" charset="0"/>
              <a:buChar char="•"/>
              <a:defRPr/>
            </a:pPr>
            <a:r>
              <a:rPr lang="en-US" sz="3200" dirty="0"/>
              <a:t>DBA’s</a:t>
            </a:r>
          </a:p>
          <a:p>
            <a:pPr lvl="1">
              <a:buFont typeface="Arial" charset="0"/>
              <a:buChar char="•"/>
              <a:defRPr/>
            </a:pPr>
            <a:r>
              <a:rPr lang="en-US" sz="3200" dirty="0"/>
              <a:t>Developers</a:t>
            </a:r>
          </a:p>
          <a:p>
            <a:pPr lvl="1">
              <a:buFont typeface="Arial" charset="0"/>
              <a:buChar char="•"/>
              <a:defRPr/>
            </a:pPr>
            <a:r>
              <a:rPr lang="en-US" sz="3200" dirty="0"/>
              <a:t>BI/DWH</a:t>
            </a:r>
          </a:p>
          <a:p>
            <a:pPr lvl="1">
              <a:buFont typeface="Arial" charset="0"/>
              <a:buChar char="•"/>
              <a:defRPr/>
            </a:pPr>
            <a:r>
              <a:rPr lang="en-US" sz="3200" dirty="0"/>
              <a:t>Other</a:t>
            </a:r>
          </a:p>
          <a:p>
            <a:pPr>
              <a:defRPr/>
            </a:pPr>
            <a:r>
              <a:rPr lang="en-US" sz="3200" dirty="0"/>
              <a:t>Ask questions!!!</a:t>
            </a:r>
          </a:p>
          <a:p>
            <a:pPr>
              <a:buFont typeface="Wingdings" charset="2"/>
              <a:buChar char="q"/>
              <a:defRPr/>
            </a:pPr>
            <a:endParaRPr lang="en-US" sz="1600" dirty="0"/>
          </a:p>
          <a:p>
            <a:pPr lvl="1">
              <a:buFont typeface="Wingdings" charset="2"/>
              <a:buChar char="q"/>
              <a:defRPr/>
            </a:pPr>
            <a:endParaRPr lang="en-US" sz="1600" dirty="0"/>
          </a:p>
        </p:txBody>
      </p:sp>
    </p:spTree>
    <p:extLst>
      <p:ext uri="{BB962C8B-B14F-4D97-AF65-F5344CB8AC3E}">
        <p14:creationId xmlns:p14="http://schemas.microsoft.com/office/powerpoint/2010/main" val="3172500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p:txBody>
          <a:bodyPr/>
          <a:lstStyle/>
          <a:p>
            <a:pPr eaLnBrk="1" hangingPunct="1"/>
            <a:r>
              <a:rPr lang="en-US" altLang="en-US">
                <a:ea typeface="ＭＳ Ｐゴシック" charset="-128"/>
              </a:rPr>
              <a:t>Tools</a:t>
            </a:r>
          </a:p>
        </p:txBody>
      </p:sp>
      <p:sp>
        <p:nvSpPr>
          <p:cNvPr id="3" name="Content Placeholder 2"/>
          <p:cNvSpPr>
            <a:spLocks noGrp="1"/>
          </p:cNvSpPr>
          <p:nvPr>
            <p:ph idx="1"/>
          </p:nvPr>
        </p:nvSpPr>
        <p:spPr>
          <a:xfrm>
            <a:off x="1981200" y="1600201"/>
            <a:ext cx="8229600" cy="2895600"/>
          </a:xfrm>
        </p:spPr>
        <p:txBody>
          <a:bodyPr rtlCol="0">
            <a:normAutofit/>
          </a:bodyPr>
          <a:lstStyle/>
          <a:p>
            <a:pPr>
              <a:buFont typeface="Arial"/>
              <a:buChar char="•"/>
              <a:defRPr/>
            </a:pPr>
            <a:r>
              <a:rPr lang="en-US" dirty="0"/>
              <a:t>What tools do can we use?</a:t>
            </a:r>
          </a:p>
          <a:p>
            <a:pPr lvl="1">
              <a:buFont typeface="Arial"/>
              <a:buChar char="–"/>
              <a:defRPr/>
            </a:pPr>
            <a:r>
              <a:rPr lang="en-US" sz="2400" dirty="0"/>
              <a:t>DBCC IND</a:t>
            </a:r>
          </a:p>
          <a:p>
            <a:pPr lvl="1">
              <a:buFont typeface="Arial"/>
              <a:buChar char="–"/>
              <a:defRPr/>
            </a:pPr>
            <a:r>
              <a:rPr lang="en-US" sz="2400" dirty="0"/>
              <a:t>DBCC PAGE</a:t>
            </a:r>
          </a:p>
          <a:p>
            <a:pPr lvl="1">
              <a:buFont typeface="Arial"/>
              <a:buChar char="–"/>
              <a:defRPr/>
            </a:pPr>
            <a:r>
              <a:rPr lang="en-US" sz="2400" dirty="0" err="1"/>
              <a:t>Sys.fn_PhysLocFormatter</a:t>
            </a:r>
            <a:endParaRPr lang="en-US" sz="2400" dirty="0"/>
          </a:p>
          <a:p>
            <a:pPr lvl="1">
              <a:buFont typeface="Arial"/>
              <a:buChar char="–"/>
              <a:defRPr/>
            </a:pPr>
            <a:r>
              <a:rPr lang="en-US" sz="2400" dirty="0" err="1"/>
              <a:t>Sys.dm_db_database_page_allocations</a:t>
            </a:r>
            <a:endParaRPr lang="en-US" sz="2400" dirty="0"/>
          </a:p>
          <a:p>
            <a:pPr marL="457200" lvl="1" indent="0">
              <a:buNone/>
              <a:defRPr/>
            </a:pPr>
            <a:endParaRPr lang="en-US" dirty="0">
              <a:solidFill>
                <a:srgbClr val="FF0000"/>
              </a:solidFill>
              <a:ea typeface="+mn-ea"/>
            </a:endParaRPr>
          </a:p>
        </p:txBody>
      </p:sp>
      <p:sp>
        <p:nvSpPr>
          <p:cNvPr id="2" name="TextBox 1"/>
          <p:cNvSpPr txBox="1"/>
          <p:nvPr/>
        </p:nvSpPr>
        <p:spPr>
          <a:xfrm>
            <a:off x="1981200" y="4267201"/>
            <a:ext cx="8229600" cy="2092881"/>
          </a:xfrm>
          <a:prstGeom prst="rect">
            <a:avLst/>
          </a:prstGeom>
          <a:noFill/>
        </p:spPr>
        <p:txBody>
          <a:bodyPr wrap="square" rtlCol="0">
            <a:spAutoFit/>
          </a:bodyPr>
          <a:lstStyle/>
          <a:p>
            <a:pPr>
              <a:buFont typeface="Arial"/>
              <a:buChar char="•"/>
              <a:defRPr/>
            </a:pPr>
            <a:r>
              <a:rPr lang="en-US" sz="2800" dirty="0">
                <a:solidFill>
                  <a:srgbClr val="FF0000"/>
                </a:solidFill>
              </a:rPr>
              <a:t>Undocumented</a:t>
            </a:r>
          </a:p>
          <a:p>
            <a:pPr lvl="1">
              <a:buFont typeface="Arial"/>
              <a:buChar char="–"/>
              <a:defRPr/>
            </a:pPr>
            <a:r>
              <a:rPr lang="en-US" sz="2800" dirty="0">
                <a:solidFill>
                  <a:srgbClr val="FF0000"/>
                </a:solidFill>
              </a:rPr>
              <a:t>Sort of</a:t>
            </a:r>
          </a:p>
          <a:p>
            <a:pPr>
              <a:buFont typeface="Arial"/>
              <a:buChar char="•"/>
              <a:defRPr/>
            </a:pPr>
            <a:r>
              <a:rPr lang="en-US" sz="2800" dirty="0">
                <a:solidFill>
                  <a:srgbClr val="FF0000"/>
                </a:solidFill>
              </a:rPr>
              <a:t>Unsupported</a:t>
            </a:r>
          </a:p>
          <a:p>
            <a:pPr lvl="1">
              <a:buFont typeface="Arial"/>
              <a:buChar char="–"/>
              <a:defRPr/>
            </a:pPr>
            <a:r>
              <a:rPr lang="en-US" sz="2800" dirty="0">
                <a:solidFill>
                  <a:srgbClr val="FF0000"/>
                </a:solidFill>
              </a:rPr>
              <a:t>Sort of </a:t>
            </a:r>
          </a:p>
          <a:p>
            <a:endParaRPr lang="en-US" dirty="0"/>
          </a:p>
        </p:txBody>
      </p:sp>
      <p:sp>
        <p:nvSpPr>
          <p:cNvPr id="6" name="Rectangular Callout 5"/>
          <p:cNvSpPr>
            <a:spLocks noChangeArrowheads="1"/>
          </p:cNvSpPr>
          <p:nvPr/>
        </p:nvSpPr>
        <p:spPr bwMode="auto">
          <a:xfrm>
            <a:off x="5867400" y="4267200"/>
            <a:ext cx="3352800" cy="2362200"/>
          </a:xfrm>
          <a:prstGeom prst="wedgeRectCallout">
            <a:avLst>
              <a:gd name="adj1" fmla="val -74727"/>
              <a:gd name="adj2" fmla="val -22347"/>
            </a:avLst>
          </a:prstGeom>
          <a:noFill/>
          <a:ln w="28575">
            <a:solidFill>
              <a:srgbClr val="FF0000"/>
            </a:solidFill>
            <a:miter lim="800000"/>
            <a:headEnd/>
            <a:tailEnd/>
          </a:ln>
          <a:effectLst>
            <a:outerShdw blurRad="40000" dist="23000" dir="5400000" rotWithShape="0">
              <a:srgbClr val="000000">
                <a:alpha val="34998"/>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r>
              <a:rPr lang="en-US" sz="2400" dirty="0">
                <a:solidFill>
                  <a:srgbClr val="FF0000"/>
                </a:solidFill>
              </a:rPr>
              <a:t>Not Supported by </a:t>
            </a:r>
            <a:r>
              <a:rPr lang="en-US" sz="2400" u="sng" dirty="0">
                <a:solidFill>
                  <a:srgbClr val="FF0000"/>
                </a:solidFill>
              </a:rPr>
              <a:t>Microsoft</a:t>
            </a:r>
            <a:r>
              <a:rPr lang="en-US" sz="2400" dirty="0">
                <a:solidFill>
                  <a:srgbClr val="FF0000"/>
                </a:solidFill>
              </a:rPr>
              <a:t>.  There are a TON of folks online willing to help with issues and/or questions.</a:t>
            </a:r>
          </a:p>
        </p:txBody>
      </p:sp>
    </p:spTree>
    <p:extLst>
      <p:ext uri="{BB962C8B-B14F-4D97-AF65-F5344CB8AC3E}">
        <p14:creationId xmlns:p14="http://schemas.microsoft.com/office/powerpoint/2010/main" val="30019945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p:txBody>
          <a:bodyPr/>
          <a:lstStyle/>
          <a:p>
            <a:pPr eaLnBrk="1" hangingPunct="1"/>
            <a:r>
              <a:rPr lang="en-US" altLang="en-US">
                <a:ea typeface="ＭＳ Ｐゴシック" charset="-128"/>
              </a:rPr>
              <a:t>DBCC IND</a:t>
            </a:r>
          </a:p>
        </p:txBody>
      </p:sp>
      <p:sp>
        <p:nvSpPr>
          <p:cNvPr id="94210" name="Content Placeholder 2"/>
          <p:cNvSpPr>
            <a:spLocks noGrp="1"/>
          </p:cNvSpPr>
          <p:nvPr>
            <p:ph idx="1"/>
          </p:nvPr>
        </p:nvSpPr>
        <p:spPr>
          <a:xfrm>
            <a:off x="1981200" y="1600200"/>
            <a:ext cx="8229600" cy="5029200"/>
          </a:xfrm>
        </p:spPr>
        <p:txBody>
          <a:bodyPr/>
          <a:lstStyle/>
          <a:p>
            <a:pPr marL="0" indent="0">
              <a:buNone/>
            </a:pPr>
            <a:r>
              <a:rPr lang="en-US" altLang="en-US">
                <a:solidFill>
                  <a:srgbClr val="FF0000"/>
                </a:solidFill>
                <a:latin typeface="Courier New" charset="0"/>
                <a:ea typeface="ＭＳ Ｐゴシック" charset="-128"/>
              </a:rPr>
              <a:t>DBCC IND</a:t>
            </a:r>
            <a:r>
              <a:rPr lang="en-US" altLang="en-US">
                <a:latin typeface="Courier New" charset="0"/>
                <a:ea typeface="ＭＳ Ｐゴシック" charset="-128"/>
              </a:rPr>
              <a:t>(</a:t>
            </a:r>
          </a:p>
          <a:p>
            <a:pPr marL="0" indent="0">
              <a:buNone/>
            </a:pPr>
            <a:r>
              <a:rPr lang="en-US" altLang="en-US">
                <a:latin typeface="Courier New" charset="0"/>
                <a:ea typeface="ＭＳ Ｐゴシック" charset="-128"/>
              </a:rPr>
              <a:t>	&lt;DatabaseName&gt;</a:t>
            </a:r>
          </a:p>
          <a:p>
            <a:pPr marL="0" indent="0">
              <a:buNone/>
            </a:pPr>
            <a:r>
              <a:rPr lang="en-US" altLang="en-US">
                <a:latin typeface="Courier New" charset="0"/>
                <a:ea typeface="ＭＳ Ｐゴシック" charset="-128"/>
              </a:rPr>
              <a:t>	,&lt;</a:t>
            </a:r>
            <a:r>
              <a:rPr lang="ja-JP" altLang="en-US">
                <a:latin typeface="Courier New" charset="0"/>
                <a:ea typeface="ＭＳ Ｐゴシック" charset="-128"/>
              </a:rPr>
              <a:t>‘</a:t>
            </a:r>
            <a:r>
              <a:rPr lang="en-US" altLang="ja-JP">
                <a:latin typeface="Courier New" charset="0"/>
                <a:ea typeface="ＭＳ Ｐゴシック" charset="-128"/>
              </a:rPr>
              <a:t>tablename</a:t>
            </a:r>
            <a:r>
              <a:rPr lang="ja-JP" altLang="en-US">
                <a:latin typeface="Courier New" charset="0"/>
                <a:ea typeface="ＭＳ Ｐゴシック" charset="-128"/>
              </a:rPr>
              <a:t>’</a:t>
            </a:r>
            <a:r>
              <a:rPr lang="en-US" altLang="ja-JP">
                <a:latin typeface="Courier New" charset="0"/>
                <a:ea typeface="ＭＳ Ｐゴシック" charset="-128"/>
              </a:rPr>
              <a:t>&gt;</a:t>
            </a:r>
          </a:p>
          <a:p>
            <a:pPr marL="0" indent="0">
              <a:buNone/>
            </a:pPr>
            <a:r>
              <a:rPr lang="en-US" altLang="en-US">
                <a:latin typeface="Courier New" charset="0"/>
                <a:ea typeface="ＭＳ Ｐゴシック" charset="-128"/>
              </a:rPr>
              <a:t>	, &lt;Index_ID&gt;</a:t>
            </a:r>
          </a:p>
          <a:p>
            <a:pPr marL="0" indent="0">
              <a:buNone/>
            </a:pPr>
            <a:r>
              <a:rPr lang="en-US" altLang="en-US">
                <a:latin typeface="Courier New" charset="0"/>
                <a:ea typeface="ＭＳ Ｐゴシック" charset="-128"/>
              </a:rPr>
              <a:t>);</a:t>
            </a:r>
          </a:p>
          <a:p>
            <a:pPr marL="0" indent="0">
              <a:buNone/>
            </a:pPr>
            <a:endParaRPr lang="en-US" altLang="en-US">
              <a:ea typeface="ＭＳ Ｐゴシック" charset="-128"/>
            </a:endParaRPr>
          </a:p>
          <a:p>
            <a:pPr marL="0" indent="0">
              <a:buNone/>
            </a:pPr>
            <a:r>
              <a:rPr lang="en-US" altLang="en-US" sz="2800">
                <a:ea typeface="ＭＳ Ｐゴシック" charset="-128"/>
              </a:rPr>
              <a:t>For example: </a:t>
            </a:r>
          </a:p>
          <a:p>
            <a:pPr marL="0" indent="0" algn="ctr">
              <a:buNone/>
            </a:pPr>
            <a:r>
              <a:rPr lang="en-US" altLang="en-US">
                <a:solidFill>
                  <a:srgbClr val="FF0000"/>
                </a:solidFill>
                <a:latin typeface="Courier New" charset="0"/>
                <a:ea typeface="ＭＳ Ｐゴシック" charset="-128"/>
              </a:rPr>
              <a:t>DBCC IND</a:t>
            </a:r>
            <a:r>
              <a:rPr lang="en-US" altLang="en-US">
                <a:latin typeface="Courier New" charset="0"/>
                <a:ea typeface="ＭＳ Ｐゴシック" charset="-128"/>
              </a:rPr>
              <a:t>(AdventureWorks,</a:t>
            </a:r>
            <a:r>
              <a:rPr lang="ja-JP" altLang="en-US">
                <a:latin typeface="Courier New" charset="0"/>
                <a:ea typeface="ＭＳ Ｐゴシック" charset="-128"/>
              </a:rPr>
              <a:t>’</a:t>
            </a:r>
            <a:r>
              <a:rPr lang="en-US" altLang="ja-JP">
                <a:latin typeface="Courier New" charset="0"/>
                <a:ea typeface="ＭＳ Ｐゴシック" charset="-128"/>
              </a:rPr>
              <a:t>Person.Person</a:t>
            </a:r>
            <a:r>
              <a:rPr lang="ja-JP" altLang="en-US">
                <a:latin typeface="Courier New" charset="0"/>
                <a:ea typeface="ＭＳ Ｐゴシック" charset="-128"/>
              </a:rPr>
              <a:t>’</a:t>
            </a:r>
            <a:r>
              <a:rPr lang="en-US" altLang="ja-JP">
                <a:latin typeface="Courier New" charset="0"/>
                <a:ea typeface="ＭＳ Ｐゴシック" charset="-128"/>
              </a:rPr>
              <a:t>,1)</a:t>
            </a:r>
            <a:endParaRPr lang="en-US" altLang="en-US">
              <a:latin typeface="Courier New" charset="0"/>
              <a:ea typeface="ＭＳ Ｐゴシック" charset="-128"/>
            </a:endParaRPr>
          </a:p>
        </p:txBody>
      </p:sp>
    </p:spTree>
    <p:extLst>
      <p:ext uri="{BB962C8B-B14F-4D97-AF65-F5344CB8AC3E}">
        <p14:creationId xmlns:p14="http://schemas.microsoft.com/office/powerpoint/2010/main" val="1235910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p:txBody>
          <a:bodyPr/>
          <a:lstStyle/>
          <a:p>
            <a:pPr eaLnBrk="1" hangingPunct="1"/>
            <a:r>
              <a:rPr lang="en-US" altLang="en-US">
                <a:ea typeface="ＭＳ Ｐゴシック" charset="-128"/>
              </a:rPr>
              <a:t>DBCC PAGE</a:t>
            </a:r>
          </a:p>
        </p:txBody>
      </p:sp>
      <p:sp>
        <p:nvSpPr>
          <p:cNvPr id="96258" name="Content Placeholder 2"/>
          <p:cNvSpPr>
            <a:spLocks noGrp="1"/>
          </p:cNvSpPr>
          <p:nvPr>
            <p:ph idx="1"/>
          </p:nvPr>
        </p:nvSpPr>
        <p:spPr>
          <a:xfrm>
            <a:off x="1981200" y="1600200"/>
            <a:ext cx="8229600" cy="4953000"/>
          </a:xfrm>
        </p:spPr>
        <p:txBody>
          <a:bodyPr/>
          <a:lstStyle/>
          <a:p>
            <a:pPr marL="0" indent="0">
              <a:buNone/>
            </a:pPr>
            <a:r>
              <a:rPr lang="en-US" altLang="en-US">
                <a:solidFill>
                  <a:srgbClr val="FF0000"/>
                </a:solidFill>
                <a:latin typeface="Courier New" charset="0"/>
                <a:ea typeface="ＭＳ Ｐゴシック" charset="-128"/>
              </a:rPr>
              <a:t>DBCC PAGE</a:t>
            </a:r>
            <a:r>
              <a:rPr lang="en-US" altLang="en-US">
                <a:latin typeface="Courier New" charset="0"/>
                <a:ea typeface="ＭＳ Ｐゴシック" charset="-128"/>
              </a:rPr>
              <a:t>(</a:t>
            </a:r>
          </a:p>
          <a:p>
            <a:pPr marL="0" indent="0">
              <a:buNone/>
            </a:pPr>
            <a:r>
              <a:rPr lang="en-US" altLang="en-US">
                <a:latin typeface="Courier New" charset="0"/>
                <a:ea typeface="ＭＳ Ｐゴシック" charset="-128"/>
              </a:rPr>
              <a:t>	&lt;database_name&gt;</a:t>
            </a:r>
          </a:p>
          <a:p>
            <a:pPr marL="0" indent="0">
              <a:buNone/>
            </a:pPr>
            <a:r>
              <a:rPr lang="en-US" altLang="en-US">
                <a:latin typeface="Courier New" charset="0"/>
                <a:ea typeface="ＭＳ Ｐゴシック" charset="-128"/>
              </a:rPr>
              <a:t>	, &lt;fileid&gt;</a:t>
            </a:r>
          </a:p>
          <a:p>
            <a:pPr marL="0" indent="0">
              <a:buNone/>
            </a:pPr>
            <a:r>
              <a:rPr lang="en-US" altLang="en-US">
                <a:latin typeface="Courier New" charset="0"/>
                <a:ea typeface="ＭＳ Ｐゴシック" charset="-128"/>
              </a:rPr>
              <a:t>	, &lt;pagenumber&gt;</a:t>
            </a:r>
          </a:p>
          <a:p>
            <a:pPr marL="0" indent="0">
              <a:buNone/>
            </a:pPr>
            <a:r>
              <a:rPr lang="en-US" altLang="en-US">
                <a:latin typeface="Courier New" charset="0"/>
                <a:ea typeface="ＭＳ Ｐゴシック" charset="-128"/>
              </a:rPr>
              <a:t>	, &lt;detail_level&gt;</a:t>
            </a:r>
          </a:p>
          <a:p>
            <a:pPr marL="0" indent="0">
              <a:buNone/>
            </a:pPr>
            <a:r>
              <a:rPr lang="en-US" altLang="en-US">
                <a:latin typeface="Courier New" charset="0"/>
                <a:ea typeface="ＭＳ Ｐゴシック" charset="-128"/>
              </a:rPr>
              <a:t>);</a:t>
            </a:r>
          </a:p>
          <a:p>
            <a:pPr marL="0" indent="0">
              <a:buNone/>
            </a:pPr>
            <a:endParaRPr lang="en-US" altLang="en-US">
              <a:ea typeface="ＭＳ Ｐゴシック" charset="-128"/>
            </a:endParaRPr>
          </a:p>
          <a:p>
            <a:pPr marL="0" indent="0">
              <a:buNone/>
            </a:pPr>
            <a:r>
              <a:rPr lang="en-US" altLang="en-US" sz="2800">
                <a:ea typeface="ＭＳ Ｐゴシック" charset="-128"/>
              </a:rPr>
              <a:t>For example:</a:t>
            </a:r>
          </a:p>
          <a:p>
            <a:pPr marL="0" indent="0" algn="ctr">
              <a:buNone/>
            </a:pPr>
            <a:r>
              <a:rPr lang="en-US" altLang="en-US">
                <a:solidFill>
                  <a:srgbClr val="FF0000"/>
                </a:solidFill>
                <a:latin typeface="Courier New" charset="0"/>
                <a:ea typeface="ＭＳ Ｐゴシック" charset="-128"/>
              </a:rPr>
              <a:t>DBCC PAGE</a:t>
            </a:r>
            <a:r>
              <a:rPr lang="en-US" altLang="en-US">
                <a:latin typeface="Courier New" charset="0"/>
                <a:ea typeface="ＭＳ Ｐゴシック" charset="-128"/>
              </a:rPr>
              <a:t>(AdventureWorks, 1, 696, 3)</a:t>
            </a:r>
          </a:p>
        </p:txBody>
      </p:sp>
    </p:spTree>
    <p:extLst>
      <p:ext uri="{BB962C8B-B14F-4D97-AF65-F5344CB8AC3E}">
        <p14:creationId xmlns:p14="http://schemas.microsoft.com/office/powerpoint/2010/main" val="20568662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p:txBody>
          <a:bodyPr/>
          <a:lstStyle/>
          <a:p>
            <a:pPr eaLnBrk="1" hangingPunct="1"/>
            <a:r>
              <a:rPr lang="en-US" altLang="en-US">
                <a:ea typeface="ＭＳ Ｐゴシック" charset="-128"/>
              </a:rPr>
              <a:t>DBCC PAGE</a:t>
            </a:r>
          </a:p>
        </p:txBody>
      </p:sp>
      <p:sp>
        <p:nvSpPr>
          <p:cNvPr id="96258" name="Content Placeholder 2"/>
          <p:cNvSpPr>
            <a:spLocks noGrp="1"/>
          </p:cNvSpPr>
          <p:nvPr>
            <p:ph idx="1"/>
          </p:nvPr>
        </p:nvSpPr>
        <p:spPr>
          <a:xfrm>
            <a:off x="1981200" y="1600200"/>
            <a:ext cx="8229600" cy="4953000"/>
          </a:xfrm>
        </p:spPr>
        <p:txBody>
          <a:bodyPr/>
          <a:lstStyle/>
          <a:p>
            <a:pPr marL="0" indent="0">
              <a:buNone/>
            </a:pPr>
            <a:r>
              <a:rPr lang="en-US" altLang="en-US" dirty="0">
                <a:solidFill>
                  <a:srgbClr val="FF0000"/>
                </a:solidFill>
                <a:latin typeface="Courier New" charset="0"/>
                <a:ea typeface="ＭＳ Ｐゴシック" charset="-128"/>
              </a:rPr>
              <a:t>DBCC PAGE</a:t>
            </a:r>
            <a:r>
              <a:rPr lang="en-US" altLang="en-US" dirty="0">
                <a:latin typeface="Courier New" charset="0"/>
                <a:ea typeface="ＭＳ Ｐゴシック" charset="-128"/>
              </a:rPr>
              <a:t>(</a:t>
            </a:r>
          </a:p>
          <a:p>
            <a:pPr marL="0" indent="0">
              <a:buNone/>
            </a:pPr>
            <a:r>
              <a:rPr lang="en-US" altLang="en-US" dirty="0">
                <a:latin typeface="Courier New" charset="0"/>
                <a:ea typeface="ＭＳ Ｐゴシック" charset="-128"/>
              </a:rPr>
              <a:t>	&lt;</a:t>
            </a:r>
            <a:r>
              <a:rPr lang="en-US" altLang="en-US" dirty="0" err="1">
                <a:latin typeface="Courier New" charset="0"/>
                <a:ea typeface="ＭＳ Ｐゴシック" charset="-128"/>
              </a:rPr>
              <a:t>database_name</a:t>
            </a:r>
            <a:r>
              <a:rPr lang="en-US" altLang="en-US" dirty="0">
                <a:latin typeface="Courier New" charset="0"/>
                <a:ea typeface="ＭＳ Ｐゴシック" charset="-128"/>
              </a:rPr>
              <a:t>&gt;</a:t>
            </a:r>
          </a:p>
          <a:p>
            <a:pPr marL="0" indent="0">
              <a:buNone/>
            </a:pPr>
            <a:r>
              <a:rPr lang="en-US" altLang="en-US" dirty="0">
                <a:latin typeface="Courier New" charset="0"/>
                <a:ea typeface="ＭＳ Ｐゴシック" charset="-128"/>
              </a:rPr>
              <a:t>	, &lt;</a:t>
            </a:r>
            <a:r>
              <a:rPr lang="en-US" altLang="en-US" dirty="0" err="1">
                <a:latin typeface="Courier New" charset="0"/>
                <a:ea typeface="ＭＳ Ｐゴシック" charset="-128"/>
              </a:rPr>
              <a:t>fileid</a:t>
            </a:r>
            <a:r>
              <a:rPr lang="en-US" altLang="en-US" dirty="0">
                <a:latin typeface="Courier New" charset="0"/>
                <a:ea typeface="ＭＳ Ｐゴシック" charset="-128"/>
              </a:rPr>
              <a:t>&gt;</a:t>
            </a:r>
          </a:p>
          <a:p>
            <a:pPr marL="0" indent="0">
              <a:buNone/>
            </a:pPr>
            <a:r>
              <a:rPr lang="en-US" altLang="en-US" dirty="0">
                <a:latin typeface="Courier New" charset="0"/>
                <a:ea typeface="ＭＳ Ｐゴシック" charset="-128"/>
              </a:rPr>
              <a:t>	, &lt;</a:t>
            </a:r>
            <a:r>
              <a:rPr lang="en-US" altLang="en-US" dirty="0" err="1">
                <a:latin typeface="Courier New" charset="0"/>
                <a:ea typeface="ＭＳ Ｐゴシック" charset="-128"/>
              </a:rPr>
              <a:t>pagenumber</a:t>
            </a:r>
            <a:r>
              <a:rPr lang="en-US" altLang="en-US" dirty="0">
                <a:latin typeface="Courier New" charset="0"/>
                <a:ea typeface="ＭＳ Ｐゴシック" charset="-128"/>
              </a:rPr>
              <a:t>&gt;</a:t>
            </a:r>
          </a:p>
          <a:p>
            <a:pPr marL="0" indent="0">
              <a:buNone/>
            </a:pPr>
            <a:r>
              <a:rPr lang="en-US" altLang="en-US" dirty="0">
                <a:latin typeface="Courier New" charset="0"/>
                <a:ea typeface="ＭＳ Ｐゴシック" charset="-128"/>
              </a:rPr>
              <a:t>	, &lt;</a:t>
            </a:r>
            <a:r>
              <a:rPr lang="en-US" altLang="en-US" dirty="0" err="1">
                <a:latin typeface="Courier New" charset="0"/>
                <a:ea typeface="ＭＳ Ｐゴシック" charset="-128"/>
              </a:rPr>
              <a:t>detail_level</a:t>
            </a:r>
            <a:r>
              <a:rPr lang="en-US" altLang="en-US" dirty="0">
                <a:latin typeface="Courier New" charset="0"/>
                <a:ea typeface="ＭＳ Ｐゴシック" charset="-128"/>
              </a:rPr>
              <a:t>&gt;</a:t>
            </a:r>
          </a:p>
          <a:p>
            <a:pPr marL="0" indent="0">
              <a:buNone/>
            </a:pPr>
            <a:r>
              <a:rPr lang="en-US" altLang="en-US" dirty="0">
                <a:latin typeface="Courier New" charset="0"/>
                <a:ea typeface="ＭＳ Ｐゴシック" charset="-128"/>
              </a:rPr>
              <a:t>);</a:t>
            </a:r>
          </a:p>
          <a:p>
            <a:pPr marL="0" indent="0">
              <a:buNone/>
            </a:pPr>
            <a:endParaRPr lang="en-US" altLang="en-US" dirty="0">
              <a:ea typeface="ＭＳ Ｐゴシック" charset="-128"/>
            </a:endParaRPr>
          </a:p>
          <a:p>
            <a:pPr marL="0" indent="0">
              <a:buNone/>
            </a:pPr>
            <a:r>
              <a:rPr lang="en-US" altLang="en-US" sz="2800" dirty="0">
                <a:ea typeface="ＭＳ Ｐゴシック" charset="-128"/>
              </a:rPr>
              <a:t>For example:</a:t>
            </a:r>
          </a:p>
          <a:p>
            <a:pPr marL="0" indent="0" algn="ctr">
              <a:buNone/>
            </a:pPr>
            <a:r>
              <a:rPr lang="en-US" altLang="en-US" dirty="0">
                <a:solidFill>
                  <a:srgbClr val="FF0000"/>
                </a:solidFill>
                <a:latin typeface="Courier New" charset="0"/>
                <a:ea typeface="ＭＳ Ｐゴシック" charset="-128"/>
              </a:rPr>
              <a:t>DBCC PAGE</a:t>
            </a:r>
            <a:r>
              <a:rPr lang="en-US" altLang="en-US" dirty="0">
                <a:latin typeface="Courier New" charset="0"/>
                <a:ea typeface="ＭＳ Ｐゴシック" charset="-128"/>
              </a:rPr>
              <a:t>(</a:t>
            </a:r>
            <a:r>
              <a:rPr lang="en-US" altLang="en-US" dirty="0" err="1">
                <a:latin typeface="Courier New" charset="0"/>
                <a:ea typeface="ＭＳ Ｐゴシック" charset="-128"/>
              </a:rPr>
              <a:t>AdventureWorks</a:t>
            </a:r>
            <a:r>
              <a:rPr lang="en-US" altLang="en-US" dirty="0">
                <a:latin typeface="Courier New" charset="0"/>
                <a:ea typeface="ＭＳ Ｐゴシック" charset="-128"/>
              </a:rPr>
              <a:t>, 1, 696, 3)</a:t>
            </a:r>
          </a:p>
        </p:txBody>
      </p:sp>
      <p:sp>
        <p:nvSpPr>
          <p:cNvPr id="4" name="Rectangular Callout 4">
            <a:extLst>
              <a:ext uri="{FF2B5EF4-FFF2-40B4-BE49-F238E27FC236}">
                <a16:creationId xmlns:a16="http://schemas.microsoft.com/office/drawing/2014/main" id="{7A6FB8CA-25FF-44A8-9FF3-D2D6853D52AA}"/>
              </a:ext>
            </a:extLst>
          </p:cNvPr>
          <p:cNvSpPr>
            <a:spLocks noChangeArrowheads="1"/>
          </p:cNvSpPr>
          <p:nvPr/>
        </p:nvSpPr>
        <p:spPr bwMode="auto">
          <a:xfrm>
            <a:off x="6248400" y="2362200"/>
            <a:ext cx="3554044" cy="1905000"/>
          </a:xfrm>
          <a:prstGeom prst="wedgeRectCallout">
            <a:avLst>
              <a:gd name="adj1" fmla="val -63148"/>
              <a:gd name="adj2" fmla="val -24954"/>
            </a:avLst>
          </a:prstGeom>
          <a:noFill/>
          <a:ln w="25400">
            <a:solidFill>
              <a:srgbClr val="FF0000"/>
            </a:solidFill>
            <a:miter lim="800000"/>
            <a:headEnd/>
            <a:tailEnd/>
          </a:ln>
          <a:effectLst>
            <a:outerShdw blurRad="40000" dist="23000" dir="5400000" rotWithShape="0">
              <a:srgbClr val="000000">
                <a:alpha val="34998"/>
              </a:srgbClr>
            </a:outerShdw>
          </a:effectLst>
          <a:extLst>
            <a:ext uri="{909E8E84-426E-40dd-AFC4-6F175D3DCCD1}">
              <a14:hiddenFill xmlns="" xmlns:a14="http://schemas.microsoft.com/office/drawing/2010/main">
                <a:solidFill>
                  <a:srgbClr val="FFFFFF"/>
                </a:solidFill>
              </a14:hiddenFill>
            </a:ext>
          </a:extLst>
        </p:spPr>
        <p:txBody>
          <a:bodyPr anchor="ctr"/>
          <a:lstStyle/>
          <a:p>
            <a:pPr>
              <a:defRPr/>
            </a:pPr>
            <a:r>
              <a:rPr lang="en-US" sz="2400" dirty="0">
                <a:solidFill>
                  <a:srgbClr val="FF0000"/>
                </a:solidFill>
              </a:rPr>
              <a:t>0 = Header</a:t>
            </a:r>
          </a:p>
          <a:p>
            <a:pPr>
              <a:defRPr/>
            </a:pPr>
            <a:r>
              <a:rPr lang="en-US" sz="2400" dirty="0">
                <a:solidFill>
                  <a:srgbClr val="FF0000"/>
                </a:solidFill>
              </a:rPr>
              <a:t>1 = Header/hex dump for rows</a:t>
            </a:r>
          </a:p>
          <a:p>
            <a:pPr>
              <a:defRPr/>
            </a:pPr>
            <a:r>
              <a:rPr lang="en-US" sz="2400" dirty="0">
                <a:solidFill>
                  <a:srgbClr val="FF0000"/>
                </a:solidFill>
              </a:rPr>
              <a:t>2 = Header/page dump</a:t>
            </a:r>
          </a:p>
          <a:p>
            <a:pPr>
              <a:defRPr/>
            </a:pPr>
            <a:r>
              <a:rPr lang="en-US" sz="2400" dirty="0">
                <a:solidFill>
                  <a:srgbClr val="FF0000"/>
                </a:solidFill>
              </a:rPr>
              <a:t>3 = Header/detail row info</a:t>
            </a:r>
          </a:p>
        </p:txBody>
      </p:sp>
    </p:spTree>
    <p:extLst>
      <p:ext uri="{BB962C8B-B14F-4D97-AF65-F5344CB8AC3E}">
        <p14:creationId xmlns:p14="http://schemas.microsoft.com/office/powerpoint/2010/main" val="33542595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p:txBody>
          <a:bodyPr/>
          <a:lstStyle/>
          <a:p>
            <a:pPr eaLnBrk="1" hangingPunct="1"/>
            <a:r>
              <a:rPr lang="en-US" altLang="en-US">
                <a:ea typeface="ＭＳ Ｐゴシック" charset="-128"/>
              </a:rPr>
              <a:t>DBCC PAGE</a:t>
            </a:r>
          </a:p>
        </p:txBody>
      </p:sp>
      <p:sp>
        <p:nvSpPr>
          <p:cNvPr id="96258" name="Content Placeholder 2"/>
          <p:cNvSpPr>
            <a:spLocks noGrp="1"/>
          </p:cNvSpPr>
          <p:nvPr>
            <p:ph idx="1"/>
          </p:nvPr>
        </p:nvSpPr>
        <p:spPr>
          <a:xfrm>
            <a:off x="1981200" y="1600200"/>
            <a:ext cx="8229600" cy="4953000"/>
          </a:xfrm>
        </p:spPr>
        <p:txBody>
          <a:bodyPr/>
          <a:lstStyle/>
          <a:p>
            <a:pPr marL="0" indent="0">
              <a:buNone/>
            </a:pPr>
            <a:r>
              <a:rPr lang="en-US" altLang="en-US" dirty="0">
                <a:solidFill>
                  <a:srgbClr val="FF0000"/>
                </a:solidFill>
                <a:latin typeface="Courier New" charset="0"/>
                <a:ea typeface="ＭＳ Ｐゴシック" charset="-128"/>
              </a:rPr>
              <a:t>DBCC PAGE</a:t>
            </a:r>
            <a:r>
              <a:rPr lang="en-US" altLang="en-US" dirty="0">
                <a:latin typeface="Courier New" charset="0"/>
                <a:ea typeface="ＭＳ Ｐゴシック" charset="-128"/>
              </a:rPr>
              <a:t>(</a:t>
            </a:r>
          </a:p>
          <a:p>
            <a:pPr marL="0" indent="0">
              <a:buNone/>
            </a:pPr>
            <a:r>
              <a:rPr lang="en-US" altLang="en-US" dirty="0">
                <a:latin typeface="Courier New" charset="0"/>
                <a:ea typeface="ＭＳ Ｐゴシック" charset="-128"/>
              </a:rPr>
              <a:t>	&lt;</a:t>
            </a:r>
            <a:r>
              <a:rPr lang="en-US" altLang="en-US" dirty="0" err="1">
                <a:latin typeface="Courier New" charset="0"/>
                <a:ea typeface="ＭＳ Ｐゴシック" charset="-128"/>
              </a:rPr>
              <a:t>database_name</a:t>
            </a:r>
            <a:r>
              <a:rPr lang="en-US" altLang="en-US" dirty="0">
                <a:latin typeface="Courier New" charset="0"/>
                <a:ea typeface="ＭＳ Ｐゴシック" charset="-128"/>
              </a:rPr>
              <a:t>&gt;</a:t>
            </a:r>
          </a:p>
          <a:p>
            <a:pPr marL="0" indent="0">
              <a:buNone/>
            </a:pPr>
            <a:r>
              <a:rPr lang="en-US" altLang="en-US" dirty="0">
                <a:latin typeface="Courier New" charset="0"/>
                <a:ea typeface="ＭＳ Ｐゴシック" charset="-128"/>
              </a:rPr>
              <a:t>	, &lt;</a:t>
            </a:r>
            <a:r>
              <a:rPr lang="en-US" altLang="en-US" dirty="0" err="1">
                <a:latin typeface="Courier New" charset="0"/>
                <a:ea typeface="ＭＳ Ｐゴシック" charset="-128"/>
              </a:rPr>
              <a:t>fileid</a:t>
            </a:r>
            <a:r>
              <a:rPr lang="en-US" altLang="en-US" dirty="0">
                <a:latin typeface="Courier New" charset="0"/>
                <a:ea typeface="ＭＳ Ｐゴシック" charset="-128"/>
              </a:rPr>
              <a:t>&gt;</a:t>
            </a:r>
          </a:p>
          <a:p>
            <a:pPr marL="0" indent="0">
              <a:buNone/>
            </a:pPr>
            <a:r>
              <a:rPr lang="en-US" altLang="en-US" dirty="0">
                <a:latin typeface="Courier New" charset="0"/>
                <a:ea typeface="ＭＳ Ｐゴシック" charset="-128"/>
              </a:rPr>
              <a:t>	, &lt;</a:t>
            </a:r>
            <a:r>
              <a:rPr lang="en-US" altLang="en-US" dirty="0" err="1">
                <a:latin typeface="Courier New" charset="0"/>
                <a:ea typeface="ＭＳ Ｐゴシック" charset="-128"/>
              </a:rPr>
              <a:t>pagenumber</a:t>
            </a:r>
            <a:r>
              <a:rPr lang="en-US" altLang="en-US" dirty="0">
                <a:latin typeface="Courier New" charset="0"/>
                <a:ea typeface="ＭＳ Ｐゴシック" charset="-128"/>
              </a:rPr>
              <a:t>&gt;</a:t>
            </a:r>
          </a:p>
          <a:p>
            <a:pPr marL="0" indent="0">
              <a:buNone/>
            </a:pPr>
            <a:r>
              <a:rPr lang="en-US" altLang="en-US" dirty="0">
                <a:latin typeface="Courier New" charset="0"/>
                <a:ea typeface="ＭＳ Ｐゴシック" charset="-128"/>
              </a:rPr>
              <a:t>	, &lt;</a:t>
            </a:r>
            <a:r>
              <a:rPr lang="en-US" altLang="en-US" dirty="0" err="1">
                <a:latin typeface="Courier New" charset="0"/>
                <a:ea typeface="ＭＳ Ｐゴシック" charset="-128"/>
              </a:rPr>
              <a:t>detail_level</a:t>
            </a:r>
            <a:r>
              <a:rPr lang="en-US" altLang="en-US" dirty="0">
                <a:latin typeface="Courier New" charset="0"/>
                <a:ea typeface="ＭＳ Ｐゴシック" charset="-128"/>
              </a:rPr>
              <a:t>&gt;</a:t>
            </a:r>
          </a:p>
          <a:p>
            <a:pPr marL="0" indent="0">
              <a:buNone/>
            </a:pPr>
            <a:r>
              <a:rPr lang="en-US" altLang="en-US" dirty="0">
                <a:latin typeface="Courier New" charset="0"/>
                <a:ea typeface="ＭＳ Ｐゴシック" charset="-128"/>
              </a:rPr>
              <a:t>);</a:t>
            </a:r>
          </a:p>
          <a:p>
            <a:pPr marL="0" indent="0">
              <a:buNone/>
            </a:pPr>
            <a:endParaRPr lang="en-US" altLang="en-US" dirty="0">
              <a:ea typeface="ＭＳ Ｐゴシック" charset="-128"/>
            </a:endParaRPr>
          </a:p>
          <a:p>
            <a:pPr marL="0" indent="0">
              <a:buNone/>
            </a:pPr>
            <a:r>
              <a:rPr lang="en-US" altLang="en-US" sz="2800" dirty="0">
                <a:ea typeface="ＭＳ Ｐゴシック" charset="-128"/>
              </a:rPr>
              <a:t>For example:</a:t>
            </a:r>
          </a:p>
          <a:p>
            <a:pPr marL="0" indent="0" algn="ctr">
              <a:buNone/>
            </a:pPr>
            <a:r>
              <a:rPr lang="en-US" altLang="en-US" dirty="0">
                <a:solidFill>
                  <a:srgbClr val="FF0000"/>
                </a:solidFill>
                <a:latin typeface="Courier New" charset="0"/>
                <a:ea typeface="ＭＳ Ｐゴシック" charset="-128"/>
              </a:rPr>
              <a:t>DBCC PAGE</a:t>
            </a:r>
            <a:r>
              <a:rPr lang="en-US" altLang="en-US" dirty="0">
                <a:latin typeface="Courier New" charset="0"/>
                <a:ea typeface="ＭＳ Ｐゴシック" charset="-128"/>
              </a:rPr>
              <a:t>(</a:t>
            </a:r>
            <a:r>
              <a:rPr lang="en-US" altLang="en-US" dirty="0" err="1">
                <a:latin typeface="Courier New" charset="0"/>
                <a:ea typeface="ＭＳ Ｐゴシック" charset="-128"/>
              </a:rPr>
              <a:t>AdventureWorks</a:t>
            </a:r>
            <a:r>
              <a:rPr lang="en-US" altLang="en-US" dirty="0">
                <a:latin typeface="Courier New" charset="0"/>
                <a:ea typeface="ＭＳ Ｐゴシック" charset="-128"/>
              </a:rPr>
              <a:t>, 1, 696, 3)</a:t>
            </a:r>
          </a:p>
        </p:txBody>
      </p:sp>
      <p:sp>
        <p:nvSpPr>
          <p:cNvPr id="6" name="Rectangular Callout 5"/>
          <p:cNvSpPr>
            <a:spLocks noChangeArrowheads="1"/>
          </p:cNvSpPr>
          <p:nvPr/>
        </p:nvSpPr>
        <p:spPr bwMode="auto">
          <a:xfrm>
            <a:off x="6705600" y="2514600"/>
            <a:ext cx="2590800" cy="1981200"/>
          </a:xfrm>
          <a:prstGeom prst="wedgeRectCallout">
            <a:avLst>
              <a:gd name="adj1" fmla="val -20833"/>
              <a:gd name="adj2" fmla="val 62500"/>
            </a:avLst>
          </a:prstGeom>
          <a:noFill/>
          <a:ln w="38100">
            <a:solidFill>
              <a:srgbClr val="FF0000"/>
            </a:solidFill>
            <a:miter lim="800000"/>
            <a:headEnd/>
            <a:tailEnd/>
          </a:ln>
          <a:effectLst>
            <a:outerShdw blurRad="40000" dist="23000" dir="5400000" rotWithShape="0">
              <a:srgbClr val="000000">
                <a:alpha val="34998"/>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r>
              <a:rPr lang="en-US" sz="2400" dirty="0">
                <a:solidFill>
                  <a:srgbClr val="FF0000"/>
                </a:solidFill>
              </a:rPr>
              <a:t>Note: Must execute DBCC TRACEON(3604) BEFORE DBCC PAGE!</a:t>
            </a:r>
          </a:p>
        </p:txBody>
      </p:sp>
    </p:spTree>
    <p:extLst>
      <p:ext uri="{BB962C8B-B14F-4D97-AF65-F5344CB8AC3E}">
        <p14:creationId xmlns:p14="http://schemas.microsoft.com/office/powerpoint/2010/main" val="1891801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p:cNvSpPr>
            <a:spLocks noGrp="1"/>
          </p:cNvSpPr>
          <p:nvPr>
            <p:ph type="title"/>
          </p:nvPr>
        </p:nvSpPr>
        <p:spPr/>
        <p:txBody>
          <a:bodyPr/>
          <a:lstStyle/>
          <a:p>
            <a:pPr eaLnBrk="1" hangingPunct="1"/>
            <a:r>
              <a:rPr lang="en-US" altLang="en-US" sz="2800" dirty="0">
                <a:ea typeface="ＭＳ Ｐゴシック" charset="-128"/>
              </a:rPr>
              <a:t>SYS.DM_DB_DATABASE_PAGE_ALLOCATIONS</a:t>
            </a:r>
          </a:p>
        </p:txBody>
      </p:sp>
      <p:sp>
        <p:nvSpPr>
          <p:cNvPr id="99330" name="Content Placeholder 2"/>
          <p:cNvSpPr>
            <a:spLocks noGrp="1"/>
          </p:cNvSpPr>
          <p:nvPr>
            <p:ph idx="1"/>
          </p:nvPr>
        </p:nvSpPr>
        <p:spPr>
          <a:xfrm>
            <a:off x="1981200" y="1600200"/>
            <a:ext cx="7848600" cy="5257800"/>
          </a:xfrm>
        </p:spPr>
        <p:txBody>
          <a:bodyPr/>
          <a:lstStyle/>
          <a:p>
            <a:pPr marL="0" indent="0">
              <a:buNone/>
            </a:pPr>
            <a:r>
              <a:rPr lang="en-US" altLang="en-US" sz="2800" dirty="0">
                <a:solidFill>
                  <a:srgbClr val="FF0000"/>
                </a:solidFill>
                <a:latin typeface="Courier New" charset="0"/>
                <a:ea typeface="ＭＳ Ｐゴシック" charset="-128"/>
              </a:rPr>
              <a:t>SELECT * FROM </a:t>
            </a:r>
          </a:p>
          <a:p>
            <a:pPr marL="0" indent="0">
              <a:buNone/>
            </a:pPr>
            <a:r>
              <a:rPr lang="en-US" altLang="en-US" sz="2800" dirty="0">
                <a:solidFill>
                  <a:srgbClr val="FF0000"/>
                </a:solidFill>
                <a:latin typeface="Courier New" charset="0"/>
                <a:ea typeface="ＭＳ Ｐゴシック" charset="-128"/>
              </a:rPr>
              <a:t>SYS.DM_DB_DATABASE_PAGE_ALLOCATIONS</a:t>
            </a:r>
            <a:r>
              <a:rPr lang="en-US" altLang="en-US" sz="2800" dirty="0">
                <a:latin typeface="Courier New" charset="0"/>
                <a:ea typeface="ＭＳ Ｐゴシック" charset="-128"/>
              </a:rPr>
              <a:t>(</a:t>
            </a:r>
          </a:p>
          <a:p>
            <a:pPr marL="0" indent="0">
              <a:buNone/>
            </a:pPr>
            <a:r>
              <a:rPr lang="en-US" altLang="en-US" sz="2800" dirty="0">
                <a:latin typeface="Courier New" charset="0"/>
                <a:ea typeface="ＭＳ Ｐゴシック" charset="-128"/>
              </a:rPr>
              <a:t>	&lt;</a:t>
            </a:r>
            <a:r>
              <a:rPr lang="en-US" altLang="en-US" sz="2800" dirty="0" err="1">
                <a:latin typeface="Courier New" charset="0"/>
                <a:ea typeface="ＭＳ Ｐゴシック" charset="-128"/>
              </a:rPr>
              <a:t>database_id</a:t>
            </a:r>
            <a:r>
              <a:rPr lang="en-US" altLang="en-US" sz="2800" dirty="0">
                <a:latin typeface="Courier New" charset="0"/>
                <a:ea typeface="ＭＳ Ｐゴシック" charset="-128"/>
              </a:rPr>
              <a:t>&gt;</a:t>
            </a:r>
          </a:p>
          <a:p>
            <a:pPr marL="0" indent="0">
              <a:buNone/>
            </a:pPr>
            <a:r>
              <a:rPr lang="en-US" altLang="en-US" sz="2800" dirty="0">
                <a:latin typeface="Courier New" charset="0"/>
                <a:ea typeface="ＭＳ Ｐゴシック" charset="-128"/>
              </a:rPr>
              <a:t>	, &lt;</a:t>
            </a:r>
            <a:r>
              <a:rPr lang="en-US" altLang="en-US" sz="2800" dirty="0" err="1">
                <a:latin typeface="Courier New" charset="0"/>
                <a:ea typeface="ＭＳ Ｐゴシック" charset="-128"/>
              </a:rPr>
              <a:t>table_id</a:t>
            </a:r>
            <a:r>
              <a:rPr lang="en-US" altLang="en-US" sz="2800" dirty="0">
                <a:latin typeface="Courier New" charset="0"/>
                <a:ea typeface="ＭＳ Ｐゴシック" charset="-128"/>
              </a:rPr>
              <a:t>&gt;</a:t>
            </a:r>
          </a:p>
          <a:p>
            <a:pPr marL="0" indent="0">
              <a:buNone/>
            </a:pPr>
            <a:r>
              <a:rPr lang="en-US" altLang="en-US" sz="2800" dirty="0">
                <a:latin typeface="Courier New" charset="0"/>
                <a:ea typeface="ＭＳ Ｐゴシック" charset="-128"/>
              </a:rPr>
              <a:t>	, &lt;</a:t>
            </a:r>
            <a:r>
              <a:rPr lang="en-US" altLang="en-US" sz="2800" dirty="0" err="1">
                <a:latin typeface="Courier New" charset="0"/>
                <a:ea typeface="ＭＳ Ｐゴシック" charset="-128"/>
              </a:rPr>
              <a:t>index_id</a:t>
            </a:r>
            <a:r>
              <a:rPr lang="en-US" altLang="en-US" sz="2800" dirty="0">
                <a:latin typeface="Courier New" charset="0"/>
                <a:ea typeface="ＭＳ Ｐゴシック" charset="-128"/>
              </a:rPr>
              <a:t>&gt;</a:t>
            </a:r>
          </a:p>
          <a:p>
            <a:pPr marL="0" indent="0">
              <a:buNone/>
            </a:pPr>
            <a:r>
              <a:rPr lang="en-US" altLang="en-US" sz="2800" dirty="0">
                <a:latin typeface="Courier New" charset="0"/>
                <a:ea typeface="ＭＳ Ｐゴシック" charset="-128"/>
              </a:rPr>
              <a:t>	, &lt;</a:t>
            </a:r>
            <a:r>
              <a:rPr lang="en-US" altLang="en-US" sz="2800" dirty="0" err="1">
                <a:latin typeface="Courier New" charset="0"/>
                <a:ea typeface="ＭＳ Ｐゴシック" charset="-128"/>
              </a:rPr>
              <a:t>partition_id</a:t>
            </a:r>
            <a:r>
              <a:rPr lang="en-US" altLang="en-US" sz="2800" dirty="0">
                <a:latin typeface="Courier New" charset="0"/>
                <a:ea typeface="ＭＳ Ｐゴシック" charset="-128"/>
              </a:rPr>
              <a:t>&gt;</a:t>
            </a:r>
          </a:p>
          <a:p>
            <a:pPr marL="0" indent="0">
              <a:buNone/>
            </a:pPr>
            <a:r>
              <a:rPr lang="en-US" altLang="en-US" sz="2800" dirty="0">
                <a:latin typeface="Courier New" charset="0"/>
                <a:ea typeface="ＭＳ Ｐゴシック" charset="-128"/>
              </a:rPr>
              <a:t>	, &lt;mode&gt;)</a:t>
            </a:r>
            <a:endParaRPr lang="en-US" altLang="en-US" dirty="0">
              <a:ea typeface="ＭＳ Ｐゴシック" charset="-128"/>
            </a:endParaRPr>
          </a:p>
          <a:p>
            <a:pPr marL="0" indent="0">
              <a:buNone/>
            </a:pPr>
            <a:r>
              <a:rPr lang="en-US" altLang="en-US" dirty="0">
                <a:ea typeface="ＭＳ Ｐゴシック" charset="-128"/>
              </a:rPr>
              <a:t>For example:</a:t>
            </a:r>
          </a:p>
          <a:p>
            <a:pPr marL="0" indent="0">
              <a:buNone/>
            </a:pPr>
            <a:r>
              <a:rPr lang="en-US" altLang="en-US" sz="2800" dirty="0" err="1">
                <a:latin typeface="Courier New" charset="0"/>
                <a:ea typeface="ＭＳ Ｐゴシック" charset="-128"/>
              </a:rPr>
              <a:t>s</a:t>
            </a:r>
            <a:r>
              <a:rPr lang="en-US" altLang="en-US" sz="2000" dirty="0" err="1">
                <a:latin typeface="Courier New" charset="0"/>
                <a:ea typeface="ＭＳ Ｐゴシック" charset="-128"/>
              </a:rPr>
              <a:t>ELECT</a:t>
            </a:r>
            <a:r>
              <a:rPr lang="en-US" altLang="en-US" sz="2000" dirty="0">
                <a:latin typeface="Courier New" charset="0"/>
                <a:ea typeface="ＭＳ Ｐゴシック" charset="-128"/>
              </a:rPr>
              <a:t> * FROM </a:t>
            </a:r>
            <a:r>
              <a:rPr lang="en-US" altLang="en-US" sz="2000" dirty="0">
                <a:solidFill>
                  <a:srgbClr val="FF0000"/>
                </a:solidFill>
                <a:latin typeface="Courier New" charset="0"/>
                <a:ea typeface="ＭＳ Ｐゴシック" charset="-128"/>
              </a:rPr>
              <a:t>SYS.DM_DB_DATABASE_PAGE_ALLOCATIONS</a:t>
            </a:r>
            <a:r>
              <a:rPr lang="en-US" altLang="en-US" sz="2000" dirty="0">
                <a:latin typeface="Courier New" charset="0"/>
                <a:ea typeface="ＭＳ Ｐゴシック" charset="-128"/>
              </a:rPr>
              <a:t>(</a:t>
            </a:r>
            <a:r>
              <a:rPr lang="en-US" altLang="en-US" sz="2000" dirty="0" err="1">
                <a:latin typeface="Courier New" charset="0"/>
                <a:ea typeface="ＭＳ Ｐゴシック" charset="-128"/>
              </a:rPr>
              <a:t>db_id</a:t>
            </a:r>
            <a:r>
              <a:rPr lang="en-US" altLang="en-US" sz="2000" dirty="0">
                <a:latin typeface="Courier New" charset="0"/>
                <a:ea typeface="ＭＳ Ｐゴシック" charset="-128"/>
              </a:rPr>
              <a:t>(),</a:t>
            </a:r>
            <a:r>
              <a:rPr lang="en-US" altLang="en-US" sz="2000" dirty="0" err="1">
                <a:latin typeface="Courier New" charset="0"/>
                <a:ea typeface="ＭＳ Ｐゴシック" charset="-128"/>
              </a:rPr>
              <a:t>object_id</a:t>
            </a:r>
            <a:r>
              <a:rPr lang="en-US" altLang="en-US" sz="2000" dirty="0">
                <a:latin typeface="Courier New" charset="0"/>
                <a:ea typeface="ＭＳ Ｐゴシック" charset="-128"/>
              </a:rPr>
              <a:t>(‘dbo.table1’),NULL,NULL,’DETAILED’)</a:t>
            </a:r>
            <a:endParaRPr lang="en-US" altLang="en-US" sz="2800" dirty="0">
              <a:latin typeface="Courier New" charset="0"/>
              <a:ea typeface="ＭＳ Ｐゴシック" charset="-128"/>
            </a:endParaRPr>
          </a:p>
          <a:p>
            <a:pPr marL="0" indent="0">
              <a:buNone/>
            </a:pPr>
            <a:endParaRPr lang="en-US" altLang="en-US" dirty="0">
              <a:ea typeface="ＭＳ Ｐゴシック" charset="-128"/>
            </a:endParaRPr>
          </a:p>
        </p:txBody>
      </p:sp>
    </p:spTree>
    <p:extLst>
      <p:ext uri="{BB962C8B-B14F-4D97-AF65-F5344CB8AC3E}">
        <p14:creationId xmlns:p14="http://schemas.microsoft.com/office/powerpoint/2010/main" val="20965522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32DF1C-BBCC-45FB-BDDA-E7B7AD16EBDD}"/>
              </a:ext>
            </a:extLst>
          </p:cNvPr>
          <p:cNvPicPr>
            <a:picLocks noChangeAspect="1"/>
          </p:cNvPicPr>
          <p:nvPr/>
        </p:nvPicPr>
        <p:blipFill rotWithShape="1">
          <a:blip r:embed="rId2"/>
          <a:srcRect t="9421" b="23011"/>
          <a:stretch/>
        </p:blipFill>
        <p:spPr>
          <a:xfrm>
            <a:off x="20" y="10"/>
            <a:ext cx="12191980" cy="6857990"/>
          </a:xfrm>
          <a:prstGeom prst="rect">
            <a:avLst/>
          </a:prstGeom>
        </p:spPr>
      </p:pic>
    </p:spTree>
    <p:extLst>
      <p:ext uri="{BB962C8B-B14F-4D97-AF65-F5344CB8AC3E}">
        <p14:creationId xmlns:p14="http://schemas.microsoft.com/office/powerpoint/2010/main" val="53132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03429" name="Picture 71">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3430" name="Picture 73">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03431" name="Picture 75">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03432" name="Rectangle 77">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433" name="Rectangle 79">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3434" name="Rectangle 81">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435" name="Picture 83">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103436" name="Rectangle 85">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437" name="Picture 87">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103438" name="Rectangle 89">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427" name="TextBox 7"/>
          <p:cNvSpPr txBox="1">
            <a:spLocks noChangeArrowheads="1"/>
          </p:cNvSpPr>
          <p:nvPr/>
        </p:nvSpPr>
        <p:spPr bwMode="auto">
          <a:xfrm>
            <a:off x="680322" y="2063262"/>
            <a:ext cx="3739278" cy="26611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lnSpc>
                <a:spcPct val="90000"/>
              </a:lnSpc>
              <a:spcBef>
                <a:spcPct val="0"/>
              </a:spcBef>
              <a:spcAft>
                <a:spcPts val="600"/>
              </a:spcAft>
            </a:pPr>
            <a:r>
              <a:rPr lang="en-US" altLang="en-US" sz="5400" dirty="0">
                <a:latin typeface="+mj-lt"/>
                <a:ea typeface="+mj-ea"/>
                <a:cs typeface="+mj-cs"/>
              </a:rPr>
              <a:t>JUST KIDDING!</a:t>
            </a:r>
          </a:p>
        </p:txBody>
      </p:sp>
      <p:pic>
        <p:nvPicPr>
          <p:cNvPr id="103425" name="Pictur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284606" y="1081139"/>
            <a:ext cx="6260963" cy="4695721"/>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75950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itle 1"/>
          <p:cNvSpPr>
            <a:spLocks noGrp="1"/>
          </p:cNvSpPr>
          <p:nvPr>
            <p:ph type="title"/>
          </p:nvPr>
        </p:nvSpPr>
        <p:spPr/>
        <p:txBody>
          <a:bodyPr/>
          <a:lstStyle/>
          <a:p>
            <a:pPr eaLnBrk="1" hangingPunct="1"/>
            <a:r>
              <a:rPr lang="en-US" altLang="en-US">
                <a:ea typeface="ＭＳ Ｐゴシック" charset="-128"/>
              </a:rPr>
              <a:t>How many will fit on a page?</a:t>
            </a:r>
          </a:p>
        </p:txBody>
      </p:sp>
      <p:sp>
        <p:nvSpPr>
          <p:cNvPr id="3" name="Content Placeholder 2"/>
          <p:cNvSpPr>
            <a:spLocks noGrp="1"/>
          </p:cNvSpPr>
          <p:nvPr>
            <p:ph idx="1"/>
          </p:nvPr>
        </p:nvSpPr>
        <p:spPr>
          <a:xfrm>
            <a:off x="1981200" y="1295400"/>
            <a:ext cx="8229600" cy="2286000"/>
          </a:xfrm>
        </p:spPr>
        <p:txBody>
          <a:bodyPr rtlCol="0">
            <a:normAutofit fontScale="25000" lnSpcReduction="20000"/>
          </a:bodyPr>
          <a:lstStyle/>
          <a:p>
            <a:pPr marL="0" indent="0">
              <a:buNone/>
              <a:defRPr/>
            </a:pPr>
            <a:r>
              <a:rPr lang="en-US" sz="12800" dirty="0">
                <a:solidFill>
                  <a:srgbClr val="FF0000"/>
                </a:solidFill>
                <a:latin typeface="Courier New" pitchFamily="49" charset="0"/>
                <a:cs typeface="Courier New" pitchFamily="49" charset="0"/>
              </a:rPr>
              <a:t>CREATE TABLE </a:t>
            </a:r>
            <a:r>
              <a:rPr lang="en-US" sz="12800" dirty="0" err="1">
                <a:latin typeface="Courier New" pitchFamily="49" charset="0"/>
                <a:cs typeface="Courier New" pitchFamily="49" charset="0"/>
              </a:rPr>
              <a:t>Sharknado</a:t>
            </a:r>
            <a:r>
              <a:rPr lang="en-US" sz="12800" dirty="0">
                <a:latin typeface="Courier New" pitchFamily="49" charset="0"/>
                <a:cs typeface="Courier New" pitchFamily="49" charset="0"/>
              </a:rPr>
              <a:t>(</a:t>
            </a:r>
          </a:p>
          <a:p>
            <a:pPr marL="457200" lvl="1" indent="0">
              <a:buNone/>
              <a:defRPr/>
            </a:pPr>
            <a:r>
              <a:rPr lang="en-US" sz="11200" dirty="0">
                <a:latin typeface="Courier New" pitchFamily="49" charset="0"/>
                <a:cs typeface="Courier New" pitchFamily="49" charset="0"/>
              </a:rPr>
              <a:t>		</a:t>
            </a:r>
            <a:r>
              <a:rPr lang="en-US" sz="11200" dirty="0" err="1">
                <a:latin typeface="Courier New" pitchFamily="49" charset="0"/>
                <a:cs typeface="Courier New" pitchFamily="49" charset="0"/>
              </a:rPr>
              <a:t>CustomerID</a:t>
            </a:r>
            <a:r>
              <a:rPr lang="en-US" sz="11200" dirty="0">
                <a:latin typeface="Courier New" pitchFamily="49" charset="0"/>
                <a:cs typeface="Courier New" pitchFamily="49" charset="0"/>
              </a:rPr>
              <a:t> </a:t>
            </a:r>
            <a:r>
              <a:rPr lang="en-US" sz="11200" dirty="0">
                <a:solidFill>
                  <a:srgbClr val="FF0000"/>
                </a:solidFill>
                <a:latin typeface="Courier New" pitchFamily="49" charset="0"/>
                <a:cs typeface="Courier New" pitchFamily="49" charset="0"/>
              </a:rPr>
              <a:t>INT</a:t>
            </a:r>
          </a:p>
          <a:p>
            <a:pPr marL="457200" lvl="1" indent="0">
              <a:buNone/>
              <a:defRPr/>
            </a:pPr>
            <a:r>
              <a:rPr lang="en-US" sz="11200" dirty="0">
                <a:latin typeface="Courier New" pitchFamily="49" charset="0"/>
                <a:cs typeface="Courier New" pitchFamily="49" charset="0"/>
              </a:rPr>
              <a:t>		, </a:t>
            </a:r>
            <a:r>
              <a:rPr lang="en-US" sz="11200" dirty="0" err="1">
                <a:latin typeface="Courier New" pitchFamily="49" charset="0"/>
                <a:cs typeface="Courier New" pitchFamily="49" charset="0"/>
              </a:rPr>
              <a:t>CustomerName</a:t>
            </a:r>
            <a:r>
              <a:rPr lang="en-US" sz="11200" dirty="0">
                <a:latin typeface="Courier New" pitchFamily="49" charset="0"/>
                <a:cs typeface="Courier New" pitchFamily="49" charset="0"/>
              </a:rPr>
              <a:t> </a:t>
            </a:r>
            <a:r>
              <a:rPr lang="en-US" sz="11200" dirty="0">
                <a:solidFill>
                  <a:srgbClr val="FF0000"/>
                </a:solidFill>
                <a:latin typeface="Courier New" pitchFamily="49" charset="0"/>
                <a:cs typeface="Courier New" pitchFamily="49" charset="0"/>
              </a:rPr>
              <a:t>VARCHAR(50)</a:t>
            </a:r>
          </a:p>
          <a:p>
            <a:pPr marL="457200" lvl="1" indent="0">
              <a:buNone/>
              <a:defRPr/>
            </a:pPr>
            <a:r>
              <a:rPr lang="en-US" sz="11200" dirty="0">
                <a:latin typeface="Courier New" pitchFamily="49" charset="0"/>
                <a:cs typeface="Courier New" pitchFamily="49" charset="0"/>
              </a:rPr>
              <a:t>		, </a:t>
            </a:r>
            <a:r>
              <a:rPr lang="en-US" sz="11200" dirty="0" err="1">
                <a:latin typeface="Courier New" pitchFamily="49" charset="0"/>
                <a:cs typeface="Courier New" pitchFamily="49" charset="0"/>
              </a:rPr>
              <a:t>CustomerState</a:t>
            </a:r>
            <a:r>
              <a:rPr lang="en-US" sz="11200" dirty="0">
                <a:latin typeface="Courier New" pitchFamily="49" charset="0"/>
                <a:cs typeface="Courier New" pitchFamily="49" charset="0"/>
              </a:rPr>
              <a:t> </a:t>
            </a:r>
            <a:r>
              <a:rPr lang="en-US" sz="11200" dirty="0">
                <a:solidFill>
                  <a:srgbClr val="FF0000"/>
                </a:solidFill>
                <a:latin typeface="Courier New" pitchFamily="49" charset="0"/>
                <a:cs typeface="Courier New" pitchFamily="49" charset="0"/>
              </a:rPr>
              <a:t>CHAR(2)</a:t>
            </a:r>
            <a:endParaRPr lang="en-US" sz="11200" dirty="0">
              <a:latin typeface="Courier New" pitchFamily="49" charset="0"/>
              <a:cs typeface="Courier New" pitchFamily="49" charset="0"/>
            </a:endParaRPr>
          </a:p>
          <a:p>
            <a:pPr marL="457200" lvl="1" indent="0">
              <a:buNone/>
              <a:defRPr/>
            </a:pPr>
            <a:r>
              <a:rPr lang="en-US" sz="11200" dirty="0">
                <a:latin typeface="Courier New" pitchFamily="49" charset="0"/>
                <a:cs typeface="Courier New" pitchFamily="49" charset="0"/>
              </a:rPr>
              <a:t>);</a:t>
            </a:r>
          </a:p>
          <a:p>
            <a:pPr marL="457200" lvl="1" indent="0">
              <a:buNone/>
              <a:defRPr/>
            </a:pPr>
            <a:endParaRPr lang="en-US" dirty="0">
              <a:ea typeface="+mn-ea"/>
            </a:endParaRPr>
          </a:p>
          <a:p>
            <a:pPr marL="457200" lvl="1" indent="0">
              <a:buNone/>
              <a:defRPr/>
            </a:pPr>
            <a:endParaRPr lang="en-US" dirty="0">
              <a:ea typeface="+mn-ea"/>
            </a:endParaRPr>
          </a:p>
          <a:p>
            <a:pPr marL="457200" lvl="1" indent="0">
              <a:buNone/>
              <a:defRPr/>
            </a:pPr>
            <a:endParaRPr lang="en-US" dirty="0">
              <a:ea typeface="+mn-ea"/>
            </a:endParaRPr>
          </a:p>
          <a:p>
            <a:pPr marL="457200" lvl="1" indent="0">
              <a:buNone/>
              <a:defRPr/>
            </a:pPr>
            <a:endParaRPr lang="en-US" dirty="0">
              <a:ea typeface="+mn-ea"/>
            </a:endParaRPr>
          </a:p>
          <a:p>
            <a:pPr marL="457200" lvl="1" indent="0">
              <a:buNone/>
              <a:defRPr/>
            </a:pPr>
            <a:endParaRPr lang="en-US" dirty="0">
              <a:ea typeface="+mn-ea"/>
            </a:endParaRPr>
          </a:p>
          <a:p>
            <a:pPr marL="457200" lvl="1" indent="0">
              <a:buNone/>
              <a:defRPr/>
            </a:pPr>
            <a:endParaRPr lang="en-US" dirty="0">
              <a:ea typeface="+mn-ea"/>
            </a:endParaRPr>
          </a:p>
          <a:p>
            <a:pPr marL="0" indent="0">
              <a:buNone/>
              <a:defRPr/>
            </a:pPr>
            <a:r>
              <a:rPr lang="en-US" dirty="0">
                <a:ea typeface="+mn-ea"/>
                <a:cs typeface="+mn-cs"/>
              </a:rPr>
              <a:t>	</a:t>
            </a:r>
          </a:p>
        </p:txBody>
      </p:sp>
      <p:graphicFrame>
        <p:nvGraphicFramePr>
          <p:cNvPr id="4" name="Table 3"/>
          <p:cNvGraphicFramePr>
            <a:graphicFrameLocks noGrp="1"/>
          </p:cNvGraphicFramePr>
          <p:nvPr/>
        </p:nvGraphicFramePr>
        <p:xfrm>
          <a:off x="4114800" y="3200400"/>
          <a:ext cx="5257800" cy="3657600"/>
        </p:xfrm>
        <a:graphic>
          <a:graphicData uri="http://schemas.openxmlformats.org/drawingml/2006/table">
            <a:tbl>
              <a:tblPr firstRow="1" bandRow="1">
                <a:tableStyleId>{5C22544A-7EE6-4342-B048-85BDC9FD1C3A}</a:tableStyleId>
              </a:tblPr>
              <a:tblGrid>
                <a:gridCol w="28956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tblGrid>
              <a:tr h="365760">
                <a:tc>
                  <a:txBody>
                    <a:bodyPr/>
                    <a:lstStyle/>
                    <a:p>
                      <a:pPr algn="ctr"/>
                      <a:r>
                        <a:rPr lang="en-US" sz="1800" dirty="0"/>
                        <a:t>For the:</a:t>
                      </a:r>
                    </a:p>
                  </a:txBody>
                  <a:tcPr marT="45715" marB="45715"/>
                </a:tc>
                <a:tc>
                  <a:txBody>
                    <a:bodyPr/>
                    <a:lstStyle/>
                    <a:p>
                      <a:pPr algn="ctr"/>
                      <a:r>
                        <a:rPr lang="en-US" sz="1800" dirty="0"/>
                        <a:t>Bytes</a:t>
                      </a:r>
                    </a:p>
                  </a:txBody>
                  <a:tcPr marT="45715" marB="45715"/>
                </a:tc>
                <a:extLst>
                  <a:ext uri="{0D108BD9-81ED-4DB2-BD59-A6C34878D82A}">
                    <a16:rowId xmlns:a16="http://schemas.microsoft.com/office/drawing/2014/main" val="10000"/>
                  </a:ext>
                </a:extLst>
              </a:tr>
              <a:tr h="365760">
                <a:tc>
                  <a:txBody>
                    <a:bodyPr/>
                    <a:lstStyle/>
                    <a:p>
                      <a:pPr algn="ctr"/>
                      <a:r>
                        <a:rPr lang="en-US" sz="1800" dirty="0"/>
                        <a:t>Tag</a:t>
                      </a:r>
                    </a:p>
                  </a:txBody>
                  <a:tcPr marT="45715" marB="45715"/>
                </a:tc>
                <a:tc>
                  <a:txBody>
                    <a:bodyPr/>
                    <a:lstStyle/>
                    <a:p>
                      <a:pPr algn="ctr"/>
                      <a:r>
                        <a:rPr lang="en-US" sz="1800" dirty="0"/>
                        <a:t>2 </a:t>
                      </a:r>
                    </a:p>
                  </a:txBody>
                  <a:tcPr marT="45715" marB="45715"/>
                </a:tc>
                <a:extLst>
                  <a:ext uri="{0D108BD9-81ED-4DB2-BD59-A6C34878D82A}">
                    <a16:rowId xmlns:a16="http://schemas.microsoft.com/office/drawing/2014/main" val="10001"/>
                  </a:ext>
                </a:extLst>
              </a:tr>
              <a:tr h="365760">
                <a:tc>
                  <a:txBody>
                    <a:bodyPr/>
                    <a:lstStyle/>
                    <a:p>
                      <a:pPr algn="ctr"/>
                      <a:r>
                        <a:rPr lang="en-US" sz="1800" dirty="0"/>
                        <a:t>NULL Offset Bitmap</a:t>
                      </a:r>
                    </a:p>
                  </a:txBody>
                  <a:tcPr marT="45715" marB="45715"/>
                </a:tc>
                <a:tc>
                  <a:txBody>
                    <a:bodyPr/>
                    <a:lstStyle/>
                    <a:p>
                      <a:pPr algn="ctr"/>
                      <a:r>
                        <a:rPr lang="en-US" sz="1800" dirty="0"/>
                        <a:t>2</a:t>
                      </a:r>
                    </a:p>
                  </a:txBody>
                  <a:tcPr marT="45715" marB="45715"/>
                </a:tc>
                <a:extLst>
                  <a:ext uri="{0D108BD9-81ED-4DB2-BD59-A6C34878D82A}">
                    <a16:rowId xmlns:a16="http://schemas.microsoft.com/office/drawing/2014/main" val="10002"/>
                  </a:ext>
                </a:extLst>
              </a:tr>
              <a:tr h="365760">
                <a:tc>
                  <a:txBody>
                    <a:bodyPr/>
                    <a:lstStyle/>
                    <a:p>
                      <a:pPr algn="ctr"/>
                      <a:r>
                        <a:rPr lang="en-US" sz="1800" dirty="0"/>
                        <a:t>Fixed Data Length</a:t>
                      </a:r>
                    </a:p>
                  </a:txBody>
                  <a:tcPr marT="45715" marB="45715"/>
                </a:tc>
                <a:tc>
                  <a:txBody>
                    <a:bodyPr/>
                    <a:lstStyle/>
                    <a:p>
                      <a:pPr algn="ctr"/>
                      <a:r>
                        <a:rPr lang="en-US" sz="1800" dirty="0"/>
                        <a:t>4+2 = 6</a:t>
                      </a:r>
                    </a:p>
                  </a:txBody>
                  <a:tcPr marT="45715" marB="45715"/>
                </a:tc>
                <a:extLst>
                  <a:ext uri="{0D108BD9-81ED-4DB2-BD59-A6C34878D82A}">
                    <a16:rowId xmlns:a16="http://schemas.microsoft.com/office/drawing/2014/main" val="10003"/>
                  </a:ext>
                </a:extLst>
              </a:tr>
              <a:tr h="365760">
                <a:tc>
                  <a:txBody>
                    <a:bodyPr/>
                    <a:lstStyle/>
                    <a:p>
                      <a:pPr algn="ctr"/>
                      <a:r>
                        <a:rPr lang="en-US" sz="1800" dirty="0"/>
                        <a:t># of columns</a:t>
                      </a:r>
                    </a:p>
                  </a:txBody>
                  <a:tcPr marT="45715" marB="45715"/>
                </a:tc>
                <a:tc>
                  <a:txBody>
                    <a:bodyPr/>
                    <a:lstStyle/>
                    <a:p>
                      <a:pPr algn="ctr"/>
                      <a:r>
                        <a:rPr lang="en-US" sz="1800" dirty="0"/>
                        <a:t>2</a:t>
                      </a:r>
                    </a:p>
                  </a:txBody>
                  <a:tcPr marT="45715" marB="45715"/>
                </a:tc>
                <a:extLst>
                  <a:ext uri="{0D108BD9-81ED-4DB2-BD59-A6C34878D82A}">
                    <a16:rowId xmlns:a16="http://schemas.microsoft.com/office/drawing/2014/main" val="10004"/>
                  </a:ext>
                </a:extLst>
              </a:tr>
              <a:tr h="365760">
                <a:tc>
                  <a:txBody>
                    <a:bodyPr/>
                    <a:lstStyle/>
                    <a:p>
                      <a:pPr algn="ctr"/>
                      <a:r>
                        <a:rPr lang="en-US" sz="1800" dirty="0"/>
                        <a:t>Null Columns (N/8)</a:t>
                      </a:r>
                    </a:p>
                  </a:txBody>
                  <a:tcPr marT="45715" marB="45715"/>
                </a:tc>
                <a:tc>
                  <a:txBody>
                    <a:bodyPr/>
                    <a:lstStyle/>
                    <a:p>
                      <a:pPr algn="ctr"/>
                      <a:r>
                        <a:rPr lang="en-US" sz="1800" dirty="0"/>
                        <a:t>1</a:t>
                      </a:r>
                    </a:p>
                  </a:txBody>
                  <a:tcPr marT="45715" marB="45715"/>
                </a:tc>
                <a:extLst>
                  <a:ext uri="{0D108BD9-81ED-4DB2-BD59-A6C34878D82A}">
                    <a16:rowId xmlns:a16="http://schemas.microsoft.com/office/drawing/2014/main" val="10005"/>
                  </a:ext>
                </a:extLst>
              </a:tr>
              <a:tr h="365760">
                <a:tc>
                  <a:txBody>
                    <a:bodyPr/>
                    <a:lstStyle/>
                    <a:p>
                      <a:pPr algn="ctr"/>
                      <a:r>
                        <a:rPr lang="en-US" sz="1800" dirty="0"/>
                        <a:t>Variable Column Count</a:t>
                      </a:r>
                    </a:p>
                  </a:txBody>
                  <a:tcPr marT="45715" marB="45715"/>
                </a:tc>
                <a:tc>
                  <a:txBody>
                    <a:bodyPr/>
                    <a:lstStyle/>
                    <a:p>
                      <a:pPr algn="ctr"/>
                      <a:r>
                        <a:rPr lang="en-US" sz="1800" dirty="0"/>
                        <a:t>2</a:t>
                      </a:r>
                    </a:p>
                  </a:txBody>
                  <a:tcPr marT="45715" marB="45715"/>
                </a:tc>
                <a:extLst>
                  <a:ext uri="{0D108BD9-81ED-4DB2-BD59-A6C34878D82A}">
                    <a16:rowId xmlns:a16="http://schemas.microsoft.com/office/drawing/2014/main" val="10006"/>
                  </a:ext>
                </a:extLst>
              </a:tr>
              <a:tr h="365760">
                <a:tc>
                  <a:txBody>
                    <a:bodyPr/>
                    <a:lstStyle/>
                    <a:p>
                      <a:pPr algn="ctr"/>
                      <a:r>
                        <a:rPr lang="en-US" sz="1800" dirty="0"/>
                        <a:t>Variable Column</a:t>
                      </a:r>
                      <a:r>
                        <a:rPr lang="en-US" sz="1800" baseline="0" dirty="0"/>
                        <a:t> Offset</a:t>
                      </a:r>
                      <a:endParaRPr lang="en-US" sz="1800" dirty="0"/>
                    </a:p>
                  </a:txBody>
                  <a:tcPr marT="45715" marB="45715"/>
                </a:tc>
                <a:tc>
                  <a:txBody>
                    <a:bodyPr/>
                    <a:lstStyle/>
                    <a:p>
                      <a:pPr algn="ctr"/>
                      <a:r>
                        <a:rPr lang="en-US" sz="1800" dirty="0"/>
                        <a:t>2</a:t>
                      </a:r>
                    </a:p>
                  </a:txBody>
                  <a:tcPr marT="45715" marB="45715"/>
                </a:tc>
                <a:extLst>
                  <a:ext uri="{0D108BD9-81ED-4DB2-BD59-A6C34878D82A}">
                    <a16:rowId xmlns:a16="http://schemas.microsoft.com/office/drawing/2014/main" val="10007"/>
                  </a:ext>
                </a:extLst>
              </a:tr>
              <a:tr h="365760">
                <a:tc>
                  <a:txBody>
                    <a:bodyPr/>
                    <a:lstStyle/>
                    <a:p>
                      <a:pPr algn="ctr"/>
                      <a:r>
                        <a:rPr lang="en-US" sz="1800" dirty="0"/>
                        <a:t>Variable Length Columns</a:t>
                      </a:r>
                    </a:p>
                  </a:txBody>
                  <a:tcPr marT="45715" marB="45715"/>
                </a:tc>
                <a:tc>
                  <a:txBody>
                    <a:bodyPr/>
                    <a:lstStyle/>
                    <a:p>
                      <a:pPr algn="ctr"/>
                      <a:r>
                        <a:rPr lang="en-US" sz="1800" dirty="0"/>
                        <a:t>50</a:t>
                      </a:r>
                    </a:p>
                  </a:txBody>
                  <a:tcPr marT="45715" marB="45715"/>
                </a:tc>
                <a:extLst>
                  <a:ext uri="{0D108BD9-81ED-4DB2-BD59-A6C34878D82A}">
                    <a16:rowId xmlns:a16="http://schemas.microsoft.com/office/drawing/2014/main" val="10008"/>
                  </a:ext>
                </a:extLst>
              </a:tr>
              <a:tr h="365760">
                <a:tc>
                  <a:txBody>
                    <a:bodyPr/>
                    <a:lstStyle/>
                    <a:p>
                      <a:pPr algn="ctr"/>
                      <a:r>
                        <a:rPr lang="en-US" sz="1800" b="1" dirty="0">
                          <a:solidFill>
                            <a:srgbClr val="FF0000"/>
                          </a:solidFill>
                        </a:rPr>
                        <a:t>Total:</a:t>
                      </a:r>
                    </a:p>
                  </a:txBody>
                  <a:tcPr marT="45715" marB="45715"/>
                </a:tc>
                <a:tc>
                  <a:txBody>
                    <a:bodyPr/>
                    <a:lstStyle/>
                    <a:p>
                      <a:pPr algn="ctr"/>
                      <a:r>
                        <a:rPr lang="en-US" sz="1800" b="1" dirty="0">
                          <a:solidFill>
                            <a:srgbClr val="FF0000"/>
                          </a:solidFill>
                        </a:rPr>
                        <a:t>67 bytes</a:t>
                      </a:r>
                    </a:p>
                  </a:txBody>
                  <a:tcPr marT="45715" marB="45715"/>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337473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Title 1"/>
          <p:cNvSpPr>
            <a:spLocks noGrp="1"/>
          </p:cNvSpPr>
          <p:nvPr>
            <p:ph type="title"/>
          </p:nvPr>
        </p:nvSpPr>
        <p:spPr/>
        <p:txBody>
          <a:bodyPr/>
          <a:lstStyle/>
          <a:p>
            <a:pPr eaLnBrk="1" hangingPunct="1"/>
            <a:r>
              <a:rPr lang="en-US" altLang="en-US">
                <a:ea typeface="ＭＳ Ｐゴシック" charset="-128"/>
              </a:rPr>
              <a:t>How many will fit on a page?</a:t>
            </a:r>
          </a:p>
        </p:txBody>
      </p:sp>
      <p:sp>
        <p:nvSpPr>
          <p:cNvPr id="3" name="Content Placeholder 2"/>
          <p:cNvSpPr>
            <a:spLocks noGrp="1"/>
          </p:cNvSpPr>
          <p:nvPr>
            <p:ph idx="1"/>
          </p:nvPr>
        </p:nvSpPr>
        <p:spPr>
          <a:xfrm>
            <a:off x="1981200" y="1295400"/>
            <a:ext cx="8229600" cy="2286000"/>
          </a:xfrm>
        </p:spPr>
        <p:txBody>
          <a:bodyPr rtlCol="0">
            <a:normAutofit fontScale="25000" lnSpcReduction="20000"/>
          </a:bodyPr>
          <a:lstStyle/>
          <a:p>
            <a:pPr marL="0" indent="0">
              <a:buNone/>
              <a:defRPr/>
            </a:pPr>
            <a:r>
              <a:rPr lang="en-US" sz="12800" dirty="0">
                <a:solidFill>
                  <a:srgbClr val="FF0000"/>
                </a:solidFill>
                <a:latin typeface="Courier New" pitchFamily="49" charset="0"/>
                <a:cs typeface="Courier New" pitchFamily="49" charset="0"/>
              </a:rPr>
              <a:t>CREATE TABLE </a:t>
            </a:r>
            <a:r>
              <a:rPr lang="en-US" sz="12800" dirty="0" err="1">
                <a:latin typeface="Courier New" pitchFamily="49" charset="0"/>
                <a:cs typeface="Courier New" pitchFamily="49" charset="0"/>
              </a:rPr>
              <a:t>Sharknado</a:t>
            </a:r>
            <a:r>
              <a:rPr lang="en-US" sz="12800" dirty="0">
                <a:latin typeface="Courier New" pitchFamily="49" charset="0"/>
                <a:cs typeface="Courier New" pitchFamily="49" charset="0"/>
              </a:rPr>
              <a:t>(</a:t>
            </a:r>
          </a:p>
          <a:p>
            <a:pPr marL="457200" lvl="1" indent="0">
              <a:buNone/>
              <a:defRPr/>
            </a:pPr>
            <a:r>
              <a:rPr lang="en-US" sz="11200" dirty="0">
                <a:latin typeface="Courier New" pitchFamily="49" charset="0"/>
                <a:cs typeface="Courier New" pitchFamily="49" charset="0"/>
              </a:rPr>
              <a:t>		</a:t>
            </a:r>
            <a:r>
              <a:rPr lang="en-US" sz="11200" dirty="0" err="1">
                <a:latin typeface="Courier New" pitchFamily="49" charset="0"/>
                <a:cs typeface="Courier New" pitchFamily="49" charset="0"/>
              </a:rPr>
              <a:t>CustomerID</a:t>
            </a:r>
            <a:r>
              <a:rPr lang="en-US" sz="11200" dirty="0">
                <a:latin typeface="Courier New" pitchFamily="49" charset="0"/>
                <a:cs typeface="Courier New" pitchFamily="49" charset="0"/>
              </a:rPr>
              <a:t> </a:t>
            </a:r>
            <a:r>
              <a:rPr lang="en-US" sz="11200" dirty="0">
                <a:solidFill>
                  <a:srgbClr val="FF0000"/>
                </a:solidFill>
                <a:latin typeface="Courier New" pitchFamily="49" charset="0"/>
                <a:cs typeface="Courier New" pitchFamily="49" charset="0"/>
              </a:rPr>
              <a:t>INT</a:t>
            </a:r>
          </a:p>
          <a:p>
            <a:pPr marL="457200" lvl="1" indent="0">
              <a:buNone/>
              <a:defRPr/>
            </a:pPr>
            <a:r>
              <a:rPr lang="en-US" sz="11200" dirty="0">
                <a:latin typeface="Courier New" pitchFamily="49" charset="0"/>
                <a:cs typeface="Courier New" pitchFamily="49" charset="0"/>
              </a:rPr>
              <a:t>		, </a:t>
            </a:r>
            <a:r>
              <a:rPr lang="en-US" sz="11200" dirty="0" err="1">
                <a:latin typeface="Courier New" pitchFamily="49" charset="0"/>
                <a:cs typeface="Courier New" pitchFamily="49" charset="0"/>
              </a:rPr>
              <a:t>CustomerName</a:t>
            </a:r>
            <a:r>
              <a:rPr lang="en-US" sz="11200" dirty="0">
                <a:latin typeface="Courier New" pitchFamily="49" charset="0"/>
                <a:cs typeface="Courier New" pitchFamily="49" charset="0"/>
              </a:rPr>
              <a:t> </a:t>
            </a:r>
            <a:r>
              <a:rPr lang="en-US" sz="11200" dirty="0">
                <a:solidFill>
                  <a:srgbClr val="FF0000"/>
                </a:solidFill>
                <a:latin typeface="Courier New" pitchFamily="49" charset="0"/>
                <a:cs typeface="Courier New" pitchFamily="49" charset="0"/>
              </a:rPr>
              <a:t>VARCHAR(50)</a:t>
            </a:r>
          </a:p>
          <a:p>
            <a:pPr marL="457200" lvl="1" indent="0">
              <a:buNone/>
              <a:defRPr/>
            </a:pPr>
            <a:r>
              <a:rPr lang="en-US" sz="11200" dirty="0">
                <a:latin typeface="Courier New" pitchFamily="49" charset="0"/>
                <a:cs typeface="Courier New" pitchFamily="49" charset="0"/>
              </a:rPr>
              <a:t>		, </a:t>
            </a:r>
            <a:r>
              <a:rPr lang="en-US" sz="11200" dirty="0" err="1">
                <a:latin typeface="Courier New" pitchFamily="49" charset="0"/>
                <a:cs typeface="Courier New" pitchFamily="49" charset="0"/>
              </a:rPr>
              <a:t>CustomerState</a:t>
            </a:r>
            <a:r>
              <a:rPr lang="en-US" sz="11200" dirty="0">
                <a:latin typeface="Courier New" pitchFamily="49" charset="0"/>
                <a:cs typeface="Courier New" pitchFamily="49" charset="0"/>
              </a:rPr>
              <a:t> </a:t>
            </a:r>
            <a:r>
              <a:rPr lang="en-US" sz="11200" dirty="0">
                <a:solidFill>
                  <a:srgbClr val="FF0000"/>
                </a:solidFill>
                <a:latin typeface="Courier New" pitchFamily="49" charset="0"/>
                <a:cs typeface="Courier New" pitchFamily="49" charset="0"/>
              </a:rPr>
              <a:t>CHAR(2)</a:t>
            </a:r>
            <a:endParaRPr lang="en-US" sz="11200" dirty="0">
              <a:latin typeface="Courier New" pitchFamily="49" charset="0"/>
              <a:cs typeface="Courier New" pitchFamily="49" charset="0"/>
            </a:endParaRPr>
          </a:p>
          <a:p>
            <a:pPr marL="457200" lvl="1" indent="0">
              <a:buNone/>
              <a:defRPr/>
            </a:pPr>
            <a:r>
              <a:rPr lang="en-US" sz="11200" dirty="0">
                <a:latin typeface="Courier New" pitchFamily="49" charset="0"/>
                <a:cs typeface="Courier New" pitchFamily="49" charset="0"/>
              </a:rPr>
              <a:t>);</a:t>
            </a:r>
          </a:p>
          <a:p>
            <a:pPr marL="457200" lvl="1" indent="0">
              <a:buNone/>
              <a:defRPr/>
            </a:pPr>
            <a:endParaRPr lang="en-US" dirty="0">
              <a:ea typeface="+mn-ea"/>
            </a:endParaRPr>
          </a:p>
          <a:p>
            <a:pPr marL="457200" lvl="1" indent="0">
              <a:buNone/>
              <a:defRPr/>
            </a:pPr>
            <a:endParaRPr lang="en-US" dirty="0">
              <a:ea typeface="+mn-ea"/>
            </a:endParaRPr>
          </a:p>
          <a:p>
            <a:pPr marL="457200" lvl="1" indent="0">
              <a:buNone/>
              <a:defRPr/>
            </a:pPr>
            <a:endParaRPr lang="en-US" dirty="0">
              <a:ea typeface="+mn-ea"/>
            </a:endParaRPr>
          </a:p>
          <a:p>
            <a:pPr marL="457200" lvl="1" indent="0">
              <a:buNone/>
              <a:defRPr/>
            </a:pPr>
            <a:endParaRPr lang="en-US" dirty="0">
              <a:ea typeface="+mn-ea"/>
            </a:endParaRPr>
          </a:p>
          <a:p>
            <a:pPr marL="457200" lvl="1" indent="0">
              <a:buNone/>
              <a:defRPr/>
            </a:pPr>
            <a:endParaRPr lang="en-US" dirty="0">
              <a:ea typeface="+mn-ea"/>
            </a:endParaRPr>
          </a:p>
          <a:p>
            <a:pPr marL="457200" lvl="1" indent="0">
              <a:buNone/>
              <a:defRPr/>
            </a:pPr>
            <a:endParaRPr lang="en-US" dirty="0">
              <a:ea typeface="+mn-ea"/>
            </a:endParaRPr>
          </a:p>
          <a:p>
            <a:pPr marL="0" indent="0">
              <a:buNone/>
              <a:defRPr/>
            </a:pPr>
            <a:r>
              <a:rPr lang="en-US" dirty="0">
                <a:ea typeface="+mn-ea"/>
                <a:cs typeface="+mn-cs"/>
              </a:rPr>
              <a:t>	</a:t>
            </a:r>
          </a:p>
        </p:txBody>
      </p:sp>
      <p:sp>
        <p:nvSpPr>
          <p:cNvPr id="107524" name="Rectangle 1"/>
          <p:cNvSpPr>
            <a:spLocks noChangeArrowheads="1"/>
          </p:cNvSpPr>
          <p:nvPr/>
        </p:nvSpPr>
        <p:spPr bwMode="auto">
          <a:xfrm>
            <a:off x="1828800" y="4310062"/>
            <a:ext cx="7543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charset="0"/>
                <a:ea typeface="ＭＳ Ｐゴシック" charset="-128"/>
              </a:defRPr>
            </a:lvl1pPr>
            <a:lvl2pPr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lvl="1" algn="ctr" eaLnBrk="1" hangingPunct="1"/>
            <a:r>
              <a:rPr lang="en-US" altLang="en-US" sz="3200" dirty="0">
                <a:solidFill>
                  <a:srgbClr val="FF0000"/>
                </a:solidFill>
              </a:rPr>
              <a:t>8060 / 69 bytes = 116 rows per page</a:t>
            </a:r>
          </a:p>
        </p:txBody>
      </p:sp>
    </p:spTree>
    <p:extLst>
      <p:ext uri="{BB962C8B-B14F-4D97-AF65-F5344CB8AC3E}">
        <p14:creationId xmlns:p14="http://schemas.microsoft.com/office/powerpoint/2010/main" val="3844788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3FECAD23-900F-4F1B-A441-6A68749F8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a16="http://schemas.microsoft.com/office/drawing/2014/main" id="{57943801-CAEC-4F98-9332-2A4D912846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9" name="Rectangle 78">
            <a:extLst>
              <a:ext uri="{FF2B5EF4-FFF2-40B4-BE49-F238E27FC236}">
                <a16:creationId xmlns:a16="http://schemas.microsoft.com/office/drawing/2014/main" id="{8A233090-6C39-4F59-8A0F-86F011A7E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484DCAA0-4BF1-4FB9-97BA-D6BA63041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5" name="Title 1"/>
          <p:cNvSpPr>
            <a:spLocks noGrp="1"/>
          </p:cNvSpPr>
          <p:nvPr>
            <p:ph type="title"/>
          </p:nvPr>
        </p:nvSpPr>
        <p:spPr>
          <a:xfrm>
            <a:off x="312911" y="753230"/>
            <a:ext cx="7087552" cy="1080938"/>
          </a:xfrm>
        </p:spPr>
        <p:txBody>
          <a:bodyPr>
            <a:normAutofit/>
          </a:bodyPr>
          <a:lstStyle/>
          <a:p>
            <a:pPr eaLnBrk="1" hangingPunct="1"/>
            <a:r>
              <a:rPr lang="en-US" altLang="en-US" dirty="0">
                <a:ea typeface="ＭＳ Ｐゴシック" charset="-128"/>
              </a:rPr>
              <a:t>Game Plan</a:t>
            </a:r>
          </a:p>
        </p:txBody>
      </p:sp>
      <p:pic>
        <p:nvPicPr>
          <p:cNvPr id="83" name="Picture 82">
            <a:extLst>
              <a:ext uri="{FF2B5EF4-FFF2-40B4-BE49-F238E27FC236}">
                <a16:creationId xmlns:a16="http://schemas.microsoft.com/office/drawing/2014/main" id="{9BC2FEA5-B399-458A-8393-E06CE40DB8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22530" name="Content Placeholder 2"/>
          <p:cNvSpPr>
            <a:spLocks noGrp="1"/>
          </p:cNvSpPr>
          <p:nvPr>
            <p:ph idx="1"/>
          </p:nvPr>
        </p:nvSpPr>
        <p:spPr>
          <a:xfrm>
            <a:off x="222637" y="2113872"/>
            <a:ext cx="6880895" cy="4445954"/>
          </a:xfrm>
        </p:spPr>
        <p:txBody>
          <a:bodyPr rtlCol="0">
            <a:normAutofit/>
          </a:bodyPr>
          <a:lstStyle/>
          <a:p>
            <a:pPr marL="514350" indent="-514350">
              <a:buFont typeface="Calibri" charset="0"/>
              <a:buAutoNum type="arabicPeriod"/>
              <a:defRPr/>
            </a:pPr>
            <a:r>
              <a:rPr lang="en-US" sz="3200" dirty="0"/>
              <a:t>SQL Server </a:t>
            </a:r>
            <a:r>
              <a:rPr lang="en-US" sz="3200" dirty="0" err="1"/>
              <a:t>Databaseology</a:t>
            </a:r>
            <a:endParaRPr lang="en-US" sz="3200" dirty="0"/>
          </a:p>
          <a:p>
            <a:pPr marL="514350" indent="-514350">
              <a:buFont typeface="Calibri" charset="0"/>
              <a:buAutoNum type="arabicPeriod"/>
              <a:defRPr/>
            </a:pPr>
            <a:r>
              <a:rPr lang="en-US" sz="3200" dirty="0"/>
              <a:t>Records</a:t>
            </a:r>
          </a:p>
          <a:p>
            <a:pPr marL="514350" indent="-514350">
              <a:buFont typeface="Calibri" charset="0"/>
              <a:buAutoNum type="arabicPeriod"/>
              <a:defRPr/>
            </a:pPr>
            <a:r>
              <a:rPr lang="en-US" sz="3200" dirty="0"/>
              <a:t>Pages</a:t>
            </a:r>
          </a:p>
          <a:p>
            <a:pPr marL="514350" indent="-514350">
              <a:buFont typeface="Calibri" charset="0"/>
              <a:buAutoNum type="arabicPeriod"/>
              <a:defRPr/>
            </a:pPr>
            <a:r>
              <a:rPr lang="en-US" sz="3200" dirty="0"/>
              <a:t>Extents </a:t>
            </a:r>
          </a:p>
          <a:p>
            <a:pPr marL="514350" indent="-514350">
              <a:buFont typeface="Calibri" charset="0"/>
              <a:buAutoNum type="arabicPeriod"/>
              <a:defRPr/>
            </a:pPr>
            <a:r>
              <a:rPr lang="en-US" sz="3200" dirty="0"/>
              <a:t>The Roadmap</a:t>
            </a:r>
          </a:p>
          <a:p>
            <a:pPr marL="514350" indent="-514350">
              <a:buFont typeface="Calibri" charset="0"/>
              <a:buAutoNum type="arabicPeriod"/>
              <a:defRPr/>
            </a:pPr>
            <a:r>
              <a:rPr lang="en-US" sz="3200" dirty="0"/>
              <a:t>Tools</a:t>
            </a:r>
          </a:p>
          <a:p>
            <a:pPr marL="514350" indent="-514350">
              <a:buFont typeface="Calibri" charset="0"/>
              <a:buAutoNum type="arabicPeriod"/>
              <a:defRPr/>
            </a:pPr>
            <a:r>
              <a:rPr lang="en-US" sz="3200" dirty="0"/>
              <a:t>Pulling it together</a:t>
            </a:r>
          </a:p>
          <a:p>
            <a:pPr marL="0" indent="0">
              <a:buNone/>
              <a:defRPr/>
            </a:pPr>
            <a:endParaRPr lang="en-US" sz="2000" dirty="0"/>
          </a:p>
        </p:txBody>
      </p:sp>
      <p:pic>
        <p:nvPicPr>
          <p:cNvPr id="72" name="Graphic 71" descr="Gears">
            <a:extLst>
              <a:ext uri="{FF2B5EF4-FFF2-40B4-BE49-F238E27FC236}">
                <a16:creationId xmlns:a16="http://schemas.microsoft.com/office/drawing/2014/main" id="{7EBF0D53-C558-440D-A9DF-F822D7BF0B8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87091" y="1749761"/>
            <a:ext cx="3358478" cy="335847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9053674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p:txBody>
          <a:bodyPr/>
          <a:lstStyle/>
          <a:p>
            <a:pPr eaLnBrk="1" hangingPunct="1"/>
            <a:r>
              <a:rPr lang="en-US" altLang="en-US">
                <a:ea typeface="ＭＳ Ｐゴシック" charset="-128"/>
              </a:rPr>
              <a:t>Bring it all together</a:t>
            </a:r>
          </a:p>
        </p:txBody>
      </p:sp>
      <p:sp>
        <p:nvSpPr>
          <p:cNvPr id="109570" name="Content Placeholder 2"/>
          <p:cNvSpPr>
            <a:spLocks noGrp="1"/>
          </p:cNvSpPr>
          <p:nvPr>
            <p:ph idx="1"/>
          </p:nvPr>
        </p:nvSpPr>
        <p:spPr/>
        <p:txBody>
          <a:bodyPr/>
          <a:lstStyle/>
          <a:p>
            <a:pPr eaLnBrk="1" hangingPunct="1"/>
            <a:r>
              <a:rPr lang="en-US" altLang="en-US" dirty="0">
                <a:ea typeface="ＭＳ Ｐゴシック" charset="-128"/>
              </a:rPr>
              <a:t>Row Density</a:t>
            </a:r>
          </a:p>
          <a:p>
            <a:pPr lvl="1" eaLnBrk="1" hangingPunct="1"/>
            <a:r>
              <a:rPr lang="en-US" altLang="en-US" dirty="0">
                <a:ea typeface="ＭＳ Ｐゴシック" charset="-128"/>
              </a:rPr>
              <a:t>How much data do we have in the row?</a:t>
            </a:r>
          </a:p>
          <a:p>
            <a:pPr lvl="1" eaLnBrk="1" hangingPunct="1"/>
            <a:r>
              <a:rPr lang="en-US" altLang="en-US" dirty="0">
                <a:ea typeface="ＭＳ Ｐゴシック" charset="-128"/>
              </a:rPr>
              <a:t>Are we pushing to off-row storage because of bad design?</a:t>
            </a:r>
          </a:p>
          <a:p>
            <a:pPr eaLnBrk="1" hangingPunct="1"/>
            <a:r>
              <a:rPr lang="en-US" altLang="en-US" dirty="0">
                <a:ea typeface="ＭＳ Ｐゴシック" charset="-128"/>
              </a:rPr>
              <a:t>Page Density</a:t>
            </a:r>
          </a:p>
          <a:p>
            <a:pPr lvl="1" eaLnBrk="1" hangingPunct="1"/>
            <a:r>
              <a:rPr lang="en-US" altLang="en-US" dirty="0">
                <a:ea typeface="ＭＳ Ｐゴシック" charset="-128"/>
              </a:rPr>
              <a:t>How many rows do we have on the page?</a:t>
            </a:r>
          </a:p>
        </p:txBody>
      </p:sp>
    </p:spTree>
    <p:extLst>
      <p:ext uri="{BB962C8B-B14F-4D97-AF65-F5344CB8AC3E}">
        <p14:creationId xmlns:p14="http://schemas.microsoft.com/office/powerpoint/2010/main" val="15706638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1981200" y="274638"/>
            <a:ext cx="8229600" cy="639762"/>
          </a:xfrm>
        </p:spPr>
        <p:txBody>
          <a:bodyPr rtlCol="0">
            <a:normAutofit/>
          </a:bodyPr>
          <a:lstStyle/>
          <a:p>
            <a:pPr>
              <a:defRPr/>
            </a:pPr>
            <a:r>
              <a:rPr lang="en-US">
                <a:ea typeface="+mj-ea"/>
                <a:cs typeface="+mj-cs"/>
              </a:rPr>
              <a:t>Summary</a:t>
            </a:r>
          </a:p>
        </p:txBody>
      </p:sp>
      <p:sp>
        <p:nvSpPr>
          <p:cNvPr id="111618" name="Content Placeholder 2"/>
          <p:cNvSpPr>
            <a:spLocks noGrp="1"/>
          </p:cNvSpPr>
          <p:nvPr>
            <p:ph idx="1"/>
          </p:nvPr>
        </p:nvSpPr>
        <p:spPr>
          <a:xfrm>
            <a:off x="1981200" y="914400"/>
            <a:ext cx="5410200" cy="5562600"/>
          </a:xfrm>
        </p:spPr>
        <p:txBody>
          <a:bodyPr/>
          <a:lstStyle/>
          <a:p>
            <a:pPr eaLnBrk="1" hangingPunct="1"/>
            <a:endParaRPr lang="en-US" altLang="en-US">
              <a:ea typeface="ＭＳ Ｐゴシック" charset="-128"/>
            </a:endParaRPr>
          </a:p>
          <a:p>
            <a:pPr eaLnBrk="1" hangingPunct="1"/>
            <a:endParaRPr lang="en-US" altLang="en-US">
              <a:ea typeface="ＭＳ Ｐゴシック" charset="-128"/>
            </a:endParaRPr>
          </a:p>
        </p:txBody>
      </p:sp>
      <p:sp>
        <p:nvSpPr>
          <p:cNvPr id="2" name="TextBox 1"/>
          <p:cNvSpPr txBox="1"/>
          <p:nvPr/>
        </p:nvSpPr>
        <p:spPr>
          <a:xfrm>
            <a:off x="1981200" y="1219200"/>
            <a:ext cx="5105400" cy="3416300"/>
          </a:xfrm>
          <a:prstGeom prst="rect">
            <a:avLst/>
          </a:prstGeom>
          <a:noFill/>
        </p:spPr>
        <p:txBody>
          <a:bodyPr>
            <a:spAutoFit/>
          </a:bodyPr>
          <a:lstStyle/>
          <a:p>
            <a:pPr marL="342900" indent="-342900">
              <a:buFont typeface="Arial"/>
              <a:buChar char="•"/>
              <a:defRPr/>
            </a:pPr>
            <a:r>
              <a:rPr lang="en-US" sz="2400" dirty="0">
                <a:ea typeface="ＭＳ Ｐゴシック" charset="0"/>
                <a:cs typeface="ＭＳ Ｐゴシック" charset="0"/>
              </a:rPr>
              <a:t>Understanding the internals is critical for everything.</a:t>
            </a:r>
          </a:p>
          <a:p>
            <a:pPr>
              <a:defRPr/>
            </a:pPr>
            <a:endParaRPr lang="en-US" sz="2400" dirty="0">
              <a:ea typeface="ＭＳ Ｐゴシック" charset="0"/>
              <a:cs typeface="ＭＳ Ｐゴシック" charset="0"/>
            </a:endParaRPr>
          </a:p>
          <a:p>
            <a:pPr marL="342900" indent="-342900">
              <a:buFont typeface="Arial"/>
              <a:buChar char="•"/>
              <a:defRPr/>
            </a:pPr>
            <a:r>
              <a:rPr lang="en-US" sz="2400" dirty="0">
                <a:ea typeface="ＭＳ Ｐゴシック" charset="0"/>
                <a:cs typeface="ＭＳ Ｐゴシック" charset="0"/>
              </a:rPr>
              <a:t>Smart table design will lead to:</a:t>
            </a:r>
          </a:p>
          <a:p>
            <a:pPr marL="800100" lvl="1" indent="-342900">
              <a:buFont typeface="Arial"/>
              <a:buChar char="•"/>
              <a:defRPr/>
            </a:pPr>
            <a:r>
              <a:rPr lang="en-US" sz="2400" dirty="0">
                <a:ea typeface="ＭＳ Ｐゴシック" charset="0"/>
                <a:cs typeface="ＭＳ Ｐゴシック" charset="0"/>
              </a:rPr>
              <a:t>More rows on a page</a:t>
            </a:r>
          </a:p>
          <a:p>
            <a:pPr marL="800100" lvl="1" indent="-342900">
              <a:buFont typeface="Arial"/>
              <a:buChar char="•"/>
              <a:defRPr/>
            </a:pPr>
            <a:r>
              <a:rPr lang="en-US" sz="2400" dirty="0">
                <a:ea typeface="ＭＳ Ｐゴシック" charset="0"/>
                <a:cs typeface="ＭＳ Ｐゴシック" charset="0"/>
              </a:rPr>
              <a:t>Less Pages to store the data</a:t>
            </a:r>
          </a:p>
          <a:p>
            <a:pPr marL="800100" lvl="1" indent="-342900">
              <a:buFont typeface="Arial"/>
              <a:buChar char="•"/>
              <a:defRPr/>
            </a:pPr>
            <a:r>
              <a:rPr lang="en-US" sz="2400" dirty="0">
                <a:ea typeface="ＭＳ Ｐゴシック" charset="0"/>
                <a:cs typeface="ＭＳ Ｐゴシック" charset="0"/>
              </a:rPr>
              <a:t>Less Work for SQL Server to read the pages</a:t>
            </a:r>
          </a:p>
          <a:p>
            <a:pPr marL="800100" lvl="1" indent="-342900">
              <a:buFont typeface="Arial"/>
              <a:buChar char="•"/>
              <a:defRPr/>
            </a:pPr>
            <a:r>
              <a:rPr lang="en-US" sz="2400" dirty="0">
                <a:ea typeface="ＭＳ Ｐゴシック" charset="0"/>
                <a:cs typeface="ＭＳ Ｐゴシック" charset="0"/>
              </a:rPr>
              <a:t>Faster response times</a:t>
            </a:r>
          </a:p>
        </p:txBody>
      </p:sp>
      <p:pic>
        <p:nvPicPr>
          <p:cNvPr id="11162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3962400"/>
            <a:ext cx="28194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1" name="TextBox 3"/>
          <p:cNvSpPr txBox="1">
            <a:spLocks noChangeArrowheads="1"/>
          </p:cNvSpPr>
          <p:nvPr/>
        </p:nvSpPr>
        <p:spPr bwMode="auto">
          <a:xfrm>
            <a:off x="7453313" y="3500438"/>
            <a:ext cx="2390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dirty="0"/>
              <a:t>My Happy User!</a:t>
            </a:r>
          </a:p>
        </p:txBody>
      </p:sp>
      <p:sp>
        <p:nvSpPr>
          <p:cNvPr id="5" name="Right Arrow 4"/>
          <p:cNvSpPr>
            <a:spLocks noChangeArrowheads="1"/>
          </p:cNvSpPr>
          <p:nvPr/>
        </p:nvSpPr>
        <p:spPr bwMode="auto">
          <a:xfrm>
            <a:off x="2362200" y="4953000"/>
            <a:ext cx="4267200" cy="914400"/>
          </a:xfrm>
          <a:prstGeom prst="rightArrow">
            <a:avLst>
              <a:gd name="adj1" fmla="val 50000"/>
              <a:gd name="adj2" fmla="val 49994"/>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000000">
                <a:alpha val="34998"/>
              </a:srgbClr>
            </a:outerShdw>
          </a:effectLst>
        </p:spPr>
        <p:txBody>
          <a:bodyPr anchor="ctr"/>
          <a:lstStyle/>
          <a:p>
            <a:pPr algn="ctr">
              <a:defRPr/>
            </a:pPr>
            <a:r>
              <a:rPr lang="en-US" sz="2800" dirty="0">
                <a:solidFill>
                  <a:schemeClr val="lt1"/>
                </a:solidFill>
              </a:rPr>
              <a:t>HAPPY USERS!!!</a:t>
            </a:r>
          </a:p>
        </p:txBody>
      </p:sp>
    </p:spTree>
    <p:extLst>
      <p:ext uri="{BB962C8B-B14F-4D97-AF65-F5344CB8AC3E}">
        <p14:creationId xmlns:p14="http://schemas.microsoft.com/office/powerpoint/2010/main" val="15536208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itle 1"/>
          <p:cNvSpPr>
            <a:spLocks noGrp="1"/>
          </p:cNvSpPr>
          <p:nvPr>
            <p:ph type="title"/>
          </p:nvPr>
        </p:nvSpPr>
        <p:spPr/>
        <p:txBody>
          <a:bodyPr/>
          <a:lstStyle/>
          <a:p>
            <a:pPr eaLnBrk="1" hangingPunct="1"/>
            <a:r>
              <a:rPr lang="en-US" altLang="en-US">
                <a:ea typeface="ＭＳ Ｐゴシック" charset="-128"/>
              </a:rPr>
              <a:t>Resources</a:t>
            </a:r>
          </a:p>
        </p:txBody>
      </p:sp>
      <p:sp>
        <p:nvSpPr>
          <p:cNvPr id="113666" name="Content Placeholder 2"/>
          <p:cNvSpPr>
            <a:spLocks noGrp="1"/>
          </p:cNvSpPr>
          <p:nvPr>
            <p:ph idx="1"/>
          </p:nvPr>
        </p:nvSpPr>
        <p:spPr>
          <a:xfrm>
            <a:off x="1981200" y="1295400"/>
            <a:ext cx="7848600" cy="5257800"/>
          </a:xfrm>
        </p:spPr>
        <p:txBody>
          <a:bodyPr/>
          <a:lstStyle/>
          <a:p>
            <a:pPr eaLnBrk="1" hangingPunct="1"/>
            <a:r>
              <a:rPr lang="en-US" altLang="en-US" dirty="0">
                <a:ea typeface="ＭＳ Ｐゴシック" charset="-128"/>
              </a:rPr>
              <a:t>MCM Readiness Video</a:t>
            </a:r>
          </a:p>
          <a:p>
            <a:pPr lvl="1" eaLnBrk="1" hangingPunct="1"/>
            <a:r>
              <a:rPr lang="en-US" altLang="en-US" sz="1800" dirty="0">
                <a:ea typeface="ＭＳ Ｐゴシック" charset="-128"/>
                <a:hlinkClick r:id="rId2"/>
              </a:rPr>
              <a:t>http://technet.microsoft.com/en-US/sqlserver/gg313756.aspx</a:t>
            </a:r>
            <a:endParaRPr lang="en-US" altLang="en-US" sz="1800" dirty="0">
              <a:ea typeface="ＭＳ Ｐゴシック" charset="-128"/>
            </a:endParaRPr>
          </a:p>
          <a:p>
            <a:pPr eaLnBrk="1" hangingPunct="1"/>
            <a:r>
              <a:rPr lang="en-US" altLang="en-US" dirty="0">
                <a:ea typeface="ＭＳ Ｐゴシック" charset="-128"/>
              </a:rPr>
              <a:t>DBCC IND/PAGE</a:t>
            </a:r>
            <a:endParaRPr lang="en-US" altLang="ja-JP" dirty="0">
              <a:ea typeface="ＭＳ Ｐゴシック" charset="-128"/>
              <a:hlinkClick r:id="rId3"/>
            </a:endParaRPr>
          </a:p>
          <a:p>
            <a:pPr lvl="1" eaLnBrk="1" hangingPunct="1"/>
            <a:r>
              <a:rPr lang="en-US" altLang="ja-JP" sz="1800" dirty="0">
                <a:ea typeface="ＭＳ Ｐゴシック" charset="-128"/>
              </a:rPr>
              <a:t>Paul Randal - </a:t>
            </a:r>
            <a:r>
              <a:rPr lang="en-US" altLang="ja-JP" sz="1800" dirty="0">
                <a:ea typeface="ＭＳ Ｐゴシック" charset="-128"/>
                <a:hlinkClick r:id="rId4"/>
              </a:rPr>
              <a:t>http://www.sqlskills.com/blogs/paul/category/dbcc/</a:t>
            </a:r>
            <a:endParaRPr lang="en-US" altLang="ja-JP" sz="1800" dirty="0">
              <a:ea typeface="ＭＳ Ｐゴシック" charset="-128"/>
              <a:hlinkClick r:id="rId3"/>
            </a:endParaRPr>
          </a:p>
          <a:p>
            <a:pPr lvl="1" eaLnBrk="1" hangingPunct="1"/>
            <a:r>
              <a:rPr lang="en-US" altLang="ja-JP" sz="1800" dirty="0">
                <a:ea typeface="ＭＳ Ｐゴシック" charset="-128"/>
                <a:hlinkClick r:id="rId3"/>
              </a:rPr>
              <a:t>http://blogs.msdn.com/b/sqlserverstorageengine/archive/2006/12/13/more-undocumented-fun_3a00_-dbcc-ind_2c00_-dbcc-page_2c00_-and-off_2d00_row-columns.aspx</a:t>
            </a:r>
            <a:endParaRPr lang="en-US" altLang="ja-JP" sz="1800" dirty="0">
              <a:ea typeface="ＭＳ Ｐゴシック" charset="-128"/>
            </a:endParaRPr>
          </a:p>
          <a:p>
            <a:pPr eaLnBrk="1" hangingPunct="1"/>
            <a:r>
              <a:rPr lang="en-US" altLang="en-US" dirty="0">
                <a:ea typeface="ＭＳ Ｐゴシック" charset="-128"/>
              </a:rPr>
              <a:t>Data Types</a:t>
            </a:r>
          </a:p>
          <a:p>
            <a:pPr lvl="1" eaLnBrk="1" hangingPunct="1"/>
            <a:r>
              <a:rPr lang="en-US" altLang="en-US" sz="1800" dirty="0">
                <a:ea typeface="ＭＳ Ｐゴシック" charset="-128"/>
                <a:hlinkClick r:id="rId5"/>
              </a:rPr>
              <a:t>http://msdn.microsoft.com/en-us/library/ms187752.aspx</a:t>
            </a:r>
            <a:endParaRPr lang="en-US" altLang="en-US" sz="1800" dirty="0">
              <a:ea typeface="ＭＳ Ｐゴシック" charset="-128"/>
            </a:endParaRPr>
          </a:p>
          <a:p>
            <a:pPr eaLnBrk="1" hangingPunct="1"/>
            <a:r>
              <a:rPr lang="en-US" altLang="en-US" sz="2200" dirty="0">
                <a:ea typeface="ＭＳ Ｐゴシック" charset="-128"/>
              </a:rPr>
              <a:t>SGAM, GAM, IAM, PFS, DIFFMAP</a:t>
            </a:r>
          </a:p>
          <a:p>
            <a:pPr lvl="1" eaLnBrk="1" hangingPunct="1"/>
            <a:r>
              <a:rPr lang="en-US" altLang="en-US" sz="1800" dirty="0">
                <a:ea typeface="ＭＳ Ｐゴシック" charset="-128"/>
                <a:hlinkClick r:id="rId6"/>
              </a:rPr>
              <a:t>http://blogs.msdn.com/b/sqlserverstorageengine/archive/2006/07/08/under-the-covers-gam-sgam-and-pfs-pages.aspx</a:t>
            </a:r>
            <a:endParaRPr lang="en-US" altLang="en-US" sz="1800" dirty="0">
              <a:ea typeface="ＭＳ Ｐゴシック" charset="-128"/>
            </a:endParaRPr>
          </a:p>
          <a:p>
            <a:pPr eaLnBrk="1" hangingPunct="1"/>
            <a:r>
              <a:rPr lang="en-US" altLang="en-US" sz="2200" dirty="0">
                <a:ea typeface="ＭＳ Ｐゴシック" charset="-128"/>
              </a:rPr>
              <a:t>Anatomy of a Record (Paul Randal)</a:t>
            </a:r>
          </a:p>
          <a:p>
            <a:pPr lvl="1" eaLnBrk="1" hangingPunct="1"/>
            <a:r>
              <a:rPr lang="en-US" altLang="en-US" sz="1800" dirty="0">
                <a:ea typeface="ＭＳ Ｐゴシック" charset="-128"/>
                <a:hlinkClick r:id="rId7"/>
              </a:rPr>
              <a:t>http://www.sqlskills.com/blogs/paul/inside-the-storage-engine-anatomy-of-a-record/</a:t>
            </a:r>
            <a:endParaRPr lang="en-US" altLang="en-US" sz="1800" dirty="0">
              <a:ea typeface="ＭＳ Ｐゴシック" charset="-128"/>
            </a:endParaRPr>
          </a:p>
          <a:p>
            <a:pPr lvl="1" eaLnBrk="1" hangingPunct="1"/>
            <a:endParaRPr lang="en-US" altLang="en-US" sz="1800" dirty="0">
              <a:ea typeface="ＭＳ Ｐゴシック" charset="-128"/>
            </a:endParaRPr>
          </a:p>
          <a:p>
            <a:pPr lvl="1" eaLnBrk="1" hangingPunct="1"/>
            <a:endParaRPr lang="en-US" altLang="en-US" sz="1800" dirty="0">
              <a:ea typeface="ＭＳ Ｐゴシック" charset="-128"/>
            </a:endParaRPr>
          </a:p>
          <a:p>
            <a:pPr lvl="1" eaLnBrk="1" hangingPunct="1">
              <a:buFont typeface="Arial" charset="0"/>
              <a:buNone/>
            </a:pPr>
            <a:endParaRPr lang="en-US" altLang="en-US" sz="1800" dirty="0">
              <a:ea typeface="ＭＳ Ｐゴシック" charset="-128"/>
            </a:endParaRPr>
          </a:p>
        </p:txBody>
      </p:sp>
    </p:spTree>
    <p:extLst>
      <p:ext uri="{BB962C8B-B14F-4D97-AF65-F5344CB8AC3E}">
        <p14:creationId xmlns:p14="http://schemas.microsoft.com/office/powerpoint/2010/main" val="35482271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extBox 2"/>
          <p:cNvSpPr txBox="1">
            <a:spLocks noChangeArrowheads="1"/>
          </p:cNvSpPr>
          <p:nvPr/>
        </p:nvSpPr>
        <p:spPr bwMode="auto">
          <a:xfrm>
            <a:off x="762000" y="646112"/>
            <a:ext cx="10134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8000" dirty="0">
                <a:effectLst>
                  <a:outerShdw blurRad="38100" dist="38100" dir="2700000" algn="tl">
                    <a:srgbClr val="000000">
                      <a:alpha val="43137"/>
                    </a:srgbClr>
                  </a:outerShdw>
                </a:effectLst>
              </a:rPr>
              <a:t>THANK YOU!!!!</a:t>
            </a:r>
          </a:p>
        </p:txBody>
      </p:sp>
      <p:sp>
        <p:nvSpPr>
          <p:cNvPr id="114691" name="TextBox 1"/>
          <p:cNvSpPr txBox="1">
            <a:spLocks noChangeArrowheads="1"/>
          </p:cNvSpPr>
          <p:nvPr/>
        </p:nvSpPr>
        <p:spPr bwMode="auto">
          <a:xfrm>
            <a:off x="1736834" y="4495800"/>
            <a:ext cx="1981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3200" dirty="0"/>
              <a:t>@</a:t>
            </a:r>
            <a:r>
              <a:rPr lang="en-US" altLang="en-US" sz="3200" dirty="0" err="1"/>
              <a:t>SqlRUs</a:t>
            </a:r>
            <a:endParaRPr lang="en-US" altLang="en-US" sz="1800" dirty="0"/>
          </a:p>
        </p:txBody>
      </p:sp>
      <p:pic>
        <p:nvPicPr>
          <p:cNvPr id="114692"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369570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3" name="TextBox 11"/>
          <p:cNvSpPr txBox="1">
            <a:spLocks noChangeArrowheads="1"/>
          </p:cNvSpPr>
          <p:nvPr/>
        </p:nvSpPr>
        <p:spPr bwMode="auto">
          <a:xfrm>
            <a:off x="6553200" y="3771900"/>
            <a:ext cx="548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3200"/>
              <a:t>http://linkedin.com/in/sqlrus</a:t>
            </a:r>
          </a:p>
        </p:txBody>
      </p:sp>
      <p:pic>
        <p:nvPicPr>
          <p:cNvPr id="114694"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448310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5" name="TextBox 16"/>
          <p:cNvSpPr txBox="1">
            <a:spLocks noChangeArrowheads="1"/>
          </p:cNvSpPr>
          <p:nvPr/>
        </p:nvSpPr>
        <p:spPr bwMode="auto">
          <a:xfrm>
            <a:off x="6553200" y="4533900"/>
            <a:ext cx="548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3200" dirty="0"/>
              <a:t>http://www.sqlrus.com</a:t>
            </a:r>
          </a:p>
        </p:txBody>
      </p:sp>
      <p:pic>
        <p:nvPicPr>
          <p:cNvPr id="114696" name="Picture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98634" y="360680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7" name="TextBox 19"/>
          <p:cNvSpPr txBox="1">
            <a:spLocks noChangeArrowheads="1"/>
          </p:cNvSpPr>
          <p:nvPr/>
        </p:nvSpPr>
        <p:spPr bwMode="auto">
          <a:xfrm>
            <a:off x="1752600" y="3683000"/>
            <a:ext cx="548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3200" dirty="0"/>
              <a:t>john@dcac.co</a:t>
            </a:r>
          </a:p>
        </p:txBody>
      </p:sp>
      <p:pic>
        <p:nvPicPr>
          <p:cNvPr id="114698" name="Picture 1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98634" y="444500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2D03566C-82DF-4B48-AA07-10F62B96CB80}"/>
              </a:ext>
            </a:extLst>
          </p:cNvPr>
          <p:cNvPicPr>
            <a:picLocks noChangeAspect="1"/>
          </p:cNvPicPr>
          <p:nvPr/>
        </p:nvPicPr>
        <p:blipFill>
          <a:blip r:embed="rId7"/>
          <a:stretch>
            <a:fillRect/>
          </a:stretch>
        </p:blipFill>
        <p:spPr>
          <a:xfrm>
            <a:off x="10591800" y="988059"/>
            <a:ext cx="1600200" cy="640080"/>
          </a:xfrm>
          <a:prstGeom prst="rect">
            <a:avLst/>
          </a:prstGeom>
        </p:spPr>
      </p:pic>
    </p:spTree>
    <p:extLst>
      <p:ext uri="{BB962C8B-B14F-4D97-AF65-F5344CB8AC3E}">
        <p14:creationId xmlns:p14="http://schemas.microsoft.com/office/powerpoint/2010/main" val="3073520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8437" name="Rectangle 72">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38" name="Picture 74">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439" name="Rectangle 76">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40" name="Picture 78">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8441" name="Rectangle 80">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3" name="Title 1"/>
          <p:cNvSpPr>
            <a:spLocks noGrp="1"/>
          </p:cNvSpPr>
          <p:nvPr>
            <p:ph type="title"/>
          </p:nvPr>
        </p:nvSpPr>
        <p:spPr>
          <a:xfrm>
            <a:off x="680321" y="2063262"/>
            <a:ext cx="3739279" cy="2661052"/>
          </a:xfrm>
        </p:spPr>
        <p:txBody>
          <a:bodyPr>
            <a:normAutofit/>
          </a:bodyPr>
          <a:lstStyle/>
          <a:p>
            <a:pPr algn="ctr" eaLnBrk="1" hangingPunct="1"/>
            <a:r>
              <a:rPr lang="en-US" altLang="en-US" sz="4100" dirty="0">
                <a:ea typeface="ＭＳ Ｐゴシック" charset="-128"/>
              </a:rPr>
              <a:t>What is </a:t>
            </a:r>
            <a:r>
              <a:rPr lang="en-US" altLang="en-US" sz="4100" dirty="0" err="1">
                <a:ea typeface="ＭＳ Ｐゴシック" charset="-128"/>
              </a:rPr>
              <a:t>Databaseology</a:t>
            </a:r>
            <a:r>
              <a:rPr lang="en-US" altLang="en-US" sz="4100" dirty="0">
                <a:ea typeface="ＭＳ Ｐゴシック" charset="-128"/>
              </a:rPr>
              <a:t>?</a:t>
            </a:r>
          </a:p>
        </p:txBody>
      </p:sp>
      <p:graphicFrame>
        <p:nvGraphicFramePr>
          <p:cNvPr id="18436" name="Content Placeholder 2">
            <a:extLst>
              <a:ext uri="{FF2B5EF4-FFF2-40B4-BE49-F238E27FC236}">
                <a16:creationId xmlns:a16="http://schemas.microsoft.com/office/drawing/2014/main" id="{82448E0D-81C0-44B3-82A3-09137480D6A0}"/>
              </a:ext>
            </a:extLst>
          </p:cNvPr>
          <p:cNvGraphicFramePr>
            <a:graphicFrameLocks noGrp="1"/>
          </p:cNvGraphicFramePr>
          <p:nvPr>
            <p:ph idx="1"/>
            <p:extLst>
              <p:ext uri="{D42A27DB-BD31-4B8C-83A1-F6EECF244321}">
                <p14:modId xmlns:p14="http://schemas.microsoft.com/office/powerpoint/2010/main" val="3794101396"/>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80036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98A1A8-4DD1-FC43-BFC5-5F3C4F00075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43200" b="0" i="0" u="none" strike="noStrike" cap="none" normalizeH="0" baseline="0">
                <a:ln>
                  <a:noFill/>
                </a:ln>
                <a:solidFill>
                  <a:schemeClr val="tx1"/>
                </a:solidFill>
                <a:effectLst/>
                <a:latin typeface="Arial" panose="020B0604020202020204" pitchFamily="34" charset="0"/>
              </a:rPr>
              <a:t>        </a:t>
            </a:r>
            <a:endParaRPr kumimoji="0" lang="en-US" altLang="en-US" sz="1200" b="0" i="0" u="none" strike="noStrike" cap="none" normalizeH="0" baseline="0">
              <a:ln>
                <a:noFill/>
              </a:ln>
              <a:solidFill>
                <a:srgbClr val="555555"/>
              </a:solidFill>
              <a:effectLst/>
              <a:latin typeface="Helvetica Neue" panose="02000503000000020004"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FF"/>
                </a:solidFill>
                <a:effectLst/>
                <a:latin typeface="Helvetica Neue" panose="02000503000000020004" pitchFamily="2" charset="0"/>
                <a:hlinkClick r:id="rId3"/>
              </a:rPr>
              <a:t>Why</a:t>
            </a:r>
            <a:endParaRPr kumimoji="0" lang="en-US" altLang="en-US" sz="1200" b="0" i="0" u="none" strike="noStrike" cap="none" normalizeH="0" baseline="0">
              <a:ln>
                <a:noFill/>
              </a:ln>
              <a:solidFill>
                <a:srgbClr val="555555"/>
              </a:solidFill>
              <a:effectLst/>
              <a:latin typeface="Helvetica Neue" panose="02000503000000020004"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6" name="Picture 2" descr="Why, Text, Question, Business, Marketing, Problem">
            <a:extLst>
              <a:ext uri="{FF2B5EF4-FFF2-40B4-BE49-F238E27FC236}">
                <a16:creationId xmlns:a16="http://schemas.microsoft.com/office/drawing/2014/main" id="{914CA094-D973-244A-8D28-74A4F3960B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52834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532" name="Picture 3"/>
          <p:cNvPicPr>
            <a:picLocks noChangeAspect="1"/>
          </p:cNvPicPr>
          <p:nvPr/>
        </p:nvPicPr>
        <p:blipFill rotWithShape="1">
          <a:blip r:embed="rId3">
            <a:extLst>
              <a:ext uri="{28A0092B-C50C-407E-A947-70E740481C1C}">
                <a14:useLocalDpi xmlns:a14="http://schemas.microsoft.com/office/drawing/2010/main" val="0"/>
              </a:ext>
            </a:extLst>
          </a:blip>
          <a:srcRect t="14945" r="-3" b="4526"/>
          <a:stretch/>
        </p:blipFill>
        <p:spPr bwMode="auto">
          <a:xfrm>
            <a:off x="321730" y="321732"/>
            <a:ext cx="5728548" cy="307919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1" name="Picture 2"/>
          <p:cNvPicPr>
            <a:picLocks noChangeAspect="1"/>
          </p:cNvPicPr>
          <p:nvPr/>
        </p:nvPicPr>
        <p:blipFill rotWithShape="1">
          <a:blip r:embed="rId4">
            <a:extLst>
              <a:ext uri="{28A0092B-C50C-407E-A947-70E740481C1C}">
                <a14:useLocalDpi xmlns:a14="http://schemas.microsoft.com/office/drawing/2010/main" val="0"/>
              </a:ext>
            </a:extLst>
          </a:blip>
          <a:srcRect r="-3" b="5435"/>
          <a:stretch/>
        </p:blipFill>
        <p:spPr bwMode="auto">
          <a:xfrm>
            <a:off x="321730" y="3489158"/>
            <a:ext cx="5728548" cy="304710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0" name="Picture 1"/>
          <p:cNvPicPr>
            <a:picLocks noChangeAspect="1"/>
          </p:cNvPicPr>
          <p:nvPr/>
        </p:nvPicPr>
        <p:blipFill rotWithShape="1">
          <a:blip r:embed="rId5">
            <a:extLst>
              <a:ext uri="{28A0092B-C50C-407E-A947-70E740481C1C}">
                <a14:useLocalDpi xmlns:a14="http://schemas.microsoft.com/office/drawing/2010/main" val="0"/>
              </a:ext>
            </a:extLst>
          </a:blip>
          <a:srcRect t="5032" r="2" b="13434"/>
          <a:stretch/>
        </p:blipFill>
        <p:spPr bwMode="auto">
          <a:xfrm>
            <a:off x="6141723" y="321732"/>
            <a:ext cx="5728547" cy="62145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353674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nip and Round Single Corner Rectangle 3"/>
          <p:cNvSpPr>
            <a:spLocks/>
          </p:cNvSpPr>
          <p:nvPr/>
        </p:nvSpPr>
        <p:spPr bwMode="auto">
          <a:xfrm>
            <a:off x="873561" y="2151857"/>
            <a:ext cx="1828800" cy="1828800"/>
          </a:xfrm>
          <a:custGeom>
            <a:avLst/>
            <a:gdLst>
              <a:gd name="T0" fmla="*/ 304806 w 1828800"/>
              <a:gd name="T1" fmla="*/ 0 h 1828800"/>
              <a:gd name="T2" fmla="*/ 1523994 w 1828800"/>
              <a:gd name="T3" fmla="*/ 0 h 1828800"/>
              <a:gd name="T4" fmla="*/ 1828800 w 1828800"/>
              <a:gd name="T5" fmla="*/ 304806 h 1828800"/>
              <a:gd name="T6" fmla="*/ 1828800 w 1828800"/>
              <a:gd name="T7" fmla="*/ 1828800 h 1828800"/>
              <a:gd name="T8" fmla="*/ 0 w 1828800"/>
              <a:gd name="T9" fmla="*/ 1828800 h 1828800"/>
              <a:gd name="T10" fmla="*/ 0 w 1828800"/>
              <a:gd name="T11" fmla="*/ 304806 h 1828800"/>
              <a:gd name="T12" fmla="*/ 304806 w 1828800"/>
              <a:gd name="T13" fmla="*/ 0 h 1828800"/>
              <a:gd name="T14" fmla="*/ 0 60000 65536"/>
              <a:gd name="T15" fmla="*/ 0 60000 65536"/>
              <a:gd name="T16" fmla="*/ 0 60000 65536"/>
              <a:gd name="T17" fmla="*/ 0 60000 65536"/>
              <a:gd name="T18" fmla="*/ 0 60000 65536"/>
              <a:gd name="T19" fmla="*/ 0 60000 65536"/>
              <a:gd name="T20" fmla="*/ 0 60000 65536"/>
              <a:gd name="T21" fmla="*/ 0 w 1828800"/>
              <a:gd name="T22" fmla="*/ 0 h 1828800"/>
              <a:gd name="T23" fmla="*/ 1828800 w 1828800"/>
              <a:gd name="T24" fmla="*/ 1828800 h 18288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8800" h="1828800">
                <a:moveTo>
                  <a:pt x="304806" y="0"/>
                </a:moveTo>
                <a:lnTo>
                  <a:pt x="1523994" y="0"/>
                </a:lnTo>
                <a:lnTo>
                  <a:pt x="1828800" y="304806"/>
                </a:lnTo>
                <a:lnTo>
                  <a:pt x="1828800" y="1828800"/>
                </a:lnTo>
                <a:lnTo>
                  <a:pt x="0" y="1828800"/>
                </a:lnTo>
                <a:lnTo>
                  <a:pt x="0" y="304806"/>
                </a:lnTo>
                <a:cubicBezTo>
                  <a:pt x="0" y="136466"/>
                  <a:pt x="136466" y="0"/>
                  <a:pt x="304806" y="0"/>
                </a:cubicBezTo>
                <a:close/>
              </a:path>
            </a:pathLst>
          </a:cu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000000">
                <a:alpha val="34998"/>
              </a:srgbClr>
            </a:outerShdw>
          </a:effectLst>
        </p:spPr>
        <p:txBody>
          <a:bodyPr anchor="ctr"/>
          <a:lstStyle/>
          <a:p>
            <a:pPr algn="ctr">
              <a:defRPr/>
            </a:pPr>
            <a:r>
              <a:rPr lang="en-US" sz="3200" dirty="0">
                <a:solidFill>
                  <a:schemeClr val="lt1"/>
                </a:solidFill>
              </a:rPr>
              <a:t>Records</a:t>
            </a:r>
            <a:endParaRPr lang="en-US" dirty="0">
              <a:solidFill>
                <a:schemeClr val="lt1"/>
              </a:solidFill>
            </a:endParaRPr>
          </a:p>
        </p:txBody>
      </p:sp>
      <p:sp>
        <p:nvSpPr>
          <p:cNvPr id="24578" name="TextBox 4"/>
          <p:cNvSpPr txBox="1">
            <a:spLocks noChangeArrowheads="1"/>
          </p:cNvSpPr>
          <p:nvPr/>
        </p:nvSpPr>
        <p:spPr bwMode="auto">
          <a:xfrm>
            <a:off x="3083859" y="2743200"/>
            <a:ext cx="5181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3600" dirty="0"/>
              <a:t>Records = Rows = Slot</a:t>
            </a:r>
          </a:p>
        </p:txBody>
      </p:sp>
      <p:sp>
        <p:nvSpPr>
          <p:cNvPr id="24580" name="Title 1"/>
          <p:cNvSpPr>
            <a:spLocks noGrp="1"/>
          </p:cNvSpPr>
          <p:nvPr>
            <p:ph type="title"/>
          </p:nvPr>
        </p:nvSpPr>
        <p:spPr/>
        <p:txBody>
          <a:bodyPr/>
          <a:lstStyle/>
          <a:p>
            <a:pPr eaLnBrk="1" hangingPunct="1"/>
            <a:r>
              <a:rPr lang="en-US" altLang="en-US">
                <a:ea typeface="ＭＳ Ｐゴシック" charset="-128"/>
              </a:rPr>
              <a:t>Overall Structure</a:t>
            </a:r>
          </a:p>
        </p:txBody>
      </p:sp>
    </p:spTree>
    <p:extLst>
      <p:ext uri="{BB962C8B-B14F-4D97-AF65-F5344CB8AC3E}">
        <p14:creationId xmlns:p14="http://schemas.microsoft.com/office/powerpoint/2010/main" val="194516678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{571348FF-20DE-5A42-AC6C-6E56AFD95821}tf10001057</Template>
  <TotalTime>66</TotalTime>
  <Words>2845</Words>
  <Application>Microsoft Macintosh PowerPoint</Application>
  <PresentationFormat>Widescreen</PresentationFormat>
  <Paragraphs>596</Paragraphs>
  <Slides>53</Slides>
  <Notes>38</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ＭＳ Ｐゴシック</vt:lpstr>
      <vt:lpstr>Arial</vt:lpstr>
      <vt:lpstr>Calibri</vt:lpstr>
      <vt:lpstr>Courier New</vt:lpstr>
      <vt:lpstr>Helvetica Neue</vt:lpstr>
      <vt:lpstr>Trebuchet MS</vt:lpstr>
      <vt:lpstr>Wingdings</vt:lpstr>
      <vt:lpstr>Berlin</vt:lpstr>
      <vt:lpstr>SQL Server Databaseology  A Deep Dive Into Database Internals</vt:lpstr>
      <vt:lpstr>Who Am I?</vt:lpstr>
      <vt:lpstr>Where Am I?</vt:lpstr>
      <vt:lpstr>Quick Check</vt:lpstr>
      <vt:lpstr>Game Plan</vt:lpstr>
      <vt:lpstr>What is Databaseology?</vt:lpstr>
      <vt:lpstr>PowerPoint Presentation</vt:lpstr>
      <vt:lpstr>PowerPoint Presentation</vt:lpstr>
      <vt:lpstr>Overall Structure</vt:lpstr>
      <vt:lpstr>Overall Structure</vt:lpstr>
      <vt:lpstr>Overall Structure</vt:lpstr>
      <vt:lpstr>Overall Structure</vt:lpstr>
      <vt:lpstr>Everything is stored in a record, somewhere</vt:lpstr>
      <vt:lpstr>Data Records</vt:lpstr>
      <vt:lpstr>Fixed Data Types</vt:lpstr>
      <vt:lpstr>Variable Data Types</vt:lpstr>
      <vt:lpstr>PowerPoint Presentation</vt:lpstr>
      <vt:lpstr>PowerPoint Presentation</vt:lpstr>
      <vt:lpstr>PowerPoint Presentation</vt:lpstr>
      <vt:lpstr>Records</vt:lpstr>
      <vt:lpstr>Records</vt:lpstr>
      <vt:lpstr>Records</vt:lpstr>
      <vt:lpstr>Overall Structure</vt:lpstr>
      <vt:lpstr>Pages</vt:lpstr>
      <vt:lpstr>Pages</vt:lpstr>
      <vt:lpstr>Pages</vt:lpstr>
      <vt:lpstr>Pages</vt:lpstr>
      <vt:lpstr>Pages</vt:lpstr>
      <vt:lpstr>Pages</vt:lpstr>
      <vt:lpstr>Pages - Header</vt:lpstr>
      <vt:lpstr>Pages - Header</vt:lpstr>
      <vt:lpstr>Pages - Header</vt:lpstr>
      <vt:lpstr>Pages</vt:lpstr>
      <vt:lpstr>Pages</vt:lpstr>
      <vt:lpstr>Pages</vt:lpstr>
      <vt:lpstr>Overall Structure</vt:lpstr>
      <vt:lpstr>Extents</vt:lpstr>
      <vt:lpstr>Tools</vt:lpstr>
      <vt:lpstr>Tools</vt:lpstr>
      <vt:lpstr>Tools</vt:lpstr>
      <vt:lpstr>DBCC IND</vt:lpstr>
      <vt:lpstr>DBCC PAGE</vt:lpstr>
      <vt:lpstr>DBCC PAGE</vt:lpstr>
      <vt:lpstr>DBCC PAGE</vt:lpstr>
      <vt:lpstr>SYS.DM_DB_DATABASE_PAGE_ALLOCATIONS</vt:lpstr>
      <vt:lpstr>PowerPoint Presentation</vt:lpstr>
      <vt:lpstr>PowerPoint Presentation</vt:lpstr>
      <vt:lpstr>How many will fit on a page?</vt:lpstr>
      <vt:lpstr>How many will fit on a page?</vt:lpstr>
      <vt:lpstr>Bring it all together</vt:lpstr>
      <vt:lpstr>Summary</vt:lpstr>
      <vt:lpstr>Resources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Temporal Tables  The New Hotness in Data Auditing</dc:title>
  <dc:creator>John Morehouse</dc:creator>
  <cp:lastModifiedBy>John Morehouse</cp:lastModifiedBy>
  <cp:revision>7</cp:revision>
  <dcterms:created xsi:type="dcterms:W3CDTF">2018-09-27T21:07:30Z</dcterms:created>
  <dcterms:modified xsi:type="dcterms:W3CDTF">2018-09-28T01:57:40Z</dcterms:modified>
</cp:coreProperties>
</file>