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6" r:id="rId3"/>
    <p:sldId id="263" r:id="rId4"/>
    <p:sldId id="264" r:id="rId5"/>
    <p:sldId id="265" r:id="rId6"/>
    <p:sldId id="266" r:id="rId7"/>
    <p:sldId id="267" r:id="rId8"/>
    <p:sldId id="271" r:id="rId9"/>
    <p:sldId id="272" r:id="rId10"/>
    <p:sldId id="273" r:id="rId11"/>
    <p:sldId id="274" r:id="rId12"/>
    <p:sldId id="27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/>
    <p:restoredTop sz="74700"/>
  </p:normalViewPr>
  <p:slideViewPr>
    <p:cSldViewPr snapToGrid="0" snapToObjects="1">
      <p:cViewPr varScale="1">
        <p:scale>
          <a:sx n="96" d="100"/>
          <a:sy n="96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-12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#copy" TargetMode="External"/><Relationship Id="rId4" Type="http://schemas.openxmlformats.org/officeDocument/2006/relationships/hyperlink" Target="https://docs.docker.com/engine/reference/builder/#add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#label" TargetMode="External"/><Relationship Id="rId4" Type="http://schemas.openxmlformats.org/officeDocument/2006/relationships/hyperlink" Target="https://docs.docker.com/engine/reference/builder/#maintainer-deprecated" TargetMode="External"/><Relationship Id="rId5" Type="http://schemas.openxmlformats.org/officeDocument/2006/relationships/hyperlink" Target="https://github.com/NVIDIA/nvidia-docker" TargetMode="External"/><Relationship Id="rId6" Type="http://schemas.openxmlformats.org/officeDocument/2006/relationships/hyperlink" Target="https://docs.docker.com/engine/reference/builder/#healthcheck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context:</a:t>
            </a:r>
            <a:r>
              <a:rPr kumimoji="1" lang="zh-CN" altLang="en-US" dirty="0" smtClean="0"/>
              <a:t> 默认的，当前工作目录就是</a:t>
            </a:r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，也可以手动指定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的位置。</a:t>
            </a:r>
            <a:r>
              <a:rPr kumimoji="1" lang="en-US" altLang="zh-CN" dirty="0" err="1" smtClean="0"/>
              <a:t>dockerfile</a:t>
            </a:r>
            <a:r>
              <a:rPr kumimoji="1" lang="zh-CN" altLang="en-US" dirty="0" smtClean="0"/>
              <a:t>也被假设在这个目录下，但是可以通过</a:t>
            </a:r>
            <a:r>
              <a:rPr kumimoji="1" lang="en-US" altLang="zh-CN" dirty="0" smtClean="0"/>
              <a:t>-f</a:t>
            </a:r>
            <a:r>
              <a:rPr kumimoji="1" lang="zh-CN" altLang="en-US" dirty="0" smtClean="0"/>
              <a:t>指定</a:t>
            </a:r>
            <a:r>
              <a:rPr kumimoji="1" lang="en-US" altLang="zh-CN" dirty="0" err="1" smtClean="0"/>
              <a:t>dockefile</a:t>
            </a:r>
            <a:r>
              <a:rPr kumimoji="1" lang="zh-CN" altLang="en-US" dirty="0" smtClean="0"/>
              <a:t>的位置。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  如果任意在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中包含各种不必要的文件，会导致镜像非常大。增加了构建镜像、下载镜像、上传镜像等的时间，也会增加容器运行时的大小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695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选择合适的基础镜像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在示例中，我们选择了</a:t>
            </a:r>
            <a:r>
              <a:rPr lang="en-US" altLang="zh-CN" dirty="0" err="1" smtClean="0">
                <a:effectLst/>
              </a:rPr>
              <a:t>ubuntu</a:t>
            </a:r>
            <a:r>
              <a:rPr lang="zh-CN" altLang="en-US" dirty="0" smtClean="0">
                <a:effectLst/>
              </a:rPr>
              <a:t>作为基础镜像。但是我们只需要运行 </a:t>
            </a:r>
            <a:r>
              <a:rPr lang="en-US" altLang="zh-CN" dirty="0" smtClean="0">
                <a:effectLst/>
              </a:rPr>
              <a:t>node </a:t>
            </a:r>
            <a:r>
              <a:rPr lang="zh-CN" altLang="en-US" dirty="0" smtClean="0">
                <a:effectLst/>
              </a:rPr>
              <a:t>程序，有必要使用一个通用的基础镜像吗？</a:t>
            </a:r>
            <a:r>
              <a:rPr lang="en-US" altLang="zh-CN" dirty="0" smtClean="0">
                <a:effectLst/>
              </a:rPr>
              <a:t>node</a:t>
            </a:r>
            <a:r>
              <a:rPr lang="zh-CN" altLang="en-US" dirty="0" smtClean="0">
                <a:effectLst/>
              </a:rPr>
              <a:t>镜像应该是更好的选择</a:t>
            </a:r>
            <a:r>
              <a:rPr lang="en-US" altLang="zh-CN" dirty="0" smtClean="0">
                <a:effectLst/>
              </a:rPr>
              <a:t>.</a:t>
            </a:r>
            <a:r>
              <a:rPr lang="zh-CN" altLang="en-US" dirty="0" smtClean="0">
                <a:effectLst/>
              </a:rPr>
              <a:t>更好的选择是 </a:t>
            </a:r>
            <a:r>
              <a:rPr lang="en-US" altLang="zh-CN" dirty="0" smtClean="0">
                <a:effectLst/>
              </a:rPr>
              <a:t>alpine </a:t>
            </a:r>
            <a:r>
              <a:rPr lang="zh-CN" altLang="en-US" dirty="0" smtClean="0">
                <a:effectLst/>
              </a:rPr>
              <a:t>版本的</a:t>
            </a:r>
            <a:r>
              <a:rPr lang="en-US" altLang="zh-CN" dirty="0" smtClean="0">
                <a:effectLst/>
              </a:rPr>
              <a:t>node</a:t>
            </a:r>
            <a:r>
              <a:rPr lang="zh-CN" altLang="en-US" dirty="0" smtClean="0">
                <a:effectLst/>
              </a:rPr>
              <a:t>镜像。</a:t>
            </a:r>
            <a:r>
              <a:rPr lang="en-US" altLang="zh-CN" dirty="0" smtClean="0">
                <a:effectLst/>
              </a:rPr>
              <a:t>alpine </a:t>
            </a:r>
            <a:r>
              <a:rPr lang="zh-CN" altLang="en-US" dirty="0" smtClean="0">
                <a:effectLst/>
              </a:rPr>
              <a:t>是一个极小化的 </a:t>
            </a:r>
            <a:r>
              <a:rPr lang="en-US" altLang="zh-CN" dirty="0" smtClean="0">
                <a:effectLst/>
              </a:rPr>
              <a:t>Linux </a:t>
            </a:r>
            <a:r>
              <a:rPr lang="zh-CN" altLang="en-US" dirty="0" smtClean="0">
                <a:effectLst/>
              </a:rPr>
              <a:t>发行版，只有 </a:t>
            </a:r>
            <a:r>
              <a:rPr lang="en-US" altLang="zh-CN" dirty="0" smtClean="0">
                <a:effectLst/>
              </a:rPr>
              <a:t>4MB</a:t>
            </a:r>
            <a:r>
              <a:rPr lang="zh-CN" altLang="en-US" dirty="0" smtClean="0">
                <a:effectLst/>
              </a:rPr>
              <a:t>，这让它非常适合作为基础镜像。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image ls,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wtf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看一下大小</a:t>
            </a:r>
            <a:endParaRPr lang="zh-CN" altLang="en-US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275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WORKDIR 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endParaRPr lang="zh-CN" altLang="en-US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WORKDIR</a:t>
            </a:r>
            <a:r>
              <a:rPr lang="zh-CN" altLang="en-US" dirty="0" smtClean="0">
                <a:effectLst/>
              </a:rPr>
              <a:t>指令可以设置默认目录，也就是运行</a:t>
            </a:r>
            <a:r>
              <a:rPr lang="en-US" altLang="zh-CN" dirty="0" smtClean="0">
                <a:effectLst/>
              </a:rPr>
              <a:t>RUN / CMD / ENTRYPOINT</a:t>
            </a:r>
            <a:r>
              <a:rPr lang="zh-CN" altLang="en-US" dirty="0" smtClean="0">
                <a:effectLst/>
              </a:rPr>
              <a:t>指令的地方</a:t>
            </a:r>
          </a:p>
          <a:p>
            <a:r>
              <a:rPr lang="en-US" altLang="zh-CN" dirty="0" smtClean="0">
                <a:effectLst/>
              </a:rPr>
              <a:t>CMD</a:t>
            </a:r>
            <a:r>
              <a:rPr lang="zh-CN" altLang="en-US" dirty="0" smtClean="0">
                <a:effectLst/>
              </a:rPr>
              <a:t>指令可以设置容器创建是执行的默认命令。另外，你应该讲命令写在一个数组中，数组中每个元素为命令的每个单词</a:t>
            </a:r>
          </a:p>
          <a:p>
            <a:endParaRPr kumimoji="1"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优先使用前者</a:t>
            </a:r>
            <a:endParaRPr lang="zh-CN" altLang="en-US" dirty="0" smtClean="0">
              <a:effectLst/>
            </a:endParaRPr>
          </a:p>
          <a:p>
            <a:r>
              <a:rPr lang="en-US" altLang="zh-CN" dirty="0" smtClean="0">
                <a:effectLst/>
                <a:hlinkClick r:id="rId3"/>
              </a:rPr>
              <a:t>COPY</a:t>
            </a:r>
            <a:r>
              <a:rPr lang="zh-CN" altLang="en-US" dirty="0" smtClean="0">
                <a:effectLst/>
              </a:rPr>
              <a:t>指令非常简单，仅用于将文件拷贝到镜像中。</a:t>
            </a:r>
            <a:r>
              <a:rPr lang="en-US" altLang="zh-CN" dirty="0" smtClean="0">
                <a:effectLst/>
                <a:hlinkClick r:id="rId4"/>
              </a:rPr>
              <a:t>ADD</a:t>
            </a:r>
            <a:r>
              <a:rPr lang="zh-CN" altLang="en-US" dirty="0" smtClean="0">
                <a:effectLst/>
              </a:rPr>
              <a:t>相对来讲复杂一些，可以用于下载远程文件以及解压压缩包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构建之后运行一下看效果</a:t>
            </a:r>
            <a:endParaRPr kumimoji="1"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 wtf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20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合理调整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的顺序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我们应该把变化最少的部分放在 </a:t>
            </a:r>
            <a:r>
              <a:rPr lang="en-US" altLang="zh-CN" dirty="0" err="1" smtClean="0">
                <a:effectLst/>
              </a:rPr>
              <a:t>Dockerfile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的前面，这样可以充分利用镜像缓存。例中，源代码会经常变化，</a:t>
            </a:r>
            <a:r>
              <a:rPr lang="zh-CN" altLang="en-US" baseline="0" dirty="0" smtClean="0">
                <a:effectLst/>
              </a:rPr>
              <a:t>但并不是</a:t>
            </a:r>
            <a:r>
              <a:rPr lang="zh-CN" altLang="en-US" dirty="0" smtClean="0">
                <a:effectLst/>
              </a:rPr>
              <a:t>每次构建镜像时都需要重新安装 </a:t>
            </a:r>
            <a:r>
              <a:rPr lang="en-US" altLang="zh-CN" dirty="0" smtClean="0">
                <a:effectLst/>
              </a:rPr>
              <a:t>NPM </a:t>
            </a:r>
            <a:r>
              <a:rPr lang="zh-CN" altLang="en-US" dirty="0" smtClean="0">
                <a:effectLst/>
              </a:rPr>
              <a:t>模块。因此我们可以先拷贝</a:t>
            </a:r>
            <a:r>
              <a:rPr lang="en-US" altLang="zh-CN" dirty="0" err="1" smtClean="0">
                <a:effectLst/>
              </a:rPr>
              <a:t>package.json</a:t>
            </a:r>
            <a:r>
              <a:rPr lang="zh-CN" altLang="en-US" dirty="0" smtClean="0">
                <a:effectLst/>
              </a:rPr>
              <a:t>，然后安装 </a:t>
            </a:r>
            <a:r>
              <a:rPr lang="en-US" altLang="zh-CN" dirty="0" smtClean="0">
                <a:effectLst/>
              </a:rPr>
              <a:t>NPM </a:t>
            </a:r>
            <a:r>
              <a:rPr lang="zh-CN" altLang="en-US" dirty="0" smtClean="0">
                <a:effectLst/>
              </a:rPr>
              <a:t>模块，最后才拷贝其余的源代码。这样</a:t>
            </a:r>
            <a:r>
              <a:rPr lang="zh-CN" altLang="en-US" smtClean="0">
                <a:effectLst/>
              </a:rPr>
              <a:t>的话，只有源代码</a:t>
            </a:r>
            <a:r>
              <a:rPr lang="zh-CN" altLang="en-US" dirty="0" smtClean="0">
                <a:effectLst/>
              </a:rPr>
              <a:t>变化，也不需要重新安装 </a:t>
            </a:r>
            <a:r>
              <a:rPr lang="en-US" altLang="zh-CN" dirty="0" smtClean="0">
                <a:effectLst/>
              </a:rPr>
              <a:t>NPM </a:t>
            </a:r>
            <a:r>
              <a:rPr lang="zh-CN" altLang="en-US" dirty="0" smtClean="0">
                <a:effectLst/>
              </a:rPr>
              <a:t>模块。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054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设置默认的环境变量</a:t>
            </a:r>
            <a:endParaRPr lang="zh-CN" altLang="en-US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容器时很可能需要一些环境变量。在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设置默认的环境变量是一种很好的方式</a:t>
            </a:r>
            <a:endParaRPr lang="zh-CN" altLang="en-US" dirty="0" smtClean="0">
              <a:effectLst/>
            </a:endParaRPr>
          </a:p>
          <a:p>
            <a:endParaRPr kumimoji="1" lang="en-US" altLang="zh-CN" dirty="0" smtClean="0"/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 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设置镜像元数据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使用</a:t>
            </a:r>
            <a:r>
              <a:rPr lang="en-US" altLang="zh-CN" dirty="0" smtClean="0">
                <a:effectLst/>
                <a:hlinkClick r:id="rId3"/>
              </a:rPr>
              <a:t>LABEL</a:t>
            </a:r>
            <a:r>
              <a:rPr lang="zh-CN" altLang="en-US" dirty="0" smtClean="0">
                <a:effectLst/>
              </a:rPr>
              <a:t>指令，可以为镜像设置元数据，例如镜像创建者或者镜像说明。旧版的 </a:t>
            </a:r>
            <a:r>
              <a:rPr lang="en-US" altLang="zh-CN" dirty="0" err="1" smtClean="0">
                <a:effectLst/>
              </a:rPr>
              <a:t>Dockerfile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语法使用</a:t>
            </a:r>
            <a:r>
              <a:rPr lang="en-US" altLang="zh-CN" dirty="0" smtClean="0">
                <a:effectLst/>
                <a:hlinkClick r:id="rId4"/>
              </a:rPr>
              <a:t>MAINTAINER</a:t>
            </a:r>
            <a:r>
              <a:rPr lang="zh-CN" altLang="en-US" dirty="0" smtClean="0">
                <a:effectLst/>
              </a:rPr>
              <a:t>指令指定镜像创建者，但是它已经被弃用了。有时，一些外部程序需要用到镜像的元数据，例如</a:t>
            </a:r>
            <a:r>
              <a:rPr lang="en-US" altLang="zh-CN" dirty="0" smtClean="0">
                <a:effectLst/>
                <a:hlinkClick r:id="rId5"/>
              </a:rPr>
              <a:t>nvidia-docker</a:t>
            </a:r>
            <a:r>
              <a:rPr lang="zh-CN" altLang="en-US" dirty="0" smtClean="0">
                <a:effectLst/>
              </a:rPr>
              <a:t>需要用到</a:t>
            </a:r>
            <a:r>
              <a:rPr lang="en-US" altLang="zh-CN" dirty="0" err="1" smtClean="0">
                <a:effectLst/>
              </a:rPr>
              <a:t>com.nvidia.volumes.needed</a:t>
            </a:r>
            <a:endParaRPr lang="en-US" altLang="zh-CN" dirty="0" smtClean="0">
              <a:effectLst/>
            </a:endParaRPr>
          </a:p>
          <a:p>
            <a:endParaRPr kumimoji="1" lang="en-US" altLang="zh-CN" dirty="0" smtClean="0"/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HEALTHCHECK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运行容器时，可以指定</a:t>
            </a:r>
            <a:r>
              <a:rPr lang="en-US" altLang="zh-CN" dirty="0" smtClean="0">
                <a:effectLst/>
              </a:rPr>
              <a:t>--restart always</a:t>
            </a:r>
            <a:r>
              <a:rPr lang="zh-CN" altLang="en-US" dirty="0" smtClean="0">
                <a:effectLst/>
              </a:rPr>
              <a:t>选项。这样的话，容器崩溃时，</a:t>
            </a:r>
            <a:r>
              <a:rPr lang="en-US" altLang="zh-CN" dirty="0" smtClean="0">
                <a:effectLst/>
              </a:rPr>
              <a:t>Docker </a:t>
            </a:r>
            <a:r>
              <a:rPr lang="zh-CN" altLang="en-US" dirty="0" smtClean="0">
                <a:effectLst/>
              </a:rPr>
              <a:t>守护进程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daemon)</a:t>
            </a:r>
            <a:r>
              <a:rPr lang="zh-CN" altLang="en-US" dirty="0" smtClean="0">
                <a:effectLst/>
              </a:rPr>
              <a:t>会重启容器。对于需要长时间运行的容器，这个选项非常有用。但是，如果容器的确在运行，但是不可</a:t>
            </a:r>
            <a:r>
              <a:rPr lang="en-US" altLang="zh-CN" dirty="0" smtClean="0">
                <a:effectLst/>
              </a:rPr>
              <a:t>(</a:t>
            </a:r>
            <a:r>
              <a:rPr lang="zh-CN" altLang="en-US" dirty="0" smtClean="0">
                <a:effectLst/>
              </a:rPr>
              <a:t>陷入死循环，配置错误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用怎么办？使用</a:t>
            </a:r>
            <a:r>
              <a:rPr lang="en-US" altLang="zh-CN" dirty="0" smtClean="0">
                <a:effectLst/>
                <a:hlinkClick r:id="rId6"/>
              </a:rPr>
              <a:t>HEALTHCHECK</a:t>
            </a:r>
            <a:r>
              <a:rPr lang="zh-CN" altLang="en-US" dirty="0" smtClean="0">
                <a:effectLst/>
              </a:rPr>
              <a:t>指令可以让 </a:t>
            </a:r>
            <a:r>
              <a:rPr lang="en-US" altLang="zh-CN" dirty="0" smtClean="0">
                <a:effectLst/>
              </a:rPr>
              <a:t>Docker </a:t>
            </a:r>
            <a:r>
              <a:rPr lang="zh-CN" altLang="en-US" dirty="0" smtClean="0">
                <a:effectLst/>
              </a:rPr>
              <a:t>周期性的检查容器的健康状况。我们只需要指定一个命令，如果一切正常的话返回 </a:t>
            </a:r>
            <a:r>
              <a:rPr lang="en-US" altLang="zh-CN" dirty="0" smtClean="0">
                <a:effectLst/>
              </a:rPr>
              <a:t>0</a:t>
            </a:r>
            <a:r>
              <a:rPr lang="zh-CN" altLang="en-US" dirty="0" smtClean="0">
                <a:effectLst/>
              </a:rPr>
              <a:t>，否则返回 </a:t>
            </a:r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47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altLang="zh-CN" dirty="0" smtClean="0"/>
              <a:t>FROM</a:t>
            </a:r>
            <a:r>
              <a:rPr lang="zh-CN" altLang="en-US" dirty="0" smtClean="0"/>
              <a:t>指令有点像</a:t>
            </a:r>
            <a:r>
              <a:rPr lang="en-US" altLang="zh-CN" dirty="0" smtClean="0"/>
              <a:t>Java⾥⾯</a:t>
            </a:r>
            <a:r>
              <a:rPr lang="zh-CN" altLang="en-US" dirty="0" smtClean="0"/>
              <a:t>的“</a:t>
            </a:r>
            <a:r>
              <a:rPr lang="en-US" altLang="zh-CN" dirty="0" smtClean="0"/>
              <a:t>extends”</a:t>
            </a:r>
            <a:r>
              <a:rPr lang="zh-CN" altLang="en-US" dirty="0" smtClean="0"/>
              <a:t>关键字。需要注意的是，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指令必须指定且需要写在其他指令之前。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指令后的所有指令都依赖于该指令所指定的镜像。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zh-CN" altLang="en-US" dirty="0" smtClean="0"/>
              <a:t>格式为</a:t>
            </a:r>
            <a:r>
              <a:rPr lang="mr-IN" altLang="zh-CN" dirty="0" smtClean="0"/>
              <a:t>LABEL </a:t>
            </a:r>
            <a:r>
              <a:rPr lang="en-US" altLang="zh-CN" dirty="0" smtClean="0"/>
              <a:t>&lt;key&gt;</a:t>
            </a:r>
            <a:r>
              <a:rPr lang="mr-IN" altLang="zh-CN" dirty="0" smtClean="0"/>
              <a:t>=</a:t>
            </a:r>
            <a:r>
              <a:rPr lang="en-US" altLang="zh-CN" dirty="0" smtClean="0"/>
              <a:t>&lt;value&gt;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&lt;key&gt;</a:t>
            </a:r>
            <a:r>
              <a:rPr lang="mr-IN" altLang="zh-CN" dirty="0" smtClean="0"/>
              <a:t>=</a:t>
            </a:r>
            <a:r>
              <a:rPr lang="en-US" altLang="zh-CN" dirty="0" smtClean="0"/>
              <a:t>&lt;value&gt;</a:t>
            </a:r>
            <a:endParaRPr kumimoji="1" lang="en-US" altLang="zh-CN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 smtClean="0"/>
              <a:t>RUN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dirty="0" smtClean="0"/>
              <a:t>最常用的命令</a:t>
            </a:r>
            <a:r>
              <a:rPr lang="en-US" altLang="zh-CN" dirty="0" smtClean="0"/>
              <a:t>APT-GET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apt-get update &amp;&amp; apt-get install</a:t>
            </a:r>
            <a:r>
              <a:rPr lang="zh-CN" altLang="en-US" dirty="0" smtClean="0"/>
              <a:t>不写一起有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问题。</a:t>
            </a:r>
            <a:endParaRPr lang="en-US" altLang="zh-CN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 err="1" smtClean="0"/>
              <a:t>wget</a:t>
            </a:r>
            <a:r>
              <a:rPr lang="en-US" altLang="zh-CN" dirty="0" smtClean="0"/>
              <a:t> -O - https://</a:t>
            </a:r>
            <a:r>
              <a:rPr lang="en-US" altLang="zh-CN" dirty="0" err="1" smtClean="0"/>
              <a:t>some.site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wc</a:t>
            </a:r>
            <a:r>
              <a:rPr lang="en-US" altLang="zh-CN" dirty="0" smtClean="0"/>
              <a:t> -l &gt; /number</a:t>
            </a:r>
            <a:endParaRPr lang="zh-CN" altLang="en-US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dirty="0" smtClean="0"/>
              <a:t>注意，使用管道时，最后一个操作的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决定了整个管道命令是否成功。如果想要管道任何一步错误都失败，用下面的方式</a:t>
            </a:r>
            <a:endParaRPr lang="en-US" altLang="zh-CN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 smtClean="0"/>
              <a:t>RUN set -o </a:t>
            </a:r>
            <a:r>
              <a:rPr lang="en-US" altLang="zh-CN" dirty="0" err="1" smtClean="0"/>
              <a:t>pipefail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wget</a:t>
            </a:r>
            <a:r>
              <a:rPr lang="en-US" altLang="zh-CN" dirty="0" smtClean="0"/>
              <a:t> -O - https://</a:t>
            </a:r>
            <a:r>
              <a:rPr lang="en-US" altLang="zh-CN" dirty="0" err="1" smtClean="0"/>
              <a:t>some.site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wc</a:t>
            </a:r>
            <a:r>
              <a:rPr lang="en-US" altLang="zh-CN" dirty="0" smtClean="0"/>
              <a:t> -l &gt; /number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 smtClean="0"/>
              <a:t>CMD</a:t>
            </a:r>
            <a:r>
              <a:rPr lang="zh-CN" altLang="en-US" dirty="0" smtClean="0"/>
              <a:t>指令⽤于为执⾏容器提供默认值。每个</a:t>
            </a:r>
            <a:r>
              <a:rPr lang="en-US" altLang="zh-CN" dirty="0" err="1" smtClean="0"/>
              <a:t>Dockerfile</a:t>
            </a:r>
            <a:r>
              <a:rPr lang="zh-CN" altLang="en-US" dirty="0" smtClean="0"/>
              <a:t>只有⼀个</a:t>
            </a:r>
            <a:r>
              <a:rPr lang="en-US" altLang="zh-CN" dirty="0" smtClean="0"/>
              <a:t>CMD</a:t>
            </a:r>
            <a:r>
              <a:rPr lang="zh-CN" altLang="en-US" dirty="0" smtClean="0"/>
              <a:t>命令，如果指定了多个</a:t>
            </a:r>
            <a:r>
              <a:rPr lang="en-US" altLang="zh-CN" dirty="0" smtClean="0"/>
              <a:t>CMD</a:t>
            </a:r>
            <a:r>
              <a:rPr lang="zh-CN" altLang="en-US" dirty="0" smtClean="0"/>
              <a:t>命 令，那么只有最后⼀条会被执⾏，如果启动容器的时候指定了运⾏的命令，则会覆盖掉</a:t>
            </a:r>
            <a:r>
              <a:rPr lang="en-US" altLang="zh-CN" dirty="0" smtClean="0"/>
              <a:t>CMD</a:t>
            </a:r>
            <a:r>
              <a:rPr lang="zh-CN" altLang="en-US" dirty="0" smtClean="0"/>
              <a:t>指定的命 令。</a:t>
            </a:r>
            <a:endParaRPr lang="en-US" altLang="zh-CN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dirty="0" smtClean="0"/>
              <a:t>支持两种格式。</a:t>
            </a:r>
            <a:r>
              <a:rPr lang="en-US" altLang="zh-CN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&lt;command&gt;;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[”executalbe”,”param1”,”param2”]</a:t>
            </a:r>
            <a:r>
              <a:rPr lang="zh-CN" altLang="en-US" dirty="0" smtClean="0"/>
              <a:t>。第一种相当于在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终端中运行。在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下实际使用的是</a:t>
            </a:r>
            <a:r>
              <a:rPr lang="en-US" altLang="zh-CN" dirty="0" err="1" smtClean="0"/>
              <a:t>sh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，第二种类似于函数调用，调用</a:t>
            </a:r>
            <a:r>
              <a:rPr lang="en-US" altLang="zh-CN" dirty="0" smtClean="0"/>
              <a:t>exec</a:t>
            </a:r>
            <a:r>
              <a:rPr lang="zh-CN" altLang="en-US" dirty="0" smtClean="0"/>
              <a:t>函数。推荐使用第二种方式</a:t>
            </a:r>
            <a:endParaRPr lang="en-US" altLang="zh-CN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dirty="0" smtClean="0"/>
              <a:t>这只是⼀个声明，运⾏时并不会因为该声明就打开相应端⼝。该指令的作⽤主要是帮 助镜像使⽤者理解该镜像服务的守护端口。运行时通过</a:t>
            </a:r>
            <a:r>
              <a:rPr lang="en-US" altLang="zh-CN" dirty="0" smtClean="0"/>
              <a:t>-p</a:t>
            </a:r>
            <a:r>
              <a:rPr lang="zh-CN" altLang="en-US" dirty="0" smtClean="0"/>
              <a:t>映射主机端口</a:t>
            </a:r>
            <a:endParaRPr lang="en-US" altLang="zh-CN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62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dirty="0" smtClean="0"/>
              <a:t>推荐</a:t>
            </a:r>
            <a:r>
              <a:rPr lang="en-US" altLang="zh-CN" dirty="0" smtClean="0"/>
              <a:t>COPY </a:t>
            </a:r>
            <a:r>
              <a:rPr lang="zh-CN" altLang="en-US" dirty="0" smtClean="0"/>
              <a:t>拷贝本地文件到容器，</a:t>
            </a:r>
            <a:r>
              <a:rPr lang="en-US" altLang="zh-CN" dirty="0" smtClean="0"/>
              <a:t>add </a:t>
            </a:r>
            <a:r>
              <a:rPr lang="zh-CN" altLang="en-US" dirty="0" smtClean="0"/>
              <a:t>还可以下载远程</a:t>
            </a:r>
            <a:r>
              <a:rPr lang="en-US" altLang="zh-CN" dirty="0" smtClean="0"/>
              <a:t>tar</a:t>
            </a:r>
            <a:r>
              <a:rPr lang="zh-CN" altLang="en-US" dirty="0" smtClean="0"/>
              <a:t>并自动解压缩，但更建议用</a:t>
            </a:r>
            <a:r>
              <a:rPr lang="en-US" altLang="zh-CN" dirty="0" err="1" smtClean="0"/>
              <a:t>curl|wget</a:t>
            </a:r>
            <a:endParaRPr lang="en-US" altLang="zh-CN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 smtClean="0"/>
              <a:t>ENTRYPOINT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CMD</a:t>
            </a:r>
            <a:r>
              <a:rPr lang="zh-CN" altLang="en-US" dirty="0" smtClean="0"/>
              <a:t>指令的⽬的⼀样，都是指定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容器启动时执⾏的命令，可多次设置，但只 有最后⼀个有效。</a:t>
            </a:r>
            <a:r>
              <a:rPr lang="zh-CN" altLang="en-US" dirty="0" smtClean="0">
                <a:effectLst/>
              </a:rPr>
              <a:t>它是一个脚本，会默认执行，可以根据参数执行不同的命令。但是通过程序的启动脚本也可以实现。增加复杂度，不建议使用。</a:t>
            </a:r>
            <a:endParaRPr lang="en-US" altLang="zh-CN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dirty="0" smtClean="0"/>
              <a:t>该⽬录可被容器本身使⽤，也可共享给其他容 器。常用于数据库、配置、文件存储，镜像的可变的或用户服务部分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dirty="0" smtClean="0"/>
              <a:t>该指令⽤于设置启动镜像时的⽤户或者</a:t>
            </a:r>
            <a:r>
              <a:rPr lang="en-US" altLang="zh-CN" dirty="0" smtClean="0"/>
              <a:t>UID</a:t>
            </a:r>
            <a:r>
              <a:rPr lang="zh-CN" altLang="en-US" dirty="0" smtClean="0"/>
              <a:t>，写在该指令后的</a:t>
            </a:r>
            <a:r>
              <a:rPr lang="en-US" altLang="zh-CN" dirty="0" smtClean="0"/>
              <a:t>RUN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CMD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ENTRYPOINT</a:t>
            </a:r>
            <a:r>
              <a:rPr lang="zh-CN" altLang="en-US" dirty="0" smtClean="0"/>
              <a:t>指令都将 使⽤该⽤户执⾏命令。</a:t>
            </a:r>
            <a:endParaRPr lang="en-US" altLang="zh-CN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dirty="0" smtClean="0"/>
              <a:t>类似于</a:t>
            </a:r>
            <a:r>
              <a:rPr lang="en-US" altLang="zh-CN" dirty="0" smtClean="0"/>
              <a:t>cd</a:t>
            </a:r>
            <a:r>
              <a:rPr lang="zh-CN" altLang="en-US" dirty="0" smtClean="0"/>
              <a:t>命令，写在该指令后的 </a:t>
            </a:r>
            <a:r>
              <a:rPr lang="en-US" altLang="zh-CN" dirty="0" smtClean="0"/>
              <a:t>RUN 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CMD </a:t>
            </a:r>
            <a:r>
              <a:rPr lang="zh-CN" altLang="en-US" dirty="0" smtClean="0"/>
              <a:t>以及 </a:t>
            </a:r>
            <a:r>
              <a:rPr lang="en-US" altLang="zh-CN" dirty="0" smtClean="0"/>
              <a:t>ENTRYPOINT </a:t>
            </a:r>
            <a:r>
              <a:rPr lang="zh-CN" altLang="en-US" dirty="0" smtClean="0"/>
              <a:t>指令都将该⽬录作为 当前⽬录，并执⾏相应的命令</a:t>
            </a:r>
            <a:endParaRPr lang="en-US" altLang="zh-CN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56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err="1" smtClean="0"/>
              <a:t>wget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dl.fedoraproject.org</a:t>
            </a:r>
            <a:r>
              <a:rPr kumimoji="1" lang="en-US" altLang="zh-CN" dirty="0" smtClean="0"/>
              <a:t>/pub/</a:t>
            </a:r>
            <a:r>
              <a:rPr kumimoji="1" lang="en-US" altLang="zh-CN" dirty="0" err="1" smtClean="0"/>
              <a:t>epel</a:t>
            </a:r>
            <a:r>
              <a:rPr kumimoji="1" lang="en-US" altLang="zh-CN" dirty="0" smtClean="0"/>
              <a:t>/7/x86_64/Packages/e/epel-release-7-11.noarch.rpm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rpm 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Uvh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epel-release-7-11.noarch.rpm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yum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repolist|grep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epel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yum install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debootstrap.noarch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debootstrap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--arch=amd64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xenial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ubuntu_xenial_1604 http://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archive.ubuntu.com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ubuntu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 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xenial.tar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ubuntu_xenial_1604 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import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xenial.tar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</a:t>
            </a:r>
            <a:r>
              <a:rPr lang="en-US" altLang="zh-CN" dirty="0" err="1" smtClean="0"/>
              <a:t>xenial</a:t>
            </a:r>
            <a:r>
              <a:rPr lang="en-US" altLang="zh-CN" dirty="0" smtClean="0"/>
              <a:t> cat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lsb</a:t>
            </a:r>
            <a:r>
              <a:rPr lang="en-US" altLang="zh-CN" dirty="0" smtClean="0"/>
              <a:t>-release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scratch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预留的最小的镜像，可以作为构建其它镜像的起点。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FROM scratch </a:t>
            </a:r>
          </a:p>
          <a:p>
            <a:r>
              <a:rPr lang="en-US" altLang="zh-CN" dirty="0" smtClean="0"/>
              <a:t>ADD hello / </a:t>
            </a:r>
          </a:p>
          <a:p>
            <a:r>
              <a:rPr lang="en-US" altLang="zh-CN" dirty="0" smtClean="0"/>
              <a:t>CMD ["/hello"]</a:t>
            </a:r>
          </a:p>
          <a:p>
            <a:endParaRPr kumimoji="1"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build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--tag</a:t>
            </a:r>
            <a:r>
              <a:rPr lang="en-US" altLang="zh-CN" dirty="0" smtClean="0"/>
              <a:t> hello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altLang="zh-CN" dirty="0" smtClean="0"/>
              <a:t> hello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65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先看一下</a:t>
            </a:r>
            <a:r>
              <a:rPr lang="en-US" altLang="zh-CN" dirty="0" err="1" smtClean="0">
                <a:effectLst/>
              </a:rPr>
              <a:t>nodejs</a:t>
            </a:r>
            <a:r>
              <a:rPr lang="zh-CN" altLang="en-US" dirty="0" smtClean="0">
                <a:effectLst/>
              </a:rPr>
              <a:t>程序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yum install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nodejs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install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server.js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build -t wtf .</a:t>
            </a:r>
          </a:p>
          <a:p>
            <a:r>
              <a:rPr lang="en-US" altLang="zh-CN" dirty="0" err="1" smtClean="0">
                <a:effectLst/>
              </a:rPr>
              <a:t>docker</a:t>
            </a:r>
            <a:r>
              <a:rPr lang="en-US" altLang="zh-CN" dirty="0" smtClean="0">
                <a:effectLst/>
              </a:rPr>
              <a:t> run -p 49160:8080 -d wtf</a:t>
            </a:r>
          </a:p>
          <a:p>
            <a:r>
              <a:rPr lang="en-US" altLang="zh-CN" dirty="0" smtClean="0">
                <a:effectLst/>
              </a:rPr>
              <a:t>curl http://localhost:49160</a:t>
            </a:r>
          </a:p>
          <a:p>
            <a:endParaRPr kumimoji="1"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dockerignore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忽略不需要的文件，加快镜像构建时间，减少镜像大小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898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只运行单个应用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一个容器中多个进程的问题：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构建时间长，修改前端后端也要构建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非常大的镜像大小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多个应用日志混合在一起，难于区分（不能直接用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stdout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横向扩展非常浪费资源（不同应用需要运行的容器数并不相同）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788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指令合并为一个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关于镜像分层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中的每个指令都会创建一个新的镜像层。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镜像层将被缓存和复用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的指令修改了，复制的文件变化了，或者构建镜像时指定的变量不同了，对应的镜像层缓存就会失效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某一层的镜像缓存失效之后，它之后的镜像层缓存都会失效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镜像层是不可变的，如果我们再某一层中添加一个文件，然后在下一层中删除它，则镜像中依然会包含该文件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只是这个文件在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容器中不可见了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dirty="0" smtClean="0">
                <a:effectLst/>
              </a:rPr>
              <a:t>1.</a:t>
            </a:r>
            <a:r>
              <a:rPr lang="zh-CN" altLang="en-US" dirty="0" smtClean="0">
                <a:effectLst/>
              </a:rPr>
              <a:t> 删除</a:t>
            </a:r>
            <a:r>
              <a:rPr lang="en-US" altLang="zh-CN" dirty="0" smtClean="0">
                <a:effectLst/>
              </a:rPr>
              <a:t>apt-get upgrade</a:t>
            </a:r>
            <a:r>
              <a:rPr lang="zh-CN" altLang="en-US" dirty="0" smtClean="0">
                <a:effectLst/>
              </a:rPr>
              <a:t>，因为基础镜像中许多必需软件包无法在无权限容器内升级，构建会不稳定。应该使用</a:t>
            </a:r>
            <a:r>
              <a:rPr lang="en-US" altLang="zh-CN" dirty="0" smtClean="0">
                <a:effectLst/>
              </a:rPr>
              <a:t>apt-get install -y</a:t>
            </a:r>
            <a:r>
              <a:rPr lang="zh-CN" altLang="en-US" dirty="0" smtClean="0">
                <a:effectLst/>
              </a:rPr>
              <a:t>更新特定的包。</a:t>
            </a:r>
          </a:p>
          <a:p>
            <a:r>
              <a:rPr lang="en-US" altLang="zh-CN" dirty="0" smtClean="0">
                <a:effectLst/>
              </a:rPr>
              <a:t>2.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smtClean="0">
                <a:effectLst/>
              </a:rPr>
              <a:t>RUN apt-get update</a:t>
            </a:r>
            <a:r>
              <a:rPr lang="zh-CN" altLang="en-US" dirty="0" smtClean="0">
                <a:effectLst/>
              </a:rPr>
              <a:t>与</a:t>
            </a:r>
            <a:r>
              <a:rPr lang="en-US" altLang="zh-CN" dirty="0" smtClean="0">
                <a:effectLst/>
              </a:rPr>
              <a:t>apt-get install</a:t>
            </a:r>
            <a:r>
              <a:rPr lang="zh-CN" altLang="en-US" dirty="0" smtClean="0">
                <a:effectLst/>
              </a:rPr>
              <a:t>组合在同一个</a:t>
            </a:r>
            <a:r>
              <a:rPr lang="en-US" altLang="zh-CN" dirty="0" smtClean="0">
                <a:effectLst/>
              </a:rPr>
              <a:t>RUN</a:t>
            </a:r>
            <a:r>
              <a:rPr lang="zh-CN" altLang="en-US" dirty="0" smtClean="0">
                <a:effectLst/>
              </a:rPr>
              <a:t>语句中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还可以避免</a:t>
            </a:r>
            <a:r>
              <a:rPr lang="en-US" altLang="zh-CN" dirty="0" smtClean="0">
                <a:effectLst/>
              </a:rPr>
              <a:t>apt-get update</a:t>
            </a:r>
            <a:r>
              <a:rPr lang="zh-CN" altLang="en-US" dirty="0" smtClean="0">
                <a:effectLst/>
              </a:rPr>
              <a:t>的缓存问题。比如</a:t>
            </a:r>
            <a:r>
              <a:rPr lang="en-US" altLang="zh-CN" dirty="0" smtClean="0">
                <a:effectLst/>
              </a:rPr>
              <a:t>apt-get install</a:t>
            </a:r>
            <a:r>
              <a:rPr lang="zh-CN" altLang="en-US" dirty="0" smtClean="0">
                <a:effectLst/>
              </a:rPr>
              <a:t>新增加了一个软件包，则这个软件包可能无法安装为最新版本。</a:t>
            </a:r>
          </a:p>
          <a:p>
            <a:r>
              <a:rPr lang="en-US" altLang="zh-CN" dirty="0" smtClean="0">
                <a:effectLst/>
              </a:rPr>
              <a:t>3.</a:t>
            </a:r>
            <a:r>
              <a:rPr lang="zh-CN" altLang="en-US" dirty="0" smtClean="0">
                <a:effectLst/>
              </a:rPr>
              <a:t> 变化频率一样的指令合并在一起。将 </a:t>
            </a:r>
            <a:r>
              <a:rPr lang="en-US" altLang="zh-CN" dirty="0" err="1" smtClean="0">
                <a:effectLst/>
              </a:rPr>
              <a:t>node.js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安装与 </a:t>
            </a:r>
            <a:r>
              <a:rPr lang="en-US" altLang="zh-CN" dirty="0" err="1" smtClean="0">
                <a:effectLst/>
              </a:rPr>
              <a:t>npm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模块安装放在一起的话，则每次修改源代码，都需要重新安装 </a:t>
            </a:r>
            <a:r>
              <a:rPr lang="en-US" altLang="zh-CN" dirty="0" err="1" smtClean="0">
                <a:effectLst/>
              </a:rPr>
              <a:t>node.js</a:t>
            </a:r>
            <a:r>
              <a:rPr lang="zh-CN" altLang="en-US" dirty="0" smtClean="0">
                <a:effectLst/>
              </a:rPr>
              <a:t>，这显然不合适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再比如设置时区的例子，将更多</a:t>
            </a:r>
            <a:r>
              <a:rPr lang="en-US" altLang="zh-CN" dirty="0" smtClean="0">
                <a:effectLst/>
              </a:rPr>
              <a:t>run</a:t>
            </a:r>
            <a:r>
              <a:rPr lang="zh-CN" altLang="en-US" dirty="0" smtClean="0">
                <a:effectLst/>
              </a:rPr>
              <a:t>语句合在一起</a:t>
            </a:r>
          </a:p>
          <a:p>
            <a:endParaRPr lang="zh-CN" altLang="en-US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ENV TZ Asia/Seoul</a:t>
            </a:r>
          </a:p>
          <a:p>
            <a:r>
              <a:rPr lang="en-US" altLang="zh-CN" dirty="0" smtClean="0">
                <a:effectLst/>
              </a:rPr>
              <a:t>RUN echo $TZ &gt; /</a:t>
            </a:r>
            <a:r>
              <a:rPr lang="en-US" altLang="zh-CN" dirty="0" err="1" smtClean="0">
                <a:effectLst/>
              </a:rPr>
              <a:t>etc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timezone</a:t>
            </a:r>
            <a:r>
              <a:rPr lang="en-US" altLang="zh-CN" dirty="0" smtClean="0">
                <a:effectLst/>
              </a:rPr>
              <a:t> &amp;&amp; \</a:t>
            </a:r>
          </a:p>
          <a:p>
            <a:r>
              <a:rPr lang="en-US" altLang="zh-CN" dirty="0" smtClean="0">
                <a:effectLst/>
              </a:rPr>
              <a:t>apt-get update &amp;&amp; apt-get install -y </a:t>
            </a:r>
            <a:r>
              <a:rPr lang="en-US" altLang="zh-CN" dirty="0" err="1" smtClean="0">
                <a:effectLst/>
              </a:rPr>
              <a:t>tzdata</a:t>
            </a:r>
            <a:r>
              <a:rPr lang="en-US" altLang="zh-CN" dirty="0" smtClean="0">
                <a:effectLst/>
              </a:rPr>
              <a:t> &amp;&amp; \</a:t>
            </a:r>
          </a:p>
          <a:p>
            <a:r>
              <a:rPr lang="en-US" altLang="zh-CN" dirty="0" err="1" smtClean="0">
                <a:effectLst/>
              </a:rPr>
              <a:t>rm</a:t>
            </a:r>
            <a:r>
              <a:rPr lang="en-US" altLang="zh-CN" dirty="0" smtClean="0">
                <a:effectLst/>
              </a:rPr>
              <a:t> /</a:t>
            </a:r>
            <a:r>
              <a:rPr lang="en-US" altLang="zh-CN" dirty="0" err="1" smtClean="0">
                <a:effectLst/>
              </a:rPr>
              <a:t>etc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localtime</a:t>
            </a:r>
            <a:r>
              <a:rPr lang="en-US" altLang="zh-CN" dirty="0" smtClean="0">
                <a:effectLst/>
              </a:rPr>
              <a:t> &amp;&amp; \</a:t>
            </a:r>
          </a:p>
          <a:p>
            <a:r>
              <a:rPr lang="en-US" altLang="zh-CN" dirty="0" smtClean="0">
                <a:effectLst/>
              </a:rPr>
              <a:t>ln -</a:t>
            </a:r>
            <a:r>
              <a:rPr lang="en-US" altLang="zh-CN" dirty="0" err="1" smtClean="0">
                <a:effectLst/>
              </a:rPr>
              <a:t>snf</a:t>
            </a:r>
            <a:r>
              <a:rPr lang="en-US" altLang="zh-CN" dirty="0" smtClean="0">
                <a:effectLst/>
              </a:rPr>
              <a:t> /</a:t>
            </a:r>
            <a:r>
              <a:rPr lang="en-US" altLang="zh-CN" dirty="0" err="1" smtClean="0">
                <a:effectLst/>
              </a:rPr>
              <a:t>usr</a:t>
            </a:r>
            <a:r>
              <a:rPr lang="en-US" altLang="zh-CN" dirty="0" smtClean="0">
                <a:effectLst/>
              </a:rPr>
              <a:t>/share/</a:t>
            </a:r>
            <a:r>
              <a:rPr lang="en-US" altLang="zh-CN" dirty="0" err="1" smtClean="0">
                <a:effectLst/>
              </a:rPr>
              <a:t>zoneinfo</a:t>
            </a:r>
            <a:r>
              <a:rPr lang="en-US" altLang="zh-CN" dirty="0" smtClean="0">
                <a:effectLst/>
              </a:rPr>
              <a:t>/$TZ /</a:t>
            </a:r>
            <a:r>
              <a:rPr lang="en-US" altLang="zh-CN" dirty="0" err="1" smtClean="0">
                <a:effectLst/>
              </a:rPr>
              <a:t>etc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localtime</a:t>
            </a:r>
            <a:r>
              <a:rPr lang="en-US" altLang="zh-CN" dirty="0" smtClean="0">
                <a:effectLst/>
              </a:rPr>
              <a:t> &amp;&amp; \</a:t>
            </a:r>
          </a:p>
          <a:p>
            <a:r>
              <a:rPr lang="en-US" altLang="zh-CN" dirty="0" err="1" smtClean="0">
                <a:effectLst/>
              </a:rPr>
              <a:t>dpkg</a:t>
            </a:r>
            <a:r>
              <a:rPr lang="en-US" altLang="zh-CN" dirty="0" smtClean="0">
                <a:effectLst/>
              </a:rPr>
              <a:t>-reconfigure -f </a:t>
            </a:r>
            <a:r>
              <a:rPr lang="en-US" altLang="zh-CN" dirty="0" err="1" smtClean="0">
                <a:effectLst/>
              </a:rPr>
              <a:t>noninteractive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tzdata</a:t>
            </a:r>
            <a:r>
              <a:rPr lang="en-US" altLang="zh-CN" dirty="0" smtClean="0">
                <a:effectLst/>
              </a:rPr>
              <a:t> &amp;&amp; \</a:t>
            </a:r>
          </a:p>
          <a:p>
            <a:r>
              <a:rPr lang="en-US" altLang="zh-CN" dirty="0" smtClean="0">
                <a:effectLst/>
              </a:rPr>
              <a:t>apt-get clean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174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基础镜像的标签不要用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latest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当镜像没有指定标签时，将默认使用</a:t>
            </a:r>
            <a:r>
              <a:rPr lang="en-US" altLang="zh-CN" dirty="0" smtClean="0">
                <a:effectLst/>
              </a:rPr>
              <a:t>latest </a:t>
            </a:r>
            <a:r>
              <a:rPr lang="zh-CN" altLang="en-US" dirty="0" smtClean="0">
                <a:effectLst/>
              </a:rPr>
              <a:t>标签。因此， </a:t>
            </a:r>
            <a:r>
              <a:rPr lang="en-US" altLang="zh-CN" dirty="0" smtClean="0">
                <a:effectLst/>
              </a:rPr>
              <a:t>FROM </a:t>
            </a:r>
            <a:r>
              <a:rPr lang="en-US" altLang="zh-CN" dirty="0" err="1" smtClean="0">
                <a:effectLst/>
              </a:rPr>
              <a:t>ubuntu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指令等同于</a:t>
            </a:r>
            <a:r>
              <a:rPr lang="en-US" altLang="zh-CN" dirty="0" smtClean="0">
                <a:effectLst/>
              </a:rPr>
              <a:t>FROM </a:t>
            </a:r>
            <a:r>
              <a:rPr lang="en-US" altLang="zh-CN" dirty="0" err="1" smtClean="0">
                <a:effectLst/>
              </a:rPr>
              <a:t>ubuntu:latest</a:t>
            </a:r>
            <a:r>
              <a:rPr lang="zh-CN" altLang="en-US" dirty="0" smtClean="0">
                <a:effectLst/>
              </a:rPr>
              <a:t>。但是，当镜像更新时，</a:t>
            </a:r>
            <a:r>
              <a:rPr lang="en-US" altLang="zh-CN" dirty="0" smtClean="0">
                <a:effectLst/>
              </a:rPr>
              <a:t>latest </a:t>
            </a:r>
            <a:r>
              <a:rPr lang="zh-CN" altLang="en-US" dirty="0" smtClean="0">
                <a:effectLst/>
              </a:rPr>
              <a:t>标签会指向不同的镜像，这时构建镜像有可能失败。如果你的确需要使用最新版的基础镜像，可以使用 </a:t>
            </a:r>
            <a:r>
              <a:rPr lang="en-US" altLang="zh-CN" dirty="0" smtClean="0">
                <a:effectLst/>
              </a:rPr>
              <a:t>latest </a:t>
            </a:r>
            <a:r>
              <a:rPr lang="zh-CN" altLang="en-US" dirty="0" smtClean="0">
                <a:effectLst/>
              </a:rPr>
              <a:t>标签，否则的话，最好指定确定的镜像标签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042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指令后删除多余文件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设我们更新了 </a:t>
            </a:r>
            <a:r>
              <a:rPr lang="en-US" altLang="zh-CN" dirty="0" smtClean="0">
                <a:effectLst/>
              </a:rPr>
              <a:t>apt-get </a:t>
            </a:r>
            <a:r>
              <a:rPr lang="zh-CN" altLang="en-US" dirty="0" smtClean="0">
                <a:effectLst/>
              </a:rPr>
              <a:t>源，下载，解压并安装了一些软件包，它们都保存在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var</a:t>
            </a:r>
            <a:r>
              <a:rPr lang="en-US" altLang="zh-CN" dirty="0" smtClean="0">
                <a:effectLst/>
              </a:rPr>
              <a:t>/lib/apt/lists/</a:t>
            </a:r>
            <a:r>
              <a:rPr lang="zh-CN" altLang="en-US" dirty="0" smtClean="0">
                <a:effectLst/>
              </a:rPr>
              <a:t>目录中。但是，运行应用时 </a:t>
            </a:r>
            <a:r>
              <a:rPr lang="en-US" altLang="zh-CN" dirty="0" smtClean="0">
                <a:effectLst/>
              </a:rPr>
              <a:t>Docker </a:t>
            </a:r>
            <a:r>
              <a:rPr lang="zh-CN" altLang="en-US" dirty="0" smtClean="0">
                <a:effectLst/>
              </a:rPr>
              <a:t>镜像中并不需要这些文件。我们最好将它们删除，因为它会使 </a:t>
            </a:r>
            <a:r>
              <a:rPr lang="en-US" altLang="zh-CN" dirty="0" smtClean="0">
                <a:effectLst/>
              </a:rPr>
              <a:t>Docker </a:t>
            </a:r>
            <a:r>
              <a:rPr lang="zh-CN" altLang="en-US" dirty="0" smtClean="0">
                <a:effectLst/>
              </a:rPr>
              <a:t>镜像变大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试验一下这个</a:t>
            </a:r>
            <a:r>
              <a:rPr lang="en-US" altLang="zh-CN" dirty="0" err="1" smtClean="0">
                <a:effectLst/>
              </a:rPr>
              <a:t>dockerfile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构建还是很慢的</a:t>
            </a:r>
            <a:endParaRPr lang="en-US" altLang="zh-CN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ubuntu:16.04 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apt-get update \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&amp;&amp; apt-get install -y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nodejs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&amp;&amp;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/lib/apt/lists/* 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mr-I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. /</a:t>
            </a:r>
            <a:r>
              <a:rPr lang="mr-IN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r>
              <a:rPr lang="mr-I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cd /app &amp;&amp;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install 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 cd /app &amp;&amp;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nodejs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server.js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68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5/21/19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dirty="0" err="1" smtClean="0"/>
              <a:t>Dockerfile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537672"/>
            <a:ext cx="8128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Dockerfile</a:t>
            </a:r>
            <a:r>
              <a:rPr kumimoji="1" lang="zh-CN" altLang="en-US" dirty="0"/>
              <a:t>最佳实践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ubuntu:16.04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RUN </a:t>
            </a:r>
            <a:r>
              <a:rPr lang="en-US" altLang="zh-CN" dirty="0"/>
              <a:t>apt-get update &amp;&amp; apt-get install -y </a:t>
            </a:r>
            <a:r>
              <a:rPr lang="en-US" altLang="zh-CN" dirty="0" err="1"/>
              <a:t>nodejs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ADD </a:t>
            </a:r>
            <a:r>
              <a:rPr lang="en-US" altLang="zh-CN" dirty="0"/>
              <a:t>. /</a:t>
            </a:r>
            <a:r>
              <a:rPr lang="en-US" altLang="zh-CN" dirty="0" smtClean="0"/>
              <a:t>app</a:t>
            </a:r>
          </a:p>
          <a:p>
            <a:r>
              <a:rPr lang="en-US" altLang="zh-CN" dirty="0" smtClean="0"/>
              <a:t>RUN </a:t>
            </a:r>
            <a:r>
              <a:rPr lang="en-US" altLang="zh-CN" dirty="0"/>
              <a:t>cd /app &amp;&amp; </a:t>
            </a: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CMD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start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02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Dockerfile</a:t>
            </a:r>
            <a:r>
              <a:rPr kumimoji="1" lang="zh-CN" altLang="en-US" dirty="0"/>
              <a:t>最佳实践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FROM ubuntu:16.04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RUN </a:t>
            </a:r>
            <a:r>
              <a:rPr lang="en-US" altLang="zh-CN" dirty="0"/>
              <a:t>apt-get update \ </a:t>
            </a:r>
            <a:endParaRPr lang="en-US" altLang="zh-CN" dirty="0" smtClean="0"/>
          </a:p>
          <a:p>
            <a:r>
              <a:rPr lang="en-US" altLang="zh-CN" dirty="0" smtClean="0"/>
              <a:t>&amp;&amp; </a:t>
            </a:r>
            <a:r>
              <a:rPr lang="en-US" altLang="zh-CN" dirty="0"/>
              <a:t>apt-get install -y </a:t>
            </a:r>
            <a:r>
              <a:rPr lang="en-US" altLang="zh-CN" dirty="0" err="1"/>
              <a:t>nodejs</a:t>
            </a:r>
            <a:r>
              <a:rPr lang="en-US" altLang="zh-CN" dirty="0"/>
              <a:t> \ </a:t>
            </a:r>
            <a:endParaRPr lang="en-US" altLang="zh-CN" dirty="0" smtClean="0"/>
          </a:p>
          <a:p>
            <a:r>
              <a:rPr lang="en-US" altLang="zh-CN" dirty="0" smtClean="0"/>
              <a:t>&amp;&amp; 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/lib/apt/lists/*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ADD </a:t>
            </a:r>
            <a:r>
              <a:rPr lang="en-US" altLang="zh-CN" dirty="0"/>
              <a:t>. /app </a:t>
            </a:r>
            <a:endParaRPr lang="en-US" altLang="zh-CN" dirty="0" smtClean="0"/>
          </a:p>
          <a:p>
            <a:r>
              <a:rPr lang="en-US" altLang="zh-CN" dirty="0" smtClean="0"/>
              <a:t>RUN </a:t>
            </a:r>
            <a:r>
              <a:rPr lang="en-US" altLang="zh-CN" dirty="0"/>
              <a:t>cd /app &amp;&amp; </a:t>
            </a: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CMD </a:t>
            </a:r>
            <a:r>
              <a:rPr lang="en-US" altLang="zh-CN" dirty="0" err="1"/>
              <a:t>npm</a:t>
            </a:r>
            <a:r>
              <a:rPr lang="en-US" altLang="zh-CN" dirty="0"/>
              <a:t> start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3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Dockerfile</a:t>
            </a:r>
            <a:r>
              <a:rPr kumimoji="1" lang="zh-CN" altLang="en-US" dirty="0"/>
              <a:t>最佳实践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FROM </a:t>
            </a:r>
            <a:r>
              <a:rPr lang="en-US" altLang="zh-CN" dirty="0" smtClean="0"/>
              <a:t>node:8-alpine </a:t>
            </a:r>
          </a:p>
          <a:p>
            <a:endParaRPr lang="en-US" altLang="zh-CN" dirty="0"/>
          </a:p>
          <a:p>
            <a:r>
              <a:rPr lang="en-US" altLang="zh-CN" dirty="0" smtClean="0"/>
              <a:t>ADD </a:t>
            </a:r>
            <a:r>
              <a:rPr lang="en-US" altLang="zh-CN" dirty="0"/>
              <a:t>. /app </a:t>
            </a:r>
            <a:endParaRPr lang="en-US" altLang="zh-CN" dirty="0" smtClean="0"/>
          </a:p>
          <a:p>
            <a:r>
              <a:rPr lang="en-US" altLang="zh-CN" dirty="0" smtClean="0"/>
              <a:t>RUN </a:t>
            </a:r>
            <a:r>
              <a:rPr lang="en-US" altLang="zh-CN" dirty="0"/>
              <a:t>cd /app &amp;&amp; </a:t>
            </a: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CMD </a:t>
            </a:r>
            <a:r>
              <a:rPr lang="en-US" altLang="zh-CN" dirty="0" err="1"/>
              <a:t>npm</a:t>
            </a:r>
            <a:r>
              <a:rPr lang="en-US" altLang="zh-CN" dirty="0"/>
              <a:t> start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39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Dockerfile</a:t>
            </a:r>
            <a:r>
              <a:rPr kumimoji="1" lang="zh-CN" altLang="en-US" dirty="0"/>
              <a:t>最佳实践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FROM </a:t>
            </a:r>
            <a:r>
              <a:rPr lang="en-US" altLang="zh-CN" dirty="0" smtClean="0"/>
              <a:t>node:8-alpine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WORKDIR /app</a:t>
            </a:r>
          </a:p>
          <a:p>
            <a:r>
              <a:rPr lang="en-US" altLang="zh-CN" dirty="0"/>
              <a:t>ADD . /</a:t>
            </a:r>
            <a:r>
              <a:rPr lang="en-US" altLang="zh-CN" dirty="0" smtClean="0"/>
              <a:t>app</a:t>
            </a:r>
          </a:p>
          <a:p>
            <a:endParaRPr lang="en-US" altLang="zh-CN" dirty="0"/>
          </a:p>
          <a:p>
            <a:r>
              <a:rPr lang="en-US" altLang="zh-CN" dirty="0"/>
              <a:t>RUN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smtClean="0"/>
              <a:t>install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CMD ["</a:t>
            </a:r>
            <a:r>
              <a:rPr lang="en-US" altLang="zh-CN" dirty="0" err="1"/>
              <a:t>npm</a:t>
            </a:r>
            <a:r>
              <a:rPr lang="en-US" altLang="zh-CN" dirty="0"/>
              <a:t>" ,"start"]</a:t>
            </a:r>
          </a:p>
          <a:p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371373" y="2231461"/>
            <a:ext cx="3779792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FROM node:8-alpine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>WORKDIR /app</a:t>
            </a:r>
          </a:p>
          <a:p>
            <a:r>
              <a:rPr lang="en-US" altLang="zh-CN" dirty="0" smtClean="0"/>
              <a:t>COPY . /app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>CMD ["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" ,"start"]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26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Dockerfile</a:t>
            </a:r>
            <a:r>
              <a:rPr kumimoji="1" lang="zh-CN" altLang="en-US" dirty="0"/>
              <a:t>最佳实践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FROM </a:t>
            </a:r>
            <a:r>
              <a:rPr lang="en-US" altLang="zh-CN" dirty="0" smtClean="0"/>
              <a:t>node:8-alpine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WORKDIR /app</a:t>
            </a:r>
          </a:p>
          <a:p>
            <a:r>
              <a:rPr lang="en-US" altLang="zh-CN" dirty="0"/>
              <a:t>COPY </a:t>
            </a:r>
            <a:r>
              <a:rPr lang="en-US" altLang="zh-CN" dirty="0" err="1"/>
              <a:t>package.json</a:t>
            </a:r>
            <a:r>
              <a:rPr lang="en-US" altLang="zh-CN" dirty="0"/>
              <a:t> /app</a:t>
            </a:r>
          </a:p>
          <a:p>
            <a:r>
              <a:rPr lang="en-US" altLang="zh-CN" dirty="0"/>
              <a:t>RUN </a:t>
            </a:r>
            <a:r>
              <a:rPr lang="en-US" altLang="zh-CN" dirty="0" err="1"/>
              <a:t>npm</a:t>
            </a:r>
            <a:r>
              <a:rPr lang="en-US" altLang="zh-CN" dirty="0"/>
              <a:t> install</a:t>
            </a:r>
          </a:p>
          <a:p>
            <a:r>
              <a:rPr lang="en-US" altLang="zh-CN" dirty="0"/>
              <a:t>COPY . /</a:t>
            </a:r>
            <a:r>
              <a:rPr lang="en-US" altLang="zh-CN" dirty="0" smtClean="0"/>
              <a:t>app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CMD ["</a:t>
            </a:r>
            <a:r>
              <a:rPr lang="en-US" altLang="zh-CN" dirty="0" err="1"/>
              <a:t>npm</a:t>
            </a:r>
            <a:r>
              <a:rPr lang="en-US" altLang="zh-CN" dirty="0"/>
              <a:t>" ,"start"]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280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Dockerfile</a:t>
            </a:r>
            <a:r>
              <a:rPr kumimoji="1" lang="zh-CN" altLang="en-US" dirty="0"/>
              <a:t>最佳实践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FROM node:8-alpine</a:t>
            </a:r>
          </a:p>
          <a:p>
            <a:r>
              <a:rPr lang="en-US" altLang="zh-CN" dirty="0"/>
              <a:t>LABEL maintainer "</a:t>
            </a:r>
            <a:r>
              <a:rPr lang="en-US" altLang="zh-CN" dirty="0" err="1"/>
              <a:t>tallongsun@gmail.com</a:t>
            </a:r>
            <a:r>
              <a:rPr lang="en-US" altLang="zh-CN" dirty="0" smtClean="0"/>
              <a:t>"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ENV PROJECT_DIR=/</a:t>
            </a:r>
            <a:r>
              <a:rPr lang="en-US" altLang="zh-CN" dirty="0" smtClean="0"/>
              <a:t>app</a:t>
            </a:r>
          </a:p>
          <a:p>
            <a:endParaRPr lang="en-US" altLang="zh-CN" dirty="0"/>
          </a:p>
          <a:p>
            <a:r>
              <a:rPr lang="en-US" altLang="zh-CN" dirty="0"/>
              <a:t>WORKDIR $PROJECT_DIR</a:t>
            </a:r>
          </a:p>
          <a:p>
            <a:r>
              <a:rPr lang="en-US" altLang="zh-CN" dirty="0"/>
              <a:t>COPY </a:t>
            </a:r>
            <a:r>
              <a:rPr lang="en-US" altLang="zh-CN" dirty="0" err="1"/>
              <a:t>package.json</a:t>
            </a:r>
            <a:r>
              <a:rPr lang="en-US" altLang="zh-CN" dirty="0"/>
              <a:t> $PROJECT_DIR</a:t>
            </a:r>
          </a:p>
          <a:p>
            <a:r>
              <a:rPr lang="en-US" altLang="zh-CN" dirty="0"/>
              <a:t>RUN </a:t>
            </a:r>
            <a:r>
              <a:rPr lang="en-US" altLang="zh-CN" dirty="0" err="1"/>
              <a:t>npm</a:t>
            </a:r>
            <a:r>
              <a:rPr lang="en-US" altLang="zh-CN" dirty="0"/>
              <a:t> install</a:t>
            </a:r>
          </a:p>
          <a:p>
            <a:r>
              <a:rPr lang="en-US" altLang="zh-CN" dirty="0"/>
              <a:t>COPY . $</a:t>
            </a:r>
            <a:r>
              <a:rPr lang="en-US" altLang="zh-CN" dirty="0" smtClean="0"/>
              <a:t>PROJECT_DIR</a:t>
            </a:r>
          </a:p>
          <a:p>
            <a:endParaRPr lang="en-US" altLang="zh-CN" dirty="0"/>
          </a:p>
          <a:p>
            <a:r>
              <a:rPr lang="en-US" altLang="zh-CN" dirty="0"/>
              <a:t>ENV APP_PORT=8080</a:t>
            </a:r>
          </a:p>
          <a:p>
            <a:endParaRPr lang="en-US" altLang="zh-CN" dirty="0"/>
          </a:p>
          <a:p>
            <a:r>
              <a:rPr lang="en-US" altLang="zh-CN" dirty="0"/>
              <a:t>EXPOSE $APP_PORT</a:t>
            </a:r>
          </a:p>
          <a:p>
            <a:r>
              <a:rPr lang="en-US" altLang="zh-CN" dirty="0"/>
              <a:t>HEALTHCHECK CMD curl --fail http://localhost:$APP_PORT || exit 1</a:t>
            </a:r>
          </a:p>
          <a:p>
            <a:endParaRPr lang="en-US" altLang="zh-CN" dirty="0"/>
          </a:p>
          <a:p>
            <a:r>
              <a:rPr lang="en-US" altLang="zh-CN" dirty="0"/>
              <a:t>CMD ["</a:t>
            </a:r>
            <a:r>
              <a:rPr lang="en-US" altLang="zh-CN" dirty="0" err="1"/>
              <a:t>npm</a:t>
            </a:r>
            <a:r>
              <a:rPr lang="en-US" altLang="zh-CN" dirty="0"/>
              <a:t>" ,"start"]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66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Dockerfile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Dockerfile</a:t>
            </a:r>
            <a:r>
              <a:rPr kumimoji="1" lang="zh-CN" altLang="en-US" dirty="0" smtClean="0"/>
              <a:t>最佳实践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7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464904"/>
            <a:ext cx="10554574" cy="4108175"/>
          </a:xfrm>
        </p:spPr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 err="1"/>
              <a:t>myproject</a:t>
            </a:r>
            <a:r>
              <a:rPr lang="en-US" altLang="zh-CN" dirty="0"/>
              <a:t> &amp;&amp; cd </a:t>
            </a:r>
            <a:r>
              <a:rPr lang="en-US" altLang="zh-CN" dirty="0" err="1" smtClean="0"/>
              <a:t>myproject</a:t>
            </a:r>
            <a:endParaRPr lang="en-US" altLang="zh-CN" dirty="0"/>
          </a:p>
          <a:p>
            <a:r>
              <a:rPr lang="en-US" altLang="zh-CN" dirty="0" smtClean="0"/>
              <a:t>echo </a:t>
            </a:r>
            <a:r>
              <a:rPr lang="en-US" altLang="zh-CN" dirty="0"/>
              <a:t>"hello" &gt; </a:t>
            </a:r>
            <a:r>
              <a:rPr lang="en-US" altLang="zh-CN" dirty="0" smtClean="0"/>
              <a:t>hello</a:t>
            </a:r>
          </a:p>
          <a:p>
            <a:r>
              <a:rPr lang="en-US" altLang="zh-CN" dirty="0" smtClean="0"/>
              <a:t>echo </a:t>
            </a:r>
            <a:r>
              <a:rPr lang="en-US" altLang="zh-CN" dirty="0"/>
              <a:t>-e "FROM </a:t>
            </a:r>
            <a:r>
              <a:rPr lang="en-US" altLang="zh-CN" dirty="0" err="1"/>
              <a:t>busybox</a:t>
            </a:r>
            <a:r>
              <a:rPr lang="en-US" altLang="zh-CN" dirty="0"/>
              <a:t>\</a:t>
            </a:r>
            <a:r>
              <a:rPr lang="en-US" altLang="zh-CN" dirty="0" err="1"/>
              <a:t>nCOPY</a:t>
            </a:r>
            <a:r>
              <a:rPr lang="en-US" altLang="zh-CN" dirty="0"/>
              <a:t> /hello /\</a:t>
            </a:r>
            <a:r>
              <a:rPr lang="en-US" altLang="zh-CN" dirty="0" err="1"/>
              <a:t>nRUN</a:t>
            </a:r>
            <a:r>
              <a:rPr lang="en-US" altLang="zh-CN" dirty="0"/>
              <a:t> cat /hello" &gt; </a:t>
            </a:r>
            <a:r>
              <a:rPr lang="en-US" altLang="zh-CN" dirty="0" err="1" smtClean="0"/>
              <a:t>Dockerfile</a:t>
            </a:r>
            <a:endParaRPr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build -t helloapp:v1 .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run -it helloapp:v1 </a:t>
            </a:r>
            <a:r>
              <a:rPr lang="en-US" altLang="zh-CN" dirty="0" err="1"/>
              <a:t>sh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mkdir</a:t>
            </a:r>
            <a:r>
              <a:rPr lang="en-US" altLang="zh-CN" dirty="0"/>
              <a:t> -p </a:t>
            </a:r>
            <a:r>
              <a:rPr lang="en-US" altLang="zh-CN" dirty="0" err="1"/>
              <a:t>dockerfiles</a:t>
            </a:r>
            <a:r>
              <a:rPr lang="en-US" altLang="zh-CN" dirty="0"/>
              <a:t> context</a:t>
            </a:r>
          </a:p>
          <a:p>
            <a:r>
              <a:rPr lang="en-US" altLang="zh-CN" dirty="0"/>
              <a:t>mv </a:t>
            </a:r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en-US" altLang="zh-CN" dirty="0" err="1"/>
              <a:t>dockerfiles</a:t>
            </a:r>
            <a:r>
              <a:rPr lang="en-US" altLang="zh-CN" dirty="0"/>
              <a:t> &amp;&amp; mv hello </a:t>
            </a:r>
            <a:r>
              <a:rPr lang="en-US" altLang="zh-CN" dirty="0" smtClean="0"/>
              <a:t>context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build --no-cache -t helloapp:v2 -f </a:t>
            </a:r>
            <a:r>
              <a:rPr lang="en-US" altLang="zh-CN" dirty="0" err="1"/>
              <a:t>dockerfiles</a:t>
            </a:r>
            <a:r>
              <a:rPr lang="en-US" altLang="zh-CN" dirty="0"/>
              <a:t>/</a:t>
            </a:r>
            <a:r>
              <a:rPr lang="en-US" altLang="zh-CN" dirty="0" err="1"/>
              <a:t>Dockerfile</a:t>
            </a:r>
            <a:r>
              <a:rPr lang="en-US" altLang="zh-CN" dirty="0"/>
              <a:t> context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run -it helloapp:v2 </a:t>
            </a:r>
            <a:r>
              <a:rPr lang="en-US" altLang="zh-CN" dirty="0" err="1"/>
              <a:t>sh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5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Dockerfile</a:t>
            </a:r>
            <a:r>
              <a:rPr kumimoji="1" lang="zh-CN" altLang="en-US" dirty="0" smtClean="0"/>
              <a:t>指令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1" y="2222287"/>
            <a:ext cx="10657671" cy="4284530"/>
          </a:xfrm>
        </p:spPr>
        <p:txBody>
          <a:bodyPr>
            <a:normAutofit fontScale="92500" lnSpcReduction="20000"/>
          </a:bodyPr>
          <a:lstStyle/>
          <a:p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FROM</a:t>
            </a:r>
            <a:r>
              <a:rPr lang="en-US" altLang="zh-CN" b="1" dirty="0" smtClean="0"/>
              <a:t> </a:t>
            </a:r>
          </a:p>
          <a:p>
            <a:pPr lvl="1"/>
            <a:r>
              <a:rPr lang="zh-CN" altLang="en-US" b="1" dirty="0" smtClean="0"/>
              <a:t>指定</a:t>
            </a:r>
            <a:r>
              <a:rPr lang="zh-CN" altLang="en-US" dirty="0" smtClean="0"/>
              <a:t>基础</a:t>
            </a:r>
            <a:r>
              <a:rPr lang="zh-CN" altLang="en-US" dirty="0"/>
              <a:t>镜像</a:t>
            </a:r>
          </a:p>
          <a:p>
            <a:r>
              <a:rPr lang="en-US" altLang="zh-CN" dirty="0"/>
              <a:t>LABEL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给镜像添加元数据，便于组织</a:t>
            </a:r>
            <a:r>
              <a:rPr lang="zh-CN" altLang="en-US" dirty="0"/>
              <a:t>镜像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RUN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b="1" dirty="0" smtClean="0"/>
              <a:t>执行命令</a:t>
            </a:r>
            <a:endParaRPr lang="zh-CN" altLang="en-US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CMD</a:t>
            </a:r>
            <a:r>
              <a:rPr lang="en-US" altLang="zh-CN" b="1" dirty="0" smtClean="0"/>
              <a:t> </a:t>
            </a:r>
          </a:p>
          <a:p>
            <a:pPr lvl="1"/>
            <a:r>
              <a:rPr lang="zh-CN" altLang="en-US" dirty="0" smtClean="0"/>
              <a:t>指定启动命令，</a:t>
            </a:r>
            <a:r>
              <a:rPr lang="zh-CN" altLang="en-US" dirty="0"/>
              <a:t>可被</a:t>
            </a:r>
            <a:r>
              <a:rPr lang="en-US" altLang="zh-CN" dirty="0" err="1"/>
              <a:t>docker</a:t>
            </a:r>
            <a:r>
              <a:rPr lang="en-US" altLang="zh-CN" dirty="0"/>
              <a:t> run</a:t>
            </a:r>
            <a:r>
              <a:rPr lang="zh-CN" altLang="en-US" dirty="0"/>
              <a:t>后的命令</a:t>
            </a:r>
            <a:r>
              <a:rPr lang="zh-CN" altLang="en-US" dirty="0" smtClean="0"/>
              <a:t>覆盖</a:t>
            </a:r>
            <a:endParaRPr lang="zh-CN" altLang="en-US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EXPOSE</a:t>
            </a:r>
            <a:r>
              <a:rPr lang="en-US" altLang="zh-CN" b="1" dirty="0" smtClean="0"/>
              <a:t> </a:t>
            </a:r>
          </a:p>
          <a:p>
            <a:pPr lvl="1"/>
            <a:r>
              <a:rPr lang="zh-CN" altLang="en-US" dirty="0" smtClean="0"/>
              <a:t>声明容器</a:t>
            </a:r>
            <a:r>
              <a:rPr lang="zh-CN" altLang="en-US" dirty="0"/>
              <a:t>监听的端口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ENV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设置</a:t>
            </a:r>
            <a:r>
              <a:rPr lang="zh-CN" altLang="en-US" dirty="0"/>
              <a:t>环境变量，比如设置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JAVA_HOME</a:t>
            </a:r>
            <a:r>
              <a:rPr lang="zh-CN" altLang="en-US" dirty="0" smtClean="0"/>
              <a:t>、应用程序本身依赖的环境变量等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5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Dockerfile</a:t>
            </a:r>
            <a:r>
              <a:rPr kumimoji="1" lang="zh-CN" altLang="en-US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000" y="2173357"/>
            <a:ext cx="10554574" cy="441297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ADD|COPY</a:t>
            </a:r>
            <a:r>
              <a:rPr lang="en-US" altLang="zh-CN" b="1" smtClean="0"/>
              <a:t> 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复制本地文件到容器内</a:t>
            </a:r>
            <a:endParaRPr lang="en-US" altLang="zh-CN" b="1" dirty="0" smtClean="0"/>
          </a:p>
          <a:p>
            <a:r>
              <a:rPr lang="en-US" altLang="zh-CN" dirty="0" smtClean="0"/>
              <a:t>ENTRYPOINT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指定启动命令，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后的参数会作为它的参数，因此不会被覆盖</a:t>
            </a:r>
          </a:p>
          <a:p>
            <a:r>
              <a:rPr lang="en-US" altLang="zh-CN" dirty="0"/>
              <a:t>VOLUME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指定挂载点，使容器内一个目录具有持久化能力。</a:t>
            </a:r>
            <a:endParaRPr lang="en-US" altLang="zh-CN" dirty="0" smtClean="0"/>
          </a:p>
          <a:p>
            <a:r>
              <a:rPr lang="en-US" altLang="zh-CN" dirty="0" smtClean="0"/>
              <a:t>USER </a:t>
            </a:r>
          </a:p>
          <a:p>
            <a:pPr lvl="1"/>
            <a:r>
              <a:rPr lang="zh-CN" altLang="en-US" dirty="0" smtClean="0"/>
              <a:t>设置用户，比如切换</a:t>
            </a:r>
            <a:r>
              <a:rPr lang="en-US" altLang="zh-CN" dirty="0"/>
              <a:t>user</a:t>
            </a:r>
            <a:r>
              <a:rPr lang="zh-CN" altLang="en-US" dirty="0"/>
              <a:t>为非</a:t>
            </a:r>
            <a:r>
              <a:rPr lang="en-US" altLang="zh-CN" dirty="0"/>
              <a:t>root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WORKDIR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设置</a:t>
            </a:r>
            <a:r>
              <a:rPr lang="zh-CN" altLang="en-US" dirty="0"/>
              <a:t>工作主目录</a:t>
            </a:r>
          </a:p>
          <a:p>
            <a:r>
              <a:rPr lang="en-US" altLang="zh-CN" dirty="0"/>
              <a:t>ONBUILD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dockerfile</a:t>
            </a:r>
            <a:r>
              <a:rPr lang="zh-CN" altLang="en-US" dirty="0"/>
              <a:t>构建完成后执行，子</a:t>
            </a:r>
            <a:r>
              <a:rPr lang="en-US" altLang="zh-CN" dirty="0" err="1"/>
              <a:t>dockerfile</a:t>
            </a:r>
            <a:r>
              <a:rPr lang="zh-CN" altLang="en-US" dirty="0"/>
              <a:t>所有命令执行前会执行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00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镜像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tar</a:t>
            </a:r>
            <a:r>
              <a:rPr lang="zh-CN" altLang="en-US" dirty="0" smtClean="0"/>
              <a:t>创建一个完整镜像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不需要</a:t>
            </a:r>
            <a:r>
              <a:rPr lang="en-US" altLang="zh-CN" dirty="0" smtClean="0"/>
              <a:t>FROM</a:t>
            </a:r>
          </a:p>
          <a:p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scratch</a:t>
            </a:r>
            <a:r>
              <a:rPr lang="zh-CN" altLang="en-US" dirty="0" smtClean="0"/>
              <a:t>创建一个简单的父镜像</a:t>
            </a:r>
            <a:endParaRPr lang="en-US" altLang="zh-CN" dirty="0" smtClean="0"/>
          </a:p>
          <a:p>
            <a:pPr lvl="1"/>
            <a:r>
              <a:rPr lang="en-US" altLang="zh-CN" dirty="0"/>
              <a:t>FROM scratch </a:t>
            </a:r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26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Dockerfile</a:t>
            </a:r>
            <a:r>
              <a:rPr kumimoji="1" lang="zh-CN" altLang="en-US" dirty="0" smtClean="0"/>
              <a:t>最佳实践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39974"/>
          </a:xfrm>
        </p:spPr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FROM </a:t>
            </a:r>
            <a:r>
              <a:rPr lang="en-US" altLang="zh-CN" dirty="0" err="1"/>
              <a:t>ubuntu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ADD </a:t>
            </a:r>
            <a:r>
              <a:rPr lang="en-US" altLang="zh-CN" dirty="0"/>
              <a:t>. /app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RUN </a:t>
            </a:r>
            <a:r>
              <a:rPr lang="en-US" altLang="zh-CN" dirty="0"/>
              <a:t>apt-get update </a:t>
            </a:r>
            <a:endParaRPr lang="en-US" altLang="zh-CN" dirty="0" smtClean="0"/>
          </a:p>
          <a:p>
            <a:r>
              <a:rPr lang="en-US" altLang="zh-CN" dirty="0" smtClean="0"/>
              <a:t>RUN </a:t>
            </a:r>
            <a:r>
              <a:rPr lang="en-US" altLang="zh-CN" dirty="0"/>
              <a:t>apt-get upgrade -y </a:t>
            </a:r>
            <a:endParaRPr lang="en-US" altLang="zh-CN" dirty="0" smtClean="0"/>
          </a:p>
          <a:p>
            <a:r>
              <a:rPr lang="en-US" altLang="zh-CN" dirty="0" smtClean="0"/>
              <a:t>RUN </a:t>
            </a:r>
            <a:r>
              <a:rPr lang="en-US" altLang="zh-CN" dirty="0"/>
              <a:t>apt-get install -y </a:t>
            </a:r>
            <a:r>
              <a:rPr lang="en-US" altLang="zh-CN" dirty="0" err="1"/>
              <a:t>nodejs</a:t>
            </a:r>
            <a:r>
              <a:rPr lang="en-US" altLang="zh-CN" dirty="0"/>
              <a:t> 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RUN </a:t>
            </a:r>
            <a:r>
              <a:rPr lang="en-US" altLang="zh-CN" dirty="0"/>
              <a:t>cd /app &amp;&amp; </a:t>
            </a: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CMD </a:t>
            </a:r>
            <a:r>
              <a:rPr lang="en-US" altLang="zh-CN" dirty="0" err="1"/>
              <a:t>mysql</a:t>
            </a:r>
            <a:r>
              <a:rPr lang="en-US" altLang="zh-CN" dirty="0"/>
              <a:t> &amp; </a:t>
            </a:r>
            <a:r>
              <a:rPr lang="en-US" altLang="zh-CN" dirty="0" err="1"/>
              <a:t>sshd</a:t>
            </a:r>
            <a:r>
              <a:rPr lang="en-US" altLang="zh-CN" dirty="0"/>
              <a:t> &amp; </a:t>
            </a:r>
            <a:r>
              <a:rPr lang="en-US" altLang="zh-CN" dirty="0" err="1"/>
              <a:t>npm</a:t>
            </a:r>
            <a:r>
              <a:rPr lang="en-US" altLang="zh-CN" dirty="0"/>
              <a:t> start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2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Dockerfile</a:t>
            </a:r>
            <a:r>
              <a:rPr kumimoji="1" lang="zh-CN" altLang="en-US" dirty="0"/>
              <a:t>最佳实践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9176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FROM </a:t>
            </a:r>
            <a:r>
              <a:rPr lang="en-US" altLang="zh-CN" dirty="0" err="1"/>
              <a:t>ubuntu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ADD </a:t>
            </a:r>
            <a:r>
              <a:rPr lang="en-US" altLang="zh-CN" dirty="0"/>
              <a:t>. /app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RUN </a:t>
            </a:r>
            <a:r>
              <a:rPr lang="en-US" altLang="zh-CN" dirty="0"/>
              <a:t>apt-get update </a:t>
            </a:r>
            <a:endParaRPr lang="en-US" altLang="zh-CN" dirty="0" smtClean="0"/>
          </a:p>
          <a:p>
            <a:r>
              <a:rPr lang="en-US" altLang="zh-CN" dirty="0" smtClean="0"/>
              <a:t>RUN </a:t>
            </a:r>
            <a:r>
              <a:rPr lang="en-US" altLang="zh-CN" dirty="0"/>
              <a:t>apt-get upgrade </a:t>
            </a:r>
            <a:r>
              <a:rPr lang="en-US" altLang="zh-CN" dirty="0" smtClean="0"/>
              <a:t>-y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RUN </a:t>
            </a:r>
            <a:r>
              <a:rPr lang="en-US" altLang="zh-CN" dirty="0"/>
              <a:t>apt-get install -y </a:t>
            </a:r>
            <a:r>
              <a:rPr lang="en-US" altLang="zh-CN" dirty="0" err="1"/>
              <a:t>nodejs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RUN </a:t>
            </a:r>
            <a:r>
              <a:rPr lang="en-US" altLang="zh-CN" dirty="0"/>
              <a:t>cd /app &amp;&amp; </a:t>
            </a: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CMD </a:t>
            </a:r>
            <a:r>
              <a:rPr lang="en-US" altLang="zh-CN" dirty="0" err="1"/>
              <a:t>npm</a:t>
            </a:r>
            <a:r>
              <a:rPr lang="en-US" altLang="zh-CN" dirty="0"/>
              <a:t> start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92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Dockerfile</a:t>
            </a:r>
            <a:r>
              <a:rPr kumimoji="1" lang="zh-CN" altLang="en-US" dirty="0"/>
              <a:t>最佳实践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4164105" cy="363651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FROM </a:t>
            </a:r>
            <a:r>
              <a:rPr lang="en-US" altLang="zh-CN" dirty="0" err="1"/>
              <a:t>ubuntu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ADD </a:t>
            </a:r>
            <a:r>
              <a:rPr lang="en-US" altLang="zh-CN" dirty="0"/>
              <a:t>. /app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RUN </a:t>
            </a:r>
            <a:r>
              <a:rPr lang="en-US" altLang="zh-CN" dirty="0"/>
              <a:t>apt-get update \ </a:t>
            </a:r>
            <a:endParaRPr lang="en-US" altLang="zh-CN" dirty="0" smtClean="0"/>
          </a:p>
          <a:p>
            <a:r>
              <a:rPr lang="en-US" altLang="zh-CN" dirty="0" smtClean="0"/>
              <a:t>&amp;&amp; </a:t>
            </a:r>
            <a:r>
              <a:rPr lang="en-US" altLang="zh-CN" dirty="0"/>
              <a:t>apt-get install -y </a:t>
            </a:r>
            <a:r>
              <a:rPr lang="en-US" altLang="zh-CN" dirty="0" err="1"/>
              <a:t>nodejs</a:t>
            </a:r>
            <a:r>
              <a:rPr lang="en-US" altLang="zh-CN" dirty="0"/>
              <a:t> \ </a:t>
            </a:r>
            <a:endParaRPr lang="en-US" altLang="zh-CN" dirty="0" smtClean="0"/>
          </a:p>
          <a:p>
            <a:r>
              <a:rPr lang="en-US" altLang="zh-CN" dirty="0" smtClean="0"/>
              <a:t>&amp;&amp; </a:t>
            </a:r>
            <a:r>
              <a:rPr lang="en-US" altLang="zh-CN" dirty="0"/>
              <a:t>cd /app \ </a:t>
            </a:r>
            <a:endParaRPr lang="en-US" altLang="zh-CN" dirty="0" smtClean="0"/>
          </a:p>
          <a:p>
            <a:r>
              <a:rPr lang="en-US" altLang="zh-CN" dirty="0" smtClean="0"/>
              <a:t>&amp;&amp; </a:t>
            </a: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CMD </a:t>
            </a:r>
            <a:r>
              <a:rPr lang="en-US" altLang="zh-CN" dirty="0" err="1"/>
              <a:t>npm</a:t>
            </a:r>
            <a:r>
              <a:rPr lang="en-US" altLang="zh-CN" dirty="0"/>
              <a:t> start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616538" y="2222286"/>
            <a:ext cx="4164105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FROM </a:t>
            </a:r>
            <a:r>
              <a:rPr lang="en-US" altLang="zh-CN" dirty="0" err="1"/>
              <a:t>ubuntu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RUN </a:t>
            </a:r>
            <a:r>
              <a:rPr lang="en-US" altLang="zh-CN" dirty="0"/>
              <a:t>apt-get update &amp;&amp; apt-get install -y </a:t>
            </a:r>
            <a:r>
              <a:rPr lang="en-US" altLang="zh-CN" dirty="0" err="1"/>
              <a:t>nodejs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ADD </a:t>
            </a:r>
            <a:r>
              <a:rPr lang="en-US" altLang="zh-CN" dirty="0"/>
              <a:t>. /app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RUN </a:t>
            </a:r>
            <a:r>
              <a:rPr lang="en-US" altLang="zh-CN" dirty="0"/>
              <a:t>cd /app &amp;&amp; </a:t>
            </a: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CMD </a:t>
            </a:r>
            <a:r>
              <a:rPr lang="en-US" altLang="zh-CN" dirty="0" err="1"/>
              <a:t>npm</a:t>
            </a:r>
            <a:r>
              <a:rPr lang="en-US" altLang="zh-CN" dirty="0"/>
              <a:t> start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925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2854</TotalTime>
  <Words>2231</Words>
  <Application>Microsoft Macintosh PowerPoint</Application>
  <PresentationFormat>宽屏</PresentationFormat>
  <Paragraphs>282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Century Gothic</vt:lpstr>
      <vt:lpstr>DengXian</vt:lpstr>
      <vt:lpstr>Mangal</vt:lpstr>
      <vt:lpstr>Wingdings 2</vt:lpstr>
      <vt:lpstr>宋体</vt:lpstr>
      <vt:lpstr>Arial</vt:lpstr>
      <vt:lpstr>引用</vt:lpstr>
      <vt:lpstr>PowerPoint 演示文稿</vt:lpstr>
      <vt:lpstr>Agenda</vt:lpstr>
      <vt:lpstr>Build Context</vt:lpstr>
      <vt:lpstr>Dockerfile指令</vt:lpstr>
      <vt:lpstr>Dockerfile指令</vt:lpstr>
      <vt:lpstr>Base镜像</vt:lpstr>
      <vt:lpstr>Dockerfile最佳实践</vt:lpstr>
      <vt:lpstr>Dockerfile最佳实践</vt:lpstr>
      <vt:lpstr>Dockerfile最佳实践</vt:lpstr>
      <vt:lpstr>Dockerfile最佳实践</vt:lpstr>
      <vt:lpstr>Dockerfile最佳实践</vt:lpstr>
      <vt:lpstr>Dockerfile最佳实践</vt:lpstr>
      <vt:lpstr>Dockerfile最佳实践</vt:lpstr>
      <vt:lpstr>Dockerfile最佳实践</vt:lpstr>
      <vt:lpstr>Dockerfile最佳实践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330</cp:revision>
  <dcterms:created xsi:type="dcterms:W3CDTF">2019-05-05T09:16:52Z</dcterms:created>
  <dcterms:modified xsi:type="dcterms:W3CDTF">2019-05-21T14:35:40Z</dcterms:modified>
</cp:coreProperties>
</file>