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84" r:id="rId6"/>
    <p:sldId id="283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74634"/>
  </p:normalViewPr>
  <p:slideViewPr>
    <p:cSldViewPr snapToGrid="0" snapToObjects="1">
      <p:cViewPr varScale="1">
        <p:scale>
          <a:sx n="96" d="100"/>
          <a:sy n="96" d="100"/>
        </p:scale>
        <p:origin x="1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71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err="1" smtClean="0"/>
              <a:t>uint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dirty="0" err="1" smtClean="0"/>
              <a:t>uintptr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位系统上通常为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位宽，在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位系统上则为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位宽。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0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2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基本类型和控制结构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92" y="295136"/>
            <a:ext cx="8214729" cy="43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变量和常量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运算符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控制结构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10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 err="1"/>
              <a:t>bool</a:t>
            </a:r>
            <a:r>
              <a:rPr lang="nl-NL" altLang="zh-CN" dirty="0"/>
              <a:t> </a:t>
            </a:r>
            <a:endParaRPr lang="nl-NL" altLang="zh-CN" dirty="0" smtClean="0"/>
          </a:p>
          <a:p>
            <a:r>
              <a:rPr lang="nl-NL" altLang="zh-CN" dirty="0" smtClean="0"/>
              <a:t>string </a:t>
            </a:r>
          </a:p>
          <a:p>
            <a:r>
              <a:rPr lang="nl-NL" altLang="zh-CN" dirty="0" smtClean="0"/>
              <a:t>int </a:t>
            </a:r>
            <a:r>
              <a:rPr lang="nl-NL" altLang="zh-CN" dirty="0"/>
              <a:t>int8 int16 int32 int64 </a:t>
            </a:r>
            <a:endParaRPr lang="nl-NL" altLang="zh-CN" dirty="0" smtClean="0"/>
          </a:p>
          <a:p>
            <a:r>
              <a:rPr lang="nl-NL" altLang="zh-CN" dirty="0" err="1" smtClean="0"/>
              <a:t>uint</a:t>
            </a:r>
            <a:r>
              <a:rPr lang="nl-NL" altLang="zh-CN" dirty="0" smtClean="0"/>
              <a:t> </a:t>
            </a:r>
            <a:r>
              <a:rPr lang="nl-NL" altLang="zh-CN" dirty="0"/>
              <a:t>uint8 uint16 uint32 uint64 </a:t>
            </a:r>
            <a:r>
              <a:rPr lang="nl-NL" altLang="zh-CN" dirty="0" err="1" smtClean="0"/>
              <a:t>uintptr</a:t>
            </a:r>
            <a:r>
              <a:rPr lang="nl-NL" altLang="zh-CN" dirty="0" smtClean="0"/>
              <a:t> </a:t>
            </a:r>
          </a:p>
          <a:p>
            <a:r>
              <a:rPr lang="nl-NL" altLang="zh-CN" dirty="0" smtClean="0"/>
              <a:t>byte </a:t>
            </a:r>
            <a:r>
              <a:rPr lang="nl-NL" altLang="zh-CN" dirty="0"/>
              <a:t>// uint8 </a:t>
            </a:r>
            <a:r>
              <a:rPr lang="zh-CN" altLang="nl-NL" dirty="0"/>
              <a:t>的别名 </a:t>
            </a:r>
            <a:endParaRPr lang="en-US" altLang="zh-CN" dirty="0" smtClean="0"/>
          </a:p>
          <a:p>
            <a:r>
              <a:rPr lang="nl-NL" altLang="zh-CN" dirty="0" smtClean="0"/>
              <a:t>rune </a:t>
            </a:r>
            <a:r>
              <a:rPr lang="nl-NL" altLang="zh-CN" dirty="0"/>
              <a:t>// int32 </a:t>
            </a:r>
            <a:r>
              <a:rPr lang="zh-CN" altLang="nl-NL" dirty="0"/>
              <a:t>的</a:t>
            </a:r>
            <a:r>
              <a:rPr lang="zh-CN" altLang="nl-NL" dirty="0" smtClean="0"/>
              <a:t>别名</a:t>
            </a:r>
            <a:r>
              <a:rPr lang="zh-CN" altLang="en-US" dirty="0" smtClean="0"/>
              <a:t>，</a:t>
            </a:r>
            <a:r>
              <a:rPr lang="zh-CN" altLang="nl-NL" dirty="0" smtClean="0"/>
              <a:t>表示</a:t>
            </a:r>
            <a:r>
              <a:rPr lang="zh-CN" altLang="nl-NL" dirty="0"/>
              <a:t>一个 </a:t>
            </a:r>
            <a:r>
              <a:rPr lang="nl-NL" altLang="zh-CN" dirty="0" err="1"/>
              <a:t>Unicode</a:t>
            </a:r>
            <a:r>
              <a:rPr lang="nl-NL" altLang="zh-CN" dirty="0"/>
              <a:t> </a:t>
            </a:r>
            <a:r>
              <a:rPr lang="zh-CN" altLang="nl-NL" dirty="0"/>
              <a:t>码点 </a:t>
            </a:r>
            <a:endParaRPr lang="en-US" altLang="zh-CN" dirty="0" smtClean="0"/>
          </a:p>
          <a:p>
            <a:r>
              <a:rPr lang="nl-NL" altLang="zh-CN" dirty="0" smtClean="0"/>
              <a:t>float32 </a:t>
            </a:r>
            <a:r>
              <a:rPr lang="nl-NL" altLang="zh-CN" dirty="0"/>
              <a:t>float64 </a:t>
            </a:r>
            <a:endParaRPr lang="nl-NL" altLang="zh-CN" dirty="0" smtClean="0"/>
          </a:p>
          <a:p>
            <a:r>
              <a:rPr lang="nl-NL" altLang="zh-CN" dirty="0" smtClean="0"/>
              <a:t>complex64 </a:t>
            </a:r>
            <a:r>
              <a:rPr lang="nl-NL" altLang="zh-CN" dirty="0"/>
              <a:t>complex128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2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算术运算符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228249"/>
              </p:ext>
            </p:extLst>
          </p:nvPr>
        </p:nvGraphicFramePr>
        <p:xfrm>
          <a:off x="819150" y="2476500"/>
          <a:ext cx="105537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相减 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相乘 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相除 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求余 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自增 ，没有前置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⾃减，没有前置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8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比较运算符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965271"/>
              </p:ext>
            </p:extLst>
          </p:nvPr>
        </p:nvGraphicFramePr>
        <p:xfrm>
          <a:off x="819150" y="2476500"/>
          <a:ext cx="1094878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390"/>
                <a:gridCol w="547439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检查相等，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维数及每维个数相同的数组可以比较相等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检查不相等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检查左边是否大于右边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检查左边是否小于右边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检查左边是否大于等于右边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检查左边是否小于等于右边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逻辑运算符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58102"/>
              </p:ext>
            </p:extLst>
          </p:nvPr>
        </p:nvGraphicFramePr>
        <p:xfrm>
          <a:off x="819150" y="2476500"/>
          <a:ext cx="105537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0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位运算符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581919"/>
              </p:ext>
            </p:extLst>
          </p:nvPr>
        </p:nvGraphicFramePr>
        <p:xfrm>
          <a:off x="819150" y="2476500"/>
          <a:ext cx="109487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390"/>
                <a:gridCol w="547439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 </a:t>
                      </a:r>
                      <a:endParaRPr lang="zh-CN" alt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左移，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位就是乘以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 </a:t>
                      </a:r>
                      <a:endParaRPr lang="zh-TW" alt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右移，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右移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位就是除以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 </a:t>
                      </a:r>
                      <a:endParaRPr lang="zh-TW" alt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2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循环</a:t>
            </a:r>
            <a:endParaRPr kumimoji="1" lang="en-US" altLang="zh-CN" dirty="0" smtClean="0"/>
          </a:p>
          <a:p>
            <a:pPr lvl="1"/>
            <a:r>
              <a:rPr kumimoji="1" lang="en-US" altLang="zh-CN" smtClean="0"/>
              <a:t>for</a:t>
            </a:r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条件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If</a:t>
            </a:r>
          </a:p>
          <a:p>
            <a:pPr lvl="1"/>
            <a:r>
              <a:rPr kumimoji="1" lang="en-US" altLang="zh-CN" dirty="0" smtClean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5098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练习：牛顿法实现平方根函数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 </a:t>
            </a:r>
            <a:r>
              <a:rPr lang="en-US" altLang="zh-CN" dirty="0"/>
              <a:t>x </a:t>
            </a:r>
            <a:r>
              <a:rPr lang="zh-CN" altLang="en-US" dirty="0"/>
              <a:t>的平方根。从某个猜测的值 </a:t>
            </a:r>
            <a:r>
              <a:rPr lang="en-US" altLang="zh-CN" dirty="0"/>
              <a:t>z </a:t>
            </a:r>
            <a:r>
              <a:rPr lang="zh-CN" altLang="en-US" dirty="0"/>
              <a:t>开始，我们可以根据 </a:t>
            </a:r>
            <a:r>
              <a:rPr lang="en-US" altLang="zh-CN" dirty="0"/>
              <a:t>z² </a:t>
            </a:r>
            <a:r>
              <a:rPr lang="zh-CN" altLang="en-US" dirty="0"/>
              <a:t>与 </a:t>
            </a:r>
            <a:r>
              <a:rPr lang="en-US" altLang="zh-CN" dirty="0"/>
              <a:t>x </a:t>
            </a:r>
            <a:r>
              <a:rPr lang="zh-CN" altLang="en-US" dirty="0"/>
              <a:t>的近似度</a:t>
            </a:r>
            <a:r>
              <a:rPr lang="zh-CN" altLang="en-US" dirty="0" smtClean="0"/>
              <a:t>来不断循环的调整 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</a:t>
            </a:r>
            <a:r>
              <a:rPr lang="mr-IN" altLang="zh-CN" b="1" dirty="0" err="1" smtClean="0">
                <a:solidFill>
                  <a:srgbClr val="FF0000"/>
                </a:solidFill>
              </a:rPr>
              <a:t>z</a:t>
            </a:r>
            <a:r>
              <a:rPr lang="mr-IN" altLang="zh-CN" b="1" dirty="0" smtClean="0">
                <a:solidFill>
                  <a:srgbClr val="FF0000"/>
                </a:solidFill>
              </a:rPr>
              <a:t> </a:t>
            </a:r>
            <a:r>
              <a:rPr lang="mr-IN" altLang="zh-CN" b="1" dirty="0">
                <a:solidFill>
                  <a:srgbClr val="FF0000"/>
                </a:solidFill>
              </a:rPr>
              <a:t>-= (</a:t>
            </a:r>
            <a:r>
              <a:rPr lang="mr-IN" altLang="zh-CN" b="1" dirty="0" err="1">
                <a:solidFill>
                  <a:srgbClr val="FF0000"/>
                </a:solidFill>
              </a:rPr>
              <a:t>z</a:t>
            </a:r>
            <a:r>
              <a:rPr lang="mr-IN" altLang="zh-CN" b="1" dirty="0">
                <a:solidFill>
                  <a:srgbClr val="FF0000"/>
                </a:solidFill>
              </a:rPr>
              <a:t>*</a:t>
            </a:r>
            <a:r>
              <a:rPr lang="mr-IN" altLang="zh-CN" b="1" dirty="0" err="1">
                <a:solidFill>
                  <a:srgbClr val="FF0000"/>
                </a:solidFill>
              </a:rPr>
              <a:t>z</a:t>
            </a:r>
            <a:r>
              <a:rPr lang="mr-IN" altLang="zh-CN" b="1" dirty="0">
                <a:solidFill>
                  <a:srgbClr val="FF0000"/>
                </a:solidFill>
              </a:rPr>
              <a:t> - </a:t>
            </a:r>
            <a:r>
              <a:rPr lang="mr-IN" altLang="zh-CN" b="1" dirty="0" err="1">
                <a:solidFill>
                  <a:srgbClr val="FF0000"/>
                </a:solidFill>
              </a:rPr>
              <a:t>x</a:t>
            </a:r>
            <a:r>
              <a:rPr lang="mr-IN" altLang="zh-CN" b="1" dirty="0">
                <a:solidFill>
                  <a:srgbClr val="FF0000"/>
                </a:solidFill>
              </a:rPr>
              <a:t>) / (2*</a:t>
            </a:r>
            <a:r>
              <a:rPr lang="mr-IN" altLang="zh-CN" b="1" dirty="0" err="1">
                <a:solidFill>
                  <a:srgbClr val="FF0000"/>
                </a:solidFill>
              </a:rPr>
              <a:t>z</a:t>
            </a:r>
            <a:r>
              <a:rPr lang="mr-IN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z</a:t>
            </a:r>
            <a:r>
              <a:rPr lang="zh-CN" altLang="en-US" dirty="0" smtClean="0"/>
              <a:t>无限逼近于实际的平方根。</a:t>
            </a:r>
            <a:endParaRPr lang="en-US" altLang="zh-CN" dirty="0" smtClean="0"/>
          </a:p>
          <a:p>
            <a:r>
              <a:rPr kumimoji="1" lang="zh-CN" altLang="en-US" dirty="0" smtClean="0"/>
              <a:t>提示：先循环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次，观察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是如何逼近实际结果的。然后修改循环条件，当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几乎不再改变时，停止循环。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50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893</TotalTime>
  <Words>306</Words>
  <Application>Microsoft Macintosh PowerPoint</Application>
  <PresentationFormat>宽屏</PresentationFormat>
  <Paragraphs>83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Century Gothic</vt:lpstr>
      <vt:lpstr>DengXian</vt:lpstr>
      <vt:lpstr>Mangal</vt:lpstr>
      <vt:lpstr>Wingdings 2</vt:lpstr>
      <vt:lpstr>宋体</vt:lpstr>
      <vt:lpstr>引用</vt:lpstr>
      <vt:lpstr>PowerPoint 演示文稿</vt:lpstr>
      <vt:lpstr>Agenda</vt:lpstr>
      <vt:lpstr>基本类型</vt:lpstr>
      <vt:lpstr>算术运算符</vt:lpstr>
      <vt:lpstr>比较运算符</vt:lpstr>
      <vt:lpstr>逻辑运算符</vt:lpstr>
      <vt:lpstr>位运算符</vt:lpstr>
      <vt:lpstr>控制结构</vt:lpstr>
      <vt:lpstr>练习：牛顿法实现平方根函数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373</cp:revision>
  <dcterms:created xsi:type="dcterms:W3CDTF">2019-05-05T09:16:52Z</dcterms:created>
  <dcterms:modified xsi:type="dcterms:W3CDTF">2019-06-09T02:50:09Z</dcterms:modified>
</cp:coreProperties>
</file>