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77" r:id="rId3"/>
    <p:sldId id="278" r:id="rId4"/>
    <p:sldId id="286" r:id="rId5"/>
    <p:sldId id="279" r:id="rId6"/>
    <p:sldId id="280" r:id="rId7"/>
    <p:sldId id="282" r:id="rId8"/>
    <p:sldId id="281" r:id="rId9"/>
    <p:sldId id="284" r:id="rId10"/>
    <p:sldId id="285" r:id="rId11"/>
    <p:sldId id="293" r:id="rId12"/>
    <p:sldId id="287" r:id="rId13"/>
    <p:sldId id="290" r:id="rId14"/>
    <p:sldId id="288" r:id="rId15"/>
    <p:sldId id="289" r:id="rId16"/>
    <p:sldId id="292" r:id="rId17"/>
    <p:sldId id="29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06"/>
    <p:restoredTop sz="69640"/>
  </p:normalViewPr>
  <p:slideViewPr>
    <p:cSldViewPr snapToGrid="0" snapToObjects="1">
      <p:cViewPr varScale="1">
        <p:scale>
          <a:sx n="89" d="100"/>
          <a:sy n="89" d="100"/>
        </p:scale>
        <p:origin x="169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F136E3-80C6-A842-B275-74FC7A4265FC}" type="datetimeFigureOut">
              <a:rPr kumimoji="1" lang="zh-CN" altLang="en-US" smtClean="0"/>
              <a:t>2019/6/3</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48A843-6325-C940-A430-FD72B9AFF102}" type="slidenum">
              <a:rPr kumimoji="1" lang="zh-CN" altLang="en-US" smtClean="0"/>
              <a:t>‹#›</a:t>
            </a:fld>
            <a:endParaRPr kumimoji="1" lang="zh-CN" altLang="en-US"/>
          </a:p>
        </p:txBody>
      </p:sp>
    </p:spTree>
    <p:extLst>
      <p:ext uri="{BB962C8B-B14F-4D97-AF65-F5344CB8AC3E}">
        <p14:creationId xmlns:p14="http://schemas.microsoft.com/office/powerpoint/2010/main" val="14637194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Linux Namespace </a:t>
            </a:r>
            <a:r>
              <a:rPr lang="zh-CN" altLang="en-US" sz="1200" kern="1200" dirty="0" smtClean="0">
                <a:solidFill>
                  <a:schemeClr val="tx1"/>
                </a:solidFill>
                <a:effectLst/>
                <a:latin typeface="+mn-lt"/>
                <a:ea typeface="+mn-ea"/>
                <a:cs typeface="+mn-cs"/>
              </a:rPr>
              <a:t>是 </a:t>
            </a:r>
            <a:r>
              <a:rPr lang="en-US" altLang="zh-CN" sz="1200" kern="1200" dirty="0" smtClean="0">
                <a:solidFill>
                  <a:schemeClr val="tx1"/>
                </a:solidFill>
                <a:effectLst/>
                <a:latin typeface="+mn-lt"/>
                <a:ea typeface="+mn-ea"/>
                <a:cs typeface="+mn-cs"/>
              </a:rPr>
              <a:t>Kernel </a:t>
            </a:r>
            <a:r>
              <a:rPr lang="zh-CN" altLang="en-US" sz="1200" kern="1200" dirty="0" smtClean="0">
                <a:solidFill>
                  <a:schemeClr val="tx1"/>
                </a:solidFill>
                <a:effectLst/>
                <a:latin typeface="+mn-lt"/>
                <a:ea typeface="+mn-ea"/>
                <a:cs typeface="+mn-cs"/>
              </a:rPr>
              <a:t>的一个功能，它可以隔离一系列的系统资源，比如 </a:t>
            </a:r>
            <a:r>
              <a:rPr lang="en-US" altLang="zh-CN" sz="1200" kern="1200" dirty="0" smtClean="0">
                <a:solidFill>
                  <a:schemeClr val="tx1"/>
                </a:solidFill>
                <a:effectLst/>
                <a:latin typeface="+mn-lt"/>
                <a:ea typeface="+mn-ea"/>
                <a:cs typeface="+mn-cs"/>
              </a:rPr>
              <a:t>PID (Process ID)</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Network</a:t>
            </a:r>
            <a:r>
              <a:rPr lang="zh-CN" altLang="en-US" sz="1200" kern="1200" dirty="0" smtClean="0">
                <a:solidFill>
                  <a:schemeClr val="tx1"/>
                </a:solidFill>
                <a:effectLst/>
                <a:latin typeface="+mn-lt"/>
                <a:ea typeface="+mn-ea"/>
                <a:cs typeface="+mn-cs"/>
              </a:rPr>
              <a:t>、挂载点等 </a:t>
            </a:r>
            <a:r>
              <a:rPr lang="zh-CN" altLang="en-US" sz="1200" kern="1200" dirty="0" smtClean="0">
                <a:solidFill>
                  <a:schemeClr val="tx1"/>
                </a:solidFill>
                <a:effectLst/>
                <a:latin typeface="+mn-lt"/>
                <a:ea typeface="+mn-ea"/>
                <a:cs typeface="+mn-cs"/>
              </a:rPr>
              <a:t>。是</a:t>
            </a:r>
            <a:r>
              <a:rPr lang="zh-CN" altLang="en-US" sz="1200" kern="1200" dirty="0" smtClean="0">
                <a:solidFill>
                  <a:schemeClr val="tx1"/>
                </a:solidFill>
                <a:effectLst/>
                <a:latin typeface="+mn-lt"/>
                <a:ea typeface="+mn-ea"/>
                <a:cs typeface="+mn-cs"/>
              </a:rPr>
              <a:t>用来修改进程视图的主要方法。每种</a:t>
            </a:r>
            <a:r>
              <a:rPr lang="en-US" altLang="zh-CN" sz="1200" kern="1200" dirty="0" smtClean="0">
                <a:solidFill>
                  <a:schemeClr val="tx1"/>
                </a:solidFill>
                <a:effectLst/>
                <a:latin typeface="+mn-lt"/>
                <a:ea typeface="+mn-ea"/>
                <a:cs typeface="+mn-cs"/>
              </a:rPr>
              <a:t>NS</a:t>
            </a:r>
            <a:r>
              <a:rPr lang="zh-CN" altLang="en-US" b="1" dirty="0" smtClean="0">
                <a:effectLst/>
              </a:rPr>
              <a:t>用来对各种不同的进程上下文进行“障眼法”操作。</a:t>
            </a:r>
            <a:r>
              <a:rPr lang="zh-CN" altLang="en-US" sz="1200" kern="1200" dirty="0" smtClean="0">
                <a:solidFill>
                  <a:schemeClr val="tx1"/>
                </a:solidFill>
                <a:effectLst/>
                <a:latin typeface="+mn-lt"/>
                <a:ea typeface="+mn-ea"/>
                <a:cs typeface="+mn-cs"/>
              </a:rPr>
              <a:t>比如，</a:t>
            </a:r>
            <a:r>
              <a:rPr lang="en-US" altLang="zh-CN" sz="1200" kern="1200" dirty="0" smtClean="0">
                <a:solidFill>
                  <a:schemeClr val="tx1"/>
                </a:solidFill>
                <a:effectLst/>
                <a:latin typeface="+mn-lt"/>
                <a:ea typeface="+mn-ea"/>
                <a:cs typeface="+mn-cs"/>
              </a:rPr>
              <a:t>Mount Namespace</a:t>
            </a:r>
            <a:r>
              <a:rPr lang="zh-CN" altLang="en-US" sz="1200" kern="1200" dirty="0" smtClean="0">
                <a:solidFill>
                  <a:schemeClr val="tx1"/>
                </a:solidFill>
                <a:effectLst/>
                <a:latin typeface="+mn-lt"/>
                <a:ea typeface="+mn-ea"/>
                <a:cs typeface="+mn-cs"/>
              </a:rPr>
              <a:t>，用于让被隔离进程只看到当前 </a:t>
            </a:r>
            <a:r>
              <a:rPr lang="en-US" altLang="zh-CN" sz="1200" kern="1200" dirty="0" smtClean="0">
                <a:solidFill>
                  <a:schemeClr val="tx1"/>
                </a:solidFill>
                <a:effectLst/>
                <a:latin typeface="+mn-lt"/>
                <a:ea typeface="+mn-ea"/>
                <a:cs typeface="+mn-cs"/>
              </a:rPr>
              <a:t>Namespace </a:t>
            </a:r>
            <a:r>
              <a:rPr lang="zh-CN" altLang="en-US" sz="1200" kern="1200" dirty="0" smtClean="0">
                <a:solidFill>
                  <a:schemeClr val="tx1"/>
                </a:solidFill>
                <a:effectLst/>
                <a:latin typeface="+mn-lt"/>
                <a:ea typeface="+mn-ea"/>
                <a:cs typeface="+mn-cs"/>
              </a:rPr>
              <a:t>里的挂载点信息；</a:t>
            </a:r>
            <a:r>
              <a:rPr lang="en-US" altLang="zh-CN" sz="1200" kern="1200" dirty="0" smtClean="0">
                <a:solidFill>
                  <a:schemeClr val="tx1"/>
                </a:solidFill>
                <a:effectLst/>
                <a:latin typeface="+mn-lt"/>
                <a:ea typeface="+mn-ea"/>
                <a:cs typeface="+mn-cs"/>
              </a:rPr>
              <a:t>Network Namespace</a:t>
            </a:r>
            <a:r>
              <a:rPr lang="zh-CN" altLang="en-US" sz="1200" kern="1200" dirty="0" smtClean="0">
                <a:solidFill>
                  <a:schemeClr val="tx1"/>
                </a:solidFill>
                <a:effectLst/>
                <a:latin typeface="+mn-lt"/>
                <a:ea typeface="+mn-ea"/>
                <a:cs typeface="+mn-cs"/>
              </a:rPr>
              <a:t>，用于让被隔离进程看到当前 </a:t>
            </a:r>
            <a:r>
              <a:rPr lang="en-US" altLang="zh-CN" sz="1200" kern="1200" dirty="0" smtClean="0">
                <a:solidFill>
                  <a:schemeClr val="tx1"/>
                </a:solidFill>
                <a:effectLst/>
                <a:latin typeface="+mn-lt"/>
                <a:ea typeface="+mn-ea"/>
                <a:cs typeface="+mn-cs"/>
              </a:rPr>
              <a:t>Namespace </a:t>
            </a:r>
            <a:r>
              <a:rPr lang="zh-CN" altLang="en-US" sz="1200" kern="1200" dirty="0" smtClean="0">
                <a:solidFill>
                  <a:schemeClr val="tx1"/>
                </a:solidFill>
                <a:effectLst/>
                <a:latin typeface="+mn-lt"/>
                <a:ea typeface="+mn-ea"/>
                <a:cs typeface="+mn-cs"/>
              </a:rPr>
              <a:t>里的网络设备和配置。</a:t>
            </a:r>
            <a:r>
              <a:rPr lang="zh-CN" altLang="en-US" b="1" dirty="0" smtClean="0">
                <a:effectLst/>
              </a:rPr>
              <a:t>所以说，容器，其实是一种特殊的进程而已</a:t>
            </a:r>
            <a:r>
              <a:rPr lang="zh-CN" altLang="en-US" b="1" dirty="0" smtClean="0">
                <a:effectLst/>
              </a:rPr>
              <a:t>。</a:t>
            </a:r>
            <a:endParaRPr lang="en-US" altLang="zh-CN" b="1"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1" dirty="0" smtClean="0">
              <a:effectLst/>
            </a:endParaRPr>
          </a:p>
          <a:p>
            <a:r>
              <a:rPr lang="zh-CN" altLang="en-US" sz="1200" kern="1200" dirty="0" smtClean="0">
                <a:solidFill>
                  <a:schemeClr val="tx1"/>
                </a:solidFill>
                <a:effectLst/>
                <a:latin typeface="+mn-lt"/>
                <a:ea typeface="+mn-ea"/>
                <a:cs typeface="+mn-cs"/>
              </a:rPr>
              <a:t>一个运行着 </a:t>
            </a:r>
            <a:r>
              <a:rPr lang="en-US" altLang="zh-CN" sz="1200" kern="1200" dirty="0" smtClean="0">
                <a:solidFill>
                  <a:schemeClr val="tx1"/>
                </a:solidFill>
                <a:effectLst/>
                <a:latin typeface="+mn-lt"/>
                <a:ea typeface="+mn-ea"/>
                <a:cs typeface="+mn-cs"/>
              </a:rPr>
              <a:t>CentOS </a:t>
            </a:r>
            <a:r>
              <a:rPr lang="zh-CN" altLang="en-US" sz="1200" kern="1200" dirty="0" smtClean="0">
                <a:solidFill>
                  <a:schemeClr val="tx1"/>
                </a:solidFill>
                <a:effectLst/>
                <a:latin typeface="+mn-lt"/>
                <a:ea typeface="+mn-ea"/>
                <a:cs typeface="+mn-cs"/>
              </a:rPr>
              <a:t>的 </a:t>
            </a:r>
            <a:r>
              <a:rPr lang="en-US" altLang="zh-CN" sz="1200" kern="1200" dirty="0" smtClean="0">
                <a:solidFill>
                  <a:schemeClr val="tx1"/>
                </a:solidFill>
                <a:effectLst/>
                <a:latin typeface="+mn-lt"/>
                <a:ea typeface="+mn-ea"/>
                <a:cs typeface="+mn-cs"/>
              </a:rPr>
              <a:t>KVM </a:t>
            </a:r>
            <a:r>
              <a:rPr lang="zh-CN" altLang="en-US" sz="1200" kern="1200" dirty="0" smtClean="0">
                <a:solidFill>
                  <a:schemeClr val="tx1"/>
                </a:solidFill>
                <a:effectLst/>
                <a:latin typeface="+mn-lt"/>
                <a:ea typeface="+mn-ea"/>
                <a:cs typeface="+mn-cs"/>
              </a:rPr>
              <a:t>虚拟机启动后，在不做优化的情况下，虚拟机自己就需要占用 </a:t>
            </a:r>
            <a:r>
              <a:rPr lang="en-US" altLang="zh-CN" sz="1200" kern="1200" dirty="0" smtClean="0">
                <a:solidFill>
                  <a:schemeClr val="tx1"/>
                </a:solidFill>
                <a:effectLst/>
                <a:latin typeface="+mn-lt"/>
                <a:ea typeface="+mn-ea"/>
                <a:cs typeface="+mn-cs"/>
              </a:rPr>
              <a:t>100~200 MB </a:t>
            </a:r>
            <a:r>
              <a:rPr lang="zh-CN" altLang="en-US" sz="1200" kern="1200" dirty="0" smtClean="0">
                <a:solidFill>
                  <a:schemeClr val="tx1"/>
                </a:solidFill>
                <a:effectLst/>
                <a:latin typeface="+mn-lt"/>
                <a:ea typeface="+mn-ea"/>
                <a:cs typeface="+mn-cs"/>
              </a:rPr>
              <a:t>内存。此外，用户应用运行在虚拟机里面，它对宿主机操作系统的调用就不可避免地要经过虚拟化软件的拦截和处理，这本身又是一层性能损耗，尤其对计算资源、网络和磁盘 </a:t>
            </a:r>
            <a:r>
              <a:rPr lang="en-US" altLang="zh-CN" sz="1200" kern="1200" dirty="0" smtClean="0">
                <a:solidFill>
                  <a:schemeClr val="tx1"/>
                </a:solidFill>
                <a:effectLst/>
                <a:latin typeface="+mn-lt"/>
                <a:ea typeface="+mn-ea"/>
                <a:cs typeface="+mn-cs"/>
              </a:rPr>
              <a:t>I/O </a:t>
            </a:r>
            <a:r>
              <a:rPr lang="zh-CN" altLang="en-US" sz="1200" kern="1200" dirty="0" smtClean="0">
                <a:solidFill>
                  <a:schemeClr val="tx1"/>
                </a:solidFill>
                <a:effectLst/>
                <a:latin typeface="+mn-lt"/>
                <a:ea typeface="+mn-ea"/>
                <a:cs typeface="+mn-cs"/>
              </a:rPr>
              <a:t>的损耗非常大。</a:t>
            </a:r>
            <a:endParaRPr lang="zh-CN" altLang="en-US" dirty="0" smtClean="0">
              <a:effectLst/>
            </a:endParaRPr>
          </a:p>
          <a:p>
            <a:r>
              <a:rPr lang="zh-CN" altLang="en-US" sz="1200" kern="1200" dirty="0" smtClean="0">
                <a:solidFill>
                  <a:schemeClr val="tx1"/>
                </a:solidFill>
                <a:effectLst/>
                <a:latin typeface="+mn-lt"/>
                <a:ea typeface="+mn-ea"/>
                <a:cs typeface="+mn-cs"/>
              </a:rPr>
              <a:t>而相比之下，容器化后的用户应用，却依然还是一个宿主机上的普通进程，这就意味着这些因为虚拟化而带来的性能损耗都是不存在的；而另一方面，使用 </a:t>
            </a:r>
            <a:r>
              <a:rPr lang="en-US" altLang="zh-CN" sz="1200" kern="1200" dirty="0" smtClean="0">
                <a:solidFill>
                  <a:schemeClr val="tx1"/>
                </a:solidFill>
                <a:effectLst/>
                <a:latin typeface="+mn-lt"/>
                <a:ea typeface="+mn-ea"/>
                <a:cs typeface="+mn-cs"/>
              </a:rPr>
              <a:t>Namespace </a:t>
            </a:r>
            <a:r>
              <a:rPr lang="zh-CN" altLang="en-US" sz="1200" kern="1200" dirty="0" smtClean="0">
                <a:solidFill>
                  <a:schemeClr val="tx1"/>
                </a:solidFill>
                <a:effectLst/>
                <a:latin typeface="+mn-lt"/>
                <a:ea typeface="+mn-ea"/>
                <a:cs typeface="+mn-cs"/>
              </a:rPr>
              <a:t>作为隔离手段的容器并不需要单独的 </a:t>
            </a:r>
            <a:r>
              <a:rPr lang="en-US" altLang="zh-CN" sz="1200" kern="1200" dirty="0" smtClean="0">
                <a:solidFill>
                  <a:schemeClr val="tx1"/>
                </a:solidFill>
                <a:effectLst/>
                <a:latin typeface="+mn-lt"/>
                <a:ea typeface="+mn-ea"/>
                <a:cs typeface="+mn-cs"/>
              </a:rPr>
              <a:t>Guest OS</a:t>
            </a:r>
            <a:r>
              <a:rPr lang="zh-CN" altLang="en-US" sz="1200" kern="1200" dirty="0" smtClean="0">
                <a:solidFill>
                  <a:schemeClr val="tx1"/>
                </a:solidFill>
                <a:effectLst/>
                <a:latin typeface="+mn-lt"/>
                <a:ea typeface="+mn-ea"/>
                <a:cs typeface="+mn-cs"/>
              </a:rPr>
              <a:t>，这就使得容器额外的资源占用几乎可以忽略不计。</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引申一下：</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第一，既然容器只是运行在宿主机上的一种特殊的进程，那么多个容器之间使用的就还是同一个宿主机的操作系统内核。</a:t>
            </a:r>
            <a:endParaRPr lang="zh-CN" altLang="en-US"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尽管你可以在容器里通过 </a:t>
            </a:r>
            <a:r>
              <a:rPr lang="en-US" altLang="zh-CN" sz="1200" kern="1200" dirty="0" smtClean="0">
                <a:solidFill>
                  <a:schemeClr val="tx1"/>
                </a:solidFill>
                <a:effectLst/>
                <a:latin typeface="+mn-lt"/>
                <a:ea typeface="+mn-ea"/>
                <a:cs typeface="+mn-cs"/>
              </a:rPr>
              <a:t>Mount Namespace </a:t>
            </a:r>
            <a:r>
              <a:rPr lang="zh-CN" altLang="en-US" sz="1200" kern="1200" dirty="0" smtClean="0">
                <a:solidFill>
                  <a:schemeClr val="tx1"/>
                </a:solidFill>
                <a:effectLst/>
                <a:latin typeface="+mn-lt"/>
                <a:ea typeface="+mn-ea"/>
                <a:cs typeface="+mn-cs"/>
              </a:rPr>
              <a:t>单独挂载其他不同版本的操作系统文件，比如 </a:t>
            </a:r>
            <a:r>
              <a:rPr lang="en-US" altLang="zh-CN" sz="1200" kern="1200" dirty="0" smtClean="0">
                <a:solidFill>
                  <a:schemeClr val="tx1"/>
                </a:solidFill>
                <a:effectLst/>
                <a:latin typeface="+mn-lt"/>
                <a:ea typeface="+mn-ea"/>
                <a:cs typeface="+mn-cs"/>
              </a:rPr>
              <a:t>CentOS </a:t>
            </a:r>
            <a:r>
              <a:rPr lang="zh-CN" altLang="en-US" sz="1200" kern="1200" dirty="0" smtClean="0">
                <a:solidFill>
                  <a:schemeClr val="tx1"/>
                </a:solidFill>
                <a:effectLst/>
                <a:latin typeface="+mn-lt"/>
                <a:ea typeface="+mn-ea"/>
                <a:cs typeface="+mn-cs"/>
              </a:rPr>
              <a:t>或者 </a:t>
            </a:r>
            <a:r>
              <a:rPr lang="en-US" altLang="zh-CN" sz="1200" kern="1200" dirty="0" smtClean="0">
                <a:solidFill>
                  <a:schemeClr val="tx1"/>
                </a:solidFill>
                <a:effectLst/>
                <a:latin typeface="+mn-lt"/>
                <a:ea typeface="+mn-ea"/>
                <a:cs typeface="+mn-cs"/>
              </a:rPr>
              <a:t>Ubuntu</a:t>
            </a:r>
            <a:r>
              <a:rPr lang="zh-CN" altLang="en-US" sz="1200" kern="1200" dirty="0" smtClean="0">
                <a:solidFill>
                  <a:schemeClr val="tx1"/>
                </a:solidFill>
                <a:effectLst/>
                <a:latin typeface="+mn-lt"/>
                <a:ea typeface="+mn-ea"/>
                <a:cs typeface="+mn-cs"/>
              </a:rPr>
              <a:t>，但这并不能改变共享宿主机内核的事实。这意味着，如果你要在 </a:t>
            </a:r>
            <a:r>
              <a:rPr lang="en-US" altLang="zh-CN" sz="1200" kern="1200" dirty="0" smtClean="0">
                <a:solidFill>
                  <a:schemeClr val="tx1"/>
                </a:solidFill>
                <a:effectLst/>
                <a:latin typeface="+mn-lt"/>
                <a:ea typeface="+mn-ea"/>
                <a:cs typeface="+mn-cs"/>
              </a:rPr>
              <a:t>Windows </a:t>
            </a:r>
            <a:r>
              <a:rPr lang="zh-CN" altLang="en-US" sz="1200" kern="1200" dirty="0" smtClean="0">
                <a:solidFill>
                  <a:schemeClr val="tx1"/>
                </a:solidFill>
                <a:effectLst/>
                <a:latin typeface="+mn-lt"/>
                <a:ea typeface="+mn-ea"/>
                <a:cs typeface="+mn-cs"/>
              </a:rPr>
              <a:t>宿主机上运行 </a:t>
            </a:r>
            <a:r>
              <a:rPr lang="en-US" altLang="zh-CN" sz="1200" kern="1200" dirty="0" smtClean="0">
                <a:solidFill>
                  <a:schemeClr val="tx1"/>
                </a:solidFill>
                <a:effectLst/>
                <a:latin typeface="+mn-lt"/>
                <a:ea typeface="+mn-ea"/>
                <a:cs typeface="+mn-cs"/>
              </a:rPr>
              <a:t>Linux </a:t>
            </a:r>
            <a:r>
              <a:rPr lang="zh-CN" altLang="en-US" sz="1200" kern="1200" dirty="0" smtClean="0">
                <a:solidFill>
                  <a:schemeClr val="tx1"/>
                </a:solidFill>
                <a:effectLst/>
                <a:latin typeface="+mn-lt"/>
                <a:ea typeface="+mn-ea"/>
                <a:cs typeface="+mn-cs"/>
              </a:rPr>
              <a:t>容器，或者在低版本的 </a:t>
            </a:r>
            <a:r>
              <a:rPr lang="en-US" altLang="zh-CN" sz="1200" kern="1200" dirty="0" smtClean="0">
                <a:solidFill>
                  <a:schemeClr val="tx1"/>
                </a:solidFill>
                <a:effectLst/>
                <a:latin typeface="+mn-lt"/>
                <a:ea typeface="+mn-ea"/>
                <a:cs typeface="+mn-cs"/>
              </a:rPr>
              <a:t>Linux </a:t>
            </a:r>
            <a:r>
              <a:rPr lang="zh-CN" altLang="en-US" sz="1200" kern="1200" dirty="0" smtClean="0">
                <a:solidFill>
                  <a:schemeClr val="tx1"/>
                </a:solidFill>
                <a:effectLst/>
                <a:latin typeface="+mn-lt"/>
                <a:ea typeface="+mn-ea"/>
                <a:cs typeface="+mn-cs"/>
              </a:rPr>
              <a:t>宿主机上运行高版本的 </a:t>
            </a:r>
            <a:r>
              <a:rPr lang="en-US" altLang="zh-CN" sz="1200" kern="1200" dirty="0" smtClean="0">
                <a:solidFill>
                  <a:schemeClr val="tx1"/>
                </a:solidFill>
                <a:effectLst/>
                <a:latin typeface="+mn-lt"/>
                <a:ea typeface="+mn-ea"/>
                <a:cs typeface="+mn-cs"/>
              </a:rPr>
              <a:t>Linux </a:t>
            </a:r>
            <a:r>
              <a:rPr lang="zh-CN" altLang="en-US" sz="1200" kern="1200" dirty="0" smtClean="0">
                <a:solidFill>
                  <a:schemeClr val="tx1"/>
                </a:solidFill>
                <a:effectLst/>
                <a:latin typeface="+mn-lt"/>
                <a:ea typeface="+mn-ea"/>
                <a:cs typeface="+mn-cs"/>
              </a:rPr>
              <a:t>容器，都是行不通的。</a:t>
            </a:r>
            <a:endParaRPr lang="zh-CN" altLang="en-US" dirty="0" smtClean="0">
              <a:effectLst/>
            </a:endParaRPr>
          </a:p>
          <a:p>
            <a:r>
              <a:rPr lang="zh-CN" altLang="en-US" sz="1200" kern="1200" dirty="0" smtClean="0">
                <a:solidFill>
                  <a:schemeClr val="tx1"/>
                </a:solidFill>
                <a:effectLst/>
                <a:latin typeface="+mn-lt"/>
                <a:ea typeface="+mn-ea"/>
                <a:cs typeface="+mn-cs"/>
              </a:rPr>
              <a:t>第二，在 </a:t>
            </a:r>
            <a:r>
              <a:rPr lang="en-US" altLang="zh-CN" sz="1200" kern="1200" dirty="0" smtClean="0">
                <a:solidFill>
                  <a:schemeClr val="tx1"/>
                </a:solidFill>
                <a:effectLst/>
                <a:latin typeface="+mn-lt"/>
                <a:ea typeface="+mn-ea"/>
                <a:cs typeface="+mn-cs"/>
              </a:rPr>
              <a:t>Linux </a:t>
            </a:r>
            <a:r>
              <a:rPr lang="zh-CN" altLang="en-US" sz="1200" kern="1200" dirty="0" smtClean="0">
                <a:solidFill>
                  <a:schemeClr val="tx1"/>
                </a:solidFill>
                <a:effectLst/>
                <a:latin typeface="+mn-lt"/>
                <a:ea typeface="+mn-ea"/>
                <a:cs typeface="+mn-cs"/>
              </a:rPr>
              <a:t>内核中，有很多资源和对象是不能被 </a:t>
            </a:r>
            <a:r>
              <a:rPr lang="en-US" altLang="zh-CN" sz="1200" kern="1200" dirty="0" smtClean="0">
                <a:solidFill>
                  <a:schemeClr val="tx1"/>
                </a:solidFill>
                <a:effectLst/>
                <a:latin typeface="+mn-lt"/>
                <a:ea typeface="+mn-ea"/>
                <a:cs typeface="+mn-cs"/>
              </a:rPr>
              <a:t>Namespace </a:t>
            </a:r>
            <a:r>
              <a:rPr lang="zh-CN" altLang="en-US" sz="1200" kern="1200" dirty="0" smtClean="0">
                <a:solidFill>
                  <a:schemeClr val="tx1"/>
                </a:solidFill>
                <a:effectLst/>
                <a:latin typeface="+mn-lt"/>
                <a:ea typeface="+mn-ea"/>
                <a:cs typeface="+mn-cs"/>
              </a:rPr>
              <a:t>化的，最典型的例子就是：时间。</a:t>
            </a:r>
            <a:endParaRPr lang="zh-CN" altLang="en-US" dirty="0" smtClean="0">
              <a:effectLst/>
            </a:endParaRPr>
          </a:p>
          <a:p>
            <a:r>
              <a:rPr lang="zh-CN" altLang="en-US" sz="1200" kern="1200" dirty="0" smtClean="0">
                <a:solidFill>
                  <a:schemeClr val="tx1"/>
                </a:solidFill>
                <a:effectLst/>
                <a:latin typeface="+mn-lt"/>
                <a:ea typeface="+mn-ea"/>
                <a:cs typeface="+mn-cs"/>
              </a:rPr>
              <a:t>这就意味着，如果你的容器中的程序使用 </a:t>
            </a:r>
            <a:r>
              <a:rPr lang="en-US" altLang="zh-CN" sz="1200" kern="1200" dirty="0" err="1" smtClean="0">
                <a:solidFill>
                  <a:schemeClr val="tx1"/>
                </a:solidFill>
                <a:effectLst/>
                <a:latin typeface="+mn-lt"/>
                <a:ea typeface="+mn-ea"/>
                <a:cs typeface="+mn-cs"/>
              </a:rPr>
              <a:t>settimeofday</a:t>
            </a:r>
            <a:r>
              <a:rPr lang="en-US" altLang="zh-CN" sz="1200" kern="1200" dirty="0" smtClean="0">
                <a:solidFill>
                  <a:schemeClr val="tx1"/>
                </a:solidFill>
                <a:effectLst/>
                <a:latin typeface="+mn-lt"/>
                <a:ea typeface="+mn-ea"/>
                <a:cs typeface="+mn-cs"/>
              </a:rPr>
              <a:t>(2) </a:t>
            </a:r>
            <a:r>
              <a:rPr lang="zh-CN" altLang="en-US" sz="1200" kern="1200" dirty="0" smtClean="0">
                <a:solidFill>
                  <a:schemeClr val="tx1"/>
                </a:solidFill>
                <a:effectLst/>
                <a:latin typeface="+mn-lt"/>
                <a:ea typeface="+mn-ea"/>
                <a:cs typeface="+mn-cs"/>
              </a:rPr>
              <a:t>系统调用修改了时间，整个宿主机的时间都会被随之修改，这显然不符合用户的预期。相比于在虚拟机里面可以随便折腾的自由度，在容器里部署应用的时候，“什么能做，什么不能做”，就是用户必须考虑的一个问题。</a:t>
            </a:r>
            <a:endParaRPr lang="zh-CN" altLang="en-US" dirty="0" smtClean="0">
              <a:effectLst/>
            </a:endParaRPr>
          </a:p>
          <a:p>
            <a:r>
              <a:rPr lang="zh-CN" altLang="en-US" sz="1200" kern="1200" dirty="0" smtClean="0">
                <a:solidFill>
                  <a:schemeClr val="tx1"/>
                </a:solidFill>
                <a:effectLst/>
                <a:latin typeface="+mn-lt"/>
                <a:ea typeface="+mn-ea"/>
                <a:cs typeface="+mn-cs"/>
              </a:rPr>
              <a:t>此外，由于上述问题，尤其是共享宿主机内核的事实，容器给应用暴露出来的攻击面是相当大的，应用“越狱”的难度自然也比虚拟机低得多。</a:t>
            </a:r>
            <a:endParaRPr lang="zh-CN" altLang="en-US" dirty="0" smtClean="0">
              <a:effectLst/>
            </a:endParaRPr>
          </a:p>
          <a:p>
            <a:endParaRPr lang="zh-CN" altLang="en-US"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effectLst/>
            </a:endParaRPr>
          </a:p>
          <a:p>
            <a:endParaRPr kumimoji="1" lang="zh-CN" altLang="en-US" dirty="0"/>
          </a:p>
        </p:txBody>
      </p:sp>
      <p:sp>
        <p:nvSpPr>
          <p:cNvPr id="4" name="幻灯片编号占位符 3"/>
          <p:cNvSpPr>
            <a:spLocks noGrp="1"/>
          </p:cNvSpPr>
          <p:nvPr>
            <p:ph type="sldNum" sz="quarter" idx="10"/>
          </p:nvPr>
        </p:nvSpPr>
        <p:spPr/>
        <p:txBody>
          <a:bodyPr/>
          <a:lstStyle/>
          <a:p>
            <a:fld id="{2A48A843-6325-C940-A430-FD72B9AFF102}" type="slidenum">
              <a:rPr kumimoji="1" lang="zh-CN" altLang="en-US" smtClean="0"/>
              <a:t>3</a:t>
            </a:fld>
            <a:endParaRPr kumimoji="1" lang="zh-CN" altLang="en-US"/>
          </a:p>
        </p:txBody>
      </p:sp>
    </p:spTree>
    <p:extLst>
      <p:ext uri="{BB962C8B-B14F-4D97-AF65-F5344CB8AC3E}">
        <p14:creationId xmlns:p14="http://schemas.microsoft.com/office/powerpoint/2010/main" val="3097047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A48A843-6325-C940-A430-FD72B9AFF102}" type="slidenum">
              <a:rPr kumimoji="1" lang="zh-CN" altLang="en-US" smtClean="0"/>
              <a:t>12</a:t>
            </a:fld>
            <a:endParaRPr kumimoji="1" lang="zh-CN" altLang="en-US"/>
          </a:p>
        </p:txBody>
      </p:sp>
    </p:spTree>
    <p:extLst>
      <p:ext uri="{BB962C8B-B14F-4D97-AF65-F5344CB8AC3E}">
        <p14:creationId xmlns:p14="http://schemas.microsoft.com/office/powerpoint/2010/main" val="10052073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我们将使用 </a:t>
            </a:r>
            <a:r>
              <a:rPr lang="en-US" altLang="zh-CN" sz="1200" kern="1200" dirty="0" smtClean="0">
                <a:solidFill>
                  <a:schemeClr val="tx1"/>
                </a:solidFill>
                <a:effectLst/>
                <a:latin typeface="+mn-lt"/>
                <a:ea typeface="+mn-ea"/>
                <a:cs typeface="+mn-cs"/>
              </a:rPr>
              <a:t>$HOME/test </a:t>
            </a:r>
            <a:r>
              <a:rPr lang="zh-CN" altLang="en-US" sz="1200" kern="1200" dirty="0" smtClean="0">
                <a:solidFill>
                  <a:schemeClr val="tx1"/>
                </a:solidFill>
                <a:effectLst/>
                <a:latin typeface="+mn-lt"/>
                <a:ea typeface="+mn-ea"/>
                <a:cs typeface="+mn-cs"/>
              </a:rPr>
              <a:t>目录作为 </a:t>
            </a:r>
            <a:r>
              <a:rPr lang="en-US" altLang="zh-CN" sz="1200" kern="1200" dirty="0" smtClean="0">
                <a:solidFill>
                  <a:schemeClr val="tx1"/>
                </a:solidFill>
                <a:effectLst/>
                <a:latin typeface="+mn-lt"/>
                <a:ea typeface="+mn-ea"/>
                <a:cs typeface="+mn-cs"/>
              </a:rPr>
              <a:t>/bin/bash </a:t>
            </a:r>
            <a:r>
              <a:rPr lang="zh-CN" altLang="en-US" sz="1200" kern="1200" dirty="0" smtClean="0">
                <a:solidFill>
                  <a:schemeClr val="tx1"/>
                </a:solidFill>
                <a:effectLst/>
                <a:latin typeface="+mn-lt"/>
                <a:ea typeface="+mn-ea"/>
                <a:cs typeface="+mn-cs"/>
              </a:rPr>
              <a:t>进程的根目录：</a:t>
            </a:r>
            <a:endParaRPr lang="zh-CN" altLang="en-US" dirty="0" smtClean="0">
              <a:effectLst/>
            </a:endParaRPr>
          </a:p>
          <a:p>
            <a:r>
              <a:rPr lang="zh-CN" altLang="en-US" sz="1200" kern="1200" dirty="0" smtClean="0">
                <a:solidFill>
                  <a:schemeClr val="tx1"/>
                </a:solidFill>
                <a:effectLst/>
                <a:latin typeface="+mn-lt"/>
                <a:ea typeface="+mn-ea"/>
                <a:cs typeface="+mn-cs"/>
              </a:rPr>
              <a:t>这时，你如果执行 </a:t>
            </a:r>
            <a:r>
              <a:rPr lang="en-US" altLang="zh-CN" sz="1200" kern="1200" dirty="0" smtClean="0">
                <a:solidFill>
                  <a:schemeClr val="tx1"/>
                </a:solidFill>
                <a:effectLst/>
                <a:latin typeface="+mn-lt"/>
                <a:ea typeface="+mn-ea"/>
                <a:cs typeface="+mn-cs"/>
              </a:rPr>
              <a:t>"ls /"</a:t>
            </a:r>
            <a:r>
              <a:rPr lang="zh-CN" altLang="en-US" sz="1200" kern="1200" dirty="0" smtClean="0">
                <a:solidFill>
                  <a:schemeClr val="tx1"/>
                </a:solidFill>
                <a:effectLst/>
                <a:latin typeface="+mn-lt"/>
                <a:ea typeface="+mn-ea"/>
                <a:cs typeface="+mn-cs"/>
              </a:rPr>
              <a:t>，就会看到，它返回的都是 </a:t>
            </a:r>
            <a:r>
              <a:rPr lang="en-US" altLang="zh-CN" sz="1200" kern="1200" dirty="0" smtClean="0">
                <a:solidFill>
                  <a:schemeClr val="tx1"/>
                </a:solidFill>
                <a:effectLst/>
                <a:latin typeface="+mn-lt"/>
                <a:ea typeface="+mn-ea"/>
                <a:cs typeface="+mn-cs"/>
              </a:rPr>
              <a:t>$HOME/test </a:t>
            </a:r>
            <a:r>
              <a:rPr lang="zh-CN" altLang="en-US" sz="1200" kern="1200" dirty="0" smtClean="0">
                <a:solidFill>
                  <a:schemeClr val="tx1"/>
                </a:solidFill>
                <a:effectLst/>
                <a:latin typeface="+mn-lt"/>
                <a:ea typeface="+mn-ea"/>
                <a:cs typeface="+mn-cs"/>
              </a:rPr>
              <a:t>目录下面的内容，而不是宿主机的内容。</a:t>
            </a:r>
            <a:endParaRPr lang="zh-CN" altLang="en-US" dirty="0" smtClean="0">
              <a:effectLst/>
            </a:endParaRPr>
          </a:p>
          <a:p>
            <a:r>
              <a:rPr lang="zh-CN" altLang="en-US" sz="1200" kern="1200" dirty="0" smtClean="0">
                <a:solidFill>
                  <a:schemeClr val="tx1"/>
                </a:solidFill>
                <a:effectLst/>
                <a:latin typeface="+mn-lt"/>
                <a:ea typeface="+mn-ea"/>
                <a:cs typeface="+mn-cs"/>
              </a:rPr>
              <a:t>更重要的是，对于被 </a:t>
            </a:r>
            <a:r>
              <a:rPr lang="en-US" altLang="zh-CN" sz="1200" kern="1200" dirty="0" err="1" smtClean="0">
                <a:solidFill>
                  <a:schemeClr val="tx1"/>
                </a:solidFill>
                <a:effectLst/>
                <a:latin typeface="+mn-lt"/>
                <a:ea typeface="+mn-ea"/>
                <a:cs typeface="+mn-cs"/>
              </a:rPr>
              <a:t>chroot</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的进程来说，它并不会感受到自己的根目录已经被“修改”成 </a:t>
            </a:r>
            <a:r>
              <a:rPr lang="en-US" altLang="zh-CN" sz="1200" kern="1200" dirty="0" smtClean="0">
                <a:solidFill>
                  <a:schemeClr val="tx1"/>
                </a:solidFill>
                <a:effectLst/>
                <a:latin typeface="+mn-lt"/>
                <a:ea typeface="+mn-ea"/>
                <a:cs typeface="+mn-cs"/>
              </a:rPr>
              <a:t>$HOME/test </a:t>
            </a:r>
            <a:r>
              <a:rPr lang="zh-CN" altLang="en-US" sz="1200" kern="1200" dirty="0" smtClean="0">
                <a:solidFill>
                  <a:schemeClr val="tx1"/>
                </a:solidFill>
                <a:effectLst/>
                <a:latin typeface="+mn-lt"/>
                <a:ea typeface="+mn-ea"/>
                <a:cs typeface="+mn-cs"/>
              </a:rPr>
              <a:t>了。</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当然，为了能够让容器的这个根目录看起来更“真实”，我们一般会在这个容器的根目录下挂载一个完整操作系统的文件系统，比如 </a:t>
            </a:r>
            <a:r>
              <a:rPr lang="en-US" altLang="zh-CN" sz="1200" kern="1200" dirty="0" smtClean="0">
                <a:solidFill>
                  <a:schemeClr val="tx1"/>
                </a:solidFill>
                <a:effectLst/>
                <a:latin typeface="+mn-lt"/>
                <a:ea typeface="+mn-ea"/>
                <a:cs typeface="+mn-cs"/>
              </a:rPr>
              <a:t>Ubuntu16.04 </a:t>
            </a:r>
            <a:r>
              <a:rPr lang="zh-CN" altLang="en-US" sz="1200" kern="1200" dirty="0" smtClean="0">
                <a:solidFill>
                  <a:schemeClr val="tx1"/>
                </a:solidFill>
                <a:effectLst/>
                <a:latin typeface="+mn-lt"/>
                <a:ea typeface="+mn-ea"/>
                <a:cs typeface="+mn-cs"/>
              </a:rPr>
              <a:t>的 </a:t>
            </a:r>
            <a:r>
              <a:rPr lang="en-US" altLang="zh-CN" sz="1200" kern="1200" dirty="0" smtClean="0">
                <a:solidFill>
                  <a:schemeClr val="tx1"/>
                </a:solidFill>
                <a:effectLst/>
                <a:latin typeface="+mn-lt"/>
                <a:ea typeface="+mn-ea"/>
                <a:cs typeface="+mn-cs"/>
              </a:rPr>
              <a:t>ISO</a:t>
            </a:r>
            <a:r>
              <a:rPr lang="zh-CN" altLang="en-US" sz="1200" kern="1200" dirty="0" smtClean="0">
                <a:solidFill>
                  <a:schemeClr val="tx1"/>
                </a:solidFill>
                <a:effectLst/>
                <a:latin typeface="+mn-lt"/>
                <a:ea typeface="+mn-ea"/>
                <a:cs typeface="+mn-cs"/>
              </a:rPr>
              <a:t>。这样，在容器启动之后，我们在容器里通过执行 </a:t>
            </a:r>
            <a:r>
              <a:rPr lang="en-US" altLang="zh-CN" sz="1200" kern="1200" dirty="0" smtClean="0">
                <a:solidFill>
                  <a:schemeClr val="tx1"/>
                </a:solidFill>
                <a:effectLst/>
                <a:latin typeface="+mn-lt"/>
                <a:ea typeface="+mn-ea"/>
                <a:cs typeface="+mn-cs"/>
              </a:rPr>
              <a:t>"ls /" </a:t>
            </a:r>
            <a:r>
              <a:rPr lang="zh-CN" altLang="en-US" sz="1200" kern="1200" dirty="0" smtClean="0">
                <a:solidFill>
                  <a:schemeClr val="tx1"/>
                </a:solidFill>
                <a:effectLst/>
                <a:latin typeface="+mn-lt"/>
                <a:ea typeface="+mn-ea"/>
                <a:cs typeface="+mn-cs"/>
              </a:rPr>
              <a:t>查看根目录下的内容，就是 </a:t>
            </a:r>
            <a:r>
              <a:rPr lang="en-US" altLang="zh-CN" sz="1200" kern="1200" dirty="0" smtClean="0">
                <a:solidFill>
                  <a:schemeClr val="tx1"/>
                </a:solidFill>
                <a:effectLst/>
                <a:latin typeface="+mn-lt"/>
                <a:ea typeface="+mn-ea"/>
                <a:cs typeface="+mn-cs"/>
              </a:rPr>
              <a:t>Ubuntu 16.04 </a:t>
            </a:r>
            <a:r>
              <a:rPr lang="zh-CN" altLang="en-US" sz="1200" kern="1200" dirty="0" smtClean="0">
                <a:solidFill>
                  <a:schemeClr val="tx1"/>
                </a:solidFill>
                <a:effectLst/>
                <a:latin typeface="+mn-lt"/>
                <a:ea typeface="+mn-ea"/>
                <a:cs typeface="+mn-cs"/>
              </a:rPr>
              <a:t>的所有目录和文件。</a:t>
            </a:r>
            <a:endParaRPr lang="zh-CN" altLang="en-US" dirty="0" smtClean="0">
              <a:effectLst/>
            </a:endParaRPr>
          </a:p>
          <a:p>
            <a:r>
              <a:rPr lang="zh-CN" altLang="en-US" b="1" dirty="0" smtClean="0">
                <a:effectLst/>
              </a:rPr>
              <a:t>而这个挂载在容器根目录上、用来为容器进程提供隔离后执行环境的文件系统，就是所谓的“容器镜像”。它还有一个更为专业的名字，叫作：</a:t>
            </a:r>
            <a:r>
              <a:rPr lang="en-US" altLang="zh-CN" b="1" dirty="0" err="1" smtClean="0">
                <a:effectLst/>
              </a:rPr>
              <a:t>rootfs</a:t>
            </a:r>
            <a:r>
              <a:rPr lang="zh-CN" altLang="en-US" b="1" dirty="0" smtClean="0">
                <a:effectLst/>
              </a:rPr>
              <a:t>（根文件系统）。</a:t>
            </a:r>
            <a:endParaRPr lang="zh-CN" altLang="en-US" dirty="0" smtClean="0">
              <a:effectLst/>
            </a:endParaRPr>
          </a:p>
          <a:p>
            <a:r>
              <a:rPr lang="zh-CN" altLang="en-US" sz="1200" kern="1200" dirty="0" smtClean="0">
                <a:solidFill>
                  <a:schemeClr val="tx1"/>
                </a:solidFill>
                <a:effectLst/>
                <a:latin typeface="+mn-lt"/>
                <a:ea typeface="+mn-ea"/>
                <a:cs typeface="+mn-cs"/>
              </a:rPr>
              <a:t>所以，一个最常见的 </a:t>
            </a:r>
            <a:r>
              <a:rPr lang="en-US" altLang="zh-CN" sz="1200" kern="1200" dirty="0" err="1" smtClean="0">
                <a:solidFill>
                  <a:schemeClr val="tx1"/>
                </a:solidFill>
                <a:effectLst/>
                <a:latin typeface="+mn-lt"/>
                <a:ea typeface="+mn-ea"/>
                <a:cs typeface="+mn-cs"/>
              </a:rPr>
              <a:t>rootfs</a:t>
            </a:r>
            <a:r>
              <a:rPr lang="zh-CN" altLang="en-US" sz="1200" kern="1200" dirty="0" smtClean="0">
                <a:solidFill>
                  <a:schemeClr val="tx1"/>
                </a:solidFill>
                <a:effectLst/>
                <a:latin typeface="+mn-lt"/>
                <a:ea typeface="+mn-ea"/>
                <a:cs typeface="+mn-cs"/>
              </a:rPr>
              <a:t>，或者说容器镜像，会包括如下所示的一些目录和文件，比如 </a:t>
            </a:r>
            <a:r>
              <a:rPr lang="en-US" altLang="zh-CN" sz="1200" kern="1200" dirty="0" smtClean="0">
                <a:solidFill>
                  <a:schemeClr val="tx1"/>
                </a:solidFill>
                <a:effectLst/>
                <a:latin typeface="+mn-lt"/>
                <a:ea typeface="+mn-ea"/>
                <a:cs typeface="+mn-cs"/>
              </a:rPr>
              <a:t>/bin</a:t>
            </a:r>
            <a:r>
              <a:rPr lang="zh-CN" altLang="en-US"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etc</a:t>
            </a:r>
            <a:r>
              <a:rPr lang="zh-CN" altLang="en-US"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/proc </a:t>
            </a:r>
            <a:r>
              <a:rPr lang="zh-CN" altLang="en-US" sz="1200" kern="1200" dirty="0" smtClean="0">
                <a:solidFill>
                  <a:schemeClr val="tx1"/>
                </a:solidFill>
                <a:effectLst/>
                <a:latin typeface="+mn-lt"/>
                <a:ea typeface="+mn-ea"/>
                <a:cs typeface="+mn-cs"/>
              </a:rPr>
              <a:t>等等：</a:t>
            </a:r>
            <a:endParaRPr lang="zh-CN" altLang="en-US" dirty="0" smtClean="0">
              <a:effectLst/>
            </a:endParaRPr>
          </a:p>
          <a:p>
            <a:endParaRPr lang="en-US" altLang="zh-CN" dirty="0" smtClean="0">
              <a:effectLst/>
            </a:endParaRPr>
          </a:p>
          <a:p>
            <a:r>
              <a:rPr lang="zh-CN" altLang="en-US" sz="1200" kern="1200" dirty="0" smtClean="0">
                <a:solidFill>
                  <a:schemeClr val="tx1"/>
                </a:solidFill>
                <a:effectLst/>
                <a:latin typeface="+mn-lt"/>
                <a:ea typeface="+mn-ea"/>
                <a:cs typeface="+mn-cs"/>
              </a:rPr>
              <a:t>另外，</a:t>
            </a:r>
            <a:r>
              <a:rPr lang="zh-CN" altLang="en-US" b="1" dirty="0" smtClean="0">
                <a:effectLst/>
              </a:rPr>
              <a:t>需要明确的是，</a:t>
            </a:r>
            <a:r>
              <a:rPr lang="en-US" altLang="zh-CN" b="1" dirty="0" err="1" smtClean="0">
                <a:effectLst/>
              </a:rPr>
              <a:t>rootfs</a:t>
            </a:r>
            <a:r>
              <a:rPr lang="en-US" altLang="zh-CN" b="1" dirty="0" smtClean="0">
                <a:effectLst/>
              </a:rPr>
              <a:t> </a:t>
            </a:r>
            <a:r>
              <a:rPr lang="zh-CN" altLang="en-US" b="1" dirty="0" smtClean="0">
                <a:effectLst/>
              </a:rPr>
              <a:t>只是一个操作系统所包含的文件、配置和目录，并不包括操作系统内核。在 </a:t>
            </a:r>
            <a:r>
              <a:rPr lang="en-US" altLang="zh-CN" b="1" dirty="0" smtClean="0">
                <a:effectLst/>
              </a:rPr>
              <a:t>Linux </a:t>
            </a:r>
            <a:r>
              <a:rPr lang="zh-CN" altLang="en-US" b="1" dirty="0" smtClean="0">
                <a:effectLst/>
              </a:rPr>
              <a:t>操作系统中，这两部分是分开存放的，操作系统只有在开机启动时才会加载指定版本的内核镜像。</a:t>
            </a:r>
            <a:endParaRPr lang="zh-CN" altLang="en-US" dirty="0" smtClean="0">
              <a:effectLst/>
            </a:endParaRPr>
          </a:p>
          <a:p>
            <a:r>
              <a:rPr lang="zh-CN" altLang="en-US" sz="1200" kern="1200" dirty="0" smtClean="0">
                <a:solidFill>
                  <a:schemeClr val="tx1"/>
                </a:solidFill>
                <a:effectLst/>
                <a:latin typeface="+mn-lt"/>
                <a:ea typeface="+mn-ea"/>
                <a:cs typeface="+mn-cs"/>
              </a:rPr>
              <a:t>所以说，</a:t>
            </a:r>
            <a:r>
              <a:rPr lang="en-US" altLang="zh-CN" sz="1200" kern="1200" dirty="0" err="1" smtClean="0">
                <a:solidFill>
                  <a:schemeClr val="tx1"/>
                </a:solidFill>
                <a:effectLst/>
                <a:latin typeface="+mn-lt"/>
                <a:ea typeface="+mn-ea"/>
                <a:cs typeface="+mn-cs"/>
              </a:rPr>
              <a:t>rootfs</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只包括了操作系统的“躯壳”，并没有包括操作系统的“灵魂”。</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那么，对于容器来说，这个操作系统的“灵魂”又在哪里呢？</a:t>
            </a:r>
            <a:endParaRPr lang="zh-CN" altLang="en-US" dirty="0" smtClean="0">
              <a:effectLst/>
            </a:endParaRPr>
          </a:p>
          <a:p>
            <a:r>
              <a:rPr lang="zh-CN" altLang="en-US" sz="1200" kern="1200" dirty="0" smtClean="0">
                <a:solidFill>
                  <a:schemeClr val="tx1"/>
                </a:solidFill>
                <a:effectLst/>
                <a:latin typeface="+mn-lt"/>
                <a:ea typeface="+mn-ea"/>
                <a:cs typeface="+mn-cs"/>
              </a:rPr>
              <a:t>实际上，同一台机器上的所有容器，都共享宿主机操作系统的内核。</a:t>
            </a:r>
            <a:endParaRPr lang="zh-CN" altLang="en-US" dirty="0" smtClean="0">
              <a:effectLst/>
            </a:endParaRPr>
          </a:p>
          <a:p>
            <a:r>
              <a:rPr lang="zh-CN" altLang="en-US" sz="1200" kern="1200" dirty="0" smtClean="0">
                <a:solidFill>
                  <a:schemeClr val="tx1"/>
                </a:solidFill>
                <a:effectLst/>
                <a:latin typeface="+mn-lt"/>
                <a:ea typeface="+mn-ea"/>
                <a:cs typeface="+mn-cs"/>
              </a:rPr>
              <a:t>这就意味着，如果你的应用程序需要配置内核参数、加载额外的内核模块，以及跟内核进行直接的交互，你就需要注意了：这些操作和依赖的对象，都是宿主机操作系统的内核，它对于该机器上的所有容器来说是一个“全局变量”，牵一发而动全身。</a:t>
            </a:r>
            <a:endParaRPr lang="zh-CN" altLang="en-US" dirty="0" smtClean="0">
              <a:effectLst/>
            </a:endParaRPr>
          </a:p>
          <a:p>
            <a:endParaRPr lang="en-US" altLang="zh-CN" dirty="0" smtClean="0">
              <a:effectLst/>
            </a:endParaRPr>
          </a:p>
          <a:p>
            <a:r>
              <a:rPr lang="zh-CN" altLang="en-US" sz="1200" kern="1200" dirty="0" smtClean="0">
                <a:solidFill>
                  <a:schemeClr val="tx1"/>
                </a:solidFill>
                <a:effectLst/>
                <a:latin typeface="+mn-lt"/>
                <a:ea typeface="+mn-ea"/>
                <a:cs typeface="+mn-cs"/>
              </a:rPr>
              <a:t>对 </a:t>
            </a:r>
            <a:r>
              <a:rPr lang="en-US" altLang="zh-CN" sz="1200" kern="1200" dirty="0" smtClean="0">
                <a:solidFill>
                  <a:schemeClr val="tx1"/>
                </a:solidFill>
                <a:effectLst/>
                <a:latin typeface="+mn-lt"/>
                <a:ea typeface="+mn-ea"/>
                <a:cs typeface="+mn-cs"/>
              </a:rPr>
              <a:t>Docker </a:t>
            </a:r>
            <a:r>
              <a:rPr lang="zh-CN" altLang="en-US" sz="1200" kern="1200" dirty="0" smtClean="0">
                <a:solidFill>
                  <a:schemeClr val="tx1"/>
                </a:solidFill>
                <a:effectLst/>
                <a:latin typeface="+mn-lt"/>
                <a:ea typeface="+mn-ea"/>
                <a:cs typeface="+mn-cs"/>
              </a:rPr>
              <a:t>项目来说，它最核心的原理实际上就是为待创建的用户进程：</a:t>
            </a:r>
            <a:endParaRPr lang="zh-CN" altLang="en-US" dirty="0" smtClean="0">
              <a:effectLst/>
            </a:endParaRPr>
          </a:p>
          <a:p>
            <a:pPr marL="171450" indent="-171450">
              <a:buFont typeface="Arial" charset="0"/>
              <a:buChar char="•"/>
            </a:pPr>
            <a:r>
              <a:rPr lang="zh-CN" altLang="en-US" sz="1200" b="0" i="0" u="none" strike="noStrike" kern="1200" dirty="0" smtClean="0">
                <a:solidFill>
                  <a:schemeClr val="tx1"/>
                </a:solidFill>
                <a:effectLst/>
                <a:latin typeface="+mn-lt"/>
                <a:ea typeface="+mn-ea"/>
                <a:cs typeface="+mn-cs"/>
              </a:rPr>
              <a:t>启用 </a:t>
            </a:r>
            <a:r>
              <a:rPr lang="en-US" altLang="zh-CN" sz="1200" b="0" i="0" u="none" strike="noStrike" kern="1200" dirty="0" smtClean="0">
                <a:solidFill>
                  <a:schemeClr val="tx1"/>
                </a:solidFill>
                <a:effectLst/>
                <a:latin typeface="+mn-lt"/>
                <a:ea typeface="+mn-ea"/>
                <a:cs typeface="+mn-cs"/>
              </a:rPr>
              <a:t>Linux Namespace </a:t>
            </a:r>
            <a:r>
              <a:rPr lang="zh-CN" altLang="en-US" sz="1200" b="0" i="0" u="none" strike="noStrike" kern="1200" dirty="0" smtClean="0">
                <a:solidFill>
                  <a:schemeClr val="tx1"/>
                </a:solidFill>
                <a:effectLst/>
                <a:latin typeface="+mn-lt"/>
                <a:ea typeface="+mn-ea"/>
                <a:cs typeface="+mn-cs"/>
              </a:rPr>
              <a:t>配置；</a:t>
            </a:r>
          </a:p>
          <a:p>
            <a:pPr marL="171450" indent="-171450">
              <a:buFont typeface="Arial" charset="0"/>
              <a:buChar char="•"/>
            </a:pPr>
            <a:r>
              <a:rPr lang="zh-CN" altLang="en-US" sz="1200" b="0" i="0" u="none" strike="noStrike" kern="1200" dirty="0" smtClean="0">
                <a:solidFill>
                  <a:schemeClr val="tx1"/>
                </a:solidFill>
                <a:effectLst/>
                <a:latin typeface="+mn-lt"/>
                <a:ea typeface="+mn-ea"/>
                <a:cs typeface="+mn-cs"/>
              </a:rPr>
              <a:t>设置指定的 </a:t>
            </a:r>
            <a:r>
              <a:rPr lang="en-US" altLang="zh-CN" sz="1200" b="0" i="0" u="none" strike="noStrike" kern="1200" dirty="0" err="1" smtClean="0">
                <a:solidFill>
                  <a:schemeClr val="tx1"/>
                </a:solidFill>
                <a:effectLst/>
                <a:latin typeface="+mn-lt"/>
                <a:ea typeface="+mn-ea"/>
                <a:cs typeface="+mn-cs"/>
              </a:rPr>
              <a:t>Cgroups</a:t>
            </a:r>
            <a:r>
              <a:rPr lang="en-US" altLang="zh-CN" sz="1200" b="0" i="0" u="none" strike="noStrike" kern="1200" dirty="0" smtClean="0">
                <a:solidFill>
                  <a:schemeClr val="tx1"/>
                </a:solidFill>
                <a:effectLst/>
                <a:latin typeface="+mn-lt"/>
                <a:ea typeface="+mn-ea"/>
                <a:cs typeface="+mn-cs"/>
              </a:rPr>
              <a:t> </a:t>
            </a:r>
            <a:r>
              <a:rPr lang="zh-CN" altLang="en-US" sz="1200" b="0" i="0" u="none" strike="noStrike" kern="1200" dirty="0" smtClean="0">
                <a:solidFill>
                  <a:schemeClr val="tx1"/>
                </a:solidFill>
                <a:effectLst/>
                <a:latin typeface="+mn-lt"/>
                <a:ea typeface="+mn-ea"/>
                <a:cs typeface="+mn-cs"/>
              </a:rPr>
              <a:t>参数；</a:t>
            </a:r>
          </a:p>
          <a:p>
            <a:pPr marL="171450" indent="-171450">
              <a:buFont typeface="Arial" charset="0"/>
              <a:buChar char="•"/>
            </a:pPr>
            <a:r>
              <a:rPr lang="zh-CN" altLang="en-US" sz="1200" b="0" i="0" u="none" strike="noStrike" kern="1200" dirty="0" smtClean="0">
                <a:solidFill>
                  <a:schemeClr val="tx1"/>
                </a:solidFill>
                <a:effectLst/>
                <a:latin typeface="+mn-lt"/>
                <a:ea typeface="+mn-ea"/>
                <a:cs typeface="+mn-cs"/>
              </a:rPr>
              <a:t>切换进程的根目录（</a:t>
            </a:r>
            <a:r>
              <a:rPr lang="en-US" altLang="zh-CN" sz="1200" b="0" i="0" u="none" strike="noStrike" kern="1200" dirty="0" smtClean="0">
                <a:solidFill>
                  <a:schemeClr val="tx1"/>
                </a:solidFill>
                <a:effectLst/>
                <a:latin typeface="+mn-lt"/>
                <a:ea typeface="+mn-ea"/>
                <a:cs typeface="+mn-cs"/>
              </a:rPr>
              <a:t>Change Root</a:t>
            </a:r>
            <a:r>
              <a:rPr lang="zh-CN" altLang="en-US" sz="1200" b="0" i="0" u="none" strike="noStrike" kern="1200" dirty="0" smtClean="0">
                <a:solidFill>
                  <a:schemeClr val="tx1"/>
                </a:solidFill>
                <a:effectLst/>
                <a:latin typeface="+mn-lt"/>
                <a:ea typeface="+mn-ea"/>
                <a:cs typeface="+mn-cs"/>
              </a:rPr>
              <a:t>）</a:t>
            </a:r>
          </a:p>
          <a:p>
            <a:endParaRPr lang="zh-CN" altLang="en-US" dirty="0" smtClean="0">
              <a:effectLst/>
            </a:endParaRPr>
          </a:p>
          <a:p>
            <a:endParaRPr lang="zh-CN" altLang="en-US" dirty="0">
              <a:effectLst/>
            </a:endParaRPr>
          </a:p>
        </p:txBody>
      </p:sp>
      <p:sp>
        <p:nvSpPr>
          <p:cNvPr id="4" name="幻灯片编号占位符 3"/>
          <p:cNvSpPr>
            <a:spLocks noGrp="1"/>
          </p:cNvSpPr>
          <p:nvPr>
            <p:ph type="sldNum" sz="quarter" idx="10"/>
          </p:nvPr>
        </p:nvSpPr>
        <p:spPr/>
        <p:txBody>
          <a:bodyPr/>
          <a:lstStyle/>
          <a:p>
            <a:fld id="{2A48A843-6325-C940-A430-FD72B9AFF102}" type="slidenum">
              <a:rPr kumimoji="1" lang="zh-CN" altLang="en-US" smtClean="0"/>
              <a:t>13</a:t>
            </a:fld>
            <a:endParaRPr kumimoji="1" lang="zh-CN" altLang="en-US"/>
          </a:p>
        </p:txBody>
      </p:sp>
    </p:spTree>
    <p:extLst>
      <p:ext uri="{BB962C8B-B14F-4D97-AF65-F5344CB8AC3E}">
        <p14:creationId xmlns:p14="http://schemas.microsoft.com/office/powerpoint/2010/main" val="11146526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A48A843-6325-C940-A430-FD72B9AFF102}" type="slidenum">
              <a:rPr kumimoji="1" lang="zh-CN" altLang="en-US" smtClean="0"/>
              <a:t>14</a:t>
            </a:fld>
            <a:endParaRPr kumimoji="1" lang="zh-CN" altLang="en-US"/>
          </a:p>
        </p:txBody>
      </p:sp>
    </p:spTree>
    <p:extLst>
      <p:ext uri="{BB962C8B-B14F-4D97-AF65-F5344CB8AC3E}">
        <p14:creationId xmlns:p14="http://schemas.microsoft.com/office/powerpoint/2010/main" val="2448199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A48A843-6325-C940-A430-FD72B9AFF102}" type="slidenum">
              <a:rPr kumimoji="1" lang="zh-CN" altLang="en-US" smtClean="0"/>
              <a:t>16</a:t>
            </a:fld>
            <a:endParaRPr kumimoji="1" lang="zh-CN" altLang="en-US"/>
          </a:p>
        </p:txBody>
      </p:sp>
    </p:spTree>
    <p:extLst>
      <p:ext uri="{BB962C8B-B14F-4D97-AF65-F5344CB8AC3E}">
        <p14:creationId xmlns:p14="http://schemas.microsoft.com/office/powerpoint/2010/main" val="2158043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latin typeface="+mn-lt"/>
                <a:ea typeface="+mn-ea"/>
                <a:cs typeface="+mn-cs"/>
              </a:rPr>
              <a:t>#define _GNU_SOURCE</a:t>
            </a:r>
          </a:p>
          <a:p>
            <a:r>
              <a:rPr lang="en-US" altLang="zh-CN" sz="1200" kern="1200" dirty="0" smtClean="0">
                <a:solidFill>
                  <a:schemeClr val="tx1"/>
                </a:solidFill>
                <a:latin typeface="+mn-lt"/>
                <a:ea typeface="+mn-ea"/>
                <a:cs typeface="+mn-cs"/>
              </a:rPr>
              <a:t>#include &lt;</a:t>
            </a:r>
            <a:r>
              <a:rPr lang="en-US" altLang="zh-CN" sz="1200" kern="1200" dirty="0" err="1" smtClean="0">
                <a:solidFill>
                  <a:schemeClr val="tx1"/>
                </a:solidFill>
                <a:latin typeface="+mn-lt"/>
                <a:ea typeface="+mn-ea"/>
                <a:cs typeface="+mn-cs"/>
              </a:rPr>
              <a:t>fcntl.h</a:t>
            </a:r>
            <a:r>
              <a:rPr lang="en-US" altLang="zh-CN" sz="1200" kern="1200" dirty="0" smtClean="0">
                <a:solidFill>
                  <a:schemeClr val="tx1"/>
                </a:solidFill>
                <a:latin typeface="+mn-lt"/>
                <a:ea typeface="+mn-ea"/>
                <a:cs typeface="+mn-cs"/>
              </a:rPr>
              <a:t>&gt;</a:t>
            </a:r>
          </a:p>
          <a:p>
            <a:r>
              <a:rPr lang="en-US" altLang="zh-CN" sz="1200" kern="1200" dirty="0" smtClean="0">
                <a:solidFill>
                  <a:schemeClr val="tx1"/>
                </a:solidFill>
                <a:latin typeface="+mn-lt"/>
                <a:ea typeface="+mn-ea"/>
                <a:cs typeface="+mn-cs"/>
              </a:rPr>
              <a:t>#include &lt;</a:t>
            </a:r>
            <a:r>
              <a:rPr lang="en-US" altLang="zh-CN" sz="1200" kern="1200" dirty="0" err="1" smtClean="0">
                <a:solidFill>
                  <a:schemeClr val="tx1"/>
                </a:solidFill>
                <a:latin typeface="+mn-lt"/>
                <a:ea typeface="+mn-ea"/>
                <a:cs typeface="+mn-cs"/>
              </a:rPr>
              <a:t>sched.h</a:t>
            </a:r>
            <a:r>
              <a:rPr lang="en-US" altLang="zh-CN" sz="1200" kern="1200" dirty="0" smtClean="0">
                <a:solidFill>
                  <a:schemeClr val="tx1"/>
                </a:solidFill>
                <a:latin typeface="+mn-lt"/>
                <a:ea typeface="+mn-ea"/>
                <a:cs typeface="+mn-cs"/>
              </a:rPr>
              <a:t>&gt;</a:t>
            </a:r>
          </a:p>
          <a:p>
            <a:r>
              <a:rPr lang="en-US" altLang="zh-CN" sz="1200" kern="1200" dirty="0" smtClean="0">
                <a:solidFill>
                  <a:schemeClr val="tx1"/>
                </a:solidFill>
                <a:latin typeface="+mn-lt"/>
                <a:ea typeface="+mn-ea"/>
                <a:cs typeface="+mn-cs"/>
              </a:rPr>
              <a:t>#include &lt;</a:t>
            </a:r>
            <a:r>
              <a:rPr lang="en-US" altLang="zh-CN" sz="1200" kern="1200" dirty="0" err="1" smtClean="0">
                <a:solidFill>
                  <a:schemeClr val="tx1"/>
                </a:solidFill>
                <a:latin typeface="+mn-lt"/>
                <a:ea typeface="+mn-ea"/>
                <a:cs typeface="+mn-cs"/>
              </a:rPr>
              <a:t>unistd.h</a:t>
            </a:r>
            <a:r>
              <a:rPr lang="en-US" altLang="zh-CN" sz="1200" kern="1200" dirty="0" smtClean="0">
                <a:solidFill>
                  <a:schemeClr val="tx1"/>
                </a:solidFill>
                <a:latin typeface="+mn-lt"/>
                <a:ea typeface="+mn-ea"/>
                <a:cs typeface="+mn-cs"/>
              </a:rPr>
              <a:t>&gt;</a:t>
            </a:r>
          </a:p>
          <a:p>
            <a:r>
              <a:rPr lang="en-US" altLang="zh-CN" sz="1200" kern="1200" dirty="0" smtClean="0">
                <a:solidFill>
                  <a:schemeClr val="tx1"/>
                </a:solidFill>
                <a:latin typeface="+mn-lt"/>
                <a:ea typeface="+mn-ea"/>
                <a:cs typeface="+mn-cs"/>
              </a:rPr>
              <a:t>#include &lt;</a:t>
            </a:r>
            <a:r>
              <a:rPr lang="en-US" altLang="zh-CN" sz="1200" kern="1200" dirty="0" err="1" smtClean="0">
                <a:solidFill>
                  <a:schemeClr val="tx1"/>
                </a:solidFill>
                <a:latin typeface="+mn-lt"/>
                <a:ea typeface="+mn-ea"/>
                <a:cs typeface="+mn-cs"/>
              </a:rPr>
              <a:t>stdlib.h</a:t>
            </a:r>
            <a:r>
              <a:rPr lang="en-US" altLang="zh-CN" sz="1200" kern="1200" dirty="0" smtClean="0">
                <a:solidFill>
                  <a:schemeClr val="tx1"/>
                </a:solidFill>
                <a:latin typeface="+mn-lt"/>
                <a:ea typeface="+mn-ea"/>
                <a:cs typeface="+mn-cs"/>
              </a:rPr>
              <a:t>&gt;</a:t>
            </a:r>
          </a:p>
          <a:p>
            <a:r>
              <a:rPr lang="en-US" altLang="zh-CN" sz="1200" kern="1200" dirty="0" smtClean="0">
                <a:solidFill>
                  <a:schemeClr val="tx1"/>
                </a:solidFill>
                <a:latin typeface="+mn-lt"/>
                <a:ea typeface="+mn-ea"/>
                <a:cs typeface="+mn-cs"/>
              </a:rPr>
              <a:t>#include &lt;</a:t>
            </a:r>
            <a:r>
              <a:rPr lang="en-US" altLang="zh-CN" sz="1200" kern="1200" dirty="0" err="1" smtClean="0">
                <a:solidFill>
                  <a:schemeClr val="tx1"/>
                </a:solidFill>
                <a:latin typeface="+mn-lt"/>
                <a:ea typeface="+mn-ea"/>
                <a:cs typeface="+mn-cs"/>
              </a:rPr>
              <a:t>stdio.h</a:t>
            </a:r>
            <a:r>
              <a:rPr lang="en-US" altLang="zh-CN" sz="1200" kern="1200" dirty="0" smtClean="0">
                <a:solidFill>
                  <a:schemeClr val="tx1"/>
                </a:solidFill>
                <a:latin typeface="+mn-lt"/>
                <a:ea typeface="+mn-ea"/>
                <a:cs typeface="+mn-cs"/>
              </a:rPr>
              <a:t>&gt;</a:t>
            </a:r>
          </a:p>
          <a:p>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#define </a:t>
            </a:r>
            <a:r>
              <a:rPr lang="en-US" altLang="zh-CN" sz="1200" kern="1200" dirty="0" err="1" smtClean="0">
                <a:solidFill>
                  <a:schemeClr val="tx1"/>
                </a:solidFill>
                <a:latin typeface="+mn-lt"/>
                <a:ea typeface="+mn-ea"/>
                <a:cs typeface="+mn-cs"/>
              </a:rPr>
              <a:t>errExit</a:t>
            </a:r>
            <a:r>
              <a:rPr lang="en-US" altLang="zh-CN" sz="1200" kern="1200" dirty="0" smtClean="0">
                <a:solidFill>
                  <a:schemeClr val="tx1"/>
                </a:solidFill>
                <a:latin typeface="+mn-lt"/>
                <a:ea typeface="+mn-ea"/>
                <a:cs typeface="+mn-cs"/>
              </a:rPr>
              <a:t>(</a:t>
            </a:r>
            <a:r>
              <a:rPr lang="en-US" altLang="zh-CN" sz="1200" kern="1200" dirty="0" err="1" smtClean="0">
                <a:solidFill>
                  <a:schemeClr val="tx1"/>
                </a:solidFill>
                <a:latin typeface="+mn-lt"/>
                <a:ea typeface="+mn-ea"/>
                <a:cs typeface="+mn-cs"/>
              </a:rPr>
              <a:t>msg</a:t>
            </a:r>
            <a:r>
              <a:rPr lang="en-US" altLang="zh-CN" sz="1200" kern="1200" dirty="0" smtClean="0">
                <a:solidFill>
                  <a:schemeClr val="tx1"/>
                </a:solidFill>
                <a:latin typeface="+mn-lt"/>
                <a:ea typeface="+mn-ea"/>
                <a:cs typeface="+mn-cs"/>
              </a:rPr>
              <a:t>) do { </a:t>
            </a:r>
            <a:r>
              <a:rPr lang="en-US" altLang="zh-CN" sz="1200" kern="1200" dirty="0" err="1" smtClean="0">
                <a:solidFill>
                  <a:schemeClr val="tx1"/>
                </a:solidFill>
                <a:latin typeface="+mn-lt"/>
                <a:ea typeface="+mn-ea"/>
                <a:cs typeface="+mn-cs"/>
              </a:rPr>
              <a:t>perror</a:t>
            </a:r>
            <a:r>
              <a:rPr lang="en-US" altLang="zh-CN" sz="1200" kern="1200" dirty="0" smtClean="0">
                <a:solidFill>
                  <a:schemeClr val="tx1"/>
                </a:solidFill>
                <a:latin typeface="+mn-lt"/>
                <a:ea typeface="+mn-ea"/>
                <a:cs typeface="+mn-cs"/>
              </a:rPr>
              <a:t>(</a:t>
            </a:r>
            <a:r>
              <a:rPr lang="en-US" altLang="zh-CN" sz="1200" kern="1200" dirty="0" err="1" smtClean="0">
                <a:solidFill>
                  <a:schemeClr val="tx1"/>
                </a:solidFill>
                <a:latin typeface="+mn-lt"/>
                <a:ea typeface="+mn-ea"/>
                <a:cs typeface="+mn-cs"/>
              </a:rPr>
              <a:t>msg</a:t>
            </a:r>
            <a:r>
              <a:rPr lang="en-US" altLang="zh-CN" sz="1200" kern="1200" dirty="0" smtClean="0">
                <a:solidFill>
                  <a:schemeClr val="tx1"/>
                </a:solidFill>
                <a:latin typeface="+mn-lt"/>
                <a:ea typeface="+mn-ea"/>
                <a:cs typeface="+mn-cs"/>
              </a:rPr>
              <a:t>); exit(EXIT_FAILURE);} while (0)</a:t>
            </a:r>
          </a:p>
          <a:p>
            <a:endParaRPr lang="en-US" altLang="zh-CN" sz="1200" kern="1200" dirty="0" smtClean="0">
              <a:solidFill>
                <a:schemeClr val="tx1"/>
              </a:solidFill>
              <a:latin typeface="+mn-lt"/>
              <a:ea typeface="+mn-ea"/>
              <a:cs typeface="+mn-cs"/>
            </a:endParaRPr>
          </a:p>
          <a:p>
            <a:r>
              <a:rPr lang="en-US" altLang="zh-CN" sz="1200" kern="1200" dirty="0" err="1" smtClean="0">
                <a:solidFill>
                  <a:schemeClr val="tx1"/>
                </a:solidFill>
                <a:latin typeface="+mn-lt"/>
                <a:ea typeface="+mn-ea"/>
                <a:cs typeface="+mn-cs"/>
              </a:rPr>
              <a:t>int</a:t>
            </a:r>
            <a:r>
              <a:rPr lang="en-US" altLang="zh-CN" sz="1200" kern="1200" dirty="0" smtClean="0">
                <a:solidFill>
                  <a:schemeClr val="tx1"/>
                </a:solidFill>
                <a:latin typeface="+mn-lt"/>
                <a:ea typeface="+mn-ea"/>
                <a:cs typeface="+mn-cs"/>
              </a:rPr>
              <a:t> main(</a:t>
            </a:r>
            <a:r>
              <a:rPr lang="en-US" altLang="zh-CN" sz="1200" kern="1200" dirty="0" err="1" smtClean="0">
                <a:solidFill>
                  <a:schemeClr val="tx1"/>
                </a:solidFill>
                <a:latin typeface="+mn-lt"/>
                <a:ea typeface="+mn-ea"/>
                <a:cs typeface="+mn-cs"/>
              </a:rPr>
              <a:t>int</a:t>
            </a:r>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argc</a:t>
            </a:r>
            <a:r>
              <a:rPr lang="en-US" altLang="zh-CN" sz="1200" kern="1200" dirty="0" smtClean="0">
                <a:solidFill>
                  <a:schemeClr val="tx1"/>
                </a:solidFill>
                <a:latin typeface="+mn-lt"/>
                <a:ea typeface="+mn-ea"/>
                <a:cs typeface="+mn-cs"/>
              </a:rPr>
              <a:t>, char *</a:t>
            </a:r>
            <a:r>
              <a:rPr lang="en-US" altLang="zh-CN" sz="1200" kern="1200" dirty="0" err="1" smtClean="0">
                <a:solidFill>
                  <a:schemeClr val="tx1"/>
                </a:solidFill>
                <a:latin typeface="+mn-lt"/>
                <a:ea typeface="+mn-ea"/>
                <a:cs typeface="+mn-cs"/>
              </a:rPr>
              <a:t>argv</a:t>
            </a:r>
            <a:r>
              <a:rPr lang="en-US" altLang="zh-CN" sz="1200" kern="1200" dirty="0" smtClean="0">
                <a:solidFill>
                  <a:schemeClr val="tx1"/>
                </a:solidFill>
                <a:latin typeface="+mn-lt"/>
                <a:ea typeface="+mn-ea"/>
                <a:cs typeface="+mn-cs"/>
              </a:rPr>
              <a:t>[]) {</a:t>
            </a:r>
          </a:p>
          <a:p>
            <a:r>
              <a:rPr lang="mr-IN" altLang="zh-CN" sz="1200" kern="1200" dirty="0" smtClean="0">
                <a:solidFill>
                  <a:schemeClr val="tx1"/>
                </a:solidFill>
                <a:latin typeface="+mn-lt"/>
                <a:ea typeface="+mn-ea"/>
                <a:cs typeface="+mn-cs"/>
              </a:rPr>
              <a:t>    </a:t>
            </a:r>
            <a:r>
              <a:rPr lang="mr-IN" altLang="zh-CN" sz="1200" kern="1200" dirty="0" err="1" smtClean="0">
                <a:solidFill>
                  <a:schemeClr val="tx1"/>
                </a:solidFill>
                <a:latin typeface="+mn-lt"/>
                <a:ea typeface="+mn-ea"/>
                <a:cs typeface="+mn-cs"/>
              </a:rPr>
              <a:t>int</a:t>
            </a:r>
            <a:r>
              <a:rPr lang="mr-IN" altLang="zh-CN" sz="1200" kern="1200" dirty="0" smtClean="0">
                <a:solidFill>
                  <a:schemeClr val="tx1"/>
                </a:solidFill>
                <a:latin typeface="+mn-lt"/>
                <a:ea typeface="+mn-ea"/>
                <a:cs typeface="+mn-cs"/>
              </a:rPr>
              <a:t> </a:t>
            </a:r>
            <a:r>
              <a:rPr lang="mr-IN" altLang="zh-CN" sz="1200" kern="1200" dirty="0" err="1" smtClean="0">
                <a:solidFill>
                  <a:schemeClr val="tx1"/>
                </a:solidFill>
                <a:latin typeface="+mn-lt"/>
                <a:ea typeface="+mn-ea"/>
                <a:cs typeface="+mn-cs"/>
              </a:rPr>
              <a:t>fd</a:t>
            </a:r>
            <a:r>
              <a:rPr lang="mr-IN" altLang="zh-CN" sz="1200" kern="1200" dirty="0" smtClean="0">
                <a:solidFill>
                  <a:schemeClr val="tx1"/>
                </a:solidFill>
                <a:latin typeface="+mn-lt"/>
                <a:ea typeface="+mn-ea"/>
                <a:cs typeface="+mn-cs"/>
              </a:rPr>
              <a:t>;</a:t>
            </a:r>
          </a:p>
          <a:p>
            <a:r>
              <a:rPr lang="mr-IN" altLang="zh-CN" sz="1200" kern="1200" dirty="0" smtClean="0">
                <a:solidFill>
                  <a:schemeClr val="tx1"/>
                </a:solidFill>
                <a:latin typeface="+mn-lt"/>
                <a:ea typeface="+mn-ea"/>
                <a:cs typeface="+mn-cs"/>
              </a:rPr>
              <a:t>    </a:t>
            </a:r>
          </a:p>
          <a:p>
            <a:r>
              <a:rPr lang="mr-IN" altLang="zh-CN" sz="1200" kern="1200" dirty="0" smtClean="0">
                <a:solidFill>
                  <a:schemeClr val="tx1"/>
                </a:solidFill>
                <a:latin typeface="+mn-lt"/>
                <a:ea typeface="+mn-ea"/>
                <a:cs typeface="+mn-cs"/>
              </a:rPr>
              <a:t>    </a:t>
            </a:r>
            <a:r>
              <a:rPr lang="mr-IN" altLang="zh-CN" sz="1200" kern="1200" dirty="0" err="1" smtClean="0">
                <a:solidFill>
                  <a:schemeClr val="tx1"/>
                </a:solidFill>
                <a:latin typeface="+mn-lt"/>
                <a:ea typeface="+mn-ea"/>
                <a:cs typeface="+mn-cs"/>
              </a:rPr>
              <a:t>fd</a:t>
            </a:r>
            <a:r>
              <a:rPr lang="mr-IN" altLang="zh-CN" sz="1200" kern="1200" dirty="0" smtClean="0">
                <a:solidFill>
                  <a:schemeClr val="tx1"/>
                </a:solidFill>
                <a:latin typeface="+mn-lt"/>
                <a:ea typeface="+mn-ea"/>
                <a:cs typeface="+mn-cs"/>
              </a:rPr>
              <a:t> = </a:t>
            </a:r>
            <a:r>
              <a:rPr lang="mr-IN" altLang="zh-CN" sz="1200" kern="1200" dirty="0" err="1" smtClean="0">
                <a:solidFill>
                  <a:schemeClr val="tx1"/>
                </a:solidFill>
                <a:latin typeface="+mn-lt"/>
                <a:ea typeface="+mn-ea"/>
                <a:cs typeface="+mn-cs"/>
              </a:rPr>
              <a:t>open</a:t>
            </a:r>
            <a:r>
              <a:rPr lang="mr-IN" altLang="zh-CN" sz="1200" kern="1200" dirty="0" smtClean="0">
                <a:solidFill>
                  <a:schemeClr val="tx1"/>
                </a:solidFill>
                <a:latin typeface="+mn-lt"/>
                <a:ea typeface="+mn-ea"/>
                <a:cs typeface="+mn-cs"/>
              </a:rPr>
              <a:t>(</a:t>
            </a:r>
            <a:r>
              <a:rPr lang="mr-IN" altLang="zh-CN" sz="1200" kern="1200" dirty="0" err="1" smtClean="0">
                <a:solidFill>
                  <a:schemeClr val="tx1"/>
                </a:solidFill>
                <a:latin typeface="+mn-lt"/>
                <a:ea typeface="+mn-ea"/>
                <a:cs typeface="+mn-cs"/>
              </a:rPr>
              <a:t>argv</a:t>
            </a:r>
            <a:r>
              <a:rPr lang="mr-IN" altLang="zh-CN" sz="1200" kern="1200" dirty="0" smtClean="0">
                <a:solidFill>
                  <a:schemeClr val="tx1"/>
                </a:solidFill>
                <a:latin typeface="+mn-lt"/>
                <a:ea typeface="+mn-ea"/>
                <a:cs typeface="+mn-cs"/>
              </a:rPr>
              <a:t>[1], O_RDONLY);</a:t>
            </a:r>
          </a:p>
          <a:p>
            <a:r>
              <a:rPr lang="mr-IN" altLang="zh-CN" sz="1200" kern="1200" dirty="0" smtClean="0">
                <a:solidFill>
                  <a:schemeClr val="tx1"/>
                </a:solidFill>
                <a:latin typeface="+mn-lt"/>
                <a:ea typeface="+mn-ea"/>
                <a:cs typeface="+mn-cs"/>
              </a:rPr>
              <a:t>    </a:t>
            </a:r>
            <a:r>
              <a:rPr lang="mr-IN" altLang="zh-CN" sz="1200" kern="1200" dirty="0" err="1" smtClean="0">
                <a:solidFill>
                  <a:schemeClr val="tx1"/>
                </a:solidFill>
                <a:latin typeface="+mn-lt"/>
                <a:ea typeface="+mn-ea"/>
                <a:cs typeface="+mn-cs"/>
              </a:rPr>
              <a:t>if</a:t>
            </a:r>
            <a:r>
              <a:rPr lang="mr-IN" altLang="zh-CN" sz="1200" kern="1200" dirty="0" smtClean="0">
                <a:solidFill>
                  <a:schemeClr val="tx1"/>
                </a:solidFill>
                <a:latin typeface="+mn-lt"/>
                <a:ea typeface="+mn-ea"/>
                <a:cs typeface="+mn-cs"/>
              </a:rPr>
              <a:t> (</a:t>
            </a:r>
            <a:r>
              <a:rPr lang="mr-IN" altLang="zh-CN" sz="1200" kern="1200" dirty="0" err="1" smtClean="0">
                <a:solidFill>
                  <a:schemeClr val="tx1"/>
                </a:solidFill>
                <a:latin typeface="+mn-lt"/>
                <a:ea typeface="+mn-ea"/>
                <a:cs typeface="+mn-cs"/>
              </a:rPr>
              <a:t>setns</a:t>
            </a:r>
            <a:r>
              <a:rPr lang="mr-IN" altLang="zh-CN" sz="1200" kern="1200" dirty="0" smtClean="0">
                <a:solidFill>
                  <a:schemeClr val="tx1"/>
                </a:solidFill>
                <a:latin typeface="+mn-lt"/>
                <a:ea typeface="+mn-ea"/>
                <a:cs typeface="+mn-cs"/>
              </a:rPr>
              <a:t>(</a:t>
            </a:r>
            <a:r>
              <a:rPr lang="mr-IN" altLang="zh-CN" sz="1200" kern="1200" dirty="0" err="1" smtClean="0">
                <a:solidFill>
                  <a:schemeClr val="tx1"/>
                </a:solidFill>
                <a:latin typeface="+mn-lt"/>
                <a:ea typeface="+mn-ea"/>
                <a:cs typeface="+mn-cs"/>
              </a:rPr>
              <a:t>fd</a:t>
            </a:r>
            <a:r>
              <a:rPr lang="mr-IN" altLang="zh-CN" sz="1200" kern="1200" dirty="0" smtClean="0">
                <a:solidFill>
                  <a:schemeClr val="tx1"/>
                </a:solidFill>
                <a:latin typeface="+mn-lt"/>
                <a:ea typeface="+mn-ea"/>
                <a:cs typeface="+mn-cs"/>
              </a:rPr>
              <a:t>, 0) == -1) {</a:t>
            </a:r>
          </a:p>
          <a:p>
            <a:r>
              <a:rPr lang="mr-IN" altLang="zh-CN" sz="1200" kern="1200" dirty="0" smtClean="0">
                <a:solidFill>
                  <a:schemeClr val="tx1"/>
                </a:solidFill>
                <a:latin typeface="+mn-lt"/>
                <a:ea typeface="+mn-ea"/>
                <a:cs typeface="+mn-cs"/>
              </a:rPr>
              <a:t>        </a:t>
            </a:r>
            <a:r>
              <a:rPr lang="mr-IN" altLang="zh-CN" sz="1200" kern="1200" dirty="0" err="1" smtClean="0">
                <a:solidFill>
                  <a:schemeClr val="tx1"/>
                </a:solidFill>
                <a:latin typeface="+mn-lt"/>
                <a:ea typeface="+mn-ea"/>
                <a:cs typeface="+mn-cs"/>
              </a:rPr>
              <a:t>errExit</a:t>
            </a:r>
            <a:r>
              <a:rPr lang="mr-IN" altLang="zh-CN" sz="1200" kern="1200" dirty="0" smtClean="0">
                <a:solidFill>
                  <a:schemeClr val="tx1"/>
                </a:solidFill>
                <a:latin typeface="+mn-lt"/>
                <a:ea typeface="+mn-ea"/>
                <a:cs typeface="+mn-cs"/>
              </a:rPr>
              <a:t>("</a:t>
            </a:r>
            <a:r>
              <a:rPr lang="mr-IN" altLang="zh-CN" sz="1200" kern="1200" dirty="0" err="1" smtClean="0">
                <a:solidFill>
                  <a:schemeClr val="tx1"/>
                </a:solidFill>
                <a:latin typeface="+mn-lt"/>
                <a:ea typeface="+mn-ea"/>
                <a:cs typeface="+mn-cs"/>
              </a:rPr>
              <a:t>setns</a:t>
            </a:r>
            <a:r>
              <a:rPr lang="mr-IN" altLang="zh-CN" sz="1200" kern="1200" dirty="0" smtClean="0">
                <a:solidFill>
                  <a:schemeClr val="tx1"/>
                </a:solidFill>
                <a:latin typeface="+mn-lt"/>
                <a:ea typeface="+mn-ea"/>
                <a:cs typeface="+mn-cs"/>
              </a:rPr>
              <a:t>");</a:t>
            </a:r>
          </a:p>
          <a:p>
            <a:r>
              <a:rPr lang="mr-IN" altLang="zh-CN" sz="1200" kern="1200" dirty="0" smtClean="0">
                <a:solidFill>
                  <a:schemeClr val="tx1"/>
                </a:solidFill>
                <a:latin typeface="+mn-lt"/>
                <a:ea typeface="+mn-ea"/>
                <a:cs typeface="+mn-cs"/>
              </a:rPr>
              <a:t>    }</a:t>
            </a:r>
          </a:p>
          <a:p>
            <a:r>
              <a:rPr lang="mr-IN" altLang="zh-CN" sz="1200" kern="1200" dirty="0" smtClean="0">
                <a:solidFill>
                  <a:schemeClr val="tx1"/>
                </a:solidFill>
                <a:latin typeface="+mn-lt"/>
                <a:ea typeface="+mn-ea"/>
                <a:cs typeface="+mn-cs"/>
              </a:rPr>
              <a:t>    </a:t>
            </a:r>
            <a:r>
              <a:rPr lang="mr-IN" altLang="zh-CN" sz="1200" kern="1200" dirty="0" err="1" smtClean="0">
                <a:solidFill>
                  <a:schemeClr val="tx1"/>
                </a:solidFill>
                <a:latin typeface="+mn-lt"/>
                <a:ea typeface="+mn-ea"/>
                <a:cs typeface="+mn-cs"/>
              </a:rPr>
              <a:t>execvp</a:t>
            </a:r>
            <a:r>
              <a:rPr lang="mr-IN" altLang="zh-CN" sz="1200" kern="1200" dirty="0" smtClean="0">
                <a:solidFill>
                  <a:schemeClr val="tx1"/>
                </a:solidFill>
                <a:latin typeface="+mn-lt"/>
                <a:ea typeface="+mn-ea"/>
                <a:cs typeface="+mn-cs"/>
              </a:rPr>
              <a:t>(</a:t>
            </a:r>
            <a:r>
              <a:rPr lang="mr-IN" altLang="zh-CN" sz="1200" kern="1200" dirty="0" err="1" smtClean="0">
                <a:solidFill>
                  <a:schemeClr val="tx1"/>
                </a:solidFill>
                <a:latin typeface="+mn-lt"/>
                <a:ea typeface="+mn-ea"/>
                <a:cs typeface="+mn-cs"/>
              </a:rPr>
              <a:t>argv</a:t>
            </a:r>
            <a:r>
              <a:rPr lang="mr-IN" altLang="zh-CN" sz="1200" kern="1200" dirty="0" smtClean="0">
                <a:solidFill>
                  <a:schemeClr val="tx1"/>
                </a:solidFill>
                <a:latin typeface="+mn-lt"/>
                <a:ea typeface="+mn-ea"/>
                <a:cs typeface="+mn-cs"/>
              </a:rPr>
              <a:t>[2], &amp;</a:t>
            </a:r>
            <a:r>
              <a:rPr lang="mr-IN" altLang="zh-CN" sz="1200" kern="1200" dirty="0" err="1" smtClean="0">
                <a:solidFill>
                  <a:schemeClr val="tx1"/>
                </a:solidFill>
                <a:latin typeface="+mn-lt"/>
                <a:ea typeface="+mn-ea"/>
                <a:cs typeface="+mn-cs"/>
              </a:rPr>
              <a:t>argv</a:t>
            </a:r>
            <a:r>
              <a:rPr lang="mr-IN" altLang="zh-CN" sz="1200" kern="1200" dirty="0" smtClean="0">
                <a:solidFill>
                  <a:schemeClr val="tx1"/>
                </a:solidFill>
                <a:latin typeface="+mn-lt"/>
                <a:ea typeface="+mn-ea"/>
                <a:cs typeface="+mn-cs"/>
              </a:rPr>
              <a:t>[2]); </a:t>
            </a: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errExit</a:t>
            </a:r>
            <a:r>
              <a:rPr lang="en-US" altLang="zh-CN" sz="1200" kern="1200" dirty="0" smtClean="0">
                <a:solidFill>
                  <a:schemeClr val="tx1"/>
                </a:solidFill>
                <a:latin typeface="+mn-lt"/>
                <a:ea typeface="+mn-ea"/>
                <a:cs typeface="+mn-cs"/>
              </a:rPr>
              <a:t>("</a:t>
            </a:r>
            <a:r>
              <a:rPr lang="en-US" altLang="zh-CN" sz="1200" kern="1200" dirty="0" err="1" smtClean="0">
                <a:solidFill>
                  <a:schemeClr val="tx1"/>
                </a:solidFill>
                <a:latin typeface="+mn-lt"/>
                <a:ea typeface="+mn-ea"/>
                <a:cs typeface="+mn-cs"/>
              </a:rPr>
              <a:t>execvp</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a:t>
            </a:r>
            <a:endParaRPr kumimoji="1" lang="zh-CN" altLang="en-US" dirty="0"/>
          </a:p>
        </p:txBody>
      </p:sp>
      <p:sp>
        <p:nvSpPr>
          <p:cNvPr id="4" name="幻灯片编号占位符 3"/>
          <p:cNvSpPr>
            <a:spLocks noGrp="1"/>
          </p:cNvSpPr>
          <p:nvPr>
            <p:ph type="sldNum" sz="quarter" idx="10"/>
          </p:nvPr>
        </p:nvSpPr>
        <p:spPr/>
        <p:txBody>
          <a:bodyPr/>
          <a:lstStyle/>
          <a:p>
            <a:fld id="{2A48A843-6325-C940-A430-FD72B9AFF102}" type="slidenum">
              <a:rPr kumimoji="1" lang="zh-CN" altLang="en-US" smtClean="0"/>
              <a:t>17</a:t>
            </a:fld>
            <a:endParaRPr kumimoji="1" lang="zh-CN" altLang="en-US"/>
          </a:p>
        </p:txBody>
      </p:sp>
    </p:spTree>
    <p:extLst>
      <p:ext uri="{BB962C8B-B14F-4D97-AF65-F5344CB8AC3E}">
        <p14:creationId xmlns:p14="http://schemas.microsoft.com/office/powerpoint/2010/main" val="11258556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上面这条指令翻译成人类的语言就是：请帮我启动一个容器，在容器里执行 </a:t>
            </a:r>
            <a:r>
              <a:rPr lang="en-US" altLang="zh-CN" sz="1200" kern="1200" dirty="0" smtClean="0">
                <a:solidFill>
                  <a:schemeClr val="tx1"/>
                </a:solidFill>
                <a:effectLst/>
                <a:latin typeface="+mn-lt"/>
                <a:ea typeface="+mn-ea"/>
                <a:cs typeface="+mn-cs"/>
              </a:rPr>
              <a:t>/bin/</a:t>
            </a:r>
            <a:r>
              <a:rPr lang="en-US" altLang="zh-CN" sz="1200" kern="1200" dirty="0" err="1" smtClean="0">
                <a:solidFill>
                  <a:schemeClr val="tx1"/>
                </a:solidFill>
                <a:effectLst/>
                <a:latin typeface="+mn-lt"/>
                <a:ea typeface="+mn-ea"/>
                <a:cs typeface="+mn-cs"/>
              </a:rPr>
              <a:t>sh</a:t>
            </a:r>
            <a:r>
              <a:rPr lang="zh-CN" altLang="en-US" sz="1200" kern="1200" dirty="0" smtClean="0">
                <a:solidFill>
                  <a:schemeClr val="tx1"/>
                </a:solidFill>
                <a:effectLst/>
                <a:latin typeface="+mn-lt"/>
                <a:ea typeface="+mn-ea"/>
                <a:cs typeface="+mn-cs"/>
              </a:rPr>
              <a:t>，并且给我分配一个命令行终端跟这个容器交互。</a:t>
            </a:r>
            <a:endParaRPr lang="zh-CN" altLang="en-US"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可以看到，我们在 </a:t>
            </a:r>
            <a:r>
              <a:rPr lang="en-US" altLang="zh-CN" sz="1200" kern="1200" dirty="0" smtClean="0">
                <a:solidFill>
                  <a:schemeClr val="tx1"/>
                </a:solidFill>
                <a:effectLst/>
                <a:latin typeface="+mn-lt"/>
                <a:ea typeface="+mn-ea"/>
                <a:cs typeface="+mn-cs"/>
              </a:rPr>
              <a:t>Docker </a:t>
            </a:r>
            <a:r>
              <a:rPr lang="zh-CN" altLang="en-US" sz="1200" kern="1200" dirty="0" smtClean="0">
                <a:solidFill>
                  <a:schemeClr val="tx1"/>
                </a:solidFill>
                <a:effectLst/>
                <a:latin typeface="+mn-lt"/>
                <a:ea typeface="+mn-ea"/>
                <a:cs typeface="+mn-cs"/>
              </a:rPr>
              <a:t>里最开始执行的 </a:t>
            </a:r>
            <a:r>
              <a:rPr lang="en-US" altLang="zh-CN" sz="1200" kern="1200" dirty="0" smtClean="0">
                <a:solidFill>
                  <a:schemeClr val="tx1"/>
                </a:solidFill>
                <a:effectLst/>
                <a:latin typeface="+mn-lt"/>
                <a:ea typeface="+mn-ea"/>
                <a:cs typeface="+mn-cs"/>
              </a:rPr>
              <a:t>/bin/</a:t>
            </a:r>
            <a:r>
              <a:rPr lang="en-US" altLang="zh-CN" sz="1200" kern="1200" dirty="0" err="1" smtClean="0">
                <a:solidFill>
                  <a:schemeClr val="tx1"/>
                </a:solidFill>
                <a:effectLst/>
                <a:latin typeface="+mn-lt"/>
                <a:ea typeface="+mn-ea"/>
                <a:cs typeface="+mn-cs"/>
              </a:rPr>
              <a:t>sh</a:t>
            </a:r>
            <a:r>
              <a:rPr lang="zh-CN" altLang="en-US" sz="1200" kern="1200" dirty="0" smtClean="0">
                <a:solidFill>
                  <a:schemeClr val="tx1"/>
                </a:solidFill>
                <a:effectLst/>
                <a:latin typeface="+mn-lt"/>
                <a:ea typeface="+mn-ea"/>
                <a:cs typeface="+mn-cs"/>
              </a:rPr>
              <a:t>，就是这个容器内部的第 </a:t>
            </a:r>
            <a:r>
              <a:rPr lang="en-US" altLang="zh-CN" sz="1200" kern="1200" dirty="0" smtClean="0">
                <a:solidFill>
                  <a:schemeClr val="tx1"/>
                </a:solidFill>
                <a:effectLst/>
                <a:latin typeface="+mn-lt"/>
                <a:ea typeface="+mn-ea"/>
                <a:cs typeface="+mn-cs"/>
              </a:rPr>
              <a:t>1 </a:t>
            </a:r>
            <a:r>
              <a:rPr lang="zh-CN" altLang="en-US" sz="1200" kern="1200" dirty="0" smtClean="0">
                <a:solidFill>
                  <a:schemeClr val="tx1"/>
                </a:solidFill>
                <a:effectLst/>
                <a:latin typeface="+mn-lt"/>
                <a:ea typeface="+mn-ea"/>
                <a:cs typeface="+mn-cs"/>
              </a:rPr>
              <a:t>号进程（</a:t>
            </a:r>
            <a:r>
              <a:rPr lang="en-US" altLang="zh-CN" sz="1200" kern="1200" dirty="0" smtClean="0">
                <a:solidFill>
                  <a:schemeClr val="tx1"/>
                </a:solidFill>
                <a:effectLst/>
                <a:latin typeface="+mn-lt"/>
                <a:ea typeface="+mn-ea"/>
                <a:cs typeface="+mn-cs"/>
              </a:rPr>
              <a:t>PID=1</a:t>
            </a:r>
            <a:r>
              <a:rPr lang="zh-CN" altLang="en-US" sz="1200" kern="1200" dirty="0" smtClean="0">
                <a:solidFill>
                  <a:schemeClr val="tx1"/>
                </a:solidFill>
                <a:effectLst/>
                <a:latin typeface="+mn-lt"/>
                <a:ea typeface="+mn-ea"/>
                <a:cs typeface="+mn-cs"/>
              </a:rPr>
              <a:t>），而这个容器里一共只有两个进程在运行。这就意味着，前面执行的 </a:t>
            </a:r>
            <a:r>
              <a:rPr lang="en-US" altLang="zh-CN" sz="1200" kern="1200" dirty="0" smtClean="0">
                <a:solidFill>
                  <a:schemeClr val="tx1"/>
                </a:solidFill>
                <a:effectLst/>
                <a:latin typeface="+mn-lt"/>
                <a:ea typeface="+mn-ea"/>
                <a:cs typeface="+mn-cs"/>
              </a:rPr>
              <a:t>/bin/</a:t>
            </a:r>
            <a:r>
              <a:rPr lang="en-US" altLang="zh-CN" sz="1200" kern="1200" dirty="0" err="1" smtClean="0">
                <a:solidFill>
                  <a:schemeClr val="tx1"/>
                </a:solidFill>
                <a:effectLst/>
                <a:latin typeface="+mn-lt"/>
                <a:ea typeface="+mn-ea"/>
                <a:cs typeface="+mn-cs"/>
              </a:rPr>
              <a:t>sh</a:t>
            </a:r>
            <a:r>
              <a:rPr lang="zh-CN" altLang="en-US" sz="1200" kern="1200" dirty="0" smtClean="0">
                <a:solidFill>
                  <a:schemeClr val="tx1"/>
                </a:solidFill>
                <a:effectLst/>
                <a:latin typeface="+mn-lt"/>
                <a:ea typeface="+mn-ea"/>
                <a:cs typeface="+mn-cs"/>
              </a:rPr>
              <a:t>，以及我们刚刚执行的 </a:t>
            </a:r>
            <a:r>
              <a:rPr lang="en-US" altLang="zh-CN" sz="1200" kern="1200" dirty="0" err="1" smtClean="0">
                <a:solidFill>
                  <a:schemeClr val="tx1"/>
                </a:solidFill>
                <a:effectLst/>
                <a:latin typeface="+mn-lt"/>
                <a:ea typeface="+mn-ea"/>
                <a:cs typeface="+mn-cs"/>
              </a:rPr>
              <a:t>ps</a:t>
            </a:r>
            <a:r>
              <a:rPr lang="zh-CN" altLang="en-US" sz="1200" kern="1200" dirty="0" smtClean="0">
                <a:solidFill>
                  <a:schemeClr val="tx1"/>
                </a:solidFill>
                <a:effectLst/>
                <a:latin typeface="+mn-lt"/>
                <a:ea typeface="+mn-ea"/>
                <a:cs typeface="+mn-cs"/>
              </a:rPr>
              <a:t>，已经被 </a:t>
            </a:r>
            <a:r>
              <a:rPr lang="en-US" altLang="zh-CN" sz="1200" kern="1200" dirty="0" smtClean="0">
                <a:solidFill>
                  <a:schemeClr val="tx1"/>
                </a:solidFill>
                <a:effectLst/>
                <a:latin typeface="+mn-lt"/>
                <a:ea typeface="+mn-ea"/>
                <a:cs typeface="+mn-cs"/>
              </a:rPr>
              <a:t>Docker </a:t>
            </a:r>
            <a:r>
              <a:rPr lang="zh-CN" altLang="en-US" sz="1200" kern="1200" dirty="0" smtClean="0">
                <a:solidFill>
                  <a:schemeClr val="tx1"/>
                </a:solidFill>
                <a:effectLst/>
                <a:latin typeface="+mn-lt"/>
                <a:ea typeface="+mn-ea"/>
                <a:cs typeface="+mn-cs"/>
              </a:rPr>
              <a:t>隔离在了一个跟宿主机完全不同的世界当中。</a:t>
            </a:r>
            <a:endParaRPr lang="zh-CN" altLang="en-US" dirty="0" smtClean="0">
              <a:effectLst/>
            </a:endParaRPr>
          </a:p>
          <a:p>
            <a:endParaRPr kumimoji="1" lang="zh-CN" altLang="en-US" dirty="0"/>
          </a:p>
        </p:txBody>
      </p:sp>
      <p:sp>
        <p:nvSpPr>
          <p:cNvPr id="4" name="幻灯片编号占位符 3"/>
          <p:cNvSpPr>
            <a:spLocks noGrp="1"/>
          </p:cNvSpPr>
          <p:nvPr>
            <p:ph type="sldNum" sz="quarter" idx="10"/>
          </p:nvPr>
        </p:nvSpPr>
        <p:spPr/>
        <p:txBody>
          <a:bodyPr/>
          <a:lstStyle/>
          <a:p>
            <a:fld id="{2A48A843-6325-C940-A430-FD72B9AFF102}" type="slidenum">
              <a:rPr kumimoji="1" lang="zh-CN" altLang="en-US" smtClean="0"/>
              <a:t>4</a:t>
            </a:fld>
            <a:endParaRPr kumimoji="1" lang="zh-CN" altLang="en-US"/>
          </a:p>
        </p:txBody>
      </p:sp>
    </p:spTree>
    <p:extLst>
      <p:ext uri="{BB962C8B-B14F-4D97-AF65-F5344CB8AC3E}">
        <p14:creationId xmlns:p14="http://schemas.microsoft.com/office/powerpoint/2010/main" val="17789093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latin typeface="+mn-lt"/>
                <a:ea typeface="+mn-ea"/>
                <a:cs typeface="+mn-cs"/>
              </a:rPr>
              <a:t>package main</a:t>
            </a:r>
          </a:p>
          <a:p>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import (</a:t>
            </a:r>
          </a:p>
          <a:p>
            <a:r>
              <a:rPr lang="mr-IN" altLang="zh-CN" sz="1200" kern="1200" dirty="0" smtClean="0">
                <a:solidFill>
                  <a:schemeClr val="tx1"/>
                </a:solidFill>
                <a:latin typeface="+mn-lt"/>
                <a:ea typeface="+mn-ea"/>
                <a:cs typeface="+mn-cs"/>
              </a:rPr>
              <a:t>  "</a:t>
            </a:r>
            <a:r>
              <a:rPr lang="mr-IN" altLang="zh-CN" sz="1200" kern="1200" dirty="0" err="1" smtClean="0">
                <a:solidFill>
                  <a:schemeClr val="tx1"/>
                </a:solidFill>
                <a:latin typeface="+mn-lt"/>
                <a:ea typeface="+mn-ea"/>
                <a:cs typeface="+mn-cs"/>
              </a:rPr>
              <a:t>os</a:t>
            </a:r>
            <a:r>
              <a:rPr lang="mr-IN" altLang="zh-CN" sz="1200" kern="1200" dirty="0" smtClean="0">
                <a:solidFill>
                  <a:schemeClr val="tx1"/>
                </a:solidFill>
                <a:latin typeface="+mn-lt"/>
                <a:ea typeface="+mn-ea"/>
                <a:cs typeface="+mn-cs"/>
              </a:rPr>
              <a:t>/</a:t>
            </a:r>
            <a:r>
              <a:rPr lang="mr-IN" altLang="zh-CN" sz="1200" kern="1200" dirty="0" err="1" smtClean="0">
                <a:solidFill>
                  <a:schemeClr val="tx1"/>
                </a:solidFill>
                <a:latin typeface="+mn-lt"/>
                <a:ea typeface="+mn-ea"/>
                <a:cs typeface="+mn-cs"/>
              </a:rPr>
              <a:t>exec</a:t>
            </a:r>
            <a:r>
              <a:rPr lang="mr-IN"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syscall</a:t>
            </a:r>
            <a:r>
              <a:rPr lang="en-US" altLang="zh-CN" sz="1200" kern="1200" dirty="0" smtClean="0">
                <a:solidFill>
                  <a:schemeClr val="tx1"/>
                </a:solidFill>
                <a:latin typeface="+mn-lt"/>
                <a:ea typeface="+mn-ea"/>
                <a:cs typeface="+mn-cs"/>
              </a:rPr>
              <a:t>"</a:t>
            </a:r>
          </a:p>
          <a:p>
            <a:r>
              <a:rPr lang="mr-IN" altLang="zh-CN" sz="1200" kern="1200" dirty="0" smtClean="0">
                <a:solidFill>
                  <a:schemeClr val="tx1"/>
                </a:solidFill>
                <a:latin typeface="+mn-lt"/>
                <a:ea typeface="+mn-ea"/>
                <a:cs typeface="+mn-cs"/>
              </a:rPr>
              <a:t>  "</a:t>
            </a:r>
            <a:r>
              <a:rPr lang="mr-IN" altLang="zh-CN" sz="1200" kern="1200" dirty="0" err="1" smtClean="0">
                <a:solidFill>
                  <a:schemeClr val="tx1"/>
                </a:solidFill>
                <a:latin typeface="+mn-lt"/>
                <a:ea typeface="+mn-ea"/>
                <a:cs typeface="+mn-cs"/>
              </a:rPr>
              <a:t>os</a:t>
            </a:r>
            <a:r>
              <a:rPr lang="mr-IN" altLang="zh-CN" sz="1200" kern="1200" dirty="0" smtClean="0">
                <a:solidFill>
                  <a:schemeClr val="tx1"/>
                </a:solidFill>
                <a:latin typeface="+mn-lt"/>
                <a:ea typeface="+mn-ea"/>
                <a:cs typeface="+mn-cs"/>
              </a:rPr>
              <a:t>"</a:t>
            </a:r>
          </a:p>
          <a:p>
            <a:r>
              <a:rPr lang="mr-IN" altLang="zh-CN" sz="1200" kern="1200" dirty="0" smtClean="0">
                <a:solidFill>
                  <a:schemeClr val="tx1"/>
                </a:solidFill>
                <a:latin typeface="+mn-lt"/>
                <a:ea typeface="+mn-ea"/>
                <a:cs typeface="+mn-cs"/>
              </a:rPr>
              <a:t>  "</a:t>
            </a:r>
            <a:r>
              <a:rPr lang="mr-IN" altLang="zh-CN" sz="1200" kern="1200" dirty="0" err="1" smtClean="0">
                <a:solidFill>
                  <a:schemeClr val="tx1"/>
                </a:solidFill>
                <a:latin typeface="+mn-lt"/>
                <a:ea typeface="+mn-ea"/>
                <a:cs typeface="+mn-cs"/>
              </a:rPr>
              <a:t>log</a:t>
            </a:r>
            <a:r>
              <a:rPr lang="mr-IN" altLang="zh-CN" sz="1200" kern="1200" dirty="0" smtClean="0">
                <a:solidFill>
                  <a:schemeClr val="tx1"/>
                </a:solidFill>
                <a:latin typeface="+mn-lt"/>
                <a:ea typeface="+mn-ea"/>
                <a:cs typeface="+mn-cs"/>
              </a:rPr>
              <a:t>"</a:t>
            </a:r>
          </a:p>
          <a:p>
            <a:r>
              <a:rPr lang="mr-IN" altLang="zh-CN" sz="1200" kern="1200" dirty="0" smtClean="0">
                <a:solidFill>
                  <a:schemeClr val="tx1"/>
                </a:solidFill>
                <a:latin typeface="+mn-lt"/>
                <a:ea typeface="+mn-ea"/>
                <a:cs typeface="+mn-cs"/>
              </a:rPr>
              <a:t>)</a:t>
            </a:r>
          </a:p>
          <a:p>
            <a:endParaRPr lang="mr-IN" altLang="zh-CN" sz="1200" kern="1200" dirty="0" smtClean="0">
              <a:solidFill>
                <a:schemeClr val="tx1"/>
              </a:solidFill>
              <a:latin typeface="+mn-lt"/>
              <a:ea typeface="+mn-ea"/>
              <a:cs typeface="+mn-cs"/>
            </a:endParaRPr>
          </a:p>
          <a:p>
            <a:r>
              <a:rPr lang="en-US" altLang="zh-CN" sz="1200" kern="1200" dirty="0" err="1" smtClean="0">
                <a:solidFill>
                  <a:schemeClr val="tx1"/>
                </a:solidFill>
                <a:latin typeface="+mn-lt"/>
                <a:ea typeface="+mn-ea"/>
                <a:cs typeface="+mn-cs"/>
              </a:rPr>
              <a:t>func</a:t>
            </a:r>
            <a:r>
              <a:rPr lang="en-US" altLang="zh-CN" sz="1200" kern="1200" dirty="0" smtClean="0">
                <a:solidFill>
                  <a:schemeClr val="tx1"/>
                </a:solidFill>
                <a:latin typeface="+mn-lt"/>
                <a:ea typeface="+mn-ea"/>
                <a:cs typeface="+mn-cs"/>
              </a:rPr>
              <a:t> main() {</a:t>
            </a: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cmd</a:t>
            </a:r>
            <a:r>
              <a:rPr lang="en-US" altLang="zh-CN" sz="1200" kern="1200" dirty="0" smtClean="0">
                <a:solidFill>
                  <a:schemeClr val="tx1"/>
                </a:solidFill>
                <a:latin typeface="+mn-lt"/>
                <a:ea typeface="+mn-ea"/>
                <a:cs typeface="+mn-cs"/>
              </a:rPr>
              <a:t> := </a:t>
            </a:r>
            <a:r>
              <a:rPr lang="en-US" altLang="zh-CN" sz="1200" kern="1200" dirty="0" err="1" smtClean="0">
                <a:solidFill>
                  <a:schemeClr val="tx1"/>
                </a:solidFill>
                <a:latin typeface="+mn-lt"/>
                <a:ea typeface="+mn-ea"/>
                <a:cs typeface="+mn-cs"/>
              </a:rPr>
              <a:t>exec.Command</a:t>
            </a:r>
            <a:r>
              <a:rPr lang="en-US" altLang="zh-CN" sz="1200" kern="1200" dirty="0" smtClean="0">
                <a:solidFill>
                  <a:schemeClr val="tx1"/>
                </a:solidFill>
                <a:latin typeface="+mn-lt"/>
                <a:ea typeface="+mn-ea"/>
                <a:cs typeface="+mn-cs"/>
              </a:rPr>
              <a:t>("</a:t>
            </a:r>
            <a:r>
              <a:rPr lang="en-US" altLang="zh-CN" sz="1200" kern="1200" dirty="0" err="1" smtClean="0">
                <a:solidFill>
                  <a:schemeClr val="tx1"/>
                </a:solidFill>
                <a:latin typeface="+mn-lt"/>
                <a:ea typeface="+mn-ea"/>
                <a:cs typeface="+mn-cs"/>
              </a:rPr>
              <a:t>sh</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cmd.SysProcAttr</a:t>
            </a:r>
            <a:r>
              <a:rPr lang="en-US" altLang="zh-CN" sz="1200" kern="1200" dirty="0" smtClean="0">
                <a:solidFill>
                  <a:schemeClr val="tx1"/>
                </a:solidFill>
                <a:latin typeface="+mn-lt"/>
                <a:ea typeface="+mn-ea"/>
                <a:cs typeface="+mn-cs"/>
              </a:rPr>
              <a:t> = &amp;</a:t>
            </a:r>
            <a:r>
              <a:rPr lang="en-US" altLang="zh-CN" sz="1200" kern="1200" dirty="0" err="1" smtClean="0">
                <a:solidFill>
                  <a:schemeClr val="tx1"/>
                </a:solidFill>
                <a:latin typeface="+mn-lt"/>
                <a:ea typeface="+mn-ea"/>
                <a:cs typeface="+mn-cs"/>
              </a:rPr>
              <a:t>syscall.SysProcAttr</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Cloneflags</a:t>
            </a:r>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syscall.CLONE_NEWUTS</a:t>
            </a:r>
            <a:r>
              <a:rPr lang="en-US" altLang="zh-CN" sz="1200" kern="1200" dirty="0" smtClean="0">
                <a:solidFill>
                  <a:schemeClr val="tx1"/>
                </a:solidFill>
                <a:latin typeface="+mn-lt"/>
                <a:ea typeface="+mn-ea"/>
                <a:cs typeface="+mn-cs"/>
              </a:rPr>
              <a:t>,</a:t>
            </a:r>
          </a:p>
          <a:p>
            <a:r>
              <a:rPr lang="mr-IN" altLang="zh-CN" sz="1200" kern="1200" dirty="0" smtClean="0">
                <a:solidFill>
                  <a:schemeClr val="tx1"/>
                </a:solidFill>
                <a:latin typeface="+mn-lt"/>
                <a:ea typeface="+mn-ea"/>
                <a:cs typeface="+mn-cs"/>
              </a:rPr>
              <a:t>  }</a:t>
            </a: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cmd.Stdin</a:t>
            </a:r>
            <a:r>
              <a:rPr lang="en-US" altLang="zh-CN" sz="1200" kern="1200" dirty="0" smtClean="0">
                <a:solidFill>
                  <a:schemeClr val="tx1"/>
                </a:solidFill>
                <a:latin typeface="+mn-lt"/>
                <a:ea typeface="+mn-ea"/>
                <a:cs typeface="+mn-cs"/>
              </a:rPr>
              <a:t> = </a:t>
            </a:r>
            <a:r>
              <a:rPr lang="en-US" altLang="zh-CN" sz="1200" kern="1200" dirty="0" err="1" smtClean="0">
                <a:solidFill>
                  <a:schemeClr val="tx1"/>
                </a:solidFill>
                <a:latin typeface="+mn-lt"/>
                <a:ea typeface="+mn-ea"/>
                <a:cs typeface="+mn-cs"/>
              </a:rPr>
              <a:t>os.Stdin</a:t>
            </a:r>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cmd.Stdout</a:t>
            </a:r>
            <a:r>
              <a:rPr lang="en-US" altLang="zh-CN" sz="1200" kern="1200" dirty="0" smtClean="0">
                <a:solidFill>
                  <a:schemeClr val="tx1"/>
                </a:solidFill>
                <a:latin typeface="+mn-lt"/>
                <a:ea typeface="+mn-ea"/>
                <a:cs typeface="+mn-cs"/>
              </a:rPr>
              <a:t> = </a:t>
            </a:r>
            <a:r>
              <a:rPr lang="en-US" altLang="zh-CN" sz="1200" kern="1200" dirty="0" err="1" smtClean="0">
                <a:solidFill>
                  <a:schemeClr val="tx1"/>
                </a:solidFill>
                <a:latin typeface="+mn-lt"/>
                <a:ea typeface="+mn-ea"/>
                <a:cs typeface="+mn-cs"/>
              </a:rPr>
              <a:t>os.Stdout</a:t>
            </a:r>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cmd.Stderr</a:t>
            </a:r>
            <a:r>
              <a:rPr lang="en-US" altLang="zh-CN" sz="1200" kern="1200" dirty="0" smtClean="0">
                <a:solidFill>
                  <a:schemeClr val="tx1"/>
                </a:solidFill>
                <a:latin typeface="+mn-lt"/>
                <a:ea typeface="+mn-ea"/>
                <a:cs typeface="+mn-cs"/>
              </a:rPr>
              <a:t> = </a:t>
            </a:r>
            <a:r>
              <a:rPr lang="en-US" altLang="zh-CN" sz="1200" kern="1200" dirty="0" err="1" smtClean="0">
                <a:solidFill>
                  <a:schemeClr val="tx1"/>
                </a:solidFill>
                <a:latin typeface="+mn-lt"/>
                <a:ea typeface="+mn-ea"/>
                <a:cs typeface="+mn-cs"/>
              </a:rPr>
              <a:t>os.Stderr</a:t>
            </a:r>
            <a:endParaRPr lang="en-US" altLang="zh-CN" sz="1200" kern="1200" dirty="0" smtClean="0">
              <a:solidFill>
                <a:schemeClr val="tx1"/>
              </a:solidFill>
              <a:latin typeface="+mn-lt"/>
              <a:ea typeface="+mn-ea"/>
              <a:cs typeface="+mn-cs"/>
            </a:endParaRPr>
          </a:p>
          <a:p>
            <a:r>
              <a:rPr lang="mr-IN" altLang="zh-CN" sz="1200" kern="1200" dirty="0" smtClean="0">
                <a:solidFill>
                  <a:schemeClr val="tx1"/>
                </a:solidFill>
                <a:latin typeface="+mn-lt"/>
                <a:ea typeface="+mn-ea"/>
                <a:cs typeface="+mn-cs"/>
              </a:rPr>
              <a:t>  </a:t>
            </a:r>
            <a:r>
              <a:rPr lang="mr-IN" altLang="zh-CN" sz="1200" kern="1200" dirty="0" err="1" smtClean="0">
                <a:solidFill>
                  <a:schemeClr val="tx1"/>
                </a:solidFill>
                <a:latin typeface="+mn-lt"/>
                <a:ea typeface="+mn-ea"/>
                <a:cs typeface="+mn-cs"/>
              </a:rPr>
              <a:t>if</a:t>
            </a:r>
            <a:r>
              <a:rPr lang="mr-IN" altLang="zh-CN" sz="1200" kern="1200" dirty="0" smtClean="0">
                <a:solidFill>
                  <a:schemeClr val="tx1"/>
                </a:solidFill>
                <a:latin typeface="+mn-lt"/>
                <a:ea typeface="+mn-ea"/>
                <a:cs typeface="+mn-cs"/>
              </a:rPr>
              <a:t> </a:t>
            </a:r>
            <a:r>
              <a:rPr lang="mr-IN" altLang="zh-CN" sz="1200" kern="1200" dirty="0" err="1" smtClean="0">
                <a:solidFill>
                  <a:schemeClr val="tx1"/>
                </a:solidFill>
                <a:latin typeface="+mn-lt"/>
                <a:ea typeface="+mn-ea"/>
                <a:cs typeface="+mn-cs"/>
              </a:rPr>
              <a:t>err</a:t>
            </a:r>
            <a:r>
              <a:rPr lang="mr-IN" altLang="zh-CN" sz="1200" kern="1200" dirty="0" smtClean="0">
                <a:solidFill>
                  <a:schemeClr val="tx1"/>
                </a:solidFill>
                <a:latin typeface="+mn-lt"/>
                <a:ea typeface="+mn-ea"/>
                <a:cs typeface="+mn-cs"/>
              </a:rPr>
              <a:t> := </a:t>
            </a:r>
            <a:r>
              <a:rPr lang="mr-IN" altLang="zh-CN" sz="1200" kern="1200" dirty="0" err="1" smtClean="0">
                <a:solidFill>
                  <a:schemeClr val="tx1"/>
                </a:solidFill>
                <a:latin typeface="+mn-lt"/>
                <a:ea typeface="+mn-ea"/>
                <a:cs typeface="+mn-cs"/>
              </a:rPr>
              <a:t>cmd.Run</a:t>
            </a:r>
            <a:r>
              <a:rPr lang="mr-IN" altLang="zh-CN" sz="1200" kern="1200" dirty="0" smtClean="0">
                <a:solidFill>
                  <a:schemeClr val="tx1"/>
                </a:solidFill>
                <a:latin typeface="+mn-lt"/>
                <a:ea typeface="+mn-ea"/>
                <a:cs typeface="+mn-cs"/>
              </a:rPr>
              <a:t>(); </a:t>
            </a:r>
            <a:r>
              <a:rPr lang="mr-IN" altLang="zh-CN" sz="1200" kern="1200" dirty="0" err="1" smtClean="0">
                <a:solidFill>
                  <a:schemeClr val="tx1"/>
                </a:solidFill>
                <a:latin typeface="+mn-lt"/>
                <a:ea typeface="+mn-ea"/>
                <a:cs typeface="+mn-cs"/>
              </a:rPr>
              <a:t>err</a:t>
            </a:r>
            <a:r>
              <a:rPr lang="mr-IN" altLang="zh-CN" sz="1200" kern="1200" dirty="0" smtClean="0">
                <a:solidFill>
                  <a:schemeClr val="tx1"/>
                </a:solidFill>
                <a:latin typeface="+mn-lt"/>
                <a:ea typeface="+mn-ea"/>
                <a:cs typeface="+mn-cs"/>
              </a:rPr>
              <a:t> != </a:t>
            </a:r>
            <a:r>
              <a:rPr lang="mr-IN" altLang="zh-CN" sz="1200" kern="1200" dirty="0" err="1" smtClean="0">
                <a:solidFill>
                  <a:schemeClr val="tx1"/>
                </a:solidFill>
                <a:latin typeface="+mn-lt"/>
                <a:ea typeface="+mn-ea"/>
                <a:cs typeface="+mn-cs"/>
              </a:rPr>
              <a:t>nil</a:t>
            </a:r>
            <a:r>
              <a:rPr lang="mr-IN" altLang="zh-CN" sz="1200" kern="1200" dirty="0" smtClean="0">
                <a:solidFill>
                  <a:schemeClr val="tx1"/>
                </a:solidFill>
                <a:latin typeface="+mn-lt"/>
                <a:ea typeface="+mn-ea"/>
                <a:cs typeface="+mn-cs"/>
              </a:rPr>
              <a:t> {</a:t>
            </a: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log.Fatal</a:t>
            </a:r>
            <a:r>
              <a:rPr lang="en-US" altLang="zh-CN" sz="1200" kern="1200" dirty="0" smtClean="0">
                <a:solidFill>
                  <a:schemeClr val="tx1"/>
                </a:solidFill>
                <a:latin typeface="+mn-lt"/>
                <a:ea typeface="+mn-ea"/>
                <a:cs typeface="+mn-cs"/>
              </a:rPr>
              <a:t>(err)</a:t>
            </a:r>
          </a:p>
          <a:p>
            <a:r>
              <a:rPr lang="mr-IN" altLang="zh-CN" sz="1200" kern="1200" dirty="0" smtClean="0">
                <a:solidFill>
                  <a:schemeClr val="tx1"/>
                </a:solidFill>
                <a:latin typeface="+mn-lt"/>
                <a:ea typeface="+mn-ea"/>
                <a:cs typeface="+mn-cs"/>
              </a:rPr>
              <a:t>  }</a:t>
            </a:r>
          </a:p>
          <a:p>
            <a:endParaRPr lang="mr-IN" altLang="zh-CN" sz="1200" kern="1200" dirty="0" smtClean="0">
              <a:solidFill>
                <a:schemeClr val="tx1"/>
              </a:solidFill>
              <a:latin typeface="+mn-lt"/>
              <a:ea typeface="+mn-ea"/>
              <a:cs typeface="+mn-cs"/>
            </a:endParaRPr>
          </a:p>
          <a:p>
            <a:r>
              <a:rPr lang="mr-IN" altLang="zh-CN" sz="1200" kern="1200" dirty="0" smtClean="0">
                <a:solidFill>
                  <a:schemeClr val="tx1"/>
                </a:solidFill>
                <a:latin typeface="+mn-lt"/>
                <a:ea typeface="+mn-ea"/>
                <a:cs typeface="+mn-cs"/>
              </a:rPr>
              <a:t>}</a:t>
            </a:r>
            <a:endParaRPr kumimoji="1" lang="zh-CN" altLang="en-US" dirty="0"/>
          </a:p>
        </p:txBody>
      </p:sp>
      <p:sp>
        <p:nvSpPr>
          <p:cNvPr id="4" name="幻灯片编号占位符 3"/>
          <p:cNvSpPr>
            <a:spLocks noGrp="1"/>
          </p:cNvSpPr>
          <p:nvPr>
            <p:ph type="sldNum" sz="quarter" idx="10"/>
          </p:nvPr>
        </p:nvSpPr>
        <p:spPr/>
        <p:txBody>
          <a:bodyPr/>
          <a:lstStyle/>
          <a:p>
            <a:fld id="{2A48A843-6325-C940-A430-FD72B9AFF102}" type="slidenum">
              <a:rPr kumimoji="1" lang="zh-CN" altLang="en-US" smtClean="0"/>
              <a:t>5</a:t>
            </a:fld>
            <a:endParaRPr kumimoji="1" lang="zh-CN" altLang="en-US"/>
          </a:p>
        </p:txBody>
      </p:sp>
    </p:spTree>
    <p:extLst>
      <p:ext uri="{BB962C8B-B14F-4D97-AF65-F5344CB8AC3E}">
        <p14:creationId xmlns:p14="http://schemas.microsoft.com/office/powerpoint/2010/main" val="19031937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A48A843-6325-C940-A430-FD72B9AFF102}" type="slidenum">
              <a:rPr kumimoji="1" lang="zh-CN" altLang="en-US" smtClean="0"/>
              <a:t>6</a:t>
            </a:fld>
            <a:endParaRPr kumimoji="1" lang="zh-CN" altLang="en-US"/>
          </a:p>
        </p:txBody>
      </p:sp>
    </p:spTree>
    <p:extLst>
      <p:ext uri="{BB962C8B-B14F-4D97-AF65-F5344CB8AC3E}">
        <p14:creationId xmlns:p14="http://schemas.microsoft.com/office/powerpoint/2010/main" val="16073452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A48A843-6325-C940-A430-FD72B9AFF102}" type="slidenum">
              <a:rPr kumimoji="1" lang="zh-CN" altLang="en-US" smtClean="0"/>
              <a:t>7</a:t>
            </a:fld>
            <a:endParaRPr kumimoji="1" lang="zh-CN" altLang="en-US"/>
          </a:p>
        </p:txBody>
      </p:sp>
    </p:spTree>
    <p:extLst>
      <p:ext uri="{BB962C8B-B14F-4D97-AF65-F5344CB8AC3E}">
        <p14:creationId xmlns:p14="http://schemas.microsoft.com/office/powerpoint/2010/main" val="1553370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effectLst/>
              </a:rPr>
              <a:t>这就是 </a:t>
            </a:r>
            <a:r>
              <a:rPr lang="en-US" altLang="zh-CN" b="1" dirty="0" smtClean="0">
                <a:effectLst/>
              </a:rPr>
              <a:t>Mount Namespace </a:t>
            </a:r>
            <a:r>
              <a:rPr lang="zh-CN" altLang="en-US" b="1" dirty="0" smtClean="0">
                <a:effectLst/>
              </a:rPr>
              <a:t>跟其他 </a:t>
            </a:r>
            <a:r>
              <a:rPr lang="en-US" altLang="zh-CN" b="1" dirty="0" smtClean="0">
                <a:effectLst/>
              </a:rPr>
              <a:t>Namespace </a:t>
            </a:r>
            <a:r>
              <a:rPr lang="zh-CN" altLang="en-US" b="1" dirty="0" smtClean="0">
                <a:effectLst/>
              </a:rPr>
              <a:t>的使用略有不同的地方：它对容器进程视图的改变，一定是伴随着挂载操作（</a:t>
            </a:r>
            <a:r>
              <a:rPr lang="en-US" altLang="zh-CN" b="1" dirty="0" smtClean="0">
                <a:effectLst/>
              </a:rPr>
              <a:t>mount</a:t>
            </a:r>
            <a:r>
              <a:rPr lang="zh-CN" altLang="en-US" b="1" dirty="0" smtClean="0">
                <a:effectLst/>
              </a:rPr>
              <a:t>）才能生效。</a:t>
            </a:r>
            <a:endParaRPr lang="zh-CN" altLang="en-US" dirty="0" smtClean="0">
              <a:effectLst/>
            </a:endParaRPr>
          </a:p>
          <a:p>
            <a:endParaRPr kumimoji="1" lang="zh-CN" altLang="en-US" dirty="0"/>
          </a:p>
        </p:txBody>
      </p:sp>
      <p:sp>
        <p:nvSpPr>
          <p:cNvPr id="4" name="幻灯片编号占位符 3"/>
          <p:cNvSpPr>
            <a:spLocks noGrp="1"/>
          </p:cNvSpPr>
          <p:nvPr>
            <p:ph type="sldNum" sz="quarter" idx="10"/>
          </p:nvPr>
        </p:nvSpPr>
        <p:spPr/>
        <p:txBody>
          <a:bodyPr/>
          <a:lstStyle/>
          <a:p>
            <a:fld id="{2A48A843-6325-C940-A430-FD72B9AFF102}" type="slidenum">
              <a:rPr kumimoji="1" lang="zh-CN" altLang="en-US" smtClean="0"/>
              <a:t>8</a:t>
            </a:fld>
            <a:endParaRPr kumimoji="1" lang="zh-CN" altLang="en-US"/>
          </a:p>
        </p:txBody>
      </p:sp>
    </p:spTree>
    <p:extLst>
      <p:ext uri="{BB962C8B-B14F-4D97-AF65-F5344CB8AC3E}">
        <p14:creationId xmlns:p14="http://schemas.microsoft.com/office/powerpoint/2010/main" val="8533054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在理解了 </a:t>
            </a:r>
            <a:r>
              <a:rPr lang="en-US" altLang="zh-CN" sz="1200" kern="1200" dirty="0" smtClean="0">
                <a:solidFill>
                  <a:schemeClr val="tx1"/>
                </a:solidFill>
                <a:effectLst/>
                <a:latin typeface="+mn-lt"/>
                <a:ea typeface="+mn-ea"/>
                <a:cs typeface="+mn-cs"/>
              </a:rPr>
              <a:t>Namespace </a:t>
            </a:r>
            <a:r>
              <a:rPr lang="zh-CN" altLang="en-US" sz="1200" kern="1200" dirty="0" smtClean="0">
                <a:solidFill>
                  <a:schemeClr val="tx1"/>
                </a:solidFill>
                <a:effectLst/>
                <a:latin typeface="+mn-lt"/>
                <a:ea typeface="+mn-ea"/>
                <a:cs typeface="+mn-cs"/>
              </a:rPr>
              <a:t>的工作方式之后，你就会明白，跟真实存在的虚拟机不同，在使用 </a:t>
            </a:r>
            <a:r>
              <a:rPr lang="en-US" altLang="zh-CN" sz="1200" kern="1200" dirty="0" smtClean="0">
                <a:solidFill>
                  <a:schemeClr val="tx1"/>
                </a:solidFill>
                <a:effectLst/>
                <a:latin typeface="+mn-lt"/>
                <a:ea typeface="+mn-ea"/>
                <a:cs typeface="+mn-cs"/>
              </a:rPr>
              <a:t>Docker </a:t>
            </a:r>
            <a:r>
              <a:rPr lang="zh-CN" altLang="en-US" sz="1200" kern="1200" dirty="0" smtClean="0">
                <a:solidFill>
                  <a:schemeClr val="tx1"/>
                </a:solidFill>
                <a:effectLst/>
                <a:latin typeface="+mn-lt"/>
                <a:ea typeface="+mn-ea"/>
                <a:cs typeface="+mn-cs"/>
              </a:rPr>
              <a:t>的时候，并没有一个真正的“</a:t>
            </a:r>
            <a:r>
              <a:rPr lang="en-US" altLang="zh-CN" sz="1200" kern="1200" dirty="0" smtClean="0">
                <a:solidFill>
                  <a:schemeClr val="tx1"/>
                </a:solidFill>
                <a:effectLst/>
                <a:latin typeface="+mn-lt"/>
                <a:ea typeface="+mn-ea"/>
                <a:cs typeface="+mn-cs"/>
              </a:rPr>
              <a:t>Docker </a:t>
            </a:r>
            <a:r>
              <a:rPr lang="zh-CN" altLang="en-US" sz="1200" kern="1200" dirty="0" smtClean="0">
                <a:solidFill>
                  <a:schemeClr val="tx1"/>
                </a:solidFill>
                <a:effectLst/>
                <a:latin typeface="+mn-lt"/>
                <a:ea typeface="+mn-ea"/>
                <a:cs typeface="+mn-cs"/>
              </a:rPr>
              <a:t>容器”运行在宿主机里面。</a:t>
            </a:r>
            <a:r>
              <a:rPr lang="en-US" altLang="zh-CN" sz="1200" kern="1200" dirty="0" smtClean="0">
                <a:solidFill>
                  <a:schemeClr val="tx1"/>
                </a:solidFill>
                <a:effectLst/>
                <a:latin typeface="+mn-lt"/>
                <a:ea typeface="+mn-ea"/>
                <a:cs typeface="+mn-cs"/>
              </a:rPr>
              <a:t>Docker </a:t>
            </a:r>
            <a:r>
              <a:rPr lang="zh-CN" altLang="en-US" sz="1200" kern="1200" dirty="0" smtClean="0">
                <a:solidFill>
                  <a:schemeClr val="tx1"/>
                </a:solidFill>
                <a:effectLst/>
                <a:latin typeface="+mn-lt"/>
                <a:ea typeface="+mn-ea"/>
                <a:cs typeface="+mn-cs"/>
              </a:rPr>
              <a:t>项目帮助用户启动的，还是原来的应用进程，只不过在创建这些进程时，</a:t>
            </a:r>
            <a:r>
              <a:rPr lang="en-US" altLang="zh-CN" sz="1200" kern="1200" dirty="0" smtClean="0">
                <a:solidFill>
                  <a:schemeClr val="tx1"/>
                </a:solidFill>
                <a:effectLst/>
                <a:latin typeface="+mn-lt"/>
                <a:ea typeface="+mn-ea"/>
                <a:cs typeface="+mn-cs"/>
              </a:rPr>
              <a:t>Docker </a:t>
            </a:r>
            <a:r>
              <a:rPr lang="zh-CN" altLang="en-US" sz="1200" kern="1200" dirty="0" smtClean="0">
                <a:solidFill>
                  <a:schemeClr val="tx1"/>
                </a:solidFill>
                <a:effectLst/>
                <a:latin typeface="+mn-lt"/>
                <a:ea typeface="+mn-ea"/>
                <a:cs typeface="+mn-cs"/>
              </a:rPr>
              <a:t>为它们加上了各种各样的 </a:t>
            </a:r>
            <a:r>
              <a:rPr lang="en-US" altLang="zh-CN" sz="1200" kern="1200" dirty="0" smtClean="0">
                <a:solidFill>
                  <a:schemeClr val="tx1"/>
                </a:solidFill>
                <a:effectLst/>
                <a:latin typeface="+mn-lt"/>
                <a:ea typeface="+mn-ea"/>
                <a:cs typeface="+mn-cs"/>
              </a:rPr>
              <a:t>Namespace </a:t>
            </a:r>
            <a:r>
              <a:rPr lang="zh-CN" altLang="en-US" sz="1200" kern="1200" dirty="0" smtClean="0">
                <a:solidFill>
                  <a:schemeClr val="tx1"/>
                </a:solidFill>
                <a:effectLst/>
                <a:latin typeface="+mn-lt"/>
                <a:ea typeface="+mn-ea"/>
                <a:cs typeface="+mn-cs"/>
              </a:rPr>
              <a:t>参数</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effectLst/>
            </a:endParaRPr>
          </a:p>
          <a:p>
            <a:endParaRPr kumimoji="1" lang="zh-CN" altLang="en-US" dirty="0"/>
          </a:p>
        </p:txBody>
      </p:sp>
      <p:sp>
        <p:nvSpPr>
          <p:cNvPr id="4" name="幻灯片编号占位符 3"/>
          <p:cNvSpPr>
            <a:spLocks noGrp="1"/>
          </p:cNvSpPr>
          <p:nvPr>
            <p:ph type="sldNum" sz="quarter" idx="10"/>
          </p:nvPr>
        </p:nvSpPr>
        <p:spPr/>
        <p:txBody>
          <a:bodyPr/>
          <a:lstStyle/>
          <a:p>
            <a:fld id="{2A48A843-6325-C940-A430-FD72B9AFF102}" type="slidenum">
              <a:rPr kumimoji="1" lang="zh-CN" altLang="en-US" smtClean="0"/>
              <a:t>9</a:t>
            </a:fld>
            <a:endParaRPr kumimoji="1" lang="zh-CN" altLang="en-US"/>
          </a:p>
        </p:txBody>
      </p:sp>
    </p:spTree>
    <p:extLst>
      <p:ext uri="{BB962C8B-B14F-4D97-AF65-F5344CB8AC3E}">
        <p14:creationId xmlns:p14="http://schemas.microsoft.com/office/powerpoint/2010/main" val="3731388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err="1" smtClean="0">
                <a:effectLst/>
              </a:rPr>
              <a:t>Cgroups</a:t>
            </a:r>
            <a:r>
              <a:rPr lang="en-US" altLang="zh-CN" b="1" dirty="0" smtClean="0">
                <a:effectLst/>
              </a:rPr>
              <a:t> </a:t>
            </a:r>
            <a:r>
              <a:rPr lang="zh-CN" altLang="en-US" b="1" dirty="0" smtClean="0">
                <a:effectLst/>
              </a:rPr>
              <a:t>技术</a:t>
            </a:r>
            <a:r>
              <a:rPr lang="zh-CN" altLang="en-US" sz="1200" kern="1200" dirty="0" smtClean="0">
                <a:solidFill>
                  <a:schemeClr val="tx1"/>
                </a:solidFill>
                <a:effectLst/>
                <a:latin typeface="+mn-lt"/>
                <a:ea typeface="+mn-ea"/>
                <a:cs typeface="+mn-cs"/>
              </a:rPr>
              <a:t>是用来制造约束的主要手段。</a:t>
            </a:r>
            <a:r>
              <a:rPr lang="zh-CN" altLang="en-US" b="1" dirty="0" smtClean="0">
                <a:effectLst/>
              </a:rPr>
              <a:t>它最主要的作用，就是限制一个进程组能够使用的资源上限，包括 </a:t>
            </a:r>
            <a:r>
              <a:rPr lang="en-US" altLang="zh-CN" b="1" dirty="0" smtClean="0">
                <a:effectLst/>
              </a:rPr>
              <a:t>CPU</a:t>
            </a:r>
            <a:r>
              <a:rPr lang="zh-CN" altLang="en-US" b="1" dirty="0" smtClean="0">
                <a:effectLst/>
              </a:rPr>
              <a:t>、内存、磁盘、网络带宽等等。</a:t>
            </a:r>
            <a:endParaRPr lang="zh-CN" altLang="en-US"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effectLst/>
              </a:rPr>
              <a:t>Linux </a:t>
            </a:r>
            <a:r>
              <a:rPr lang="en-US" altLang="zh-CN" b="1" dirty="0" err="1" smtClean="0">
                <a:effectLst/>
              </a:rPr>
              <a:t>Cgroups</a:t>
            </a:r>
            <a:r>
              <a:rPr lang="en-US" altLang="zh-CN" b="1" dirty="0" smtClean="0">
                <a:effectLst/>
              </a:rPr>
              <a:t> </a:t>
            </a:r>
            <a:r>
              <a:rPr lang="zh-CN" altLang="en-US" b="1" dirty="0" smtClean="0">
                <a:effectLst/>
              </a:rPr>
              <a:t>的设计还是比较易用的，简单粗暴地理解呢，它就是一个子系统目录加上一组资源限制文件的组合</a:t>
            </a:r>
            <a:r>
              <a:rPr lang="zh-CN" altLang="en-US" sz="1200" kern="1200" dirty="0" smtClean="0">
                <a:solidFill>
                  <a:schemeClr val="tx1"/>
                </a:solidFill>
                <a:effectLst/>
                <a:latin typeface="+mn-lt"/>
                <a:ea typeface="+mn-ea"/>
                <a:cs typeface="+mn-cs"/>
              </a:rPr>
              <a:t>。而对于 </a:t>
            </a:r>
            <a:r>
              <a:rPr lang="en-US" altLang="zh-CN" sz="1200" kern="1200" dirty="0" smtClean="0">
                <a:solidFill>
                  <a:schemeClr val="tx1"/>
                </a:solidFill>
                <a:effectLst/>
                <a:latin typeface="+mn-lt"/>
                <a:ea typeface="+mn-ea"/>
                <a:cs typeface="+mn-cs"/>
              </a:rPr>
              <a:t>Docker </a:t>
            </a:r>
            <a:r>
              <a:rPr lang="zh-CN" altLang="en-US" sz="1200" kern="1200" dirty="0" smtClean="0">
                <a:solidFill>
                  <a:schemeClr val="tx1"/>
                </a:solidFill>
                <a:effectLst/>
                <a:latin typeface="+mn-lt"/>
                <a:ea typeface="+mn-ea"/>
                <a:cs typeface="+mn-cs"/>
              </a:rPr>
              <a:t>等 </a:t>
            </a:r>
            <a:r>
              <a:rPr lang="en-US" altLang="zh-CN" sz="1200" kern="1200" dirty="0" smtClean="0">
                <a:solidFill>
                  <a:schemeClr val="tx1"/>
                </a:solidFill>
                <a:effectLst/>
                <a:latin typeface="+mn-lt"/>
                <a:ea typeface="+mn-ea"/>
                <a:cs typeface="+mn-cs"/>
              </a:rPr>
              <a:t>Linux </a:t>
            </a:r>
            <a:r>
              <a:rPr lang="zh-CN" altLang="en-US" sz="1200" kern="1200" dirty="0" smtClean="0">
                <a:solidFill>
                  <a:schemeClr val="tx1"/>
                </a:solidFill>
                <a:effectLst/>
                <a:latin typeface="+mn-lt"/>
                <a:ea typeface="+mn-ea"/>
                <a:cs typeface="+mn-cs"/>
              </a:rPr>
              <a:t>容器项目来说，它们只需要在每个子系统下面，为每个容器创建一个控制组（即创建一个新目录），然后在启动容器进程之后，把这个进程的 </a:t>
            </a:r>
            <a:r>
              <a:rPr lang="en-US" altLang="zh-CN" sz="1200" kern="1200" dirty="0" smtClean="0">
                <a:solidFill>
                  <a:schemeClr val="tx1"/>
                </a:solidFill>
                <a:effectLst/>
                <a:latin typeface="+mn-lt"/>
                <a:ea typeface="+mn-ea"/>
                <a:cs typeface="+mn-cs"/>
              </a:rPr>
              <a:t>PID </a:t>
            </a:r>
            <a:r>
              <a:rPr lang="zh-CN" altLang="en-US" sz="1200" kern="1200" dirty="0" smtClean="0">
                <a:solidFill>
                  <a:schemeClr val="tx1"/>
                </a:solidFill>
                <a:effectLst/>
                <a:latin typeface="+mn-lt"/>
                <a:ea typeface="+mn-ea"/>
                <a:cs typeface="+mn-cs"/>
              </a:rPr>
              <a:t>填写到对应控制组的 </a:t>
            </a:r>
            <a:r>
              <a:rPr lang="en-US" altLang="zh-CN" sz="1200" kern="1200" dirty="0" smtClean="0">
                <a:solidFill>
                  <a:schemeClr val="tx1"/>
                </a:solidFill>
                <a:effectLst/>
                <a:latin typeface="+mn-lt"/>
                <a:ea typeface="+mn-ea"/>
                <a:cs typeface="+mn-cs"/>
              </a:rPr>
              <a:t>tasks </a:t>
            </a:r>
            <a:r>
              <a:rPr lang="zh-CN" altLang="en-US" sz="1200" kern="1200" dirty="0" smtClean="0">
                <a:solidFill>
                  <a:schemeClr val="tx1"/>
                </a:solidFill>
                <a:effectLst/>
                <a:latin typeface="+mn-lt"/>
                <a:ea typeface="+mn-ea"/>
                <a:cs typeface="+mn-cs"/>
              </a:rPr>
              <a:t>文件中就可以了。</a:t>
            </a:r>
            <a:endParaRPr lang="zh-CN" altLang="en-US"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effectLst/>
            </a:endParaRPr>
          </a:p>
          <a:p>
            <a:endParaRPr kumimoji="1"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fld id="{2A48A843-6325-C940-A430-FD72B9AFF102}" type="slidenum">
              <a:rPr kumimoji="1" lang="zh-CN" altLang="en-US" smtClean="0"/>
              <a:t>10</a:t>
            </a:fld>
            <a:endParaRPr kumimoji="1" lang="zh-CN" altLang="en-US"/>
          </a:p>
        </p:txBody>
      </p:sp>
    </p:spTree>
    <p:extLst>
      <p:ext uri="{BB962C8B-B14F-4D97-AF65-F5344CB8AC3E}">
        <p14:creationId xmlns:p14="http://schemas.microsoft.com/office/powerpoint/2010/main" val="7926246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A48A843-6325-C940-A430-FD72B9AFF102}" type="slidenum">
              <a:rPr kumimoji="1" lang="zh-CN" altLang="en-US" smtClean="0"/>
              <a:t>11</a:t>
            </a:fld>
            <a:endParaRPr kumimoji="1" lang="zh-CN" altLang="en-US"/>
          </a:p>
        </p:txBody>
      </p:sp>
    </p:spTree>
    <p:extLst>
      <p:ext uri="{BB962C8B-B14F-4D97-AF65-F5344CB8AC3E}">
        <p14:creationId xmlns:p14="http://schemas.microsoft.com/office/powerpoint/2010/main" val="5458001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6/3/19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标题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zh-CN" altLang="en-US" smtClean="0"/>
              <a:t>单击此处编辑母版标题样式</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8C79C5D-2A6F-F04D-97DA-BEF2467B64E4}" type="datetimeFigureOut">
              <a:rPr lang="en-US" dirty="0"/>
              <a:pPr/>
              <a:t>6/3/19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标题的引述">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DFA1846-DA80-1C48-A609-854EA85C59AD}" type="datetimeFigureOut">
              <a:rPr lang="en-US" dirty="0"/>
              <a:pPr/>
              <a:t>6/3/19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zh-CN" altLang="en-US" smtClean="0"/>
              <a:t>单击此处编辑母版标题样式</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zh-CN" altLang="en-US" smtClean="0"/>
              <a:t>单击此处编辑母版文本样式</a:t>
            </a:r>
          </a:p>
        </p:txBody>
      </p:sp>
      <p:sp>
        <p:nvSpPr>
          <p:cNvPr id="2" name="Date Placeholder 1"/>
          <p:cNvSpPr>
            <a:spLocks noGrp="1"/>
          </p:cNvSpPr>
          <p:nvPr>
            <p:ph type="dt" sz="half" idx="10"/>
          </p:nvPr>
        </p:nvSpPr>
        <p:spPr/>
        <p:txBody>
          <a:bodyPr/>
          <a:lstStyle/>
          <a:p>
            <a:fld id="{FBF54567-0DE4-3F47-BF90-CB84690072F9}" type="datetimeFigureOut">
              <a:rPr lang="en-US" dirty="0"/>
              <a:pPr/>
              <a:t>6/3/19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6/3/19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6/3/19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6/3/19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DFA1846-DA80-1C48-A609-854EA85C59AD}" type="datetimeFigureOut">
              <a:rPr lang="en-US" dirty="0"/>
              <a:pPr/>
              <a:t>6/3/19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6/3/19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6/3/19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6/3/19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6/3/19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D0DF5E60-9974-AC48-9591-99C2BB44B7CF}" type="datetimeFigureOut">
              <a:rPr lang="en-US" dirty="0"/>
              <a:pPr/>
              <a:t>6/3/19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zh-CN" altLang="en-US" smtClean="0"/>
              <a:t>单击此处编辑母版标题样式</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6/3/19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6/3/19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kumimoji="1" lang="zh-CN" altLang="en-US" dirty="0"/>
          </a:p>
        </p:txBody>
      </p:sp>
      <p:sp>
        <p:nvSpPr>
          <p:cNvPr id="3" name="副标题 2"/>
          <p:cNvSpPr>
            <a:spLocks noGrp="1"/>
          </p:cNvSpPr>
          <p:nvPr>
            <p:ph type="subTitle" idx="1"/>
          </p:nvPr>
        </p:nvSpPr>
        <p:spPr/>
        <p:txBody>
          <a:bodyPr/>
          <a:lstStyle/>
          <a:p>
            <a:pPr algn="ctr"/>
            <a:r>
              <a:rPr kumimoji="1" lang="en-US" altLang="zh-CN" dirty="0" smtClean="0"/>
              <a:t>Docker</a:t>
            </a:r>
            <a:r>
              <a:rPr kumimoji="1" lang="zh-CN" altLang="en-US" dirty="0" smtClean="0"/>
              <a:t>核心技术及原理</a:t>
            </a:r>
            <a:endParaRPr kumimoji="1"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4800" y="1537672"/>
            <a:ext cx="8128000" cy="2794000"/>
          </a:xfrm>
          <a:prstGeom prst="rect">
            <a:avLst/>
          </a:prstGeom>
        </p:spPr>
      </p:pic>
    </p:spTree>
    <p:extLst>
      <p:ext uri="{BB962C8B-B14F-4D97-AF65-F5344CB8AC3E}">
        <p14:creationId xmlns:p14="http://schemas.microsoft.com/office/powerpoint/2010/main" val="8259576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Cgroup</a:t>
            </a:r>
            <a:endParaRPr kumimoji="1" lang="zh-CN" altLang="en-US" dirty="0"/>
          </a:p>
        </p:txBody>
      </p:sp>
      <p:sp>
        <p:nvSpPr>
          <p:cNvPr id="3" name="内容占位符 2"/>
          <p:cNvSpPr>
            <a:spLocks noGrp="1"/>
          </p:cNvSpPr>
          <p:nvPr>
            <p:ph idx="1"/>
          </p:nvPr>
        </p:nvSpPr>
        <p:spPr>
          <a:xfrm>
            <a:off x="368138" y="2222286"/>
            <a:ext cx="5078505" cy="4496565"/>
          </a:xfrm>
        </p:spPr>
        <p:txBody>
          <a:bodyPr>
            <a:normAutofit/>
          </a:bodyPr>
          <a:lstStyle/>
          <a:p>
            <a:r>
              <a:rPr lang="en-US" altLang="zh-CN" dirty="0"/>
              <a:t>mount -t </a:t>
            </a:r>
            <a:r>
              <a:rPr lang="en-US" altLang="zh-CN" dirty="0" err="1"/>
              <a:t>cgroup</a:t>
            </a:r>
            <a:endParaRPr lang="en-US" altLang="zh-CN" dirty="0"/>
          </a:p>
          <a:p>
            <a:r>
              <a:rPr lang="en-US" altLang="zh-CN" dirty="0"/>
              <a:t>ls /sys/fs/</a:t>
            </a:r>
            <a:r>
              <a:rPr lang="en-US" altLang="zh-CN" dirty="0" err="1"/>
              <a:t>cgroup</a:t>
            </a:r>
            <a:r>
              <a:rPr lang="en-US" altLang="zh-CN" dirty="0"/>
              <a:t>/</a:t>
            </a:r>
            <a:r>
              <a:rPr lang="en-US" altLang="zh-CN" dirty="0" err="1"/>
              <a:t>cpu</a:t>
            </a:r>
            <a:endParaRPr lang="en-US" altLang="zh-CN" dirty="0"/>
          </a:p>
          <a:p>
            <a:r>
              <a:rPr lang="en-US" altLang="zh-CN" dirty="0"/>
              <a:t>cd /sys/fs/</a:t>
            </a:r>
            <a:r>
              <a:rPr lang="en-US" altLang="zh-CN" dirty="0" err="1"/>
              <a:t>cgroup</a:t>
            </a:r>
            <a:r>
              <a:rPr lang="en-US" altLang="zh-CN" dirty="0"/>
              <a:t>/</a:t>
            </a:r>
            <a:r>
              <a:rPr lang="en-US" altLang="zh-CN" dirty="0" err="1"/>
              <a:t>cpu</a:t>
            </a:r>
            <a:endParaRPr lang="en-US" altLang="zh-CN" dirty="0"/>
          </a:p>
          <a:p>
            <a:r>
              <a:rPr lang="en-US" altLang="zh-CN" dirty="0" err="1"/>
              <a:t>mkdir</a:t>
            </a:r>
            <a:r>
              <a:rPr lang="en-US" altLang="zh-CN" dirty="0"/>
              <a:t> container</a:t>
            </a:r>
          </a:p>
          <a:p>
            <a:r>
              <a:rPr lang="en-US" altLang="zh-CN" dirty="0"/>
              <a:t>ls container</a:t>
            </a:r>
          </a:p>
          <a:p>
            <a:r>
              <a:rPr lang="en-US" altLang="zh-CN" dirty="0"/>
              <a:t/>
            </a:r>
            <a:br>
              <a:rPr lang="en-US" altLang="zh-CN" dirty="0"/>
            </a:br>
            <a:endParaRPr lang="en-US" altLang="zh-CN" dirty="0"/>
          </a:p>
          <a:p>
            <a:r>
              <a:rPr lang="en-US" altLang="zh-CN" dirty="0"/>
              <a:t>while : ; do : ; done &amp;</a:t>
            </a:r>
          </a:p>
          <a:p>
            <a:r>
              <a:rPr lang="en-US" altLang="zh-CN" dirty="0" smtClean="0"/>
              <a:t>top</a:t>
            </a:r>
            <a:r>
              <a:rPr lang="en-US" altLang="zh-CN" dirty="0"/>
              <a:t/>
            </a:r>
            <a:br>
              <a:rPr lang="en-US" altLang="zh-CN" dirty="0"/>
            </a:br>
            <a:endParaRPr lang="en-US" altLang="zh-CN" dirty="0"/>
          </a:p>
          <a:p>
            <a:endParaRPr kumimoji="1" lang="zh-CN" altLang="en-US" dirty="0"/>
          </a:p>
        </p:txBody>
      </p:sp>
      <p:sp>
        <p:nvSpPr>
          <p:cNvPr id="4" name="内容占位符 2"/>
          <p:cNvSpPr txBox="1">
            <a:spLocks/>
          </p:cNvSpPr>
          <p:nvPr/>
        </p:nvSpPr>
        <p:spPr>
          <a:xfrm>
            <a:off x="5446643" y="2222286"/>
            <a:ext cx="6612835" cy="4496565"/>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altLang="zh-CN" dirty="0" smtClean="0"/>
              <a:t>cat /sys/fs/</a:t>
            </a:r>
            <a:r>
              <a:rPr lang="en-US" altLang="zh-CN" dirty="0" err="1" smtClean="0"/>
              <a:t>cgroup</a:t>
            </a:r>
            <a:r>
              <a:rPr lang="en-US" altLang="zh-CN" dirty="0" smtClean="0"/>
              <a:t>/</a:t>
            </a:r>
            <a:r>
              <a:rPr lang="en-US" altLang="zh-CN" dirty="0" err="1" smtClean="0"/>
              <a:t>cpu</a:t>
            </a:r>
            <a:r>
              <a:rPr lang="en-US" altLang="zh-CN" dirty="0" smtClean="0"/>
              <a:t>/container/</a:t>
            </a:r>
            <a:r>
              <a:rPr lang="en-US" altLang="zh-CN" dirty="0" err="1" smtClean="0"/>
              <a:t>cpu.cfs_quota_us</a:t>
            </a:r>
            <a:endParaRPr lang="en-US" altLang="zh-CN" dirty="0" smtClean="0"/>
          </a:p>
          <a:p>
            <a:r>
              <a:rPr lang="en-US" altLang="zh-CN" dirty="0" smtClean="0"/>
              <a:t>cat /sys/fs/</a:t>
            </a:r>
            <a:r>
              <a:rPr lang="en-US" altLang="zh-CN" dirty="0" err="1" smtClean="0"/>
              <a:t>cgroup</a:t>
            </a:r>
            <a:r>
              <a:rPr lang="en-US" altLang="zh-CN" dirty="0" smtClean="0"/>
              <a:t>/</a:t>
            </a:r>
            <a:r>
              <a:rPr lang="en-US" altLang="zh-CN" dirty="0" err="1" smtClean="0"/>
              <a:t>cpu</a:t>
            </a:r>
            <a:r>
              <a:rPr lang="en-US" altLang="zh-CN" dirty="0" smtClean="0"/>
              <a:t>/container/</a:t>
            </a:r>
            <a:r>
              <a:rPr lang="en-US" altLang="zh-CN" dirty="0" err="1" smtClean="0"/>
              <a:t>cpu.cfs_period_us</a:t>
            </a:r>
            <a:r>
              <a:rPr lang="en-US" altLang="zh-CN" dirty="0" smtClean="0"/>
              <a:t> </a:t>
            </a:r>
          </a:p>
          <a:p>
            <a:r>
              <a:rPr lang="en-US" altLang="zh-CN" dirty="0" smtClean="0"/>
              <a:t/>
            </a:r>
            <a:br>
              <a:rPr lang="en-US" altLang="zh-CN" dirty="0" smtClean="0"/>
            </a:br>
            <a:endParaRPr lang="en-US" altLang="zh-CN" dirty="0" smtClean="0"/>
          </a:p>
          <a:p>
            <a:r>
              <a:rPr lang="en-US" altLang="zh-CN" dirty="0" smtClean="0"/>
              <a:t>echo 20000 &gt; /sys/fs/</a:t>
            </a:r>
            <a:r>
              <a:rPr lang="en-US" altLang="zh-CN" dirty="0" err="1" smtClean="0"/>
              <a:t>cgroup</a:t>
            </a:r>
            <a:r>
              <a:rPr lang="en-US" altLang="zh-CN" dirty="0" smtClean="0"/>
              <a:t>/</a:t>
            </a:r>
            <a:r>
              <a:rPr lang="en-US" altLang="zh-CN" dirty="0" err="1" smtClean="0"/>
              <a:t>cpu</a:t>
            </a:r>
            <a:r>
              <a:rPr lang="en-US" altLang="zh-CN" dirty="0" smtClean="0"/>
              <a:t>/container/</a:t>
            </a:r>
            <a:r>
              <a:rPr lang="en-US" altLang="zh-CN" dirty="0" err="1" smtClean="0"/>
              <a:t>cpu.cfs_quota_us</a:t>
            </a:r>
            <a:endParaRPr lang="en-US" altLang="zh-CN" dirty="0" smtClean="0"/>
          </a:p>
          <a:p>
            <a:r>
              <a:rPr lang="en-US" altLang="zh-CN" dirty="0" smtClean="0"/>
              <a:t>echo 20437 &gt; /sys/fs/</a:t>
            </a:r>
            <a:r>
              <a:rPr lang="en-US" altLang="zh-CN" dirty="0" err="1" smtClean="0"/>
              <a:t>cgroup</a:t>
            </a:r>
            <a:r>
              <a:rPr lang="en-US" altLang="zh-CN" dirty="0" smtClean="0"/>
              <a:t>/</a:t>
            </a:r>
            <a:r>
              <a:rPr lang="en-US" altLang="zh-CN" dirty="0" err="1" smtClean="0"/>
              <a:t>cpu</a:t>
            </a:r>
            <a:r>
              <a:rPr lang="en-US" altLang="zh-CN" dirty="0" smtClean="0"/>
              <a:t>/container/tasks </a:t>
            </a:r>
          </a:p>
          <a:p>
            <a:r>
              <a:rPr lang="en-US" altLang="zh-CN" dirty="0" smtClean="0"/>
              <a:t>top</a:t>
            </a:r>
          </a:p>
          <a:p>
            <a:endParaRPr kumimoji="1" lang="zh-CN" altLang="en-US" dirty="0"/>
          </a:p>
        </p:txBody>
      </p:sp>
    </p:spTree>
    <p:extLst>
      <p:ext uri="{BB962C8B-B14F-4D97-AF65-F5344CB8AC3E}">
        <p14:creationId xmlns:p14="http://schemas.microsoft.com/office/powerpoint/2010/main" val="20362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a:t>Cgroup</a:t>
            </a:r>
            <a:endParaRPr kumimoji="1" lang="zh-CN" altLang="en-US" dirty="0"/>
          </a:p>
        </p:txBody>
      </p:sp>
      <p:sp>
        <p:nvSpPr>
          <p:cNvPr id="3" name="内容占位符 2"/>
          <p:cNvSpPr>
            <a:spLocks noGrp="1"/>
          </p:cNvSpPr>
          <p:nvPr>
            <p:ph idx="1"/>
          </p:nvPr>
        </p:nvSpPr>
        <p:spPr/>
        <p:txBody>
          <a:bodyPr/>
          <a:lstStyle/>
          <a:p>
            <a:r>
              <a:rPr lang="en-US" altLang="zh-CN" dirty="0"/>
              <a:t>yum install -y stress</a:t>
            </a:r>
          </a:p>
          <a:p>
            <a:r>
              <a:rPr lang="en-US" altLang="zh-CN" dirty="0"/>
              <a:t>cd /sys/fs/</a:t>
            </a:r>
            <a:r>
              <a:rPr lang="en-US" altLang="zh-CN" dirty="0" err="1"/>
              <a:t>cgroup</a:t>
            </a:r>
            <a:r>
              <a:rPr lang="en-US" altLang="zh-CN" dirty="0"/>
              <a:t>/memory/</a:t>
            </a:r>
          </a:p>
          <a:p>
            <a:r>
              <a:rPr lang="en-US" altLang="zh-CN" dirty="0"/>
              <a:t>stress --</a:t>
            </a:r>
            <a:r>
              <a:rPr lang="en-US" altLang="zh-CN" dirty="0" err="1"/>
              <a:t>vm</a:t>
            </a:r>
            <a:r>
              <a:rPr lang="en-US" altLang="zh-CN" dirty="0"/>
              <a:t>-bytes 200m --</a:t>
            </a:r>
            <a:r>
              <a:rPr lang="en-US" altLang="zh-CN" dirty="0" err="1"/>
              <a:t>vm</a:t>
            </a:r>
            <a:r>
              <a:rPr lang="en-US" altLang="zh-CN" dirty="0"/>
              <a:t>-keep -m 1</a:t>
            </a:r>
          </a:p>
          <a:p>
            <a:r>
              <a:rPr lang="en-US" altLang="zh-CN" dirty="0" err="1"/>
              <a:t>mkdir</a:t>
            </a:r>
            <a:r>
              <a:rPr lang="en-US" altLang="zh-CN" dirty="0"/>
              <a:t> test-limit-memory &amp;&amp; cd test-limit-memory</a:t>
            </a:r>
          </a:p>
          <a:p>
            <a:r>
              <a:rPr lang="en-US" altLang="zh-CN" dirty="0"/>
              <a:t>echo "100m" &gt; </a:t>
            </a:r>
            <a:r>
              <a:rPr lang="en-US" altLang="zh-CN" dirty="0" err="1"/>
              <a:t>memory.limit_in_bytes</a:t>
            </a:r>
            <a:endParaRPr lang="en-US" altLang="zh-CN" dirty="0"/>
          </a:p>
          <a:p>
            <a:r>
              <a:rPr lang="en-US" altLang="zh-CN" dirty="0"/>
              <a:t>echo $$ &gt; tasks</a:t>
            </a:r>
          </a:p>
          <a:p>
            <a:r>
              <a:rPr lang="en-US" altLang="zh-CN" dirty="0"/>
              <a:t>stress --</a:t>
            </a:r>
            <a:r>
              <a:rPr lang="en-US" altLang="zh-CN" dirty="0" err="1"/>
              <a:t>vm</a:t>
            </a:r>
            <a:r>
              <a:rPr lang="en-US" altLang="zh-CN" dirty="0"/>
              <a:t>-bytes 200m --</a:t>
            </a:r>
            <a:r>
              <a:rPr lang="en-US" altLang="zh-CN" dirty="0" err="1"/>
              <a:t>vm</a:t>
            </a:r>
            <a:r>
              <a:rPr lang="en-US" altLang="zh-CN" dirty="0"/>
              <a:t>-keep -m 1</a:t>
            </a:r>
            <a:endParaRPr kumimoji="1" lang="zh-CN" altLang="en-US" dirty="0"/>
          </a:p>
        </p:txBody>
      </p:sp>
    </p:spTree>
    <p:extLst>
      <p:ext uri="{BB962C8B-B14F-4D97-AF65-F5344CB8AC3E}">
        <p14:creationId xmlns:p14="http://schemas.microsoft.com/office/powerpoint/2010/main" val="613460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a:t>Cgroup</a:t>
            </a:r>
            <a:endParaRPr kumimoji="1" lang="zh-CN" altLang="en-US" dirty="0"/>
          </a:p>
        </p:txBody>
      </p:sp>
      <p:sp>
        <p:nvSpPr>
          <p:cNvPr id="3" name="内容占位符 2"/>
          <p:cNvSpPr>
            <a:spLocks noGrp="1"/>
          </p:cNvSpPr>
          <p:nvPr>
            <p:ph idx="1"/>
          </p:nvPr>
        </p:nvSpPr>
        <p:spPr/>
        <p:txBody>
          <a:bodyPr/>
          <a:lstStyle/>
          <a:p>
            <a:r>
              <a:rPr lang="en-US" altLang="zh-CN" dirty="0" err="1"/>
              <a:t>docker</a:t>
            </a:r>
            <a:r>
              <a:rPr lang="en-US" altLang="zh-CN" dirty="0"/>
              <a:t> run -it --</a:t>
            </a:r>
            <a:r>
              <a:rPr lang="en-US" altLang="zh-CN" dirty="0" err="1"/>
              <a:t>cpu</a:t>
            </a:r>
            <a:r>
              <a:rPr lang="en-US" altLang="zh-CN" dirty="0"/>
              <a:t>-period=100000 --</a:t>
            </a:r>
            <a:r>
              <a:rPr lang="en-US" altLang="zh-CN" dirty="0" err="1"/>
              <a:t>cpu</a:t>
            </a:r>
            <a:r>
              <a:rPr lang="en-US" altLang="zh-CN" dirty="0"/>
              <a:t>-quota=20000 </a:t>
            </a:r>
            <a:r>
              <a:rPr lang="en-US" altLang="zh-CN" dirty="0" err="1"/>
              <a:t>ubuntu</a:t>
            </a:r>
            <a:r>
              <a:rPr lang="en-US" altLang="zh-CN" dirty="0"/>
              <a:t> /bin/bash</a:t>
            </a:r>
          </a:p>
          <a:p>
            <a:r>
              <a:rPr lang="en-US" altLang="zh-CN" dirty="0"/>
              <a:t>cat /sys/fs/</a:t>
            </a:r>
            <a:r>
              <a:rPr lang="en-US" altLang="zh-CN" dirty="0" err="1"/>
              <a:t>cgroup</a:t>
            </a:r>
            <a:r>
              <a:rPr lang="en-US" altLang="zh-CN" dirty="0"/>
              <a:t>/</a:t>
            </a:r>
            <a:r>
              <a:rPr lang="en-US" altLang="zh-CN" dirty="0" err="1"/>
              <a:t>cpu</a:t>
            </a:r>
            <a:r>
              <a:rPr lang="en-US" altLang="zh-CN" dirty="0"/>
              <a:t>/</a:t>
            </a:r>
            <a:r>
              <a:rPr lang="en-US" altLang="zh-CN" dirty="0" err="1"/>
              <a:t>docker</a:t>
            </a:r>
            <a:r>
              <a:rPr lang="en-US" altLang="zh-CN" dirty="0"/>
              <a:t>/dd6f1d032b3bdb276a0c58f58d0cde9000c2f699e316c3a088c169f11cf1bc75/</a:t>
            </a:r>
            <a:r>
              <a:rPr lang="en-US" altLang="zh-CN" dirty="0" err="1"/>
              <a:t>cpu.cfs_period_us</a:t>
            </a:r>
            <a:r>
              <a:rPr lang="en-US" altLang="zh-CN" dirty="0"/>
              <a:t> </a:t>
            </a:r>
          </a:p>
          <a:p>
            <a:r>
              <a:rPr lang="en-US" altLang="zh-CN" dirty="0"/>
              <a:t>cat /sys/fs/</a:t>
            </a:r>
            <a:r>
              <a:rPr lang="en-US" altLang="zh-CN" dirty="0" err="1"/>
              <a:t>cgroup</a:t>
            </a:r>
            <a:r>
              <a:rPr lang="en-US" altLang="zh-CN" dirty="0"/>
              <a:t>/</a:t>
            </a:r>
            <a:r>
              <a:rPr lang="en-US" altLang="zh-CN" dirty="0" err="1"/>
              <a:t>cpu</a:t>
            </a:r>
            <a:r>
              <a:rPr lang="en-US" altLang="zh-CN" dirty="0"/>
              <a:t>/</a:t>
            </a:r>
            <a:r>
              <a:rPr lang="en-US" altLang="zh-CN" dirty="0" err="1"/>
              <a:t>docker</a:t>
            </a:r>
            <a:r>
              <a:rPr lang="en-US" altLang="zh-CN" dirty="0"/>
              <a:t>/dd6f1d032b3bdb276a0c58f58d0cde9000c2f699e316c3a088c169f11cf1bc75/</a:t>
            </a:r>
            <a:r>
              <a:rPr lang="en-US" altLang="zh-CN" dirty="0" err="1"/>
              <a:t>cpu.cfs_quota_us</a:t>
            </a:r>
            <a:endParaRPr lang="en-US" altLang="zh-CN" dirty="0"/>
          </a:p>
          <a:p>
            <a:endParaRPr kumimoji="1" lang="zh-CN" altLang="en-US" dirty="0"/>
          </a:p>
        </p:txBody>
      </p:sp>
    </p:spTree>
    <p:extLst>
      <p:ext uri="{BB962C8B-B14F-4D97-AF65-F5344CB8AC3E}">
        <p14:creationId xmlns:p14="http://schemas.microsoft.com/office/powerpoint/2010/main" val="525806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Chroot</a:t>
            </a:r>
            <a:endParaRPr kumimoji="1" lang="zh-CN" altLang="en-US" dirty="0"/>
          </a:p>
        </p:txBody>
      </p:sp>
      <p:sp>
        <p:nvSpPr>
          <p:cNvPr id="3" name="内容占位符 2"/>
          <p:cNvSpPr>
            <a:spLocks noGrp="1"/>
          </p:cNvSpPr>
          <p:nvPr>
            <p:ph idx="1"/>
          </p:nvPr>
        </p:nvSpPr>
        <p:spPr>
          <a:xfrm>
            <a:off x="827424" y="2434322"/>
            <a:ext cx="10554574" cy="4284530"/>
          </a:xfrm>
        </p:spPr>
        <p:txBody>
          <a:bodyPr>
            <a:normAutofit fontScale="92500" lnSpcReduction="20000"/>
          </a:bodyPr>
          <a:lstStyle/>
          <a:p>
            <a:r>
              <a:rPr lang="en-US" altLang="zh-CN" dirty="0" err="1"/>
              <a:t>mkdir</a:t>
            </a:r>
            <a:r>
              <a:rPr lang="en-US" altLang="zh-CN" dirty="0"/>
              <a:t> -p $</a:t>
            </a:r>
            <a:r>
              <a:rPr lang="en-US" altLang="zh-CN" dirty="0" smtClean="0"/>
              <a:t>HOME/test</a:t>
            </a:r>
          </a:p>
          <a:p>
            <a:r>
              <a:rPr lang="en-US" altLang="zh-CN" dirty="0" err="1"/>
              <a:t>mkdir</a:t>
            </a:r>
            <a:r>
              <a:rPr lang="en-US" altLang="zh-CN" dirty="0"/>
              <a:t> -p $HOME/test/{bin,lib64,lib</a:t>
            </a:r>
            <a:r>
              <a:rPr lang="en-US" altLang="zh-CN" dirty="0" smtClean="0"/>
              <a:t>}</a:t>
            </a:r>
          </a:p>
          <a:p>
            <a:r>
              <a:rPr lang="en-US" altLang="zh-CN" dirty="0" err="1"/>
              <a:t>cp</a:t>
            </a:r>
            <a:r>
              <a:rPr lang="en-US" altLang="zh-CN" dirty="0"/>
              <a:t> -v /bin/{</a:t>
            </a:r>
            <a:r>
              <a:rPr lang="en-US" altLang="zh-CN" dirty="0" err="1"/>
              <a:t>bash,ls</a:t>
            </a:r>
            <a:r>
              <a:rPr lang="en-US" altLang="zh-CN" dirty="0"/>
              <a:t>} $</a:t>
            </a:r>
            <a:r>
              <a:rPr lang="en-US" altLang="zh-CN" dirty="0" smtClean="0"/>
              <a:t>HOME/test/bin</a:t>
            </a:r>
          </a:p>
          <a:p>
            <a:endParaRPr lang="en-US" altLang="zh-CN" dirty="0"/>
          </a:p>
          <a:p>
            <a:r>
              <a:rPr lang="mr-IN" altLang="zh-CN" dirty="0" err="1"/>
              <a:t>list</a:t>
            </a:r>
            <a:r>
              <a:rPr lang="mr-IN" altLang="zh-CN" dirty="0"/>
              <a:t>="$(</a:t>
            </a:r>
            <a:r>
              <a:rPr lang="mr-IN" altLang="zh-CN" dirty="0" err="1"/>
              <a:t>ldd</a:t>
            </a:r>
            <a:r>
              <a:rPr lang="mr-IN" altLang="zh-CN" dirty="0"/>
              <a:t> /</a:t>
            </a:r>
            <a:r>
              <a:rPr lang="mr-IN" altLang="zh-CN" dirty="0" err="1"/>
              <a:t>bin</a:t>
            </a:r>
            <a:r>
              <a:rPr lang="mr-IN" altLang="zh-CN" dirty="0"/>
              <a:t>/</a:t>
            </a:r>
            <a:r>
              <a:rPr lang="mr-IN" altLang="zh-CN" dirty="0" err="1"/>
              <a:t>ls</a:t>
            </a:r>
            <a:r>
              <a:rPr lang="mr-IN" altLang="zh-CN" dirty="0"/>
              <a:t> | </a:t>
            </a:r>
            <a:r>
              <a:rPr lang="mr-IN" altLang="zh-CN" dirty="0" err="1"/>
              <a:t>egrep</a:t>
            </a:r>
            <a:r>
              <a:rPr lang="mr-IN" altLang="zh-CN" dirty="0"/>
              <a:t> -</a:t>
            </a:r>
            <a:r>
              <a:rPr lang="mr-IN" altLang="zh-CN" dirty="0" err="1"/>
              <a:t>o</a:t>
            </a:r>
            <a:r>
              <a:rPr lang="mr-IN" altLang="zh-CN" dirty="0"/>
              <a:t> '/</a:t>
            </a:r>
            <a:r>
              <a:rPr lang="mr-IN" altLang="zh-CN" dirty="0" err="1"/>
              <a:t>lib</a:t>
            </a:r>
            <a:r>
              <a:rPr lang="mr-IN" altLang="zh-CN" dirty="0"/>
              <a:t>.*\.[0-9</a:t>
            </a:r>
            <a:r>
              <a:rPr lang="mr-IN" altLang="zh-CN" dirty="0" smtClean="0"/>
              <a:t>]')”</a:t>
            </a:r>
            <a:endParaRPr lang="en-US" altLang="zh-CN" dirty="0" smtClean="0"/>
          </a:p>
          <a:p>
            <a:r>
              <a:rPr lang="en-US" altLang="zh-CN" dirty="0"/>
              <a:t>for </a:t>
            </a:r>
            <a:r>
              <a:rPr lang="en-US" altLang="zh-CN" dirty="0" err="1"/>
              <a:t>i</a:t>
            </a:r>
            <a:r>
              <a:rPr lang="en-US" altLang="zh-CN" dirty="0"/>
              <a:t> in $list; do </a:t>
            </a:r>
            <a:r>
              <a:rPr lang="en-US" altLang="zh-CN" dirty="0" err="1"/>
              <a:t>cp</a:t>
            </a:r>
            <a:r>
              <a:rPr lang="en-US" altLang="zh-CN" dirty="0"/>
              <a:t> -v "$</a:t>
            </a:r>
            <a:r>
              <a:rPr lang="en-US" altLang="zh-CN" dirty="0" err="1"/>
              <a:t>i</a:t>
            </a:r>
            <a:r>
              <a:rPr lang="en-US" altLang="zh-CN" dirty="0"/>
              <a:t>" "$HOME/test${</a:t>
            </a:r>
            <a:r>
              <a:rPr lang="en-US" altLang="zh-CN" dirty="0" err="1"/>
              <a:t>i</a:t>
            </a:r>
            <a:r>
              <a:rPr lang="en-US" altLang="zh-CN" dirty="0"/>
              <a:t>}"; </a:t>
            </a:r>
            <a:r>
              <a:rPr lang="en-US" altLang="zh-CN" dirty="0" smtClean="0"/>
              <a:t>done</a:t>
            </a:r>
          </a:p>
          <a:p>
            <a:r>
              <a:rPr lang="mr-IN" altLang="zh-CN" dirty="0" err="1"/>
              <a:t>list</a:t>
            </a:r>
            <a:r>
              <a:rPr lang="mr-IN" altLang="zh-CN" dirty="0"/>
              <a:t>="$(</a:t>
            </a:r>
            <a:r>
              <a:rPr lang="mr-IN" altLang="zh-CN" dirty="0" err="1"/>
              <a:t>ldd</a:t>
            </a:r>
            <a:r>
              <a:rPr lang="mr-IN" altLang="zh-CN" dirty="0"/>
              <a:t> /</a:t>
            </a:r>
            <a:r>
              <a:rPr lang="mr-IN" altLang="zh-CN" dirty="0" err="1"/>
              <a:t>bin</a:t>
            </a:r>
            <a:r>
              <a:rPr lang="mr-IN" altLang="zh-CN" dirty="0"/>
              <a:t>/</a:t>
            </a:r>
            <a:r>
              <a:rPr lang="mr-IN" altLang="zh-CN" dirty="0" err="1"/>
              <a:t>bash</a:t>
            </a:r>
            <a:r>
              <a:rPr lang="mr-IN" altLang="zh-CN" dirty="0"/>
              <a:t> | </a:t>
            </a:r>
            <a:r>
              <a:rPr lang="mr-IN" altLang="zh-CN" dirty="0" err="1"/>
              <a:t>egrep</a:t>
            </a:r>
            <a:r>
              <a:rPr lang="mr-IN" altLang="zh-CN" dirty="0"/>
              <a:t> -</a:t>
            </a:r>
            <a:r>
              <a:rPr lang="mr-IN" altLang="zh-CN" dirty="0" err="1"/>
              <a:t>o</a:t>
            </a:r>
            <a:r>
              <a:rPr lang="mr-IN" altLang="zh-CN" dirty="0"/>
              <a:t> '/</a:t>
            </a:r>
            <a:r>
              <a:rPr lang="mr-IN" altLang="zh-CN" dirty="0" err="1"/>
              <a:t>lib</a:t>
            </a:r>
            <a:r>
              <a:rPr lang="mr-IN" altLang="zh-CN" dirty="0"/>
              <a:t>.*\.[0-9</a:t>
            </a:r>
            <a:r>
              <a:rPr lang="mr-IN" altLang="zh-CN" dirty="0" smtClean="0"/>
              <a:t>]')”</a:t>
            </a:r>
            <a:endParaRPr lang="en-US" altLang="zh-CN" dirty="0" smtClean="0"/>
          </a:p>
          <a:p>
            <a:r>
              <a:rPr lang="en-US" altLang="zh-CN" dirty="0"/>
              <a:t>for </a:t>
            </a:r>
            <a:r>
              <a:rPr lang="en-US" altLang="zh-CN" dirty="0" err="1"/>
              <a:t>i</a:t>
            </a:r>
            <a:r>
              <a:rPr lang="en-US" altLang="zh-CN" dirty="0"/>
              <a:t> in $list; do </a:t>
            </a:r>
            <a:r>
              <a:rPr lang="en-US" altLang="zh-CN" dirty="0" err="1"/>
              <a:t>cp</a:t>
            </a:r>
            <a:r>
              <a:rPr lang="en-US" altLang="zh-CN" dirty="0"/>
              <a:t> -v "$</a:t>
            </a:r>
            <a:r>
              <a:rPr lang="en-US" altLang="zh-CN" dirty="0" err="1"/>
              <a:t>i</a:t>
            </a:r>
            <a:r>
              <a:rPr lang="en-US" altLang="zh-CN" dirty="0"/>
              <a:t>" "$HOME/test${</a:t>
            </a:r>
            <a:r>
              <a:rPr lang="en-US" altLang="zh-CN" dirty="0" err="1"/>
              <a:t>i</a:t>
            </a:r>
            <a:r>
              <a:rPr lang="en-US" altLang="zh-CN" dirty="0"/>
              <a:t>}"; done</a:t>
            </a:r>
          </a:p>
          <a:p>
            <a:endParaRPr lang="en-US" altLang="zh-CN" dirty="0" smtClean="0"/>
          </a:p>
          <a:p>
            <a:r>
              <a:rPr lang="en-US" altLang="zh-CN" dirty="0" err="1" smtClean="0"/>
              <a:t>chroot</a:t>
            </a:r>
            <a:r>
              <a:rPr lang="en-US" altLang="zh-CN" dirty="0" smtClean="0"/>
              <a:t> </a:t>
            </a:r>
            <a:r>
              <a:rPr lang="en-US" altLang="zh-CN" dirty="0"/>
              <a:t>$HOME/test /bin/bash</a:t>
            </a:r>
          </a:p>
          <a:p>
            <a:r>
              <a:rPr lang="mr-IN" altLang="zh-CN" dirty="0" err="1"/>
              <a:t>ls</a:t>
            </a:r>
            <a:r>
              <a:rPr lang="mr-IN" altLang="zh-CN" dirty="0"/>
              <a:t> </a:t>
            </a:r>
            <a:r>
              <a:rPr lang="mr-IN" altLang="zh-CN" dirty="0" smtClean="0"/>
              <a:t>/</a:t>
            </a:r>
            <a:endParaRPr lang="en-US" altLang="zh-CN" dirty="0" smtClean="0"/>
          </a:p>
          <a:p>
            <a:r>
              <a:rPr lang="en-US" altLang="zh-CN" dirty="0" smtClean="0"/>
              <a:t>exit</a:t>
            </a:r>
            <a:endParaRPr lang="mr-IN" altLang="zh-CN" dirty="0"/>
          </a:p>
          <a:p>
            <a:endParaRPr kumimoji="1" lang="zh-CN" altLang="en-US" dirty="0"/>
          </a:p>
        </p:txBody>
      </p:sp>
    </p:spTree>
    <p:extLst>
      <p:ext uri="{BB962C8B-B14F-4D97-AF65-F5344CB8AC3E}">
        <p14:creationId xmlns:p14="http://schemas.microsoft.com/office/powerpoint/2010/main" val="3339922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UFS-AUFS</a:t>
            </a:r>
            <a:endParaRPr kumimoji="1" lang="zh-CN" altLang="en-US" dirty="0"/>
          </a:p>
        </p:txBody>
      </p:sp>
      <p:sp>
        <p:nvSpPr>
          <p:cNvPr id="3" name="内容占位符 2"/>
          <p:cNvSpPr>
            <a:spLocks noGrp="1"/>
          </p:cNvSpPr>
          <p:nvPr>
            <p:ph idx="1"/>
          </p:nvPr>
        </p:nvSpPr>
        <p:spPr/>
        <p:txBody>
          <a:bodyPr/>
          <a:lstStyle/>
          <a:p>
            <a:r>
              <a:rPr lang="en-US" altLang="zh-CN" dirty="0" err="1"/>
              <a:t>mkdir</a:t>
            </a:r>
            <a:r>
              <a:rPr lang="en-US" altLang="zh-CN" dirty="0"/>
              <a:t> C</a:t>
            </a:r>
          </a:p>
          <a:p>
            <a:r>
              <a:rPr lang="en-US" altLang="zh-CN" dirty="0"/>
              <a:t>mount -t </a:t>
            </a:r>
            <a:r>
              <a:rPr lang="en-US" altLang="zh-CN" dirty="0" err="1"/>
              <a:t>aufs</a:t>
            </a:r>
            <a:r>
              <a:rPr lang="en-US" altLang="zh-CN" dirty="0"/>
              <a:t> -o </a:t>
            </a:r>
            <a:r>
              <a:rPr lang="en-US" altLang="zh-CN" dirty="0" err="1"/>
              <a:t>dirs</a:t>
            </a:r>
            <a:r>
              <a:rPr lang="en-US" altLang="zh-CN" dirty="0"/>
              <a:t>=./A:./B none ./C</a:t>
            </a:r>
          </a:p>
          <a:p>
            <a:endParaRPr kumimoji="1" lang="zh-CN" altLang="en-US" dirty="0"/>
          </a:p>
        </p:txBody>
      </p:sp>
    </p:spTree>
    <p:extLst>
      <p:ext uri="{BB962C8B-B14F-4D97-AF65-F5344CB8AC3E}">
        <p14:creationId xmlns:p14="http://schemas.microsoft.com/office/powerpoint/2010/main" val="11275429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UFS-Overlay</a:t>
            </a:r>
            <a:endParaRPr kumimoji="1" lang="zh-CN" altLang="en-US" dirty="0"/>
          </a:p>
        </p:txBody>
      </p:sp>
      <p:sp>
        <p:nvSpPr>
          <p:cNvPr id="3" name="内容占位符 2"/>
          <p:cNvSpPr>
            <a:spLocks noGrp="1"/>
          </p:cNvSpPr>
          <p:nvPr>
            <p:ph idx="1"/>
          </p:nvPr>
        </p:nvSpPr>
        <p:spPr>
          <a:xfrm>
            <a:off x="818712" y="2222287"/>
            <a:ext cx="5449566" cy="3636511"/>
          </a:xfrm>
        </p:spPr>
        <p:txBody>
          <a:bodyPr>
            <a:normAutofit/>
          </a:bodyPr>
          <a:lstStyle/>
          <a:p>
            <a:r>
              <a:rPr lang="en-US" altLang="zh-CN" dirty="0" err="1"/>
              <a:t>mkdir</a:t>
            </a:r>
            <a:r>
              <a:rPr lang="en-US" altLang="zh-CN" dirty="0"/>
              <a:t> low merged upper work</a:t>
            </a:r>
          </a:p>
          <a:p>
            <a:r>
              <a:rPr lang="en-US" altLang="zh-CN" dirty="0"/>
              <a:t>echo '11' &gt; low/11.txt</a:t>
            </a:r>
          </a:p>
          <a:p>
            <a:r>
              <a:rPr lang="en-US" altLang="zh-CN" dirty="0"/>
              <a:t>echo '22' &gt; upper/22.txt</a:t>
            </a:r>
          </a:p>
          <a:p>
            <a:r>
              <a:rPr lang="en-US" altLang="zh-CN" dirty="0"/>
              <a:t>mount -t overlay overlay -o </a:t>
            </a:r>
            <a:r>
              <a:rPr lang="en-US" altLang="zh-CN" dirty="0" err="1"/>
              <a:t>lowerdir</a:t>
            </a:r>
            <a:r>
              <a:rPr lang="en-US" altLang="zh-CN" dirty="0"/>
              <a:t>=./</a:t>
            </a:r>
            <a:r>
              <a:rPr lang="en-US" altLang="zh-CN" dirty="0" err="1"/>
              <a:t>low,upperdir</a:t>
            </a:r>
            <a:r>
              <a:rPr lang="en-US" altLang="zh-CN" dirty="0"/>
              <a:t>=./</a:t>
            </a:r>
            <a:r>
              <a:rPr lang="en-US" altLang="zh-CN" dirty="0" err="1"/>
              <a:t>upper,workdir</a:t>
            </a:r>
            <a:r>
              <a:rPr lang="en-US" altLang="zh-CN" dirty="0"/>
              <a:t>=./work ./</a:t>
            </a:r>
            <a:r>
              <a:rPr lang="en-US" altLang="zh-CN" dirty="0" smtClean="0"/>
              <a:t>merged</a:t>
            </a:r>
          </a:p>
          <a:p>
            <a:endParaRPr lang="en-US" altLang="zh-CN" dirty="0"/>
          </a:p>
          <a:p>
            <a:r>
              <a:rPr lang="en-US" altLang="zh-CN" dirty="0"/>
              <a:t>yum install tree</a:t>
            </a:r>
          </a:p>
          <a:p>
            <a:r>
              <a:rPr lang="en-US" altLang="zh-CN" dirty="0"/>
              <a:t>tree</a:t>
            </a:r>
          </a:p>
          <a:p>
            <a:endParaRPr kumimoji="1" lang="zh-CN" altLang="en-US" dirty="0"/>
          </a:p>
        </p:txBody>
      </p:sp>
      <p:sp>
        <p:nvSpPr>
          <p:cNvPr id="4" name="内容占位符 2"/>
          <p:cNvSpPr txBox="1">
            <a:spLocks/>
          </p:cNvSpPr>
          <p:nvPr/>
        </p:nvSpPr>
        <p:spPr>
          <a:xfrm>
            <a:off x="6414051" y="2178452"/>
            <a:ext cx="5449566" cy="363651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altLang="zh-CN" smtClean="0"/>
              <a:t>cat merged/11.txt </a:t>
            </a:r>
          </a:p>
          <a:p>
            <a:r>
              <a:rPr lang="en-US" altLang="zh-CN" dirty="0" smtClean="0"/>
              <a:t>echo '1111' &gt; low/11.txt</a:t>
            </a:r>
          </a:p>
          <a:p>
            <a:r>
              <a:rPr lang="en-US" altLang="zh-CN" dirty="0" smtClean="0"/>
              <a:t>cat low/11.txt </a:t>
            </a:r>
          </a:p>
          <a:p>
            <a:r>
              <a:rPr lang="en-US" altLang="zh-CN" dirty="0" smtClean="0"/>
              <a:t>cat upper/11.txt</a:t>
            </a:r>
          </a:p>
          <a:p>
            <a:r>
              <a:rPr lang="en-US" altLang="zh-CN" dirty="0" smtClean="0"/>
              <a:t>ls -</a:t>
            </a:r>
            <a:r>
              <a:rPr lang="en-US" altLang="zh-CN" dirty="0" err="1" smtClean="0"/>
              <a:t>i</a:t>
            </a:r>
            <a:r>
              <a:rPr lang="en-US" altLang="zh-CN" dirty="0" smtClean="0"/>
              <a:t> low/11.txt upper/11.txt merged/11.txt</a:t>
            </a:r>
          </a:p>
          <a:p>
            <a:r>
              <a:rPr lang="en-US" altLang="zh-CN" dirty="0" err="1" smtClean="0"/>
              <a:t>rm</a:t>
            </a:r>
            <a:r>
              <a:rPr lang="en-US" altLang="zh-CN" dirty="0" smtClean="0"/>
              <a:t> merged/11.txt </a:t>
            </a:r>
          </a:p>
          <a:p>
            <a:r>
              <a:rPr lang="en-US" altLang="zh-CN" dirty="0" smtClean="0"/>
              <a:t>cat upper/11.txt </a:t>
            </a:r>
          </a:p>
          <a:p>
            <a:r>
              <a:rPr lang="en-US" altLang="zh-CN" dirty="0" smtClean="0"/>
              <a:t>cat low/11.txt </a:t>
            </a:r>
          </a:p>
          <a:p>
            <a:endParaRPr kumimoji="1" lang="zh-CN" altLang="en-US" dirty="0"/>
          </a:p>
        </p:txBody>
      </p:sp>
    </p:spTree>
    <p:extLst>
      <p:ext uri="{BB962C8B-B14F-4D97-AF65-F5344CB8AC3E}">
        <p14:creationId xmlns:p14="http://schemas.microsoft.com/office/powerpoint/2010/main" val="1065169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UFS</a:t>
            </a:r>
            <a:r>
              <a:rPr kumimoji="1" lang="en-US" altLang="zh-CN" dirty="0"/>
              <a:t>-Overlay</a:t>
            </a:r>
            <a:endParaRPr kumimoji="1" lang="zh-CN" altLang="en-US" dirty="0"/>
          </a:p>
        </p:txBody>
      </p:sp>
      <p:sp>
        <p:nvSpPr>
          <p:cNvPr id="3" name="内容占位符 2"/>
          <p:cNvSpPr>
            <a:spLocks noGrp="1"/>
          </p:cNvSpPr>
          <p:nvPr>
            <p:ph idx="1"/>
          </p:nvPr>
        </p:nvSpPr>
        <p:spPr>
          <a:xfrm>
            <a:off x="810000" y="2619852"/>
            <a:ext cx="10554574" cy="3636511"/>
          </a:xfrm>
        </p:spPr>
        <p:txBody>
          <a:bodyPr>
            <a:normAutofit fontScale="92500" lnSpcReduction="10000"/>
          </a:bodyPr>
          <a:lstStyle/>
          <a:p>
            <a:r>
              <a:rPr lang="en-US" altLang="zh-CN" dirty="0" err="1"/>
              <a:t>docker</a:t>
            </a:r>
            <a:r>
              <a:rPr lang="en-US" altLang="zh-CN" dirty="0"/>
              <a:t> run -v /test -it alpine </a:t>
            </a:r>
            <a:r>
              <a:rPr lang="en-US" altLang="zh-CN" dirty="0" err="1"/>
              <a:t>sh</a:t>
            </a:r>
            <a:endParaRPr lang="en-US" altLang="zh-CN" dirty="0"/>
          </a:p>
          <a:p>
            <a:endParaRPr lang="en-US" altLang="zh-CN" dirty="0"/>
          </a:p>
          <a:p>
            <a:r>
              <a:rPr lang="en-US" altLang="zh-CN" dirty="0" err="1"/>
              <a:t>docker</a:t>
            </a:r>
            <a:r>
              <a:rPr lang="en-US" altLang="zh-CN" dirty="0"/>
              <a:t> volume ls</a:t>
            </a:r>
          </a:p>
          <a:p>
            <a:r>
              <a:rPr lang="en-US" altLang="zh-CN" dirty="0"/>
              <a:t>ls /</a:t>
            </a:r>
            <a:r>
              <a:rPr lang="en-US" altLang="zh-CN" dirty="0" err="1"/>
              <a:t>var</a:t>
            </a:r>
            <a:r>
              <a:rPr lang="en-US" altLang="zh-CN" dirty="0"/>
              <a:t>/lib/</a:t>
            </a:r>
            <a:r>
              <a:rPr lang="en-US" altLang="zh-CN" dirty="0" err="1"/>
              <a:t>docker</a:t>
            </a:r>
            <a:r>
              <a:rPr lang="en-US" altLang="zh-CN" dirty="0"/>
              <a:t>/volumes/25a0960357237018ca7c8f1e284f8b3b7f39feb9ef93594ac03a9fe263a46e83/_data/</a:t>
            </a:r>
          </a:p>
          <a:p>
            <a:r>
              <a:rPr lang="en-US" altLang="zh-CN" dirty="0"/>
              <a:t>ls -</a:t>
            </a:r>
            <a:r>
              <a:rPr lang="en-US" altLang="zh-CN" dirty="0" err="1"/>
              <a:t>lt</a:t>
            </a:r>
            <a:r>
              <a:rPr lang="en-US" altLang="zh-CN" dirty="0"/>
              <a:t> /</a:t>
            </a:r>
            <a:r>
              <a:rPr lang="en-US" altLang="zh-CN" dirty="0" err="1"/>
              <a:t>var</a:t>
            </a:r>
            <a:r>
              <a:rPr lang="en-US" altLang="zh-CN" dirty="0"/>
              <a:t>/lib/</a:t>
            </a:r>
            <a:r>
              <a:rPr lang="en-US" altLang="zh-CN" dirty="0" err="1"/>
              <a:t>docker</a:t>
            </a:r>
            <a:r>
              <a:rPr lang="en-US" altLang="zh-CN" dirty="0"/>
              <a:t>/overlay2/</a:t>
            </a:r>
          </a:p>
          <a:p>
            <a:r>
              <a:rPr lang="en-US" altLang="zh-CN" dirty="0" err="1"/>
              <a:t>docker</a:t>
            </a:r>
            <a:r>
              <a:rPr lang="en-US" altLang="zh-CN" dirty="0"/>
              <a:t> inspect ${</a:t>
            </a:r>
            <a:r>
              <a:rPr lang="en-US" altLang="zh-CN" dirty="0" err="1"/>
              <a:t>containerId</a:t>
            </a:r>
            <a:r>
              <a:rPr lang="en-US" altLang="zh-CN" dirty="0"/>
              <a:t>}</a:t>
            </a:r>
          </a:p>
          <a:p>
            <a:r>
              <a:rPr lang="en-US" altLang="zh-CN" dirty="0"/>
              <a:t>ls -</a:t>
            </a:r>
            <a:r>
              <a:rPr lang="en-US" altLang="zh-CN" dirty="0" err="1"/>
              <a:t>lt</a:t>
            </a:r>
            <a:r>
              <a:rPr lang="en-US" altLang="zh-CN" dirty="0"/>
              <a:t> /</a:t>
            </a:r>
            <a:r>
              <a:rPr lang="en-US" altLang="zh-CN" dirty="0" err="1"/>
              <a:t>var</a:t>
            </a:r>
            <a:r>
              <a:rPr lang="en-US" altLang="zh-CN" dirty="0"/>
              <a:t>/lib/</a:t>
            </a:r>
            <a:r>
              <a:rPr lang="en-US" altLang="zh-CN" dirty="0" err="1"/>
              <a:t>docker</a:t>
            </a:r>
            <a:r>
              <a:rPr lang="en-US" altLang="zh-CN" dirty="0"/>
              <a:t>/overlay2/6263c817ab5d9e0f9ec020bc94fb465ca7363609225c87c399d18b7822cbe0b7/merged/test/</a:t>
            </a:r>
          </a:p>
          <a:p>
            <a:endParaRPr kumimoji="1" lang="zh-CN" altLang="en-US" dirty="0"/>
          </a:p>
        </p:txBody>
      </p:sp>
    </p:spTree>
    <p:extLst>
      <p:ext uri="{BB962C8B-B14F-4D97-AF65-F5344CB8AC3E}">
        <p14:creationId xmlns:p14="http://schemas.microsoft.com/office/powerpoint/2010/main" val="1024558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Setns</a:t>
            </a:r>
            <a:endParaRPr kumimoji="1" lang="zh-CN" altLang="en-US" dirty="0"/>
          </a:p>
        </p:txBody>
      </p:sp>
      <p:sp>
        <p:nvSpPr>
          <p:cNvPr id="3" name="内容占位符 2"/>
          <p:cNvSpPr>
            <a:spLocks noGrp="1"/>
          </p:cNvSpPr>
          <p:nvPr>
            <p:ph idx="1"/>
          </p:nvPr>
        </p:nvSpPr>
        <p:spPr>
          <a:xfrm>
            <a:off x="818712" y="2222287"/>
            <a:ext cx="10554574" cy="4735104"/>
          </a:xfrm>
        </p:spPr>
        <p:txBody>
          <a:bodyPr>
            <a:normAutofit/>
          </a:bodyPr>
          <a:lstStyle/>
          <a:p>
            <a:r>
              <a:rPr lang="en-US" altLang="zh-CN" dirty="0" err="1"/>
              <a:t>docker</a:t>
            </a:r>
            <a:r>
              <a:rPr lang="en-US" altLang="zh-CN" dirty="0"/>
              <a:t> run -it alpine </a:t>
            </a:r>
            <a:r>
              <a:rPr lang="en-US" altLang="zh-CN" dirty="0" err="1" smtClean="0"/>
              <a:t>sh</a:t>
            </a:r>
            <a:r>
              <a:rPr lang="en-US" altLang="zh-CN" dirty="0"/>
              <a:t/>
            </a:r>
            <a:br>
              <a:rPr lang="en-US" altLang="zh-CN" dirty="0"/>
            </a:br>
            <a:endParaRPr lang="en-US" altLang="zh-CN" dirty="0"/>
          </a:p>
          <a:p>
            <a:r>
              <a:rPr lang="en-US" altLang="zh-CN" dirty="0" err="1"/>
              <a:t>docker</a:t>
            </a:r>
            <a:r>
              <a:rPr lang="en-US" altLang="zh-CN" dirty="0"/>
              <a:t> inspect --format '{{.</a:t>
            </a:r>
            <a:r>
              <a:rPr lang="en-US" altLang="zh-CN" dirty="0" err="1"/>
              <a:t>State.Pid</a:t>
            </a:r>
            <a:r>
              <a:rPr lang="en-US" altLang="zh-CN" dirty="0"/>
              <a:t>}}' 429296c65ff4</a:t>
            </a:r>
          </a:p>
          <a:p>
            <a:r>
              <a:rPr lang="en-US" altLang="zh-CN" dirty="0"/>
              <a:t>ls -l /proc/18501/ns/net </a:t>
            </a:r>
            <a:br>
              <a:rPr lang="en-US" altLang="zh-CN" dirty="0"/>
            </a:br>
            <a:endParaRPr lang="en-US" altLang="zh-CN" dirty="0"/>
          </a:p>
          <a:p>
            <a:r>
              <a:rPr lang="en-US" altLang="zh-CN" dirty="0"/>
              <a:t>yum install -y </a:t>
            </a:r>
            <a:r>
              <a:rPr lang="en-US" altLang="zh-CN" dirty="0" err="1"/>
              <a:t>gcc</a:t>
            </a:r>
            <a:endParaRPr lang="en-US" altLang="zh-CN" dirty="0"/>
          </a:p>
          <a:p>
            <a:r>
              <a:rPr lang="en-US" altLang="zh-CN" dirty="0" err="1"/>
              <a:t>gcc</a:t>
            </a:r>
            <a:r>
              <a:rPr lang="en-US" altLang="zh-CN" dirty="0"/>
              <a:t> -o </a:t>
            </a:r>
            <a:r>
              <a:rPr lang="en-US" altLang="zh-CN" dirty="0" err="1"/>
              <a:t>set_ns</a:t>
            </a:r>
            <a:r>
              <a:rPr lang="en-US" altLang="zh-CN" dirty="0"/>
              <a:t> </a:t>
            </a:r>
            <a:r>
              <a:rPr lang="en-US" altLang="zh-CN" dirty="0" err="1"/>
              <a:t>set_ns.c</a:t>
            </a:r>
            <a:endParaRPr lang="en-US" altLang="zh-CN" dirty="0"/>
          </a:p>
          <a:p>
            <a:r>
              <a:rPr lang="en-US" altLang="zh-CN" dirty="0"/>
              <a:t>./</a:t>
            </a:r>
            <a:r>
              <a:rPr lang="en-US" altLang="zh-CN" dirty="0" err="1"/>
              <a:t>set_ns</a:t>
            </a:r>
            <a:r>
              <a:rPr lang="en-US" altLang="zh-CN" dirty="0"/>
              <a:t> /proc/18501/ns/net /bin/bash</a:t>
            </a:r>
          </a:p>
          <a:p>
            <a:r>
              <a:rPr lang="en-US" altLang="zh-CN" dirty="0" err="1" smtClean="0"/>
              <a:t>ifconfig</a:t>
            </a:r>
            <a:r>
              <a:rPr lang="en-US" altLang="zh-CN" dirty="0"/>
              <a:t/>
            </a:r>
            <a:br>
              <a:rPr lang="en-US" altLang="zh-CN" dirty="0"/>
            </a:br>
            <a:endParaRPr lang="en-US" altLang="zh-CN" dirty="0"/>
          </a:p>
          <a:p>
            <a:r>
              <a:rPr lang="en-US" altLang="zh-CN" dirty="0" err="1"/>
              <a:t>ps</a:t>
            </a:r>
            <a:r>
              <a:rPr lang="en-US" altLang="zh-CN" dirty="0"/>
              <a:t> -</a:t>
            </a:r>
            <a:r>
              <a:rPr lang="en-US" altLang="zh-CN" dirty="0" err="1"/>
              <a:t>ef|grep</a:t>
            </a:r>
            <a:r>
              <a:rPr lang="en-US" altLang="zh-CN" dirty="0"/>
              <a:t> bash</a:t>
            </a:r>
          </a:p>
          <a:p>
            <a:r>
              <a:rPr lang="en-US" altLang="zh-CN" dirty="0"/>
              <a:t>ls -l /proc/20495/ns/net </a:t>
            </a:r>
          </a:p>
          <a:p>
            <a:endParaRPr kumimoji="1" lang="zh-CN" altLang="en-US" dirty="0"/>
          </a:p>
        </p:txBody>
      </p:sp>
    </p:spTree>
    <p:extLst>
      <p:ext uri="{BB962C8B-B14F-4D97-AF65-F5344CB8AC3E}">
        <p14:creationId xmlns:p14="http://schemas.microsoft.com/office/powerpoint/2010/main" val="162767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Agenda</a:t>
            </a:r>
            <a:endParaRPr kumimoji="1" lang="zh-CN" altLang="en-US" dirty="0"/>
          </a:p>
        </p:txBody>
      </p:sp>
      <p:sp>
        <p:nvSpPr>
          <p:cNvPr id="3" name="内容占位符 2"/>
          <p:cNvSpPr>
            <a:spLocks noGrp="1"/>
          </p:cNvSpPr>
          <p:nvPr>
            <p:ph idx="1"/>
          </p:nvPr>
        </p:nvSpPr>
        <p:spPr/>
        <p:txBody>
          <a:bodyPr/>
          <a:lstStyle/>
          <a:p>
            <a:r>
              <a:rPr kumimoji="1" lang="en-US" altLang="zh-CN" dirty="0" smtClean="0"/>
              <a:t>Namespace</a:t>
            </a:r>
            <a:endParaRPr kumimoji="1" lang="en-US" altLang="zh-CN" dirty="0"/>
          </a:p>
          <a:p>
            <a:r>
              <a:rPr kumimoji="1" lang="en-US" altLang="zh-CN" dirty="0" err="1" smtClean="0"/>
              <a:t>Cgroup</a:t>
            </a:r>
            <a:endParaRPr kumimoji="1" lang="en-US" altLang="zh-CN" dirty="0" smtClean="0"/>
          </a:p>
          <a:p>
            <a:r>
              <a:rPr kumimoji="1" lang="en-US" altLang="zh-CN" dirty="0" err="1" smtClean="0"/>
              <a:t>Chroot</a:t>
            </a:r>
            <a:endParaRPr kumimoji="1" lang="en-US" altLang="zh-CN" dirty="0" smtClean="0"/>
          </a:p>
          <a:p>
            <a:r>
              <a:rPr kumimoji="1" lang="en-US" altLang="zh-CN" dirty="0" smtClean="0"/>
              <a:t>UFS</a:t>
            </a:r>
          </a:p>
          <a:p>
            <a:r>
              <a:rPr kumimoji="1" lang="en-US" altLang="zh-CN" dirty="0" err="1" smtClean="0"/>
              <a:t>Setns</a:t>
            </a:r>
            <a:endParaRPr kumimoji="1" lang="en-US" altLang="zh-CN" dirty="0" smtClean="0"/>
          </a:p>
          <a:p>
            <a:endParaRPr kumimoji="1" lang="zh-CN" altLang="en-US" dirty="0"/>
          </a:p>
        </p:txBody>
      </p:sp>
    </p:spTree>
    <p:extLst>
      <p:ext uri="{BB962C8B-B14F-4D97-AF65-F5344CB8AC3E}">
        <p14:creationId xmlns:p14="http://schemas.microsoft.com/office/powerpoint/2010/main" val="1150243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Namespace</a:t>
            </a:r>
            <a:endParaRPr kumimoji="1" lang="zh-CN" altLang="en-US" dirty="0"/>
          </a:p>
        </p:txBody>
      </p:sp>
      <p:pic>
        <p:nvPicPr>
          <p:cNvPr id="4" name="内容占位符 3"/>
          <p:cNvPicPr>
            <a:picLocks noGrp="1" noChangeAspect="1"/>
          </p:cNvPicPr>
          <p:nvPr>
            <p:ph idx="1"/>
          </p:nvPr>
        </p:nvPicPr>
        <p:blipFill>
          <a:blip r:embed="rId3"/>
          <a:stretch>
            <a:fillRect/>
          </a:stretch>
        </p:blipFill>
        <p:spPr>
          <a:xfrm>
            <a:off x="609103" y="2315160"/>
            <a:ext cx="10973791" cy="3648317"/>
          </a:xfrm>
          <a:prstGeom prst="rect">
            <a:avLst/>
          </a:prstGeom>
        </p:spPr>
      </p:pic>
    </p:spTree>
    <p:extLst>
      <p:ext uri="{BB962C8B-B14F-4D97-AF65-F5344CB8AC3E}">
        <p14:creationId xmlns:p14="http://schemas.microsoft.com/office/powerpoint/2010/main" val="264474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Namespace</a:t>
            </a:r>
            <a:endParaRPr kumimoji="1" lang="zh-CN" altLang="en-US" dirty="0"/>
          </a:p>
        </p:txBody>
      </p:sp>
      <p:sp>
        <p:nvSpPr>
          <p:cNvPr id="3" name="内容占位符 2"/>
          <p:cNvSpPr>
            <a:spLocks noGrp="1"/>
          </p:cNvSpPr>
          <p:nvPr>
            <p:ph idx="1"/>
          </p:nvPr>
        </p:nvSpPr>
        <p:spPr/>
        <p:txBody>
          <a:bodyPr/>
          <a:lstStyle/>
          <a:p>
            <a:r>
              <a:rPr lang="en-US" altLang="zh-CN" dirty="0" err="1"/>
              <a:t>docker</a:t>
            </a:r>
            <a:r>
              <a:rPr lang="en-US" altLang="zh-CN" dirty="0"/>
              <a:t> run -it </a:t>
            </a:r>
            <a:r>
              <a:rPr lang="en-US" altLang="zh-CN" dirty="0" err="1"/>
              <a:t>busybox</a:t>
            </a:r>
            <a:r>
              <a:rPr lang="en-US" altLang="zh-CN" dirty="0"/>
              <a:t> /bin/</a:t>
            </a:r>
            <a:r>
              <a:rPr lang="en-US" altLang="zh-CN" dirty="0" err="1"/>
              <a:t>sh</a:t>
            </a:r>
            <a:endParaRPr lang="en-US" altLang="zh-CN" dirty="0"/>
          </a:p>
          <a:p>
            <a:r>
              <a:rPr kumimoji="1" lang="en-US" altLang="zh-CN" dirty="0" smtClean="0"/>
              <a:t>hostname</a:t>
            </a:r>
          </a:p>
          <a:p>
            <a:r>
              <a:rPr kumimoji="1" lang="en-US" altLang="zh-CN" dirty="0" err="1"/>
              <a:t>p</a:t>
            </a:r>
            <a:r>
              <a:rPr kumimoji="1" lang="en-US" altLang="zh-CN" dirty="0" err="1" smtClean="0"/>
              <a:t>s</a:t>
            </a:r>
            <a:endParaRPr kumimoji="1" lang="en-US" altLang="zh-CN" dirty="0" smtClean="0"/>
          </a:p>
          <a:p>
            <a:r>
              <a:rPr kumimoji="1" lang="en-US" altLang="zh-CN" dirty="0" err="1" smtClean="0"/>
              <a:t>ifconfig</a:t>
            </a:r>
            <a:endParaRPr kumimoji="1" lang="en-US" altLang="zh-CN" dirty="0" smtClean="0"/>
          </a:p>
          <a:p>
            <a:endParaRPr kumimoji="1" lang="zh-CN" altLang="en-US" dirty="0"/>
          </a:p>
        </p:txBody>
      </p:sp>
    </p:spTree>
    <p:extLst>
      <p:ext uri="{BB962C8B-B14F-4D97-AF65-F5344CB8AC3E}">
        <p14:creationId xmlns:p14="http://schemas.microsoft.com/office/powerpoint/2010/main" val="1093581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Namespace-UTS</a:t>
            </a:r>
            <a:endParaRPr kumimoji="1" lang="zh-CN" altLang="en-US" dirty="0"/>
          </a:p>
        </p:txBody>
      </p:sp>
      <p:sp>
        <p:nvSpPr>
          <p:cNvPr id="3" name="内容占位符 2"/>
          <p:cNvSpPr>
            <a:spLocks noGrp="1"/>
          </p:cNvSpPr>
          <p:nvPr>
            <p:ph idx="1"/>
          </p:nvPr>
        </p:nvSpPr>
        <p:spPr>
          <a:xfrm>
            <a:off x="818712" y="2222287"/>
            <a:ext cx="10554574" cy="4536322"/>
          </a:xfrm>
        </p:spPr>
        <p:txBody>
          <a:bodyPr>
            <a:normAutofit/>
          </a:bodyPr>
          <a:lstStyle/>
          <a:p>
            <a:r>
              <a:rPr kumimoji="1" lang="en-US" altLang="zh-CN" dirty="0" smtClean="0"/>
              <a:t>hostname</a:t>
            </a:r>
          </a:p>
          <a:p>
            <a:endParaRPr kumimoji="1" lang="en-US" altLang="zh-CN" dirty="0"/>
          </a:p>
          <a:p>
            <a:r>
              <a:rPr kumimoji="1" lang="en-US" altLang="zh-CN" dirty="0"/>
              <a:t>g</a:t>
            </a:r>
            <a:r>
              <a:rPr kumimoji="1" lang="en-US" altLang="zh-CN" dirty="0" smtClean="0"/>
              <a:t>o</a:t>
            </a:r>
            <a:r>
              <a:rPr kumimoji="1" lang="zh-CN" altLang="en-US" dirty="0" smtClean="0"/>
              <a:t> </a:t>
            </a:r>
            <a:r>
              <a:rPr kumimoji="1" lang="en-US" altLang="zh-CN" dirty="0" smtClean="0"/>
              <a:t>run</a:t>
            </a:r>
            <a:r>
              <a:rPr kumimoji="1" lang="zh-CN" altLang="en-US" dirty="0" smtClean="0"/>
              <a:t> </a:t>
            </a:r>
            <a:r>
              <a:rPr kumimoji="1" lang="en-US" altLang="zh-CN" dirty="0" err="1" smtClean="0"/>
              <a:t>uts.go</a:t>
            </a:r>
            <a:endParaRPr kumimoji="1" lang="en-US" altLang="zh-CN" dirty="0" smtClean="0"/>
          </a:p>
          <a:p>
            <a:r>
              <a:rPr lang="en-US" altLang="zh-CN" dirty="0"/>
              <a:t>h</a:t>
            </a:r>
            <a:r>
              <a:rPr lang="en-US" altLang="zh-CN" dirty="0" smtClean="0"/>
              <a:t>ostname</a:t>
            </a:r>
          </a:p>
          <a:p>
            <a:r>
              <a:rPr lang="en-US" altLang="zh-CN" dirty="0"/>
              <a:t>hostname -b </a:t>
            </a:r>
            <a:r>
              <a:rPr lang="en-US" altLang="zh-CN" dirty="0" smtClean="0"/>
              <a:t>bird</a:t>
            </a:r>
          </a:p>
          <a:p>
            <a:r>
              <a:rPr lang="en-US" altLang="zh-CN" dirty="0"/>
              <a:t>hostname </a:t>
            </a:r>
            <a:endParaRPr lang="en-US" altLang="zh-CN" dirty="0" smtClean="0"/>
          </a:p>
          <a:p>
            <a:r>
              <a:rPr kumimoji="1" lang="en-US" altLang="zh-CN" dirty="0"/>
              <a:t>e</a:t>
            </a:r>
            <a:r>
              <a:rPr kumimoji="1" lang="en-US" altLang="zh-CN" dirty="0" smtClean="0"/>
              <a:t>xit</a:t>
            </a:r>
          </a:p>
          <a:p>
            <a:endParaRPr kumimoji="1" lang="en-US" altLang="zh-CN" dirty="0"/>
          </a:p>
          <a:p>
            <a:r>
              <a:rPr kumimoji="1" lang="en-US" altLang="zh-CN" dirty="0" smtClean="0"/>
              <a:t>hostname</a:t>
            </a:r>
          </a:p>
          <a:p>
            <a:endParaRPr kumimoji="1" lang="en-US" altLang="zh-CN" dirty="0"/>
          </a:p>
          <a:p>
            <a:endParaRPr kumimoji="1" lang="zh-CN" altLang="en-US" dirty="0"/>
          </a:p>
        </p:txBody>
      </p:sp>
    </p:spTree>
    <p:extLst>
      <p:ext uri="{BB962C8B-B14F-4D97-AF65-F5344CB8AC3E}">
        <p14:creationId xmlns:p14="http://schemas.microsoft.com/office/powerpoint/2010/main" val="1383604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Namespace-IPC</a:t>
            </a:r>
            <a:endParaRPr kumimoji="1" lang="zh-CN" altLang="en-US" dirty="0"/>
          </a:p>
        </p:txBody>
      </p:sp>
      <p:sp>
        <p:nvSpPr>
          <p:cNvPr id="3" name="内容占位符 2"/>
          <p:cNvSpPr>
            <a:spLocks noGrp="1"/>
          </p:cNvSpPr>
          <p:nvPr>
            <p:ph idx="1"/>
          </p:nvPr>
        </p:nvSpPr>
        <p:spPr>
          <a:xfrm>
            <a:off x="818712" y="2222287"/>
            <a:ext cx="10554574" cy="4536322"/>
          </a:xfrm>
        </p:spPr>
        <p:txBody>
          <a:bodyPr>
            <a:normAutofit/>
          </a:bodyPr>
          <a:lstStyle/>
          <a:p>
            <a:r>
              <a:rPr lang="en-US" altLang="zh-CN" dirty="0" err="1"/>
              <a:t>ipcs</a:t>
            </a:r>
            <a:r>
              <a:rPr lang="en-US" altLang="zh-CN" dirty="0"/>
              <a:t> </a:t>
            </a:r>
            <a:r>
              <a:rPr lang="mr-IN" altLang="zh-CN" dirty="0" smtClean="0"/>
              <a:t>–</a:t>
            </a:r>
            <a:r>
              <a:rPr lang="en-US" altLang="zh-CN" dirty="0" smtClean="0"/>
              <a:t>q</a:t>
            </a:r>
          </a:p>
          <a:p>
            <a:r>
              <a:rPr lang="en-US" altLang="zh-CN" dirty="0" err="1"/>
              <a:t>ipcmk</a:t>
            </a:r>
            <a:r>
              <a:rPr lang="en-US" altLang="zh-CN" dirty="0"/>
              <a:t> </a:t>
            </a:r>
            <a:r>
              <a:rPr lang="mr-IN" altLang="zh-CN" dirty="0" smtClean="0"/>
              <a:t>–</a:t>
            </a:r>
            <a:r>
              <a:rPr lang="en-US" altLang="zh-CN" dirty="0" smtClean="0"/>
              <a:t>Q</a:t>
            </a:r>
          </a:p>
          <a:p>
            <a:r>
              <a:rPr lang="en-US" altLang="zh-CN" dirty="0" err="1"/>
              <a:t>ipcs</a:t>
            </a:r>
            <a:r>
              <a:rPr lang="en-US" altLang="zh-CN" dirty="0"/>
              <a:t> -q</a:t>
            </a:r>
            <a:endParaRPr kumimoji="1" lang="en-US" altLang="zh-CN" dirty="0" smtClean="0"/>
          </a:p>
          <a:p>
            <a:endParaRPr kumimoji="1" lang="en-US" altLang="zh-CN" dirty="0"/>
          </a:p>
          <a:p>
            <a:r>
              <a:rPr kumimoji="1" lang="en-US" altLang="zh-CN" dirty="0"/>
              <a:t>g</a:t>
            </a:r>
            <a:r>
              <a:rPr kumimoji="1" lang="en-US" altLang="zh-CN" dirty="0" smtClean="0"/>
              <a:t>o</a:t>
            </a:r>
            <a:r>
              <a:rPr kumimoji="1" lang="zh-CN" altLang="en-US" dirty="0" smtClean="0"/>
              <a:t> </a:t>
            </a:r>
            <a:r>
              <a:rPr kumimoji="1" lang="en-US" altLang="zh-CN" dirty="0" smtClean="0"/>
              <a:t>run</a:t>
            </a:r>
            <a:r>
              <a:rPr kumimoji="1" lang="zh-CN" altLang="en-US" dirty="0" smtClean="0"/>
              <a:t> </a:t>
            </a:r>
            <a:r>
              <a:rPr kumimoji="1" lang="en-US" altLang="zh-CN" dirty="0" err="1" smtClean="0"/>
              <a:t>uts.go</a:t>
            </a:r>
            <a:endParaRPr kumimoji="1" lang="en-US" altLang="zh-CN" dirty="0" smtClean="0"/>
          </a:p>
          <a:p>
            <a:r>
              <a:rPr lang="en-US" altLang="zh-CN" dirty="0" err="1"/>
              <a:t>ipcs</a:t>
            </a:r>
            <a:r>
              <a:rPr lang="en-US" altLang="zh-CN" dirty="0"/>
              <a:t> </a:t>
            </a:r>
            <a:r>
              <a:rPr lang="mr-IN" altLang="zh-CN" dirty="0" smtClean="0"/>
              <a:t>–</a:t>
            </a:r>
            <a:r>
              <a:rPr lang="en-US" altLang="zh-CN" dirty="0" smtClean="0"/>
              <a:t>q</a:t>
            </a:r>
          </a:p>
          <a:p>
            <a:r>
              <a:rPr kumimoji="1" lang="en-US" altLang="zh-CN" dirty="0" smtClean="0"/>
              <a:t>exit</a:t>
            </a:r>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1543723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Namespace-PID</a:t>
            </a:r>
            <a:endParaRPr kumimoji="1" lang="zh-CN" altLang="en-US" dirty="0"/>
          </a:p>
        </p:txBody>
      </p:sp>
      <p:sp>
        <p:nvSpPr>
          <p:cNvPr id="3" name="内容占位符 2"/>
          <p:cNvSpPr>
            <a:spLocks noGrp="1"/>
          </p:cNvSpPr>
          <p:nvPr>
            <p:ph idx="1"/>
          </p:nvPr>
        </p:nvSpPr>
        <p:spPr>
          <a:xfrm>
            <a:off x="827424" y="2672861"/>
            <a:ext cx="10554574" cy="4536322"/>
          </a:xfrm>
        </p:spPr>
        <p:txBody>
          <a:bodyPr>
            <a:normAutofit/>
          </a:bodyPr>
          <a:lstStyle/>
          <a:p>
            <a:r>
              <a:rPr lang="zh-CN" altLang="en-US" dirty="0" smtClean="0"/>
              <a:t>未添加</a:t>
            </a:r>
            <a:r>
              <a:rPr lang="en-US" altLang="zh-CN" dirty="0" smtClean="0"/>
              <a:t>PID</a:t>
            </a:r>
            <a:r>
              <a:rPr lang="zh-CN" altLang="en-US" dirty="0" smtClean="0"/>
              <a:t>隔离</a:t>
            </a:r>
            <a:endParaRPr lang="en-US" altLang="zh-CN" dirty="0" smtClean="0"/>
          </a:p>
          <a:p>
            <a:pPr lvl="1"/>
            <a:r>
              <a:rPr lang="en-US" altLang="zh-CN" dirty="0" smtClean="0"/>
              <a:t>go </a:t>
            </a:r>
            <a:r>
              <a:rPr lang="en-US" altLang="zh-CN" dirty="0"/>
              <a:t>run </a:t>
            </a:r>
            <a:r>
              <a:rPr lang="en-US" altLang="zh-CN" dirty="0" err="1" smtClean="0"/>
              <a:t>uts.go</a:t>
            </a:r>
            <a:r>
              <a:rPr lang="en-US" altLang="zh-CN" dirty="0" smtClean="0"/>
              <a:t>	</a:t>
            </a:r>
          </a:p>
          <a:p>
            <a:pPr lvl="1"/>
            <a:r>
              <a:rPr lang="en-US" altLang="zh-CN" dirty="0"/>
              <a:t>e</a:t>
            </a:r>
            <a:r>
              <a:rPr lang="en-US" altLang="zh-CN" dirty="0" smtClean="0"/>
              <a:t>cho</a:t>
            </a:r>
            <a:r>
              <a:rPr lang="zh-CN" altLang="en-US" dirty="0" smtClean="0"/>
              <a:t> </a:t>
            </a:r>
            <a:r>
              <a:rPr lang="en-US" altLang="zh-CN" dirty="0" smtClean="0"/>
              <a:t>$$</a:t>
            </a:r>
          </a:p>
          <a:p>
            <a:pPr lvl="1"/>
            <a:r>
              <a:rPr kumimoji="1" lang="en-US" altLang="zh-CN" dirty="0" err="1"/>
              <a:t>ps</a:t>
            </a:r>
            <a:r>
              <a:rPr kumimoji="1" lang="zh-CN" altLang="en-US" dirty="0"/>
              <a:t> </a:t>
            </a:r>
            <a:r>
              <a:rPr kumimoji="1" lang="mr-IN" altLang="zh-CN" dirty="0"/>
              <a:t>–</a:t>
            </a:r>
            <a:r>
              <a:rPr kumimoji="1" lang="en-US" altLang="zh-CN" dirty="0" err="1"/>
              <a:t>ef|grep</a:t>
            </a:r>
            <a:r>
              <a:rPr kumimoji="1" lang="zh-CN" altLang="en-US" dirty="0"/>
              <a:t> </a:t>
            </a:r>
            <a:r>
              <a:rPr kumimoji="1" lang="en-US" altLang="zh-CN" dirty="0" smtClean="0"/>
              <a:t>go</a:t>
            </a:r>
            <a:endParaRPr lang="nb-NO" altLang="zh-CN" dirty="0" smtClean="0"/>
          </a:p>
          <a:p>
            <a:pPr lvl="1"/>
            <a:r>
              <a:rPr lang="nb-NO" altLang="zh-CN" dirty="0" err="1" smtClean="0"/>
              <a:t>ps</a:t>
            </a:r>
            <a:r>
              <a:rPr lang="nb-NO" altLang="zh-CN" dirty="0" smtClean="0"/>
              <a:t> </a:t>
            </a:r>
            <a:r>
              <a:rPr lang="nb-NO" altLang="zh-CN" dirty="0"/>
              <a:t>-</a:t>
            </a:r>
            <a:r>
              <a:rPr lang="nb-NO" altLang="zh-CN" dirty="0" err="1"/>
              <a:t>ef|grep</a:t>
            </a:r>
            <a:r>
              <a:rPr lang="nb-NO" altLang="zh-CN" dirty="0"/>
              <a:t> </a:t>
            </a:r>
            <a:r>
              <a:rPr lang="nb-NO" altLang="zh-CN" dirty="0" smtClean="0"/>
              <a:t>17445</a:t>
            </a:r>
          </a:p>
          <a:p>
            <a:pPr lvl="1"/>
            <a:endParaRPr kumimoji="1" lang="en-US" altLang="zh-CN" dirty="0"/>
          </a:p>
          <a:p>
            <a:r>
              <a:rPr kumimoji="1" lang="zh-CN" altLang="en-US" dirty="0" smtClean="0"/>
              <a:t>添加</a:t>
            </a:r>
            <a:r>
              <a:rPr kumimoji="1" lang="en-US" altLang="zh-CN" dirty="0" smtClean="0"/>
              <a:t>PID</a:t>
            </a:r>
            <a:r>
              <a:rPr kumimoji="1" lang="zh-CN" altLang="en-US" dirty="0" smtClean="0"/>
              <a:t>隔离</a:t>
            </a:r>
            <a:endParaRPr kumimoji="1" lang="en-US" altLang="zh-CN" dirty="0" smtClean="0"/>
          </a:p>
          <a:p>
            <a:pPr lvl="1"/>
            <a:r>
              <a:rPr lang="en-US" altLang="zh-CN" dirty="0"/>
              <a:t>go run </a:t>
            </a:r>
            <a:r>
              <a:rPr lang="en-US" altLang="zh-CN" dirty="0" err="1"/>
              <a:t>uts.go</a:t>
            </a:r>
            <a:r>
              <a:rPr lang="en-US" altLang="zh-CN" dirty="0"/>
              <a:t>	</a:t>
            </a:r>
          </a:p>
          <a:p>
            <a:pPr lvl="1"/>
            <a:r>
              <a:rPr lang="en-US" altLang="zh-CN" dirty="0"/>
              <a:t>echo</a:t>
            </a:r>
            <a:r>
              <a:rPr lang="zh-CN" altLang="en-US" dirty="0"/>
              <a:t> </a:t>
            </a:r>
            <a:r>
              <a:rPr lang="en-US" altLang="zh-CN" dirty="0"/>
              <a:t>$$</a:t>
            </a:r>
          </a:p>
          <a:p>
            <a:pPr lvl="1"/>
            <a:r>
              <a:rPr kumimoji="1" lang="en-US" altLang="zh-CN" dirty="0" err="1" smtClean="0"/>
              <a:t>ps</a:t>
            </a:r>
            <a:r>
              <a:rPr kumimoji="1" lang="zh-CN" altLang="en-US" dirty="0" smtClean="0"/>
              <a:t> </a:t>
            </a:r>
            <a:r>
              <a:rPr kumimoji="1" lang="mr-IN" altLang="zh-CN" dirty="0"/>
              <a:t>–</a:t>
            </a:r>
            <a:r>
              <a:rPr kumimoji="1" lang="en-US" altLang="zh-CN" dirty="0" err="1"/>
              <a:t>ef|grep</a:t>
            </a:r>
            <a:r>
              <a:rPr kumimoji="1" lang="zh-CN" altLang="en-US" dirty="0"/>
              <a:t> </a:t>
            </a:r>
            <a:r>
              <a:rPr kumimoji="1" lang="en-US" altLang="zh-CN" dirty="0" smtClean="0"/>
              <a:t>go</a:t>
            </a:r>
          </a:p>
          <a:p>
            <a:pPr lvl="1"/>
            <a:r>
              <a:rPr lang="nb-NO" altLang="zh-CN" dirty="0" err="1"/>
              <a:t>ps</a:t>
            </a:r>
            <a:r>
              <a:rPr lang="nb-NO" altLang="zh-CN" dirty="0"/>
              <a:t> -</a:t>
            </a:r>
            <a:r>
              <a:rPr lang="nb-NO" altLang="zh-CN" dirty="0" err="1"/>
              <a:t>ef|grep</a:t>
            </a:r>
            <a:r>
              <a:rPr lang="nb-NO" altLang="zh-CN" dirty="0"/>
              <a:t> 1</a:t>
            </a:r>
            <a:r>
              <a:rPr lang="en-US" altLang="zh-CN" dirty="0"/>
              <a:t>8647</a:t>
            </a:r>
            <a:endParaRPr lang="nb-NO" altLang="zh-CN" dirty="0"/>
          </a:p>
          <a:p>
            <a:pPr lvl="1"/>
            <a:endParaRPr kumimoji="1" lang="nb-NO" altLang="zh-CN" dirty="0"/>
          </a:p>
          <a:p>
            <a:endParaRPr kumimoji="1" lang="en-US" altLang="zh-CN" dirty="0"/>
          </a:p>
          <a:p>
            <a:endParaRPr kumimoji="1" lang="zh-CN" altLang="en-US" dirty="0"/>
          </a:p>
        </p:txBody>
      </p:sp>
    </p:spTree>
    <p:extLst>
      <p:ext uri="{BB962C8B-B14F-4D97-AF65-F5344CB8AC3E}">
        <p14:creationId xmlns:p14="http://schemas.microsoft.com/office/powerpoint/2010/main" val="1088975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Namespace-Mount</a:t>
            </a:r>
            <a:endParaRPr kumimoji="1" lang="zh-CN" altLang="en-US" dirty="0"/>
          </a:p>
        </p:txBody>
      </p:sp>
      <p:sp>
        <p:nvSpPr>
          <p:cNvPr id="3" name="内容占位符 2"/>
          <p:cNvSpPr>
            <a:spLocks noGrp="1"/>
          </p:cNvSpPr>
          <p:nvPr>
            <p:ph idx="1"/>
          </p:nvPr>
        </p:nvSpPr>
        <p:spPr>
          <a:xfrm>
            <a:off x="810000" y="2566844"/>
            <a:ext cx="10554574" cy="3636511"/>
          </a:xfrm>
        </p:spPr>
        <p:txBody>
          <a:bodyPr>
            <a:normAutofit fontScale="85000" lnSpcReduction="20000"/>
          </a:bodyPr>
          <a:lstStyle/>
          <a:p>
            <a:r>
              <a:rPr lang="en-US" altLang="zh-CN" dirty="0"/>
              <a:t>go run </a:t>
            </a:r>
            <a:r>
              <a:rPr lang="en-US" altLang="zh-CN" dirty="0" err="1" smtClean="0"/>
              <a:t>uts.go</a:t>
            </a:r>
            <a:endParaRPr lang="en-US" altLang="zh-CN" dirty="0" smtClean="0"/>
          </a:p>
          <a:p>
            <a:r>
              <a:rPr lang="en-US" altLang="zh-CN" dirty="0" err="1"/>
              <a:t>p</a:t>
            </a:r>
            <a:r>
              <a:rPr lang="en-US" altLang="zh-CN" dirty="0" err="1" smtClean="0"/>
              <a:t>s</a:t>
            </a:r>
            <a:r>
              <a:rPr lang="zh-CN" altLang="en-US" dirty="0" smtClean="0"/>
              <a:t> </a:t>
            </a:r>
            <a:r>
              <a:rPr lang="en-US" altLang="zh-CN" dirty="0" smtClean="0"/>
              <a:t>-</a:t>
            </a:r>
            <a:r>
              <a:rPr lang="en-US" altLang="zh-CN" dirty="0" err="1" smtClean="0"/>
              <a:t>ef</a:t>
            </a:r>
            <a:endParaRPr lang="en-US" altLang="zh-CN" dirty="0" smtClean="0"/>
          </a:p>
          <a:p>
            <a:r>
              <a:rPr lang="en-US" altLang="zh-CN" dirty="0"/>
              <a:t>ls /proc</a:t>
            </a:r>
            <a:r>
              <a:rPr lang="en-US" altLang="zh-CN" dirty="0" smtClean="0"/>
              <a:t>/</a:t>
            </a:r>
          </a:p>
          <a:p>
            <a:r>
              <a:rPr lang="en-US" altLang="zh-CN" dirty="0"/>
              <a:t>mount -t proc proc /</a:t>
            </a:r>
            <a:r>
              <a:rPr lang="en-US" altLang="zh-CN" dirty="0" smtClean="0"/>
              <a:t>proc</a:t>
            </a:r>
          </a:p>
          <a:p>
            <a:r>
              <a:rPr lang="en-US" altLang="zh-CN" dirty="0"/>
              <a:t>ls /</a:t>
            </a:r>
            <a:r>
              <a:rPr lang="en-US" altLang="zh-CN" dirty="0" smtClean="0"/>
              <a:t>proc</a:t>
            </a:r>
          </a:p>
          <a:p>
            <a:r>
              <a:rPr lang="en-US" altLang="zh-CN" dirty="0" err="1"/>
              <a:t>ps</a:t>
            </a:r>
            <a:r>
              <a:rPr lang="zh-CN" altLang="en-US" dirty="0"/>
              <a:t> </a:t>
            </a:r>
            <a:r>
              <a:rPr lang="en-US" altLang="zh-CN" dirty="0"/>
              <a:t>-</a:t>
            </a:r>
            <a:r>
              <a:rPr lang="en-US" altLang="zh-CN" dirty="0" err="1"/>
              <a:t>ef</a:t>
            </a:r>
            <a:endParaRPr lang="en-US" altLang="zh-CN" dirty="0"/>
          </a:p>
          <a:p>
            <a:r>
              <a:rPr lang="en-US" altLang="zh-CN" dirty="0"/>
              <a:t>e</a:t>
            </a:r>
            <a:r>
              <a:rPr lang="en-US" altLang="zh-CN" dirty="0" smtClean="0"/>
              <a:t>xit</a:t>
            </a:r>
          </a:p>
          <a:p>
            <a:endParaRPr kumimoji="1" lang="en-US" altLang="zh-CN" dirty="0"/>
          </a:p>
          <a:p>
            <a:r>
              <a:rPr lang="en-US" altLang="zh-CN" dirty="0" err="1"/>
              <a:t>ps</a:t>
            </a:r>
            <a:r>
              <a:rPr lang="en-US" altLang="zh-CN" dirty="0"/>
              <a:t> </a:t>
            </a:r>
            <a:r>
              <a:rPr lang="mr-IN" altLang="zh-CN" dirty="0" smtClean="0"/>
              <a:t>–</a:t>
            </a:r>
            <a:r>
              <a:rPr lang="en-US" altLang="zh-CN" dirty="0" err="1" smtClean="0"/>
              <a:t>ef</a:t>
            </a:r>
            <a:endParaRPr lang="en-US" altLang="zh-CN" dirty="0" smtClean="0"/>
          </a:p>
          <a:p>
            <a:r>
              <a:rPr lang="en-US" altLang="zh-CN" dirty="0" smtClean="0"/>
              <a:t>mount </a:t>
            </a:r>
            <a:r>
              <a:rPr lang="en-US" altLang="zh-CN" dirty="0"/>
              <a:t>-t proc proc /</a:t>
            </a:r>
            <a:r>
              <a:rPr lang="en-US" altLang="zh-CN" dirty="0" smtClean="0"/>
              <a:t>proc</a:t>
            </a:r>
          </a:p>
          <a:p>
            <a:r>
              <a:rPr lang="en-US" altLang="zh-CN" dirty="0" err="1"/>
              <a:t>ps</a:t>
            </a:r>
            <a:r>
              <a:rPr lang="en-US" altLang="zh-CN" dirty="0"/>
              <a:t> </a:t>
            </a:r>
            <a:r>
              <a:rPr lang="mr-IN" altLang="zh-CN" dirty="0"/>
              <a:t>–</a:t>
            </a:r>
            <a:r>
              <a:rPr lang="en-US" altLang="zh-CN" dirty="0" err="1"/>
              <a:t>ef</a:t>
            </a:r>
            <a:endParaRPr lang="en-US" altLang="zh-CN" dirty="0"/>
          </a:p>
          <a:p>
            <a:endParaRPr kumimoji="1" lang="zh-CN" altLang="en-US" dirty="0"/>
          </a:p>
        </p:txBody>
      </p:sp>
    </p:spTree>
    <p:extLst>
      <p:ext uri="{BB962C8B-B14F-4D97-AF65-F5344CB8AC3E}">
        <p14:creationId xmlns:p14="http://schemas.microsoft.com/office/powerpoint/2010/main" val="947203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Namespace-Network</a:t>
            </a:r>
            <a:endParaRPr kumimoji="1" lang="zh-CN" altLang="en-US" dirty="0"/>
          </a:p>
        </p:txBody>
      </p:sp>
      <p:sp>
        <p:nvSpPr>
          <p:cNvPr id="3" name="内容占位符 2"/>
          <p:cNvSpPr>
            <a:spLocks noGrp="1"/>
          </p:cNvSpPr>
          <p:nvPr>
            <p:ph idx="1"/>
          </p:nvPr>
        </p:nvSpPr>
        <p:spPr>
          <a:xfrm>
            <a:off x="810000" y="2566844"/>
            <a:ext cx="10554574" cy="3636511"/>
          </a:xfrm>
        </p:spPr>
        <p:txBody>
          <a:bodyPr>
            <a:normAutofit/>
          </a:bodyPr>
          <a:lstStyle/>
          <a:p>
            <a:r>
              <a:rPr lang="en-US" altLang="zh-CN" dirty="0" err="1" smtClean="0"/>
              <a:t>Ifconfig</a:t>
            </a:r>
            <a:endParaRPr lang="en-US" altLang="zh-CN" dirty="0" smtClean="0"/>
          </a:p>
          <a:p>
            <a:endParaRPr lang="en-US" altLang="zh-CN" dirty="0" smtClean="0"/>
          </a:p>
          <a:p>
            <a:r>
              <a:rPr lang="en-US" altLang="zh-CN" dirty="0" smtClean="0"/>
              <a:t>go </a:t>
            </a:r>
            <a:r>
              <a:rPr lang="en-US" altLang="zh-CN" dirty="0"/>
              <a:t>run </a:t>
            </a:r>
            <a:r>
              <a:rPr lang="en-US" altLang="zh-CN" dirty="0" err="1" smtClean="0"/>
              <a:t>uts.go</a:t>
            </a:r>
            <a:endParaRPr lang="en-US" altLang="zh-CN" dirty="0" smtClean="0"/>
          </a:p>
          <a:p>
            <a:r>
              <a:rPr lang="en-US" altLang="zh-CN" dirty="0" err="1" smtClean="0"/>
              <a:t>ifconfig</a:t>
            </a:r>
            <a:endParaRPr lang="en-US" altLang="zh-CN" dirty="0"/>
          </a:p>
          <a:p>
            <a:r>
              <a:rPr lang="en-US" altLang="zh-CN" dirty="0"/>
              <a:t>e</a:t>
            </a:r>
            <a:r>
              <a:rPr lang="en-US" altLang="zh-CN" dirty="0" smtClean="0"/>
              <a:t>xit</a:t>
            </a:r>
          </a:p>
          <a:p>
            <a:endParaRPr kumimoji="1" lang="en-US" altLang="zh-CN" dirty="0"/>
          </a:p>
          <a:p>
            <a:endParaRPr kumimoji="1" lang="zh-CN" altLang="en-US" dirty="0"/>
          </a:p>
        </p:txBody>
      </p:sp>
    </p:spTree>
    <p:extLst>
      <p:ext uri="{BB962C8B-B14F-4D97-AF65-F5344CB8AC3E}">
        <p14:creationId xmlns:p14="http://schemas.microsoft.com/office/powerpoint/2010/main" val="19897059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引用">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引用</Template>
  <TotalTime>1136</TotalTime>
  <Words>1932</Words>
  <Application>Microsoft Macintosh PowerPoint</Application>
  <PresentationFormat>宽屏</PresentationFormat>
  <Paragraphs>235</Paragraphs>
  <Slides>17</Slides>
  <Notes>14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17</vt:i4>
      </vt:variant>
    </vt:vector>
  </HeadingPairs>
  <TitlesOfParts>
    <vt:vector size="24" baseType="lpstr">
      <vt:lpstr>Century Gothic</vt:lpstr>
      <vt:lpstr>DengXian</vt:lpstr>
      <vt:lpstr>Mangal</vt:lpstr>
      <vt:lpstr>Wingdings 2</vt:lpstr>
      <vt:lpstr>宋体</vt:lpstr>
      <vt:lpstr>Arial</vt:lpstr>
      <vt:lpstr>引用</vt:lpstr>
      <vt:lpstr>PowerPoint 演示文稿</vt:lpstr>
      <vt:lpstr>Agenda</vt:lpstr>
      <vt:lpstr>Namespace</vt:lpstr>
      <vt:lpstr>Namespace</vt:lpstr>
      <vt:lpstr>Namespace-UTS</vt:lpstr>
      <vt:lpstr>Namespace-IPC</vt:lpstr>
      <vt:lpstr>Namespace-PID</vt:lpstr>
      <vt:lpstr>Namespace-Mount</vt:lpstr>
      <vt:lpstr>Namespace-Network</vt:lpstr>
      <vt:lpstr>Cgroup</vt:lpstr>
      <vt:lpstr>Cgroup</vt:lpstr>
      <vt:lpstr>Cgroup</vt:lpstr>
      <vt:lpstr>Chroot</vt:lpstr>
      <vt:lpstr>UFS-AUFS</vt:lpstr>
      <vt:lpstr>UFS-Overlay</vt:lpstr>
      <vt:lpstr>UFS-Overlay</vt:lpstr>
      <vt:lpstr>Setns</vt:lpstr>
    </vt:vector>
  </TitlesOfParts>
  <Company/>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Microsoft Office 用户</cp:lastModifiedBy>
  <cp:revision>494</cp:revision>
  <dcterms:created xsi:type="dcterms:W3CDTF">2019-05-05T09:16:52Z</dcterms:created>
  <dcterms:modified xsi:type="dcterms:W3CDTF">2019-06-03T02:02:22Z</dcterms:modified>
</cp:coreProperties>
</file>