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85" r:id="rId2"/>
    <p:sldId id="256" r:id="rId3"/>
    <p:sldId id="258" r:id="rId4"/>
    <p:sldId id="257" r:id="rId5"/>
    <p:sldId id="320" r:id="rId6"/>
    <p:sldId id="321" r:id="rId7"/>
    <p:sldId id="307" r:id="rId8"/>
    <p:sldId id="308" r:id="rId9"/>
    <p:sldId id="310" r:id="rId10"/>
    <p:sldId id="311" r:id="rId11"/>
    <p:sldId id="322" r:id="rId12"/>
    <p:sldId id="286" r:id="rId13"/>
    <p:sldId id="328" r:id="rId14"/>
    <p:sldId id="329" r:id="rId15"/>
    <p:sldId id="313" r:id="rId16"/>
    <p:sldId id="324" r:id="rId17"/>
    <p:sldId id="325" r:id="rId18"/>
    <p:sldId id="323" r:id="rId19"/>
    <p:sldId id="314" r:id="rId20"/>
    <p:sldId id="327" r:id="rId21"/>
    <p:sldId id="330" r:id="rId22"/>
    <p:sldId id="326" r:id="rId23"/>
    <p:sldId id="316" r:id="rId24"/>
    <p:sldId id="317" r:id="rId25"/>
    <p:sldId id="318" r:id="rId26"/>
    <p:sldId id="319" r:id="rId27"/>
    <p:sldId id="332" r:id="rId28"/>
    <p:sldId id="334" r:id="rId29"/>
    <p:sldId id="335" r:id="rId30"/>
    <p:sldId id="333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80"/>
    <p:restoredTop sz="94674"/>
  </p:normalViewPr>
  <p:slideViewPr>
    <p:cSldViewPr snapToGrid="0" snapToObjects="1">
      <p:cViewPr>
        <p:scale>
          <a:sx n="80" d="100"/>
          <a:sy n="80" d="100"/>
        </p:scale>
        <p:origin x="2064" y="1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E404-B3BE-FF41-B114-2FF0152BBA35}" type="datetimeFigureOut">
              <a:rPr kumimoji="1" lang="zh-CN" altLang="en-US" smtClean="0"/>
              <a:t>2019/6/4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6127-54DC-3742-866A-8273212669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68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E404-B3BE-FF41-B114-2FF0152BBA35}" type="datetimeFigureOut">
              <a:rPr kumimoji="1" lang="zh-CN" altLang="en-US" smtClean="0"/>
              <a:t>2019/6/4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6127-54DC-3742-866A-8273212669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428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E404-B3BE-FF41-B114-2FF0152BBA35}" type="datetimeFigureOut">
              <a:rPr kumimoji="1" lang="zh-CN" altLang="en-US" smtClean="0"/>
              <a:t>2019/6/4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6127-54DC-3742-866A-8273212669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456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E404-B3BE-FF41-B114-2FF0152BBA35}" type="datetimeFigureOut">
              <a:rPr kumimoji="1" lang="zh-CN" altLang="en-US" smtClean="0"/>
              <a:t>2019/6/4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6127-54DC-3742-866A-8273212669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846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E404-B3BE-FF41-B114-2FF0152BBA35}" type="datetimeFigureOut">
              <a:rPr kumimoji="1" lang="zh-CN" altLang="en-US" smtClean="0"/>
              <a:t>2019/6/4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6127-54DC-3742-866A-8273212669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68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E404-B3BE-FF41-B114-2FF0152BBA35}" type="datetimeFigureOut">
              <a:rPr kumimoji="1" lang="zh-CN" altLang="en-US" smtClean="0"/>
              <a:t>2019/6/4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6127-54DC-3742-866A-8273212669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42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E404-B3BE-FF41-B114-2FF0152BBA35}" type="datetimeFigureOut">
              <a:rPr kumimoji="1" lang="zh-CN" altLang="en-US" smtClean="0"/>
              <a:t>2019/6/4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6127-54DC-3742-866A-8273212669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809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E404-B3BE-FF41-B114-2FF0152BBA35}" type="datetimeFigureOut">
              <a:rPr kumimoji="1" lang="zh-CN" altLang="en-US" smtClean="0"/>
              <a:t>2019/6/4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6127-54DC-3742-866A-8273212669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792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E404-B3BE-FF41-B114-2FF0152BBA35}" type="datetimeFigureOut">
              <a:rPr kumimoji="1" lang="zh-CN" altLang="en-US" smtClean="0"/>
              <a:t>2019/6/4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6127-54DC-3742-866A-8273212669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825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E404-B3BE-FF41-B114-2FF0152BBA35}" type="datetimeFigureOut">
              <a:rPr kumimoji="1" lang="zh-CN" altLang="en-US" smtClean="0"/>
              <a:t>2019/6/4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6127-54DC-3742-866A-8273212669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735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E404-B3BE-FF41-B114-2FF0152BBA35}" type="datetimeFigureOut">
              <a:rPr kumimoji="1" lang="zh-CN" altLang="en-US" smtClean="0"/>
              <a:t>2019/6/4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6127-54DC-3742-866A-8273212669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626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BE404-B3BE-FF41-B114-2FF0152BBA35}" type="datetimeFigureOut">
              <a:rPr kumimoji="1" lang="zh-CN" altLang="en-US" smtClean="0"/>
              <a:t>2019/6/4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36127-54DC-3742-866A-8273212669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693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编程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274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捕捉处理异常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6465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charset="2"/>
              <a:buChar char="l"/>
            </a:pPr>
            <a:r>
              <a:rPr kumimoji="1"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举例子，输入数字</a:t>
            </a:r>
            <a:endParaRPr kumimoji="1" lang="en-US" altLang="zh-CN" sz="2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0274"/>
            <a:ext cx="4216400" cy="1752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85773"/>
            <a:ext cx="59055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05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捕捉处理异常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46300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charset="2"/>
              <a:buChar char="l"/>
            </a:pPr>
            <a:r>
              <a:rPr kumimoji="1"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使用</a:t>
            </a:r>
            <a:r>
              <a:rPr kumimoji="1"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try</a:t>
            </a:r>
            <a:r>
              <a:rPr kumimoji="1" lang="mr-IN" altLang="zh-CN" sz="2400" dirty="0" smtClean="0">
                <a:solidFill>
                  <a:schemeClr val="bg2">
                    <a:lumMod val="50000"/>
                  </a:schemeClr>
                </a:solidFill>
              </a:rPr>
              <a:t>…</a:t>
            </a:r>
            <a:r>
              <a:rPr kumimoji="1"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except</a:t>
            </a:r>
            <a:r>
              <a:rPr kumimoji="1" lang="mr-IN" altLang="zh-CN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mr-IN" altLang="zh-CN" sz="2400" dirty="0" smtClean="0">
                <a:solidFill>
                  <a:schemeClr val="bg2">
                    <a:lumMod val="50000"/>
                  </a:schemeClr>
                </a:solidFill>
              </a:rPr>
              <a:t>…</a:t>
            </a:r>
            <a:r>
              <a:rPr kumimoji="1"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else</a:t>
            </a:r>
            <a:r>
              <a:rPr kumimoji="1"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结构捕捉处理异常</a:t>
            </a:r>
            <a:endParaRPr kumimoji="1" lang="en-US" altLang="zh-CN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  <a:buFont typeface="Wingdings" charset="2"/>
              <a:buChar char="l"/>
            </a:pPr>
            <a:r>
              <a:rPr kumimoji="1"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 如果</a:t>
            </a:r>
            <a:r>
              <a:rPr kumimoji="1" lang="en-US" altLang="zh-CN" sz="2400" dirty="0">
                <a:solidFill>
                  <a:schemeClr val="bg2">
                    <a:lumMod val="50000"/>
                  </a:schemeClr>
                </a:solidFill>
              </a:rPr>
              <a:t>try</a:t>
            </a:r>
            <a:r>
              <a:rPr kumimoji="1" lang="zh-CN" altLang="en-US" sz="2400" dirty="0">
                <a:solidFill>
                  <a:schemeClr val="bg2">
                    <a:lumMod val="50000"/>
                  </a:schemeClr>
                </a:solidFill>
              </a:rPr>
              <a:t>范围内捕获了异常，就执行</a:t>
            </a:r>
            <a:r>
              <a:rPr kumimoji="1" lang="en-US" altLang="zh-CN" sz="2400" dirty="0">
                <a:solidFill>
                  <a:schemeClr val="bg2">
                    <a:lumMod val="50000"/>
                  </a:schemeClr>
                </a:solidFill>
              </a:rPr>
              <a:t>except</a:t>
            </a:r>
            <a:r>
              <a:rPr kumimoji="1" lang="zh-CN" altLang="en-US" sz="2400" dirty="0">
                <a:solidFill>
                  <a:schemeClr val="bg2">
                    <a:lumMod val="50000"/>
                  </a:schemeClr>
                </a:solidFill>
              </a:rPr>
              <a:t>块；如果</a:t>
            </a:r>
            <a:r>
              <a:rPr kumimoji="1" lang="en-US" altLang="zh-CN" sz="2400" dirty="0">
                <a:solidFill>
                  <a:schemeClr val="bg2">
                    <a:lumMod val="50000"/>
                  </a:schemeClr>
                </a:solidFill>
              </a:rPr>
              <a:t>try</a:t>
            </a:r>
            <a:r>
              <a:rPr kumimoji="1" lang="zh-CN" altLang="en-US" sz="2400" dirty="0">
                <a:solidFill>
                  <a:schemeClr val="bg2">
                    <a:lumMod val="50000"/>
                  </a:schemeClr>
                </a:solidFill>
              </a:rPr>
              <a:t>范围内没有捕获异常，就执行</a:t>
            </a:r>
            <a:r>
              <a:rPr kumimoji="1" lang="en-US" altLang="zh-CN" sz="2400" dirty="0">
                <a:solidFill>
                  <a:schemeClr val="bg2">
                    <a:lumMod val="50000"/>
                  </a:schemeClr>
                </a:solidFill>
              </a:rPr>
              <a:t>else</a:t>
            </a:r>
            <a:r>
              <a:rPr kumimoji="1" lang="zh-CN" altLang="en-US" sz="2400" dirty="0">
                <a:solidFill>
                  <a:schemeClr val="bg2">
                    <a:lumMod val="50000"/>
                  </a:schemeClr>
                </a:solidFill>
              </a:rPr>
              <a:t>块</a:t>
            </a:r>
            <a:r>
              <a:rPr kumimoji="1"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。</a:t>
            </a:r>
            <a:endParaRPr kumimoji="1" lang="en-US" altLang="zh-CN" sz="2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55452"/>
            <a:ext cx="10058400" cy="153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71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捕捉处理异常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361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charset="2"/>
              <a:buChar char="l"/>
            </a:pPr>
            <a:r>
              <a:rPr kumimoji="1"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try</a:t>
            </a:r>
            <a:r>
              <a:rPr kumimoji="1" lang="mr-IN" altLang="zh-CN" sz="2400" dirty="0" smtClean="0">
                <a:solidFill>
                  <a:schemeClr val="bg2">
                    <a:lumMod val="50000"/>
                  </a:schemeClr>
                </a:solidFill>
              </a:rPr>
              <a:t>…</a:t>
            </a:r>
            <a:r>
              <a:rPr kumimoji="1"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except</a:t>
            </a:r>
            <a:r>
              <a:rPr kumimoji="1" lang="mr-IN" altLang="zh-CN" sz="2400" dirty="0" smtClean="0">
                <a:solidFill>
                  <a:schemeClr val="bg2">
                    <a:lumMod val="50000"/>
                  </a:schemeClr>
                </a:solidFill>
              </a:rPr>
              <a:t>…</a:t>
            </a:r>
            <a:r>
              <a:rPr kumimoji="1"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finally</a:t>
            </a:r>
            <a:r>
              <a:rPr kumimoji="1"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结构：</a:t>
            </a:r>
            <a:r>
              <a:rPr kumimoji="1"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finally</a:t>
            </a:r>
            <a:r>
              <a:rPr kumimoji="1"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子句中的内容无论是否发生异常都会执行，常用来做一些清理工作</a:t>
            </a:r>
            <a:endParaRPr kumimoji="1" lang="en-US" altLang="zh-CN" sz="2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16" y="4796590"/>
            <a:ext cx="5092700" cy="749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16" y="2894179"/>
            <a:ext cx="2781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跟踪错误信息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361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charset="2"/>
              <a:buChar char="l"/>
            </a:pPr>
            <a:r>
              <a:rPr kumimoji="1"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 前面的方法只能捕获到异常，但是不能跟踪</a:t>
            </a:r>
            <a:endParaRPr kumimoji="1" lang="en-US" altLang="zh-CN" sz="2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05" y="2759242"/>
            <a:ext cx="54610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1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捕捉处理异常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361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charset="2"/>
              <a:buChar char="l"/>
            </a:pPr>
            <a:r>
              <a:rPr kumimoji="1" lang="en-US" altLang="zh-CN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else </a:t>
            </a:r>
            <a:r>
              <a:rPr kumimoji="1"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与</a:t>
            </a:r>
            <a:r>
              <a:rPr kumimoji="1"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finally</a:t>
            </a:r>
            <a:r>
              <a:rPr kumimoji="1"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可以一起使用</a:t>
            </a:r>
            <a:endParaRPr kumimoji="1" lang="en-US" altLang="zh-CN" sz="2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900" y="2768266"/>
            <a:ext cx="4406900" cy="2019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32" y="2679240"/>
            <a:ext cx="3454400" cy="1905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207252"/>
            <a:ext cx="6400800" cy="1028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705" y="5242177"/>
            <a:ext cx="64897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6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断言与上下文管理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4801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charset="2"/>
              <a:buChar char="l"/>
            </a:pPr>
            <a:r>
              <a:rPr kumimoji="1" lang="zh-CN" altLang="en-US" sz="2400" dirty="0">
                <a:solidFill>
                  <a:schemeClr val="bg2">
                    <a:lumMod val="50000"/>
                  </a:schemeClr>
                </a:solidFill>
              </a:rPr>
              <a:t>断言与上下文管理是两种比较特殊的异常处理方式，在形式上比异常处理结构要简单一些。</a:t>
            </a:r>
            <a:endParaRPr kumimoji="1" lang="en-US" altLang="zh-CN" sz="2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3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断言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9660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charset="2"/>
              <a:buChar char="l"/>
            </a:pPr>
            <a:r>
              <a:rPr kumimoji="1"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 断言的语法是 </a:t>
            </a:r>
            <a:r>
              <a:rPr kumimoji="1"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assert </a:t>
            </a:r>
            <a:r>
              <a:rPr kumimoji="1" lang="en-US" altLang="zh-CN" sz="2400" dirty="0">
                <a:solidFill>
                  <a:schemeClr val="bg2">
                    <a:lumMod val="50000"/>
                  </a:schemeClr>
                </a:solidFill>
              </a:rPr>
              <a:t>expression[, reason] </a:t>
            </a:r>
            <a:endParaRPr kumimoji="1" lang="en-US" altLang="zh-CN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  <a:buFont typeface="Wingdings" charset="2"/>
              <a:buChar char="l"/>
            </a:pPr>
            <a:r>
              <a:rPr kumimoji="1"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 当</a:t>
            </a:r>
            <a:r>
              <a:rPr kumimoji="1" lang="zh-CN" altLang="en-US" sz="2400" dirty="0">
                <a:solidFill>
                  <a:schemeClr val="bg2">
                    <a:lumMod val="50000"/>
                  </a:schemeClr>
                </a:solidFill>
              </a:rPr>
              <a:t>判断表达式</a:t>
            </a:r>
            <a:r>
              <a:rPr kumimoji="1" lang="en-US" altLang="zh-CN" sz="2400" dirty="0">
                <a:solidFill>
                  <a:schemeClr val="bg2">
                    <a:lumMod val="50000"/>
                  </a:schemeClr>
                </a:solidFill>
              </a:rPr>
              <a:t>expression</a:t>
            </a:r>
            <a:r>
              <a:rPr kumimoji="1" lang="zh-CN" altLang="en-US" sz="2400" dirty="0">
                <a:solidFill>
                  <a:schemeClr val="bg2">
                    <a:lumMod val="50000"/>
                  </a:schemeClr>
                </a:solidFill>
              </a:rPr>
              <a:t>为真时，什么都不做；如果表达式为假，则抛出异常。 </a:t>
            </a:r>
            <a:endParaRPr kumimoji="1" lang="en-US" altLang="zh-CN" sz="2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6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断言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76774"/>
            <a:ext cx="10202071" cy="654593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058400" cy="151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4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上下文管理语句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361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charset="2"/>
              <a:buChar char="l"/>
            </a:pPr>
            <a:r>
              <a:rPr kumimoji="1"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  使用</a:t>
            </a:r>
            <a:r>
              <a:rPr kumimoji="1"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with</a:t>
            </a:r>
            <a:r>
              <a:rPr kumimoji="1"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语句，无论何种原因跳出</a:t>
            </a:r>
            <a:r>
              <a:rPr kumimoji="1"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with</a:t>
            </a:r>
            <a:r>
              <a:rPr kumimoji="1"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块，不论是否发生异常，总能保证文件被正确关闭，资源被正确释放</a:t>
            </a:r>
            <a:endParaRPr kumimoji="1" lang="en-US" altLang="zh-CN" sz="2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942" y="2894179"/>
            <a:ext cx="42291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9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2885" y="2389868"/>
            <a:ext cx="10515600" cy="1325563"/>
          </a:xfrm>
        </p:spPr>
        <p:txBody>
          <a:bodyPr/>
          <a:lstStyle/>
          <a:p>
            <a:r>
              <a:rPr kumimoji="1" lang="zh-CN" altLang="en-US" b="1" dirty="0" smtClean="0">
                <a:latin typeface="SimHei" charset="-122"/>
                <a:ea typeface="SimHei" charset="-122"/>
                <a:cs typeface="SimHei" charset="-122"/>
              </a:rPr>
              <a:t>文件</a:t>
            </a:r>
            <a:endParaRPr kumimoji="1" lang="zh-CN" altLang="en-US" b="1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99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目录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 异常处理的基本概念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63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文件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500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charset="2"/>
              <a:buChar char="l"/>
            </a:pPr>
            <a:r>
              <a:rPr kumimoji="1" lang="zh-CN" altLang="en-US" sz="2400" dirty="0">
                <a:solidFill>
                  <a:schemeClr val="bg2">
                    <a:lumMod val="50000"/>
                  </a:schemeClr>
                </a:solidFill>
              </a:rPr>
              <a:t>按文件中数据的组织形式把文件分为文本文件和二进制文件两类</a:t>
            </a:r>
            <a:r>
              <a:rPr kumimoji="1"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。</a:t>
            </a:r>
            <a:endParaRPr kumimoji="1" lang="en-US" altLang="zh-CN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  <a:buFont typeface="Wingdings" charset="2"/>
              <a:buChar char="l"/>
            </a:pPr>
            <a:r>
              <a:rPr kumimoji="1"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文本文件</a:t>
            </a:r>
            <a:r>
              <a:rPr kumimoji="1" lang="zh-CN" altLang="en-US" sz="2400" dirty="0">
                <a:solidFill>
                  <a:schemeClr val="bg2">
                    <a:lumMod val="50000"/>
                  </a:schemeClr>
                </a:solidFill>
              </a:rPr>
              <a:t>：文本文件存储的是常规字符串，由若干文本行组成，通常每行以换行符</a:t>
            </a:r>
            <a:r>
              <a:rPr kumimoji="1" lang="en-US" altLang="zh-CN" sz="2400" dirty="0">
                <a:solidFill>
                  <a:schemeClr val="bg2">
                    <a:lumMod val="50000"/>
                  </a:schemeClr>
                </a:solidFill>
              </a:rPr>
              <a:t>'\n'</a:t>
            </a:r>
            <a:r>
              <a:rPr kumimoji="1" lang="zh-CN" altLang="en-US" sz="2400" dirty="0">
                <a:solidFill>
                  <a:schemeClr val="bg2">
                    <a:lumMod val="50000"/>
                  </a:schemeClr>
                </a:solidFill>
              </a:rPr>
              <a:t>结尾。常规字符串是指记事本或其他文本编辑器能正常显示、编辑并且人类能够直接阅读和理解</a:t>
            </a:r>
            <a:r>
              <a:rPr kumimoji="1"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的字符串。</a:t>
            </a:r>
            <a:endParaRPr kumimoji="1" lang="en-US" altLang="zh-CN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  <a:buFont typeface="Wingdings" charset="2"/>
              <a:buChar char="l"/>
            </a:pPr>
            <a:r>
              <a:rPr kumimoji="1" lang="zh-CN" altLang="en-US" sz="2400" dirty="0">
                <a:solidFill>
                  <a:schemeClr val="bg2">
                    <a:lumMod val="50000"/>
                  </a:schemeClr>
                </a:solidFill>
              </a:rPr>
              <a:t>二进制文件：二进制文件把对象内容以字节串</a:t>
            </a:r>
            <a:r>
              <a:rPr kumimoji="1" lang="en-US" altLang="zh-CN" sz="2400" dirty="0">
                <a:solidFill>
                  <a:schemeClr val="bg2">
                    <a:lumMod val="50000"/>
                  </a:schemeClr>
                </a:solidFill>
              </a:rPr>
              <a:t>(bytes)</a:t>
            </a:r>
            <a:r>
              <a:rPr kumimoji="1" lang="zh-CN" altLang="en-US" sz="2400" dirty="0">
                <a:solidFill>
                  <a:schemeClr val="bg2">
                    <a:lumMod val="50000"/>
                  </a:schemeClr>
                </a:solidFill>
              </a:rPr>
              <a:t>进行存储，无法用记事本或其他普通字处理软件直接进行编辑，通常也无法被人类直接阅读和理解，需要使用专门的软件进行解码后读取、显示、修改或执行</a:t>
            </a:r>
            <a:r>
              <a:rPr kumimoji="1"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。例如，图像、音频</a:t>
            </a:r>
            <a:endParaRPr kumimoji="1" lang="en-US" altLang="zh-CN" sz="2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17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文件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5006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  <a:buFont typeface="Wingdings" charset="2"/>
              <a:buChar char="l"/>
            </a:pPr>
            <a:r>
              <a:rPr kumimoji="1"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 文件处理三个流程：打开文件、读写文件、关闭文件</a:t>
            </a:r>
            <a:endParaRPr kumimoji="1" lang="en-US" altLang="zh-CN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kumimoji="1" lang="en-US" altLang="zh-CN" sz="2400" dirty="0" err="1">
                <a:solidFill>
                  <a:schemeClr val="bg2">
                    <a:lumMod val="50000"/>
                  </a:schemeClr>
                </a:solidFill>
              </a:rPr>
              <a:t>fileObject</a:t>
            </a:r>
            <a:r>
              <a:rPr kumimoji="1" lang="en-US" altLang="zh-CN" sz="2400" dirty="0">
                <a:solidFill>
                  <a:schemeClr val="bg2">
                    <a:lumMod val="50000"/>
                  </a:schemeClr>
                </a:solidFill>
              </a:rPr>
              <a:t> = open(</a:t>
            </a:r>
            <a:r>
              <a:rPr kumimoji="1" lang="en-US" altLang="zh-CN" sz="2400" dirty="0" err="1">
                <a:solidFill>
                  <a:schemeClr val="bg2">
                    <a:lumMod val="50000"/>
                  </a:schemeClr>
                </a:solidFill>
              </a:rPr>
              <a:t>file_name</a:t>
            </a:r>
            <a:r>
              <a:rPr kumimoji="1" lang="en-US" altLang="zh-CN" sz="2400" dirty="0">
                <a:solidFill>
                  <a:schemeClr val="bg2">
                    <a:lumMod val="50000"/>
                  </a:schemeClr>
                </a:solidFill>
              </a:rPr>
              <a:t> [, </a:t>
            </a:r>
            <a:r>
              <a:rPr kumimoji="1" lang="en-US" altLang="zh-CN" sz="2400" dirty="0" err="1">
                <a:solidFill>
                  <a:schemeClr val="bg2">
                    <a:lumMod val="50000"/>
                  </a:schemeClr>
                </a:solidFill>
              </a:rPr>
              <a:t>access_mode</a:t>
            </a:r>
            <a:r>
              <a:rPr kumimoji="1" lang="en-US" altLang="zh-CN" sz="2400" dirty="0">
                <a:solidFill>
                  <a:schemeClr val="bg2">
                    <a:lumMod val="50000"/>
                  </a:schemeClr>
                </a:solidFill>
              </a:rPr>
              <a:t>][, buffering</a:t>
            </a:r>
            <a:r>
              <a:rPr kumimoji="1"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])</a:t>
            </a:r>
          </a:p>
          <a:p>
            <a:pPr>
              <a:spcAft>
                <a:spcPts val="600"/>
              </a:spcAft>
              <a:buFont typeface="Wingdings" charset="2"/>
              <a:buChar char="l"/>
            </a:pPr>
            <a:r>
              <a:rPr kumimoji="1" lang="zh-CN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zh-CN" sz="2400" dirty="0" err="1" smtClean="0">
                <a:solidFill>
                  <a:schemeClr val="bg2">
                    <a:lumMod val="50000"/>
                  </a:schemeClr>
                </a:solidFill>
              </a:rPr>
              <a:t>access_mode</a:t>
            </a:r>
            <a:r>
              <a:rPr kumimoji="1"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常用访问模式：</a:t>
            </a:r>
            <a:endParaRPr kumimoji="1" lang="en-US" altLang="zh-CN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spcAft>
                <a:spcPts val="600"/>
              </a:spcAft>
              <a:buFont typeface="Wingdings" charset="2"/>
              <a:buChar char="l"/>
            </a:pPr>
            <a:r>
              <a:rPr kumimoji="1"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r</a:t>
            </a:r>
            <a:r>
              <a:rPr kumimoji="1"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 ： 只读文件</a:t>
            </a:r>
            <a:endParaRPr kumimoji="1" lang="en-US" altLang="zh-CN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spcAft>
                <a:spcPts val="600"/>
              </a:spcAft>
              <a:buFont typeface="Wingdings" charset="2"/>
              <a:buChar char="l"/>
            </a:pPr>
            <a:r>
              <a:rPr kumimoji="1"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w</a:t>
            </a:r>
            <a:r>
              <a:rPr kumimoji="1"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 ：只写文件。如果文件存在则覆盖文件，否则新创建一个文件</a:t>
            </a:r>
            <a:endParaRPr kumimoji="1" lang="en-US" altLang="zh-CN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  <a:buFont typeface="Wingdings" charset="2"/>
              <a:buChar char="l"/>
            </a:pPr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Buffering</a:t>
            </a:r>
            <a:r>
              <a:rPr kumimoji="1" lang="zh-CN" altLang="en-US" dirty="0" smtClean="0">
                <a:solidFill>
                  <a:schemeClr val="bg2">
                    <a:lumMod val="50000"/>
                  </a:schemeClr>
                </a:solidFill>
              </a:rPr>
              <a:t>缓冲区：</a:t>
            </a:r>
            <a:endParaRPr kumimoji="1" lang="en-US" altLang="zh-CN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spcAft>
                <a:spcPts val="600"/>
              </a:spcAft>
              <a:buFont typeface="Wingdings" charset="2"/>
              <a:buChar char="l"/>
            </a:pPr>
            <a:r>
              <a:rPr kumimoji="1" lang="zh-CN" altLang="en-US" dirty="0">
                <a:solidFill>
                  <a:schemeClr val="bg2">
                    <a:lumMod val="50000"/>
                  </a:schemeClr>
                </a:solidFill>
              </a:rPr>
              <a:t>缓冲区指定了读写文件的缓存模式。</a:t>
            </a:r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0</a:t>
            </a:r>
            <a:r>
              <a:rPr kumimoji="1" lang="zh-CN" altLang="en-US" dirty="0">
                <a:solidFill>
                  <a:schemeClr val="bg2">
                    <a:lumMod val="50000"/>
                  </a:schemeClr>
                </a:solidFill>
              </a:rPr>
              <a:t>表示不缓存，</a:t>
            </a:r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kumimoji="1" lang="zh-CN" altLang="en-US" dirty="0">
                <a:solidFill>
                  <a:schemeClr val="bg2">
                    <a:lumMod val="50000"/>
                  </a:schemeClr>
                </a:solidFill>
              </a:rPr>
              <a:t>表示缓存，如大于</a:t>
            </a:r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kumimoji="1" lang="zh-CN" altLang="en-US" dirty="0">
                <a:solidFill>
                  <a:schemeClr val="bg2">
                    <a:lumMod val="50000"/>
                  </a:schemeClr>
                </a:solidFill>
              </a:rPr>
              <a:t>则表示缓冲区的大小。默认值是缓存模式。</a:t>
            </a:r>
            <a:endParaRPr kumimoji="1" lang="en-US" altLang="zh-CN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  <a:buFont typeface="Wingdings" charset="2"/>
              <a:buChar char="l"/>
            </a:pPr>
            <a:r>
              <a:rPr kumimoji="1"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 关闭文件：文件操作后一定要关闭文件，这样文件的所有操作才会被保存</a:t>
            </a:r>
            <a:endParaRPr kumimoji="1" lang="en-US" altLang="zh-CN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spcAft>
                <a:spcPts val="600"/>
              </a:spcAft>
              <a:buNone/>
            </a:pPr>
            <a:r>
              <a:rPr kumimoji="1" lang="en-US" altLang="zh-CN" sz="2000" dirty="0" err="1" smtClean="0">
                <a:solidFill>
                  <a:schemeClr val="bg2">
                    <a:lumMod val="50000"/>
                  </a:schemeClr>
                </a:solidFill>
              </a:rPr>
              <a:t>fileObject.close</a:t>
            </a:r>
            <a:r>
              <a:rPr kumimoji="1"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8989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文件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500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charset="2"/>
              <a:buChar char="l"/>
            </a:pPr>
            <a:r>
              <a:rPr kumimoji="1"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 如果</a:t>
            </a:r>
            <a:r>
              <a:rPr kumimoji="1" lang="zh-CN" altLang="en-US" sz="2400" dirty="0">
                <a:solidFill>
                  <a:schemeClr val="bg2">
                    <a:lumMod val="50000"/>
                  </a:schemeClr>
                </a:solidFill>
              </a:rPr>
              <a:t>执行正常，</a:t>
            </a:r>
            <a:r>
              <a:rPr kumimoji="1" lang="en-US" altLang="zh-CN" sz="2400" dirty="0">
                <a:solidFill>
                  <a:schemeClr val="bg2">
                    <a:lumMod val="50000"/>
                  </a:schemeClr>
                </a:solidFill>
              </a:rPr>
              <a:t>open()</a:t>
            </a:r>
            <a:r>
              <a:rPr kumimoji="1" lang="zh-CN" altLang="en-US" sz="2400" dirty="0">
                <a:solidFill>
                  <a:schemeClr val="bg2">
                    <a:lumMod val="50000"/>
                  </a:schemeClr>
                </a:solidFill>
              </a:rPr>
              <a:t>函数返回</a:t>
            </a:r>
            <a:r>
              <a:rPr kumimoji="1" lang="en-US" altLang="zh-CN" sz="2400" dirty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kumimoji="1" lang="zh-CN" altLang="en-US" sz="2400" dirty="0">
                <a:solidFill>
                  <a:schemeClr val="bg2">
                    <a:lumMod val="50000"/>
                  </a:schemeClr>
                </a:solidFill>
              </a:rPr>
              <a:t>个可迭代的文件对象，通过该文件对象可以对文件进行读写操作。如果指定文件不存在、访问权限不够、磁盘空间不够或其他原因导致创建文件对象失败则抛出</a:t>
            </a:r>
            <a:r>
              <a:rPr kumimoji="1"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异常</a:t>
            </a:r>
            <a:endParaRPr kumimoji="1" lang="en-US" altLang="zh-CN" sz="24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  <a:buFont typeface="Wingdings" charset="2"/>
              <a:buChar char="l"/>
            </a:pPr>
            <a:r>
              <a:rPr kumimoji="1" lang="zh-CN" altLang="en-US" sz="2400" dirty="0">
                <a:solidFill>
                  <a:schemeClr val="bg2">
                    <a:lumMod val="50000"/>
                  </a:schemeClr>
                </a:solidFill>
              </a:rPr>
              <a:t>当对文件内容操作完以后，一定要关闭文件对象，这样才能保证所做的任何修改都确实被保存到文件中</a:t>
            </a:r>
            <a:r>
              <a:rPr kumimoji="1"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。</a:t>
            </a:r>
            <a:endParaRPr kumimoji="1" lang="en-US" altLang="zh-CN" sz="2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06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文件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500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charset="2"/>
              <a:buChar char="l"/>
            </a:pPr>
            <a:r>
              <a:rPr kumimoji="1"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 但是，即使写了关闭文件的代码，也无法保证文件一定能正常关闭。</a:t>
            </a:r>
            <a:endParaRPr kumimoji="1" lang="en-US" altLang="zh-CN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  <a:buFont typeface="Wingdings" charset="2"/>
              <a:buChar char="l"/>
            </a:pPr>
            <a:r>
              <a:rPr kumimoji="1" lang="zh-CN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例如：在打开文件之后和关闭文件之前发生了错误导致程序崩溃，这时文件就无法关闭。所以推荐使用</a:t>
            </a:r>
            <a:r>
              <a:rPr kumimoji="1"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with</a:t>
            </a:r>
            <a:r>
              <a:rPr kumimoji="1"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关键字，有效的避免这个问题</a:t>
            </a:r>
            <a:endParaRPr kumimoji="1" lang="en-US" altLang="zh-CN" sz="20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91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文件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256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charset="2"/>
              <a:buChar char="l"/>
            </a:pPr>
            <a:r>
              <a:rPr kumimoji="1"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with</a:t>
            </a:r>
            <a:r>
              <a:rPr kumimoji="1"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 语句使用例子</a:t>
            </a:r>
            <a:endParaRPr kumimoji="1" lang="en-US" altLang="zh-CN" sz="20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93125"/>
            <a:ext cx="10298586" cy="247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0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文件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936109"/>
              </p:ext>
            </p:extLst>
          </p:nvPr>
        </p:nvGraphicFramePr>
        <p:xfrm>
          <a:off x="838200" y="2300284"/>
          <a:ext cx="10102516" cy="30417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9568"/>
                <a:gridCol w="8742948"/>
              </a:tblGrid>
              <a:tr h="50253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50253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只读模式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默认方式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zh-CN" altLang="en-US" dirty="0" smtClean="0"/>
                        <a:t>，如果不存在则抛出异常</a:t>
                      </a:r>
                      <a:endParaRPr lang="zh-CN" altLang="en-US" dirty="0"/>
                    </a:p>
                  </a:txBody>
                  <a:tcPr/>
                </a:tc>
              </a:tr>
              <a:tr h="50253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写模式，如果文件存在，则覆盖原文件</a:t>
                      </a:r>
                      <a:endParaRPr lang="zh-CN" altLang="en-US" dirty="0"/>
                    </a:p>
                  </a:txBody>
                  <a:tcPr/>
                </a:tc>
              </a:tr>
              <a:tr h="50253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写模式，创建新文件，如果原文件已经存在则抛出异常</a:t>
                      </a:r>
                      <a:endParaRPr lang="zh-CN" altLang="en-US" dirty="0"/>
                    </a:p>
                  </a:txBody>
                  <a:tcPr/>
                </a:tc>
              </a:tr>
              <a:tr h="50253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追加模式，不覆盖原文件</a:t>
                      </a:r>
                      <a:endParaRPr lang="zh-CN" altLang="en-US" dirty="0"/>
                    </a:p>
                  </a:txBody>
                  <a:tcPr/>
                </a:tc>
              </a:tr>
              <a:tr h="52904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二进制文件（可与其他文件组合使用）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838200" y="1639218"/>
            <a:ext cx="10515600" cy="53256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charset="2"/>
              <a:buChar char="l"/>
            </a:pPr>
            <a:r>
              <a:rPr kumimoji="1"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 文件常用模式</a:t>
            </a:r>
            <a:endParaRPr kumimoji="1" lang="en-US" altLang="zh-CN" sz="20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9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文件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518677"/>
              </p:ext>
            </p:extLst>
          </p:nvPr>
        </p:nvGraphicFramePr>
        <p:xfrm>
          <a:off x="838200" y="2300284"/>
          <a:ext cx="10102516" cy="30417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9568"/>
                <a:gridCol w="8742948"/>
              </a:tblGrid>
              <a:tr h="50253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50253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close()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把缓冲区的内容写入文件，同时关闭 文件，释放文件对象</a:t>
                      </a:r>
                      <a:endParaRPr lang="zh-CN" altLang="en-US" dirty="0"/>
                    </a:p>
                  </a:txBody>
                  <a:tcPr/>
                </a:tc>
              </a:tr>
              <a:tr h="50253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flush()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把缓冲区的内容写入文件，不关闭文件</a:t>
                      </a:r>
                      <a:endParaRPr lang="zh-CN" altLang="en-US" dirty="0"/>
                    </a:p>
                  </a:txBody>
                  <a:tcPr/>
                </a:tc>
              </a:tr>
              <a:tr h="502538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readline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从文件中读取一行内容</a:t>
                      </a:r>
                      <a:endParaRPr lang="zh-CN" altLang="en-US" dirty="0"/>
                    </a:p>
                  </a:txBody>
                  <a:tcPr/>
                </a:tc>
              </a:tr>
              <a:tr h="5025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readlines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将文本文件中的每一行，作为一个字符串存入列表中返回</a:t>
                      </a:r>
                      <a:endParaRPr lang="zh-CN" altLang="en-US" dirty="0"/>
                    </a:p>
                  </a:txBody>
                  <a:tcPr/>
                </a:tc>
              </a:tr>
              <a:tr h="52904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write(s)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把</a:t>
                      </a:r>
                      <a:r>
                        <a:rPr lang="en-US" altLang="zh-CN" dirty="0" smtClean="0"/>
                        <a:t>s</a:t>
                      </a:r>
                      <a:r>
                        <a:rPr lang="zh-CN" altLang="en-US" dirty="0" smtClean="0"/>
                        <a:t>写入文件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838200" y="1639218"/>
            <a:ext cx="10515600" cy="53256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charset="2"/>
              <a:buChar char="l"/>
            </a:pPr>
            <a:r>
              <a:rPr kumimoji="1"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 文件对象常用方法</a:t>
            </a:r>
            <a:endParaRPr kumimoji="1" lang="en-US" altLang="zh-CN" sz="20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1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文件级操作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-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os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模块常用方法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6" name="Table -1">
            <a:extLst>
              <a:ext uri="{FF2B5EF4-FFF2-40B4-BE49-F238E27FC236}">
                <a16:creationId xmlns:a16="http://schemas.microsoft.com/office/drawing/2014/main" xmlns="" id="{88A0EAF5-443A-48B9-A5B2-A41977FE1511}"/>
              </a:ext>
            </a:extLst>
          </p:cNvPr>
          <p:cNvGraphicFramePr/>
          <p:nvPr/>
        </p:nvGraphicFramePr>
        <p:xfrm>
          <a:off x="838200" y="1540045"/>
          <a:ext cx="10070432" cy="29808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93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310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120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6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方法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6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功能说明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1208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0" u="none" dirty="0">
                          <a:latin typeface="Calibri" panose="020F0502020204030204" pitchFamily="2" charset="0"/>
                          <a:ea typeface="Calibri" panose="020F0502020204030204" pitchFamily="2" charset="0"/>
                          <a:cs typeface="Calibri" panose="020F0502020204030204" pitchFamily="2" charset="0"/>
                        </a:rPr>
                        <a:t>access(path, mode)</a:t>
                      </a:r>
                    </a:p>
                  </a:txBody>
                  <a:tcPr marL="36198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测试是否可以按照</a:t>
                      </a:r>
                      <a:r>
                        <a:rPr lang="en-US" altLang="zh-CN" sz="16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mode</a:t>
                      </a:r>
                      <a:r>
                        <a:rPr lang="zh-CN" altLang="en-US" sz="16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指定的权限访问文件</a:t>
                      </a:r>
                      <a:endParaRPr lang="en-US" sz="16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8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1208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1" u="none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chdir</a:t>
                      </a:r>
                      <a:r>
                        <a:rPr lang="en-US" altLang="zh-CN" sz="16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(path)</a:t>
                      </a:r>
                    </a:p>
                  </a:txBody>
                  <a:tcPr marL="36198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把</a:t>
                      </a:r>
                      <a:r>
                        <a:rPr lang="en-US" altLang="zh-CN" sz="16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path</a:t>
                      </a:r>
                      <a:r>
                        <a:rPr lang="zh-CN" altLang="en-US" sz="16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设为当前工作目录</a:t>
                      </a:r>
                      <a:endParaRPr lang="en-US" sz="16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8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62417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1" u="none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chmod</a:t>
                      </a:r>
                      <a:r>
                        <a:rPr lang="en-US" altLang="zh-CN" sz="16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(path, mode, *, </a:t>
                      </a:r>
                      <a:r>
                        <a:rPr lang="en-US" altLang="zh-CN" sz="1600" b="1" u="none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dir_fd</a:t>
                      </a:r>
                      <a:r>
                        <a:rPr lang="en-US" altLang="zh-CN" sz="16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=None, </a:t>
                      </a:r>
                      <a:r>
                        <a:rPr lang="en-US" altLang="zh-CN" sz="1600" b="1" u="none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follow_symlinks</a:t>
                      </a:r>
                      <a:r>
                        <a:rPr lang="en-US" altLang="zh-CN" sz="16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=True)</a:t>
                      </a:r>
                    </a:p>
                  </a:txBody>
                  <a:tcPr marL="36198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改变文件的访问权限</a:t>
                      </a:r>
                    </a:p>
                  </a:txBody>
                  <a:tcPr marL="36198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1208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1" u="none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curdir</a:t>
                      </a:r>
                      <a:endParaRPr lang="en-US" altLang="zh-CN" sz="1600" b="1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8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当前文件夹</a:t>
                      </a:r>
                    </a:p>
                  </a:txBody>
                  <a:tcPr marL="36198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1208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0" u="none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get_exec_path</a:t>
                      </a:r>
                      <a:r>
                        <a:rPr lang="en-US" altLang="zh-CN" sz="16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()</a:t>
                      </a:r>
                    </a:p>
                  </a:txBody>
                  <a:tcPr marL="36198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返回可执行文件的搜索路径</a:t>
                      </a:r>
                    </a:p>
                  </a:txBody>
                  <a:tcPr marL="36198" marR="0" marT="0" marB="1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1208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getcwd()</a:t>
                      </a:r>
                    </a:p>
                  </a:txBody>
                  <a:tcPr marL="36198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返回当前工作目录</a:t>
                      </a:r>
                    </a:p>
                  </a:txBody>
                  <a:tcPr marL="36198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1208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listdir(path)</a:t>
                      </a:r>
                    </a:p>
                  </a:txBody>
                  <a:tcPr marL="36198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</a:t>
                      </a:r>
                      <a:r>
                        <a:rPr lang="en-US" altLang="zh-CN" sz="16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path</a:t>
                      </a:r>
                      <a:r>
                        <a:rPr lang="zh-CN" altLang="en-US" sz="16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目录下的文件和目录列表</a:t>
                      </a:r>
                      <a:endParaRPr lang="en-US" sz="1600" b="1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8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82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文件级操作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-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os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模块常用方法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5" name="Content Placeholder -1">
            <a:extLst>
              <a:ext uri="{FF2B5EF4-FFF2-40B4-BE49-F238E27FC236}">
                <a16:creationId xmlns:a16="http://schemas.microsoft.com/office/drawing/2014/main" xmlns="" id="{5FA15705-339F-4DF3-A200-A7AEE30BFD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3725973"/>
              </p:ext>
            </p:extLst>
          </p:nvPr>
        </p:nvGraphicFramePr>
        <p:xfrm>
          <a:off x="838199" y="1568116"/>
          <a:ext cx="10054389" cy="3432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15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228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33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6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方法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6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功能说明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2668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1" u="none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remove(path)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1" u="none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删除指定的文件，要求用户拥有删除文件的权限</a:t>
                      </a:r>
                      <a:r>
                        <a:rPr lang="zh-CN" altLang="en-US" sz="1600" b="1" u="none" dirty="0" smtClean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，并且文件没有只读或其他特殊属性</a:t>
                      </a:r>
                      <a:endParaRPr lang="zh-CN" altLang="en-US" sz="1600" b="1" u="none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2668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1" u="none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rename(</a:t>
                      </a:r>
                      <a:r>
                        <a:rPr lang="en-US" altLang="zh-CN" sz="1600" b="1" u="none" dirty="0" err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src</a:t>
                      </a:r>
                      <a:r>
                        <a:rPr lang="en-US" altLang="zh-CN" sz="1600" b="1" u="none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, </a:t>
                      </a:r>
                      <a:r>
                        <a:rPr lang="en-US" altLang="zh-CN" sz="1600" b="1" u="none" dirty="0" err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dst</a:t>
                      </a:r>
                      <a:r>
                        <a:rPr lang="en-US" altLang="zh-CN" sz="1600" b="1" u="none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1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重命名文件或目录，可以实现文件的移动，若目标文件已存在则抛出异常，不能跨越磁盘或分区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335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0" u="none" dirty="0" err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sep</a:t>
                      </a:r>
                      <a:endParaRPr lang="en-US" altLang="zh-CN" sz="1600" b="0" u="none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0" u="none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当前操作系统所使用的路径分隔符</a:t>
                      </a:r>
                    </a:p>
                  </a:txBody>
                  <a:tcPr marL="36195" marR="0" marT="0" marB="1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1335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stat(path)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返回文件的所有属性</a:t>
                      </a:r>
                    </a:p>
                  </a:txBody>
                  <a:tcPr marL="36195" marR="0" marT="0" marB="1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1335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1" u="none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system()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1" u="none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启动外部</a:t>
                      </a:r>
                      <a:r>
                        <a:rPr lang="zh-CN" altLang="en-US" sz="1600" b="1" u="none" dirty="0" smtClean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程序</a:t>
                      </a:r>
                      <a:r>
                        <a:rPr lang="en-US" altLang="zh-CN" sz="1600" b="1" u="none" dirty="0" smtClean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lang="zh-CN" altLang="en-US" sz="1600" b="1" u="none" dirty="0" smtClean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调用外部命令，比如</a:t>
                      </a:r>
                      <a:r>
                        <a:rPr lang="en-US" altLang="zh-CN" sz="1600" b="1" u="none" dirty="0" smtClean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shell)</a:t>
                      </a:r>
                      <a:endParaRPr lang="zh-CN" altLang="en-US" sz="1600" b="1" u="none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81335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truncate(path, length)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将文件截断，只保留指定长度的内容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7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文件级操作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-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os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模块常用方法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6" name="内容占位符 53251">
            <a:extLst>
              <a:ext uri="{FF2B5EF4-FFF2-40B4-BE49-F238E27FC236}">
                <a16:creationId xmlns:a16="http://schemas.microsoft.com/office/drawing/2014/main" xmlns="" id="{4D89A75D-DA18-4D6D-BEB9-706CB341E2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4966705"/>
              </p:ext>
            </p:extLst>
          </p:nvPr>
        </p:nvGraphicFramePr>
        <p:xfrm>
          <a:off x="838200" y="1690688"/>
          <a:ext cx="10038347" cy="4661985"/>
        </p:xfrm>
        <a:graphic>
          <a:graphicData uri="http://schemas.openxmlformats.org/drawingml/2006/table">
            <a:tbl>
              <a:tblPr/>
              <a:tblGrid>
                <a:gridCol w="50499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883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9804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har char="–"/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accent2"/>
                        </a:buClr>
                        <a:buSzPct val="90000"/>
                        <a:buBlip>
                          <a:blip r:embed="rId3"/>
                        </a:buBlip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 algn="l">
                        <a:buChar char="–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folHlink"/>
                        </a:buClr>
                        <a:buSzPct val="90000"/>
                        <a:buBlip>
                          <a:blip r:embed="rId4"/>
                        </a:buBlip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b="1" dirty="0">
                          <a:effectLst/>
                          <a:latin typeface="宋体" panose="02010600030101010101" pitchFamily="2" charset="-122"/>
                        </a:rPr>
                        <a:t>函数名称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har char="–"/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accent2"/>
                        </a:buClr>
                        <a:buSzPct val="90000"/>
                        <a:buBlip>
                          <a:blip r:embed="rId3"/>
                        </a:buBlip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 algn="l">
                        <a:buChar char="–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folHlink"/>
                        </a:buClr>
                        <a:buSzPct val="90000"/>
                        <a:buBlip>
                          <a:blip r:embed="rId4"/>
                        </a:buBlip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b="1" dirty="0">
                          <a:effectLst/>
                          <a:latin typeface="宋体" panose="02010600030101010101" pitchFamily="2" charset="-122"/>
                        </a:rPr>
                        <a:t>使用说明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1811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har char="–"/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accent2"/>
                        </a:buClr>
                        <a:buSzPct val="90000"/>
                        <a:buBlip>
                          <a:blip r:embed="rId3"/>
                        </a:buBlip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 algn="l">
                        <a:buChar char="–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folHlink"/>
                        </a:buClr>
                        <a:buSzPct val="90000"/>
                        <a:buBlip>
                          <a:blip r:embed="rId4"/>
                        </a:buBlip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indent="0" algn="l">
                        <a:buNone/>
                      </a:pPr>
                      <a:r>
                        <a:rPr lang="en-US" altLang="zh-CN" sz="1800" b="0" u="none" dirty="0" err="1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mkdir</a:t>
                      </a:r>
                      <a:r>
                        <a:rPr lang="en-US" altLang="zh-CN" sz="1800" b="0" u="non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(path[, mode=0o777])</a:t>
                      </a:r>
                    </a:p>
                  </a:txBody>
                  <a:tcPr marL="36195" marR="0" marT="0" marB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har char="–"/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accent2"/>
                        </a:buClr>
                        <a:buSzPct val="90000"/>
                        <a:buBlip>
                          <a:blip r:embed="rId3"/>
                        </a:buBlip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 algn="l">
                        <a:buChar char="–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folHlink"/>
                        </a:buClr>
                        <a:buSzPct val="90000"/>
                        <a:buBlip>
                          <a:blip r:embed="rId4"/>
                        </a:buBlip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创建目录，要求上级目录必须存在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0516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har char="–"/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accent2"/>
                        </a:buClr>
                        <a:buSzPct val="90000"/>
                        <a:buBlip>
                          <a:blip r:embed="rId3"/>
                        </a:buBlip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 algn="l">
                        <a:buChar char="–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folHlink"/>
                        </a:buClr>
                        <a:buSzPct val="90000"/>
                        <a:buBlip>
                          <a:blip r:embed="rId4"/>
                        </a:buBlip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indent="0" algn="l">
                        <a:buNone/>
                      </a:pPr>
                      <a:r>
                        <a:rPr lang="en-US" altLang="zh-CN" sz="1800" b="0" u="none" dirty="0" err="1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makedirs</a:t>
                      </a:r>
                      <a:r>
                        <a:rPr lang="en-US" altLang="zh-CN" sz="1800" b="0" u="non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(path1/path2…, mode=511)</a:t>
                      </a:r>
                    </a:p>
                  </a:txBody>
                  <a:tcPr marL="36195" marR="0" marT="0" marB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har char="–"/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accent2"/>
                        </a:buClr>
                        <a:buSzPct val="90000"/>
                        <a:buBlip>
                          <a:blip r:embed="rId3"/>
                        </a:buBlip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 algn="l">
                        <a:buChar char="–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folHlink"/>
                        </a:buClr>
                        <a:buSzPct val="90000"/>
                        <a:buBlip>
                          <a:blip r:embed="rId4"/>
                        </a:buBlip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indent="0" algn="l">
                        <a:buNone/>
                      </a:pPr>
                      <a:r>
                        <a:rPr lang="zh-CN" altLang="en-US" sz="1800" b="0" u="non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创建多级目录，会根据需要自动创建中间缺失的目录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0601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har char="–"/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accent2"/>
                        </a:buClr>
                        <a:buSzPct val="90000"/>
                        <a:buBlip>
                          <a:blip r:embed="rId3"/>
                        </a:buBlip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 algn="l">
                        <a:buChar char="–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folHlink"/>
                        </a:buClr>
                        <a:buSzPct val="90000"/>
                        <a:buBlip>
                          <a:blip r:embed="rId4"/>
                        </a:buBlip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1800" b="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</a:rPr>
                        <a:t>rmdir(path)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har char="–"/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accent2"/>
                        </a:buClr>
                        <a:buSzPct val="90000"/>
                        <a:buBlip>
                          <a:blip r:embed="rId3"/>
                        </a:buBlip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 algn="l">
                        <a:buChar char="–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folHlink"/>
                        </a:buClr>
                        <a:buSzPct val="90000"/>
                        <a:buBlip>
                          <a:blip r:embed="rId4"/>
                        </a:buBlip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</a:rPr>
                        <a:t>删除目录，要求该文件夹中不能有文件或子文件夹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034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har char="–"/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accent2"/>
                        </a:buClr>
                        <a:buSzPct val="90000"/>
                        <a:buBlip>
                          <a:blip r:embed="rId3"/>
                        </a:buBlip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 algn="l">
                        <a:buChar char="–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folHlink"/>
                        </a:buClr>
                        <a:buSzPct val="90000"/>
                        <a:buBlip>
                          <a:blip r:embed="rId4"/>
                        </a:buBlip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1800" b="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</a:rPr>
                        <a:t>removedirs(path1/path2…)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har char="–"/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accent2"/>
                        </a:buClr>
                        <a:buSzPct val="90000"/>
                        <a:buBlip>
                          <a:blip r:embed="rId3"/>
                        </a:buBlip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 algn="l">
                        <a:buChar char="–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folHlink"/>
                        </a:buClr>
                        <a:buSzPct val="90000"/>
                        <a:buBlip>
                          <a:blip r:embed="rId4"/>
                        </a:buBlip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</a:rPr>
                        <a:t>删除多级目录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745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har char="–"/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accent2"/>
                        </a:buClr>
                        <a:buSzPct val="90000"/>
                        <a:buBlip>
                          <a:blip r:embed="rId3"/>
                        </a:buBlip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 algn="l">
                        <a:buChar char="–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folHlink"/>
                        </a:buClr>
                        <a:buSzPct val="90000"/>
                        <a:buBlip>
                          <a:blip r:embed="rId4"/>
                        </a:buBlip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1800" b="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</a:rPr>
                        <a:t>listdir(path)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har char="–"/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accent2"/>
                        </a:buClr>
                        <a:buSzPct val="90000"/>
                        <a:buBlip>
                          <a:blip r:embed="rId3"/>
                        </a:buBlip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 algn="l">
                        <a:buChar char="–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folHlink"/>
                        </a:buClr>
                        <a:buSzPct val="90000"/>
                        <a:buBlip>
                          <a:blip r:embed="rId4"/>
                        </a:buBlip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</a:rPr>
                        <a:t>返回指定目录下所有文件信息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034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har char="–"/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accent2"/>
                        </a:buClr>
                        <a:buSzPct val="90000"/>
                        <a:buBlip>
                          <a:blip r:embed="rId3"/>
                        </a:buBlip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 algn="l">
                        <a:buChar char="–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folHlink"/>
                        </a:buClr>
                        <a:buSzPct val="90000"/>
                        <a:buBlip>
                          <a:blip r:embed="rId4"/>
                        </a:buBlip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1800" b="0" dirty="0">
                          <a:effectLst/>
                          <a:latin typeface="宋体" panose="02010600030101010101" pitchFamily="2" charset="-122"/>
                        </a:rPr>
                        <a:t>getcwd()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har char="–"/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accent2"/>
                        </a:buClr>
                        <a:buSzPct val="90000"/>
                        <a:buBlip>
                          <a:blip r:embed="rId3"/>
                        </a:buBlip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 algn="l">
                        <a:buChar char="–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folHlink"/>
                        </a:buClr>
                        <a:buSzPct val="90000"/>
                        <a:buBlip>
                          <a:blip r:embed="rId4"/>
                        </a:buBlip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0" dirty="0">
                          <a:effectLst/>
                          <a:latin typeface="宋体" panose="02010600030101010101" pitchFamily="2" charset="-122"/>
                        </a:rPr>
                        <a:t>返回当前工作目录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034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har char="–"/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accent2"/>
                        </a:buClr>
                        <a:buSzPct val="90000"/>
                        <a:buBlip>
                          <a:blip r:embed="rId3"/>
                        </a:buBlip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 algn="l">
                        <a:buChar char="–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folHlink"/>
                        </a:buClr>
                        <a:buSzPct val="90000"/>
                        <a:buBlip>
                          <a:blip r:embed="rId4"/>
                        </a:buBlip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1800" b="0" dirty="0">
                          <a:effectLst/>
                          <a:latin typeface="宋体" panose="02010600030101010101" pitchFamily="2" charset="-122"/>
                        </a:rPr>
                        <a:t>chdir(path)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har char="–"/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accent2"/>
                        </a:buClr>
                        <a:buSzPct val="90000"/>
                        <a:buBlip>
                          <a:blip r:embed="rId3"/>
                        </a:buBlip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 algn="l">
                        <a:buChar char="–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folHlink"/>
                        </a:buClr>
                        <a:buSzPct val="90000"/>
                        <a:buBlip>
                          <a:blip r:embed="rId4"/>
                        </a:buBlip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0" dirty="0">
                          <a:effectLst/>
                          <a:latin typeface="宋体" panose="02010600030101010101" pitchFamily="2" charset="-122"/>
                        </a:rPr>
                        <a:t>把</a:t>
                      </a:r>
                      <a:r>
                        <a:rPr lang="en-US" altLang="x-none" sz="1800" b="0" dirty="0">
                          <a:effectLst/>
                          <a:latin typeface="宋体" panose="02010600030101010101" pitchFamily="2" charset="-122"/>
                        </a:rPr>
                        <a:t>path</a:t>
                      </a:r>
                      <a:r>
                        <a:rPr lang="zh-CN" altLang="en-US" sz="1800" b="0" dirty="0">
                          <a:effectLst/>
                          <a:latin typeface="宋体" panose="02010600030101010101" pitchFamily="2" charset="-122"/>
                        </a:rPr>
                        <a:t>设为当前工作目录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900774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har char="–"/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accent2"/>
                        </a:buClr>
                        <a:buSzPct val="90000"/>
                        <a:buBlip>
                          <a:blip r:embed="rId3"/>
                        </a:buBlip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 algn="l">
                        <a:buChar char="–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folHlink"/>
                        </a:buClr>
                        <a:buSzPct val="90000"/>
                        <a:buBlip>
                          <a:blip r:embed="rId4"/>
                        </a:buBlip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walk(top, topdown=True, onerror=None)</a:t>
                      </a:r>
                    </a:p>
                  </a:txBody>
                  <a:tcPr marL="36195" marR="0" marT="0" marB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har char="–"/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accent2"/>
                        </a:buClr>
                        <a:buSzPct val="90000"/>
                        <a:buBlip>
                          <a:blip r:embed="rId3"/>
                        </a:buBlip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 algn="l">
                        <a:buChar char="–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folHlink"/>
                        </a:buClr>
                        <a:buSzPct val="90000"/>
                        <a:buBlip>
                          <a:blip r:embed="rId4"/>
                        </a:buBlip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indent="0" algn="l">
                        <a:buNone/>
                      </a:pPr>
                      <a:r>
                        <a:rPr lang="zh-CN" altLang="en-US" sz="1800" b="0" u="non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遍历目录树，该方法返回一个元组，包括</a:t>
                      </a:r>
                      <a:r>
                        <a:rPr lang="en-US" altLang="zh-CN" sz="1800" b="0" u="non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800" b="0" u="non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个元素：所有路径名、所有目录列表与文件列表</a:t>
                      </a:r>
                      <a:endParaRPr lang="en-US" sz="1800" b="0" u="non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2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2885" y="2389868"/>
            <a:ext cx="10515600" cy="1325563"/>
          </a:xfrm>
        </p:spPr>
        <p:txBody>
          <a:bodyPr/>
          <a:lstStyle/>
          <a:p>
            <a:r>
              <a:rPr kumimoji="1" lang="zh-CN" altLang="en-US" b="1" dirty="0" smtClean="0">
                <a:latin typeface="SimHei" charset="-122"/>
                <a:ea typeface="SimHei" charset="-122"/>
                <a:cs typeface="SimHei" charset="-122"/>
              </a:rPr>
              <a:t>异常处理的基本概念</a:t>
            </a:r>
            <a:endParaRPr kumimoji="1" lang="zh-CN" altLang="en-US" b="1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293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文件级操作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-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os.path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模块常用方法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5" name="Table -1">
            <a:extLst>
              <a:ext uri="{FF2B5EF4-FFF2-40B4-BE49-F238E27FC236}">
                <a16:creationId xmlns:a16="http://schemas.microsoft.com/office/drawing/2014/main" xmlns="" id="{1EF32B73-EB07-4F14-9FDF-8187AE816B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3023149"/>
              </p:ext>
            </p:extLst>
          </p:nvPr>
        </p:nvGraphicFramePr>
        <p:xfrm>
          <a:off x="838200" y="1690686"/>
          <a:ext cx="10515600" cy="43456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0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053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214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方法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功能说明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14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abspath(path)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返回给定路径的绝对路径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214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 dirty="0" err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basename</a:t>
                      </a:r>
                      <a:r>
                        <a:rPr lang="en-US" altLang="zh-CN" sz="1400" b="1" u="none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(path)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返回指定路径的最后一个组成部分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214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commonpath</a:t>
                      </a:r>
                      <a:r>
                        <a:rPr lang="en-US" altLang="zh-CN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(paths)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返回给定的多个路径的最长公共路径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214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 dirty="0" err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dirname</a:t>
                      </a:r>
                      <a:r>
                        <a:rPr lang="en-US" altLang="zh-CN" sz="1400" b="1" u="none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(p)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返回给定路径的文件夹部分</a:t>
                      </a:r>
                    </a:p>
                  </a:txBody>
                  <a:tcPr marL="36195" marR="0" marT="0" marB="1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214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getatime</a:t>
                      </a:r>
                      <a:r>
                        <a:rPr lang="en-US" altLang="zh-CN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(filename)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返回文件的最后访问时间</a:t>
                      </a:r>
                    </a:p>
                  </a:txBody>
                  <a:tcPr marL="36195" marR="0" marT="0" marB="1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214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getctime(filename)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返回文件的创建时间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214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getmtime(filename)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返回文件的最后修改时间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214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getsize(filename)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返回文件的大小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214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isabs(path)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判断</a:t>
                      </a: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path</a:t>
                      </a:r>
                      <a:r>
                        <a:rPr lang="zh-CN" altLang="en-US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是否为绝对路径</a:t>
                      </a:r>
                      <a:endParaRPr lang="en-US" sz="1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214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isdir(path)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判断</a:t>
                      </a: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path</a:t>
                      </a:r>
                      <a:r>
                        <a:rPr lang="zh-CN" altLang="en-US" sz="1400" b="1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是否为文件夹</a:t>
                      </a:r>
                      <a:endParaRPr lang="en-US" sz="1400" b="1" u="none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214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isfile(path)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判断</a:t>
                      </a: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path</a:t>
                      </a:r>
                      <a:r>
                        <a:rPr lang="zh-CN" altLang="en-US" sz="1400" b="1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是否为文件</a:t>
                      </a:r>
                      <a:endParaRPr lang="en-US" sz="1400" b="1" u="none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214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join(path, *paths)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连接两个或多个</a:t>
                      </a:r>
                      <a:r>
                        <a:rPr lang="en-US" altLang="zh-CN" sz="1400" b="1" u="none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path</a:t>
                      </a:r>
                      <a:endParaRPr lang="en-US" sz="1400" b="1" u="none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5214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realpath</a:t>
                      </a:r>
                      <a:r>
                        <a:rPr lang="en-US" altLang="zh-CN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(path)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返回给定路径的绝对路径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5214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samefile</a:t>
                      </a:r>
                      <a:r>
                        <a:rPr lang="en-US" altLang="zh-CN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(f1, f2)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</a:t>
                      </a:r>
                      <a:r>
                        <a:rPr lang="en-US" altLang="zh-CN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f1</a:t>
                      </a:r>
                      <a:r>
                        <a:rPr lang="zh-CN" altLang="en-US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和</a:t>
                      </a:r>
                      <a:r>
                        <a:rPr lang="en-US" altLang="zh-CN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f2</a:t>
                      </a:r>
                      <a:r>
                        <a:rPr lang="zh-CN" altLang="en-US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这两个路径是否引用的同一个文件</a:t>
                      </a:r>
                      <a:endParaRPr lang="en-US" sz="14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31142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1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split(path)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以路径中的最后一个斜线为分隔符把路径分隔成两部分，以元组形式返回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5214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splitext(path)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从路径中分隔文件的扩展名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62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异常处理的基本概念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500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charset="2"/>
              <a:buChar char="l"/>
            </a:pPr>
            <a:r>
              <a:rPr kumimoji="1"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异常是程序运行时出现的错误，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例如除数为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0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、文件不存在、数组越界等</a:t>
            </a:r>
            <a:endParaRPr lang="en-US" altLang="zh-CN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  <a:buFont typeface="Wingdings" charset="2"/>
              <a:buChar char="l"/>
            </a:pPr>
            <a:r>
              <a:rPr kumimoji="1"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 如何这些异常不被处理，则程序会终止。用异常处理可以使程序更加健壮</a:t>
            </a:r>
            <a:endParaRPr kumimoji="1" lang="en-US" altLang="zh-CN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  <a:buFont typeface="Wingdings" charset="2"/>
              <a:buChar char="l"/>
            </a:pPr>
            <a:r>
              <a:rPr kumimoji="1"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 也可以使程序变得更加友好</a:t>
            </a:r>
            <a:endParaRPr kumimoji="1" lang="en-US" altLang="zh-CN" sz="2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49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异常的表现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5006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fr-FR" altLang="en-US" sz="2400" dirty="0">
                <a:latin typeface="Consolas" panose="020B0609020204030204" pitchFamily="49" charset="0"/>
              </a:rPr>
              <a:t>&gt;&gt;&gt; x, y = 10, 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2400" dirty="0">
                <a:latin typeface="Consolas" panose="020B0609020204030204" pitchFamily="49" charset="0"/>
              </a:rPr>
              <a:t>&gt;&gt;&gt; a = x / 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2400" dirty="0">
                <a:latin typeface="Consolas" panose="020B0609020204030204" pitchFamily="49" charset="0"/>
              </a:rPr>
              <a:t>&gt;&gt;&gt; A</a:t>
            </a:r>
            <a:endParaRPr lang="zh-CN" altLang="en-US" sz="240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Traceback (most recent call last):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 File "&lt;pyshell#35&gt;", line 1, in &lt;module&gt;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  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NameError: name 'A' is not defined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24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Consolas" panose="020B0609020204030204" pitchFamily="49" charset="0"/>
                <a:sym typeface="宋体" panose="02010600030101010101" pitchFamily="2" charset="-122"/>
              </a:rPr>
              <a:t>&gt;&gt;&gt; 10 * (1/0)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  <a:sym typeface="宋体" panose="02010600030101010101" pitchFamily="2" charset="-122"/>
              </a:rPr>
              <a:t>Traceback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sym typeface="宋体" panose="02010600030101010101" pitchFamily="2" charset="-122"/>
              </a:rPr>
              <a:t> (most recent call last):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sym typeface="宋体" panose="02010600030101010101" pitchFamily="2" charset="-122"/>
              </a:rPr>
              <a:t>  File "&lt;pyshell#39&gt;", line 1, in &lt;module&gt;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sym typeface="宋体" panose="02010600030101010101" pitchFamily="2" charset="-122"/>
              </a:rPr>
              <a:t>    10 * (1/0)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  <a:sym typeface="宋体" panose="02010600030101010101" pitchFamily="2" charset="-122"/>
              </a:rPr>
              <a:t>ZeroDivisionError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sym typeface="宋体" panose="02010600030101010101" pitchFamily="2" charset="-122"/>
              </a:rPr>
              <a:t>: division by zero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charset="2"/>
              <a:buNone/>
              <a:tabLst/>
              <a:defRPr/>
            </a:pPr>
            <a:endParaRPr kumimoji="1" lang="en-US" altLang="zh-CN" sz="2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1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异常的表现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5006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&gt;&gt;&gt; 4 + spam*3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Traceback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 (most recent call last):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  File "&lt;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stdin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&gt;", line 1, in 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NameError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: name 'spam' is not defined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4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&gt;&gt;&gt; '2' + 2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Traceback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 (most recent call last): </a:t>
            </a:r>
            <a:endParaRPr lang="en-US" altLang="zh-CN" sz="24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File "&lt;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stdin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&gt;", line 1, in &lt;module</a:t>
            </a:r>
            <a:r>
              <a:rPr lang="en-US" altLang="zh-CN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TypeError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: can only concatenate 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 (not "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") to </a:t>
            </a:r>
            <a:r>
              <a:rPr lang="en-US" altLang="zh-CN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str</a:t>
            </a:r>
            <a:endParaRPr lang="en-US" altLang="zh-CN" sz="24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4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latin typeface="Consolas" panose="020B0609020204030204" pitchFamily="49" charset="0"/>
              </a:rPr>
              <a:t>fp</a:t>
            </a:r>
            <a:r>
              <a:rPr lang="en-US" altLang="zh-CN" sz="2400" dirty="0">
                <a:latin typeface="Consolas" panose="020B0609020204030204" pitchFamily="49" charset="0"/>
              </a:rPr>
              <a:t> = open('123.data', '</a:t>
            </a:r>
            <a:r>
              <a:rPr lang="en-US" altLang="zh-CN" sz="2400" dirty="0" err="1">
                <a:latin typeface="Consolas" panose="020B0609020204030204" pitchFamily="49" charset="0"/>
              </a:rPr>
              <a:t>rb</a:t>
            </a:r>
            <a:r>
              <a:rPr lang="en-US" altLang="zh-CN" sz="2400" dirty="0">
                <a:latin typeface="Consolas" panose="020B0609020204030204" pitchFamily="49" charset="0"/>
              </a:rPr>
              <a:t>')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Traceback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 (most recent call last):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  File "&lt;pyshell#2&gt;", line 1, in &lt;module&gt;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fp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 = open('123.data', '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rb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')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FileNotFoundError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Errno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 2] No such file or directory: '123.data'</a:t>
            </a:r>
          </a:p>
        </p:txBody>
      </p:sp>
    </p:spTree>
    <p:extLst>
      <p:ext uri="{BB962C8B-B14F-4D97-AF65-F5344CB8AC3E}">
        <p14:creationId xmlns:p14="http://schemas.microsoft.com/office/powerpoint/2010/main" val="21972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异常处理的作用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49509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charset="2"/>
              <a:buChar char="l"/>
            </a:pPr>
            <a:r>
              <a:rPr kumimoji="1"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提高程序的健壮性和容错性</a:t>
            </a:r>
            <a:endParaRPr kumimoji="1" lang="en-US" altLang="zh-CN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  <a:buFont typeface="Wingdings" charset="2"/>
              <a:buChar char="l"/>
            </a:pPr>
            <a:r>
              <a:rPr kumimoji="1" lang="zh-CN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用户体验更加友好</a:t>
            </a:r>
            <a:endParaRPr kumimoji="1" lang="en-US" altLang="zh-CN" sz="2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16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Python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中的异常类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grpSp>
        <p:nvGrpSpPr>
          <p:cNvPr id="5" name="组合 5">
            <a:extLst>
              <a:ext uri="{FF2B5EF4-FFF2-40B4-BE49-F238E27FC236}">
                <a16:creationId xmlns="" xmlns:a16="http://schemas.microsoft.com/office/drawing/2014/main" id="{0A287E59-96CA-4383-BD39-156CF1EFAEF8}"/>
              </a:ext>
            </a:extLst>
          </p:cNvPr>
          <p:cNvGrpSpPr/>
          <p:nvPr/>
        </p:nvGrpSpPr>
        <p:grpSpPr>
          <a:xfrm>
            <a:off x="838200" y="1376196"/>
            <a:ext cx="5314950" cy="5080000"/>
            <a:chOff x="338138" y="1392238"/>
            <a:chExt cx="5314950" cy="5080000"/>
          </a:xfrm>
        </p:grpSpPr>
        <p:pic>
          <p:nvPicPr>
            <p:cNvPr id="6" name="图片 5">
              <a:extLst>
                <a:ext uri="{FF2B5EF4-FFF2-40B4-BE49-F238E27FC236}">
                  <a16:creationId xmlns="" xmlns:a16="http://schemas.microsoft.com/office/drawing/2014/main" id="{66093DE1-9809-4D76-B66C-D3DCDB1C74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38" y="1420813"/>
              <a:ext cx="2506662" cy="5051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6">
              <a:extLst>
                <a:ext uri="{FF2B5EF4-FFF2-40B4-BE49-F238E27FC236}">
                  <a16:creationId xmlns="" xmlns:a16="http://schemas.microsoft.com/office/drawing/2014/main" id="{7C74E29E-561C-4FC0-B981-512718F7B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4175" y="1392238"/>
              <a:ext cx="2728913" cy="4945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9E28C5F6-5E95-4D7C-99A5-B60C63D28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87" y="1404771"/>
            <a:ext cx="2601913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924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捕捉处理异常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79450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charset="2"/>
              <a:buChar char="l"/>
            </a:pPr>
            <a:r>
              <a:rPr kumimoji="1"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使用</a:t>
            </a:r>
            <a:r>
              <a:rPr kumimoji="1"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try</a:t>
            </a:r>
            <a:r>
              <a:rPr kumimoji="1" lang="mr-IN" altLang="zh-CN" sz="2400" dirty="0" smtClean="0">
                <a:solidFill>
                  <a:schemeClr val="bg2">
                    <a:lumMod val="50000"/>
                  </a:schemeClr>
                </a:solidFill>
              </a:rPr>
              <a:t>…</a:t>
            </a:r>
            <a:r>
              <a:rPr kumimoji="1"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except</a:t>
            </a:r>
            <a:r>
              <a:rPr kumimoji="1"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结构捕捉处理异常</a:t>
            </a:r>
            <a:endParaRPr kumimoji="1" lang="en-US" altLang="zh-CN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  <a:buFont typeface="Wingdings" charset="2"/>
              <a:buChar char="l"/>
            </a:pPr>
            <a:r>
              <a:rPr kumimoji="1" lang="zh-CN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把有可能发生异常的语句放入</a:t>
            </a:r>
            <a:r>
              <a:rPr kumimoji="1"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try</a:t>
            </a:r>
            <a:r>
              <a:rPr kumimoji="1"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语句块中，</a:t>
            </a:r>
            <a:r>
              <a:rPr kumimoji="1"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except</a:t>
            </a:r>
            <a:r>
              <a:rPr kumimoji="1"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子句中放入异常处理的代码块</a:t>
            </a:r>
            <a:endParaRPr kumimoji="1" lang="en-US" altLang="zh-CN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  <a:buFont typeface="Wingdings" charset="2"/>
              <a:buChar char="l"/>
            </a:pPr>
            <a:r>
              <a:rPr kumimoji="1" lang="zh-CN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需要捕捉所有异常时，可以使用</a:t>
            </a:r>
            <a:r>
              <a:rPr kumimoji="1" lang="en-US" altLang="zh-CN" sz="2400" dirty="0" err="1" smtClean="0">
                <a:solidFill>
                  <a:schemeClr val="bg2">
                    <a:lumMod val="50000"/>
                  </a:schemeClr>
                </a:solidFill>
              </a:rPr>
              <a:t>BaseException</a:t>
            </a:r>
            <a:endParaRPr kumimoji="1" lang="en-US" altLang="zh-CN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  <a:buFont typeface="Wingdings" charset="2"/>
              <a:buChar char="l"/>
            </a:pPr>
            <a:endParaRPr kumimoji="1" lang="en-US" altLang="zh-CN" sz="2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59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5061</TotalTime>
  <Words>1573</Words>
  <Application>Microsoft Macintosh PowerPoint</Application>
  <PresentationFormat>宽屏</PresentationFormat>
  <Paragraphs>203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Calibri</vt:lpstr>
      <vt:lpstr>Consolas</vt:lpstr>
      <vt:lpstr>DengXian</vt:lpstr>
      <vt:lpstr>DengXian Light</vt:lpstr>
      <vt:lpstr>Mangal</vt:lpstr>
      <vt:lpstr>SimHei</vt:lpstr>
      <vt:lpstr>Wingdings</vt:lpstr>
      <vt:lpstr>宋体</vt:lpstr>
      <vt:lpstr>Arial</vt:lpstr>
      <vt:lpstr>Office 主题</vt:lpstr>
      <vt:lpstr>Python编程</vt:lpstr>
      <vt:lpstr>目录</vt:lpstr>
      <vt:lpstr>异常处理的基本概念</vt:lpstr>
      <vt:lpstr>异常处理的基本概念</vt:lpstr>
      <vt:lpstr>异常的表现</vt:lpstr>
      <vt:lpstr>异常的表现</vt:lpstr>
      <vt:lpstr>异常处理的作用</vt:lpstr>
      <vt:lpstr>Python中的异常类</vt:lpstr>
      <vt:lpstr>捕捉处理异常</vt:lpstr>
      <vt:lpstr>捕捉处理异常</vt:lpstr>
      <vt:lpstr>捕捉处理异常</vt:lpstr>
      <vt:lpstr>捕捉处理异常</vt:lpstr>
      <vt:lpstr>跟踪错误信息</vt:lpstr>
      <vt:lpstr>捕捉处理异常</vt:lpstr>
      <vt:lpstr>断言与上下文管理</vt:lpstr>
      <vt:lpstr>断言</vt:lpstr>
      <vt:lpstr>断言</vt:lpstr>
      <vt:lpstr>上下文管理语句</vt:lpstr>
      <vt:lpstr>文件</vt:lpstr>
      <vt:lpstr>文件</vt:lpstr>
      <vt:lpstr>文件</vt:lpstr>
      <vt:lpstr>文件</vt:lpstr>
      <vt:lpstr>文件</vt:lpstr>
      <vt:lpstr>文件</vt:lpstr>
      <vt:lpstr>文件</vt:lpstr>
      <vt:lpstr>文件</vt:lpstr>
      <vt:lpstr>文件级操作-os模块常用方法</vt:lpstr>
      <vt:lpstr>文件级操作-os模块常用方法</vt:lpstr>
      <vt:lpstr>文件级操作-os模块常用方法</vt:lpstr>
      <vt:lpstr>文件级操作-os.path模块常用方法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123</cp:revision>
  <dcterms:created xsi:type="dcterms:W3CDTF">2019-05-09T08:58:25Z</dcterms:created>
  <dcterms:modified xsi:type="dcterms:W3CDTF">2019-06-04T14:40:16Z</dcterms:modified>
</cp:coreProperties>
</file>