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6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7" r:id="rId22"/>
    <p:sldId id="278" r:id="rId23"/>
    <p:sldId id="280" r:id="rId24"/>
    <p:sldId id="283" r:id="rId25"/>
    <p:sldId id="284" r:id="rId26"/>
    <p:sldId id="285" r:id="rId27"/>
    <p:sldId id="294" r:id="rId28"/>
    <p:sldId id="286" r:id="rId29"/>
    <p:sldId id="287" r:id="rId30"/>
    <p:sldId id="288" r:id="rId31"/>
    <p:sldId id="290" r:id="rId32"/>
    <p:sldId id="291" r:id="rId33"/>
    <p:sldId id="292" r:id="rId34"/>
    <p:sldId id="293" r:id="rId35"/>
    <p:sldId id="282" r:id="rId36"/>
    <p:sldId id="289" r:id="rId37"/>
    <p:sldId id="295" r:id="rId38"/>
    <p:sldId id="296" r:id="rId39"/>
    <p:sldId id="297" r:id="rId40"/>
    <p:sldId id="298" r:id="rId41"/>
    <p:sldId id="299" r:id="rId42"/>
    <p:sldId id="27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8T15:26:19.11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8A56-8AD9-714C-9CAC-7C4673871E40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ED83A-CD6D-2C48-B64A-B07F4AB5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www.jianshu.com/p/5ab57182af89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s://zh.wikipedia.org/wiki/%E6%96%87%E4%BB%B6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Relationship Id="rId3" Type="http://schemas.openxmlformats.org/officeDocument/2006/relationships/hyperlink" Target="https://www.jianshu.com/p/da26df4f7d6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83A-CD6D-2C48-B64A-B07F4AB50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https://www.jianshu.com/p/5ab57182af89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83A-CD6D-2C48-B64A-B07F4AB50A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0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文件描述符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descriptor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）是计算机科学中的一个术语，是一个用于表述指向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文件"/>
              </a:rPr>
              <a:t>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的引用的抽象化概念。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83A-CD6D-2C48-B64A-B07F4AB50A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https://www.jianshu.com</a:t>
            </a:r>
            <a:r>
              <a:rPr lang="en-US" smtClean="0">
                <a:hlinkClick r:id="rId3"/>
              </a:rPr>
              <a:t>/p/da26df4f7d60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83A-CD6D-2C48-B64A-B07F4AB50A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8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9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5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3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32C5-FEC7-A342-857C-90BF8943668D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gmentfault.com/a/1190000002873747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a/119000000279760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ginx.org/en/download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csdn.net/mine_song/article/details/75047230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nblogs.com/crazylqy/p/7741958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同步与异步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同步和异步关注的是消息通信机制 (synchronous communication/ asynchronous communication</a:t>
            </a:r>
            <a:r>
              <a:rPr lang="en-US" dirty="0" smtClean="0"/>
              <a:t>)</a:t>
            </a:r>
          </a:p>
          <a:p>
            <a:r>
              <a:rPr lang="zh-CN" altLang="en-US" dirty="0" smtClean="0"/>
              <a:t>所谓同步，就是在发出一个调用时，在没有得到结果之前，该调用就不返回。但是一旦调用返回，就得到返回值了。</a:t>
            </a:r>
          </a:p>
          <a:p>
            <a:r>
              <a:rPr lang="zh-CN" altLang="en-US" dirty="0" smtClean="0"/>
              <a:t>换句话说，就是由调用者主动等待这个调用的结果。</a:t>
            </a:r>
          </a:p>
          <a:p>
            <a:r>
              <a:rPr lang="zh-CN" altLang="en-US" dirty="0" smtClean="0"/>
              <a:t>而异步则是相反，调用在发出之后，这个调用就直接返回了，所以没有返回结果。换句话说，当一个异步过程调用发出后，调用者不会立刻得到结果。而是在调用发出后，被调用者通过状态、通知来通知调用者，或通过回调函数处理这个调用。</a:t>
            </a:r>
          </a:p>
        </p:txBody>
      </p:sp>
    </p:spTree>
    <p:extLst>
      <p:ext uri="{BB962C8B-B14F-4D97-AF65-F5344CB8AC3E}">
        <p14:creationId xmlns:p14="http://schemas.microsoft.com/office/powerpoint/2010/main" val="126770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阻塞与非阻塞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阻塞和非阻塞关注的是程序在等待调用结果（消息，返回值）时的状态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阻塞调用是指调用结果返回之前，当前线程会被挂起。调用线程只有在得到结果之后才会返回。</a:t>
            </a:r>
          </a:p>
          <a:p>
            <a:r>
              <a:rPr lang="zh-CN" altLang="en-US" dirty="0"/>
              <a:t>非阻塞调用指在不能立刻得到结果之前，该调用不会阻塞当前线程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9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同步与异步，重点在于消息通知的方式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阻塞与非阻塞，重点在于等消息时候的行为。</a:t>
            </a:r>
          </a:p>
          <a:p>
            <a:r>
              <a:rPr lang="zh-CN" altLang="en-US" dirty="0" smtClean="0"/>
              <a:t>进程间的通信时通过 </a:t>
            </a:r>
            <a:r>
              <a:rPr lang="en-US" altLang="zh-CN" dirty="0" smtClean="0"/>
              <a:t>send()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receive() </a:t>
            </a:r>
            <a:r>
              <a:rPr lang="zh-CN" altLang="en-US" dirty="0" smtClean="0"/>
              <a:t>两种基本操作完成的。具体如何实现这两种基础操作，存在着不同的设计。消息的传递有可能是**阻塞的**或**非阻塞的**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也被称为**同步**或**异步**的：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阻塞式发送（</a:t>
            </a:r>
            <a:r>
              <a:rPr lang="en-US" altLang="zh-CN" dirty="0" smtClean="0"/>
              <a:t>blocking send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发送方进程会被一直阻塞， 直到消息被接受方进程收到。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非阻塞式发送（</a:t>
            </a:r>
            <a:r>
              <a:rPr lang="en-US" altLang="zh-CN" dirty="0" err="1" smtClean="0"/>
              <a:t>nonblocking</a:t>
            </a:r>
            <a:r>
              <a:rPr lang="en-US" altLang="zh-CN" dirty="0" smtClean="0"/>
              <a:t> send</a:t>
            </a:r>
            <a:r>
              <a:rPr lang="zh-CN" altLang="en-US" dirty="0" smtClean="0"/>
              <a:t>）。 发送方进程调用 </a:t>
            </a:r>
            <a:r>
              <a:rPr lang="en-US" altLang="zh-CN" dirty="0" smtClean="0"/>
              <a:t>send() </a:t>
            </a:r>
            <a:r>
              <a:rPr lang="zh-CN" altLang="en-US" dirty="0" smtClean="0"/>
              <a:t>后， 立即就可以其他操作。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阻塞式接收（</a:t>
            </a:r>
            <a:r>
              <a:rPr lang="en-US" altLang="zh-CN" dirty="0" smtClean="0"/>
              <a:t>blocking receive</a:t>
            </a:r>
            <a:r>
              <a:rPr lang="zh-CN" altLang="en-US" dirty="0" smtClean="0"/>
              <a:t>） 接收方调用 </a:t>
            </a:r>
            <a:r>
              <a:rPr lang="en-US" altLang="zh-CN" dirty="0" smtClean="0"/>
              <a:t>receive() </a:t>
            </a:r>
            <a:r>
              <a:rPr lang="zh-CN" altLang="en-US" dirty="0" smtClean="0"/>
              <a:t>后一直阻塞， 直到消息到达可用。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非阻塞式接受（</a:t>
            </a:r>
            <a:r>
              <a:rPr lang="en-US" altLang="zh-CN" dirty="0" err="1" smtClean="0"/>
              <a:t>nonblocking</a:t>
            </a:r>
            <a:r>
              <a:rPr lang="en-US" altLang="zh-CN" dirty="0" smtClean="0"/>
              <a:t> receive</a:t>
            </a:r>
            <a:r>
              <a:rPr lang="zh-CN" altLang="en-US" dirty="0" smtClean="0"/>
              <a:t>） 接收方调用 </a:t>
            </a:r>
            <a:r>
              <a:rPr lang="en-US" altLang="zh-CN" dirty="0" smtClean="0"/>
              <a:t>receive() </a:t>
            </a:r>
            <a:r>
              <a:rPr lang="zh-CN" altLang="en-US" dirty="0" smtClean="0"/>
              <a:t>函数后， 要么得到一个有效的结果， 要么得到一个空值， 即不会被阻塞。</a:t>
            </a:r>
            <a:endParaRPr lang="en-US" altLang="zh-CN" dirty="0" smtClean="0"/>
          </a:p>
          <a:p>
            <a:r>
              <a:rPr lang="zh-CN" altLang="en-US" dirty="0" smtClean="0"/>
              <a:t>上述不同类型的发送方式和不同类型的接收方式，可以自由组合。</a:t>
            </a:r>
          </a:p>
        </p:txBody>
      </p:sp>
    </p:spTree>
    <p:extLst>
      <p:ext uri="{BB962C8B-B14F-4D97-AF65-F5344CB8AC3E}">
        <p14:creationId xmlns:p14="http://schemas.microsoft.com/office/powerpoint/2010/main" val="166003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BIO</a:t>
            </a:r>
            <a:r>
              <a:rPr lang="zh-CN" altLang="en-US" dirty="0" smtClean="0"/>
              <a:t>：同步阻塞，</a:t>
            </a:r>
            <a:r>
              <a:rPr lang="zh-CN" altLang="en-US" dirty="0"/>
              <a:t> 服务器实现模式为一个连接一个线程，即客户端有连接请求时服务器端就需要启动一个线程进行处理，如果这个连接不做任何事情会造成不必要的线程开销，当然可以通过线程池机制改善。适用于连接数目比较小且固定的架构，这种方式对服务器资源要求比较高，并发局限于应用中。</a:t>
            </a:r>
            <a:endParaRPr lang="en-US" altLang="zh-CN" dirty="0" smtClean="0"/>
          </a:p>
          <a:p>
            <a:r>
              <a:rPr lang="en-US" altLang="zh-CN" dirty="0" smtClean="0"/>
              <a:t>NIO</a:t>
            </a:r>
            <a:r>
              <a:rPr lang="zh-CN" altLang="en-US" dirty="0" smtClean="0"/>
              <a:t>：同步非阻塞，</a:t>
            </a:r>
            <a:r>
              <a:rPr lang="zh-CN" altLang="en-US" dirty="0"/>
              <a:t> 服务器实现模式为一个请求一个线程，即客户端发送的连接请求都会注册到多路复用器上，多路复用器轮询到连接有</a:t>
            </a:r>
            <a:r>
              <a:rPr lang="en-US" altLang="zh-CN" dirty="0"/>
              <a:t>I/O</a:t>
            </a:r>
            <a:r>
              <a:rPr lang="zh-CN" altLang="en-US" dirty="0"/>
              <a:t>请求时才启动一个线程进行处理。适用于连接数目多且连接比较短（轻操作）的架构，比如聊天服务器，并发局限于应用中，编程比较复杂</a:t>
            </a:r>
            <a:endParaRPr lang="en-US" altLang="zh-CN" dirty="0" smtClean="0"/>
          </a:p>
          <a:p>
            <a:r>
              <a:rPr lang="en-US" altLang="zh-CN" dirty="0" smtClean="0"/>
              <a:t>AIO</a:t>
            </a:r>
            <a:r>
              <a:rPr lang="zh-CN" altLang="en-US" dirty="0" smtClean="0"/>
              <a:t>：</a:t>
            </a:r>
            <a:r>
              <a:rPr lang="zh-CN" altLang="en-US" dirty="0"/>
              <a:t> 异步非阻塞，服务器实现模式为一个有效请求一个线程，客户端的</a:t>
            </a:r>
            <a:r>
              <a:rPr lang="en-US" altLang="zh-CN" dirty="0"/>
              <a:t>I/O</a:t>
            </a:r>
            <a:r>
              <a:rPr lang="zh-CN" altLang="en-US" dirty="0"/>
              <a:t>请求都是由</a:t>
            </a:r>
            <a:r>
              <a:rPr lang="en-US" altLang="zh-CN" dirty="0"/>
              <a:t>OS</a:t>
            </a:r>
            <a:r>
              <a:rPr lang="zh-CN" altLang="en-US" dirty="0"/>
              <a:t>先完成了再通知服务器应用去启动线程进行处理，适用于连接数目多且连接比较长（重操作）的架构，比如相册服务器，充分调用</a:t>
            </a:r>
            <a:r>
              <a:rPr lang="en-US" altLang="zh-CN" dirty="0"/>
              <a:t>OS</a:t>
            </a:r>
            <a:r>
              <a:rPr lang="zh-CN" altLang="en-US" dirty="0"/>
              <a:t>参与并发操作，编程比较复杂。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8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用户空间和内核</a:t>
            </a:r>
            <a:r>
              <a:rPr lang="zh-CN" altLang="en-US" b="1" dirty="0" smtClean="0"/>
              <a:t>空间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操作系统为了支持多个应用同时运行，需要保证不同进程之间相对独立（一个进程的崩溃不会影响其他的进程 ， 恶意进程不能直接读取和修改其他进程运行时的代码和数据）。 因此操作系统内核需要拥有高于普通进程的权限， 以此来调度和管理用户的应用程序。</a:t>
            </a:r>
            <a:endParaRPr lang="en-US" altLang="zh-CN" dirty="0" smtClean="0"/>
          </a:p>
          <a:p>
            <a:r>
              <a:rPr lang="zh-CN" altLang="en-US" dirty="0" smtClean="0"/>
              <a:t>于是内存空间被划分为两部分，一部分为内核空间，一部分为用户空间，内核空间存储的代码和数据具有更高级别的权限。内存访问的相关硬件在程序执行期间会进行访问控制（ </a:t>
            </a:r>
            <a:r>
              <a:rPr lang="en-US" altLang="zh-CN" dirty="0" smtClean="0"/>
              <a:t>Access Control</a:t>
            </a:r>
            <a:r>
              <a:rPr lang="zh-CN" altLang="en-US" dirty="0" smtClean="0"/>
              <a:t>），使得用户空间的程序不能直接读写内核空间的内存。</a:t>
            </a:r>
          </a:p>
        </p:txBody>
      </p:sp>
    </p:spTree>
    <p:extLst>
      <p:ext uri="{BB962C8B-B14F-4D97-AF65-F5344CB8AC3E}">
        <p14:creationId xmlns:p14="http://schemas.microsoft.com/office/powerpoint/2010/main" val="652016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unix</a:t>
            </a:r>
            <a:r>
              <a:rPr lang="zh-CN" altLang="en-US" dirty="0"/>
              <a:t>网络编程中将</a:t>
            </a:r>
            <a:r>
              <a:rPr lang="en-US" altLang="zh-CN" dirty="0"/>
              <a:t>IO</a:t>
            </a:r>
            <a:r>
              <a:rPr lang="zh-CN" altLang="en-US" dirty="0"/>
              <a:t>模型分为</a:t>
            </a:r>
            <a:r>
              <a:rPr lang="en-US" altLang="zh-CN" dirty="0"/>
              <a:t>5</a:t>
            </a:r>
            <a:r>
              <a:rPr lang="zh-CN" altLang="en-US" dirty="0"/>
              <a:t>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阻塞</a:t>
            </a:r>
            <a:r>
              <a:rPr lang="en-US" altLang="zh-CN" dirty="0" smtClean="0"/>
              <a:t>IO</a:t>
            </a:r>
          </a:p>
          <a:p>
            <a:r>
              <a:rPr lang="zh-CN" altLang="en-US" dirty="0" smtClean="0"/>
              <a:t>非</a:t>
            </a:r>
            <a:r>
              <a:rPr lang="zh-CN" altLang="en-US" dirty="0"/>
              <a:t>阻塞</a:t>
            </a:r>
            <a:r>
              <a:rPr lang="en-US" altLang="zh-CN" dirty="0" smtClean="0"/>
              <a:t>IO</a:t>
            </a:r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复用</a:t>
            </a:r>
            <a:endParaRPr lang="en-US" altLang="zh-CN" dirty="0" smtClean="0"/>
          </a:p>
          <a:p>
            <a:r>
              <a:rPr lang="zh-CN" altLang="en-US" dirty="0" smtClean="0"/>
              <a:t>信号驱动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r>
              <a:rPr lang="en-US" altLang="zh-CN" dirty="0"/>
              <a:t>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6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阻塞</a:t>
            </a:r>
            <a:r>
              <a:rPr lang="en-US" altLang="zh-CN" dirty="0" smtClean="0"/>
              <a:t>IO</a:t>
            </a:r>
            <a:endParaRPr lang="en-US" dirty="0"/>
          </a:p>
        </p:txBody>
      </p:sp>
      <p:pic>
        <p:nvPicPr>
          <p:cNvPr id="6146" name="Picture 2" descr="https://upload-images.jianshu.io/upload_images/5287264-b3c6f7df1d042448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26" y="1825625"/>
            <a:ext cx="96337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69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  <a:endParaRPr lang="en-US" dirty="0"/>
          </a:p>
        </p:txBody>
      </p:sp>
      <p:pic>
        <p:nvPicPr>
          <p:cNvPr id="7170" name="Picture 2" descr="https://upload-images.jianshu.io/upload_images/5287264-80699c84e85e6c42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93" y="1825625"/>
            <a:ext cx="88408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08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复用</a:t>
            </a:r>
            <a:endParaRPr lang="en-US" dirty="0"/>
          </a:p>
        </p:txBody>
      </p:sp>
      <p:pic>
        <p:nvPicPr>
          <p:cNvPr id="8194" name="Picture 2" descr="https://upload-images.jianshu.io/upload_images/5287264-2969ce45ed2533c9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69" y="2069432"/>
            <a:ext cx="7717635" cy="410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36014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linux</a:t>
            </a:r>
            <a:r>
              <a:rPr lang="zh-CN" altLang="en-US" smtClean="0"/>
              <a:t>提供</a:t>
            </a:r>
            <a:r>
              <a:rPr lang="en-US" altLang="zh-CN" smtClean="0"/>
              <a:t>select/poll</a:t>
            </a:r>
            <a:r>
              <a:rPr lang="zh-CN" altLang="en-US" smtClean="0"/>
              <a:t>，进程通过将一个或多个</a:t>
            </a:r>
            <a:r>
              <a:rPr lang="en-US" altLang="zh-CN" smtClean="0"/>
              <a:t>fd</a:t>
            </a:r>
            <a:r>
              <a:rPr lang="zh-CN" altLang="en-US" smtClean="0"/>
              <a:t>传递给</a:t>
            </a:r>
            <a:r>
              <a:rPr lang="en-US" altLang="zh-CN" smtClean="0"/>
              <a:t>select</a:t>
            </a:r>
            <a:r>
              <a:rPr lang="zh-CN" altLang="en-US" smtClean="0"/>
              <a:t>或</a:t>
            </a:r>
            <a:r>
              <a:rPr lang="en-US" altLang="zh-CN" smtClean="0"/>
              <a:t>poll</a:t>
            </a:r>
            <a:r>
              <a:rPr lang="zh-CN" altLang="en-US" smtClean="0"/>
              <a:t>系统调用，阻塞在</a:t>
            </a:r>
            <a:r>
              <a:rPr lang="en-US" altLang="zh-CN" smtClean="0"/>
              <a:t>select;</a:t>
            </a:r>
            <a:r>
              <a:rPr lang="zh-CN" altLang="en-US" smtClean="0"/>
              <a:t>这样</a:t>
            </a:r>
            <a:r>
              <a:rPr lang="en-US" altLang="zh-CN" smtClean="0"/>
              <a:t>select/poll</a:t>
            </a:r>
            <a:r>
              <a:rPr lang="zh-CN" altLang="en-US" smtClean="0"/>
              <a:t>可以帮我们侦测许多</a:t>
            </a:r>
            <a:r>
              <a:rPr lang="en-US" altLang="zh-CN" smtClean="0"/>
              <a:t>fd</a:t>
            </a:r>
            <a:r>
              <a:rPr lang="zh-CN" altLang="en-US" smtClean="0"/>
              <a:t>是否就绪。但是</a:t>
            </a:r>
            <a:r>
              <a:rPr lang="en-US" altLang="zh-CN" smtClean="0"/>
              <a:t>select/poll</a:t>
            </a:r>
            <a:r>
              <a:rPr lang="zh-CN" altLang="en-US" smtClean="0"/>
              <a:t>是顺序扫描</a:t>
            </a:r>
            <a:r>
              <a:rPr lang="en-US" altLang="zh-CN" smtClean="0"/>
              <a:t>fd</a:t>
            </a:r>
            <a:r>
              <a:rPr lang="zh-CN" altLang="en-US" smtClean="0"/>
              <a:t>是否就绪，而且支持的</a:t>
            </a:r>
            <a:r>
              <a:rPr lang="en-US" altLang="zh-CN" smtClean="0"/>
              <a:t>fd</a:t>
            </a:r>
            <a:r>
              <a:rPr lang="zh-CN" altLang="en-US" smtClean="0"/>
              <a:t>数量有限。</a:t>
            </a:r>
            <a:r>
              <a:rPr lang="en-US" altLang="zh-CN" smtClean="0"/>
              <a:t>linux</a:t>
            </a:r>
            <a:r>
              <a:rPr lang="zh-CN" altLang="en-US" smtClean="0"/>
              <a:t>还提供了一个</a:t>
            </a:r>
            <a:r>
              <a:rPr lang="en-US" altLang="zh-CN" smtClean="0"/>
              <a:t>epoll</a:t>
            </a:r>
            <a:r>
              <a:rPr lang="zh-CN" altLang="en-US" smtClean="0"/>
              <a:t>系统调用，</a:t>
            </a:r>
            <a:r>
              <a:rPr lang="en-US" altLang="zh-CN" smtClean="0"/>
              <a:t>epoll</a:t>
            </a:r>
            <a:r>
              <a:rPr lang="zh-CN" altLang="en-US" smtClean="0"/>
              <a:t>是基于事件驱动方式，而不是顺序扫描</a:t>
            </a:r>
            <a:r>
              <a:rPr lang="en-US" altLang="zh-CN" smtClean="0"/>
              <a:t>,</a:t>
            </a:r>
            <a:r>
              <a:rPr lang="zh-CN" altLang="en-US" smtClean="0"/>
              <a:t>当有</a:t>
            </a:r>
            <a:r>
              <a:rPr lang="en-US" altLang="zh-CN" smtClean="0"/>
              <a:t>fd</a:t>
            </a:r>
            <a:r>
              <a:rPr lang="zh-CN" altLang="en-US" smtClean="0"/>
              <a:t>就绪时，立即回调函数</a:t>
            </a:r>
            <a:r>
              <a:rPr lang="en-US" altLang="zh-CN" smtClean="0"/>
              <a:t>rollback</a:t>
            </a:r>
            <a:r>
              <a:rPr lang="zh-CN" altLang="en-US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87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信号驱动异步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pic>
        <p:nvPicPr>
          <p:cNvPr id="9218" name="Picture 2" descr="https://upload-images.jianshu.io/upload_images/5287264-c8b61ea5d0fc72cb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624" y="1825625"/>
            <a:ext cx="81607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2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884" y="309646"/>
            <a:ext cx="10515600" cy="4351338"/>
          </a:xfrm>
        </p:spPr>
        <p:txBody>
          <a:bodyPr/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是一款轻量级的</a:t>
            </a:r>
            <a:r>
              <a:rPr lang="en-US" altLang="zh-CN" b="1" dirty="0"/>
              <a:t>Web</a:t>
            </a:r>
            <a:r>
              <a:rPr lang="zh-CN" altLang="en-US" b="1" dirty="0"/>
              <a:t>服务器、反向代理服务器，由于它的内存占用少，启动极快，高并发能力强，在互联网项目中广泛应用。</a:t>
            </a:r>
            <a:endParaRPr lang="en-US" dirty="0"/>
          </a:p>
        </p:txBody>
      </p:sp>
      <p:pic>
        <p:nvPicPr>
          <p:cNvPr id="1026" name="Picture 2" descr="https://upload-images.jianshu.io/upload_images/4943997-6e2cad5dab53f51d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053" y="1621089"/>
            <a:ext cx="6869261" cy="505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8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pic>
        <p:nvPicPr>
          <p:cNvPr id="10242" name="Picture 2" descr="https://upload-images.jianshu.io/upload_images/5287264-10c8016bd9e4acfd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64" y="1825625"/>
            <a:ext cx="86018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59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挂了</a:t>
            </a:r>
            <a:r>
              <a:rPr lang="zh-CN" altLang="en-US" b="1" dirty="0" smtClean="0"/>
              <a:t>怎么办？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既然作为入口网关，很重要，如果出现单点问题，显然是不可接受的。</a:t>
            </a:r>
          </a:p>
          <a:p>
            <a:r>
              <a:rPr lang="zh-CN" altLang="en-US" dirty="0" smtClean="0"/>
              <a:t>答案是：</a:t>
            </a:r>
            <a:r>
              <a:rPr lang="en-US" altLang="zh-CN" b="1" dirty="0" err="1" smtClean="0"/>
              <a:t>Keepalived+Nginx</a:t>
            </a:r>
            <a:r>
              <a:rPr lang="zh-CN" altLang="en-US" b="1" dirty="0" smtClean="0"/>
              <a:t>实现高可用</a:t>
            </a:r>
            <a:r>
              <a:rPr lang="zh-CN" altLang="en-US" dirty="0" smtClean="0"/>
              <a:t>。</a:t>
            </a:r>
          </a:p>
          <a:p>
            <a:r>
              <a:rPr lang="en-US" altLang="zh-CN" dirty="0" err="1" smtClean="0"/>
              <a:t>Keepalived</a:t>
            </a:r>
            <a:r>
              <a:rPr lang="zh-CN" altLang="en-US" dirty="0" smtClean="0"/>
              <a:t>是一个高可用解决方案，主要是用来防止服务器单点发生故障，可以通过和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配合来实现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服务的高可用。（其实，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不仅仅可以和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配合，还可以和很多其他服务配合）</a:t>
            </a:r>
          </a:p>
          <a:p>
            <a:r>
              <a:rPr lang="en-US" altLang="zh-CN" dirty="0" err="1" smtClean="0"/>
              <a:t>Keepalived+Nginx</a:t>
            </a:r>
            <a:r>
              <a:rPr lang="zh-CN" altLang="en-US" dirty="0" smtClean="0"/>
              <a:t>实现高可用的思路：</a:t>
            </a:r>
          </a:p>
          <a:p>
            <a:r>
              <a:rPr lang="zh-CN" altLang="en-US" dirty="0" smtClean="0"/>
              <a:t>第一：请求不要直接打到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上，应该先通过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（这就是所谓虚拟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VIP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第二：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应该能监控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的生命状态（提供一个用户自定义的脚本，定期检查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进程状态，进行权重变化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，从而实现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故障切换）</a:t>
            </a:r>
          </a:p>
        </p:txBody>
      </p:sp>
    </p:spTree>
    <p:extLst>
      <p:ext uri="{BB962C8B-B14F-4D97-AF65-F5344CB8AC3E}">
        <p14:creationId xmlns:p14="http://schemas.microsoft.com/office/powerpoint/2010/main" val="95023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s://upload-images.jianshu.io/upload_images/4943997-6d029e6799d8765a.png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2567781"/>
            <a:ext cx="71532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98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我们的主战场：</a:t>
            </a:r>
            <a:r>
              <a:rPr lang="en-US" b="1" dirty="0" err="1" smtClean="0"/>
              <a:t>nginx.conf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很多时候，在开发、测试环境下，我们都得自己去配置</a:t>
            </a:r>
            <a:r>
              <a:rPr lang="en-US" altLang="zh-CN" dirty="0"/>
              <a:t>Nginx</a:t>
            </a:r>
            <a:r>
              <a:rPr lang="zh-CN" altLang="en-US" dirty="0"/>
              <a:t>，就是去配置</a:t>
            </a:r>
            <a:r>
              <a:rPr lang="en-US" altLang="zh-CN" dirty="0" err="1"/>
              <a:t>nginx.conf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nginx.conf</a:t>
            </a:r>
            <a:r>
              <a:rPr lang="zh-CN" altLang="en-US" dirty="0"/>
              <a:t>是典型的分段配置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203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main</a:t>
            </a:r>
            <a:r>
              <a:rPr lang="fr-FR" b="1" dirty="0" err="1" smtClean="0"/>
              <a:t>全局配置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woker_processes</a:t>
            </a:r>
            <a:r>
              <a:rPr lang="en-US" altLang="zh-CN" dirty="0"/>
              <a:t> 2</a:t>
            </a:r>
            <a:br>
              <a:rPr lang="en-US" altLang="zh-CN" dirty="0"/>
            </a:br>
            <a:r>
              <a:rPr lang="zh-CN" altLang="en-US" dirty="0"/>
              <a:t>在配置文件的顶级</a:t>
            </a:r>
            <a:r>
              <a:rPr lang="en-US" altLang="zh-CN" i="1" dirty="0"/>
              <a:t>main</a:t>
            </a:r>
            <a:r>
              <a:rPr lang="zh-CN" altLang="en-US" dirty="0"/>
              <a:t>部分，</a:t>
            </a:r>
            <a:r>
              <a:rPr lang="en-US" altLang="zh-CN" dirty="0"/>
              <a:t>worker</a:t>
            </a:r>
            <a:r>
              <a:rPr lang="zh-CN" altLang="en-US" dirty="0"/>
              <a:t>角色的工作进程的个数，</a:t>
            </a:r>
            <a:r>
              <a:rPr lang="en-US" altLang="zh-CN" dirty="0"/>
              <a:t>master</a:t>
            </a:r>
            <a:r>
              <a:rPr lang="zh-CN" altLang="en-US" dirty="0"/>
              <a:t>进程是接收并分配请求给</a:t>
            </a:r>
            <a:r>
              <a:rPr lang="en-US" altLang="zh-CN" dirty="0"/>
              <a:t>worker</a:t>
            </a:r>
            <a:r>
              <a:rPr lang="zh-CN" altLang="en-US" dirty="0"/>
              <a:t>处理。这个数值简单一点可以设置为</a:t>
            </a:r>
            <a:r>
              <a:rPr lang="en-US" altLang="zh-CN" dirty="0" err="1"/>
              <a:t>cpu</a:t>
            </a:r>
            <a:r>
              <a:rPr lang="zh-CN" altLang="en-US" dirty="0"/>
              <a:t>的核数</a:t>
            </a:r>
            <a:r>
              <a:rPr lang="en-US" altLang="zh-CN" dirty="0"/>
              <a:t>grep ^processor /proc/</a:t>
            </a:r>
            <a:r>
              <a:rPr lang="en-US" altLang="zh-CN" dirty="0" err="1"/>
              <a:t>cpuinfo</a:t>
            </a:r>
            <a:r>
              <a:rPr lang="en-US" altLang="zh-CN" dirty="0"/>
              <a:t> | </a:t>
            </a:r>
            <a:r>
              <a:rPr lang="en-US" altLang="zh-CN" dirty="0" err="1"/>
              <a:t>wc</a:t>
            </a:r>
            <a:r>
              <a:rPr lang="en-US" altLang="zh-CN" dirty="0"/>
              <a:t> -l</a:t>
            </a:r>
            <a:r>
              <a:rPr lang="zh-CN" altLang="en-US" dirty="0"/>
              <a:t>，也是 </a:t>
            </a:r>
            <a:r>
              <a:rPr lang="en-US" altLang="zh-CN" dirty="0"/>
              <a:t>auto </a:t>
            </a:r>
            <a:r>
              <a:rPr lang="zh-CN" altLang="en-US" dirty="0"/>
              <a:t>值，如果开启了</a:t>
            </a:r>
            <a:r>
              <a:rPr lang="en-US" altLang="zh-CN" dirty="0" err="1"/>
              <a:t>ssl</a:t>
            </a:r>
            <a:r>
              <a:rPr lang="zh-CN" altLang="en-US" dirty="0"/>
              <a:t>和</a:t>
            </a:r>
            <a:r>
              <a:rPr lang="en-US" altLang="zh-CN" dirty="0" err="1"/>
              <a:t>gzip</a:t>
            </a:r>
            <a:r>
              <a:rPr lang="zh-CN" altLang="en-US" dirty="0"/>
              <a:t>更应该设置成与逻辑</a:t>
            </a:r>
            <a:r>
              <a:rPr lang="en-US" altLang="zh-CN" dirty="0"/>
              <a:t>CPU</a:t>
            </a:r>
            <a:r>
              <a:rPr lang="zh-CN" altLang="en-US" dirty="0"/>
              <a:t>数量一样甚至为</a:t>
            </a:r>
            <a:r>
              <a:rPr lang="en-US" altLang="zh-CN" dirty="0"/>
              <a:t>2</a:t>
            </a:r>
            <a:r>
              <a:rPr lang="zh-CN" altLang="en-US" dirty="0"/>
              <a:t>倍，可以减少</a:t>
            </a:r>
            <a:r>
              <a:rPr lang="en-US" altLang="zh-CN" dirty="0"/>
              <a:t>I/O</a:t>
            </a:r>
            <a:r>
              <a:rPr lang="zh-CN" altLang="en-US" dirty="0"/>
              <a:t>操作。如果</a:t>
            </a:r>
            <a:r>
              <a:rPr lang="en-US" altLang="zh-CN" dirty="0" err="1"/>
              <a:t>nginx</a:t>
            </a:r>
            <a:r>
              <a:rPr lang="zh-CN" altLang="en-US" dirty="0"/>
              <a:t>服务器还有其它服务，可以考虑适当减少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worker_cpu_affinity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也是写在</a:t>
            </a:r>
            <a:r>
              <a:rPr lang="en-US" altLang="zh-CN" i="1" dirty="0"/>
              <a:t>main</a:t>
            </a:r>
            <a:r>
              <a:rPr lang="zh-CN" altLang="en-US" dirty="0"/>
              <a:t>部分。在高并发情况下，通过设置</a:t>
            </a:r>
            <a:r>
              <a:rPr lang="en-US" altLang="zh-CN" dirty="0" err="1"/>
              <a:t>cpu</a:t>
            </a:r>
            <a:r>
              <a:rPr lang="zh-CN" altLang="en-US" dirty="0"/>
              <a:t>粘性来降低由于多</a:t>
            </a:r>
            <a:r>
              <a:rPr lang="en-US" altLang="zh-CN" dirty="0"/>
              <a:t>CPU</a:t>
            </a:r>
            <a:r>
              <a:rPr lang="zh-CN" altLang="en-US" dirty="0"/>
              <a:t>核切换造成的寄存器等现场重建带来的性能损耗。如</a:t>
            </a:r>
            <a:r>
              <a:rPr lang="en-US" altLang="zh-CN" dirty="0" err="1"/>
              <a:t>worker_cpu_affinity</a:t>
            </a:r>
            <a:r>
              <a:rPr lang="en-US" altLang="zh-CN" dirty="0"/>
              <a:t> 0001 0010 0100 1000; </a:t>
            </a:r>
            <a:r>
              <a:rPr lang="zh-CN" altLang="en-US" dirty="0"/>
              <a:t>（四核）。</a:t>
            </a:r>
          </a:p>
          <a:p>
            <a:r>
              <a:rPr lang="en-US" altLang="zh-CN" dirty="0" err="1"/>
              <a:t>worker_connections</a:t>
            </a:r>
            <a:r>
              <a:rPr lang="en-US" altLang="zh-CN" dirty="0"/>
              <a:t> 2048</a:t>
            </a:r>
            <a:br>
              <a:rPr lang="en-US" altLang="zh-CN" dirty="0"/>
            </a:br>
            <a:r>
              <a:rPr lang="zh-CN" altLang="en-US" dirty="0"/>
              <a:t>写在</a:t>
            </a:r>
            <a:r>
              <a:rPr lang="en-US" altLang="zh-CN" i="1" dirty="0"/>
              <a:t>events</a:t>
            </a:r>
            <a:r>
              <a:rPr lang="zh-CN" altLang="en-US" dirty="0"/>
              <a:t>部分。每一个</a:t>
            </a:r>
            <a:r>
              <a:rPr lang="en-US" altLang="zh-CN" dirty="0"/>
              <a:t>worker</a:t>
            </a:r>
            <a:r>
              <a:rPr lang="zh-CN" altLang="en-US" dirty="0"/>
              <a:t>进程能并发处理（发起）的最大连接数（包含与客户端或后端被代理服务器间等所有连接数）。</a:t>
            </a:r>
            <a:r>
              <a:rPr lang="en-US" altLang="zh-CN" dirty="0" err="1"/>
              <a:t>nginx</a:t>
            </a:r>
            <a:r>
              <a:rPr lang="zh-CN" altLang="en-US" dirty="0"/>
              <a:t>作为反向代理服务器，计算公式 最大连接数 </a:t>
            </a:r>
            <a:r>
              <a:rPr lang="en-US" altLang="zh-CN" dirty="0"/>
              <a:t>= </a:t>
            </a:r>
            <a:r>
              <a:rPr lang="en-US" altLang="zh-CN" dirty="0" err="1"/>
              <a:t>worker_processes</a:t>
            </a:r>
            <a:r>
              <a:rPr lang="en-US" altLang="zh-CN" dirty="0"/>
              <a:t> * </a:t>
            </a:r>
            <a:r>
              <a:rPr lang="en-US" altLang="zh-CN" dirty="0" err="1"/>
              <a:t>worker_connections</a:t>
            </a:r>
            <a:r>
              <a:rPr lang="en-US" altLang="zh-CN" dirty="0"/>
              <a:t>/4</a:t>
            </a:r>
            <a:r>
              <a:rPr lang="zh-CN" altLang="en-US" dirty="0"/>
              <a:t>，所以这里客户端最大连接数是</a:t>
            </a:r>
            <a:r>
              <a:rPr lang="en-US" altLang="zh-CN" dirty="0"/>
              <a:t>1024</a:t>
            </a:r>
            <a:r>
              <a:rPr lang="zh-CN" altLang="en-US" dirty="0"/>
              <a:t>，这个可以增到到</a:t>
            </a:r>
            <a:r>
              <a:rPr lang="en-US" altLang="zh-CN" dirty="0"/>
              <a:t>8192</a:t>
            </a:r>
            <a:r>
              <a:rPr lang="zh-CN" altLang="en-US" dirty="0"/>
              <a:t>都没关系，看情况而定，但不能超过后面的</a:t>
            </a:r>
            <a:r>
              <a:rPr lang="en-US" altLang="zh-CN" dirty="0" err="1"/>
              <a:t>worker_rlimit_nofile</a:t>
            </a:r>
            <a:r>
              <a:rPr lang="zh-CN" altLang="en-US" dirty="0"/>
              <a:t>。当</a:t>
            </a:r>
            <a:r>
              <a:rPr lang="en-US" altLang="zh-CN" dirty="0" err="1"/>
              <a:t>nginx</a:t>
            </a:r>
            <a:r>
              <a:rPr lang="zh-CN" altLang="en-US" dirty="0"/>
              <a:t>作为</a:t>
            </a:r>
            <a:r>
              <a:rPr lang="en-US" altLang="zh-CN" dirty="0"/>
              <a:t>http</a:t>
            </a:r>
            <a:r>
              <a:rPr lang="zh-CN" altLang="en-US" dirty="0"/>
              <a:t>服务器时，计算公式里面是除以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worker_rlimit_nofile</a:t>
            </a:r>
            <a:r>
              <a:rPr lang="en-US" altLang="zh-CN" dirty="0"/>
              <a:t> 10240</a:t>
            </a:r>
            <a:br>
              <a:rPr lang="en-US" altLang="zh-CN" dirty="0"/>
            </a:br>
            <a:r>
              <a:rPr lang="zh-CN" altLang="en-US" dirty="0"/>
              <a:t>写在</a:t>
            </a:r>
            <a:r>
              <a:rPr lang="en-US" altLang="zh-CN" i="1" dirty="0"/>
              <a:t>main</a:t>
            </a:r>
            <a:r>
              <a:rPr lang="zh-CN" altLang="en-US" dirty="0"/>
              <a:t>部分。默认是没有设置，可以限制为操作系统最大的限制</a:t>
            </a:r>
            <a:r>
              <a:rPr lang="en-US" altLang="zh-CN" dirty="0"/>
              <a:t>65535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epoll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写在</a:t>
            </a:r>
            <a:r>
              <a:rPr lang="en-US" altLang="zh-CN" dirty="0"/>
              <a:t>events</a:t>
            </a:r>
            <a:r>
              <a:rPr lang="zh-CN" altLang="en-US" dirty="0"/>
              <a:t>部分。在</a:t>
            </a:r>
            <a:r>
              <a:rPr lang="en-US" altLang="zh-CN" dirty="0"/>
              <a:t>Linux</a:t>
            </a:r>
            <a:r>
              <a:rPr lang="zh-CN" altLang="en-US" dirty="0"/>
              <a:t>操作系统下，</a:t>
            </a:r>
            <a:r>
              <a:rPr lang="en-US" altLang="zh-CN" dirty="0" err="1"/>
              <a:t>nginx</a:t>
            </a:r>
            <a:r>
              <a:rPr lang="zh-CN" altLang="en-US" dirty="0"/>
              <a:t>默认使用</a:t>
            </a:r>
            <a:r>
              <a:rPr lang="en-US" altLang="zh-CN" dirty="0" err="1"/>
              <a:t>epoll</a:t>
            </a:r>
            <a:r>
              <a:rPr lang="zh-CN" altLang="en-US" dirty="0"/>
              <a:t>事件模型，得益于此，</a:t>
            </a:r>
            <a:r>
              <a:rPr lang="en-US" altLang="zh-CN" dirty="0" err="1"/>
              <a:t>nginx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操作系统下效率相当高。同时</a:t>
            </a:r>
            <a:r>
              <a:rPr lang="en-US" altLang="zh-CN" dirty="0"/>
              <a:t>Nginx</a:t>
            </a:r>
            <a:r>
              <a:rPr lang="zh-CN" altLang="en-US" dirty="0"/>
              <a:t>在</a:t>
            </a:r>
            <a:r>
              <a:rPr lang="en-US" altLang="zh-CN" dirty="0" err="1"/>
              <a:t>OpenBSD</a:t>
            </a:r>
            <a:r>
              <a:rPr lang="zh-CN" altLang="en-US" dirty="0"/>
              <a:t>或</a:t>
            </a:r>
            <a:r>
              <a:rPr lang="en-US" altLang="zh-CN" dirty="0"/>
              <a:t>FreeBSD</a:t>
            </a:r>
            <a:r>
              <a:rPr lang="zh-CN" altLang="en-US" dirty="0"/>
              <a:t>操作系统上采用类似于</a:t>
            </a:r>
            <a:r>
              <a:rPr lang="en-US" altLang="zh-CN" dirty="0" err="1"/>
              <a:t>epoll</a:t>
            </a:r>
            <a:r>
              <a:rPr lang="zh-CN" altLang="en-US" dirty="0"/>
              <a:t>的高效事件模型</a:t>
            </a:r>
            <a:r>
              <a:rPr lang="en-US" altLang="zh-CN" dirty="0" err="1"/>
              <a:t>kqueue</a:t>
            </a:r>
            <a:r>
              <a:rPr lang="zh-CN" altLang="en-US" dirty="0"/>
              <a:t>。在操作系统不支持这些高效模型时才使用</a:t>
            </a:r>
            <a:r>
              <a:rPr lang="en-US" altLang="zh-CN" dirty="0"/>
              <a:t>select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73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http</a:t>
            </a:r>
            <a:r>
              <a:rPr lang="en-US" b="1" dirty="0" err="1" smtClean="0"/>
              <a:t>服务器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sendfile</a:t>
            </a:r>
            <a:r>
              <a:rPr lang="en-US" altLang="zh-CN" dirty="0"/>
              <a:t> on</a:t>
            </a:r>
            <a:br>
              <a:rPr lang="en-US" altLang="zh-CN" dirty="0"/>
            </a:br>
            <a:r>
              <a:rPr lang="zh-CN" altLang="en-US" dirty="0"/>
              <a:t>开启高效文件传输模式，</a:t>
            </a:r>
            <a:r>
              <a:rPr lang="en-US" altLang="zh-CN" dirty="0" err="1"/>
              <a:t>sendfile</a:t>
            </a:r>
            <a:r>
              <a:rPr lang="zh-CN" altLang="en-US" dirty="0"/>
              <a:t>指令指定</a:t>
            </a:r>
            <a:r>
              <a:rPr lang="en-US" altLang="zh-CN" dirty="0" err="1"/>
              <a:t>nginx</a:t>
            </a:r>
            <a:r>
              <a:rPr lang="zh-CN" altLang="en-US" dirty="0"/>
              <a:t>是否调用</a:t>
            </a:r>
            <a:r>
              <a:rPr lang="en-US" altLang="zh-CN" dirty="0" err="1"/>
              <a:t>sendfile</a:t>
            </a:r>
            <a:r>
              <a:rPr lang="zh-CN" altLang="en-US" dirty="0"/>
              <a:t>函数来输出文件，减少用户空间到内核空间的上下文切换。对于普通应用设为 </a:t>
            </a:r>
            <a:r>
              <a:rPr lang="en-US" altLang="zh-CN" dirty="0"/>
              <a:t>on</a:t>
            </a:r>
            <a:r>
              <a:rPr lang="zh-CN" altLang="en-US" dirty="0"/>
              <a:t>，如果用来进行下载等应用磁盘</a:t>
            </a:r>
            <a:r>
              <a:rPr lang="en-US" altLang="zh-CN" dirty="0"/>
              <a:t>IO</a:t>
            </a:r>
            <a:r>
              <a:rPr lang="zh-CN" altLang="en-US" dirty="0"/>
              <a:t>重负载应用，可设置为</a:t>
            </a:r>
            <a:r>
              <a:rPr lang="en-US" altLang="zh-CN" dirty="0"/>
              <a:t>off</a:t>
            </a:r>
            <a:r>
              <a:rPr lang="zh-CN" altLang="en-US" dirty="0"/>
              <a:t>，以平衡磁盘与网络</a:t>
            </a:r>
            <a:r>
              <a:rPr lang="en-US" altLang="zh-CN" dirty="0"/>
              <a:t>I/O</a:t>
            </a:r>
            <a:r>
              <a:rPr lang="zh-CN" altLang="en-US" dirty="0"/>
              <a:t>处理速度，降低系统的负载。</a:t>
            </a:r>
          </a:p>
          <a:p>
            <a:r>
              <a:rPr lang="en-US" altLang="zh-CN" dirty="0" err="1"/>
              <a:t>keepalive_timeout</a:t>
            </a:r>
            <a:r>
              <a:rPr lang="en-US" altLang="zh-CN" dirty="0"/>
              <a:t> 65 : </a:t>
            </a:r>
            <a:r>
              <a:rPr lang="zh-CN" altLang="en-US" dirty="0"/>
              <a:t>长连接超时时间，单位是秒，这个参数很敏感，涉及浏览器的种类、后端服务器的超时设置、操作系统的设置，可以另外起一片文章了。长连接请求大量小文件的时候，可以减少重建连接的开销，但假如有大文件上传，</a:t>
            </a:r>
            <a:r>
              <a:rPr lang="en-US" altLang="zh-CN" dirty="0"/>
              <a:t>65s</a:t>
            </a:r>
            <a:r>
              <a:rPr lang="zh-CN" altLang="en-US" dirty="0"/>
              <a:t>内没上传完成会导致失败。如果设置时间过长，用户又多，长时间保持连接会占用大量资源。</a:t>
            </a:r>
          </a:p>
          <a:p>
            <a:r>
              <a:rPr lang="en-US" altLang="zh-CN" dirty="0" err="1"/>
              <a:t>send_timeout</a:t>
            </a:r>
            <a:r>
              <a:rPr lang="en-US" altLang="zh-CN" dirty="0"/>
              <a:t> : </a:t>
            </a:r>
            <a:r>
              <a:rPr lang="zh-CN" altLang="en-US" dirty="0"/>
              <a:t>用于指定响应客户端的超时时间。这个超时仅限于两个连接活动之间的时间，如果超过这个时间，客户端没有任何活动，</a:t>
            </a:r>
            <a:r>
              <a:rPr lang="en-US" altLang="zh-CN" dirty="0"/>
              <a:t>Nginx</a:t>
            </a:r>
            <a:r>
              <a:rPr lang="zh-CN" altLang="en-US" dirty="0"/>
              <a:t>将会关闭连接。</a:t>
            </a:r>
          </a:p>
          <a:p>
            <a:r>
              <a:rPr lang="en-US" altLang="zh-CN" dirty="0" err="1"/>
              <a:t>client_max_body_size</a:t>
            </a:r>
            <a:r>
              <a:rPr lang="en-US" altLang="zh-CN" dirty="0"/>
              <a:t> 10m</a:t>
            </a:r>
            <a:br>
              <a:rPr lang="en-US" altLang="zh-CN" dirty="0"/>
            </a:br>
            <a:r>
              <a:rPr lang="zh-CN" altLang="en-US" dirty="0"/>
              <a:t>允许客户端请求的最大单文件字节数。如果有上传较大文件，请设置它的限制值</a:t>
            </a:r>
          </a:p>
          <a:p>
            <a:r>
              <a:rPr lang="en-US" altLang="zh-CN" dirty="0" err="1"/>
              <a:t>client_body_buffer_size</a:t>
            </a:r>
            <a:r>
              <a:rPr lang="en-US" altLang="zh-CN" dirty="0"/>
              <a:t> 128k</a:t>
            </a:r>
            <a:br>
              <a:rPr lang="en-US" altLang="zh-CN" dirty="0"/>
            </a:br>
            <a:r>
              <a:rPr lang="zh-CN" altLang="en-US" dirty="0"/>
              <a:t>缓冲区代理缓冲用户端请求的最大字节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715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http_proxy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这个模块实现的是</a:t>
            </a:r>
            <a:r>
              <a:rPr lang="en-US" altLang="zh-CN" dirty="0" err="1"/>
              <a:t>nginx</a:t>
            </a:r>
            <a:r>
              <a:rPr lang="zh-CN" altLang="en-US" dirty="0"/>
              <a:t>作为反向代理服务器的功能，包括缓存功能（另见</a:t>
            </a:r>
            <a:r>
              <a:rPr lang="zh-CN" altLang="en-US" dirty="0">
                <a:hlinkClick r:id="rId2"/>
              </a:rPr>
              <a:t>文章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proxy_connect_timeout</a:t>
            </a:r>
            <a:r>
              <a:rPr lang="en-US" altLang="zh-CN" dirty="0"/>
              <a:t> 60</a:t>
            </a:r>
            <a:br>
              <a:rPr lang="en-US" altLang="zh-CN" dirty="0"/>
            </a:br>
            <a:r>
              <a:rPr lang="en-US" altLang="zh-CN" dirty="0" err="1"/>
              <a:t>nginx</a:t>
            </a:r>
            <a:r>
              <a:rPr lang="zh-CN" altLang="en-US" dirty="0"/>
              <a:t>跟后端服务器连接超时时间</a:t>
            </a:r>
            <a:r>
              <a:rPr lang="en-US" altLang="zh-CN" dirty="0"/>
              <a:t>(</a:t>
            </a:r>
            <a:r>
              <a:rPr lang="zh-CN" altLang="en-US" dirty="0"/>
              <a:t>代理连接超时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proxy_read_timeout</a:t>
            </a:r>
            <a:r>
              <a:rPr lang="en-US" altLang="zh-CN" dirty="0"/>
              <a:t> 60</a:t>
            </a:r>
            <a:br>
              <a:rPr lang="en-US" altLang="zh-CN" dirty="0"/>
            </a:br>
            <a:r>
              <a:rPr lang="zh-CN" altLang="en-US" dirty="0"/>
              <a:t>连接成功后，与后端服务器两个成功的响应操作之间超时时间</a:t>
            </a:r>
            <a:r>
              <a:rPr lang="en-US" altLang="zh-CN" dirty="0"/>
              <a:t>(</a:t>
            </a:r>
            <a:r>
              <a:rPr lang="zh-CN" altLang="en-US" dirty="0"/>
              <a:t>代理接收超时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proxy_buffer_size</a:t>
            </a:r>
            <a:r>
              <a:rPr lang="en-US" altLang="zh-CN" dirty="0"/>
              <a:t> 4k</a:t>
            </a:r>
            <a:br>
              <a:rPr lang="en-US" altLang="zh-CN" dirty="0"/>
            </a:br>
            <a:r>
              <a:rPr lang="zh-CN" altLang="en-US" dirty="0"/>
              <a:t>设置代理服务器（</a:t>
            </a:r>
            <a:r>
              <a:rPr lang="en-US" altLang="zh-CN" dirty="0" err="1"/>
              <a:t>nginx</a:t>
            </a:r>
            <a:r>
              <a:rPr lang="zh-CN" altLang="en-US" dirty="0"/>
              <a:t>）从后端</a:t>
            </a:r>
            <a:r>
              <a:rPr lang="en-US" altLang="zh-CN" dirty="0" err="1"/>
              <a:t>realserver</a:t>
            </a:r>
            <a:r>
              <a:rPr lang="zh-CN" altLang="en-US" dirty="0"/>
              <a:t>读取并保存用户</a:t>
            </a:r>
            <a:r>
              <a:rPr lang="zh-CN" altLang="en-US" b="1" dirty="0"/>
              <a:t>头</a:t>
            </a:r>
            <a:r>
              <a:rPr lang="zh-CN" altLang="en-US" dirty="0"/>
              <a:t>信息的缓冲区大小，默认与</a:t>
            </a:r>
            <a:r>
              <a:rPr lang="en-US" altLang="zh-CN" dirty="0" err="1"/>
              <a:t>proxy_buffers</a:t>
            </a:r>
            <a:r>
              <a:rPr lang="zh-CN" altLang="en-US" dirty="0"/>
              <a:t>大小相同，其实可以将这个指令值设的小一点</a:t>
            </a:r>
          </a:p>
          <a:p>
            <a:r>
              <a:rPr lang="en-US" altLang="zh-CN" dirty="0" err="1"/>
              <a:t>proxy_buffers</a:t>
            </a:r>
            <a:r>
              <a:rPr lang="en-US" altLang="zh-CN" dirty="0"/>
              <a:t> 4 32k</a:t>
            </a:r>
            <a:br>
              <a:rPr lang="en-US" altLang="zh-CN" dirty="0"/>
            </a:br>
            <a:r>
              <a:rPr lang="en-US" altLang="zh-CN" dirty="0" err="1"/>
              <a:t>proxy_buffers</a:t>
            </a:r>
            <a:r>
              <a:rPr lang="zh-CN" altLang="en-US" dirty="0"/>
              <a:t>缓冲区，</a:t>
            </a:r>
            <a:r>
              <a:rPr lang="en-US" altLang="zh-CN" dirty="0" err="1"/>
              <a:t>nginx</a:t>
            </a:r>
            <a:r>
              <a:rPr lang="zh-CN" altLang="en-US" dirty="0"/>
              <a:t>针对单个连接缓存来自后端</a:t>
            </a:r>
            <a:r>
              <a:rPr lang="en-US" altLang="zh-CN" dirty="0" err="1"/>
              <a:t>realserver</a:t>
            </a:r>
            <a:r>
              <a:rPr lang="zh-CN" altLang="en-US" dirty="0"/>
              <a:t>的</a:t>
            </a:r>
            <a:r>
              <a:rPr lang="zh-CN" altLang="en-US" b="1" dirty="0"/>
              <a:t>响应</a:t>
            </a:r>
            <a:r>
              <a:rPr lang="zh-CN" altLang="en-US" dirty="0"/>
              <a:t>，网页平均在</a:t>
            </a:r>
            <a:r>
              <a:rPr lang="en-US" altLang="zh-CN" dirty="0"/>
              <a:t>32k</a:t>
            </a:r>
            <a:r>
              <a:rPr lang="zh-CN" altLang="en-US" dirty="0"/>
              <a:t>以下的话，这样设置</a:t>
            </a:r>
          </a:p>
          <a:p>
            <a:r>
              <a:rPr lang="en-US" altLang="zh-CN" dirty="0" err="1"/>
              <a:t>proxy_busy_buffers_size</a:t>
            </a:r>
            <a:r>
              <a:rPr lang="en-US" altLang="zh-CN" dirty="0"/>
              <a:t> 64k</a:t>
            </a:r>
            <a:br>
              <a:rPr lang="en-US" altLang="zh-CN" dirty="0"/>
            </a:br>
            <a:r>
              <a:rPr lang="zh-CN" altLang="en-US" dirty="0"/>
              <a:t>高负荷下缓冲大小（</a:t>
            </a:r>
            <a:r>
              <a:rPr lang="en-US" altLang="zh-CN" dirty="0" err="1"/>
              <a:t>proxy_buffers</a:t>
            </a:r>
            <a:r>
              <a:rPr lang="en-US" altLang="zh-CN" dirty="0"/>
              <a:t>*2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proxy_max_temp_file_size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当</a:t>
            </a:r>
            <a:r>
              <a:rPr lang="en-US" altLang="zh-CN" dirty="0" err="1"/>
              <a:t>proxy_buffers</a:t>
            </a:r>
            <a:r>
              <a:rPr lang="zh-CN" altLang="en-US" dirty="0"/>
              <a:t>放不下后端服务器的响应内容时，会将一部分保存到硬盘的临时文件中，这个值用来设置最大临时文件大小，默认</a:t>
            </a:r>
            <a:r>
              <a:rPr lang="en-US" altLang="zh-CN" dirty="0"/>
              <a:t>1024M</a:t>
            </a:r>
            <a:r>
              <a:rPr lang="zh-CN" altLang="en-US" dirty="0"/>
              <a:t>，它与</a:t>
            </a:r>
            <a:r>
              <a:rPr lang="en-US" altLang="zh-CN" dirty="0" err="1"/>
              <a:t>proxy_cache</a:t>
            </a:r>
            <a:r>
              <a:rPr lang="zh-CN" altLang="en-US" dirty="0"/>
              <a:t>没有关系。大于这个值，将从</a:t>
            </a:r>
            <a:r>
              <a:rPr lang="en-US" altLang="zh-CN" dirty="0"/>
              <a:t>upstream</a:t>
            </a:r>
            <a:r>
              <a:rPr lang="zh-CN" altLang="en-US" dirty="0"/>
              <a:t>服务器传回。设置为</a:t>
            </a:r>
            <a:r>
              <a:rPr lang="en-US" altLang="zh-CN" dirty="0"/>
              <a:t>0</a:t>
            </a:r>
            <a:r>
              <a:rPr lang="zh-CN" altLang="en-US" dirty="0"/>
              <a:t>禁用。</a:t>
            </a:r>
          </a:p>
          <a:p>
            <a:r>
              <a:rPr lang="en-US" altLang="zh-CN" dirty="0" err="1"/>
              <a:t>proxy_temp_file_write_size</a:t>
            </a:r>
            <a:r>
              <a:rPr lang="en-US" altLang="zh-CN" dirty="0"/>
              <a:t> 64k</a:t>
            </a:r>
            <a:br>
              <a:rPr lang="en-US" altLang="zh-CN" dirty="0"/>
            </a:br>
            <a:r>
              <a:rPr lang="zh-CN" altLang="en-US" dirty="0"/>
              <a:t>当缓存被代理的服务器响应到临时文件时，这个选项限制每次写临时文件的大小。</a:t>
            </a:r>
            <a:r>
              <a:rPr lang="en-US" altLang="zh-CN" dirty="0" err="1"/>
              <a:t>proxy_temp_path</a:t>
            </a:r>
            <a:r>
              <a:rPr lang="zh-CN" altLang="en-US" dirty="0"/>
              <a:t>（可以在编译的时候）指定写到哪那个目录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167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虚拟主机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第一：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可以进行正则匹配，应该注意正则的几种形式以及优先级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第二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能够提高速度的其中一个特性就是：动静分离，就是把静态资源放到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上，由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管理，动态请求转发给后端。</a:t>
            </a:r>
          </a:p>
          <a:p>
            <a:r>
              <a:rPr lang="zh-CN" altLang="en-US" dirty="0" smtClean="0"/>
              <a:t>第三：我们可以在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下把静态资源、日志文件归属到不同域名下（也即是目录），这样方便管理维护。</a:t>
            </a:r>
          </a:p>
          <a:p>
            <a:r>
              <a:rPr lang="zh-CN" altLang="en-US" dirty="0" smtClean="0"/>
              <a:t>第四：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可以进行</a:t>
            </a:r>
            <a:r>
              <a:rPr lang="en-US" altLang="zh-CN" dirty="0" smtClean="0"/>
              <a:t>IP</a:t>
            </a:r>
            <a:r>
              <a:rPr lang="zh-CN" altLang="en-US" dirty="0" smtClean="0"/>
              <a:t>访问控制，有些电商平台，就可以在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这一层，做一下处理，内置一个黑名单模块，那么就不必等请求通过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达到后端在进行拦截，而是直接在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这一层就处理掉。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22168" y="230188"/>
            <a:ext cx="5269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完整的主机名，如 </a:t>
            </a:r>
            <a:r>
              <a:rPr lang="en-US" altLang="zh-CN" sz="1600" dirty="0" err="1"/>
              <a:t>api.lufficc.com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最长的，且以 * 开头的通配名，如：*</a:t>
            </a:r>
            <a:r>
              <a:rPr lang="en-US" altLang="zh-CN" sz="1600" dirty="0"/>
              <a:t>.</a:t>
            </a:r>
            <a:r>
              <a:rPr lang="en-US" altLang="zh-CN" sz="1600" dirty="0" err="1"/>
              <a:t>lufficc.com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最长的，且以 * 结尾的通配名，如：</a:t>
            </a:r>
            <a:r>
              <a:rPr lang="en-US" altLang="zh-CN" sz="1600" dirty="0" err="1"/>
              <a:t>api</a:t>
            </a:r>
            <a:r>
              <a:rPr lang="en-US" altLang="zh-CN" sz="1600" dirty="0"/>
              <a:t>.* 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第一个匹配的正则表达式。（按照配置文件中的顺序）</a:t>
            </a:r>
          </a:p>
          <a:p>
            <a:r>
              <a:rPr lang="zh-CN" altLang="en-US" sz="1600" dirty="0"/>
              <a:t>即优先级：</a:t>
            </a:r>
            <a:r>
              <a:rPr lang="en-US" altLang="zh-CN" sz="1600" dirty="0" err="1"/>
              <a:t>api.lufficc.com</a:t>
            </a:r>
            <a:r>
              <a:rPr lang="en-US" altLang="zh-CN" sz="1600" dirty="0"/>
              <a:t> &gt; *.</a:t>
            </a:r>
            <a:r>
              <a:rPr lang="en-US" altLang="zh-CN" sz="1600" dirty="0" err="1"/>
              <a:t>lufficc.com</a:t>
            </a:r>
            <a:r>
              <a:rPr lang="en-US" altLang="zh-CN" sz="1600" dirty="0"/>
              <a:t> &gt; </a:t>
            </a:r>
            <a:r>
              <a:rPr lang="en-US" altLang="zh-CN" sz="1600" dirty="0" err="1"/>
              <a:t>api</a:t>
            </a:r>
            <a:r>
              <a:rPr lang="en-US" altLang="zh-CN" sz="1600" dirty="0"/>
              <a:t>.* &gt; </a:t>
            </a:r>
            <a:r>
              <a:rPr lang="zh-CN" altLang="en-US" sz="1600" dirty="0"/>
              <a:t>正则。</a:t>
            </a:r>
          </a:p>
        </p:txBody>
      </p:sp>
    </p:spTree>
    <p:extLst>
      <p:ext uri="{BB962C8B-B14F-4D97-AF65-F5344CB8AC3E}">
        <p14:creationId xmlns:p14="http://schemas.microsoft.com/office/powerpoint/2010/main" val="1099231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server虚拟主机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服务上支持若干虚拟主机。每个虚拟主机一个对应的</a:t>
            </a:r>
            <a:r>
              <a:rPr lang="en-US" altLang="zh-CN" dirty="0"/>
              <a:t>server</a:t>
            </a:r>
            <a:r>
              <a:rPr lang="zh-CN" altLang="en-US" dirty="0"/>
              <a:t>配置项，配置项里面包含该虚拟主机相关的配置。在提供</a:t>
            </a:r>
            <a:r>
              <a:rPr lang="en-US" altLang="zh-CN" dirty="0"/>
              <a:t>mail</a:t>
            </a:r>
            <a:r>
              <a:rPr lang="zh-CN" altLang="en-US" dirty="0"/>
              <a:t>服务的代理时，也可以建立若干</a:t>
            </a:r>
            <a:r>
              <a:rPr lang="en-US" altLang="zh-CN" dirty="0"/>
              <a:t>server</a:t>
            </a:r>
            <a:r>
              <a:rPr lang="zh-CN" altLang="en-US" dirty="0"/>
              <a:t>。每个</a:t>
            </a:r>
            <a:r>
              <a:rPr lang="en-US" altLang="zh-CN" dirty="0"/>
              <a:t>server</a:t>
            </a:r>
            <a:r>
              <a:rPr lang="zh-CN" altLang="en-US" dirty="0"/>
              <a:t>通过监听地址或端口来区分。</a:t>
            </a:r>
          </a:p>
          <a:p>
            <a:r>
              <a:rPr lang="en-US" altLang="zh-CN" dirty="0"/>
              <a:t>listen</a:t>
            </a:r>
            <a:br>
              <a:rPr lang="en-US" altLang="zh-CN" dirty="0"/>
            </a:br>
            <a:r>
              <a:rPr lang="zh-CN" altLang="en-US" dirty="0"/>
              <a:t>监听端口，默认</a:t>
            </a:r>
            <a:r>
              <a:rPr lang="en-US" altLang="zh-CN" dirty="0"/>
              <a:t>80</a:t>
            </a:r>
            <a:r>
              <a:rPr lang="zh-CN" altLang="en-US" dirty="0"/>
              <a:t>，小于</a:t>
            </a:r>
            <a:r>
              <a:rPr lang="en-US" altLang="zh-CN" dirty="0"/>
              <a:t>1024</a:t>
            </a:r>
            <a:r>
              <a:rPr lang="zh-CN" altLang="en-US" dirty="0"/>
              <a:t>的要以</a:t>
            </a:r>
            <a:r>
              <a:rPr lang="en-US" altLang="zh-CN" dirty="0"/>
              <a:t>root</a:t>
            </a:r>
            <a:r>
              <a:rPr lang="zh-CN" altLang="en-US" dirty="0"/>
              <a:t>启动。可以为</a:t>
            </a:r>
            <a:r>
              <a:rPr lang="en-US" altLang="zh-CN" dirty="0"/>
              <a:t>listen *:80</a:t>
            </a:r>
            <a:r>
              <a:rPr lang="zh-CN" altLang="en-US" dirty="0"/>
              <a:t>、</a:t>
            </a:r>
            <a:r>
              <a:rPr lang="en-US" altLang="zh-CN" dirty="0"/>
              <a:t>listen 127.0.0.1:80</a:t>
            </a:r>
            <a:r>
              <a:rPr lang="zh-CN" altLang="en-US" dirty="0"/>
              <a:t>等形式。</a:t>
            </a:r>
          </a:p>
          <a:p>
            <a:r>
              <a:rPr lang="en-US" altLang="zh-CN" dirty="0" err="1"/>
              <a:t>server_name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服务器名，如</a:t>
            </a:r>
            <a:r>
              <a:rPr lang="en-US" altLang="zh-CN" dirty="0"/>
              <a:t>localhost</a:t>
            </a:r>
            <a:r>
              <a:rPr lang="zh-CN" altLang="en-US" dirty="0"/>
              <a:t>、</a:t>
            </a:r>
            <a:r>
              <a:rPr lang="en-US" altLang="zh-CN" dirty="0" err="1"/>
              <a:t>www.example.com</a:t>
            </a:r>
            <a:r>
              <a:rPr lang="zh-CN" altLang="en-US" dirty="0"/>
              <a:t>，可以通过正则匹配。</a:t>
            </a:r>
          </a:p>
          <a:p>
            <a:r>
              <a:rPr lang="zh-CN" altLang="en-US" b="1" dirty="0"/>
              <a:t>模块</a:t>
            </a:r>
            <a:r>
              <a:rPr lang="en-US" altLang="zh-CN" b="1" dirty="0" err="1"/>
              <a:t>http_stream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这个模块通过一个简单的调度算法来实现客户端</a:t>
            </a:r>
            <a:r>
              <a:rPr lang="en-US" altLang="zh-CN" dirty="0"/>
              <a:t>IP</a:t>
            </a:r>
            <a:r>
              <a:rPr lang="zh-CN" altLang="en-US" dirty="0"/>
              <a:t>到后端服务器的负载均衡，</a:t>
            </a:r>
            <a:r>
              <a:rPr lang="en-US" altLang="zh-CN" dirty="0"/>
              <a:t>upstream</a:t>
            </a:r>
            <a:r>
              <a:rPr lang="zh-CN" altLang="en-US" dirty="0"/>
              <a:t>后接负载均衡器的名字，后端</a:t>
            </a:r>
            <a:r>
              <a:rPr lang="en-US" altLang="zh-CN" dirty="0" err="1"/>
              <a:t>realserver</a:t>
            </a:r>
            <a:r>
              <a:rPr lang="zh-CN" altLang="en-US" dirty="0"/>
              <a:t>以 </a:t>
            </a:r>
            <a:r>
              <a:rPr lang="en-US" altLang="zh-CN" dirty="0" err="1"/>
              <a:t>host:port</a:t>
            </a:r>
            <a:r>
              <a:rPr lang="en-US" altLang="zh-CN" dirty="0"/>
              <a:t> options; </a:t>
            </a:r>
            <a:r>
              <a:rPr lang="zh-CN" altLang="en-US" dirty="0"/>
              <a:t>方式组织在 </a:t>
            </a:r>
            <a:r>
              <a:rPr lang="en-US" altLang="zh-CN" dirty="0"/>
              <a:t>{} </a:t>
            </a:r>
            <a:r>
              <a:rPr lang="zh-CN" altLang="en-US" dirty="0"/>
              <a:t>中。如果后端被代理的只有一台，也可以直接写在 </a:t>
            </a:r>
            <a:r>
              <a:rPr lang="en-US" altLang="zh-CN" dirty="0" err="1"/>
              <a:t>proxy_pass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50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http服务中，某些特定的URL对应的一系列配置项</a:t>
            </a:r>
            <a:r>
              <a:rPr lang="en-US" dirty="0"/>
              <a:t>。</a:t>
            </a:r>
          </a:p>
          <a:p>
            <a:r>
              <a:rPr lang="en-US" dirty="0"/>
              <a:t>root /</a:t>
            </a:r>
            <a:r>
              <a:rPr lang="en-US" dirty="0" err="1"/>
              <a:t>var</a:t>
            </a:r>
            <a:r>
              <a:rPr lang="en-US" dirty="0"/>
              <a:t>/www/html</a:t>
            </a:r>
            <a:br>
              <a:rPr lang="en-US" dirty="0"/>
            </a:br>
            <a:r>
              <a:rPr lang="en-US" dirty="0"/>
              <a:t>定义服务器的默认网站根目录位置。如果locationURL匹配的是子目录或文件，root没什么作用，一般放在server指令里面或/下。</a:t>
            </a:r>
          </a:p>
          <a:p>
            <a:r>
              <a:rPr lang="en-US" dirty="0"/>
              <a:t>index </a:t>
            </a:r>
            <a:r>
              <a:rPr lang="en-US" dirty="0" err="1"/>
              <a:t>index.jsp</a:t>
            </a:r>
            <a:r>
              <a:rPr lang="en-US" dirty="0"/>
              <a:t> </a:t>
            </a:r>
            <a:r>
              <a:rPr lang="en-US" dirty="0" err="1"/>
              <a:t>index.html</a:t>
            </a:r>
            <a:r>
              <a:rPr lang="en-US" dirty="0"/>
              <a:t> </a:t>
            </a:r>
            <a:r>
              <a:rPr lang="en-US" dirty="0" err="1"/>
              <a:t>index.htm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定义路径下默认访问的文件名，一般跟着root放</a:t>
            </a:r>
            <a:endParaRPr lang="en-US" dirty="0"/>
          </a:p>
          <a:p>
            <a:r>
              <a:rPr lang="en-US" dirty="0" err="1"/>
              <a:t>proxy_pass</a:t>
            </a:r>
            <a:r>
              <a:rPr lang="en-US" dirty="0"/>
              <a:t> http:/backend</a:t>
            </a:r>
            <a:br>
              <a:rPr lang="en-US" dirty="0"/>
            </a:br>
            <a:r>
              <a:rPr lang="en-US" dirty="0" err="1"/>
              <a:t>请求转向backend定义的服务器列表，即反向代理，对应upstream负载均衡器。也可以proxy_pass</a:t>
            </a:r>
            <a:r>
              <a:rPr lang="en-US" dirty="0"/>
              <a:t> http://</a:t>
            </a:r>
            <a:r>
              <a:rPr lang="en-US" dirty="0" err="1"/>
              <a:t>ip:port</a:t>
            </a:r>
            <a:r>
              <a:rPr lang="en-US" dirty="0"/>
              <a:t>。</a:t>
            </a:r>
          </a:p>
          <a:p>
            <a:r>
              <a:rPr lang="en-US" dirty="0" err="1" smtClean="0"/>
              <a:t>关于</a:t>
            </a:r>
            <a:r>
              <a:rPr lang="en-US" dirty="0" err="1"/>
              <a:t>location匹配规则的写法，可以说尤为关键且基础的，参考文章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nginx配置location总结及rewrite规则写法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244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反向代理服务器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正向代理</a:t>
            </a:r>
            <a:endParaRPr lang="en-US" dirty="0"/>
          </a:p>
        </p:txBody>
      </p:sp>
      <p:pic>
        <p:nvPicPr>
          <p:cNvPr id="2050" name="Picture 2" descr="https://upload-images.jianshu.io/upload_images/4943997-08af643a10e2aaf3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79" y="1690688"/>
            <a:ext cx="6184231" cy="476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负载均衡【upstream</a:t>
            </a:r>
            <a:r>
              <a:rPr lang="en-US" b="1" dirty="0" smtClean="0"/>
              <a:t>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反向代理中，我们通过</a:t>
            </a:r>
            <a:r>
              <a:rPr lang="en-US" altLang="zh-CN" dirty="0" err="1" smtClean="0"/>
              <a:t>proxy_pass</a:t>
            </a:r>
            <a:r>
              <a:rPr lang="zh-CN" altLang="en-US" dirty="0" smtClean="0"/>
              <a:t>来指定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的地址，很显然我们只能指定一台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地址，那么我们如果想指定多台来达到负载均衡呢？</a:t>
            </a:r>
          </a:p>
          <a:p>
            <a:r>
              <a:rPr lang="zh-CN" altLang="en-US" dirty="0" smtClean="0"/>
              <a:t>第一，通过</a:t>
            </a:r>
            <a:r>
              <a:rPr lang="en-US" altLang="zh-CN" b="1" dirty="0" smtClean="0"/>
              <a:t>upstream</a:t>
            </a:r>
            <a:r>
              <a:rPr lang="zh-CN" altLang="en-US" dirty="0" smtClean="0"/>
              <a:t>来定义一组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，并指定负载策略（</a:t>
            </a:r>
            <a:r>
              <a:rPr lang="en-US" altLang="zh-CN" dirty="0" smtClean="0"/>
              <a:t>IPHASH</a:t>
            </a:r>
            <a:r>
              <a:rPr lang="zh-CN" altLang="en-US" dirty="0" smtClean="0"/>
              <a:t>、加权论调、最少连接），健康检查策略（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可以监控这一组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的状态）等。</a:t>
            </a:r>
          </a:p>
          <a:p>
            <a:r>
              <a:rPr lang="zh-CN" altLang="en-US" dirty="0" smtClean="0"/>
              <a:t>第二，将</a:t>
            </a:r>
            <a:r>
              <a:rPr lang="en-US" altLang="zh-CN" dirty="0" err="1" smtClean="0"/>
              <a:t>proxy_pass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upstream</a:t>
            </a:r>
            <a:r>
              <a:rPr lang="zh-CN" altLang="en-US" dirty="0" smtClean="0"/>
              <a:t>指定的值即可。</a:t>
            </a:r>
          </a:p>
          <a:p>
            <a:r>
              <a:rPr lang="zh-CN" altLang="en-US" b="1" dirty="0"/>
              <a:t>负载均衡可能带来的问题？</a:t>
            </a:r>
            <a:endParaRPr lang="zh-CN" altLang="en-US" dirty="0"/>
          </a:p>
          <a:p>
            <a:r>
              <a:rPr lang="zh-CN" altLang="en-US" dirty="0"/>
              <a:t>负载均衡所带来的明显的问题是，一个请求，可以到</a:t>
            </a:r>
            <a:r>
              <a:rPr lang="en-US" altLang="zh-CN" dirty="0"/>
              <a:t>A server</a:t>
            </a:r>
            <a:r>
              <a:rPr lang="zh-CN" altLang="en-US" dirty="0"/>
              <a:t>，也可以到</a:t>
            </a:r>
            <a:r>
              <a:rPr lang="en-US" altLang="zh-CN" dirty="0"/>
              <a:t>B server</a:t>
            </a:r>
            <a:r>
              <a:rPr lang="zh-CN" altLang="en-US" dirty="0"/>
              <a:t>，这完全不受我们的控制，当然这也不是什么问题，只是我们得注意的是：</a:t>
            </a:r>
            <a:r>
              <a:rPr lang="zh-CN" altLang="en-US" b="1" dirty="0"/>
              <a:t>用户状态的保存问题，如</a:t>
            </a:r>
            <a:r>
              <a:rPr lang="en-US" altLang="zh-CN" b="1" dirty="0"/>
              <a:t>Session</a:t>
            </a:r>
            <a:r>
              <a:rPr lang="zh-CN" altLang="en-US" b="1" dirty="0"/>
              <a:t>会话信息，不能在保存到服务器上</a:t>
            </a:r>
            <a:r>
              <a:rPr lang="zh-CN" altLang="en-US" b="1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64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upstream favtomcat {      </a:t>
            </a:r>
            <a:endParaRPr lang="is-IS" dirty="0" smtClean="0"/>
          </a:p>
          <a:p>
            <a:r>
              <a:rPr lang="is-IS" dirty="0"/>
              <a:t>  server 10.0.6.108:7080;       </a:t>
            </a:r>
            <a:endParaRPr lang="is-IS" dirty="0" smtClean="0"/>
          </a:p>
          <a:p>
            <a:r>
              <a:rPr lang="is-IS" dirty="0"/>
              <a:t> server 10.0.0.85:8980; </a:t>
            </a:r>
            <a:endParaRPr lang="is-IS" dirty="0" smtClean="0"/>
          </a:p>
          <a:p>
            <a:r>
              <a:rPr lang="is-I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83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现在负载均衡初步完成了。</a:t>
            </a:r>
            <a:r>
              <a:rPr lang="en-US" altLang="zh-CN" dirty="0"/>
              <a:t>upstream</a:t>
            </a:r>
            <a:r>
              <a:rPr lang="zh-CN" altLang="en-US" dirty="0"/>
              <a:t>按照轮询（默认）方式进行负载，每个请求按时间顺序逐一分配到不同的后端服务器，如果后端服务器</a:t>
            </a:r>
            <a:r>
              <a:rPr lang="en-US" altLang="zh-CN" dirty="0"/>
              <a:t>down</a:t>
            </a:r>
            <a:r>
              <a:rPr lang="zh-CN" altLang="en-US" dirty="0"/>
              <a:t>掉，能自动剔除。虽然这种方式简便、成本低廉。但缺点是：可靠性低和负载分配不均衡。适用于图片服务器集群和纯静态页面服务器集群。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02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除此之外，</a:t>
            </a:r>
            <a:r>
              <a:rPr lang="en-US" altLang="zh-CN" dirty="0"/>
              <a:t>upstream</a:t>
            </a:r>
            <a:r>
              <a:rPr lang="zh-CN" altLang="en-US" dirty="0"/>
              <a:t>还有其它的分配策略，分别</a:t>
            </a:r>
            <a:r>
              <a:rPr lang="zh-CN" altLang="en-US" dirty="0" smtClean="0"/>
              <a:t>如下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 </a:t>
            </a:r>
            <a:r>
              <a:rPr lang="en-US" b="1" dirty="0" err="1"/>
              <a:t>weight（权重</a:t>
            </a:r>
            <a:r>
              <a:rPr lang="en-US" b="1" dirty="0" smtClean="0"/>
              <a:t>）</a:t>
            </a:r>
          </a:p>
          <a:p>
            <a:pPr lvl="1"/>
            <a:r>
              <a:rPr lang="zh-CN" altLang="en-US" dirty="0"/>
              <a:t> 指定轮询几率，</a:t>
            </a:r>
            <a:r>
              <a:rPr lang="en-US" altLang="zh-CN" dirty="0"/>
              <a:t>weight</a:t>
            </a:r>
            <a:r>
              <a:rPr lang="zh-CN" altLang="en-US" dirty="0"/>
              <a:t>和访问比率成正比，用于后端服务器性能不均的情况。如下所示，</a:t>
            </a:r>
            <a:r>
              <a:rPr lang="en-US" altLang="zh-CN" dirty="0"/>
              <a:t>10.0.0.88</a:t>
            </a:r>
            <a:r>
              <a:rPr lang="zh-CN" altLang="en-US" dirty="0"/>
              <a:t>的访问比率要比</a:t>
            </a:r>
            <a:r>
              <a:rPr lang="en-US" altLang="zh-CN" dirty="0"/>
              <a:t>10.0.0.77</a:t>
            </a:r>
            <a:r>
              <a:rPr lang="zh-CN" altLang="en-US" dirty="0"/>
              <a:t>的访问比率高一倍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/>
              <a:t>upstream </a:t>
            </a:r>
            <a:r>
              <a:rPr lang="en-US" dirty="0" err="1" smtClean="0"/>
              <a:t>favtomcat</a:t>
            </a:r>
            <a:endParaRPr lang="en-US" dirty="0" smtClean="0"/>
          </a:p>
          <a:p>
            <a:pPr lvl="1"/>
            <a:r>
              <a:rPr lang="en-US" dirty="0" smtClean="0"/>
              <a:t>{ </a:t>
            </a:r>
            <a:r>
              <a:rPr lang="en-US" dirty="0"/>
              <a:t>server 10.0.0.77 </a:t>
            </a:r>
            <a:r>
              <a:rPr lang="en-US" dirty="0" smtClean="0"/>
              <a:t>weight=5</a:t>
            </a:r>
          </a:p>
          <a:p>
            <a:pPr lvl="1"/>
            <a:r>
              <a:rPr lang="en-US" dirty="0" smtClean="0"/>
              <a:t>; </a:t>
            </a:r>
            <a:r>
              <a:rPr lang="en-US" dirty="0"/>
              <a:t>server 10.0.0.88 weight=10; </a:t>
            </a:r>
            <a:r>
              <a:rPr lang="en-US" dirty="0" smtClean="0"/>
              <a:t>}</a:t>
            </a:r>
          </a:p>
          <a:p>
            <a:r>
              <a:rPr lang="en-US" b="1" dirty="0"/>
              <a:t> </a:t>
            </a:r>
            <a:r>
              <a:rPr lang="en-US" b="1" dirty="0" err="1"/>
              <a:t>ip_hash（访问ip</a:t>
            </a:r>
            <a:r>
              <a:rPr lang="en-US" b="1" dirty="0" smtClean="0"/>
              <a:t>）</a:t>
            </a:r>
          </a:p>
          <a:p>
            <a:pPr lvl="1"/>
            <a:r>
              <a:rPr lang="zh-CN" altLang="en-US" dirty="0"/>
              <a:t>每个请求按访问</a:t>
            </a:r>
            <a:r>
              <a:rPr lang="en-US" altLang="zh-CN" dirty="0" err="1"/>
              <a:t>ip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结果分配，这样每个访客固定访问一个后端服务器，可以解决</a:t>
            </a:r>
            <a:r>
              <a:rPr lang="en-US" altLang="zh-CN" dirty="0"/>
              <a:t>session</a:t>
            </a:r>
            <a:r>
              <a:rPr lang="zh-CN" altLang="en-US" dirty="0"/>
              <a:t>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fr-FR" b="1" dirty="0"/>
              <a:t> </a:t>
            </a:r>
            <a:r>
              <a:rPr lang="fr-FR" b="1" dirty="0" err="1"/>
              <a:t>fair（第三方</a:t>
            </a:r>
            <a:r>
              <a:rPr lang="fr-FR" b="1" dirty="0" smtClean="0"/>
              <a:t>）</a:t>
            </a:r>
          </a:p>
          <a:p>
            <a:pPr lvl="1"/>
            <a:r>
              <a:rPr lang="zh-CN" altLang="en-US" dirty="0"/>
              <a:t>按后端服务器的响应时间来分配请求，响应时间短的优先分配。与</a:t>
            </a:r>
            <a:r>
              <a:rPr lang="en-US" altLang="zh-CN" dirty="0"/>
              <a:t>weight</a:t>
            </a:r>
            <a:r>
              <a:rPr lang="zh-CN" altLang="en-US" dirty="0"/>
              <a:t>分配策略类似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b="1" dirty="0" err="1" smtClean="0"/>
              <a:t>url_hash</a:t>
            </a:r>
            <a:endParaRPr lang="en-US" b="1" dirty="0" smtClean="0"/>
          </a:p>
          <a:p>
            <a:pPr lvl="1"/>
            <a:r>
              <a:rPr lang="zh-CN" altLang="en-US" dirty="0"/>
              <a:t>按访问</a:t>
            </a:r>
            <a:r>
              <a:rPr lang="en-US" altLang="zh-CN" dirty="0" err="1"/>
              <a:t>url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结果来分配请求，使每个</a:t>
            </a:r>
            <a:r>
              <a:rPr lang="en-US" altLang="zh-CN" dirty="0" err="1"/>
              <a:t>url</a:t>
            </a:r>
            <a:r>
              <a:rPr lang="zh-CN" altLang="en-US" dirty="0"/>
              <a:t>定向到同一个后端服务器，后端服务器为缓存时比较有效。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04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upstream</a:t>
            </a:r>
            <a:r>
              <a:rPr lang="zh-CN" altLang="en-US" dirty="0"/>
              <a:t>还可以为每个设备设置状态值，这些状态值的含义分别</a:t>
            </a:r>
            <a:r>
              <a:rPr lang="zh-CN" altLang="en-US" dirty="0" smtClean="0"/>
              <a:t>如下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zh-CN" b="1" dirty="0"/>
              <a:t>down </a:t>
            </a:r>
            <a:r>
              <a:rPr lang="zh-CN" altLang="en-US" dirty="0"/>
              <a:t>表示单前的</a:t>
            </a:r>
            <a:r>
              <a:rPr lang="en-US" altLang="zh-CN" dirty="0"/>
              <a:t>server</a:t>
            </a:r>
            <a:r>
              <a:rPr lang="zh-CN" altLang="en-US" dirty="0"/>
              <a:t>暂时不参与负载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atinLnBrk="1"/>
            <a:r>
              <a:rPr lang="en-US" altLang="zh-CN" b="1" dirty="0" smtClean="0"/>
              <a:t>weight</a:t>
            </a:r>
            <a:r>
              <a:rPr lang="en-US" altLang="zh-CN" b="1" dirty="0"/>
              <a:t> </a:t>
            </a:r>
            <a:r>
              <a:rPr lang="zh-CN" altLang="en-US" dirty="0"/>
              <a:t>默认为</a:t>
            </a:r>
            <a:r>
              <a:rPr lang="en-US" altLang="zh-CN" dirty="0"/>
              <a:t>1.weight</a:t>
            </a:r>
            <a:r>
              <a:rPr lang="zh-CN" altLang="en-US" dirty="0"/>
              <a:t>越大，负载的权重就越大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atinLnBrk="1"/>
            <a:r>
              <a:rPr lang="en-US" altLang="zh-CN" b="1" dirty="0" err="1" smtClean="0"/>
              <a:t>max_fails</a:t>
            </a:r>
            <a:r>
              <a:rPr lang="en-US" altLang="zh-CN" b="1" dirty="0"/>
              <a:t> </a:t>
            </a:r>
            <a:r>
              <a:rPr lang="zh-CN" altLang="en-US" dirty="0"/>
              <a:t>：允许请求失败的次数默认为</a:t>
            </a:r>
            <a:r>
              <a:rPr lang="en-US" altLang="zh-CN" dirty="0"/>
              <a:t>1.</a:t>
            </a:r>
            <a:r>
              <a:rPr lang="zh-CN" altLang="en-US" dirty="0"/>
              <a:t>当超过最大次数时，返回</a:t>
            </a:r>
            <a:r>
              <a:rPr lang="en-US" altLang="zh-CN" dirty="0" err="1"/>
              <a:t>proxy_next_upstream</a:t>
            </a:r>
            <a:r>
              <a:rPr lang="en-US" altLang="zh-CN" dirty="0"/>
              <a:t> </a:t>
            </a:r>
            <a:r>
              <a:rPr lang="zh-CN" altLang="en-US" dirty="0"/>
              <a:t>模块定义的错误</a:t>
            </a:r>
            <a:r>
              <a:rPr lang="en-US" altLang="zh-CN" dirty="0" smtClean="0"/>
              <a:t>.</a:t>
            </a:r>
          </a:p>
          <a:p>
            <a:pPr latinLnBrk="1"/>
            <a:r>
              <a:rPr lang="en-US" altLang="zh-CN" b="1" dirty="0" err="1" smtClean="0"/>
              <a:t>fail_timeout</a:t>
            </a:r>
            <a:r>
              <a:rPr lang="en-US" altLang="zh-CN" b="1" dirty="0"/>
              <a:t> </a:t>
            </a:r>
            <a:r>
              <a:rPr lang="en-US" altLang="zh-CN" dirty="0"/>
              <a:t>: </a:t>
            </a:r>
            <a:r>
              <a:rPr lang="en-US" altLang="zh-CN" dirty="0" err="1"/>
              <a:t>max_fails</a:t>
            </a:r>
            <a:r>
              <a:rPr lang="zh-CN" altLang="en-US" dirty="0"/>
              <a:t>次失败后，暂停的时间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b="1" dirty="0" smtClean="0"/>
              <a:t>backup</a:t>
            </a:r>
            <a:r>
              <a:rPr lang="zh-CN" altLang="en-US" dirty="0"/>
              <a:t>： 其它所有的非</a:t>
            </a:r>
            <a:r>
              <a:rPr lang="en-US" altLang="zh-CN" dirty="0"/>
              <a:t>backup</a:t>
            </a:r>
            <a:r>
              <a:rPr lang="zh-CN" altLang="en-US" dirty="0"/>
              <a:t>机器</a:t>
            </a:r>
            <a:r>
              <a:rPr lang="en-US" altLang="zh-CN" dirty="0"/>
              <a:t>down</a:t>
            </a:r>
            <a:r>
              <a:rPr lang="zh-CN" altLang="en-US" dirty="0"/>
              <a:t>或者忙的时候，请求</a:t>
            </a:r>
            <a:r>
              <a:rPr lang="en-US" altLang="zh-CN" dirty="0"/>
              <a:t>backup</a:t>
            </a:r>
            <a:r>
              <a:rPr lang="zh-CN" altLang="en-US" dirty="0"/>
              <a:t>机器。所以这台机器压力会最轻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635500"/>
            <a:ext cx="55626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76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的安装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https://nginx.org/en/download.html</a:t>
            </a:r>
            <a:endParaRPr lang="en-US" dirty="0" smtClean="0"/>
          </a:p>
          <a:p>
            <a:r>
              <a:rPr lang="en-US" altLang="zh-CN" dirty="0" smtClean="0"/>
              <a:t>wget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https://nginx.org/download/nginx-1.16.0.tar.gz</a:t>
            </a:r>
          </a:p>
          <a:p>
            <a:endParaRPr lang="en-US" dirty="0" smtClean="0"/>
          </a:p>
          <a:p>
            <a:r>
              <a:rPr lang="en-US" dirty="0" smtClean="0"/>
              <a:t>https://www.cnblogs.com/EasonJim/p/7806879.html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0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Keepalived+Nginx实现高可用Web</a:t>
            </a:r>
            <a:r>
              <a:rPr lang="en-US" b="1" dirty="0" err="1" smtClean="0"/>
              <a:t>负载均衡</a:t>
            </a:r>
            <a:endParaRPr lang="en-US" dirty="0"/>
          </a:p>
        </p:txBody>
      </p:sp>
      <p:pic>
        <p:nvPicPr>
          <p:cNvPr id="13314" name="Picture 2" descr="https://upload-images.jianshu.io/upload_images/2591074-e1f9125abd395dd4.png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994"/>
            <a:ext cx="10515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29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Keepalived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Keepalived</a:t>
            </a:r>
            <a:r>
              <a:rPr lang="zh-CN" altLang="en-US" dirty="0"/>
              <a:t>是基于</a:t>
            </a:r>
            <a:r>
              <a:rPr lang="en-US" altLang="zh-CN" dirty="0" err="1"/>
              <a:t>vrrp</a:t>
            </a:r>
            <a:r>
              <a:rPr lang="zh-CN" altLang="en-US" dirty="0"/>
              <a:t>协议的一款高可用软件。</a:t>
            </a:r>
            <a:r>
              <a:rPr lang="en-US" altLang="zh-CN" dirty="0" err="1"/>
              <a:t>Keepailived</a:t>
            </a:r>
            <a:r>
              <a:rPr lang="zh-CN" altLang="en-US" dirty="0"/>
              <a:t>有一台主服务器和多台备份服务器，在主服务器和备份服务器上面部署相同的服务配置，使用一个虚拟</a:t>
            </a:r>
            <a:r>
              <a:rPr lang="en-US" altLang="zh-CN" dirty="0"/>
              <a:t>IP</a:t>
            </a:r>
            <a:r>
              <a:rPr lang="zh-CN" altLang="en-US" dirty="0"/>
              <a:t>地址对外提供服务，当主服务器出现故障时，虚拟</a:t>
            </a:r>
            <a:r>
              <a:rPr lang="en-US" altLang="zh-CN" dirty="0"/>
              <a:t>IP</a:t>
            </a:r>
            <a:r>
              <a:rPr lang="zh-CN" altLang="en-US" dirty="0"/>
              <a:t>地址会自动漂移到备份服务器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VRRP</a:t>
            </a:r>
            <a:r>
              <a:rPr lang="zh-CN" altLang="en-US" dirty="0"/>
              <a:t>（</a:t>
            </a:r>
            <a:r>
              <a:rPr lang="en-US" altLang="zh-CN" dirty="0"/>
              <a:t>Virtual Router Redundancy Protocol</a:t>
            </a:r>
            <a:r>
              <a:rPr lang="zh-CN" altLang="en-US" dirty="0"/>
              <a:t>，虚拟路由器冗余协议），</a:t>
            </a:r>
            <a:r>
              <a:rPr lang="en-US" altLang="zh-CN" dirty="0"/>
              <a:t>VRRP</a:t>
            </a:r>
            <a:r>
              <a:rPr lang="zh-CN" altLang="en-US" dirty="0"/>
              <a:t>是为了解决静态路由的高可用。</a:t>
            </a:r>
            <a:r>
              <a:rPr lang="en-US" altLang="zh-CN" dirty="0"/>
              <a:t>VRRP</a:t>
            </a:r>
            <a:r>
              <a:rPr lang="zh-CN" altLang="en-US" dirty="0"/>
              <a:t>的基本架构</a:t>
            </a:r>
            <a:br>
              <a:rPr lang="zh-CN" altLang="en-US" dirty="0"/>
            </a:br>
            <a:r>
              <a:rPr lang="zh-CN" altLang="en-US" dirty="0"/>
              <a:t>虚拟路由器由多个路由器组成，每个路由器都有各自的</a:t>
            </a:r>
            <a:r>
              <a:rPr lang="en-US" altLang="zh-CN" dirty="0"/>
              <a:t>IP</a:t>
            </a:r>
            <a:r>
              <a:rPr lang="zh-CN" altLang="en-US" dirty="0"/>
              <a:t>和共同的</a:t>
            </a:r>
            <a:r>
              <a:rPr lang="en-US" altLang="zh-CN" dirty="0"/>
              <a:t>VRID(0-255)</a:t>
            </a:r>
            <a:r>
              <a:rPr lang="zh-CN" altLang="en-US" dirty="0"/>
              <a:t>，其中一个</a:t>
            </a:r>
            <a:r>
              <a:rPr lang="en-US" altLang="zh-CN" dirty="0"/>
              <a:t>VRRP</a:t>
            </a:r>
            <a:r>
              <a:rPr lang="zh-CN" altLang="en-US" dirty="0"/>
              <a:t>路由器通过竞选成为</a:t>
            </a:r>
            <a:r>
              <a:rPr lang="en-US" altLang="zh-CN" dirty="0"/>
              <a:t>MASTER</a:t>
            </a:r>
            <a:r>
              <a:rPr lang="zh-CN" altLang="en-US" dirty="0"/>
              <a:t>，占有</a:t>
            </a:r>
            <a:r>
              <a:rPr lang="en-US" altLang="zh-CN" dirty="0"/>
              <a:t>VIP</a:t>
            </a:r>
            <a:r>
              <a:rPr lang="zh-CN" altLang="en-US" dirty="0"/>
              <a:t>，对外提供路由服务，其他成为</a:t>
            </a:r>
            <a:r>
              <a:rPr lang="en-US" altLang="zh-CN" dirty="0"/>
              <a:t>BACKUP</a:t>
            </a:r>
            <a:r>
              <a:rPr lang="zh-CN" altLang="en-US" dirty="0"/>
              <a:t>，</a:t>
            </a:r>
            <a:r>
              <a:rPr lang="en-US" altLang="zh-CN" dirty="0"/>
              <a:t>MASTER</a:t>
            </a:r>
            <a:r>
              <a:rPr lang="zh-CN" altLang="en-US" dirty="0"/>
              <a:t>以</a:t>
            </a:r>
            <a:r>
              <a:rPr lang="en-US" altLang="zh-CN" dirty="0"/>
              <a:t>IP</a:t>
            </a:r>
            <a:r>
              <a:rPr lang="zh-CN" altLang="en-US" dirty="0"/>
              <a:t>组播（组播地址：</a:t>
            </a:r>
            <a:r>
              <a:rPr lang="en-US" altLang="zh-CN" dirty="0"/>
              <a:t>224.0.0.18</a:t>
            </a:r>
            <a:r>
              <a:rPr lang="zh-CN" altLang="en-US" dirty="0"/>
              <a:t>）形式发送</a:t>
            </a:r>
            <a:r>
              <a:rPr lang="en-US" altLang="zh-CN" dirty="0"/>
              <a:t>VRRP</a:t>
            </a:r>
            <a:r>
              <a:rPr lang="zh-CN" altLang="en-US" dirty="0"/>
              <a:t>协议包，与</a:t>
            </a:r>
            <a:r>
              <a:rPr lang="en-US" altLang="zh-CN" dirty="0"/>
              <a:t>BACKUP</a:t>
            </a:r>
            <a:r>
              <a:rPr lang="zh-CN" altLang="en-US" dirty="0"/>
              <a:t>保持心跳连接，若</a:t>
            </a:r>
            <a:r>
              <a:rPr lang="en-US" altLang="zh-CN" dirty="0"/>
              <a:t>MASTER</a:t>
            </a:r>
            <a:r>
              <a:rPr lang="zh-CN" altLang="en-US" dirty="0"/>
              <a:t>不可用（或</a:t>
            </a:r>
            <a:r>
              <a:rPr lang="en-US" altLang="zh-CN" dirty="0"/>
              <a:t>BACKUP</a:t>
            </a:r>
            <a:r>
              <a:rPr lang="zh-CN" altLang="en-US" dirty="0"/>
              <a:t>接收不到</a:t>
            </a:r>
            <a:r>
              <a:rPr lang="en-US" altLang="zh-CN" dirty="0"/>
              <a:t>VRRP</a:t>
            </a:r>
            <a:r>
              <a:rPr lang="zh-CN" altLang="en-US" dirty="0"/>
              <a:t>协议包），则</a:t>
            </a:r>
            <a:r>
              <a:rPr lang="en-US" altLang="zh-CN" dirty="0"/>
              <a:t>BACKUP</a:t>
            </a:r>
            <a:r>
              <a:rPr lang="zh-CN" altLang="en-US" dirty="0"/>
              <a:t>通过竞选产生新的</a:t>
            </a:r>
            <a:r>
              <a:rPr lang="en-US" altLang="zh-CN" dirty="0"/>
              <a:t>MASTER</a:t>
            </a:r>
            <a:r>
              <a:rPr lang="zh-CN" altLang="en-US" dirty="0"/>
              <a:t>并继续对外提供路由服务，从而实现高可用。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45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Nginx+keepalive高可用方式有两种</a:t>
            </a:r>
            <a:r>
              <a:rPr lang="en-US" dirty="0"/>
              <a:t>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1.Nginx+keepalived </a:t>
            </a:r>
            <a:r>
              <a:rPr lang="zh-CN" altLang="en-US" dirty="0"/>
              <a:t>主从配置</a:t>
            </a:r>
          </a:p>
          <a:p>
            <a:pPr lvl="1"/>
            <a:r>
              <a:rPr lang="zh-CN" altLang="en-US" dirty="0"/>
              <a:t>这种方案，使用一个</a:t>
            </a:r>
            <a:r>
              <a:rPr lang="en-US" altLang="zh-CN" dirty="0" err="1"/>
              <a:t>vip</a:t>
            </a:r>
            <a:r>
              <a:rPr lang="zh-CN" altLang="en-US" dirty="0"/>
              <a:t>地址，前端使用</a:t>
            </a:r>
            <a:r>
              <a:rPr lang="en-US" altLang="zh-CN" dirty="0"/>
              <a:t>2</a:t>
            </a:r>
            <a:r>
              <a:rPr lang="zh-CN" altLang="en-US" dirty="0"/>
              <a:t>台机器，一台做主，一台做备，但同时只有一台机器工作，另一台备份机器在主机器不出现故障的时候，永远处于浪费状态，对于服务器不多的网站，该方案不经济</a:t>
            </a:r>
            <a:r>
              <a:rPr lang="zh-CN" altLang="en-US" dirty="0" smtClean="0"/>
              <a:t>实惠。</a:t>
            </a:r>
            <a:endParaRPr lang="en-US" altLang="zh-CN" dirty="0" smtClean="0"/>
          </a:p>
          <a:p>
            <a:r>
              <a:rPr lang="en-US" altLang="zh-CN" dirty="0" smtClean="0"/>
              <a:t>2.Nginx+keepalived </a:t>
            </a:r>
            <a:r>
              <a:rPr lang="zh-CN" altLang="en-US" dirty="0"/>
              <a:t>双主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</a:t>
            </a:r>
            <a:r>
              <a:rPr lang="zh-CN" altLang="en-US" dirty="0"/>
              <a:t>方案，使用两个</a:t>
            </a:r>
            <a:r>
              <a:rPr lang="en-US" altLang="zh-CN" dirty="0" err="1"/>
              <a:t>vip</a:t>
            </a:r>
            <a:r>
              <a:rPr lang="zh-CN" altLang="en-US" dirty="0"/>
              <a:t>地址，前端使用</a:t>
            </a:r>
            <a:r>
              <a:rPr lang="en-US" altLang="zh-CN" dirty="0"/>
              <a:t>2</a:t>
            </a:r>
            <a:r>
              <a:rPr lang="zh-CN" altLang="en-US" dirty="0"/>
              <a:t>台机器，互为主备，同时有两台机器工作，当其中一台机器出现故障，两台机器的请求转移到一台机器负担，非常适合于当前架构环境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65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双主模式拓扑结构</a:t>
            </a:r>
            <a:endParaRPr lang="en-US" dirty="0"/>
          </a:p>
        </p:txBody>
      </p:sp>
      <p:pic>
        <p:nvPicPr>
          <p:cNvPr id="2050" name="Picture 2" descr="ginx+keepalivedé«å¯ç¨ï¼åä¸»æ¨¡å¼ï¼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112" y="1825625"/>
            <a:ext cx="82177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25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反向代理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1495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由于防火墙的原因，我们并不能直接访问谷歌，那么我们可以借助</a:t>
            </a:r>
            <a:r>
              <a:rPr lang="en-US" altLang="zh-CN" b="1" dirty="0" smtClean="0"/>
              <a:t>VPN</a:t>
            </a:r>
            <a:r>
              <a:rPr lang="zh-CN" altLang="en-US" b="1" dirty="0" smtClean="0"/>
              <a:t>来实现，这就是一个简单的正向代理的例子。这里你能够发现，正向代理“代理”的是客户端，而且客户端是知道目标的，而目标是不知道客户端是通过</a:t>
            </a:r>
            <a:r>
              <a:rPr lang="en-US" altLang="zh-CN" b="1" dirty="0" smtClean="0"/>
              <a:t>VPN</a:t>
            </a:r>
            <a:r>
              <a:rPr lang="zh-CN" altLang="en-US" b="1" dirty="0" smtClean="0"/>
              <a:t>访问的。</a:t>
            </a:r>
            <a:endParaRPr lang="zh-CN" altLang="en-US" dirty="0" smtClean="0"/>
          </a:p>
          <a:p>
            <a:r>
              <a:rPr lang="zh-CN" altLang="en-US" b="1" dirty="0" smtClean="0"/>
              <a:t>当我们在外网访问百度的时候，其实会进行一个转发，代理到内网去，这就是所谓的反向代理，即反向代理“代理”的是服务器端，而且这一个过程对于客户端而言是透明的。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3074" name="Picture 2" descr="https://upload-images.jianshu.io/upload_images/4943997-b18010698113156f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042" y="1690688"/>
            <a:ext cx="4860758" cy="498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970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OSI</a:t>
            </a:r>
            <a:r>
              <a:rPr lang="zh-CN" altLang="en-US" dirty="0" smtClean="0"/>
              <a:t>七层网络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https://blog.csdn.net/mine_song/article/details/75047230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09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</a:t>
            </a:r>
            <a:r>
              <a:rPr lang="en-US" altLang="zh-CN" dirty="0" smtClean="0"/>
              <a:t>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https://www.cnblogs.com/crazylqy/p/7741958.html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35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Keepalived</a:t>
            </a:r>
            <a:endParaRPr lang="en-US" dirty="0" smtClean="0"/>
          </a:p>
          <a:p>
            <a:r>
              <a:rPr lang="en-US" altLang="zh-CN" dirty="0" smtClean="0"/>
              <a:t>Heartbeat</a:t>
            </a:r>
          </a:p>
          <a:p>
            <a:r>
              <a:rPr lang="en-US" altLang="zh-CN" dirty="0" err="1" smtClean="0"/>
              <a:t>Corosync</a:t>
            </a:r>
            <a:endParaRPr lang="en-US" altLang="zh-CN" dirty="0" smtClean="0"/>
          </a:p>
          <a:p>
            <a:r>
              <a:rPr lang="en-US" altLang="zh-CN" dirty="0" smtClean="0"/>
              <a:t>LVS</a:t>
            </a:r>
          </a:p>
          <a:p>
            <a:r>
              <a:rPr lang="en-US" altLang="zh-CN" dirty="0" smtClean="0"/>
              <a:t>Nginx</a:t>
            </a:r>
          </a:p>
          <a:p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2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Nginx的Master-Worker</a:t>
            </a:r>
            <a:r>
              <a:rPr lang="en-US" b="1" dirty="0" err="1" smtClean="0"/>
              <a:t>模式</a:t>
            </a:r>
            <a:endParaRPr lang="en-US" dirty="0"/>
          </a:p>
        </p:txBody>
      </p:sp>
      <p:pic>
        <p:nvPicPr>
          <p:cNvPr id="4100" name="Picture 4" descr="https://upload-images.jianshu.io/upload_images/4943997-62cf722e36deef48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359568"/>
            <a:ext cx="67627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-images.jianshu.io/upload_images/4943997-00d3a3b5019ec23c.png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9850"/>
            <a:ext cx="57054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进程的作用是？</a:t>
            </a:r>
          </a:p>
          <a:p>
            <a:r>
              <a:rPr lang="zh-CN" altLang="en-US" b="1" dirty="0" smtClean="0"/>
              <a:t>读取并验证配置文件</a:t>
            </a:r>
            <a:r>
              <a:rPr lang="en-US" altLang="zh-CN" b="1" dirty="0" err="1" smtClean="0"/>
              <a:t>nginx.conf</a:t>
            </a:r>
            <a:r>
              <a:rPr lang="zh-CN" altLang="en-US" b="1" dirty="0" smtClean="0"/>
              <a:t>；管理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进程；</a:t>
            </a:r>
            <a:endParaRPr lang="zh-CN" altLang="en-US" dirty="0" smtClean="0"/>
          </a:p>
          <a:p>
            <a:r>
              <a:rPr lang="en-US" altLang="zh-CN" dirty="0" smtClean="0"/>
              <a:t>Worker</a:t>
            </a:r>
            <a:r>
              <a:rPr lang="zh-CN" altLang="en-US" dirty="0" smtClean="0"/>
              <a:t>进程的作用是？</a:t>
            </a:r>
          </a:p>
          <a:p>
            <a:r>
              <a:rPr lang="zh-CN" altLang="en-US" b="1" dirty="0" smtClean="0"/>
              <a:t>每一个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进程都维护一个线程（避免线程切换），处理连接和请求；注意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进程的个数由配置文件决定，一般和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个数相关（有利于进程切换），配置几个就有几个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298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如何做到热部署</a:t>
            </a:r>
            <a:r>
              <a:rPr lang="zh-CN" altLang="en-US" b="1" dirty="0" smtClean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所谓热部署，就是配置文件</a:t>
            </a:r>
            <a:r>
              <a:rPr lang="en-US" altLang="zh-CN" dirty="0" err="1"/>
              <a:t>nginx.conf</a:t>
            </a:r>
            <a:r>
              <a:rPr lang="zh-CN" altLang="en-US" dirty="0"/>
              <a:t>修改后，不需要</a:t>
            </a:r>
            <a:r>
              <a:rPr lang="en-US" altLang="zh-CN" dirty="0"/>
              <a:t>stop Nginx</a:t>
            </a:r>
            <a:r>
              <a:rPr lang="zh-CN" altLang="en-US" dirty="0"/>
              <a:t>，不需要中断请求，就能让配置文件生效！（</a:t>
            </a:r>
            <a:r>
              <a:rPr lang="en-US" altLang="zh-CN" b="1" dirty="0" err="1"/>
              <a:t>nginx</a:t>
            </a:r>
            <a:r>
              <a:rPr lang="en-US" altLang="zh-CN" b="1" dirty="0"/>
              <a:t> -s reload </a:t>
            </a:r>
            <a:r>
              <a:rPr lang="zh-CN" altLang="en-US" b="1" dirty="0"/>
              <a:t>重新加载</a:t>
            </a:r>
            <a:r>
              <a:rPr lang="en-US" altLang="zh-CN" b="1" dirty="0"/>
              <a:t>/</a:t>
            </a:r>
            <a:r>
              <a:rPr lang="en-US" altLang="zh-CN" b="1" dirty="0" err="1"/>
              <a:t>nginx</a:t>
            </a:r>
            <a:r>
              <a:rPr lang="en-US" altLang="zh-CN" b="1" dirty="0"/>
              <a:t> -t</a:t>
            </a:r>
            <a:r>
              <a:rPr lang="zh-CN" altLang="en-US" b="1" dirty="0"/>
              <a:t>检查配置</a:t>
            </a:r>
            <a:r>
              <a:rPr lang="en-US" altLang="zh-CN" b="1" dirty="0"/>
              <a:t>/</a:t>
            </a:r>
            <a:r>
              <a:rPr lang="en-US" altLang="zh-CN" b="1" dirty="0" err="1"/>
              <a:t>nginx</a:t>
            </a:r>
            <a:r>
              <a:rPr lang="en-US" altLang="zh-CN" b="1" dirty="0"/>
              <a:t> -s stop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方案一：</a:t>
            </a:r>
          </a:p>
          <a:p>
            <a:pPr lvl="1"/>
            <a:r>
              <a:rPr lang="zh-CN" altLang="en-US" b="1" dirty="0" smtClean="0"/>
              <a:t>修改配置文件</a:t>
            </a:r>
            <a:r>
              <a:rPr lang="en-US" altLang="zh-CN" b="1" dirty="0" err="1" smtClean="0"/>
              <a:t>nginx.conf</a:t>
            </a:r>
            <a:r>
              <a:rPr lang="zh-CN" altLang="en-US" b="1" dirty="0" smtClean="0"/>
              <a:t>后，主进程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负责推送给</a:t>
            </a:r>
            <a:r>
              <a:rPr lang="en-US" altLang="zh-CN" b="1" dirty="0" err="1" smtClean="0"/>
              <a:t>woker</a:t>
            </a:r>
            <a:r>
              <a:rPr lang="zh-CN" altLang="en-US" b="1" dirty="0" smtClean="0"/>
              <a:t>进程更新配置信息，</a:t>
            </a:r>
            <a:r>
              <a:rPr lang="en-US" altLang="zh-CN" b="1" dirty="0" err="1" smtClean="0"/>
              <a:t>woker</a:t>
            </a:r>
            <a:r>
              <a:rPr lang="zh-CN" altLang="en-US" b="1" dirty="0" smtClean="0"/>
              <a:t>进程收到信息后，更新进程内部的线程信息。（有点</a:t>
            </a:r>
            <a:r>
              <a:rPr lang="en-US" altLang="zh-CN" b="1" dirty="0" err="1" smtClean="0"/>
              <a:t>valatile</a:t>
            </a:r>
            <a:r>
              <a:rPr lang="zh-CN" altLang="en-US" b="1" dirty="0" smtClean="0"/>
              <a:t>的味道）</a:t>
            </a:r>
            <a:endParaRPr lang="zh-CN" altLang="en-US" dirty="0" smtClean="0"/>
          </a:p>
          <a:p>
            <a:r>
              <a:rPr lang="zh-CN" altLang="en-US" dirty="0" smtClean="0"/>
              <a:t>方案二：</a:t>
            </a:r>
          </a:p>
          <a:p>
            <a:pPr lvl="1"/>
            <a:r>
              <a:rPr lang="zh-CN" altLang="en-US" b="1" dirty="0" smtClean="0"/>
              <a:t>修改配置文件</a:t>
            </a:r>
            <a:r>
              <a:rPr lang="en-US" altLang="zh-CN" b="1" dirty="0" err="1" smtClean="0"/>
              <a:t>nginx.conf</a:t>
            </a:r>
            <a:r>
              <a:rPr lang="zh-CN" altLang="en-US" b="1" dirty="0" smtClean="0"/>
              <a:t>后，重新生成新的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进程，当然会以新的配置进行处理请求，而且新的请求必须都交给新的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进程，至于老的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进程，等把那些以前的请求处理完毕后，</a:t>
            </a:r>
            <a:r>
              <a:rPr lang="en-US" altLang="zh-CN" b="1" dirty="0" smtClean="0"/>
              <a:t>kill</a:t>
            </a:r>
            <a:r>
              <a:rPr lang="zh-CN" altLang="en-US" b="1" dirty="0" smtClean="0"/>
              <a:t>掉即可。</a:t>
            </a:r>
            <a:endParaRPr lang="zh-CN" altLang="en-US" dirty="0" smtClean="0"/>
          </a:p>
          <a:p>
            <a:r>
              <a:rPr lang="en-US" altLang="zh-CN" dirty="0" smtClean="0"/>
              <a:t>Nginx</a:t>
            </a:r>
            <a:r>
              <a:rPr lang="zh-CN" altLang="en-US" dirty="0" smtClean="0"/>
              <a:t>采用的就是方案二来达到热部署的！</a:t>
            </a:r>
          </a:p>
        </p:txBody>
      </p:sp>
    </p:spTree>
    <p:extLst>
      <p:ext uri="{BB962C8B-B14F-4D97-AF65-F5344CB8AC3E}">
        <p14:creationId xmlns:p14="http://schemas.microsoft.com/office/powerpoint/2010/main" val="139759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如何做到高并发下的高效</a:t>
            </a:r>
            <a:r>
              <a:rPr lang="zh-CN" altLang="en-US" b="1" dirty="0" smtClean="0"/>
              <a:t>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进程个数与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绑定、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进程内部包含一个线程高效回环处理请求，这的确有助于效率，但这是不够的。</a:t>
            </a:r>
          </a:p>
          <a:p>
            <a:r>
              <a:rPr lang="zh-CN" altLang="en-US" b="1" dirty="0" smtClean="0"/>
              <a:t>作为专业的程序员，我们可以开一下脑洞：</a:t>
            </a:r>
            <a:r>
              <a:rPr lang="en-US" altLang="zh-CN" b="1" dirty="0" smtClean="0"/>
              <a:t>BIO/NIO/AIO</a:t>
            </a:r>
            <a:r>
              <a:rPr lang="zh-CN" altLang="en-US" b="1" dirty="0" smtClean="0"/>
              <a:t>、异步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同步、阻塞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非阻塞</a:t>
            </a:r>
            <a:r>
              <a:rPr lang="en-US" altLang="zh-CN" b="1" dirty="0" smtClean="0"/>
              <a:t>...</a:t>
            </a:r>
            <a:endParaRPr lang="zh-CN" altLang="en-US" dirty="0" smtClean="0"/>
          </a:p>
          <a:p>
            <a:r>
              <a:rPr lang="zh-CN" altLang="en-US" dirty="0" smtClean="0"/>
              <a:t>要同时处理那么多的请求，要知道，有的请求需要发生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，可能需要很长时间，如果等着它，就会拖慢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的处理速度。</a:t>
            </a:r>
          </a:p>
          <a:p>
            <a:r>
              <a:rPr lang="en-US" altLang="zh-CN" b="1" dirty="0" smtClean="0"/>
              <a:t>Nginx</a:t>
            </a:r>
            <a:r>
              <a:rPr lang="zh-CN" altLang="en-US" b="1" dirty="0" smtClean="0"/>
              <a:t>采用了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epoll</a:t>
            </a:r>
            <a:r>
              <a:rPr lang="zh-CN" altLang="en-US" b="1" dirty="0" smtClean="0"/>
              <a:t>模型，</a:t>
            </a:r>
            <a:r>
              <a:rPr lang="en-US" altLang="zh-CN" b="1" dirty="0" err="1" smtClean="0"/>
              <a:t>epoll</a:t>
            </a:r>
            <a:r>
              <a:rPr lang="zh-CN" altLang="en-US" b="1" dirty="0" smtClean="0"/>
              <a:t>模型基于事件驱动机制，它可以监控多个事件是否准备完毕，如果</a:t>
            </a:r>
            <a:r>
              <a:rPr lang="en-US" altLang="zh-CN" b="1" dirty="0" smtClean="0"/>
              <a:t>OK</a:t>
            </a:r>
            <a:r>
              <a:rPr lang="zh-CN" altLang="en-US" b="1" dirty="0" smtClean="0"/>
              <a:t>，那么放入</a:t>
            </a:r>
            <a:r>
              <a:rPr lang="en-US" altLang="zh-CN" b="1" dirty="0" err="1" smtClean="0"/>
              <a:t>epoll</a:t>
            </a:r>
            <a:r>
              <a:rPr lang="zh-CN" altLang="en-US" b="1" dirty="0" smtClean="0"/>
              <a:t>队列中，这个过程是异步的。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只需要从</a:t>
            </a:r>
            <a:r>
              <a:rPr lang="en-US" altLang="zh-CN" b="1" dirty="0" err="1" smtClean="0"/>
              <a:t>epoll</a:t>
            </a:r>
            <a:r>
              <a:rPr lang="zh-CN" altLang="en-US" b="1" dirty="0" smtClean="0"/>
              <a:t>队列循环处理即可。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2487</Words>
  <Application>Microsoft Macintosh PowerPoint</Application>
  <PresentationFormat>Widescreen</PresentationFormat>
  <Paragraphs>174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Calibri Light</vt:lpstr>
      <vt:lpstr>DengXian</vt:lpstr>
      <vt:lpstr>DengXian Light</vt:lpstr>
      <vt:lpstr>Arial</vt:lpstr>
      <vt:lpstr>Office Theme</vt:lpstr>
      <vt:lpstr>Nginx介绍</vt:lpstr>
      <vt:lpstr>PowerPoint Presentation</vt:lpstr>
      <vt:lpstr>反向代理服务器</vt:lpstr>
      <vt:lpstr>反向代理</vt:lpstr>
      <vt:lpstr>Nginx的Master-Worker模式</vt:lpstr>
      <vt:lpstr>Master和Worker</vt:lpstr>
      <vt:lpstr>Nginx如何做到热部署？</vt:lpstr>
      <vt:lpstr>PowerPoint Presentation</vt:lpstr>
      <vt:lpstr>Nginx如何做到高并发下的高效处理</vt:lpstr>
      <vt:lpstr>同步与异步</vt:lpstr>
      <vt:lpstr>阻塞与非阻塞</vt:lpstr>
      <vt:lpstr>PowerPoint Presentation</vt:lpstr>
      <vt:lpstr>Java中的IO</vt:lpstr>
      <vt:lpstr>用户空间和内核空间</vt:lpstr>
      <vt:lpstr>unix网络编程中将IO模型分为5类</vt:lpstr>
      <vt:lpstr>阻塞IO</vt:lpstr>
      <vt:lpstr>非阻塞IO</vt:lpstr>
      <vt:lpstr>IO复用</vt:lpstr>
      <vt:lpstr>信号驱动异步I/O模型</vt:lpstr>
      <vt:lpstr>异步I/O模型</vt:lpstr>
      <vt:lpstr>Nginx挂了怎么办？</vt:lpstr>
      <vt:lpstr>PowerPoint Presentation</vt:lpstr>
      <vt:lpstr>我们的主战场：nginx.conf</vt:lpstr>
      <vt:lpstr>main全局配置</vt:lpstr>
      <vt:lpstr>http服务器</vt:lpstr>
      <vt:lpstr>http_proxy</vt:lpstr>
      <vt:lpstr>虚拟主机</vt:lpstr>
      <vt:lpstr>server虚拟主机 </vt:lpstr>
      <vt:lpstr>location</vt:lpstr>
      <vt:lpstr>负载均衡【upstream】</vt:lpstr>
      <vt:lpstr>PowerPoint Presentation</vt:lpstr>
      <vt:lpstr>PowerPoint Presentation</vt:lpstr>
      <vt:lpstr>除此之外，upstream还有其它的分配策略，分别如下</vt:lpstr>
      <vt:lpstr>upstream还可以为每个设备设置状态值，这些状态值的含义分别如下</vt:lpstr>
      <vt:lpstr>nginx的安装</vt:lpstr>
      <vt:lpstr>Keepalived+Nginx实现高可用Web负载均衡</vt:lpstr>
      <vt:lpstr>Keepalived简介</vt:lpstr>
      <vt:lpstr>Nginx+keepalive高可用方式有两种：</vt:lpstr>
      <vt:lpstr>双主模式拓扑结构</vt:lpstr>
      <vt:lpstr>OSI七层网络</vt:lpstr>
      <vt:lpstr>虚拟IP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Nginx介绍</dc:title>
  <dc:creator>Microsoft Office User</dc:creator>
  <cp:lastModifiedBy>Microsoft Office User</cp:lastModifiedBy>
  <cp:revision>20</cp:revision>
  <dcterms:created xsi:type="dcterms:W3CDTF">2019-06-25T06:53:21Z</dcterms:created>
  <dcterms:modified xsi:type="dcterms:W3CDTF">2019-06-28T07:49:05Z</dcterms:modified>
</cp:coreProperties>
</file>