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9" r:id="rId4"/>
    <p:sldId id="260" r:id="rId5"/>
    <p:sldId id="353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A92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2274" y="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31448D-CC5D-419A-B04F-98CE70B54F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14CC2FE-6823-4779-8A38-A1E9ECB37B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37FE1CD-0478-463B-8F2C-D062AE89B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64FA1-07E5-48FB-8506-38424C048764}" type="datetimeFigureOut">
              <a:rPr lang="ru-RU" smtClean="0"/>
              <a:t>26.11.2024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E4B0F5B-4AB5-45F4-B3CB-43F94326F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A297FB2-9539-4CC4-8D60-F68FEC489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4B077-D288-43EF-974C-DD80DA1ACE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3277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AFD25D-CBCA-44D9-A4FE-D37A382E8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7009BEB-3535-45FB-ADE0-58BF2F1C0B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F6E2AE1-B0B5-4F6F-AF3B-ED573AD8B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64FA1-07E5-48FB-8506-38424C048764}" type="datetimeFigureOut">
              <a:rPr lang="ru-RU" smtClean="0"/>
              <a:t>26.11.2024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0DF2B1B-4558-487C-8CF7-26D8A7935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F10471D-8226-4D30-88C8-3D1536BD3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4B077-D288-43EF-974C-DD80DA1ACE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1371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BACF99D4-418E-4469-BD3F-53605BCAC0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2CD9B75-DAD8-43F6-98B5-28C737A337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758680D-F337-402E-81D4-516BAB85F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64FA1-07E5-48FB-8506-38424C048764}" type="datetimeFigureOut">
              <a:rPr lang="ru-RU" smtClean="0"/>
              <a:t>26.11.2024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8BD7BBE-4112-423B-AD0E-079733705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7A84841-6377-4C17-A908-D321761EA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4B077-D288-43EF-974C-DD80DA1ACE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4734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433F15-4504-456E-9993-37D25C8FD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BB6B244-8F1C-4C05-A02F-76440285CF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06C544D-83A1-4E1C-88F1-99052727F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64FA1-07E5-48FB-8506-38424C048764}" type="datetimeFigureOut">
              <a:rPr lang="ru-RU" smtClean="0"/>
              <a:t>26.11.2024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554A49D-304B-476E-B56A-0DC2776CE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86ED6A5-07D9-4999-A8E8-74E4FE44B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4B077-D288-43EF-974C-DD80DA1ACE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9108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357F73-FEE6-4C2B-A5ED-C95155F52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1CBEB7B-F6C8-4DA2-BBE8-B661DD7350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364F99C-3354-4EA1-AC31-75BB92DE9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64FA1-07E5-48FB-8506-38424C048764}" type="datetimeFigureOut">
              <a:rPr lang="ru-RU" smtClean="0"/>
              <a:t>26.11.2024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8806C13-6115-4ECF-8A53-88794C7E5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923D9EA-B221-4B9D-A0D0-F736C3128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4B077-D288-43EF-974C-DD80DA1ACE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7249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4A25D3-E1B1-4C1D-88B9-E34D882D4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5DEE886-9F25-4716-B4D6-4C8E2ECB40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CAFB4DE-4ADE-4707-A646-B5982365FC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3204CB9-549E-43B7-A5BC-457E16633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64FA1-07E5-48FB-8506-38424C048764}" type="datetimeFigureOut">
              <a:rPr lang="ru-RU" smtClean="0"/>
              <a:t>26.11.2024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4CDB3B9-EAE5-4B75-A22B-69BB04C26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2FBF778-1DAC-4806-8B8F-638E8077A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4B077-D288-43EF-974C-DD80DA1ACE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7582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B9B3C2-EB3C-4EEF-B958-CC3A62BB3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B2B85FA-68B6-40A5-9F5E-961D09DF61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905A726-8CEB-4179-92EB-007CE9AB50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4177F1C9-43C9-4047-9BBE-0B6CE4CFD5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EA17E70-D8EB-4EBF-8D4F-07026269AD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AC7B265D-ABBA-4D35-B2A4-D35952DC2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64FA1-07E5-48FB-8506-38424C048764}" type="datetimeFigureOut">
              <a:rPr lang="ru-RU" smtClean="0"/>
              <a:t>26.11.2024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4ED9C6E-1405-400A-946F-047F7368B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CE31311-53E8-408B-9276-69BCA080A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4B077-D288-43EF-974C-DD80DA1ACE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0459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8A2DE6-D344-4D56-9E57-4238CAA33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CE101D97-6656-49E2-8F40-23F0767A7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64FA1-07E5-48FB-8506-38424C048764}" type="datetimeFigureOut">
              <a:rPr lang="ru-RU" smtClean="0"/>
              <a:t>26.11.2024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3BA6592-85DE-4F3C-A1B0-897C35C54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6A0F258-7FBE-4295-BC95-6D07F6DBA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4B077-D288-43EF-974C-DD80DA1ACE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5021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05CBD6BD-3F65-4804-B51C-2FAC43857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64FA1-07E5-48FB-8506-38424C048764}" type="datetimeFigureOut">
              <a:rPr lang="ru-RU" smtClean="0"/>
              <a:t>26.11.2024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14EE7DB4-EB82-45FA-A021-316F6F4AA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4F419C9-94DB-4997-877C-46678F966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4B077-D288-43EF-974C-DD80DA1ACE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8058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E05186-4C93-49BC-8BDB-554042E2C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0C7048B-B95F-4577-9B91-400D5E9340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3203D76-6C16-496D-9C7D-D596B28CD6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2BBDD84-C88E-4FCF-AF76-FD6C2994E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64FA1-07E5-48FB-8506-38424C048764}" type="datetimeFigureOut">
              <a:rPr lang="ru-RU" smtClean="0"/>
              <a:t>26.11.2024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F1A5899-A2AF-4C89-9C75-54266C0E5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C60898F-991C-4A9A-8096-A4809273C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4B077-D288-43EF-974C-DD80DA1ACE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2042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E441B5-2236-46E1-BB9F-8C5103B3F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4EC73E54-57D8-42DD-8E76-43E1AC7484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A0B1169-6BD0-4D09-9222-C80704467F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DBEA99A-4794-45F2-8032-1C2C70C23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64FA1-07E5-48FB-8506-38424C048764}" type="datetimeFigureOut">
              <a:rPr lang="ru-RU" smtClean="0"/>
              <a:t>26.11.2024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522CBE9-A777-41FA-ACBF-256948A0C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7E6E914-1429-4B94-B57C-E70BE5DBC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4B077-D288-43EF-974C-DD80DA1ACE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3811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905B8B-A76B-4951-A07B-D93A701F1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A76BF54-9290-457C-8382-C7B65CD92D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FB77C04-42EB-45F7-BCFA-F3C75C2E89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864FA1-07E5-48FB-8506-38424C048764}" type="datetimeFigureOut">
              <a:rPr lang="ru-RU" smtClean="0"/>
              <a:t>26.11.2024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784BF66-9936-4C8D-8139-089372BA99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B6535BD-874B-45DD-85ED-CC7C3738A7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E4B077-D288-43EF-974C-DD80DA1ACE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2783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: усеченные противолежащие углы 4">
            <a:extLst>
              <a:ext uri="{FF2B5EF4-FFF2-40B4-BE49-F238E27FC236}">
                <a16:creationId xmlns:a16="http://schemas.microsoft.com/office/drawing/2014/main" id="{83E121CB-9551-4141-9696-FD5C48F9DF86}"/>
              </a:ext>
            </a:extLst>
          </p:cNvPr>
          <p:cNvSpPr/>
          <p:nvPr/>
        </p:nvSpPr>
        <p:spPr>
          <a:xfrm>
            <a:off x="17277442" y="3429000"/>
            <a:ext cx="6400800" cy="3200400"/>
          </a:xfrm>
          <a:prstGeom prst="snip2Diag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A16F17-5EC5-404E-AF5E-77F2E647E934}"/>
              </a:ext>
            </a:extLst>
          </p:cNvPr>
          <p:cNvSpPr txBox="1"/>
          <p:nvPr/>
        </p:nvSpPr>
        <p:spPr>
          <a:xfrm>
            <a:off x="27277784" y="4105870"/>
            <a:ext cx="5477435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sz="3200" b="0" i="0" dirty="0">
                <a:solidFill>
                  <a:srgbClr val="1A1A1A"/>
                </a:solidFill>
                <a:effectLst/>
                <a:latin typeface="Roboto black" panose="02000000000000000000" pitchFamily="2" charset="0"/>
                <a:ea typeface="Roboto black" panose="02000000000000000000" pitchFamily="2" charset="0"/>
              </a:rPr>
              <a:t>Telegram-бот для «Системы</a:t>
            </a:r>
            <a:r>
              <a:rPr lang="en-US" sz="3200" b="0" i="0" dirty="0">
                <a:solidFill>
                  <a:srgbClr val="1A1A1A"/>
                </a:solidFill>
                <a:effectLst/>
                <a:latin typeface="Roboto black" panose="02000000000000000000" pitchFamily="2" charset="0"/>
                <a:ea typeface="Roboto black" panose="02000000000000000000" pitchFamily="2" charset="0"/>
              </a:rPr>
              <a:t> </a:t>
            </a:r>
            <a:r>
              <a:rPr lang="ru-RU" sz="3200" b="0" i="0" dirty="0">
                <a:solidFill>
                  <a:srgbClr val="1A1A1A"/>
                </a:solidFill>
                <a:effectLst/>
                <a:latin typeface="Roboto black" panose="02000000000000000000" pitchFamily="2" charset="0"/>
                <a:ea typeface="Roboto black" panose="02000000000000000000" pitchFamily="2" charset="0"/>
              </a:rPr>
              <a:t>планирования ВКС».</a:t>
            </a:r>
          </a:p>
          <a:p>
            <a:endParaRPr lang="ru-RU" dirty="0"/>
          </a:p>
        </p:txBody>
      </p:sp>
      <p:sp>
        <p:nvSpPr>
          <p:cNvPr id="6" name="Прямоугольник: один усеченный угол 5">
            <a:extLst>
              <a:ext uri="{FF2B5EF4-FFF2-40B4-BE49-F238E27FC236}">
                <a16:creationId xmlns:a16="http://schemas.microsoft.com/office/drawing/2014/main" id="{2B0981AA-0715-4B29-8E23-6E4BD8C7C462}"/>
              </a:ext>
            </a:extLst>
          </p:cNvPr>
          <p:cNvSpPr/>
          <p:nvPr/>
        </p:nvSpPr>
        <p:spPr>
          <a:xfrm rot="10800000">
            <a:off x="-6743700" y="-4495800"/>
            <a:ext cx="5194300" cy="2451100"/>
          </a:xfrm>
          <a:prstGeom prst="snip1Rect">
            <a:avLst/>
          </a:prstGeom>
          <a:solidFill>
            <a:srgbClr val="5A92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5C1CC7-29AE-4EBD-8D75-EAD1C19978A6}"/>
              </a:ext>
            </a:extLst>
          </p:cNvPr>
          <p:cNvSpPr txBox="1"/>
          <p:nvPr/>
        </p:nvSpPr>
        <p:spPr>
          <a:xfrm>
            <a:off x="258082" y="-4066580"/>
            <a:ext cx="45593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Roboto black" panose="02000000000000000000" pitchFamily="2" charset="0"/>
                <a:ea typeface="Roboto black" panose="02000000000000000000" pitchFamily="2" charset="0"/>
              </a:rPr>
              <a:t>Черноклинов Данила Александрович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Roboto black" panose="02000000000000000000" pitchFamily="2" charset="0"/>
                <a:ea typeface="Roboto black" panose="02000000000000000000" pitchFamily="2" charset="0"/>
              </a:rPr>
              <a:t>Савин Егор Михайлович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000000"/>
                </a:solidFill>
                <a:effectLst/>
                <a:latin typeface="Roboto black" panose="02000000000000000000" pitchFamily="2" charset="0"/>
                <a:ea typeface="Roboto black" panose="02000000000000000000" pitchFamily="2" charset="0"/>
              </a:rPr>
              <a:t>Шарова Надежда Сергеевна</a:t>
            </a:r>
            <a:endParaRPr lang="ru-RU" dirty="0"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97FCA4C-EB5B-4B10-95C9-48B8E433458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8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Прямоугольный треугольник 8">
            <a:extLst>
              <a:ext uri="{FF2B5EF4-FFF2-40B4-BE49-F238E27FC236}">
                <a16:creationId xmlns:a16="http://schemas.microsoft.com/office/drawing/2014/main" id="{3ED403A6-FD9B-4170-B303-CE89E046E91F}"/>
              </a:ext>
            </a:extLst>
          </p:cNvPr>
          <p:cNvSpPr>
            <a:spLocks noChangeAspect="1"/>
          </p:cNvSpPr>
          <p:nvPr/>
        </p:nvSpPr>
        <p:spPr>
          <a:xfrm flipH="1" flipV="1">
            <a:off x="-5069380" y="9998384"/>
            <a:ext cx="4320000" cy="4320000"/>
          </a:xfrm>
          <a:prstGeom prst="rtTriangl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ый треугольник 9">
            <a:extLst>
              <a:ext uri="{FF2B5EF4-FFF2-40B4-BE49-F238E27FC236}">
                <a16:creationId xmlns:a16="http://schemas.microsoft.com/office/drawing/2014/main" id="{9BF0C78A-596F-42F3-8A56-ADE7571CA847}"/>
              </a:ext>
            </a:extLst>
          </p:cNvPr>
          <p:cNvSpPr>
            <a:spLocks noChangeAspect="1"/>
          </p:cNvSpPr>
          <p:nvPr/>
        </p:nvSpPr>
        <p:spPr>
          <a:xfrm flipH="1" flipV="1">
            <a:off x="-8222875" y="13442132"/>
            <a:ext cx="3400237" cy="3400237"/>
          </a:xfrm>
          <a:prstGeom prst="rt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ый треугольник 10">
            <a:extLst>
              <a:ext uri="{FF2B5EF4-FFF2-40B4-BE49-F238E27FC236}">
                <a16:creationId xmlns:a16="http://schemas.microsoft.com/office/drawing/2014/main" id="{B7BA12F9-0FE8-4F3D-B9A0-AA1718725D8C}"/>
              </a:ext>
            </a:extLst>
          </p:cNvPr>
          <p:cNvSpPr>
            <a:spLocks noChangeAspect="1"/>
          </p:cNvSpPr>
          <p:nvPr/>
        </p:nvSpPr>
        <p:spPr>
          <a:xfrm flipH="1" flipV="1">
            <a:off x="-11047118" y="16842369"/>
            <a:ext cx="2824243" cy="2824243"/>
          </a:xfrm>
          <a:prstGeom prst="rtTriangle">
            <a:avLst/>
          </a:prstGeom>
          <a:solidFill>
            <a:srgbClr val="0C80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ый треугольник 11">
            <a:extLst>
              <a:ext uri="{FF2B5EF4-FFF2-40B4-BE49-F238E27FC236}">
                <a16:creationId xmlns:a16="http://schemas.microsoft.com/office/drawing/2014/main" id="{F1C50BDB-C21E-49B2-9165-4C24AC43BD7B}"/>
              </a:ext>
            </a:extLst>
          </p:cNvPr>
          <p:cNvSpPr>
            <a:spLocks noChangeAspect="1"/>
          </p:cNvSpPr>
          <p:nvPr/>
        </p:nvSpPr>
        <p:spPr>
          <a:xfrm flipH="1" flipV="1">
            <a:off x="-13074434" y="19666612"/>
            <a:ext cx="2027316" cy="2027316"/>
          </a:xfrm>
          <a:prstGeom prst="rtTriangle">
            <a:avLst/>
          </a:prstGeom>
          <a:solidFill>
            <a:srgbClr val="1B98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02127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C61B744-CBC4-4949-B1A3-0A8DA0074C3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8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Прямоугольник: один усеченный угол 5">
            <a:extLst>
              <a:ext uri="{FF2B5EF4-FFF2-40B4-BE49-F238E27FC236}">
                <a16:creationId xmlns:a16="http://schemas.microsoft.com/office/drawing/2014/main" id="{9B3219C2-F752-4BAF-8FBB-849CBA91B59B}"/>
              </a:ext>
            </a:extLst>
          </p:cNvPr>
          <p:cNvSpPr/>
          <p:nvPr/>
        </p:nvSpPr>
        <p:spPr>
          <a:xfrm rot="10800000">
            <a:off x="0" y="0"/>
            <a:ext cx="5194300" cy="2451100"/>
          </a:xfrm>
          <a:prstGeom prst="snip1Rect">
            <a:avLst/>
          </a:prstGeom>
          <a:solidFill>
            <a:srgbClr val="5A92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B92966-3C2F-4590-B0C0-469E7214FE8F}"/>
              </a:ext>
            </a:extLst>
          </p:cNvPr>
          <p:cNvSpPr txBox="1"/>
          <p:nvPr/>
        </p:nvSpPr>
        <p:spPr>
          <a:xfrm>
            <a:off x="98425" y="302220"/>
            <a:ext cx="45593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Roboto black" panose="02000000000000000000" pitchFamily="2" charset="0"/>
                <a:ea typeface="Roboto black" panose="02000000000000000000" pitchFamily="2" charset="0"/>
              </a:rPr>
              <a:t>Черноклинов Данила Александрович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Roboto black" panose="02000000000000000000" pitchFamily="2" charset="0"/>
                <a:ea typeface="Roboto black" panose="02000000000000000000" pitchFamily="2" charset="0"/>
              </a:rPr>
              <a:t>Савин Егор Михайлович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000000"/>
                </a:solidFill>
                <a:effectLst/>
                <a:latin typeface="Roboto black" panose="02000000000000000000" pitchFamily="2" charset="0"/>
                <a:ea typeface="Roboto black" panose="02000000000000000000" pitchFamily="2" charset="0"/>
              </a:rPr>
              <a:t>Шарова Надежда Сергеевна</a:t>
            </a:r>
            <a:endParaRPr lang="ru-RU" dirty="0"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  <p:sp>
        <p:nvSpPr>
          <p:cNvPr id="10" name="Прямоугольный треугольник 9">
            <a:extLst>
              <a:ext uri="{FF2B5EF4-FFF2-40B4-BE49-F238E27FC236}">
                <a16:creationId xmlns:a16="http://schemas.microsoft.com/office/drawing/2014/main" id="{2E2FEF8C-5D29-4E52-B39D-E7F8DC9D2FAC}"/>
              </a:ext>
            </a:extLst>
          </p:cNvPr>
          <p:cNvSpPr>
            <a:spLocks noChangeAspect="1"/>
          </p:cNvSpPr>
          <p:nvPr/>
        </p:nvSpPr>
        <p:spPr>
          <a:xfrm flipH="1" flipV="1">
            <a:off x="7872000" y="11091"/>
            <a:ext cx="4320000" cy="4320000"/>
          </a:xfrm>
          <a:prstGeom prst="rtTriangl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ый треугольник 10">
            <a:extLst>
              <a:ext uri="{FF2B5EF4-FFF2-40B4-BE49-F238E27FC236}">
                <a16:creationId xmlns:a16="http://schemas.microsoft.com/office/drawing/2014/main" id="{D4E7739A-0A6D-4F5F-901E-4E653FD267DB}"/>
              </a:ext>
            </a:extLst>
          </p:cNvPr>
          <p:cNvSpPr>
            <a:spLocks noChangeAspect="1"/>
          </p:cNvSpPr>
          <p:nvPr/>
        </p:nvSpPr>
        <p:spPr>
          <a:xfrm flipH="1" flipV="1">
            <a:off x="8430495" y="302220"/>
            <a:ext cx="3400237" cy="3400237"/>
          </a:xfrm>
          <a:prstGeom prst="rt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ый треугольник 11">
            <a:extLst>
              <a:ext uri="{FF2B5EF4-FFF2-40B4-BE49-F238E27FC236}">
                <a16:creationId xmlns:a16="http://schemas.microsoft.com/office/drawing/2014/main" id="{10AABE09-0622-41DC-B90C-DCB4CF722ED1}"/>
              </a:ext>
            </a:extLst>
          </p:cNvPr>
          <p:cNvSpPr>
            <a:spLocks noChangeAspect="1"/>
          </p:cNvSpPr>
          <p:nvPr/>
        </p:nvSpPr>
        <p:spPr>
          <a:xfrm flipH="1" flipV="1">
            <a:off x="8768870" y="435572"/>
            <a:ext cx="2824243" cy="2824243"/>
          </a:xfrm>
          <a:prstGeom prst="rtTriangle">
            <a:avLst/>
          </a:prstGeom>
          <a:solidFill>
            <a:srgbClr val="0C80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ый треугольник 12">
            <a:extLst>
              <a:ext uri="{FF2B5EF4-FFF2-40B4-BE49-F238E27FC236}">
                <a16:creationId xmlns:a16="http://schemas.microsoft.com/office/drawing/2014/main" id="{B6EFD530-9BF1-4A95-958F-A3E6794B8CB4}"/>
              </a:ext>
            </a:extLst>
          </p:cNvPr>
          <p:cNvSpPr>
            <a:spLocks noChangeAspect="1"/>
          </p:cNvSpPr>
          <p:nvPr/>
        </p:nvSpPr>
        <p:spPr>
          <a:xfrm flipH="1" flipV="1">
            <a:off x="9331660" y="652775"/>
            <a:ext cx="2027316" cy="2027316"/>
          </a:xfrm>
          <a:prstGeom prst="rtTriangle">
            <a:avLst/>
          </a:prstGeom>
          <a:solidFill>
            <a:srgbClr val="1B98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: усеченные противолежащие углы 13">
            <a:extLst>
              <a:ext uri="{FF2B5EF4-FFF2-40B4-BE49-F238E27FC236}">
                <a16:creationId xmlns:a16="http://schemas.microsoft.com/office/drawing/2014/main" id="{DA0DDC1C-B05A-4263-B263-A2E0ACF24818}"/>
              </a:ext>
            </a:extLst>
          </p:cNvPr>
          <p:cNvSpPr/>
          <p:nvPr/>
        </p:nvSpPr>
        <p:spPr>
          <a:xfrm>
            <a:off x="5791200" y="3657600"/>
            <a:ext cx="6400800" cy="3200400"/>
          </a:xfrm>
          <a:prstGeom prst="snip2DiagRect">
            <a:avLst>
              <a:gd name="adj1" fmla="val 0"/>
              <a:gd name="adj2" fmla="val 20834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7BBB904-8398-415C-A5F0-F07D16A936A5}"/>
              </a:ext>
            </a:extLst>
          </p:cNvPr>
          <p:cNvSpPr txBox="1"/>
          <p:nvPr/>
        </p:nvSpPr>
        <p:spPr>
          <a:xfrm>
            <a:off x="6592942" y="4286904"/>
            <a:ext cx="5477435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sz="3200" b="0" i="0" dirty="0">
                <a:solidFill>
                  <a:srgbClr val="1A1A1A"/>
                </a:solidFill>
                <a:effectLst/>
                <a:latin typeface="Roboto black" panose="02000000000000000000" pitchFamily="2" charset="0"/>
                <a:ea typeface="Roboto black" panose="02000000000000000000" pitchFamily="2" charset="0"/>
              </a:rPr>
              <a:t>Telegram-бот для «Системы</a:t>
            </a:r>
            <a:r>
              <a:rPr lang="en-US" sz="3200" b="0" i="0" dirty="0">
                <a:solidFill>
                  <a:srgbClr val="1A1A1A"/>
                </a:solidFill>
                <a:effectLst/>
                <a:latin typeface="Roboto black" panose="02000000000000000000" pitchFamily="2" charset="0"/>
                <a:ea typeface="Roboto black" panose="02000000000000000000" pitchFamily="2" charset="0"/>
              </a:rPr>
              <a:t> </a:t>
            </a:r>
            <a:r>
              <a:rPr lang="ru-RU" sz="3200" b="0" i="0" dirty="0">
                <a:solidFill>
                  <a:srgbClr val="1A1A1A"/>
                </a:solidFill>
                <a:effectLst/>
                <a:latin typeface="Roboto black" panose="02000000000000000000" pitchFamily="2" charset="0"/>
                <a:ea typeface="Roboto black" panose="02000000000000000000" pitchFamily="2" charset="0"/>
              </a:rPr>
              <a:t>планирования ВКС».</a:t>
            </a:r>
          </a:p>
          <a:p>
            <a:endParaRPr lang="ru-R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A99F9DB-C946-471C-B889-234AF2623176}"/>
              </a:ext>
            </a:extLst>
          </p:cNvPr>
          <p:cNvSpPr txBox="1"/>
          <p:nvPr/>
        </p:nvSpPr>
        <p:spPr>
          <a:xfrm>
            <a:off x="19956106" y="2124487"/>
            <a:ext cx="26228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Roboto black" panose="02000000000000000000" pitchFamily="2" charset="0"/>
                <a:ea typeface="Roboto black" panose="02000000000000000000" pitchFamily="2" charset="0"/>
              </a:rPr>
              <a:t>Python</a:t>
            </a:r>
            <a:endParaRPr lang="ru-RU" sz="2000" dirty="0"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788E4DC9-6375-4971-9944-FEC93094E4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70426" y="1956579"/>
            <a:ext cx="672342" cy="73592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9C7375D0-6AC5-4191-B5FB-809DC5E0B61D}"/>
              </a:ext>
            </a:extLst>
          </p:cNvPr>
          <p:cNvSpPr txBox="1"/>
          <p:nvPr/>
        </p:nvSpPr>
        <p:spPr>
          <a:xfrm>
            <a:off x="20870257" y="3349987"/>
            <a:ext cx="34458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err="1">
                <a:effectLst/>
                <a:latin typeface="Roboto black" panose="02000000000000000000" pitchFamily="2" charset="0"/>
                <a:ea typeface="Roboto black" panose="02000000000000000000" pitchFamily="2" charset="0"/>
              </a:rPr>
              <a:t>requests</a:t>
            </a:r>
            <a:r>
              <a:rPr lang="ru-RU" sz="2000" dirty="0">
                <a:effectLst/>
                <a:latin typeface="Roboto black" panose="02000000000000000000" pitchFamily="2" charset="0"/>
                <a:ea typeface="Roboto black" panose="02000000000000000000" pitchFamily="2" charset="0"/>
              </a:rPr>
              <a:t>(</a:t>
            </a:r>
            <a:r>
              <a:rPr lang="ru-RU" sz="2000" dirty="0" err="1">
                <a:effectLst/>
                <a:latin typeface="Roboto black" panose="02000000000000000000" pitchFamily="2" charset="0"/>
                <a:ea typeface="Roboto black" panose="02000000000000000000" pitchFamily="2" charset="0"/>
              </a:rPr>
              <a:t>парсинг</a:t>
            </a:r>
            <a:r>
              <a:rPr lang="ru-RU" sz="2000" dirty="0">
                <a:effectLst/>
                <a:latin typeface="Roboto black" panose="02000000000000000000" pitchFamily="2" charset="0"/>
                <a:ea typeface="Roboto black" panose="02000000000000000000" pitchFamily="2" charset="0"/>
              </a:rPr>
              <a:t> сайтов)</a:t>
            </a:r>
            <a:endParaRPr lang="ru-RU" sz="2000" dirty="0"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EC35170B-9D13-4A44-A6B3-F57BA49C51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10023" y="3254418"/>
            <a:ext cx="406706" cy="54227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AFDA579-C10E-42A0-8C4B-CF2A49602F2E}"/>
              </a:ext>
            </a:extLst>
          </p:cNvPr>
          <p:cNvSpPr txBox="1"/>
          <p:nvPr/>
        </p:nvSpPr>
        <p:spPr>
          <a:xfrm>
            <a:off x="22593162" y="4255884"/>
            <a:ext cx="46080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err="1">
                <a:effectLst/>
                <a:latin typeface="Roboto black" panose="02000000000000000000" pitchFamily="2" charset="0"/>
                <a:ea typeface="Roboto black" panose="02000000000000000000" pitchFamily="2" charset="0"/>
              </a:rPr>
              <a:t>Telebot</a:t>
            </a:r>
            <a:r>
              <a:rPr lang="ru-RU" sz="2000" dirty="0">
                <a:effectLst/>
                <a:latin typeface="Roboto black" panose="02000000000000000000" pitchFamily="2" charset="0"/>
                <a:ea typeface="Roboto black" panose="02000000000000000000" pitchFamily="2" charset="0"/>
              </a:rPr>
              <a:t>(взаимодействие с ботом)</a:t>
            </a:r>
            <a:endParaRPr lang="ru-RU" sz="2000" dirty="0"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EF5F58B1-428E-4659-9315-A86AB009211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75629" y="4194689"/>
            <a:ext cx="586890" cy="58689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B6BB714D-FDBD-4631-A146-A551EF876A8A}"/>
              </a:ext>
            </a:extLst>
          </p:cNvPr>
          <p:cNvSpPr txBox="1"/>
          <p:nvPr/>
        </p:nvSpPr>
        <p:spPr>
          <a:xfrm>
            <a:off x="25738293" y="5371130"/>
            <a:ext cx="44051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Roboto black" panose="02000000000000000000" pitchFamily="2" charset="0"/>
                <a:ea typeface="Roboto black" panose="02000000000000000000" pitchFamily="2" charset="0"/>
              </a:rPr>
              <a:t>SQLite(</a:t>
            </a:r>
            <a:r>
              <a:rPr lang="ru-RU" sz="2000" dirty="0">
                <a:latin typeface="Roboto black" panose="02000000000000000000" pitchFamily="2" charset="0"/>
                <a:ea typeface="Roboto black" panose="02000000000000000000" pitchFamily="2" charset="0"/>
              </a:rPr>
              <a:t>База данных)</a:t>
            </a:r>
          </a:p>
        </p:txBody>
      </p:sp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CDB75983-6FB5-4B1B-9852-1DF07E8E19F2}"/>
              </a:ext>
            </a:extLst>
          </p:cNvPr>
          <p:cNvPicPr>
            <a:picLocks noChangeAspect="1"/>
          </p:cNvPicPr>
          <p:nvPr/>
        </p:nvPicPr>
        <p:blipFill>
          <a:blip r:embed="rId7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90499" y="5161781"/>
            <a:ext cx="955297" cy="738863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7FC030DB-C778-441A-90BB-672DFC0ECC67}"/>
              </a:ext>
            </a:extLst>
          </p:cNvPr>
          <p:cNvSpPr txBox="1"/>
          <p:nvPr/>
        </p:nvSpPr>
        <p:spPr>
          <a:xfrm>
            <a:off x="6840640" y="-2592913"/>
            <a:ext cx="475247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Roboto black" panose="02000000000000000000" pitchFamily="2" charset="0"/>
                <a:ea typeface="Roboto black" panose="02000000000000000000" pitchFamily="2" charset="0"/>
              </a:rPr>
              <a:t>Средства для написании </a:t>
            </a:r>
          </a:p>
          <a:p>
            <a:r>
              <a:rPr lang="ru-RU" sz="2800" dirty="0">
                <a:latin typeface="Roboto black" panose="02000000000000000000" pitchFamily="2" charset="0"/>
                <a:ea typeface="Roboto black" panose="02000000000000000000" pitchFamily="2" charset="0"/>
              </a:rPr>
              <a:t>проекта</a:t>
            </a:r>
            <a:r>
              <a:rPr lang="en-US" sz="2800" dirty="0">
                <a:latin typeface="Roboto black" panose="02000000000000000000" pitchFamily="2" charset="0"/>
                <a:ea typeface="Roboto black" panose="02000000000000000000" pitchFamily="2" charset="0"/>
              </a:rPr>
              <a:t>:</a:t>
            </a:r>
            <a:endParaRPr lang="ru-RU" sz="2800" dirty="0"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76C72060-4AB1-4509-9E5D-194E3CA246B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804621">
            <a:off x="-7576232" y="-79012"/>
            <a:ext cx="7477316" cy="6858000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D7E15003-B9F0-4519-8BB1-2696E6C771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8519" y="-1663519"/>
            <a:ext cx="1086197" cy="1137921"/>
          </a:xfrm>
          <a:prstGeom prst="rect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26778C3A-04D6-4BB1-848E-2DA3B9BC642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4976" y="9972501"/>
            <a:ext cx="1086197" cy="1086197"/>
          </a:xfrm>
          <a:prstGeom prst="rect">
            <a:avLst/>
          </a:prstGeom>
        </p:spPr>
      </p:pic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929418AD-777D-44A9-B7BB-C7FA69C9E33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216" y="-2849215"/>
            <a:ext cx="788670" cy="1051560"/>
          </a:xfrm>
          <a:prstGeom prst="rect">
            <a:avLst/>
          </a:prstGeom>
        </p:spPr>
      </p:pic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B8A74773-F14A-4E93-B7EF-B767C8817C82}"/>
              </a:ext>
            </a:extLst>
          </p:cNvPr>
          <p:cNvPicPr>
            <a:picLocks noChangeAspect="1"/>
          </p:cNvPicPr>
          <p:nvPr/>
        </p:nvPicPr>
        <p:blipFill>
          <a:blip r:embed="rId7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1600" y="10515600"/>
            <a:ext cx="1238719" cy="958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7513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3F3BCE14-4142-48A6-8D03-38352A363B8F}"/>
              </a:ext>
            </a:extLst>
          </p:cNvPr>
          <p:cNvSpPr/>
          <p:nvPr/>
        </p:nvSpPr>
        <p:spPr>
          <a:xfrm rot="18931103">
            <a:off x="13998308" y="-15501029"/>
            <a:ext cx="11694715" cy="6931235"/>
          </a:xfrm>
          <a:prstGeom prst="rect">
            <a:avLst/>
          </a:prstGeom>
          <a:solidFill>
            <a:srgbClr val="32CE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ый треугольник 4">
            <a:extLst>
              <a:ext uri="{FF2B5EF4-FFF2-40B4-BE49-F238E27FC236}">
                <a16:creationId xmlns:a16="http://schemas.microsoft.com/office/drawing/2014/main" id="{ADB0AAA0-B20B-40C7-80E3-3E51968255B4}"/>
              </a:ext>
            </a:extLst>
          </p:cNvPr>
          <p:cNvSpPr>
            <a:spLocks noChangeAspect="1"/>
          </p:cNvSpPr>
          <p:nvPr/>
        </p:nvSpPr>
        <p:spPr>
          <a:xfrm flipV="1">
            <a:off x="-9639300" y="-8839201"/>
            <a:ext cx="2685448" cy="2685448"/>
          </a:xfrm>
          <a:prstGeom prst="rt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ый треугольник 5">
            <a:extLst>
              <a:ext uri="{FF2B5EF4-FFF2-40B4-BE49-F238E27FC236}">
                <a16:creationId xmlns:a16="http://schemas.microsoft.com/office/drawing/2014/main" id="{458426D1-CFCF-4705-8598-600933BD0214}"/>
              </a:ext>
            </a:extLst>
          </p:cNvPr>
          <p:cNvSpPr>
            <a:spLocks noChangeAspect="1"/>
          </p:cNvSpPr>
          <p:nvPr/>
        </p:nvSpPr>
        <p:spPr>
          <a:xfrm flipH="1" flipV="1">
            <a:off x="31659242" y="-20765173"/>
            <a:ext cx="4320000" cy="4320000"/>
          </a:xfrm>
          <a:prstGeom prst="rtTriangl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ый треугольник 6">
            <a:extLst>
              <a:ext uri="{FF2B5EF4-FFF2-40B4-BE49-F238E27FC236}">
                <a16:creationId xmlns:a16="http://schemas.microsoft.com/office/drawing/2014/main" id="{75627B26-63AB-465E-8F04-7E925E93F3AA}"/>
              </a:ext>
            </a:extLst>
          </p:cNvPr>
          <p:cNvSpPr>
            <a:spLocks noChangeAspect="1"/>
          </p:cNvSpPr>
          <p:nvPr/>
        </p:nvSpPr>
        <p:spPr>
          <a:xfrm flipH="1" flipV="1">
            <a:off x="26038862" y="-13735531"/>
            <a:ext cx="3400237" cy="3400237"/>
          </a:xfrm>
          <a:prstGeom prst="rt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ый треугольник 7">
            <a:extLst>
              <a:ext uri="{FF2B5EF4-FFF2-40B4-BE49-F238E27FC236}">
                <a16:creationId xmlns:a16="http://schemas.microsoft.com/office/drawing/2014/main" id="{1DD0B1F6-2C4D-46DC-99E4-9D57A34C6755}"/>
              </a:ext>
            </a:extLst>
          </p:cNvPr>
          <p:cNvSpPr>
            <a:spLocks noChangeAspect="1"/>
          </p:cNvSpPr>
          <p:nvPr/>
        </p:nvSpPr>
        <p:spPr>
          <a:xfrm flipH="1" flipV="1">
            <a:off x="20443109" y="-8977996"/>
            <a:ext cx="2824243" cy="2824243"/>
          </a:xfrm>
          <a:prstGeom prst="rtTriangle">
            <a:avLst/>
          </a:prstGeom>
          <a:solidFill>
            <a:srgbClr val="0C80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ый треугольник 8">
            <a:extLst>
              <a:ext uri="{FF2B5EF4-FFF2-40B4-BE49-F238E27FC236}">
                <a16:creationId xmlns:a16="http://schemas.microsoft.com/office/drawing/2014/main" id="{C7B16D1E-C058-4B0F-B102-51BCD14077BF}"/>
              </a:ext>
            </a:extLst>
          </p:cNvPr>
          <p:cNvSpPr>
            <a:spLocks noChangeAspect="1"/>
          </p:cNvSpPr>
          <p:nvPr/>
        </p:nvSpPr>
        <p:spPr>
          <a:xfrm flipH="1" flipV="1">
            <a:off x="12440109" y="-1846481"/>
            <a:ext cx="2027316" cy="2027316"/>
          </a:xfrm>
          <a:prstGeom prst="rtTriangle">
            <a:avLst/>
          </a:prstGeom>
          <a:solidFill>
            <a:srgbClr val="1B98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ый треугольник 9">
            <a:extLst>
              <a:ext uri="{FF2B5EF4-FFF2-40B4-BE49-F238E27FC236}">
                <a16:creationId xmlns:a16="http://schemas.microsoft.com/office/drawing/2014/main" id="{7C27CCD6-44AF-4E18-82F5-DDC86030FF3A}"/>
              </a:ext>
            </a:extLst>
          </p:cNvPr>
          <p:cNvSpPr>
            <a:spLocks noChangeAspect="1"/>
          </p:cNvSpPr>
          <p:nvPr/>
        </p:nvSpPr>
        <p:spPr>
          <a:xfrm flipH="1" flipV="1">
            <a:off x="16271404" y="-5126808"/>
            <a:ext cx="1611500" cy="1611500"/>
          </a:xfrm>
          <a:prstGeom prst="rtTriangle">
            <a:avLst/>
          </a:prstGeom>
          <a:solidFill>
            <a:srgbClr val="2D7D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4C8A697-5251-4EDE-9060-FDC054B3702B}"/>
              </a:ext>
            </a:extLst>
          </p:cNvPr>
          <p:cNvSpPr txBox="1"/>
          <p:nvPr/>
        </p:nvSpPr>
        <p:spPr>
          <a:xfrm>
            <a:off x="-7300782" y="657889"/>
            <a:ext cx="2997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6000" dirty="0">
                <a:solidFill>
                  <a:schemeClr val="bg1">
                    <a:lumMod val="95000"/>
                  </a:schemeClr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Проект</a:t>
            </a:r>
          </a:p>
        </p:txBody>
      </p:sp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D6EA22F3-C85F-4D3D-857C-52F8A889DE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804621">
            <a:off x="-2773519" y="-390124"/>
            <a:ext cx="7477316" cy="6858000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B7A6C3AB-4E25-4ED4-8F28-8C49317CE6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6661" y="1479271"/>
            <a:ext cx="1086197" cy="1137921"/>
          </a:xfrm>
          <a:prstGeom prst="rect">
            <a:avLst/>
          </a:prstGeom>
        </p:spPr>
      </p:pic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B1764BAD-7B72-456F-8706-F977F50803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27" y="4903470"/>
            <a:ext cx="1086197" cy="1086197"/>
          </a:xfrm>
          <a:prstGeom prst="rect">
            <a:avLst/>
          </a:prstGeom>
        </p:spPr>
      </p:pic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20559A3C-19B5-455B-80D4-6A128F1C026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090" y="534996"/>
            <a:ext cx="788670" cy="105156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C8712571-F2F3-4684-8A23-1638F72C78B0}"/>
              </a:ext>
            </a:extLst>
          </p:cNvPr>
          <p:cNvSpPr txBox="1"/>
          <p:nvPr/>
        </p:nvSpPr>
        <p:spPr>
          <a:xfrm>
            <a:off x="6617368" y="180835"/>
            <a:ext cx="475247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Roboto black" panose="02000000000000000000" pitchFamily="2" charset="0"/>
                <a:ea typeface="Roboto black" panose="02000000000000000000" pitchFamily="2" charset="0"/>
              </a:rPr>
              <a:t>Средства для написании </a:t>
            </a:r>
          </a:p>
          <a:p>
            <a:r>
              <a:rPr lang="ru-RU" sz="2800" dirty="0">
                <a:latin typeface="Roboto black" panose="02000000000000000000" pitchFamily="2" charset="0"/>
                <a:ea typeface="Roboto black" panose="02000000000000000000" pitchFamily="2" charset="0"/>
              </a:rPr>
              <a:t>проекта</a:t>
            </a:r>
            <a:r>
              <a:rPr lang="en-US" sz="2800" dirty="0">
                <a:latin typeface="Roboto black" panose="02000000000000000000" pitchFamily="2" charset="0"/>
                <a:ea typeface="Roboto black" panose="02000000000000000000" pitchFamily="2" charset="0"/>
              </a:rPr>
              <a:t>:</a:t>
            </a:r>
            <a:endParaRPr lang="ru-RU" sz="2800" dirty="0"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FF4BD3E-74AF-4897-AB71-54CD51ECD397}"/>
              </a:ext>
            </a:extLst>
          </p:cNvPr>
          <p:cNvSpPr txBox="1"/>
          <p:nvPr/>
        </p:nvSpPr>
        <p:spPr>
          <a:xfrm>
            <a:off x="6876860" y="3815426"/>
            <a:ext cx="46080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err="1">
                <a:effectLst/>
                <a:latin typeface="Roboto black" panose="02000000000000000000" pitchFamily="2" charset="0"/>
                <a:ea typeface="Roboto black" panose="02000000000000000000" pitchFamily="2" charset="0"/>
              </a:rPr>
              <a:t>Telebot</a:t>
            </a:r>
            <a:r>
              <a:rPr lang="ru-RU" sz="2000" dirty="0">
                <a:effectLst/>
                <a:latin typeface="Roboto black" panose="02000000000000000000" pitchFamily="2" charset="0"/>
                <a:ea typeface="Roboto black" panose="02000000000000000000" pitchFamily="2" charset="0"/>
              </a:rPr>
              <a:t>(взаимодействие с ботом)</a:t>
            </a:r>
            <a:endParaRPr lang="ru-RU" sz="2000" dirty="0"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DA458B2-1698-4C51-9903-055D4D048BD4}"/>
              </a:ext>
            </a:extLst>
          </p:cNvPr>
          <p:cNvSpPr txBox="1"/>
          <p:nvPr/>
        </p:nvSpPr>
        <p:spPr>
          <a:xfrm>
            <a:off x="6894094" y="2830373"/>
            <a:ext cx="34458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err="1">
                <a:effectLst/>
                <a:latin typeface="Roboto black" panose="02000000000000000000" pitchFamily="2" charset="0"/>
                <a:ea typeface="Roboto black" panose="02000000000000000000" pitchFamily="2" charset="0"/>
              </a:rPr>
              <a:t>requests</a:t>
            </a:r>
            <a:r>
              <a:rPr lang="ru-RU" sz="2000" dirty="0">
                <a:effectLst/>
                <a:latin typeface="Roboto black" panose="02000000000000000000" pitchFamily="2" charset="0"/>
                <a:ea typeface="Roboto black" panose="02000000000000000000" pitchFamily="2" charset="0"/>
              </a:rPr>
              <a:t>(</a:t>
            </a:r>
            <a:r>
              <a:rPr lang="ru-RU" sz="2000" dirty="0" err="1">
                <a:effectLst/>
                <a:latin typeface="Roboto black" panose="02000000000000000000" pitchFamily="2" charset="0"/>
                <a:ea typeface="Roboto black" panose="02000000000000000000" pitchFamily="2" charset="0"/>
              </a:rPr>
              <a:t>парсинг</a:t>
            </a:r>
            <a:r>
              <a:rPr lang="ru-RU" sz="2000" dirty="0">
                <a:effectLst/>
                <a:latin typeface="Roboto black" panose="02000000000000000000" pitchFamily="2" charset="0"/>
                <a:ea typeface="Roboto black" panose="02000000000000000000" pitchFamily="2" charset="0"/>
              </a:rPr>
              <a:t> сайтов)</a:t>
            </a:r>
            <a:endParaRPr lang="ru-RU" sz="2000" dirty="0"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C5E445D-2809-435F-9C11-4F8EFB6F4CE3}"/>
              </a:ext>
            </a:extLst>
          </p:cNvPr>
          <p:cNvSpPr txBox="1"/>
          <p:nvPr/>
        </p:nvSpPr>
        <p:spPr>
          <a:xfrm>
            <a:off x="6978316" y="1943436"/>
            <a:ext cx="26228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Roboto black" panose="02000000000000000000" pitchFamily="2" charset="0"/>
                <a:ea typeface="Roboto black" panose="02000000000000000000" pitchFamily="2" charset="0"/>
              </a:rPr>
              <a:t>Python</a:t>
            </a:r>
            <a:endParaRPr lang="ru-RU" sz="2000" dirty="0"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  <p:pic>
        <p:nvPicPr>
          <p:cNvPr id="36" name="Рисунок 35">
            <a:extLst>
              <a:ext uri="{FF2B5EF4-FFF2-40B4-BE49-F238E27FC236}">
                <a16:creationId xmlns:a16="http://schemas.microsoft.com/office/drawing/2014/main" id="{CCA8C45E-357C-4F30-9846-F73642FD09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8840" y="1768455"/>
            <a:ext cx="672342" cy="704359"/>
          </a:xfrm>
          <a:prstGeom prst="rect">
            <a:avLst/>
          </a:prstGeom>
        </p:spPr>
      </p:pic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0D7A2778-CF50-45A6-94B0-8CA6895B0F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3860" y="2734804"/>
            <a:ext cx="406706" cy="542275"/>
          </a:xfrm>
          <a:prstGeom prst="rect">
            <a:avLst/>
          </a:prstGeom>
        </p:spPr>
      </p:pic>
      <p:pic>
        <p:nvPicPr>
          <p:cNvPr id="39" name="Рисунок 38">
            <a:extLst>
              <a:ext uri="{FF2B5EF4-FFF2-40B4-BE49-F238E27FC236}">
                <a16:creationId xmlns:a16="http://schemas.microsoft.com/office/drawing/2014/main" id="{041542C7-1614-40CE-A80B-AA5DFEB718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9327" y="3754231"/>
            <a:ext cx="586890" cy="586890"/>
          </a:xfrm>
          <a:prstGeom prst="rect">
            <a:avLst/>
          </a:prstGeom>
        </p:spPr>
      </p:pic>
      <p:sp>
        <p:nvSpPr>
          <p:cNvPr id="42" name="Прямоугольник: скругленные углы 41">
            <a:extLst>
              <a:ext uri="{FF2B5EF4-FFF2-40B4-BE49-F238E27FC236}">
                <a16:creationId xmlns:a16="http://schemas.microsoft.com/office/drawing/2014/main" id="{10452B5A-9B1E-48DC-9641-802823A476D8}"/>
              </a:ext>
            </a:extLst>
          </p:cNvPr>
          <p:cNvSpPr/>
          <p:nvPr/>
        </p:nvSpPr>
        <p:spPr>
          <a:xfrm>
            <a:off x="-10928304" y="-8792518"/>
            <a:ext cx="7056784" cy="4351338"/>
          </a:xfrm>
          <a:prstGeom prst="roundRect">
            <a:avLst/>
          </a:prstGeom>
          <a:solidFill>
            <a:srgbClr val="32CED6"/>
          </a:solidFill>
          <a:ln>
            <a:solidFill>
              <a:srgbClr val="9DD4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3" name="Прямоугольник: скругленные углы 42">
            <a:extLst>
              <a:ext uri="{FF2B5EF4-FFF2-40B4-BE49-F238E27FC236}">
                <a16:creationId xmlns:a16="http://schemas.microsoft.com/office/drawing/2014/main" id="{42DE8A62-7CA8-470F-8DFA-512A635E3C31}"/>
              </a:ext>
            </a:extLst>
          </p:cNvPr>
          <p:cNvSpPr/>
          <p:nvPr/>
        </p:nvSpPr>
        <p:spPr>
          <a:xfrm>
            <a:off x="17188912" y="12796882"/>
            <a:ext cx="7056784" cy="4351338"/>
          </a:xfrm>
          <a:prstGeom prst="roundRect">
            <a:avLst/>
          </a:prstGeom>
          <a:solidFill>
            <a:srgbClr val="F1A2A7"/>
          </a:solidFill>
          <a:ln>
            <a:solidFill>
              <a:srgbClr val="F1A2A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4022758-8726-4BD3-B85A-B0F7E71274F7}"/>
              </a:ext>
            </a:extLst>
          </p:cNvPr>
          <p:cNvSpPr txBox="1"/>
          <p:nvPr/>
        </p:nvSpPr>
        <p:spPr>
          <a:xfrm>
            <a:off x="7020001" y="4759650"/>
            <a:ext cx="44051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Roboto black" panose="02000000000000000000" pitchFamily="2" charset="0"/>
                <a:ea typeface="Roboto black" panose="02000000000000000000" pitchFamily="2" charset="0"/>
              </a:rPr>
              <a:t>SQLite(</a:t>
            </a:r>
            <a:r>
              <a:rPr lang="ru-RU" sz="2000" dirty="0">
                <a:latin typeface="Roboto black" panose="02000000000000000000" pitchFamily="2" charset="0"/>
                <a:ea typeface="Roboto black" panose="02000000000000000000" pitchFamily="2" charset="0"/>
              </a:rPr>
              <a:t>База данных)</a:t>
            </a:r>
          </a:p>
        </p:txBody>
      </p:sp>
      <p:sp>
        <p:nvSpPr>
          <p:cNvPr id="46" name="Прямоугольник: скругленные углы 45">
            <a:extLst>
              <a:ext uri="{FF2B5EF4-FFF2-40B4-BE49-F238E27FC236}">
                <a16:creationId xmlns:a16="http://schemas.microsoft.com/office/drawing/2014/main" id="{1F3C8054-50B2-48A6-89E1-2E119AFB5624}"/>
              </a:ext>
            </a:extLst>
          </p:cNvPr>
          <p:cNvSpPr/>
          <p:nvPr/>
        </p:nvSpPr>
        <p:spPr>
          <a:xfrm>
            <a:off x="24602458" y="275432"/>
            <a:ext cx="7056784" cy="435133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9D92BCCB-64E3-47AA-8BEE-D2B7B0483249}"/>
              </a:ext>
            </a:extLst>
          </p:cNvPr>
          <p:cNvPicPr>
            <a:picLocks noChangeAspect="1"/>
          </p:cNvPicPr>
          <p:nvPr/>
        </p:nvPicPr>
        <p:blipFill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4017" y="4558496"/>
            <a:ext cx="955297" cy="738863"/>
          </a:xfrm>
          <a:prstGeom prst="rect">
            <a:avLst/>
          </a:prstGeom>
        </p:spPr>
      </p:pic>
      <p:pic>
        <p:nvPicPr>
          <p:cNvPr id="49" name="Рисунок 48">
            <a:extLst>
              <a:ext uri="{FF2B5EF4-FFF2-40B4-BE49-F238E27FC236}">
                <a16:creationId xmlns:a16="http://schemas.microsoft.com/office/drawing/2014/main" id="{C0597452-9E21-4754-BC93-5C631006DEA8}"/>
              </a:ext>
            </a:extLst>
          </p:cNvPr>
          <p:cNvPicPr>
            <a:picLocks noChangeAspect="1"/>
          </p:cNvPicPr>
          <p:nvPr/>
        </p:nvPicPr>
        <p:blipFill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1190" y="3736500"/>
            <a:ext cx="1238719" cy="958072"/>
          </a:xfrm>
          <a:prstGeom prst="rect">
            <a:avLst/>
          </a:prstGeom>
        </p:spPr>
      </p:pic>
      <p:sp>
        <p:nvSpPr>
          <p:cNvPr id="50" name="Прямоугольник: усеченные противолежащие углы 49">
            <a:extLst>
              <a:ext uri="{FF2B5EF4-FFF2-40B4-BE49-F238E27FC236}">
                <a16:creationId xmlns:a16="http://schemas.microsoft.com/office/drawing/2014/main" id="{3C7AC319-9BC5-4525-AA45-DFEEB206EC3B}"/>
              </a:ext>
            </a:extLst>
          </p:cNvPr>
          <p:cNvSpPr/>
          <p:nvPr/>
        </p:nvSpPr>
        <p:spPr>
          <a:xfrm>
            <a:off x="13567216" y="4309477"/>
            <a:ext cx="6400800" cy="3200400"/>
          </a:xfrm>
          <a:prstGeom prst="snip2DiagRect">
            <a:avLst>
              <a:gd name="adj1" fmla="val 13749"/>
              <a:gd name="adj2" fmla="val 16667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517A3E4-9C16-4B1D-8513-BEAC554C2F90}"/>
              </a:ext>
            </a:extLst>
          </p:cNvPr>
          <p:cNvSpPr txBox="1"/>
          <p:nvPr/>
        </p:nvSpPr>
        <p:spPr>
          <a:xfrm>
            <a:off x="14338437" y="4759650"/>
            <a:ext cx="5477435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sz="3200" b="0" i="0" dirty="0">
                <a:solidFill>
                  <a:srgbClr val="1A1A1A"/>
                </a:solidFill>
                <a:effectLst/>
                <a:latin typeface="Roboto black" panose="02000000000000000000" pitchFamily="2" charset="0"/>
                <a:ea typeface="Roboto black" panose="02000000000000000000" pitchFamily="2" charset="0"/>
              </a:rPr>
              <a:t>Telegram-бот для «Системы</a:t>
            </a:r>
            <a:r>
              <a:rPr lang="en-US" sz="3200" b="0" i="0" dirty="0">
                <a:solidFill>
                  <a:srgbClr val="1A1A1A"/>
                </a:solidFill>
                <a:effectLst/>
                <a:latin typeface="Roboto black" panose="02000000000000000000" pitchFamily="2" charset="0"/>
                <a:ea typeface="Roboto black" panose="02000000000000000000" pitchFamily="2" charset="0"/>
              </a:rPr>
              <a:t> </a:t>
            </a:r>
            <a:r>
              <a:rPr lang="ru-RU" sz="3200" b="0" i="0" dirty="0">
                <a:solidFill>
                  <a:srgbClr val="1A1A1A"/>
                </a:solidFill>
                <a:effectLst/>
                <a:latin typeface="Roboto black" panose="02000000000000000000" pitchFamily="2" charset="0"/>
                <a:ea typeface="Roboto black" panose="02000000000000000000" pitchFamily="2" charset="0"/>
              </a:rPr>
              <a:t>планирования ВКС».</a:t>
            </a:r>
          </a:p>
          <a:p>
            <a:endParaRPr lang="ru-RU" dirty="0"/>
          </a:p>
        </p:txBody>
      </p:sp>
      <p:sp>
        <p:nvSpPr>
          <p:cNvPr id="52" name="Прямоугольник: один усеченный угол 51">
            <a:extLst>
              <a:ext uri="{FF2B5EF4-FFF2-40B4-BE49-F238E27FC236}">
                <a16:creationId xmlns:a16="http://schemas.microsoft.com/office/drawing/2014/main" id="{7A368D91-A949-4FA9-AEAD-798EB7D9A6BA}"/>
              </a:ext>
            </a:extLst>
          </p:cNvPr>
          <p:cNvSpPr/>
          <p:nvPr/>
        </p:nvSpPr>
        <p:spPr>
          <a:xfrm rot="10800000">
            <a:off x="-9126564" y="0"/>
            <a:ext cx="5194300" cy="2451100"/>
          </a:xfrm>
          <a:prstGeom prst="snip1Rect">
            <a:avLst/>
          </a:prstGeom>
          <a:solidFill>
            <a:srgbClr val="5A92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95F3E6D-9863-4ABB-A976-6EA85C688C8E}"/>
              </a:ext>
            </a:extLst>
          </p:cNvPr>
          <p:cNvSpPr txBox="1"/>
          <p:nvPr/>
        </p:nvSpPr>
        <p:spPr>
          <a:xfrm>
            <a:off x="-9194514" y="462109"/>
            <a:ext cx="45593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Roboto black" panose="02000000000000000000" pitchFamily="2" charset="0"/>
                <a:ea typeface="Roboto black" panose="02000000000000000000" pitchFamily="2" charset="0"/>
              </a:rPr>
              <a:t>Черноклинов Данила Александрович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Roboto black" panose="02000000000000000000" pitchFamily="2" charset="0"/>
                <a:ea typeface="Roboto black" panose="02000000000000000000" pitchFamily="2" charset="0"/>
              </a:rPr>
              <a:t>Савин Егор Михайлович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000000"/>
                </a:solidFill>
                <a:effectLst/>
                <a:latin typeface="Roboto black" panose="02000000000000000000" pitchFamily="2" charset="0"/>
                <a:ea typeface="Roboto black" panose="02000000000000000000" pitchFamily="2" charset="0"/>
              </a:rPr>
              <a:t>Шарова Надежда Сергеевна</a:t>
            </a:r>
            <a:endParaRPr lang="ru-RU" dirty="0"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19456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052FD80-6616-4B75-83B7-CA3D28A24A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804621">
            <a:off x="-7494802" y="-390124"/>
            <a:ext cx="7477316" cy="685800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B48E0DE-F00A-43BC-AB65-68143C79C3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00746" y="1484321"/>
            <a:ext cx="1086197" cy="1137921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B14E55D-D41A-4276-BD32-48531A984C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380956" y="4903470"/>
            <a:ext cx="1086197" cy="1086197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B081E74-B493-4A68-B91D-A626F808696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232193" y="534996"/>
            <a:ext cx="788670" cy="105156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B3B380D-A502-4B98-9F99-5521B10C56DD}"/>
              </a:ext>
            </a:extLst>
          </p:cNvPr>
          <p:cNvSpPr txBox="1"/>
          <p:nvPr/>
        </p:nvSpPr>
        <p:spPr>
          <a:xfrm>
            <a:off x="17886916" y="4025929"/>
            <a:ext cx="46080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err="1">
                <a:effectLst/>
                <a:latin typeface="Roboto black" panose="02000000000000000000" pitchFamily="2" charset="0"/>
                <a:ea typeface="Roboto black" panose="02000000000000000000" pitchFamily="2" charset="0"/>
              </a:rPr>
              <a:t>Telebot</a:t>
            </a:r>
            <a:r>
              <a:rPr lang="ru-RU" sz="2000" dirty="0">
                <a:effectLst/>
                <a:latin typeface="Roboto black" panose="02000000000000000000" pitchFamily="2" charset="0"/>
                <a:ea typeface="Roboto black" panose="02000000000000000000" pitchFamily="2" charset="0"/>
              </a:rPr>
              <a:t>(взаимодействие с ботом)</a:t>
            </a:r>
            <a:endParaRPr lang="ru-RU" sz="2000" dirty="0"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74641964-324A-47FD-8F2F-0FBF4082E6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18142" y="4025929"/>
            <a:ext cx="586890" cy="58689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339FD7C-B569-4556-A722-57BA9E6A93ED}"/>
              </a:ext>
            </a:extLst>
          </p:cNvPr>
          <p:cNvSpPr txBox="1"/>
          <p:nvPr/>
        </p:nvSpPr>
        <p:spPr>
          <a:xfrm>
            <a:off x="16598539" y="2830373"/>
            <a:ext cx="34458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err="1">
                <a:effectLst/>
                <a:latin typeface="Roboto black" panose="02000000000000000000" pitchFamily="2" charset="0"/>
                <a:ea typeface="Roboto black" panose="02000000000000000000" pitchFamily="2" charset="0"/>
              </a:rPr>
              <a:t>requests</a:t>
            </a:r>
            <a:r>
              <a:rPr lang="ru-RU" sz="2000" dirty="0">
                <a:effectLst/>
                <a:latin typeface="Roboto black" panose="02000000000000000000" pitchFamily="2" charset="0"/>
                <a:ea typeface="Roboto black" panose="02000000000000000000" pitchFamily="2" charset="0"/>
              </a:rPr>
              <a:t>(</a:t>
            </a:r>
            <a:r>
              <a:rPr lang="ru-RU" sz="2000" dirty="0" err="1">
                <a:effectLst/>
                <a:latin typeface="Roboto black" panose="02000000000000000000" pitchFamily="2" charset="0"/>
                <a:ea typeface="Roboto black" panose="02000000000000000000" pitchFamily="2" charset="0"/>
              </a:rPr>
              <a:t>парсинг</a:t>
            </a:r>
            <a:r>
              <a:rPr lang="ru-RU" sz="2000" dirty="0">
                <a:effectLst/>
                <a:latin typeface="Roboto black" panose="02000000000000000000" pitchFamily="2" charset="0"/>
                <a:ea typeface="Roboto black" panose="02000000000000000000" pitchFamily="2" charset="0"/>
              </a:rPr>
              <a:t> сайтов)</a:t>
            </a:r>
            <a:endParaRPr lang="ru-RU" sz="2000" dirty="0"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E15FC252-7419-409B-BFF0-6DF4899F666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8305" y="2734804"/>
            <a:ext cx="406706" cy="54227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1EE65C6-538D-4B01-B6B8-F012A8B22FCF}"/>
              </a:ext>
            </a:extLst>
          </p:cNvPr>
          <p:cNvSpPr txBox="1"/>
          <p:nvPr/>
        </p:nvSpPr>
        <p:spPr>
          <a:xfrm>
            <a:off x="14824465" y="1943436"/>
            <a:ext cx="26228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Roboto black" panose="02000000000000000000" pitchFamily="2" charset="0"/>
                <a:ea typeface="Roboto black" panose="02000000000000000000" pitchFamily="2" charset="0"/>
              </a:rPr>
              <a:t>Python</a:t>
            </a:r>
            <a:endParaRPr lang="ru-RU" sz="2000" dirty="0"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C978B37B-5725-4E10-A5E9-4DF18F4881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4989" y="1768455"/>
            <a:ext cx="672342" cy="70435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90728C1-4257-4438-A75E-9A9761A8147C}"/>
              </a:ext>
            </a:extLst>
          </p:cNvPr>
          <p:cNvSpPr txBox="1"/>
          <p:nvPr/>
        </p:nvSpPr>
        <p:spPr>
          <a:xfrm>
            <a:off x="12988674" y="151338"/>
            <a:ext cx="475247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Roboto black" panose="02000000000000000000" pitchFamily="2" charset="0"/>
                <a:ea typeface="Roboto black" panose="02000000000000000000" pitchFamily="2" charset="0"/>
              </a:rPr>
              <a:t>Средства для написании </a:t>
            </a:r>
          </a:p>
          <a:p>
            <a:r>
              <a:rPr lang="ru-RU" sz="2800" dirty="0">
                <a:latin typeface="Roboto black" panose="02000000000000000000" pitchFamily="2" charset="0"/>
                <a:ea typeface="Roboto black" panose="02000000000000000000" pitchFamily="2" charset="0"/>
              </a:rPr>
              <a:t>проекта</a:t>
            </a:r>
            <a:r>
              <a:rPr lang="en-US" sz="2800" dirty="0">
                <a:latin typeface="Roboto black" panose="02000000000000000000" pitchFamily="2" charset="0"/>
                <a:ea typeface="Roboto black" panose="02000000000000000000" pitchFamily="2" charset="0"/>
              </a:rPr>
              <a:t>:</a:t>
            </a:r>
            <a:endParaRPr lang="ru-RU" sz="2800" dirty="0"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  <p:sp>
        <p:nvSpPr>
          <p:cNvPr id="24" name="Прямоугольник: скругленные углы 23">
            <a:extLst>
              <a:ext uri="{FF2B5EF4-FFF2-40B4-BE49-F238E27FC236}">
                <a16:creationId xmlns:a16="http://schemas.microsoft.com/office/drawing/2014/main" id="{DD8F4B9B-E8E7-4B63-9C3B-19B41F5D93B7}"/>
              </a:ext>
            </a:extLst>
          </p:cNvPr>
          <p:cNvSpPr/>
          <p:nvPr/>
        </p:nvSpPr>
        <p:spPr>
          <a:xfrm>
            <a:off x="6012389" y="3605411"/>
            <a:ext cx="7056784" cy="4351338"/>
          </a:xfrm>
          <a:prstGeom prst="roundRect">
            <a:avLst/>
          </a:prstGeom>
          <a:solidFill>
            <a:srgbClr val="F1A2A7"/>
          </a:solidFill>
          <a:ln>
            <a:solidFill>
              <a:srgbClr val="F1A2A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Прямоугольник: скругленные углы 24">
            <a:extLst>
              <a:ext uri="{FF2B5EF4-FFF2-40B4-BE49-F238E27FC236}">
                <a16:creationId xmlns:a16="http://schemas.microsoft.com/office/drawing/2014/main" id="{16900EC7-0F3A-402F-AE4F-4E77DB570541}"/>
              </a:ext>
            </a:extLst>
          </p:cNvPr>
          <p:cNvSpPr/>
          <p:nvPr/>
        </p:nvSpPr>
        <p:spPr>
          <a:xfrm>
            <a:off x="-1193548" y="-967359"/>
            <a:ext cx="7056784" cy="4351338"/>
          </a:xfrm>
          <a:prstGeom prst="roundRect">
            <a:avLst/>
          </a:prstGeom>
          <a:solidFill>
            <a:srgbClr val="32CED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9" name="Блок-схема: альтернативный процесс 28">
            <a:extLst>
              <a:ext uri="{FF2B5EF4-FFF2-40B4-BE49-F238E27FC236}">
                <a16:creationId xmlns:a16="http://schemas.microsoft.com/office/drawing/2014/main" id="{CD3164B3-D6D9-4237-AEA7-17ACFB51C939}"/>
              </a:ext>
            </a:extLst>
          </p:cNvPr>
          <p:cNvSpPr/>
          <p:nvPr/>
        </p:nvSpPr>
        <p:spPr>
          <a:xfrm>
            <a:off x="-168698" y="9150857"/>
            <a:ext cx="12529393" cy="5788835"/>
          </a:xfrm>
          <a:prstGeom prst="flowChartAlternateProcess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97410C1-1EA4-45D5-B0A5-D0EF5872DCB3}"/>
              </a:ext>
            </a:extLst>
          </p:cNvPr>
          <p:cNvSpPr txBox="1"/>
          <p:nvPr/>
        </p:nvSpPr>
        <p:spPr>
          <a:xfrm>
            <a:off x="4436085" y="-2445568"/>
            <a:ext cx="515396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>
                <a:latin typeface="Roboto black" panose="02000000000000000000" pitchFamily="2" charset="0"/>
                <a:ea typeface="Roboto black" panose="02000000000000000000" pitchFamily="2" charset="0"/>
              </a:rPr>
              <a:t>Функционал</a:t>
            </a:r>
          </a:p>
        </p:txBody>
      </p:sp>
      <p:sp>
        <p:nvSpPr>
          <p:cNvPr id="32" name="Блок-схема: узел 31">
            <a:extLst>
              <a:ext uri="{FF2B5EF4-FFF2-40B4-BE49-F238E27FC236}">
                <a16:creationId xmlns:a16="http://schemas.microsoft.com/office/drawing/2014/main" id="{54252C80-8C8C-4BC7-A14F-E9404827C764}"/>
              </a:ext>
            </a:extLst>
          </p:cNvPr>
          <p:cNvSpPr/>
          <p:nvPr/>
        </p:nvSpPr>
        <p:spPr>
          <a:xfrm>
            <a:off x="-3745028" y="2915109"/>
            <a:ext cx="1421777" cy="1449658"/>
          </a:xfrm>
          <a:prstGeom prst="flowChartConnector">
            <a:avLst/>
          </a:prstGeom>
          <a:solidFill>
            <a:srgbClr val="B0DEDB"/>
          </a:solidFill>
          <a:ln>
            <a:solidFill>
              <a:srgbClr val="B0DED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Овал 34">
            <a:extLst>
              <a:ext uri="{FF2B5EF4-FFF2-40B4-BE49-F238E27FC236}">
                <a16:creationId xmlns:a16="http://schemas.microsoft.com/office/drawing/2014/main" id="{3BB6E56D-3217-4D4E-8FF0-6D9AEC0F1E04}"/>
              </a:ext>
            </a:extLst>
          </p:cNvPr>
          <p:cNvSpPr/>
          <p:nvPr/>
        </p:nvSpPr>
        <p:spPr>
          <a:xfrm>
            <a:off x="14218903" y="2931841"/>
            <a:ext cx="1486827" cy="1477536"/>
          </a:xfrm>
          <a:prstGeom prst="ellipse">
            <a:avLst/>
          </a:prstGeom>
          <a:solidFill>
            <a:srgbClr val="97DBE6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39" name="Группа 38">
            <a:extLst>
              <a:ext uri="{FF2B5EF4-FFF2-40B4-BE49-F238E27FC236}">
                <a16:creationId xmlns:a16="http://schemas.microsoft.com/office/drawing/2014/main" id="{F92E714A-4436-463C-B85F-FFC60A2C0AD7}"/>
              </a:ext>
            </a:extLst>
          </p:cNvPr>
          <p:cNvGrpSpPr/>
          <p:nvPr/>
        </p:nvGrpSpPr>
        <p:grpSpPr>
          <a:xfrm>
            <a:off x="5388826" y="8059267"/>
            <a:ext cx="1421777" cy="1449658"/>
            <a:chOff x="5388826" y="2943921"/>
            <a:chExt cx="1421777" cy="1449658"/>
          </a:xfrm>
        </p:grpSpPr>
        <p:sp>
          <p:nvSpPr>
            <p:cNvPr id="40" name="Блок-схема: узел 39">
              <a:extLst>
                <a:ext uri="{FF2B5EF4-FFF2-40B4-BE49-F238E27FC236}">
                  <a16:creationId xmlns:a16="http://schemas.microsoft.com/office/drawing/2014/main" id="{005D0F32-5C17-496D-A2A4-00EC1781A229}"/>
                </a:ext>
              </a:extLst>
            </p:cNvPr>
            <p:cNvSpPr/>
            <p:nvPr/>
          </p:nvSpPr>
          <p:spPr>
            <a:xfrm>
              <a:off x="5388826" y="2943921"/>
              <a:ext cx="1421777" cy="1449658"/>
            </a:xfrm>
            <a:prstGeom prst="flowChartConnector">
              <a:avLst/>
            </a:prstGeom>
            <a:solidFill>
              <a:srgbClr val="9DD4D0"/>
            </a:solidFill>
            <a:ln>
              <a:solidFill>
                <a:srgbClr val="97DBE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41" name="Рисунок 40" descr="Изображение выглядит как черный, темнота&#10;&#10;Автоматически созданное описание">
              <a:extLst>
                <a:ext uri="{FF2B5EF4-FFF2-40B4-BE49-F238E27FC236}">
                  <a16:creationId xmlns:a16="http://schemas.microsoft.com/office/drawing/2014/main" id="{D767DB21-150A-40EC-A4F0-E2AD7185891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590478" y="3174381"/>
              <a:ext cx="1020338" cy="1020338"/>
            </a:xfrm>
            <a:prstGeom prst="rect">
              <a:avLst/>
            </a:prstGeom>
          </p:spPr>
        </p:pic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C39B470B-5DCF-4EE5-94E4-FE92D76F8913}"/>
              </a:ext>
            </a:extLst>
          </p:cNvPr>
          <p:cNvSpPr txBox="1"/>
          <p:nvPr/>
        </p:nvSpPr>
        <p:spPr>
          <a:xfrm>
            <a:off x="15092141" y="4792892"/>
            <a:ext cx="379553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400" dirty="0">
                <a:latin typeface="Roboto Black"/>
                <a:ea typeface="Roboto Black"/>
                <a:cs typeface="Calibri"/>
              </a:rPr>
              <a:t>Электронный дневник</a:t>
            </a:r>
            <a:endParaRPr lang="ru-RU" sz="2400" dirty="0">
              <a:latin typeface="Roboto Black"/>
              <a:ea typeface="Roboto Black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2B3CE99-3202-46E6-8BEE-54C36F96D4A2}"/>
              </a:ext>
            </a:extLst>
          </p:cNvPr>
          <p:cNvSpPr txBox="1"/>
          <p:nvPr/>
        </p:nvSpPr>
        <p:spPr>
          <a:xfrm>
            <a:off x="15412699" y="5315164"/>
            <a:ext cx="2863063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1100" dirty="0">
                <a:latin typeface="Roboto Black"/>
                <a:ea typeface="Roboto Black"/>
                <a:cs typeface="Calibri"/>
              </a:rPr>
              <a:t>Гиперссылка на электронный дневник</a:t>
            </a:r>
            <a:endParaRPr lang="ru-RU" sz="1100" dirty="0">
              <a:latin typeface="Roboto Black"/>
              <a:ea typeface="Roboto Black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8266F69-2DBB-421B-829D-DC4E84CC8FF2}"/>
              </a:ext>
            </a:extLst>
          </p:cNvPr>
          <p:cNvSpPr txBox="1"/>
          <p:nvPr/>
        </p:nvSpPr>
        <p:spPr>
          <a:xfrm>
            <a:off x="-4855961" y="4727825"/>
            <a:ext cx="191441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sz="2400" err="1">
                <a:latin typeface="Roboto Black"/>
                <a:ea typeface="Roboto Black"/>
                <a:cs typeface="Calibri"/>
              </a:rPr>
              <a:t>Актировки</a:t>
            </a:r>
            <a:endParaRPr lang="ru-RU" sz="2400">
              <a:latin typeface="Roboto Black"/>
              <a:ea typeface="Roboto Black"/>
              <a:cs typeface="Calibri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D5D1DA8-5FD0-47BE-B522-2026A93DF168}"/>
              </a:ext>
            </a:extLst>
          </p:cNvPr>
          <p:cNvSpPr txBox="1"/>
          <p:nvPr/>
        </p:nvSpPr>
        <p:spPr>
          <a:xfrm>
            <a:off x="-5431480" y="5365144"/>
            <a:ext cx="286905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sz="1200" dirty="0">
                <a:latin typeface="Roboto Black"/>
                <a:ea typeface="Roboto Black"/>
                <a:cs typeface="Calibri"/>
              </a:rPr>
              <a:t>Уведомление о погоде и </a:t>
            </a:r>
            <a:r>
              <a:rPr lang="ru-RU" sz="1200" dirty="0" err="1">
                <a:latin typeface="Roboto Black"/>
                <a:ea typeface="Roboto Black"/>
                <a:cs typeface="Calibri"/>
              </a:rPr>
              <a:t>актировках</a:t>
            </a:r>
            <a:r>
              <a:rPr lang="ru-RU" sz="1200" dirty="0">
                <a:latin typeface="Roboto Black"/>
                <a:ea typeface="+mn-lt"/>
                <a:cs typeface="+mn-lt"/>
              </a:rPr>
              <a:t> </a:t>
            </a:r>
            <a:endParaRPr lang="ru-RU" sz="1200" dirty="0">
              <a:latin typeface="Roboto Black"/>
              <a:cs typeface="Calibri"/>
            </a:endParaRPr>
          </a:p>
        </p:txBody>
      </p:sp>
      <p:sp>
        <p:nvSpPr>
          <p:cNvPr id="49" name="Прямоугольник: скругленные углы 48">
            <a:extLst>
              <a:ext uri="{FF2B5EF4-FFF2-40B4-BE49-F238E27FC236}">
                <a16:creationId xmlns:a16="http://schemas.microsoft.com/office/drawing/2014/main" id="{33310636-49C9-4BAB-80C4-5E856D679A66}"/>
              </a:ext>
            </a:extLst>
          </p:cNvPr>
          <p:cNvSpPr/>
          <p:nvPr/>
        </p:nvSpPr>
        <p:spPr>
          <a:xfrm>
            <a:off x="6080226" y="-922338"/>
            <a:ext cx="7056784" cy="435133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182623B-7F25-4160-8A74-0C39E90DA845}"/>
              </a:ext>
            </a:extLst>
          </p:cNvPr>
          <p:cNvSpPr txBox="1"/>
          <p:nvPr/>
        </p:nvSpPr>
        <p:spPr>
          <a:xfrm>
            <a:off x="21231198" y="5176664"/>
            <a:ext cx="44051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Roboto black" panose="02000000000000000000" pitchFamily="2" charset="0"/>
                <a:ea typeface="Roboto black" panose="02000000000000000000" pitchFamily="2" charset="0"/>
              </a:rPr>
              <a:t>SQLite(</a:t>
            </a:r>
            <a:r>
              <a:rPr lang="ru-RU" sz="2000" dirty="0">
                <a:latin typeface="Roboto black" panose="02000000000000000000" pitchFamily="2" charset="0"/>
                <a:ea typeface="Roboto black" panose="02000000000000000000" pitchFamily="2" charset="0"/>
              </a:rPr>
              <a:t>База данных)</a:t>
            </a:r>
          </a:p>
        </p:txBody>
      </p:sp>
      <p:pic>
        <p:nvPicPr>
          <p:cNvPr id="51" name="Рисунок 50">
            <a:extLst>
              <a:ext uri="{FF2B5EF4-FFF2-40B4-BE49-F238E27FC236}">
                <a16:creationId xmlns:a16="http://schemas.microsoft.com/office/drawing/2014/main" id="{2B5CE06A-2178-4B33-AAEF-0FF25DF4CB15}"/>
              </a:ext>
            </a:extLst>
          </p:cNvPr>
          <p:cNvPicPr>
            <a:picLocks noChangeAspect="1"/>
          </p:cNvPicPr>
          <p:nvPr/>
        </p:nvPicPr>
        <p:blipFill>
          <a:blip r:embed="rId7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63991" y="4955411"/>
            <a:ext cx="955297" cy="738863"/>
          </a:xfrm>
          <a:prstGeom prst="rect">
            <a:avLst/>
          </a:prstGeom>
        </p:spPr>
      </p:pic>
      <p:pic>
        <p:nvPicPr>
          <p:cNvPr id="52" name="Рисунок 51">
            <a:extLst>
              <a:ext uri="{FF2B5EF4-FFF2-40B4-BE49-F238E27FC236}">
                <a16:creationId xmlns:a16="http://schemas.microsoft.com/office/drawing/2014/main" id="{5208EF08-9799-43D5-AB9B-A93EAF01C4A5}"/>
              </a:ext>
            </a:extLst>
          </p:cNvPr>
          <p:cNvPicPr>
            <a:picLocks noChangeAspect="1"/>
          </p:cNvPicPr>
          <p:nvPr/>
        </p:nvPicPr>
        <p:blipFill>
          <a:blip r:embed="rId7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57787" y="3783265"/>
            <a:ext cx="1238719" cy="958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2660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Блок-схема: альтернативный процесс 36">
            <a:extLst>
              <a:ext uri="{FF2B5EF4-FFF2-40B4-BE49-F238E27FC236}">
                <a16:creationId xmlns:a16="http://schemas.microsoft.com/office/drawing/2014/main" id="{E54E32D0-C374-4E04-BE25-DB4E57CCF06E}"/>
              </a:ext>
            </a:extLst>
          </p:cNvPr>
          <p:cNvSpPr/>
          <p:nvPr/>
        </p:nvSpPr>
        <p:spPr>
          <a:xfrm>
            <a:off x="-5726406" y="-459432"/>
            <a:ext cx="5124907" cy="7776864"/>
          </a:xfrm>
          <a:prstGeom prst="flowChartAlternateProcess">
            <a:avLst/>
          </a:prstGeom>
          <a:solidFill>
            <a:schemeClr val="bg1"/>
          </a:solidFill>
          <a:ln>
            <a:solidFill>
              <a:srgbClr val="B0DED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3" name="Блок-схема: альтернативный процесс 22">
            <a:extLst>
              <a:ext uri="{FF2B5EF4-FFF2-40B4-BE49-F238E27FC236}">
                <a16:creationId xmlns:a16="http://schemas.microsoft.com/office/drawing/2014/main" id="{EA3E1207-0A15-E926-87C0-017959FC23A1}"/>
              </a:ext>
            </a:extLst>
          </p:cNvPr>
          <p:cNvSpPr/>
          <p:nvPr/>
        </p:nvSpPr>
        <p:spPr>
          <a:xfrm>
            <a:off x="-168697" y="2080492"/>
            <a:ext cx="12529393" cy="5788835"/>
          </a:xfrm>
          <a:prstGeom prst="flowChartAlternateProcess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1438D55D-B15D-7E50-9201-911C53BE9833}"/>
              </a:ext>
            </a:extLst>
          </p:cNvPr>
          <p:cNvSpPr/>
          <p:nvPr/>
        </p:nvSpPr>
        <p:spPr>
          <a:xfrm>
            <a:off x="8825261" y="2931841"/>
            <a:ext cx="1486827" cy="1477536"/>
          </a:xfrm>
          <a:prstGeom prst="ellipse">
            <a:avLst/>
          </a:prstGeom>
          <a:solidFill>
            <a:srgbClr val="97DBE6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Блок-схема: узел 5">
            <a:extLst>
              <a:ext uri="{FF2B5EF4-FFF2-40B4-BE49-F238E27FC236}">
                <a16:creationId xmlns:a16="http://schemas.microsoft.com/office/drawing/2014/main" id="{A8851EA6-554E-31DC-D7FC-09D4CB58A389}"/>
              </a:ext>
            </a:extLst>
          </p:cNvPr>
          <p:cNvSpPr/>
          <p:nvPr/>
        </p:nvSpPr>
        <p:spPr>
          <a:xfrm>
            <a:off x="5388826" y="2943921"/>
            <a:ext cx="1421777" cy="1449658"/>
          </a:xfrm>
          <a:prstGeom prst="flowChartConnector">
            <a:avLst/>
          </a:prstGeom>
          <a:solidFill>
            <a:srgbClr val="9DD4D0"/>
          </a:solidFill>
          <a:ln>
            <a:solidFill>
              <a:srgbClr val="97DB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Блок-схема: узел 4">
            <a:extLst>
              <a:ext uri="{FF2B5EF4-FFF2-40B4-BE49-F238E27FC236}">
                <a16:creationId xmlns:a16="http://schemas.microsoft.com/office/drawing/2014/main" id="{80F3BAA7-7A71-6E3C-699E-ED9FCCAC9F15}"/>
              </a:ext>
            </a:extLst>
          </p:cNvPr>
          <p:cNvSpPr/>
          <p:nvPr/>
        </p:nvSpPr>
        <p:spPr>
          <a:xfrm>
            <a:off x="1900406" y="2915109"/>
            <a:ext cx="1421777" cy="1449658"/>
          </a:xfrm>
          <a:prstGeom prst="flowChartConnector">
            <a:avLst/>
          </a:prstGeom>
          <a:solidFill>
            <a:srgbClr val="B0DEDB"/>
          </a:solidFill>
          <a:ln>
            <a:solidFill>
              <a:srgbClr val="B0DED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: скругленные углы 21">
            <a:extLst>
              <a:ext uri="{FF2B5EF4-FFF2-40B4-BE49-F238E27FC236}">
                <a16:creationId xmlns:a16="http://schemas.microsoft.com/office/drawing/2014/main" id="{043E0A92-3ED4-4095-98C2-AD575E324E72}"/>
              </a:ext>
            </a:extLst>
          </p:cNvPr>
          <p:cNvSpPr/>
          <p:nvPr/>
        </p:nvSpPr>
        <p:spPr>
          <a:xfrm>
            <a:off x="-1438402" y="11946167"/>
            <a:ext cx="7056784" cy="4351338"/>
          </a:xfrm>
          <a:prstGeom prst="roundRect">
            <a:avLst/>
          </a:prstGeom>
          <a:solidFill>
            <a:srgbClr val="32CED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DC6F197-AB77-468A-BA9A-17C35559D7CB}"/>
              </a:ext>
            </a:extLst>
          </p:cNvPr>
          <p:cNvSpPr txBox="1"/>
          <p:nvPr/>
        </p:nvSpPr>
        <p:spPr>
          <a:xfrm>
            <a:off x="4436085" y="642191"/>
            <a:ext cx="515396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>
                <a:latin typeface="Roboto black" panose="02000000000000000000" pitchFamily="2" charset="0"/>
                <a:ea typeface="Roboto black" panose="02000000000000000000" pitchFamily="2" charset="0"/>
              </a:rPr>
              <a:t>Функционал</a:t>
            </a:r>
          </a:p>
        </p:txBody>
      </p:sp>
      <p:sp>
        <p:nvSpPr>
          <p:cNvPr id="36" name="Блок-схема: альтернативный процесс 35">
            <a:extLst>
              <a:ext uri="{FF2B5EF4-FFF2-40B4-BE49-F238E27FC236}">
                <a16:creationId xmlns:a16="http://schemas.microsoft.com/office/drawing/2014/main" id="{AD04CA75-31CE-4BCF-96D2-F2AB16AF1C6A}"/>
              </a:ext>
            </a:extLst>
          </p:cNvPr>
          <p:cNvSpPr/>
          <p:nvPr/>
        </p:nvSpPr>
        <p:spPr>
          <a:xfrm>
            <a:off x="-8037145" y="-459432"/>
            <a:ext cx="5124907" cy="7776864"/>
          </a:xfrm>
          <a:prstGeom prst="flowChartAlternateProcess">
            <a:avLst/>
          </a:prstGeom>
          <a:solidFill>
            <a:srgbClr val="32CED6"/>
          </a:solidFill>
          <a:ln>
            <a:solidFill>
              <a:srgbClr val="B0DED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1" name="Прямоугольник: скругленные углы 50">
            <a:extLst>
              <a:ext uri="{FF2B5EF4-FFF2-40B4-BE49-F238E27FC236}">
                <a16:creationId xmlns:a16="http://schemas.microsoft.com/office/drawing/2014/main" id="{5BF5412C-2C0A-4C43-BA06-7FBBF8746DC9}"/>
              </a:ext>
            </a:extLst>
          </p:cNvPr>
          <p:cNvSpPr/>
          <p:nvPr/>
        </p:nvSpPr>
        <p:spPr>
          <a:xfrm>
            <a:off x="16976826" y="-922338"/>
            <a:ext cx="7056784" cy="435133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3" name="Прямоугольник: скругленные углы 52">
            <a:extLst>
              <a:ext uri="{FF2B5EF4-FFF2-40B4-BE49-F238E27FC236}">
                <a16:creationId xmlns:a16="http://schemas.microsoft.com/office/drawing/2014/main" id="{A40AFAF9-BA00-4225-95B3-2141ADE02793}"/>
              </a:ext>
            </a:extLst>
          </p:cNvPr>
          <p:cNvSpPr/>
          <p:nvPr/>
        </p:nvSpPr>
        <p:spPr>
          <a:xfrm>
            <a:off x="-10947148" y="-1019180"/>
            <a:ext cx="7056784" cy="4351338"/>
          </a:xfrm>
          <a:prstGeom prst="roundRect">
            <a:avLst/>
          </a:prstGeom>
          <a:solidFill>
            <a:srgbClr val="32CED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6" name="Прямоугольник: скругленные углы 55">
            <a:extLst>
              <a:ext uri="{FF2B5EF4-FFF2-40B4-BE49-F238E27FC236}">
                <a16:creationId xmlns:a16="http://schemas.microsoft.com/office/drawing/2014/main" id="{A8933EC3-BE9D-44F9-8E80-543DD3CEC5CD}"/>
              </a:ext>
            </a:extLst>
          </p:cNvPr>
          <p:cNvSpPr/>
          <p:nvPr/>
        </p:nvSpPr>
        <p:spPr>
          <a:xfrm>
            <a:off x="18813989" y="3605411"/>
            <a:ext cx="7056784" cy="4351338"/>
          </a:xfrm>
          <a:prstGeom prst="roundRect">
            <a:avLst/>
          </a:prstGeom>
          <a:solidFill>
            <a:srgbClr val="F1A2A7"/>
          </a:solidFill>
          <a:ln>
            <a:solidFill>
              <a:srgbClr val="F1A2A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96017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</TotalTime>
  <Words>129</Words>
  <Application>Microsoft Office PowerPoint</Application>
  <PresentationFormat>Широкоэкранный</PresentationFormat>
  <Paragraphs>37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Roboto Black</vt:lpstr>
      <vt:lpstr>Roboto Black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airwar31 черноклинов</dc:creator>
  <cp:lastModifiedBy>airwar31 черноклинов</cp:lastModifiedBy>
  <cp:revision>12</cp:revision>
  <dcterms:created xsi:type="dcterms:W3CDTF">2024-11-23T13:53:49Z</dcterms:created>
  <dcterms:modified xsi:type="dcterms:W3CDTF">2024-11-26T10:41:41Z</dcterms:modified>
</cp:coreProperties>
</file>