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</p:sldIdLst>
  <p:sldSz cy="5143500" cx="9144000"/>
  <p:notesSz cx="6858000" cy="9144000"/>
  <p:embeddedFontLst>
    <p:embeddedFont>
      <p:font typeface="PT Sans Narrow"/>
      <p:regular r:id="rId136"/>
      <p:bold r:id="rId137"/>
    </p:embeddedFont>
    <p:embeddedFont>
      <p:font typeface="Lora"/>
      <p:regular r:id="rId138"/>
      <p:bold r:id="rId139"/>
      <p:italic r:id="rId140"/>
      <p:boldItalic r:id="rId141"/>
    </p:embeddedFont>
    <p:embeddedFont>
      <p:font typeface="Open Sans"/>
      <p:regular r:id="rId142"/>
      <p:bold r:id="rId143"/>
      <p:italic r:id="rId144"/>
      <p:boldItalic r:id="rId1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634A86-D8E5-4E84-B74E-BC44506569BF}">
  <a:tblStyle styleId="{12634A86-D8E5-4E84-B74E-BC44506569B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3" Type="http://schemas.openxmlformats.org/officeDocument/2006/relationships/font" Target="fonts/OpenSans-bold.fntdata"/><Relationship Id="rId142" Type="http://schemas.openxmlformats.org/officeDocument/2006/relationships/font" Target="fonts/OpenSans-regular.fntdata"/><Relationship Id="rId141" Type="http://schemas.openxmlformats.org/officeDocument/2006/relationships/font" Target="fonts/Lora-boldItalic.fntdata"/><Relationship Id="rId140" Type="http://schemas.openxmlformats.org/officeDocument/2006/relationships/font" Target="fonts/Lo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45" Type="http://schemas.openxmlformats.org/officeDocument/2006/relationships/font" Target="fonts/OpenSans-boldItalic.fntdata"/><Relationship Id="rId8" Type="http://schemas.openxmlformats.org/officeDocument/2006/relationships/slide" Target="slides/slide2.xml"/><Relationship Id="rId144" Type="http://schemas.openxmlformats.org/officeDocument/2006/relationships/font" Target="fonts/OpenSans-italic.fntdata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font" Target="fonts/Lora-bold.fntdata"/><Relationship Id="rId138" Type="http://schemas.openxmlformats.org/officeDocument/2006/relationships/font" Target="fonts/Lora-regular.fntdata"/><Relationship Id="rId137" Type="http://schemas.openxmlformats.org/officeDocument/2006/relationships/font" Target="fonts/PTSansNarrow-bold.fntdata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font" Target="fonts/PTSansNarrow-regular.fntdata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8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8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javascript.inf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Web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Square Brackets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Square Bracket notation works with multi-word properties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701900" y="1851325"/>
            <a:ext cx="5869500" cy="271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set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user[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likes coffee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get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(user[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likes coffee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delete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likes coffee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Modifying the 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26" name="Google Shape;726;p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Insertion and removal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node.after(...nodes or strings)</a:t>
            </a:r>
            <a:r>
              <a:rPr lang="en"/>
              <a:t> –- insert right after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node.replaceWith(...nodes or strings)</a:t>
            </a:r>
            <a:r>
              <a:rPr lang="en"/>
              <a:t> –- replace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node.remove()</a:t>
            </a:r>
            <a:r>
              <a:rPr lang="en"/>
              <a:t> –- remove the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Text strings are inserted “as text”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Browser Events</a:t>
            </a:r>
            <a:endParaRPr/>
          </a:p>
        </p:txBody>
      </p:sp>
      <p:sp>
        <p:nvSpPr>
          <p:cNvPr id="732" name="Google Shape;732;p1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 event is a signal that something has happened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All DOM nodes generate such signals (but events are not limited to DOM)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738" name="Google Shape;738;p1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Mouse Events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/>
              <a:t> – when the mouse clicks on an element (touchscreen devices generate it on a tap).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contextmenu</a:t>
            </a:r>
            <a:r>
              <a:rPr lang="en"/>
              <a:t> – when the mouse right-clicks on an element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744" name="Google Shape;744;p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Mouse Events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mouseover / mouseout</a:t>
            </a:r>
            <a:r>
              <a:rPr lang="en"/>
              <a:t> – when the mouse cursor comes over / leaves an element.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mousedown / mouseup</a:t>
            </a:r>
            <a:r>
              <a:rPr lang="en"/>
              <a:t> – when the mouse button is pressed / released over an element.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mousemove</a:t>
            </a:r>
            <a:r>
              <a:rPr lang="en"/>
              <a:t> – when the mouse is moved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750" name="Google Shape;750;p1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Keyboard Events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keydown</a:t>
            </a:r>
            <a:r>
              <a:rPr lang="en"/>
              <a:t> and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keyup</a:t>
            </a:r>
            <a:r>
              <a:rPr lang="en"/>
              <a:t> – when a keyboard key is pressed and released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756" name="Google Shape;756;p1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Form Element Events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n"/>
              <a:t> – when the visitor submits a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lang="en"/>
              <a:t> – when the visitor focuses on an element, e.g. on an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762" name="Google Shape;762;p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Document Events: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DOMContentLoaded</a:t>
            </a:r>
            <a:r>
              <a:rPr lang="en"/>
              <a:t> – when the HTML is loaded and processed, DOM is fully built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768" name="Google Shape;768;p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CSS Events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transitionend</a:t>
            </a:r>
            <a:r>
              <a:rPr b="1" lang="en"/>
              <a:t> </a:t>
            </a:r>
            <a:r>
              <a:rPr lang="en"/>
              <a:t>– when a CSS-animation finishes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Event Handlers</a:t>
            </a:r>
            <a:endParaRPr/>
          </a:p>
        </p:txBody>
      </p:sp>
      <p:sp>
        <p:nvSpPr>
          <p:cNvPr id="774" name="Google Shape;774;p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react on events we can assign a handler – a function that runs in case of an event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Event Handlers</a:t>
            </a:r>
            <a:endParaRPr/>
          </a:p>
        </p:txBody>
      </p:sp>
      <p:sp>
        <p:nvSpPr>
          <p:cNvPr id="780" name="Google Shape;780;p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HTML-Attribute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 handler can be set in HTML with an attribute named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on&lt;event&gt;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instance, to assign a click handler for an input, we can use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/>
              <a:t>, like 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1" name="Google Shape;781;p121"/>
          <p:cNvSpPr txBox="1"/>
          <p:nvPr/>
        </p:nvSpPr>
        <p:spPr>
          <a:xfrm>
            <a:off x="66100" y="3080800"/>
            <a:ext cx="8977800" cy="461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Click!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Square Brackets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Square brackets also provide a way to obtain the property name as the result of any expression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223350" y="2049600"/>
            <a:ext cx="8697300" cy="3093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What do you want to know about the user?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access by variable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(user[key]);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Aster (if enter "name")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Event Handlers</a:t>
            </a:r>
            <a:endParaRPr/>
          </a:p>
        </p:txBody>
      </p:sp>
      <p:sp>
        <p:nvSpPr>
          <p:cNvPr id="787" name="Google Shape;787;p1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DOM Property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assign a handler using a DOM property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on&lt;event&gt;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8" name="Google Shape;788;p122"/>
          <p:cNvSpPr txBox="1"/>
          <p:nvPr/>
        </p:nvSpPr>
        <p:spPr>
          <a:xfrm>
            <a:off x="1163550" y="2247800"/>
            <a:ext cx="7008000" cy="461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Google Shape;789;p122"/>
          <p:cNvSpPr txBox="1"/>
          <p:nvPr/>
        </p:nvSpPr>
        <p:spPr>
          <a:xfrm>
            <a:off x="1229675" y="2929100"/>
            <a:ext cx="4389900" cy="1213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elem.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122"/>
          <p:cNvSpPr txBox="1"/>
          <p:nvPr/>
        </p:nvSpPr>
        <p:spPr>
          <a:xfrm>
            <a:off x="938775" y="4362500"/>
            <a:ext cx="86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To remove a handler – assign </a:t>
            </a:r>
            <a:r>
              <a:rPr b="1" i="0" lang="en" sz="1800" u="none" cap="none" strike="noStrike">
                <a:solidFill>
                  <a:srgbClr val="282A36"/>
                </a:solidFill>
                <a:latin typeface="Courier New"/>
                <a:ea typeface="Courier New"/>
                <a:cs typeface="Courier New"/>
                <a:sym typeface="Courier New"/>
              </a:rPr>
              <a:t>elem.onclick = null</a:t>
            </a:r>
            <a:endParaRPr b="1" i="0" sz="1800" u="none" cap="none" strike="noStrike">
              <a:solidFill>
                <a:srgbClr val="282A3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Accessing the element: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96" name="Google Shape;796;p1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value of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inside a handler is the element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 the code below the button shows its contents using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this.innerHTML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97" name="Google Shape;797;p123"/>
          <p:cNvSpPr txBox="1"/>
          <p:nvPr/>
        </p:nvSpPr>
        <p:spPr>
          <a:xfrm>
            <a:off x="473100" y="2432900"/>
            <a:ext cx="81978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innerHTML)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&gt;Click me&lt;/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Event Listener</a:t>
            </a:r>
            <a:endParaRPr/>
          </a:p>
        </p:txBody>
      </p:sp>
      <p:sp>
        <p:nvSpPr>
          <p:cNvPr id="803" name="Google Shape;803;p1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fundamental problem of the aforementioned ways to assign handlers – we can’t assign multiple handlers to one event</a:t>
            </a:r>
            <a:endParaRPr/>
          </a:p>
        </p:txBody>
      </p:sp>
      <p:sp>
        <p:nvSpPr>
          <p:cNvPr id="804" name="Google Shape;804;p124"/>
          <p:cNvSpPr txBox="1"/>
          <p:nvPr/>
        </p:nvSpPr>
        <p:spPr>
          <a:xfrm>
            <a:off x="446550" y="2737050"/>
            <a:ext cx="82509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 }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replaces the previous handler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Event Listener</a:t>
            </a:r>
            <a:endParaRPr/>
          </a:p>
        </p:txBody>
      </p:sp>
      <p:sp>
        <p:nvSpPr>
          <p:cNvPr id="810" name="Google Shape;810;p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syntax to add a handler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To remove the handler, use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removeEventListener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11" name="Google Shape;811;p125"/>
          <p:cNvSpPr txBox="1"/>
          <p:nvPr/>
        </p:nvSpPr>
        <p:spPr>
          <a:xfrm>
            <a:off x="909325" y="2406500"/>
            <a:ext cx="75399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element.</a:t>
            </a: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BF9EEE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handler, [options]);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Event Listener</a:t>
            </a:r>
            <a:endParaRPr/>
          </a:p>
        </p:txBody>
      </p:sp>
      <p:sp>
        <p:nvSpPr>
          <p:cNvPr id="817" name="Google Shape;817;p1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removeEventListener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to remove the handler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18" name="Google Shape;818;p126"/>
          <p:cNvSpPr txBox="1"/>
          <p:nvPr/>
        </p:nvSpPr>
        <p:spPr>
          <a:xfrm>
            <a:off x="879900" y="2340900"/>
            <a:ext cx="78600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element.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removeEventListener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handler, [options]);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Event Listener</a:t>
            </a:r>
            <a:endParaRPr/>
          </a:p>
        </p:txBody>
      </p:sp>
      <p:sp>
        <p:nvSpPr>
          <p:cNvPr id="824" name="Google Shape;824;p1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25" name="Google Shape;825;p127"/>
          <p:cNvSpPr txBox="1"/>
          <p:nvPr/>
        </p:nvSpPr>
        <p:spPr>
          <a:xfrm>
            <a:off x="311700" y="1322775"/>
            <a:ext cx="70797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Google Shape;826;p127"/>
          <p:cNvSpPr txBox="1"/>
          <p:nvPr/>
        </p:nvSpPr>
        <p:spPr>
          <a:xfrm>
            <a:off x="311700" y="2083400"/>
            <a:ext cx="3588900" cy="1213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handler1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Thanks!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127"/>
          <p:cNvSpPr txBox="1"/>
          <p:nvPr/>
        </p:nvSpPr>
        <p:spPr>
          <a:xfrm>
            <a:off x="311700" y="3596125"/>
            <a:ext cx="8342700" cy="1213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elem.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elem.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handler1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Thanks!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elem.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handler2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Thanks again!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Google Shape;828;p127"/>
          <p:cNvSpPr txBox="1"/>
          <p:nvPr/>
        </p:nvSpPr>
        <p:spPr>
          <a:xfrm>
            <a:off x="4272125" y="2083400"/>
            <a:ext cx="3588900" cy="1213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handler2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Thanks again!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Components</a:t>
            </a:r>
            <a:endParaRPr/>
          </a:p>
        </p:txBody>
      </p:sp>
      <p:sp>
        <p:nvSpPr>
          <p:cNvPr id="834" name="Google Shape;834;p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HTML tags do you need to create the following search box?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5" name="Google Shape;835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13" y="1884225"/>
            <a:ext cx="6124575" cy="104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Components</a:t>
            </a:r>
            <a:endParaRPr/>
          </a:p>
        </p:txBody>
      </p:sp>
      <p:sp>
        <p:nvSpPr>
          <p:cNvPr id="841" name="Google Shape;841;p129"/>
          <p:cNvSpPr txBox="1"/>
          <p:nvPr>
            <p:ph idx="1" type="body"/>
          </p:nvPr>
        </p:nvSpPr>
        <p:spPr>
          <a:xfrm>
            <a:off x="311700" y="1266325"/>
            <a:ext cx="83163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HTML tags do you need to create the following search box?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rPr lang="en"/>
              <a:t> element to accept and display the user’s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en"/>
              <a:t> elements for displaying the magnifying glass and cancel Unicode Glyphs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 container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/>
              <a:t> element to hold those three children</a:t>
            </a:r>
            <a:endParaRPr/>
          </a:p>
        </p:txBody>
      </p:sp>
      <p:pic>
        <p:nvPicPr>
          <p:cNvPr id="842" name="Google Shape;842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1962" y="1887725"/>
            <a:ext cx="5055776" cy="86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Components</a:t>
            </a:r>
            <a:endParaRPr/>
          </a:p>
        </p:txBody>
      </p:sp>
      <p:sp>
        <p:nvSpPr>
          <p:cNvPr id="848" name="Google Shape;848;p130"/>
          <p:cNvSpPr txBox="1"/>
          <p:nvPr>
            <p:ph idx="1" type="body"/>
          </p:nvPr>
        </p:nvSpPr>
        <p:spPr>
          <a:xfrm>
            <a:off x="311700" y="1266325"/>
            <a:ext cx="8316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else do you need to do to?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49" name="Google Shape;849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308" y="1864350"/>
            <a:ext cx="4135069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Components</a:t>
            </a:r>
            <a:endParaRPr/>
          </a:p>
        </p:txBody>
      </p:sp>
      <p:sp>
        <p:nvSpPr>
          <p:cNvPr id="855" name="Google Shape;855;p131"/>
          <p:cNvSpPr txBox="1"/>
          <p:nvPr>
            <p:ph idx="1" type="body"/>
          </p:nvPr>
        </p:nvSpPr>
        <p:spPr>
          <a:xfrm>
            <a:off x="311700" y="1266325"/>
            <a:ext cx="8316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else do you need to do to?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CSS to remove the default border around the input box and to add a new border around the container div</a:t>
            </a:r>
            <a:endParaRPr/>
          </a:p>
        </p:txBody>
      </p:sp>
      <p:pic>
        <p:nvPicPr>
          <p:cNvPr id="856" name="Google Shape;856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308" y="1940550"/>
            <a:ext cx="4135069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Computed Properties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use square brackets in an object literal, when creating an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That’s called computed properties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866400" y="2324425"/>
            <a:ext cx="72162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Which fruit to buy?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bag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take property name from the fruit variable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bag[fruit]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Components</a:t>
            </a:r>
            <a:endParaRPr/>
          </a:p>
        </p:txBody>
      </p:sp>
      <p:sp>
        <p:nvSpPr>
          <p:cNvPr id="862" name="Google Shape;862;p132"/>
          <p:cNvSpPr txBox="1"/>
          <p:nvPr>
            <p:ph idx="1" type="body"/>
          </p:nvPr>
        </p:nvSpPr>
        <p:spPr>
          <a:xfrm>
            <a:off x="311700" y="1266325"/>
            <a:ext cx="8316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else do you need to do to make the search box functional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 JavaScript to register event handler to handle the click events for the magnifying and cancel icons</a:t>
            </a:r>
            <a:endParaRPr/>
          </a:p>
        </p:txBody>
      </p:sp>
      <p:pic>
        <p:nvPicPr>
          <p:cNvPr id="863" name="Google Shape;863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308" y="1940550"/>
            <a:ext cx="4135069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Components</a:t>
            </a:r>
            <a:endParaRPr/>
          </a:p>
        </p:txBody>
      </p:sp>
      <p:sp>
        <p:nvSpPr>
          <p:cNvPr id="869" name="Google Shape;869;p133"/>
          <p:cNvSpPr txBox="1"/>
          <p:nvPr>
            <p:ph idx="1" type="body"/>
          </p:nvPr>
        </p:nvSpPr>
        <p:spPr>
          <a:xfrm>
            <a:off x="311700" y="1266325"/>
            <a:ext cx="8316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Most frontend frameworks such as React and Angular support the creation of reusable user interface components like the search box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>
                <a:solidFill>
                  <a:schemeClr val="accent5"/>
                </a:solidFill>
              </a:rPr>
              <a:t>Web Component </a:t>
            </a:r>
            <a:r>
              <a:rPr lang="en"/>
              <a:t>is a browser-native alternative that allow JavaScript to </a:t>
            </a:r>
            <a:r>
              <a:rPr b="1" lang="en"/>
              <a:t>extend HTML with new tags</a:t>
            </a:r>
            <a:r>
              <a:rPr lang="en"/>
              <a:t> that work as self-contained, reusable UI components</a:t>
            </a:r>
            <a:endParaRPr/>
          </a:p>
        </p:txBody>
      </p:sp>
      <p:pic>
        <p:nvPicPr>
          <p:cNvPr id="870" name="Google Shape;870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308" y="2279150"/>
            <a:ext cx="4135069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Web Components</a:t>
            </a:r>
            <a:endParaRPr/>
          </a:p>
        </p:txBody>
      </p:sp>
      <p:sp>
        <p:nvSpPr>
          <p:cNvPr id="876" name="Google Shape;876;p1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Web components are defined in JavaScript, you need to include the JavaScript file that defines the component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7" name="Google Shape;877;p134"/>
          <p:cNvSpPr txBox="1"/>
          <p:nvPr/>
        </p:nvSpPr>
        <p:spPr>
          <a:xfrm>
            <a:off x="192150" y="2244425"/>
            <a:ext cx="8759700" cy="46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components/search-box.js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Web Components</a:t>
            </a:r>
            <a:endParaRPr/>
          </a:p>
        </p:txBody>
      </p:sp>
      <p:sp>
        <p:nvSpPr>
          <p:cNvPr id="883" name="Google Shape;883;p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Web components define </a:t>
            </a:r>
            <a:r>
              <a:rPr b="1" lang="en">
                <a:solidFill>
                  <a:schemeClr val="accent5"/>
                </a:solidFill>
              </a:rPr>
              <a:t>their own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>
                <a:solidFill>
                  <a:schemeClr val="accent5"/>
                </a:solidFill>
              </a:rPr>
              <a:t> tag names</a:t>
            </a:r>
            <a:r>
              <a:rPr lang="en"/>
              <a:t>, with the important restriction that </a:t>
            </a:r>
            <a:r>
              <a:rPr b="1" lang="en"/>
              <a:t>those tag names must include a hyphen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To use a web component, just use its tag in your HTML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84" name="Google Shape;884;p135"/>
          <p:cNvSpPr txBox="1"/>
          <p:nvPr/>
        </p:nvSpPr>
        <p:spPr>
          <a:xfrm>
            <a:off x="1050150" y="2686825"/>
            <a:ext cx="70437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search-box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images/search-icon.png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images/cancel-icon.png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search-box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Browser Features of Web Components</a:t>
            </a:r>
            <a:endParaRPr/>
          </a:p>
        </p:txBody>
      </p:sp>
      <p:sp>
        <p:nvSpPr>
          <p:cNvPr id="890" name="Google Shape;890;p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three web browser features that allow us to implement web components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>
                <a:solidFill>
                  <a:srgbClr val="0077AA"/>
                </a:solidFill>
              </a:rPr>
              <a:t> Templates</a:t>
            </a:r>
            <a:endParaRPr b="1">
              <a:solidFill>
                <a:srgbClr val="0077A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77AA"/>
                </a:solidFill>
              </a:rPr>
              <a:t>Custom Elements</a:t>
            </a:r>
            <a:endParaRPr b="1">
              <a:solidFill>
                <a:srgbClr val="0077A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77AA"/>
                </a:solidFill>
              </a:rPr>
              <a:t>	Shadow </a:t>
            </a:r>
            <a:r>
              <a:rPr b="1"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DOM</a:t>
            </a: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896" name="Google Shape;896;p1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Every time you load a web page, the browser makes network requests—using the HTTP and HTTPS protocols—for an HTML file as well as the images, fonts, scripts, and stylesheets that the file depends 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 addition to being able to make network requests in response to user actions, web browsers also expose JavaScript APIs for networking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Networking Javascript APIs</a:t>
            </a:r>
            <a:endParaRPr/>
          </a:p>
        </p:txBody>
      </p:sp>
      <p:sp>
        <p:nvSpPr>
          <p:cNvPr id="902" name="Google Shape;902;p1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fetch()</a:t>
            </a:r>
            <a:r>
              <a:rPr lang="en"/>
              <a:t> method defines a Promise-based API for making HTTP and HTTPS requests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03" name="Google Shape;903;p138"/>
          <p:cNvSpPr txBox="1"/>
          <p:nvPr/>
        </p:nvSpPr>
        <p:spPr>
          <a:xfrm>
            <a:off x="970250" y="2127550"/>
            <a:ext cx="75516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isServiceReady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response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/api/service/status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body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response.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body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Networking Javascript APIs</a:t>
            </a:r>
            <a:endParaRPr/>
          </a:p>
        </p:txBody>
      </p:sp>
      <p:sp>
        <p:nvSpPr>
          <p:cNvPr id="909" name="Google Shape;909;p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Server-Sent Events (or SSE)</a:t>
            </a:r>
            <a:r>
              <a:rPr lang="en"/>
              <a:t> API is event-based interface to HTTP “long polling” techniques where the web server holds the network connection open so that it can send data to the client whenever it wants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Networking Javascript APIs</a:t>
            </a:r>
            <a:endParaRPr/>
          </a:p>
        </p:txBody>
      </p:sp>
      <p:sp>
        <p:nvSpPr>
          <p:cNvPr id="915" name="Google Shape;915;p1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WebSockets</a:t>
            </a:r>
            <a:r>
              <a:rPr lang="en"/>
              <a:t> allow JavaScript code in the browser to easily exchange </a:t>
            </a:r>
            <a:r>
              <a:rPr b="1" lang="en"/>
              <a:t>text</a:t>
            </a:r>
            <a:r>
              <a:rPr lang="en"/>
              <a:t> and </a:t>
            </a:r>
            <a:r>
              <a:rPr b="1" lang="en"/>
              <a:t>binary</a:t>
            </a:r>
            <a:r>
              <a:rPr lang="en"/>
              <a:t> messages with a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As with Server-Sent Events, the client must establish the connection, but once the connection is established, the server can asynchronously send messages to the client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Unlike SSE, binary messages are supported, and messages can be sent in both directions, not just from server to client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1" name="Google Shape;921;p1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Modern JavaScript Tutorial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JavaScript: The Definitive Guide, 7</a:t>
            </a:r>
            <a:r>
              <a:rPr baseline="30000" lang="en"/>
              <a:t>th </a:t>
            </a:r>
            <a:r>
              <a:rPr lang="en"/>
              <a:t>Edition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Property Value Shorthand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3801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This function can be re-written as shown in the next two slides 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226325" y="1152425"/>
            <a:ext cx="4836300" cy="38460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makeUser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name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age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...other properties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makeUser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BF9EEE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(user.name);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Aster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Property Value Shorthand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61925" y="1217325"/>
            <a:ext cx="4836300" cy="38460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makeUser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name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age,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...other properties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makeUser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BF9EEE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(user.name);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Aster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Property Value Shorthand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361925" y="1217325"/>
            <a:ext cx="4836300" cy="38460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makeUser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800" u="none" cap="none" strike="noStrike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name,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age,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...other properties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makeUser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BF9EEE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(user.name);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Aster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Property Existence Test, “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/>
              <a:t>” Operator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Reading a non-existing property just returns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test whether the property exists using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/>
              <a:t> operator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174600" y="2269600"/>
            <a:ext cx="87948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 name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age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true, user.age exists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blabla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false, user.blabla doesn't exist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“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for…in</a:t>
            </a:r>
            <a:r>
              <a:rPr lang="en"/>
              <a:t>” loop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walk over all keys of an object, there exists a special form of the loop: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for..in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497350" y="1972825"/>
            <a:ext cx="7680900" cy="3093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 name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age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isAdmin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keys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(key);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name, age, isAdmin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values for the keys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(user[key]);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John, 30, true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Write the code, one line for each action: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Create an empty object user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Add the property name with the value Abebe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Add the property surname with the value Kebede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Change the value of the name to Aster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Remove the property name from the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Write the function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isEmpty(obj)</a:t>
            </a:r>
            <a:r>
              <a:rPr lang="en"/>
              <a:t> which returns true if the object has no properties, false otherwise.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should work as follows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388800" y="2171475"/>
            <a:ext cx="5538300" cy="271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schedule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(schedule)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schedule[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8:30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get up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(schedule)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Objects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DOM/BOM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Javascript Events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Write the code to sum all salaries in the following object and store in the variable sum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If salaries is empty, then the result must be 0 otherwise it should be 390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5922150" y="2730775"/>
            <a:ext cx="25773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salaries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Kebede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Aster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Kedir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Create a function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multiplyNumeric(obj) </a:t>
            </a:r>
            <a:r>
              <a:rPr lang="en"/>
              <a:t>that multiplies all numeric property values of obj by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3849400" y="1917575"/>
            <a:ext cx="3355800" cy="3093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multiplyNumeric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(menu);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after the call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menu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 menu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14325" y="2669675"/>
            <a:ext cx="2742900" cy="2341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before the call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menu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My menu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 References and Copying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of the fundamental differences of objects versus primitives is that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/>
              <a:t> are stored and copied “</a:t>
            </a:r>
            <a:r>
              <a:rPr b="1" lang="en"/>
              <a:t>by reference</a:t>
            </a:r>
            <a:r>
              <a:rPr lang="en"/>
              <a:t>”, whereas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primitive values: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lang="en"/>
              <a:t>,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/>
              <a:t>,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booleans</a:t>
            </a:r>
            <a:r>
              <a:rPr lang="en"/>
              <a:t>, etc – are always copied “</a:t>
            </a:r>
            <a:r>
              <a:rPr b="1" lang="en"/>
              <a:t>by value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 References and Copying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Copying for primitive data 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Changing the value of phrase affect the value of message?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the output of the following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3904200" y="1403775"/>
            <a:ext cx="3509400" cy="837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message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phrase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message;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1062600" y="2839300"/>
            <a:ext cx="35094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phrase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4331925" y="4044525"/>
            <a:ext cx="2390700" cy="837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(message);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(phrase);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 References and Copying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variable assigned to an object stores not the object itself, but its “address in memory” – in other words “a reference” 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What will be the output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/>
              <a:t> in the last line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837550" y="2622825"/>
            <a:ext cx="46344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 name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admin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user;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admin.name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Marta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7E1F1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(user.name); 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Comparison by Reference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Two objects are equal only if they are the same object.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753875" y="1876475"/>
            <a:ext cx="47157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copy the reference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a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true, 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a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Comparison by Reference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Two independent objects are not equal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764825" y="1909400"/>
            <a:ext cx="55083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{};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{};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two independent objects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a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b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 are two syntaxes for creating an empty array: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592225" y="1974050"/>
            <a:ext cx="3323100" cy="837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Array elements are numbered, starting with zero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 txBox="1"/>
          <p:nvPr/>
        </p:nvSpPr>
        <p:spPr>
          <a:xfrm>
            <a:off x="592225" y="1974050"/>
            <a:ext cx="58674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Plum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Apple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Orange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Plum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replace an element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2" name="Google Shape;262;p41"/>
          <p:cNvSpPr txBox="1"/>
          <p:nvPr/>
        </p:nvSpPr>
        <p:spPr>
          <a:xfrm>
            <a:off x="592225" y="1974050"/>
            <a:ext cx="78195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fruits[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now ["Apple", "Orange", "Pear"]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5"/>
                </a:solidFill>
              </a:rPr>
              <a:t>Objects</a:t>
            </a:r>
            <a:r>
              <a:rPr lang="en"/>
              <a:t> are used to store keyed collections of various data and complex entities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can be created with curly brackets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{…} </a:t>
            </a:r>
            <a:r>
              <a:rPr lang="en"/>
              <a:t>with an optional list of properties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en"/>
              <a:t> is a “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key: value</a:t>
            </a:r>
            <a:r>
              <a:rPr lang="en"/>
              <a:t>” pair, where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/>
              <a:t> is a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(also called a “property name”),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/>
              <a:t> can be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anything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add a new one to the array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70050" y="1952100"/>
            <a:ext cx="90039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fruits[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Lemon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now ["Apple", "Orange", "Pear", "Lemon"]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total count of the elements in the array is its length: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541625" y="1919200"/>
            <a:ext cx="6005700" cy="1213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Plum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fruits.length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 array can store elements of any 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426600" y="1897275"/>
            <a:ext cx="8290800" cy="271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mix of values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{ name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 } 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object at index 1 and then show its name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arr[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].name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Aster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function at index 3 and run it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arr[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]();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hello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Methods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b="1" lang="en"/>
              <a:t>queue</a:t>
            </a:r>
            <a:r>
              <a:rPr lang="en"/>
              <a:t> is one of the most common uses of an array which supports two operations: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appends an element to the end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 get an element from the beginning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Methods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There’s another use case for arrays – the data structure named </a:t>
            </a:r>
            <a:r>
              <a:rPr b="1" lang="en"/>
              <a:t>stack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supports two operations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add an element to the end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takes an element from the end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Methods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636100" y="2116625"/>
            <a:ext cx="75600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remove "Pear" and alert it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Apple, Orange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Methods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636100" y="2116625"/>
            <a:ext cx="55383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fruits.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Apple, Orange, Pear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Methods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636100" y="2116625"/>
            <a:ext cx="75600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remove Apple and alert it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Orange, Pear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Methods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50"/>
          <p:cNvSpPr txBox="1"/>
          <p:nvPr/>
        </p:nvSpPr>
        <p:spPr>
          <a:xfrm>
            <a:off x="636100" y="2116625"/>
            <a:ext cx="57138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fruits.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Apple, Orange, Pear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Methods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/>
              <a:t>/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Methods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lang="en"/>
              <a:t> can add multiple elements at once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0" name="Google Shape;330;p51"/>
          <p:cNvSpPr txBox="1"/>
          <p:nvPr/>
        </p:nvSpPr>
        <p:spPr>
          <a:xfrm>
            <a:off x="383850" y="1842450"/>
            <a:ext cx="7545300" cy="271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fruits.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Peach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fruits.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Pineapple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Lemon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["Pineapple", "Lemon", "Apple", "Orange", "Peach"]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 );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 empty object can be created using one of two syntaxes: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76800" y="1853425"/>
            <a:ext cx="7790400" cy="837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"object constructor" syntax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{}; 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"object literal" syntax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 array is a special kind of object thus behaves like an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7" name="Google Shape;337;p52"/>
          <p:cNvSpPr txBox="1"/>
          <p:nvPr/>
        </p:nvSpPr>
        <p:spPr>
          <a:xfrm>
            <a:off x="394800" y="1875350"/>
            <a:ext cx="8148600" cy="3093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copy by reference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arr.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modify the array by reference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Banana, Pear - 2 items now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Iterating Over Array Elements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One approach</a:t>
            </a:r>
            <a:endParaRPr/>
          </a:p>
        </p:txBody>
      </p:sp>
      <p:sp>
        <p:nvSpPr>
          <p:cNvPr id="344" name="Google Shape;344;p53"/>
          <p:cNvSpPr txBox="1"/>
          <p:nvPr/>
        </p:nvSpPr>
        <p:spPr>
          <a:xfrm>
            <a:off x="394800" y="1996000"/>
            <a:ext cx="57687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arr.length; i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arr[i] 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Iterating Over Array Elements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Using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for..of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for..of</a:t>
            </a:r>
            <a:r>
              <a:rPr lang="en"/>
              <a:t> doesn’t give access to the index of the current element, just its value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2654000" y="2390825"/>
            <a:ext cx="5768700" cy="2341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iterates over array elements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(fruit);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Iterating Over Array Elements</a:t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Because arrays are objects, it is also possible to use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for..in </a:t>
            </a:r>
            <a:r>
              <a:rPr lang="en"/>
              <a:t>but not recommended as it is 10 to 100 times slower</a:t>
            </a:r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756700" y="2314050"/>
            <a:ext cx="62622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arr)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arr[key]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Apple, Orange, Pear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word about “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/>
              <a:t>”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/>
              <a:t> property automatically updates when we modify the array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is actually not the count of values in the array, but the greatest numeric index plus one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5" name="Google Shape;365;p56"/>
          <p:cNvSpPr txBox="1"/>
          <p:nvPr/>
        </p:nvSpPr>
        <p:spPr>
          <a:xfrm>
            <a:off x="647050" y="2719800"/>
            <a:ext cx="44745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fruits[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fruits.length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124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word about “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/>
              <a:t>”</a:t>
            </a:r>
            <a:endParaRPr/>
          </a:p>
        </p:txBody>
      </p:sp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/>
              <a:t> property is also writable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If we increase it manually, nothing interesting happens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But if we decrease it, the array is truncated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this code going to show?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8" name="Google Shape;378;p58"/>
          <p:cNvSpPr txBox="1"/>
          <p:nvPr/>
        </p:nvSpPr>
        <p:spPr>
          <a:xfrm>
            <a:off x="394800" y="1831475"/>
            <a:ext cx="7907100" cy="3093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Apples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push a new value into the "copy"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shoppingCart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fruits;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shoppingCart.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what's in fruits?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fruits.length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?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84" name="Google Shape;384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Create an array styles with items “Jazz” and “Blues”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Append “Rock-n-Roll” to the 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Replace the value in the middle by “Classics”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Your code for finding the middle value should work for any arrays with odd length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Strip off the first value of the array and show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Prepend Rap and Reggae to the array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Write the function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sumInput() </a:t>
            </a:r>
            <a:r>
              <a:rPr lang="en"/>
              <a:t>that: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Asks the user for values using prompt and stores the values in the array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Finishes asking when the user enters a </a:t>
            </a:r>
            <a:r>
              <a:rPr b="1" lang="en"/>
              <a:t>non-numeric value,</a:t>
            </a:r>
            <a:r>
              <a:rPr lang="en"/>
              <a:t> an </a:t>
            </a:r>
            <a:r>
              <a:rPr b="1" lang="en"/>
              <a:t>empty string</a:t>
            </a:r>
            <a:r>
              <a:rPr lang="en"/>
              <a:t>, or presses “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Cancel</a:t>
            </a:r>
            <a:r>
              <a:rPr lang="en"/>
              <a:t>”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Calculates and returns the sum of array items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our application grows bigger, we want to split it into multiple files, so called “modules”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 module is just a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One script is one module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Literals and Properties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put some properties into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{...} </a:t>
            </a:r>
            <a:r>
              <a:rPr lang="en"/>
              <a:t>as “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key: value</a:t>
            </a:r>
            <a:r>
              <a:rPr lang="en"/>
              <a:t>” pairs: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 property has a key (also known as “name” or “identifier”) before the colon "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/>
              <a:t>" and a value to the right of it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71575" y="1842425"/>
            <a:ext cx="24237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402" name="Google Shape;402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Modules can load each other and use special directives export and import to interchange functionality, call functions of one module from another one: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/>
              <a:t> keyword labels variables and functions that should be accessible from outside the current module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/>
              <a:t> allows the import of functionality from other modules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Modules: </a:t>
            </a:r>
            <a:r>
              <a:rPr lang="en">
                <a:solidFill>
                  <a:schemeClr val="accent5"/>
                </a:solidFill>
              </a:rPr>
              <a:t>Export/Import a function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08" name="Google Shape;408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311700" y="1250675"/>
            <a:ext cx="42663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📁 sayHi.js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" sz="1800" u="none" cap="none" strike="noStrike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`Hello,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1" lang="en" sz="1800" u="none" cap="none" strike="noStrike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63"/>
          <p:cNvSpPr txBox="1"/>
          <p:nvPr/>
        </p:nvSpPr>
        <p:spPr>
          <a:xfrm>
            <a:off x="3797400" y="3015400"/>
            <a:ext cx="50349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📁 main.js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 sayHi } </a:t>
            </a:r>
            <a:r>
              <a:rPr b="0" i="0" lang="en" sz="1800" u="none" cap="none" strike="noStrike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./sayHi.js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(sayHi);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function...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Hello, Aster!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/>
          <p:nvPr>
            <p:ph idx="1" type="body"/>
          </p:nvPr>
        </p:nvSpPr>
        <p:spPr>
          <a:xfrm>
            <a:off x="311700" y="1266325"/>
            <a:ext cx="34152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There’s a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/>
              <a:t> object called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endParaRPr/>
          </a:p>
        </p:txBody>
      </p:sp>
      <p:pic>
        <p:nvPicPr>
          <p:cNvPr id="416" name="Google Shape;4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9538" y="128588"/>
            <a:ext cx="5743575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Browser Environment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idx="1" type="body"/>
          </p:nvPr>
        </p:nvSpPr>
        <p:spPr>
          <a:xfrm>
            <a:off x="311700" y="1266325"/>
            <a:ext cx="31869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There’s a “</a:t>
            </a:r>
            <a:r>
              <a:rPr b="1" lang="en"/>
              <a:t>root</a:t>
            </a:r>
            <a:r>
              <a:rPr lang="en"/>
              <a:t>” object called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has two roles: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a</a:t>
            </a:r>
            <a:r>
              <a:rPr b="1" lang="en"/>
              <a:t> global object </a:t>
            </a:r>
            <a:r>
              <a:rPr lang="en"/>
              <a:t>for JavaScript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it represents the “</a:t>
            </a:r>
            <a:r>
              <a:rPr b="1" lang="en"/>
              <a:t>browser window</a:t>
            </a:r>
            <a:r>
              <a:rPr lang="en"/>
              <a:t>” and </a:t>
            </a:r>
            <a:r>
              <a:rPr b="1" lang="en"/>
              <a:t>provides methods to control it</a:t>
            </a:r>
            <a:endParaRPr b="1"/>
          </a:p>
        </p:txBody>
      </p:sp>
      <p:pic>
        <p:nvPicPr>
          <p:cNvPr id="423" name="Google Shape;42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9538" y="128588"/>
            <a:ext cx="5743575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Browser Environment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a global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1" name="Google Shape;431;p66"/>
          <p:cNvSpPr txBox="1"/>
          <p:nvPr/>
        </p:nvSpPr>
        <p:spPr>
          <a:xfrm>
            <a:off x="482550" y="1787625"/>
            <a:ext cx="8280000" cy="2341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global functions are methods of the global object: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 a browser window, to see the window height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8" name="Google Shape;438;p67"/>
          <p:cNvSpPr txBox="1"/>
          <p:nvPr/>
        </p:nvSpPr>
        <p:spPr>
          <a:xfrm>
            <a:off x="482550" y="1787625"/>
            <a:ext cx="70080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.innerHeight);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inner window height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Global Object in Web Browsers</a:t>
            </a:r>
            <a:endParaRPr/>
          </a:p>
        </p:txBody>
      </p:sp>
      <p:sp>
        <p:nvSpPr>
          <p:cNvPr id="444" name="Google Shape;444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 is one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global object</a:t>
            </a:r>
            <a:r>
              <a:rPr lang="en"/>
              <a:t> per browser window or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All of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/>
              <a:t> code (except code running in worker threads) running in that window shares this single global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global object is where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/>
              <a:t>’s standard library is defined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parseInt()</a:t>
            </a:r>
            <a:r>
              <a:rPr lang="en"/>
              <a:t> function,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/>
              <a:t> object,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/>
              <a:t> class, and so 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Global Object in Web Browsers</a:t>
            </a:r>
            <a:endParaRPr/>
          </a:p>
        </p:txBody>
      </p:sp>
      <p:sp>
        <p:nvSpPr>
          <p:cNvPr id="450" name="Google Shape;450;p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In web browsers, the global object also contains the main entry points of various web APIs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Global Object in Web Browsers</a:t>
            </a:r>
            <a:endParaRPr/>
          </a:p>
        </p:txBody>
      </p:sp>
      <p:sp>
        <p:nvSpPr>
          <p:cNvPr id="456" name="Google Shape;456;p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web browsers, the </a:t>
            </a:r>
            <a:r>
              <a:rPr b="1" lang="en"/>
              <a:t>global object</a:t>
            </a:r>
            <a:r>
              <a:rPr lang="en"/>
              <a:t> does double duty: 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7AA"/>
              </a:buClr>
              <a:buSzPts val="1800"/>
              <a:buChar char="●"/>
            </a:pPr>
            <a:r>
              <a:rPr lang="en">
                <a:solidFill>
                  <a:srgbClr val="0077AA"/>
                </a:solidFill>
              </a:rPr>
              <a:t>defines built-in types and functions </a:t>
            </a:r>
            <a:endParaRPr>
              <a:solidFill>
                <a:srgbClr val="0077AA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7AA"/>
              </a:buClr>
              <a:buSzPts val="1800"/>
              <a:buChar char="●"/>
            </a:pPr>
            <a:r>
              <a:rPr lang="en">
                <a:solidFill>
                  <a:srgbClr val="0077AA"/>
                </a:solidFill>
              </a:rPr>
              <a:t>represents the current web browser window and defines properties like </a:t>
            </a:r>
            <a:endParaRPr>
              <a:solidFill>
                <a:srgbClr val="0077AA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lang="en" sz="1800"/>
              <a:t>, which represent the </a:t>
            </a:r>
            <a:r>
              <a:rPr b="1" lang="en" sz="1800"/>
              <a:t>window’s browsing history</a:t>
            </a:r>
            <a:r>
              <a:rPr lang="en" sz="1800"/>
              <a:t>,and </a:t>
            </a:r>
            <a:endParaRPr sz="1800"/>
          </a:p>
          <a:p>
            <a:pPr indent="-342900" lvl="1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innerWidth</a:t>
            </a:r>
            <a:r>
              <a:rPr lang="en" sz="1800"/>
              <a:t>, which holds the</a:t>
            </a:r>
            <a:r>
              <a:rPr b="1" lang="en" sz="1800"/>
              <a:t> window’s width </a:t>
            </a:r>
            <a:r>
              <a:rPr lang="en" sz="1800"/>
              <a:t>in pixels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Global Object in Web Browsers</a:t>
            </a:r>
            <a:endParaRPr/>
          </a:p>
        </p:txBody>
      </p:sp>
      <p:sp>
        <p:nvSpPr>
          <p:cNvPr id="462" name="Google Shape;462;p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of the properties of the </a:t>
            </a:r>
            <a:r>
              <a:rPr b="1" lang="en"/>
              <a:t>global object</a:t>
            </a:r>
            <a:r>
              <a:rPr lang="en"/>
              <a:t> is named </a:t>
            </a:r>
            <a:r>
              <a:rPr b="1" lang="en"/>
              <a:t>window</a:t>
            </a:r>
            <a:r>
              <a:rPr lang="en"/>
              <a:t>, and </a:t>
            </a:r>
            <a:r>
              <a:rPr b="1" lang="en"/>
              <a:t>its value is the global object itself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This means that you can simply type window to refer to the global object in your client-side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add, remove and read properties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Property values are accessible using the dot notation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679375" y="2304150"/>
            <a:ext cx="5319000" cy="2341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get property values of the object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 user.name );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Aster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 user.age ); 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22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add new property</a:t>
            </a:r>
            <a:endParaRPr b="0" i="0" sz="1800" u="none" cap="none" strike="noStrike">
              <a:solidFill>
                <a:srgbClr val="7B7F8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user.isAdmin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a global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9" name="Google Shape;469;p72"/>
          <p:cNvSpPr txBox="1"/>
          <p:nvPr/>
        </p:nvSpPr>
        <p:spPr>
          <a:xfrm>
            <a:off x="638150" y="1876175"/>
            <a:ext cx="7555800" cy="2341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global functions are methods of the global object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a browser window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6" name="Google Shape;476;p73"/>
          <p:cNvSpPr txBox="1"/>
          <p:nvPr/>
        </p:nvSpPr>
        <p:spPr>
          <a:xfrm>
            <a:off x="638150" y="1876175"/>
            <a:ext cx="72621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.innerHeight);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inner window height</a:t>
            </a:r>
            <a:endParaRPr b="0" i="0" sz="1800" u="none" cap="none" strike="noStrike">
              <a:solidFill>
                <a:srgbClr val="F286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Browser Object Model (BOM)</a:t>
            </a:r>
            <a:endParaRPr/>
          </a:p>
        </p:txBody>
      </p:sp>
      <p:sp>
        <p:nvSpPr>
          <p:cNvPr id="482" name="Google Shape;482;p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Represents additional objects provided by the browser (host environment)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Example: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"/>
              <a:t> object provides background information about the browser and the operating system such as 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navigator.userAgent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navigator.platform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/>
              <a:t> object allows us to read the current URL and can redirect the browser to a new one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Browser Object Model (BOM)</a:t>
            </a:r>
            <a:endParaRPr/>
          </a:p>
        </p:txBody>
      </p:sp>
      <p:sp>
        <p:nvSpPr>
          <p:cNvPr id="488" name="Google Shape;488;p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Represents additional objects provided by the browser (host environment)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9" name="Google Shape;489;p75"/>
          <p:cNvSpPr txBox="1"/>
          <p:nvPr/>
        </p:nvSpPr>
        <p:spPr>
          <a:xfrm>
            <a:off x="1059325" y="1837875"/>
            <a:ext cx="7224000" cy="1589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.href);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shows current URL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confirm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Go to Wikipedia?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.href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https://wikipedia.org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495" name="Google Shape;495;p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5"/>
                </a:solidFill>
              </a:rPr>
              <a:t>Document Object </a:t>
            </a:r>
            <a:r>
              <a:rPr lang="en"/>
              <a:t>represents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document that is displayed in a browser window or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en"/>
              <a:t> for working with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documents is known as the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 Object Model</a:t>
            </a:r>
            <a:r>
              <a:rPr lang="en"/>
              <a:t>, or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501" name="Google Shape;501;p77"/>
          <p:cNvSpPr txBox="1"/>
          <p:nvPr>
            <p:ph idx="1" type="body"/>
          </p:nvPr>
        </p:nvSpPr>
        <p:spPr>
          <a:xfrm>
            <a:off x="311700" y="1266325"/>
            <a:ext cx="6170400" cy="34905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&gt;Sample Document&lt;/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&gt;An HTML Document&lt;/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&gt;This is a &lt;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&gt;simple&lt;/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 document.&lt;/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</p:txBody>
      </p:sp>
      <p:pic>
        <p:nvPicPr>
          <p:cNvPr id="507" name="Google Shape;50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326" y="1152425"/>
            <a:ext cx="6477351" cy="39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13" name="Google Shape;513;p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DOM API</a:t>
            </a:r>
            <a:r>
              <a:rPr lang="en"/>
              <a:t> mirrors the tree structure of an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document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for each </a:t>
            </a:r>
            <a:r>
              <a:rPr b="1"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/>
              <a:t> tag in the document</a:t>
            </a:r>
            <a:r>
              <a:rPr lang="en"/>
              <a:t>, there is a corresponding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/>
              <a:t>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/>
              <a:t> object, and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for each run of text in the document</a:t>
            </a:r>
            <a:r>
              <a:rPr lang="en"/>
              <a:t>, there is a corresponding </a:t>
            </a:r>
            <a:r>
              <a:rPr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/>
              <a:t> object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there are also </a:t>
            </a:r>
            <a:r>
              <a:rPr b="1" lang="en"/>
              <a:t>methods for moving elements</a:t>
            </a:r>
            <a:r>
              <a:rPr lang="en"/>
              <a:t> within the document and </a:t>
            </a:r>
            <a:r>
              <a:rPr b="1" lang="en"/>
              <a:t>for removing them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19" name="Google Shape;519;p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 is a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/>
              <a:t> class corresponding to each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tag 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Each occurrence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tag in a document is represented by an instance of the class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/>
              <a:t> tag, for example, is represented by an instance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HTMLBodyElement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r>
              <a:rPr lang="en"/>
              <a:t> tag is represented by an instance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HTMLTableElement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Most of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/>
              <a:t> element classes just mirror the attributes of an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tag, but some define additional methods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HTMLAudioElement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HTMLVideoElement</a:t>
            </a:r>
            <a:r>
              <a:rPr lang="en"/>
              <a:t> classes, for example, define methods like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play()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pause()</a:t>
            </a:r>
            <a:r>
              <a:rPr lang="en"/>
              <a:t> for controlling playback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n"/>
              <a:t>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To remove a property, we can use delete operator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79375" y="1920300"/>
            <a:ext cx="2621700" cy="46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" sz="1800" u="none" cap="none" strike="noStrike">
                <a:solidFill>
                  <a:srgbClr val="7B7F8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user.age;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31" name="Google Shape;531;p8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/>
              <a:t> element objects have properties that correspond to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attributes of the tags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instances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HTMLImageElement</a:t>
            </a:r>
            <a:r>
              <a:rPr lang="en"/>
              <a:t>, which represent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"/>
              <a:t> tags, have a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/>
              <a:t> property that corresponds to the src attribute of the tag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initial value of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/>
              <a:t> property is the attribute value that appears in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tag, and setting this property with JavaScript changes the value of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attribute (and causes the browser to load and display a new image)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 Object Model (DOM)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37" name="Google Shape;537;p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document object is the main “entry point” to the page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change or create anything on the page using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38" name="Google Shape;538;p83"/>
          <p:cNvSpPr txBox="1"/>
          <p:nvPr/>
        </p:nvSpPr>
        <p:spPr>
          <a:xfrm>
            <a:off x="311700" y="2539850"/>
            <a:ext cx="8431200" cy="1965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change the background color to red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.background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change it back after 1 second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.background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44" name="Google Shape;544;p84"/>
          <p:cNvSpPr txBox="1"/>
          <p:nvPr>
            <p:ph idx="1" type="body"/>
          </p:nvPr>
        </p:nvSpPr>
        <p:spPr>
          <a:xfrm>
            <a:off x="311700" y="1266325"/>
            <a:ext cx="3912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 top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&lt;html&gt; = document.documentElement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45" name="Google Shape;54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351" y="0"/>
            <a:ext cx="5116649" cy="49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51" name="Google Shape;551;p85"/>
          <p:cNvSpPr txBox="1"/>
          <p:nvPr>
            <p:ph idx="1" type="body"/>
          </p:nvPr>
        </p:nvSpPr>
        <p:spPr>
          <a:xfrm>
            <a:off x="311700" y="1266325"/>
            <a:ext cx="3912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All operations on the DOM start with the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/>
              <a:t>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That’s the main “entry point” to DOM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it we can access any node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52" name="Google Shape;55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351" y="0"/>
            <a:ext cx="5116649" cy="49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58" name="Google Shape;558;p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TOP:</a:t>
            </a:r>
            <a:r>
              <a:rPr b="1"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documentElement</a:t>
            </a:r>
            <a:r>
              <a:rPr lang="en"/>
              <a:t>, </a:t>
            </a:r>
            <a:r>
              <a:rPr b="1"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body, head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"/>
              <a:t> =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document.documentElement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/>
              <a:t> =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/>
              <a:t> =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document.head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64" name="Google Shape;564;p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Children: </a:t>
            </a:r>
            <a:r>
              <a:rPr b="1"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childNodes, firstChild, lastChild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Child nodes (or children)</a:t>
            </a:r>
            <a:r>
              <a:rPr lang="en"/>
              <a:t> – elements that are direct children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Descendants</a:t>
            </a:r>
            <a:r>
              <a:rPr lang="en"/>
              <a:t> – all elements that are nested in the given one, including children, their children and so 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70" name="Google Shape;570;p8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71" name="Google Shape;571;p88"/>
          <p:cNvSpPr txBox="1"/>
          <p:nvPr/>
        </p:nvSpPr>
        <p:spPr>
          <a:xfrm>
            <a:off x="0" y="0"/>
            <a:ext cx="5296500" cy="4221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&gt;Begin&lt;/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&gt;Information&lt;/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&gt;End&lt;/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...more stuff...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example.js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88"/>
          <p:cNvSpPr txBox="1"/>
          <p:nvPr/>
        </p:nvSpPr>
        <p:spPr>
          <a:xfrm>
            <a:off x="2565375" y="3572875"/>
            <a:ext cx="6471000" cy="158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children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document.body.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childNodes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children.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(children[i]);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3" name="Google Shape;573;p88"/>
          <p:cNvCxnSpPr>
            <a:stCxn id="574" idx="2"/>
            <a:endCxn id="572" idx="0"/>
          </p:cNvCxnSpPr>
          <p:nvPr/>
        </p:nvCxnSpPr>
        <p:spPr>
          <a:xfrm flipH="1">
            <a:off x="5800875" y="2971950"/>
            <a:ext cx="631800" cy="600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4" name="Google Shape;574;p88"/>
          <p:cNvSpPr txBox="1"/>
          <p:nvPr/>
        </p:nvSpPr>
        <p:spPr>
          <a:xfrm>
            <a:off x="5800875" y="2571750"/>
            <a:ext cx="1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example.js</a:t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80" name="Google Shape;580;p89"/>
          <p:cNvSpPr txBox="1"/>
          <p:nvPr>
            <p:ph idx="1" type="body"/>
          </p:nvPr>
        </p:nvSpPr>
        <p:spPr>
          <a:xfrm>
            <a:off x="311700" y="1266325"/>
            <a:ext cx="85206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Children: </a:t>
            </a:r>
            <a:r>
              <a:rPr b="1" lang="en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childNodes, firstChild, lastChild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Properties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firstChild</a:t>
            </a:r>
            <a:r>
              <a:rPr lang="en"/>
              <a:t> and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lastChild</a:t>
            </a:r>
            <a:r>
              <a:rPr lang="en"/>
              <a:t> give direct access to the first and last children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There’s also a special function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elem.hasChildNodes() </a:t>
            </a:r>
            <a:r>
              <a:rPr lang="en"/>
              <a:t>to check whether there are any child nodes</a:t>
            </a:r>
            <a:endParaRPr/>
          </a:p>
        </p:txBody>
      </p:sp>
      <p:sp>
        <p:nvSpPr>
          <p:cNvPr id="581" name="Google Shape;581;p89"/>
          <p:cNvSpPr txBox="1"/>
          <p:nvPr/>
        </p:nvSpPr>
        <p:spPr>
          <a:xfrm>
            <a:off x="223350" y="2732400"/>
            <a:ext cx="8697300" cy="837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elem.childNodes[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elem.firstChild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elem.childNodes[elem.childNodes.length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elem.lastChild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87" name="Google Shape;587;p90"/>
          <p:cNvSpPr txBox="1"/>
          <p:nvPr>
            <p:ph idx="1" type="body"/>
          </p:nvPr>
        </p:nvSpPr>
        <p:spPr>
          <a:xfrm>
            <a:off x="311700" y="1266325"/>
            <a:ext cx="85206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Siblings and the Parent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Siblings are nodes that are children of the same parent</a:t>
            </a:r>
            <a:endParaRPr/>
          </a:p>
        </p:txBody>
      </p:sp>
      <p:sp>
        <p:nvSpPr>
          <p:cNvPr id="588" name="Google Shape;588;p90"/>
          <p:cNvSpPr txBox="1"/>
          <p:nvPr/>
        </p:nvSpPr>
        <p:spPr>
          <a:xfrm>
            <a:off x="0" y="2259800"/>
            <a:ext cx="9144000" cy="2717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parent of &lt;body&gt; is &lt;html&gt;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documentElement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after &lt;head&gt; goes &lt;body&gt;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nextSibling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HTMLBodyElement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before &lt;body&gt; goes &lt;head&gt;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7E1F1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previousSibling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HTMLHeadElement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</p:txBody>
      </p:sp>
      <p:sp>
        <p:nvSpPr>
          <p:cNvPr id="594" name="Google Shape;594;p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Element-Only Navigation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Navigation properties listed above refer to all nodes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instance, in childNodes we can see both text nodes, element nodes, and even comment nodes if they exist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If you want to manipulate element nodes that represent tags and form the structure of the page, you can use element-only navigation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also use multiword property names, but then they must be quoted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918025" y="1810125"/>
            <a:ext cx="3881400" cy="1965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likes coffee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</p:txBody>
      </p:sp>
      <p:sp>
        <p:nvSpPr>
          <p:cNvPr id="600" name="Google Shape;600;p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Element-Only Navigation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01" name="Google Shape;601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700" y="865025"/>
            <a:ext cx="5715000" cy="410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</a:t>
            </a:r>
            <a:endParaRPr/>
          </a:p>
        </p:txBody>
      </p:sp>
      <p:sp>
        <p:nvSpPr>
          <p:cNvPr id="607" name="Google Shape;607;p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Element-Only Navigation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"/>
              <a:t> – only those children that are element nodes.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firstElementChild</a:t>
            </a:r>
            <a:r>
              <a:rPr lang="en"/>
              <a:t>,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lastElementChild</a:t>
            </a:r>
            <a:r>
              <a:rPr lang="en"/>
              <a:t> – first and last element children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previousElementSibling</a:t>
            </a:r>
            <a:r>
              <a:rPr lang="en"/>
              <a:t>,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nextElementSibling</a:t>
            </a:r>
            <a:r>
              <a:rPr lang="en"/>
              <a:t> – neighbor elements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parentElement</a:t>
            </a:r>
            <a:r>
              <a:rPr lang="en"/>
              <a:t> – parent element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 Tables</a:t>
            </a:r>
            <a:endParaRPr/>
          </a:p>
        </p:txBody>
      </p:sp>
      <p:sp>
        <p:nvSpPr>
          <p:cNvPr id="613" name="Google Shape;613;p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 </a:t>
            </a:r>
            <a:r>
              <a:rPr lang="en"/>
              <a:t>element supports the following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table.rows</a:t>
            </a:r>
            <a:r>
              <a:rPr lang="en"/>
              <a:t> – the collection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"/>
              <a:t> elements of the table.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table.caption/tHead/tFoot</a:t>
            </a:r>
            <a:r>
              <a:rPr lang="en"/>
              <a:t> – references to elements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&lt;caption&gt;</a:t>
            </a:r>
            <a:r>
              <a:rPr lang="en"/>
              <a:t>,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&lt;thead&gt;</a:t>
            </a:r>
            <a:r>
              <a:rPr lang="en"/>
              <a:t>,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&lt;tfoot&gt;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table.tBodies</a:t>
            </a:r>
            <a:r>
              <a:rPr lang="en"/>
              <a:t> – the collection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r>
              <a:rPr lang="en"/>
              <a:t> elements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 Tables</a:t>
            </a:r>
            <a:endParaRPr/>
          </a:p>
        </p:txBody>
      </p:sp>
      <p:sp>
        <p:nvSpPr>
          <p:cNvPr id="619" name="Google Shape;619;p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&lt;thead&gt;</a:t>
            </a:r>
            <a:r>
              <a:rPr b="1" lang="en"/>
              <a:t>,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&lt;tfoot&gt;</a:t>
            </a:r>
            <a:r>
              <a:rPr b="1" lang="en"/>
              <a:t>,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r>
              <a:rPr b="1" lang="en"/>
              <a:t> </a:t>
            </a:r>
            <a:r>
              <a:rPr lang="en"/>
              <a:t>elements provide the rows property: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tbody.rows </a:t>
            </a:r>
            <a:r>
              <a:rPr lang="en"/>
              <a:t>– the collection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"/>
              <a:t> inside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 Tables</a:t>
            </a:r>
            <a:endParaRPr/>
          </a:p>
        </p:txBody>
      </p:sp>
      <p:sp>
        <p:nvSpPr>
          <p:cNvPr id="625" name="Google Shape;625;p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tr.cells </a:t>
            </a:r>
            <a:r>
              <a:rPr lang="en"/>
              <a:t>– the collection of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&lt;td</a:t>
            </a:r>
            <a:r>
              <a:rPr lang="en"/>
              <a:t>&gt;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"/>
              <a:t> cells inside the given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tr.sectionRowIndex</a:t>
            </a:r>
            <a:r>
              <a:rPr lang="en"/>
              <a:t> – the position (index) of the given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"/>
              <a:t> inside the enclosing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&lt;thead&gt;/&lt;tbody&gt;/&lt;tfoot&gt;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tr.rowIndex</a:t>
            </a:r>
            <a:r>
              <a:rPr lang="en"/>
              <a:t> – the number of 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"/>
              <a:t> in the table as a whole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 Tables</a:t>
            </a:r>
            <a:endParaRPr/>
          </a:p>
        </p:txBody>
      </p:sp>
      <p:sp>
        <p:nvSpPr>
          <p:cNvPr id="631" name="Google Shape;631;p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"/>
              <a:t> and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td.cellIndex</a:t>
            </a:r>
            <a:r>
              <a:rPr lang="en"/>
              <a:t> – the index of the cell inside the enclosing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Walking the DOM Tables</a:t>
            </a:r>
            <a:endParaRPr/>
          </a:p>
        </p:txBody>
      </p:sp>
      <p:sp>
        <p:nvSpPr>
          <p:cNvPr id="637" name="Google Shape;637;p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8" name="Google Shape;638;p98"/>
          <p:cNvSpPr txBox="1"/>
          <p:nvPr/>
        </p:nvSpPr>
        <p:spPr>
          <a:xfrm>
            <a:off x="561575" y="1136300"/>
            <a:ext cx="2705700" cy="3846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800" u="none" cap="none" strike="noStrike">
                <a:solidFill>
                  <a:srgbClr val="62E88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&gt;one&lt;/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&gt;two&lt;/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&gt;three&lt;/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&gt;four&lt;/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98"/>
          <p:cNvSpPr txBox="1"/>
          <p:nvPr/>
        </p:nvSpPr>
        <p:spPr>
          <a:xfrm>
            <a:off x="3713375" y="3628600"/>
            <a:ext cx="4888800" cy="1213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get td with "two" 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td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table.rows[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].cells[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td.style.backgroundColor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0" i="0" lang="en" sz="1800" u="none" cap="none" strike="noStrike">
                <a:solidFill>
                  <a:srgbClr val="DEE49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645" name="Google Shape;645;p99"/>
          <p:cNvSpPr txBox="1"/>
          <p:nvPr>
            <p:ph idx="1" type="body"/>
          </p:nvPr>
        </p:nvSpPr>
        <p:spPr>
          <a:xfrm>
            <a:off x="311700" y="1266325"/>
            <a:ext cx="58017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each of the following, give at least one way of access them: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/>
              <a:t> DOM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r>
              <a:rPr lang="en"/>
              <a:t> DOM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second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/>
              <a:t> (with Pete)</a:t>
            </a:r>
            <a:endParaRPr/>
          </a:p>
        </p:txBody>
      </p:sp>
      <p:sp>
        <p:nvSpPr>
          <p:cNvPr id="646" name="Google Shape;646;p99"/>
          <p:cNvSpPr txBox="1"/>
          <p:nvPr/>
        </p:nvSpPr>
        <p:spPr>
          <a:xfrm>
            <a:off x="6036925" y="1403925"/>
            <a:ext cx="2999400" cy="3469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&gt;Users:&lt;/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&gt;John&lt;/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&gt;Pete&lt;/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Searching: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getElement*</a:t>
            </a:r>
            <a:r>
              <a:rPr lang="en"/>
              <a:t>,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querySelector*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 are 6 main methods to search for nodes in DOM: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53" name="Google Shape;653;p100"/>
          <p:cNvGraphicFramePr/>
          <p:nvPr/>
        </p:nvGraphicFramePr>
        <p:xfrm>
          <a:off x="493000" y="17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{12634A86-D8E5-4E84-B74E-BC44506569BF}</a:tableStyleId>
              </a:tblPr>
              <a:tblGrid>
                <a:gridCol w="4169650"/>
                <a:gridCol w="41696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Lora"/>
                          <a:ea typeface="Lora"/>
                          <a:cs typeface="Lora"/>
                          <a:sym typeface="Lora"/>
                        </a:rPr>
                        <a:t>Method</a:t>
                      </a:r>
                      <a:endParaRPr b="1" sz="18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Lora"/>
                          <a:ea typeface="Lora"/>
                          <a:cs typeface="Lora"/>
                          <a:sym typeface="Lora"/>
                        </a:rPr>
                        <a:t>Search By</a:t>
                      </a:r>
                      <a:endParaRPr b="1" sz="18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querySelector()</a:t>
                      </a:r>
                      <a:endParaRPr sz="1800" u="none" cap="none" strike="noStrike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CSS-selector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querySelectorAll()</a:t>
                      </a:r>
                      <a:endParaRPr sz="1800" u="none" cap="none" strike="noStrike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CSS-selector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getElementById()</a:t>
                      </a:r>
                      <a:endParaRPr sz="1800" u="none" cap="none" strike="noStrike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getElementsByName()</a:t>
                      </a:r>
                      <a:endParaRPr sz="1800" u="none" cap="none" strike="noStrike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getElementsByTagName()</a:t>
                      </a:r>
                      <a:endParaRPr sz="1800" u="none" cap="none" strike="noStrike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tag or *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getElementsByClassName()</a:t>
                      </a:r>
                      <a:endParaRPr sz="1800" u="none" cap="none" strike="noStrike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Node Properties</a:t>
            </a:r>
            <a:endParaRPr/>
          </a:p>
        </p:txBody>
      </p:sp>
      <p:sp>
        <p:nvSpPr>
          <p:cNvPr id="659" name="Google Shape;659;p101"/>
          <p:cNvSpPr txBox="1"/>
          <p:nvPr>
            <p:ph idx="1" type="body"/>
          </p:nvPr>
        </p:nvSpPr>
        <p:spPr>
          <a:xfrm>
            <a:off x="311700" y="1266325"/>
            <a:ext cx="30864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DOM node belongs to a certain class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classes form a hierarchy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60" name="Google Shape;660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063" y="393225"/>
            <a:ext cx="5534025" cy="432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Square Brackets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multiword properties, the dot access doesn’t 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dot requires the key to be a valid variable identifier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contains no spaces, doesn’t start with a digit and doesn’t include special characters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/>
              <a:t> are allowed)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866400" y="1853425"/>
            <a:ext cx="5384700" cy="837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B7F8B"/>
                </a:solidFill>
                <a:latin typeface="Courier New"/>
                <a:ea typeface="Courier New"/>
                <a:cs typeface="Courier New"/>
                <a:sym typeface="Courier New"/>
              </a:rPr>
              <a:t>// this would give a syntax error</a:t>
            </a:r>
            <a:endParaRPr b="0" i="0" sz="1800" u="none" cap="none" strike="noStrike">
              <a:solidFill>
                <a:srgbClr val="7B7F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User.likes coffee </a:t>
            </a:r>
            <a:r>
              <a:rPr b="0" i="0" lang="en" sz="1800" u="none" cap="none" strike="noStrike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Node Properties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66" name="Google Shape;666;p10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nodeType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use it to see if a node is a text or an element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has a numeric value: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 for elements,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3 for text nodes, and a few others for other node types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It is read-only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Node Properties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2" name="Google Shape;672;p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nodeName/tagName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elements, tag name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non-element nodes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nodeName</a:t>
            </a:r>
            <a:r>
              <a:rPr lang="en"/>
              <a:t> describes what it 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is read-only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Node Properties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8" name="Google Shape;678;p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HTML content of the element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Can be modified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Node Properties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84" name="Google Shape;684;p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outerHTML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full HTML of the element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 write operation into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elem.outerHTML</a:t>
            </a:r>
            <a:r>
              <a:rPr lang="en"/>
              <a:t> does not touch elem itself, instead it gets replaced with the new HTML in the outer context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Node Properties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90" name="Google Shape;690;p1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nodeValue/data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content of a non-element node (text, comment)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These two are almost the same, usually we use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Can be modified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Node Properties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96" name="Google Shape;696;p1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text inside the element: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/>
              <a:t> minus 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&lt;tags&gt;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Writing into it puts the text inside the element, with all special characters and tags treated exactly as text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Can safely insert user-generated text and protect from unwanted HTML insertions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Node Properties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2" name="Google Shape;702;p1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hidden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When set to true, does the same as CSS display:none.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Modifying the 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8" name="Google Shape;708;p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Methods to create new nodes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document.createElement(tag) </a:t>
            </a:r>
            <a:r>
              <a:rPr lang="en"/>
              <a:t>– creates an element with the given tag,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document.createTextNode(value)</a:t>
            </a:r>
            <a:r>
              <a:rPr lang="en"/>
              <a:t> – creates a text node (rarely used),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elem.cloneNode(deep)</a:t>
            </a:r>
            <a:r>
              <a:rPr lang="en"/>
              <a:t> – clones the element, if deep==true then with all descendants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Modifying the 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14" name="Google Shape;714;p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Insertion and removal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node.append(...nodes or strings)</a:t>
            </a:r>
            <a:r>
              <a:rPr lang="en"/>
              <a:t> – insert into node, at the end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node.prepend(...nodes or strings)</a:t>
            </a:r>
            <a:r>
              <a:rPr lang="en"/>
              <a:t> – insert into node, at the beginning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node.before(...nodes or strings)</a:t>
            </a:r>
            <a:r>
              <a:rPr lang="en"/>
              <a:t> –- insert right before node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Modifying the 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20" name="Google Shape;720;p1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Insertion and removal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node.after(...nodes or strings)</a:t>
            </a:r>
            <a:r>
              <a:rPr lang="en"/>
              <a:t> –- insert right after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node.replaceWith(...nodes or strings)</a:t>
            </a:r>
            <a:r>
              <a:rPr lang="en"/>
              <a:t> –- replace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node.remove()</a:t>
            </a:r>
            <a:r>
              <a:rPr lang="en"/>
              <a:t> –- remove the node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Text strings are inserted “as text”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