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79" r:id="rId4"/>
    <p:sldId id="278" r:id="rId5"/>
    <p:sldId id="276" r:id="rId6"/>
    <p:sldId id="277" r:id="rId7"/>
    <p:sldId id="280" r:id="rId8"/>
    <p:sldId id="260" r:id="rId9"/>
    <p:sldId id="261" r:id="rId10"/>
    <p:sldId id="281" r:id="rId11"/>
    <p:sldId id="262" r:id="rId12"/>
    <p:sldId id="283" r:id="rId13"/>
    <p:sldId id="263" r:id="rId14"/>
    <p:sldId id="264" r:id="rId15"/>
    <p:sldId id="265" r:id="rId16"/>
    <p:sldId id="282" r:id="rId17"/>
    <p:sldId id="284" r:id="rId18"/>
    <p:sldId id="285" r:id="rId19"/>
    <p:sldId id="287" r:id="rId20"/>
    <p:sldId id="286" r:id="rId21"/>
    <p:sldId id="288" r:id="rId22"/>
    <p:sldId id="298" r:id="rId23"/>
    <p:sldId id="299" r:id="rId24"/>
    <p:sldId id="301" r:id="rId25"/>
    <p:sldId id="300" r:id="rId26"/>
    <p:sldId id="303" r:id="rId27"/>
    <p:sldId id="304" r:id="rId28"/>
    <p:sldId id="305" r:id="rId29"/>
    <p:sldId id="306" r:id="rId30"/>
    <p:sldId id="30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accent1"/>
        </a:solidFill>
        <a:effectLst/>
      </p:bgPr>
    </p:bg>
    <p:spTree>
      <p:nvGrpSpPr>
        <p:cNvPr id="1" name=""/>
        <p:cNvGrpSpPr/>
        <p:nvPr/>
      </p:nvGrpSpPr>
      <p:grpSpPr>
        <a:xfrm>
          <a:off x="0" y="0"/>
          <a:ext cx="0" cy="0"/>
          <a:chOff x="0" y="0"/>
          <a:chExt cx="0" cy="0"/>
        </a:xfrm>
      </p:grpSpPr>
      <p:sp>
        <p:nvSpPr>
          <p:cNvPr id="7" name="任意多边形: 形状 6"/>
          <p:cNvSpPr/>
          <p:nvPr/>
        </p:nvSpPr>
        <p:spPr>
          <a:xfrm>
            <a:off x="-1" y="4895723"/>
            <a:ext cx="12192001" cy="1975365"/>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0" y="5420884"/>
            <a:ext cx="12192000" cy="1445191"/>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0" y="5731918"/>
            <a:ext cx="12192000" cy="113333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30"/>
          <p:cNvSpPr/>
          <p:nvPr/>
        </p:nvSpPr>
        <p:spPr>
          <a:xfrm rot="20700000" flipH="1">
            <a:off x="9058963" y="426699"/>
            <a:ext cx="895556" cy="619197"/>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50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2888343" y="2678966"/>
            <a:ext cx="6415314" cy="830997"/>
          </a:xfrm>
        </p:spPr>
        <p:txBody>
          <a:bodyPr anchor="b">
            <a:normAutofit/>
          </a:bodyPr>
          <a:lstStyle>
            <a:lvl1pPr algn="ctr">
              <a:defRPr sz="40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888343" y="3573010"/>
            <a:ext cx="6415314" cy="461665"/>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accent1"/>
        </a:solidFill>
        <a:effectLst/>
      </p:bgPr>
    </p:bg>
    <p:spTree>
      <p:nvGrpSpPr>
        <p:cNvPr id="1" name=""/>
        <p:cNvGrpSpPr/>
        <p:nvPr/>
      </p:nvGrpSpPr>
      <p:grpSpPr>
        <a:xfrm>
          <a:off x="0" y="0"/>
          <a:ext cx="0" cy="0"/>
          <a:chOff x="0" y="0"/>
          <a:chExt cx="0" cy="0"/>
        </a:xfrm>
      </p:grpSpPr>
      <p:sp>
        <p:nvSpPr>
          <p:cNvPr id="7" name="椭圆 6"/>
          <p:cNvSpPr/>
          <p:nvPr/>
        </p:nvSpPr>
        <p:spPr>
          <a:xfrm rot="10800000">
            <a:off x="1281392" y="329603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0800000">
            <a:off x="1913518" y="3328786"/>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2484831" y="3362190"/>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650376" y="329603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078054" y="3328787"/>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73550" y="3362190"/>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560528" y="3420693"/>
            <a:ext cx="440457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p:nvSpPr>
        <p:spPr>
          <a:xfrm>
            <a:off x="1" y="4882636"/>
            <a:ext cx="12191999" cy="1975365"/>
          </a:xfrm>
          <a:custGeom>
            <a:avLst/>
            <a:gdLst>
              <a:gd name="connsiteX0" fmla="*/ 4408996 w 12191999"/>
              <a:gd name="connsiteY0" fmla="*/ 0 h 1975365"/>
              <a:gd name="connsiteX1" fmla="*/ 5790561 w 12191999"/>
              <a:gd name="connsiteY1" fmla="*/ 551581 h 1975365"/>
              <a:gd name="connsiteX2" fmla="*/ 5801495 w 12191999"/>
              <a:gd name="connsiteY2" fmla="*/ 563959 h 1975365"/>
              <a:gd name="connsiteX3" fmla="*/ 5826131 w 12191999"/>
              <a:gd name="connsiteY3" fmla="*/ 553912 h 1975365"/>
              <a:gd name="connsiteX4" fmla="*/ 6523038 w 12191999"/>
              <a:gd name="connsiteY4" fmla="*/ 434799 h 1975365"/>
              <a:gd name="connsiteX5" fmla="*/ 7789046 w 12191999"/>
              <a:gd name="connsiteY5" fmla="*/ 878743 h 1975365"/>
              <a:gd name="connsiteX6" fmla="*/ 7859692 w 12191999"/>
              <a:gd name="connsiteY6" fmla="*/ 944547 h 1975365"/>
              <a:gd name="connsiteX7" fmla="*/ 7890845 w 12191999"/>
              <a:gd name="connsiteY7" fmla="*/ 901137 h 1975365"/>
              <a:gd name="connsiteX8" fmla="*/ 9633465 w 12191999"/>
              <a:gd name="connsiteY8" fmla="*/ 116746 h 1975365"/>
              <a:gd name="connsiteX9" fmla="*/ 11376086 w 12191999"/>
              <a:gd name="connsiteY9" fmla="*/ 901137 h 1975365"/>
              <a:gd name="connsiteX10" fmla="*/ 11381374 w 12191999"/>
              <a:gd name="connsiteY10" fmla="*/ 908506 h 1975365"/>
              <a:gd name="connsiteX11" fmla="*/ 11472015 w 12191999"/>
              <a:gd name="connsiteY11" fmla="*/ 824077 h 1975365"/>
              <a:gd name="connsiteX12" fmla="*/ 12041117 w 12191999"/>
              <a:gd name="connsiteY12" fmla="*/ 499246 h 1975365"/>
              <a:gd name="connsiteX13" fmla="*/ 12191999 w 12191999"/>
              <a:gd name="connsiteY13" fmla="*/ 452495 h 1975365"/>
              <a:gd name="connsiteX14" fmla="*/ 12191999 w 12191999"/>
              <a:gd name="connsiteY14" fmla="*/ 1975365 h 1975365"/>
              <a:gd name="connsiteX15" fmla="*/ 0 w 12191999"/>
              <a:gd name="connsiteY15" fmla="*/ 1975365 h 1975365"/>
              <a:gd name="connsiteX16" fmla="*/ 0 w 12191999"/>
              <a:gd name="connsiteY16" fmla="*/ 373214 h 1975365"/>
              <a:gd name="connsiteX17" fmla="*/ 103466 w 12191999"/>
              <a:gd name="connsiteY17" fmla="*/ 416152 h 1975365"/>
              <a:gd name="connsiteX18" fmla="*/ 712248 w 12191999"/>
              <a:gd name="connsiteY18" fmla="*/ 843689 h 1975365"/>
              <a:gd name="connsiteX19" fmla="*/ 815917 w 12191999"/>
              <a:gd name="connsiteY19" fmla="*/ 961054 h 1975365"/>
              <a:gd name="connsiteX20" fmla="*/ 821465 w 12191999"/>
              <a:gd name="connsiteY20" fmla="*/ 955887 h 1975365"/>
              <a:gd name="connsiteX21" fmla="*/ 2307470 w 12191999"/>
              <a:gd name="connsiteY21" fmla="*/ 434799 h 1975365"/>
              <a:gd name="connsiteX22" fmla="*/ 2932400 w 12191999"/>
              <a:gd name="connsiteY22" fmla="*/ 514784 h 1975365"/>
              <a:gd name="connsiteX23" fmla="*/ 3033353 w 12191999"/>
              <a:gd name="connsiteY23" fmla="*/ 546065 h 1975365"/>
              <a:gd name="connsiteX24" fmla="*/ 3142988 w 12191999"/>
              <a:gd name="connsiteY24" fmla="*/ 443944 h 1975365"/>
              <a:gd name="connsiteX25" fmla="*/ 4408996 w 12191999"/>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1999" h="1975365">
                <a:moveTo>
                  <a:pt x="4408996" y="0"/>
                </a:moveTo>
                <a:cubicBezTo>
                  <a:pt x="4965206" y="0"/>
                  <a:pt x="5462174" y="214716"/>
                  <a:pt x="5790561" y="551581"/>
                </a:cubicBezTo>
                <a:lnTo>
                  <a:pt x="5801495" y="563959"/>
                </a:lnTo>
                <a:lnTo>
                  <a:pt x="5826131" y="553912"/>
                </a:lnTo>
                <a:cubicBezTo>
                  <a:pt x="6040333" y="477212"/>
                  <a:pt x="6275835" y="434799"/>
                  <a:pt x="6523038" y="434799"/>
                </a:cubicBezTo>
                <a:cubicBezTo>
                  <a:pt x="7017445" y="434799"/>
                  <a:pt x="7465046" y="604452"/>
                  <a:pt x="7789046" y="878743"/>
                </a:cubicBezTo>
                <a:lnTo>
                  <a:pt x="7859692" y="944547"/>
                </a:lnTo>
                <a:lnTo>
                  <a:pt x="7890845" y="901137"/>
                </a:lnTo>
                <a:cubicBezTo>
                  <a:pt x="8268504" y="427892"/>
                  <a:pt x="8908064" y="116746"/>
                  <a:pt x="9633465" y="116746"/>
                </a:cubicBezTo>
                <a:cubicBezTo>
                  <a:pt x="10358867" y="116746"/>
                  <a:pt x="10998426" y="427892"/>
                  <a:pt x="11376086" y="901137"/>
                </a:cubicBezTo>
                <a:lnTo>
                  <a:pt x="11381374" y="908506"/>
                </a:lnTo>
                <a:lnTo>
                  <a:pt x="11472015" y="824077"/>
                </a:lnTo>
                <a:cubicBezTo>
                  <a:pt x="11634015" y="686932"/>
                  <a:pt x="11826915" y="575946"/>
                  <a:pt x="12041117" y="499246"/>
                </a:cubicBezTo>
                <a:lnTo>
                  <a:pt x="12191999" y="452495"/>
                </a:lnTo>
                <a:lnTo>
                  <a:pt x="12191999" y="1975365"/>
                </a:lnTo>
                <a:lnTo>
                  <a:pt x="0" y="1975365"/>
                </a:lnTo>
                <a:lnTo>
                  <a:pt x="0" y="373214"/>
                </a:lnTo>
                <a:lnTo>
                  <a:pt x="103466" y="416152"/>
                </a:lnTo>
                <a:cubicBezTo>
                  <a:pt x="337103" y="525156"/>
                  <a:pt x="543613" y="670701"/>
                  <a:pt x="712248" y="843689"/>
                </a:cubicBezTo>
                <a:lnTo>
                  <a:pt x="815917" y="961054"/>
                </a:lnTo>
                <a:lnTo>
                  <a:pt x="821465" y="955887"/>
                </a:lnTo>
                <a:cubicBezTo>
                  <a:pt x="1201766" y="633932"/>
                  <a:pt x="1727148" y="434799"/>
                  <a:pt x="2307470" y="434799"/>
                </a:cubicBezTo>
                <a:cubicBezTo>
                  <a:pt x="2525090" y="434799"/>
                  <a:pt x="2734985" y="462802"/>
                  <a:pt x="2932400" y="514784"/>
                </a:cubicBezTo>
                <a:lnTo>
                  <a:pt x="3033353" y="546065"/>
                </a:lnTo>
                <a:lnTo>
                  <a:pt x="3142988" y="443944"/>
                </a:lnTo>
                <a:cubicBezTo>
                  <a:pt x="3466988" y="169652"/>
                  <a:pt x="3914590" y="0"/>
                  <a:pt x="4408996"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2" y="5412809"/>
            <a:ext cx="12192001" cy="1445191"/>
          </a:xfrm>
          <a:custGeom>
            <a:avLst/>
            <a:gdLst>
              <a:gd name="connsiteX0" fmla="*/ 3246538 w 12192001"/>
              <a:gd name="connsiteY0" fmla="*/ 0 h 1445191"/>
              <a:gd name="connsiteX1" fmla="*/ 3888381 w 12192001"/>
              <a:gd name="connsiteY1" fmla="*/ 335498 h 1445191"/>
              <a:gd name="connsiteX2" fmla="*/ 3925176 w 12192001"/>
              <a:gd name="connsiteY2" fmla="*/ 402142 h 1445191"/>
              <a:gd name="connsiteX3" fmla="*/ 4047372 w 12192001"/>
              <a:gd name="connsiteY3" fmla="*/ 336937 h 1445191"/>
              <a:gd name="connsiteX4" fmla="*/ 4348662 w 12192001"/>
              <a:gd name="connsiteY4" fmla="*/ 277137 h 1445191"/>
              <a:gd name="connsiteX5" fmla="*/ 4990506 w 12192001"/>
              <a:gd name="connsiteY5" fmla="*/ 612635 h 1445191"/>
              <a:gd name="connsiteX6" fmla="*/ 4990587 w 12192001"/>
              <a:gd name="connsiteY6" fmla="*/ 612785 h 1445191"/>
              <a:gd name="connsiteX7" fmla="*/ 5017399 w 12192001"/>
              <a:gd name="connsiteY7" fmla="*/ 564223 h 1445191"/>
              <a:gd name="connsiteX8" fmla="*/ 5836210 w 12192001"/>
              <a:gd name="connsiteY8" fmla="*/ 136221 h 1445191"/>
              <a:gd name="connsiteX9" fmla="*/ 6306886 w 12192001"/>
              <a:gd name="connsiteY9" fmla="*/ 253387 h 1445191"/>
              <a:gd name="connsiteX10" fmla="*/ 6347988 w 12192001"/>
              <a:gd name="connsiteY10" fmla="*/ 277935 h 1445191"/>
              <a:gd name="connsiteX11" fmla="*/ 6394194 w 12192001"/>
              <a:gd name="connsiteY11" fmla="*/ 222879 h 1445191"/>
              <a:gd name="connsiteX12" fmla="*/ 6941520 w 12192001"/>
              <a:gd name="connsiteY12" fmla="*/ 0 h 1445191"/>
              <a:gd name="connsiteX13" fmla="*/ 7488846 w 12192001"/>
              <a:gd name="connsiteY13" fmla="*/ 222879 h 1445191"/>
              <a:gd name="connsiteX14" fmla="*/ 7529289 w 12192001"/>
              <a:gd name="connsiteY14" fmla="*/ 271069 h 1445191"/>
              <a:gd name="connsiteX15" fmla="*/ 7537925 w 12192001"/>
              <a:gd name="connsiteY15" fmla="*/ 265911 h 1445191"/>
              <a:gd name="connsiteX16" fmla="*/ 8008603 w 12192001"/>
              <a:gd name="connsiteY16" fmla="*/ 148745 h 1445191"/>
              <a:gd name="connsiteX17" fmla="*/ 8755262 w 12192001"/>
              <a:gd name="connsiteY17" fmla="*/ 484217 h 1445191"/>
              <a:gd name="connsiteX18" fmla="*/ 8852685 w 12192001"/>
              <a:gd name="connsiteY18" fmla="*/ 615575 h 1445191"/>
              <a:gd name="connsiteX19" fmla="*/ 8854308 w 12192001"/>
              <a:gd name="connsiteY19" fmla="*/ 612634 h 1445191"/>
              <a:gd name="connsiteX20" fmla="*/ 9496151 w 12192001"/>
              <a:gd name="connsiteY20" fmla="*/ 277136 h 1445191"/>
              <a:gd name="connsiteX21" fmla="*/ 9928922 w 12192001"/>
              <a:gd name="connsiteY21" fmla="*/ 407095 h 1445191"/>
              <a:gd name="connsiteX22" fmla="*/ 9938225 w 12192001"/>
              <a:gd name="connsiteY22" fmla="*/ 414641 h 1445191"/>
              <a:gd name="connsiteX23" fmla="*/ 9981920 w 12192001"/>
              <a:gd name="connsiteY23" fmla="*/ 335498 h 1445191"/>
              <a:gd name="connsiteX24" fmla="*/ 10623763 w 12192001"/>
              <a:gd name="connsiteY24" fmla="*/ 0 h 1445191"/>
              <a:gd name="connsiteX25" fmla="*/ 11265607 w 12192001"/>
              <a:gd name="connsiteY25" fmla="*/ 335498 h 1445191"/>
              <a:gd name="connsiteX26" fmla="*/ 11291202 w 12192001"/>
              <a:gd name="connsiteY26" fmla="*/ 381858 h 1445191"/>
              <a:gd name="connsiteX27" fmla="*/ 11306415 w 12192001"/>
              <a:gd name="connsiteY27" fmla="*/ 369518 h 1445191"/>
              <a:gd name="connsiteX28" fmla="*/ 11739186 w 12192001"/>
              <a:gd name="connsiteY28" fmla="*/ 239559 h 1445191"/>
              <a:gd name="connsiteX29" fmla="*/ 12171956 w 12192001"/>
              <a:gd name="connsiteY29" fmla="*/ 369518 h 1445191"/>
              <a:gd name="connsiteX30" fmla="*/ 12192001 w 12192001"/>
              <a:gd name="connsiteY30" fmla="*/ 385777 h 1445191"/>
              <a:gd name="connsiteX31" fmla="*/ 12192001 w 12192001"/>
              <a:gd name="connsiteY31" fmla="*/ 1445191 h 1445191"/>
              <a:gd name="connsiteX32" fmla="*/ 0 w 12192001"/>
              <a:gd name="connsiteY32" fmla="*/ 1445191 h 1445191"/>
              <a:gd name="connsiteX33" fmla="*/ 0 w 12192001"/>
              <a:gd name="connsiteY33" fmla="*/ 160691 h 1445191"/>
              <a:gd name="connsiteX34" fmla="*/ 41876 w 12192001"/>
              <a:gd name="connsiteY34" fmla="*/ 184935 h 1445191"/>
              <a:gd name="connsiteX35" fmla="*/ 134451 w 12192001"/>
              <a:gd name="connsiteY35" fmla="*/ 253847 h 1445191"/>
              <a:gd name="connsiteX36" fmla="*/ 135221 w 12192001"/>
              <a:gd name="connsiteY36" fmla="*/ 253387 h 1445191"/>
              <a:gd name="connsiteX37" fmla="*/ 605900 w 12192001"/>
              <a:gd name="connsiteY37" fmla="*/ 136221 h 1445191"/>
              <a:gd name="connsiteX38" fmla="*/ 1450394 w 12192001"/>
              <a:gd name="connsiteY38" fmla="*/ 603610 h 1445191"/>
              <a:gd name="connsiteX39" fmla="*/ 1457193 w 12192001"/>
              <a:gd name="connsiteY39" fmla="*/ 617070 h 1445191"/>
              <a:gd name="connsiteX40" fmla="*/ 1531063 w 12192001"/>
              <a:gd name="connsiteY40" fmla="*/ 529051 h 1445191"/>
              <a:gd name="connsiteX41" fmla="*/ 2118933 w 12192001"/>
              <a:gd name="connsiteY41" fmla="*/ 289663 h 1445191"/>
              <a:gd name="connsiteX42" fmla="*/ 2532753 w 12192001"/>
              <a:gd name="connsiteY42" fmla="*/ 397949 h 1445191"/>
              <a:gd name="connsiteX43" fmla="*/ 2559976 w 12192001"/>
              <a:gd name="connsiteY43" fmla="*/ 416495 h 1445191"/>
              <a:gd name="connsiteX44" fmla="*/ 2604696 w 12192001"/>
              <a:gd name="connsiteY44" fmla="*/ 335498 h 1445191"/>
              <a:gd name="connsiteX45" fmla="*/ 3246538 w 12192001"/>
              <a:gd name="connsiteY4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1" h="1445191">
                <a:moveTo>
                  <a:pt x="3246538" y="0"/>
                </a:moveTo>
                <a:cubicBezTo>
                  <a:pt x="3513718" y="0"/>
                  <a:pt x="3749281" y="133083"/>
                  <a:pt x="3888381" y="335498"/>
                </a:cubicBezTo>
                <a:lnTo>
                  <a:pt x="3925176" y="402142"/>
                </a:lnTo>
                <a:lnTo>
                  <a:pt x="4047372" y="336937"/>
                </a:lnTo>
                <a:cubicBezTo>
                  <a:pt x="4139977" y="298430"/>
                  <a:pt x="4241791" y="277137"/>
                  <a:pt x="4348662" y="277137"/>
                </a:cubicBezTo>
                <a:cubicBezTo>
                  <a:pt x="4615842" y="277137"/>
                  <a:pt x="4851406" y="410220"/>
                  <a:pt x="4990506" y="612635"/>
                </a:cubicBezTo>
                <a:lnTo>
                  <a:pt x="4990587" y="612785"/>
                </a:lnTo>
                <a:lnTo>
                  <a:pt x="5017399" y="564223"/>
                </a:lnTo>
                <a:cubicBezTo>
                  <a:pt x="5194852" y="305997"/>
                  <a:pt x="5495363" y="136221"/>
                  <a:pt x="5836210" y="136221"/>
                </a:cubicBezTo>
                <a:cubicBezTo>
                  <a:pt x="6006632" y="136221"/>
                  <a:pt x="6166972" y="178665"/>
                  <a:pt x="6306886" y="253387"/>
                </a:cubicBezTo>
                <a:lnTo>
                  <a:pt x="6347988" y="277935"/>
                </a:lnTo>
                <a:lnTo>
                  <a:pt x="6394194" y="222879"/>
                </a:lnTo>
                <a:cubicBezTo>
                  <a:pt x="6534266" y="85173"/>
                  <a:pt x="6727776" y="0"/>
                  <a:pt x="6941520" y="0"/>
                </a:cubicBezTo>
                <a:cubicBezTo>
                  <a:pt x="7155263" y="0"/>
                  <a:pt x="7348773" y="85173"/>
                  <a:pt x="7488846" y="222879"/>
                </a:cubicBezTo>
                <a:lnTo>
                  <a:pt x="7529289" y="271069"/>
                </a:lnTo>
                <a:lnTo>
                  <a:pt x="7537925" y="265911"/>
                </a:lnTo>
                <a:cubicBezTo>
                  <a:pt x="7677840" y="191189"/>
                  <a:pt x="7838181" y="148745"/>
                  <a:pt x="8008603" y="148745"/>
                </a:cubicBezTo>
                <a:cubicBezTo>
                  <a:pt x="8306843" y="148745"/>
                  <a:pt x="8574203" y="278730"/>
                  <a:pt x="8755262" y="484217"/>
                </a:cubicBezTo>
                <a:lnTo>
                  <a:pt x="8852685" y="615575"/>
                </a:lnTo>
                <a:lnTo>
                  <a:pt x="8854308" y="612634"/>
                </a:lnTo>
                <a:cubicBezTo>
                  <a:pt x="8993408" y="410219"/>
                  <a:pt x="9228971" y="277136"/>
                  <a:pt x="9496151" y="277136"/>
                </a:cubicBezTo>
                <a:cubicBezTo>
                  <a:pt x="9656459" y="277136"/>
                  <a:pt x="9805385" y="325046"/>
                  <a:pt x="9928922" y="407095"/>
                </a:cubicBezTo>
                <a:lnTo>
                  <a:pt x="9938225" y="414641"/>
                </a:lnTo>
                <a:lnTo>
                  <a:pt x="9981920" y="335498"/>
                </a:lnTo>
                <a:cubicBezTo>
                  <a:pt x="10121021" y="133083"/>
                  <a:pt x="10356583" y="0"/>
                  <a:pt x="10623763" y="0"/>
                </a:cubicBezTo>
                <a:cubicBezTo>
                  <a:pt x="10890944" y="0"/>
                  <a:pt x="11126506" y="133083"/>
                  <a:pt x="11265607" y="335498"/>
                </a:cubicBezTo>
                <a:lnTo>
                  <a:pt x="11291202" y="381858"/>
                </a:lnTo>
                <a:lnTo>
                  <a:pt x="11306415" y="369518"/>
                </a:lnTo>
                <a:cubicBezTo>
                  <a:pt x="11429952" y="287469"/>
                  <a:pt x="11578878" y="239559"/>
                  <a:pt x="11739186" y="239559"/>
                </a:cubicBezTo>
                <a:cubicBezTo>
                  <a:pt x="11899494" y="239559"/>
                  <a:pt x="12048420" y="287469"/>
                  <a:pt x="12171956" y="369518"/>
                </a:cubicBezTo>
                <a:lnTo>
                  <a:pt x="12192001" y="385777"/>
                </a:lnTo>
                <a:lnTo>
                  <a:pt x="12192001" y="1445191"/>
                </a:lnTo>
                <a:lnTo>
                  <a:pt x="0" y="1445191"/>
                </a:lnTo>
                <a:lnTo>
                  <a:pt x="0" y="160691"/>
                </a:lnTo>
                <a:lnTo>
                  <a:pt x="41876" y="184935"/>
                </a:lnTo>
                <a:lnTo>
                  <a:pt x="134451" y="253847"/>
                </a:lnTo>
                <a:lnTo>
                  <a:pt x="135221" y="253387"/>
                </a:lnTo>
                <a:cubicBezTo>
                  <a:pt x="275136" y="178665"/>
                  <a:pt x="435476" y="136221"/>
                  <a:pt x="605900" y="136221"/>
                </a:cubicBezTo>
                <a:cubicBezTo>
                  <a:pt x="963788" y="136221"/>
                  <a:pt x="1277208" y="323399"/>
                  <a:pt x="1450394" y="603610"/>
                </a:cubicBezTo>
                <a:lnTo>
                  <a:pt x="1457193" y="617070"/>
                </a:lnTo>
                <a:lnTo>
                  <a:pt x="1531063" y="529051"/>
                </a:lnTo>
                <a:cubicBezTo>
                  <a:pt x="1681511" y="381145"/>
                  <a:pt x="1889354" y="289663"/>
                  <a:pt x="2118933" y="289663"/>
                </a:cubicBezTo>
                <a:cubicBezTo>
                  <a:pt x="2269592" y="289663"/>
                  <a:pt x="2410892" y="329061"/>
                  <a:pt x="2532753" y="397949"/>
                </a:cubicBezTo>
                <a:lnTo>
                  <a:pt x="2559976" y="416495"/>
                </a:lnTo>
                <a:lnTo>
                  <a:pt x="2604696" y="335498"/>
                </a:lnTo>
                <a:cubicBezTo>
                  <a:pt x="2743795" y="133083"/>
                  <a:pt x="2979358" y="0"/>
                  <a:pt x="3246538"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0" y="5724661"/>
            <a:ext cx="12192001" cy="1133339"/>
          </a:xfrm>
          <a:custGeom>
            <a:avLst/>
            <a:gdLst>
              <a:gd name="connsiteX0" fmla="*/ 4783442 w 12192001"/>
              <a:gd name="connsiteY0" fmla="*/ 0 h 1133339"/>
              <a:gd name="connsiteX1" fmla="*/ 5390536 w 12192001"/>
              <a:gd name="connsiteY1" fmla="*/ 268294 h 1133339"/>
              <a:gd name="connsiteX2" fmla="*/ 5418659 w 12192001"/>
              <a:gd name="connsiteY2" fmla="*/ 311359 h 1133339"/>
              <a:gd name="connsiteX3" fmla="*/ 5445718 w 12192001"/>
              <a:gd name="connsiteY3" fmla="*/ 309092 h 1133339"/>
              <a:gd name="connsiteX4" fmla="*/ 5966086 w 12192001"/>
              <a:gd name="connsiteY4" fmla="*/ 539058 h 1133339"/>
              <a:gd name="connsiteX5" fmla="*/ 5998471 w 12192001"/>
              <a:gd name="connsiteY5" fmla="*/ 588645 h 1133339"/>
              <a:gd name="connsiteX6" fmla="*/ 6084786 w 12192001"/>
              <a:gd name="connsiteY6" fmla="*/ 549703 h 1133339"/>
              <a:gd name="connsiteX7" fmla="*/ 6329055 w 12192001"/>
              <a:gd name="connsiteY7" fmla="*/ 508714 h 1133339"/>
              <a:gd name="connsiteX8" fmla="*/ 6382291 w 12192001"/>
              <a:gd name="connsiteY8" fmla="*/ 512618 h 1133339"/>
              <a:gd name="connsiteX9" fmla="*/ 6419886 w 12192001"/>
              <a:gd name="connsiteY9" fmla="*/ 474742 h 1133339"/>
              <a:gd name="connsiteX10" fmla="*/ 6863627 w 12192001"/>
              <a:gd name="connsiteY10" fmla="*/ 321971 h 1133339"/>
              <a:gd name="connsiteX11" fmla="*/ 7107895 w 12192001"/>
              <a:gd name="connsiteY11" fmla="*/ 362960 h 1133339"/>
              <a:gd name="connsiteX12" fmla="*/ 7202810 w 12192001"/>
              <a:gd name="connsiteY12" fmla="*/ 405780 h 1133339"/>
              <a:gd name="connsiteX13" fmla="*/ 7213903 w 12192001"/>
              <a:gd name="connsiteY13" fmla="*/ 398172 h 1133339"/>
              <a:gd name="connsiteX14" fmla="*/ 7564766 w 12192001"/>
              <a:gd name="connsiteY14" fmla="*/ 309092 h 1133339"/>
              <a:gd name="connsiteX15" fmla="*/ 8008506 w 12192001"/>
              <a:gd name="connsiteY15" fmla="*/ 461863 h 1133339"/>
              <a:gd name="connsiteX16" fmla="*/ 8052822 w 12192001"/>
              <a:gd name="connsiteY16" fmla="*/ 506507 h 1133339"/>
              <a:gd name="connsiteX17" fmla="*/ 8060557 w 12192001"/>
              <a:gd name="connsiteY17" fmla="*/ 501203 h 1133339"/>
              <a:gd name="connsiteX18" fmla="*/ 8411422 w 12192001"/>
              <a:gd name="connsiteY18" fmla="*/ 412123 h 1133339"/>
              <a:gd name="connsiteX19" fmla="*/ 8989649 w 12192001"/>
              <a:gd name="connsiteY19" fmla="*/ 730689 h 1133339"/>
              <a:gd name="connsiteX20" fmla="*/ 8994011 w 12192001"/>
              <a:gd name="connsiteY20" fmla="*/ 742369 h 1133339"/>
              <a:gd name="connsiteX21" fmla="*/ 9000624 w 12192001"/>
              <a:gd name="connsiteY21" fmla="*/ 732242 h 1133339"/>
              <a:gd name="connsiteX22" fmla="*/ 9520993 w 12192001"/>
              <a:gd name="connsiteY22" fmla="*/ 502276 h 1133339"/>
              <a:gd name="connsiteX23" fmla="*/ 9736762 w 12192001"/>
              <a:gd name="connsiteY23" fmla="*/ 533926 h 1133339"/>
              <a:gd name="connsiteX24" fmla="*/ 9822666 w 12192001"/>
              <a:gd name="connsiteY24" fmla="*/ 567236 h 1133339"/>
              <a:gd name="connsiteX25" fmla="*/ 9849091 w 12192001"/>
              <a:gd name="connsiteY25" fmla="*/ 526771 h 1133339"/>
              <a:gd name="connsiteX26" fmla="*/ 10216623 w 12192001"/>
              <a:gd name="connsiteY26" fmla="*/ 364348 h 1133339"/>
              <a:gd name="connsiteX27" fmla="*/ 10584155 w 12192001"/>
              <a:gd name="connsiteY27" fmla="*/ 526771 h 1133339"/>
              <a:gd name="connsiteX28" fmla="*/ 10607270 w 12192001"/>
              <a:gd name="connsiteY28" fmla="*/ 562169 h 1133339"/>
              <a:gd name="connsiteX29" fmla="*/ 10634903 w 12192001"/>
              <a:gd name="connsiteY29" fmla="*/ 549703 h 1133339"/>
              <a:gd name="connsiteX30" fmla="*/ 10879171 w 12192001"/>
              <a:gd name="connsiteY30" fmla="*/ 508714 h 1133339"/>
              <a:gd name="connsiteX31" fmla="*/ 11415862 w 12192001"/>
              <a:gd name="connsiteY31" fmla="*/ 759843 h 1133339"/>
              <a:gd name="connsiteX32" fmla="*/ 11427708 w 12192001"/>
              <a:gd name="connsiteY32" fmla="*/ 779672 h 1133339"/>
              <a:gd name="connsiteX33" fmla="*/ 11443598 w 12192001"/>
              <a:gd name="connsiteY33" fmla="*/ 737128 h 1133339"/>
              <a:gd name="connsiteX34" fmla="*/ 12021824 w 12192001"/>
              <a:gd name="connsiteY34" fmla="*/ 418562 h 1133339"/>
              <a:gd name="connsiteX35" fmla="*/ 12148296 w 12192001"/>
              <a:gd name="connsiteY35" fmla="*/ 429159 h 1133339"/>
              <a:gd name="connsiteX36" fmla="*/ 12192001 w 12192001"/>
              <a:gd name="connsiteY36" fmla="*/ 440435 h 1133339"/>
              <a:gd name="connsiteX37" fmla="*/ 12192001 w 12192001"/>
              <a:gd name="connsiteY37" fmla="*/ 1133339 h 1133339"/>
              <a:gd name="connsiteX38" fmla="*/ 0 w 12192001"/>
              <a:gd name="connsiteY38" fmla="*/ 1133339 h 1133339"/>
              <a:gd name="connsiteX39" fmla="*/ 0 w 12192001"/>
              <a:gd name="connsiteY39" fmla="*/ 510365 h 1133339"/>
              <a:gd name="connsiteX40" fmla="*/ 22512 w 12192001"/>
              <a:gd name="connsiteY40" fmla="*/ 508714 h 1133339"/>
              <a:gd name="connsiteX41" fmla="*/ 497027 w 12192001"/>
              <a:gd name="connsiteY41" fmla="*/ 688964 h 1133339"/>
              <a:gd name="connsiteX42" fmla="*/ 501680 w 12192001"/>
              <a:gd name="connsiteY42" fmla="*/ 694269 h 1133339"/>
              <a:gd name="connsiteX43" fmla="*/ 518573 w 12192001"/>
              <a:gd name="connsiteY43" fmla="*/ 668401 h 1133339"/>
              <a:gd name="connsiteX44" fmla="*/ 1083912 w 12192001"/>
              <a:gd name="connsiteY44" fmla="*/ 418562 h 1133339"/>
              <a:gd name="connsiteX45" fmla="*/ 1349289 w 12192001"/>
              <a:gd name="connsiteY45" fmla="*/ 463094 h 1133339"/>
              <a:gd name="connsiteX46" fmla="*/ 1420528 w 12192001"/>
              <a:gd name="connsiteY46" fmla="*/ 495232 h 1133339"/>
              <a:gd name="connsiteX47" fmla="*/ 1453652 w 12192001"/>
              <a:gd name="connsiteY47" fmla="*/ 461863 h 1133339"/>
              <a:gd name="connsiteX48" fmla="*/ 1897391 w 12192001"/>
              <a:gd name="connsiteY48" fmla="*/ 309092 h 1133339"/>
              <a:gd name="connsiteX49" fmla="*/ 2141659 w 12192001"/>
              <a:gd name="connsiteY49" fmla="*/ 350081 h 1133339"/>
              <a:gd name="connsiteX50" fmla="*/ 2242051 w 12192001"/>
              <a:gd name="connsiteY50" fmla="*/ 395372 h 1133339"/>
              <a:gd name="connsiteX51" fmla="*/ 2306042 w 12192001"/>
              <a:gd name="connsiteY51" fmla="*/ 366503 h 1133339"/>
              <a:gd name="connsiteX52" fmla="*/ 2571419 w 12192001"/>
              <a:gd name="connsiteY52" fmla="*/ 321971 h 1133339"/>
              <a:gd name="connsiteX53" fmla="*/ 3199618 w 12192001"/>
              <a:gd name="connsiteY53" fmla="*/ 668067 h 1133339"/>
              <a:gd name="connsiteX54" fmla="*/ 3225139 w 12192001"/>
              <a:gd name="connsiteY54" fmla="*/ 736404 h 1133339"/>
              <a:gd name="connsiteX55" fmla="*/ 3242934 w 12192001"/>
              <a:gd name="connsiteY55" fmla="*/ 731813 h 1133339"/>
              <a:gd name="connsiteX56" fmla="*/ 3369406 w 12192001"/>
              <a:gd name="connsiteY56" fmla="*/ 721216 h 1133339"/>
              <a:gd name="connsiteX57" fmla="*/ 3391102 w 12192001"/>
              <a:gd name="connsiteY57" fmla="*/ 722353 h 1133339"/>
              <a:gd name="connsiteX58" fmla="*/ 3426468 w 12192001"/>
              <a:gd name="connsiteY58" fmla="*/ 627658 h 1133339"/>
              <a:gd name="connsiteX59" fmla="*/ 4004695 w 12192001"/>
              <a:gd name="connsiteY59" fmla="*/ 309092 h 1133339"/>
              <a:gd name="connsiteX60" fmla="*/ 4131167 w 12192001"/>
              <a:gd name="connsiteY60" fmla="*/ 319689 h 1133339"/>
              <a:gd name="connsiteX61" fmla="*/ 4141105 w 12192001"/>
              <a:gd name="connsiteY61" fmla="*/ 322253 h 1133339"/>
              <a:gd name="connsiteX62" fmla="*/ 4176342 w 12192001"/>
              <a:gd name="connsiteY62" fmla="*/ 268294 h 1133339"/>
              <a:gd name="connsiteX63" fmla="*/ 4783442 w 12192001"/>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1" h="1133339">
                <a:moveTo>
                  <a:pt x="4783442" y="0"/>
                </a:moveTo>
                <a:cubicBezTo>
                  <a:pt x="5036157" y="0"/>
                  <a:pt x="5258967" y="106424"/>
                  <a:pt x="5390536" y="268294"/>
                </a:cubicBezTo>
                <a:lnTo>
                  <a:pt x="5418659" y="311359"/>
                </a:lnTo>
                <a:lnTo>
                  <a:pt x="5445718" y="309092"/>
                </a:lnTo>
                <a:cubicBezTo>
                  <a:pt x="5662331" y="309092"/>
                  <a:pt x="5853314" y="400313"/>
                  <a:pt x="5966086" y="539058"/>
                </a:cubicBezTo>
                <a:lnTo>
                  <a:pt x="5998471" y="588645"/>
                </a:lnTo>
                <a:lnTo>
                  <a:pt x="6084786" y="549703"/>
                </a:lnTo>
                <a:cubicBezTo>
                  <a:pt x="6159865" y="523309"/>
                  <a:pt x="6242409" y="508714"/>
                  <a:pt x="6329055" y="508714"/>
                </a:cubicBezTo>
                <a:lnTo>
                  <a:pt x="6382291" y="512618"/>
                </a:lnTo>
                <a:lnTo>
                  <a:pt x="6419886" y="474742"/>
                </a:lnTo>
                <a:cubicBezTo>
                  <a:pt x="6533449" y="380352"/>
                  <a:pt x="6690336" y="321971"/>
                  <a:pt x="6863627" y="321971"/>
                </a:cubicBezTo>
                <a:cubicBezTo>
                  <a:pt x="6950273" y="321971"/>
                  <a:pt x="7032817" y="336566"/>
                  <a:pt x="7107895" y="362960"/>
                </a:cubicBezTo>
                <a:lnTo>
                  <a:pt x="7202810" y="405780"/>
                </a:lnTo>
                <a:lnTo>
                  <a:pt x="7213903" y="398172"/>
                </a:lnTo>
                <a:cubicBezTo>
                  <a:pt x="7314059" y="341931"/>
                  <a:pt x="7434800" y="309092"/>
                  <a:pt x="7564766" y="309092"/>
                </a:cubicBezTo>
                <a:cubicBezTo>
                  <a:pt x="7738057" y="309092"/>
                  <a:pt x="7894943" y="367473"/>
                  <a:pt x="8008506" y="461863"/>
                </a:cubicBezTo>
                <a:lnTo>
                  <a:pt x="8052822" y="506507"/>
                </a:lnTo>
                <a:lnTo>
                  <a:pt x="8060557" y="501203"/>
                </a:lnTo>
                <a:cubicBezTo>
                  <a:pt x="8160713" y="444962"/>
                  <a:pt x="8281454" y="412123"/>
                  <a:pt x="8411422" y="412123"/>
                </a:cubicBezTo>
                <a:cubicBezTo>
                  <a:pt x="8671358" y="412123"/>
                  <a:pt x="8894382" y="543481"/>
                  <a:pt x="8989649" y="730689"/>
                </a:cubicBezTo>
                <a:lnTo>
                  <a:pt x="8994011" y="742369"/>
                </a:lnTo>
                <a:lnTo>
                  <a:pt x="9000624" y="732242"/>
                </a:lnTo>
                <a:cubicBezTo>
                  <a:pt x="9113399" y="593497"/>
                  <a:pt x="9304380" y="502276"/>
                  <a:pt x="9520993" y="502276"/>
                </a:cubicBezTo>
                <a:cubicBezTo>
                  <a:pt x="9596808" y="502276"/>
                  <a:pt x="9669483" y="513450"/>
                  <a:pt x="9736762" y="533926"/>
                </a:cubicBezTo>
                <a:lnTo>
                  <a:pt x="9822666" y="567236"/>
                </a:lnTo>
                <a:lnTo>
                  <a:pt x="9849091" y="526771"/>
                </a:lnTo>
                <a:cubicBezTo>
                  <a:pt x="9928743" y="428776"/>
                  <a:pt x="10063630" y="364348"/>
                  <a:pt x="10216623" y="364348"/>
                </a:cubicBezTo>
                <a:cubicBezTo>
                  <a:pt x="10369615" y="364348"/>
                  <a:pt x="10504503" y="428776"/>
                  <a:pt x="10584155" y="526771"/>
                </a:cubicBezTo>
                <a:lnTo>
                  <a:pt x="10607270" y="562169"/>
                </a:lnTo>
                <a:lnTo>
                  <a:pt x="10634903" y="549703"/>
                </a:lnTo>
                <a:cubicBezTo>
                  <a:pt x="10709981" y="523309"/>
                  <a:pt x="10792525" y="508714"/>
                  <a:pt x="10879171" y="508714"/>
                </a:cubicBezTo>
                <a:cubicBezTo>
                  <a:pt x="11106615" y="508714"/>
                  <a:pt x="11305799" y="609285"/>
                  <a:pt x="11415862" y="759843"/>
                </a:cubicBezTo>
                <a:lnTo>
                  <a:pt x="11427708" y="779672"/>
                </a:lnTo>
                <a:lnTo>
                  <a:pt x="11443598" y="737128"/>
                </a:lnTo>
                <a:cubicBezTo>
                  <a:pt x="11538863" y="549920"/>
                  <a:pt x="11761888" y="418562"/>
                  <a:pt x="12021824" y="418562"/>
                </a:cubicBezTo>
                <a:cubicBezTo>
                  <a:pt x="12065147" y="418562"/>
                  <a:pt x="12107444" y="422211"/>
                  <a:pt x="12148296" y="429159"/>
                </a:cubicBezTo>
                <a:lnTo>
                  <a:pt x="12192001" y="440435"/>
                </a:lnTo>
                <a:lnTo>
                  <a:pt x="12192001" y="1133339"/>
                </a:lnTo>
                <a:lnTo>
                  <a:pt x="0" y="1133339"/>
                </a:lnTo>
                <a:lnTo>
                  <a:pt x="0" y="510365"/>
                </a:lnTo>
                <a:lnTo>
                  <a:pt x="22512" y="508714"/>
                </a:lnTo>
                <a:cubicBezTo>
                  <a:pt x="212048" y="508714"/>
                  <a:pt x="381960" y="578555"/>
                  <a:pt x="497027" y="688964"/>
                </a:cubicBezTo>
                <a:lnTo>
                  <a:pt x="501680" y="694269"/>
                </a:lnTo>
                <a:lnTo>
                  <a:pt x="518573" y="668401"/>
                </a:lnTo>
                <a:cubicBezTo>
                  <a:pt x="641094" y="517666"/>
                  <a:pt x="848579" y="418562"/>
                  <a:pt x="1083912" y="418562"/>
                </a:cubicBezTo>
                <a:cubicBezTo>
                  <a:pt x="1178045" y="418562"/>
                  <a:pt x="1267722" y="434418"/>
                  <a:pt x="1349289" y="463094"/>
                </a:cubicBezTo>
                <a:lnTo>
                  <a:pt x="1420528" y="495232"/>
                </a:lnTo>
                <a:lnTo>
                  <a:pt x="1453652" y="461863"/>
                </a:lnTo>
                <a:cubicBezTo>
                  <a:pt x="1567215" y="367473"/>
                  <a:pt x="1724100" y="309092"/>
                  <a:pt x="1897391" y="309092"/>
                </a:cubicBezTo>
                <a:cubicBezTo>
                  <a:pt x="1984036" y="309092"/>
                  <a:pt x="2066580" y="323687"/>
                  <a:pt x="2141659" y="350081"/>
                </a:cubicBezTo>
                <a:lnTo>
                  <a:pt x="2242051" y="395372"/>
                </a:lnTo>
                <a:lnTo>
                  <a:pt x="2306042" y="366503"/>
                </a:lnTo>
                <a:cubicBezTo>
                  <a:pt x="2387609" y="337827"/>
                  <a:pt x="2477286" y="321971"/>
                  <a:pt x="2571419" y="321971"/>
                </a:cubicBezTo>
                <a:cubicBezTo>
                  <a:pt x="2853820" y="321971"/>
                  <a:pt x="3096119" y="464681"/>
                  <a:pt x="3199618" y="668067"/>
                </a:cubicBezTo>
                <a:lnTo>
                  <a:pt x="3225139" y="736404"/>
                </a:lnTo>
                <a:lnTo>
                  <a:pt x="3242934" y="731813"/>
                </a:lnTo>
                <a:cubicBezTo>
                  <a:pt x="3283786" y="724865"/>
                  <a:pt x="3326083" y="721216"/>
                  <a:pt x="3369406" y="721216"/>
                </a:cubicBezTo>
                <a:lnTo>
                  <a:pt x="3391102" y="722353"/>
                </a:lnTo>
                <a:lnTo>
                  <a:pt x="3426468" y="627658"/>
                </a:lnTo>
                <a:cubicBezTo>
                  <a:pt x="3521734" y="440450"/>
                  <a:pt x="3744758" y="309092"/>
                  <a:pt x="4004695" y="309092"/>
                </a:cubicBezTo>
                <a:cubicBezTo>
                  <a:pt x="4048018" y="309092"/>
                  <a:pt x="4090315" y="312741"/>
                  <a:pt x="4131167" y="319689"/>
                </a:cubicBezTo>
                <a:lnTo>
                  <a:pt x="4141105" y="322253"/>
                </a:lnTo>
                <a:lnTo>
                  <a:pt x="4176342" y="268294"/>
                </a:lnTo>
                <a:cubicBezTo>
                  <a:pt x="4307913" y="106424"/>
                  <a:pt x="4530723" y="0"/>
                  <a:pt x="4783442"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19"/>
          <p:cNvSpPr/>
          <p:nvPr/>
        </p:nvSpPr>
        <p:spPr>
          <a:xfrm rot="20700000" flipH="1">
            <a:off x="8862054" y="447672"/>
            <a:ext cx="886409" cy="612872"/>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560528" y="2566153"/>
            <a:ext cx="4815701" cy="830997"/>
          </a:xfrm>
        </p:spPr>
        <p:txBody>
          <a:bodyPr anchor="b">
            <a:normAutofit/>
          </a:bodyPr>
          <a:lstStyle>
            <a:lvl1pPr algn="l">
              <a:defRPr sz="40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560528" y="3482194"/>
            <a:ext cx="4815701" cy="461665"/>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grpSp>
        <p:nvGrpSpPr>
          <p:cNvPr id="10" name="组合 9"/>
          <p:cNvGrpSpPr/>
          <p:nvPr/>
        </p:nvGrpSpPr>
        <p:grpSpPr>
          <a:xfrm>
            <a:off x="9661847" y="815909"/>
            <a:ext cx="1743908" cy="267237"/>
            <a:chOff x="8626149" y="409857"/>
            <a:chExt cx="1743908" cy="267237"/>
          </a:xfrm>
        </p:grpSpPr>
        <p:sp>
          <p:nvSpPr>
            <p:cNvPr id="11" name="椭圆 10"/>
            <p:cNvSpPr/>
            <p:nvPr/>
          </p:nvSpPr>
          <p:spPr>
            <a:xfrm>
              <a:off x="10102820" y="409857"/>
              <a:ext cx="267237" cy="267237"/>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331080" y="443263"/>
              <a:ext cx="200428" cy="200428"/>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26149" y="476666"/>
              <a:ext cx="133619" cy="133619"/>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784013" y="803288"/>
            <a:ext cx="1743908" cy="267237"/>
            <a:chOff x="8626149" y="409857"/>
            <a:chExt cx="1743908" cy="267237"/>
          </a:xfrm>
        </p:grpSpPr>
        <p:sp>
          <p:nvSpPr>
            <p:cNvPr id="15" name="椭圆 14"/>
            <p:cNvSpPr/>
            <p:nvPr/>
          </p:nvSpPr>
          <p:spPr>
            <a:xfrm>
              <a:off x="10102820" y="409857"/>
              <a:ext cx="267237" cy="267237"/>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331080" y="443263"/>
              <a:ext cx="200428" cy="200428"/>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626149" y="476666"/>
              <a:ext cx="133619" cy="133619"/>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2527921" y="288925"/>
            <a:ext cx="7133926"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accent1"/>
        </a:solidFill>
        <a:effectLst/>
      </p:bgPr>
    </p:bg>
    <p:spTree>
      <p:nvGrpSpPr>
        <p:cNvPr id="1" name=""/>
        <p:cNvGrpSpPr/>
        <p:nvPr/>
      </p:nvGrpSpPr>
      <p:grpSpPr>
        <a:xfrm>
          <a:off x="0" y="0"/>
          <a:ext cx="0" cy="0"/>
          <a:chOff x="0" y="0"/>
          <a:chExt cx="0" cy="0"/>
        </a:xfrm>
      </p:grpSpPr>
      <p:sp>
        <p:nvSpPr>
          <p:cNvPr id="14" name="椭圆 13"/>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1" y="4895723"/>
            <a:ext cx="12192001" cy="1975365"/>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a:off x="0" y="5420884"/>
            <a:ext cx="12192000" cy="1445191"/>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nvSpPr>
        <p:spPr>
          <a:xfrm>
            <a:off x="0" y="5731918"/>
            <a:ext cx="12192000" cy="113333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nvPr>
        </p:nvSpPr>
        <p:spPr>
          <a:xfrm>
            <a:off x="2756250" y="3065322"/>
            <a:ext cx="6679500" cy="830997"/>
          </a:xfrm>
        </p:spPr>
        <p:txBody>
          <a:bodyPr>
            <a:normAutofit/>
          </a:bodyPr>
          <a:lstStyle>
            <a:lvl1pPr algn="ctr">
              <a:defRPr sz="4000">
                <a:solidFill>
                  <a:schemeClr val="bg1"/>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fld>
            <a:endParaRPr lang="zh-CN" altLang="en-US"/>
          </a:p>
        </p:txBody>
      </p:sp>
      <p:sp>
        <p:nvSpPr>
          <p:cNvPr id="20" name="任意多边形 30"/>
          <p:cNvSpPr/>
          <p:nvPr/>
        </p:nvSpPr>
        <p:spPr>
          <a:xfrm rot="20700000" flipH="1">
            <a:off x="5461137" y="1538364"/>
            <a:ext cx="1269722" cy="877899"/>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49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lgn="l">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75900" y="365125"/>
            <a:ext cx="977900"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4488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9661847" y="894287"/>
            <a:ext cx="1743908" cy="267237"/>
            <a:chOff x="8626149" y="409857"/>
            <a:chExt cx="1743908" cy="267237"/>
          </a:xfrm>
          <a:solidFill>
            <a:schemeClr val="accent1"/>
          </a:solidFill>
        </p:grpSpPr>
        <p:sp>
          <p:nvSpPr>
            <p:cNvPr id="8" name="椭圆 7"/>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84013" y="881666"/>
            <a:ext cx="1743908" cy="267237"/>
            <a:chOff x="8626149" y="409857"/>
            <a:chExt cx="1743908" cy="267237"/>
          </a:xfrm>
          <a:solidFill>
            <a:schemeClr val="accent1"/>
          </a:solidFill>
        </p:grpSpPr>
        <p:sp>
          <p:nvSpPr>
            <p:cNvPr id="12" name="椭圆 11"/>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custDataLst>
              <p:tags r:id="rId11"/>
            </p:custDataLst>
          </p:nvPr>
        </p:nvSpPr>
        <p:spPr>
          <a:xfrm>
            <a:off x="2527921" y="365125"/>
            <a:ext cx="7133926"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D7E32B8C-E81A-4559-905F-EA468C4AE0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5DC302A8-733F-4FC4-86EA-56C94980066F}" type="slidenum">
              <a:rPr lang="zh-CN" altLang="en-US" smtClean="0"/>
            </a:fld>
            <a:endParaRPr lang="zh-CN" altLang="en-US"/>
          </a:p>
        </p:txBody>
      </p:sp>
      <p:sp>
        <p:nvSpPr>
          <p:cNvPr id="15"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63.xml"/><Relationship Id="rId1" Type="http://schemas.openxmlformats.org/officeDocument/2006/relationships/tags" Target="../tags/tag6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66.xml"/><Relationship Id="rId1" Type="http://schemas.openxmlformats.org/officeDocument/2006/relationships/tags" Target="../tags/tag65.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72.xml"/><Relationship Id="rId1" Type="http://schemas.openxmlformats.org/officeDocument/2006/relationships/tags" Target="../tags/tag71.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78.xml"/><Relationship Id="rId1" Type="http://schemas.openxmlformats.org/officeDocument/2006/relationships/tags" Target="../tags/tag7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3.png"/><Relationship Id="rId1" Type="http://schemas.openxmlformats.org/officeDocument/2006/relationships/tags" Target="../tags/tag8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3.png"/><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3205480" y="808355"/>
            <a:ext cx="5780405" cy="1699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600" smtClean="0">
              <a:latin typeface="微软雅黑" panose="020B0503020204020204" charset="-122"/>
              <a:ea typeface="微软雅黑" panose="020B0503020204020204" charset="-122"/>
              <a:sym typeface="+mn-ea"/>
            </a:endParaRPr>
          </a:p>
          <a:p>
            <a:pPr algn="ctr"/>
            <a:r>
              <a:rPr lang="zh-CN" altLang="en-US" sz="9600" smtClean="0">
                <a:latin typeface="微软雅黑" panose="020B0503020204020204" charset="-122"/>
                <a:ea typeface="微软雅黑" panose="020B0503020204020204" charset="-122"/>
                <a:sym typeface="+mn-ea"/>
              </a:rPr>
              <a:t>区块链</a:t>
            </a:r>
            <a:endParaRPr lang="zh-CN" altLang="en-US" sz="9600" smtClean="0">
              <a:latin typeface="微软雅黑" panose="020B0503020204020204" charset="-122"/>
              <a:ea typeface="微软雅黑" panose="020B0503020204020204" charset="-122"/>
            </a:endParaRPr>
          </a:p>
          <a:p>
            <a:pPr algn="ctr"/>
            <a:endParaRPr lang="zh-CN" altLang="en-US" sz="9600" dirty="0">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888343" y="2678966"/>
            <a:ext cx="6415314" cy="830997"/>
          </a:xfrm>
          <a:prstGeom prst="rect">
            <a:avLst/>
          </a:prstGeom>
        </p:spPr>
        <p:txBody>
          <a:bodyPr vert="horz" lIns="90000" tIns="46800" rIns="90000" bIns="46800" rtlCol="0" anchor="b">
            <a:normAutofit/>
          </a:bodyPr>
          <a:lstStyle>
            <a:lvl1pPr algn="ctr">
              <a:lnSpc>
                <a:spcPct val="120000"/>
              </a:lnSpc>
              <a:spcBef>
                <a:spcPct val="0"/>
              </a:spcBef>
              <a:buNone/>
              <a:defRPr sz="4000" b="1">
                <a:solidFill>
                  <a:schemeClr val="bg1"/>
                </a:solidFill>
                <a:latin typeface="+mj-lt"/>
                <a:ea typeface="+mj-ea"/>
                <a:cs typeface="+mj-cs"/>
              </a:defRPr>
            </a:lvl1pPr>
          </a:lstStyle>
          <a:p>
            <a:r>
              <a:rPr lang="zh-CN" altLang="en-US" smtClean="0">
                <a:latin typeface="微软雅黑" panose="020B0503020204020204" charset="-122"/>
                <a:ea typeface="微软雅黑" panose="020B0503020204020204" charset="-122"/>
              </a:rPr>
              <a:t>Blockchain</a:t>
            </a:r>
            <a:endParaRPr lang="zh-CN" altLang="en-US" smtClean="0">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2888343" y="3573010"/>
            <a:ext cx="6415314" cy="461665"/>
          </a:xfrm>
          <a:prstGeom prst="rect">
            <a:avLst/>
          </a:prstGeom>
        </p:spPr>
        <p:txBody>
          <a:bodyPr vert="horz" lIns="90000" tIns="46800" rIns="90000" bIns="46800" rtlCol="0">
            <a:normAutofit/>
          </a:bodyPr>
          <a:lstStyle>
            <a:lvl1pPr indent="0" algn="ctr">
              <a:lnSpc>
                <a:spcPct val="120000"/>
              </a:lnSpc>
              <a:spcBef>
                <a:spcPts val="1000"/>
              </a:spcBef>
              <a:buFont typeface="Arial" panose="020B0604020202020204" pitchFamily="34" charset="0"/>
              <a:buNone/>
              <a:defRPr sz="2000">
                <a:solidFill>
                  <a:schemeClr val="bg1"/>
                </a:solidFill>
              </a:defRPr>
            </a:lvl1pPr>
            <a:lvl2pPr indent="0" algn="ctr">
              <a:lnSpc>
                <a:spcPct val="120000"/>
              </a:lnSpc>
              <a:spcBef>
                <a:spcPts val="500"/>
              </a:spcBef>
              <a:buFont typeface="Arial" panose="020B0604020202020204" pitchFamily="34" charset="0"/>
              <a:buNone/>
              <a:defRPr sz="2000">
                <a:solidFill>
                  <a:schemeClr val="tx1">
                    <a:lumMod val="75000"/>
                    <a:lumOff val="25000"/>
                  </a:schemeClr>
                </a:solidFill>
              </a:defRPr>
            </a:lvl2pPr>
            <a:lvl3pPr indent="0" algn="ctr">
              <a:lnSpc>
                <a:spcPct val="120000"/>
              </a:lnSpc>
              <a:spcBef>
                <a:spcPts val="500"/>
              </a:spcBef>
              <a:buFont typeface="Arial" panose="020B0604020202020204" pitchFamily="34" charset="0"/>
              <a:buNone/>
              <a:defRPr>
                <a:solidFill>
                  <a:schemeClr val="tx1">
                    <a:lumMod val="75000"/>
                    <a:lumOff val="25000"/>
                  </a:schemeClr>
                </a:solidFill>
              </a:defRPr>
            </a:lvl3pPr>
            <a:lvl4pPr indent="0" algn="ctr">
              <a:lnSpc>
                <a:spcPct val="120000"/>
              </a:lnSpc>
              <a:spcBef>
                <a:spcPts val="500"/>
              </a:spcBef>
              <a:buFont typeface="Arial" panose="020B0604020202020204" pitchFamily="34" charset="0"/>
              <a:buNone/>
              <a:defRPr sz="1600">
                <a:solidFill>
                  <a:schemeClr val="tx1">
                    <a:lumMod val="75000"/>
                    <a:lumOff val="25000"/>
                  </a:schemeClr>
                </a:solidFill>
              </a:defRPr>
            </a:lvl4pPr>
            <a:lvl5pPr indent="0" algn="ctr">
              <a:lnSpc>
                <a:spcPct val="120000"/>
              </a:lnSpc>
              <a:spcBef>
                <a:spcPts val="500"/>
              </a:spcBef>
              <a:buFont typeface="Arial" panose="020B0604020202020204" pitchFamily="34" charset="0"/>
              <a:buNone/>
              <a:defRPr sz="1600">
                <a:solidFill>
                  <a:schemeClr val="tx1">
                    <a:lumMod val="75000"/>
                    <a:lumOff val="25000"/>
                  </a:schemeClr>
                </a:solidFill>
              </a:defRPr>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altLang="zh-CN" dirty="0">
                <a:latin typeface="微软雅黑" panose="020B0503020204020204" charset="-122"/>
                <a:ea typeface="微软雅黑" panose="020B0503020204020204" charset="-122"/>
              </a:rPr>
              <a:t> airzhangfish </a:t>
            </a:r>
            <a:endParaRPr lang="en-US" altLang="zh-CN" dirty="0">
              <a:latin typeface="微软雅黑" panose="020B0503020204020204" charset="-122"/>
              <a:ea typeface="微软雅黑" panose="020B0503020204020204"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两种商业模式技术路线</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b="1">
                <a:latin typeface="微软雅黑" panose="020B0503020204020204" charset="-122"/>
                <a:ea typeface="微软雅黑" panose="020B0503020204020204" charset="-122"/>
              </a:rPr>
              <a:t>1.比特币(BitCoin)，以太坊(Ethereum)</a:t>
            </a:r>
            <a:endParaRPr lang="zh-CN" altLang="en-US" b="1">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基于共有链。具备全球化，不受特定司法管辖的特点。</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b="1">
                <a:latin typeface="微软雅黑" panose="020B0503020204020204" charset="-122"/>
                <a:ea typeface="微软雅黑" panose="020B0503020204020204" charset="-122"/>
              </a:rPr>
              <a:t>超级账本(hyperledger)</a:t>
            </a:r>
            <a:endParaRPr lang="zh-CN" altLang="en-US" b="1">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打造开放，全球化，能够回应各行业的商业诉求。能够合乎各国监管部门要求的联盟链和私有链。推动成为工业标准（Linux基金会于2015年发起的推进区块链数字技术和交易验证的开源项目）。</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fontAlgn="auto"/>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区块链原理</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区块链商业应用</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如何从零开始做区块链应用</a:t>
            </a:r>
            <a:endParaRPr lang="zh-CN" altLang="en-US">
              <a:latin typeface="微软雅黑" panose="020B0503020204020204" charset="-122"/>
              <a:ea typeface="微软雅黑" panose="020B0503020204020204" charset="-122"/>
            </a:endParaRPr>
          </a:p>
        </p:txBody>
      </p:sp>
      <p:sp>
        <p:nvSpPr>
          <p:cNvPr id="5" name="五角星 4"/>
          <p:cNvSpPr/>
          <p:nvPr/>
        </p:nvSpPr>
        <p:spPr>
          <a:xfrm>
            <a:off x="6564630" y="3229610"/>
            <a:ext cx="528320" cy="50165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目前商业应用</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lnSpcReduction="10000"/>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 </a:t>
            </a:r>
            <a:endParaRPr lang="en-US" altLang="zh-CN" sz="2000">
              <a:latin typeface="微软雅黑" panose="020B0503020204020204" charset="-122"/>
              <a:ea typeface="微软雅黑" panose="020B0503020204020204" charset="-122"/>
            </a:endParaRPr>
          </a:p>
        </p:txBody>
      </p:sp>
      <p:graphicFrame>
        <p:nvGraphicFramePr>
          <p:cNvPr id="6" name="表格 5"/>
          <p:cNvGraphicFramePr/>
          <p:nvPr/>
        </p:nvGraphicFramePr>
        <p:xfrm>
          <a:off x="2188845" y="1597533"/>
          <a:ext cx="9515475" cy="2527300"/>
        </p:xfrm>
        <a:graphic>
          <a:graphicData uri="http://schemas.openxmlformats.org/drawingml/2006/table">
            <a:tbl>
              <a:tblPr firstRow="1" bandRow="1">
                <a:tableStyleId>{5C22544A-7EE6-4342-B048-85BDC9FD1C3A}</a:tableStyleId>
              </a:tblPr>
              <a:tblGrid>
                <a:gridCol w="1056005"/>
                <a:gridCol w="6758305"/>
              </a:tblGrid>
              <a:tr h="323850">
                <a:tc rowSpan="3">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金融</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纳斯达克： 上线用于私有股权交易的</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linq</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平台</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澳洲证券交易所</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ASK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：区块链解决方案替代</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CSD</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中央证券存管机构</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Ripple</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：为金融机构提供跨境支付和外汇市场提供解决方案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rowSpan="5">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商业记账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everledger</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：钻石证明和交易账本。</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IBREA</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：国际比特币房地产协会为不动产提供区块链解决方案。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小蚁：用区块链为公司和企业做股权证明服务。</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飞利浦</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+tierlon</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：为病人提供隐私和敏感数据的区块链解决方案。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peertracks:</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音乐行业使用权的区块链解决方案。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物联网</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IBM+watson</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：物流全过程可信货物视图。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rowSpan="2">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货币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比特币，莱特币，以太币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委内瑞拉石油币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rowSpan="3">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游戏</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积分</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CryptoKitties</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（以太猫）</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a:solidFill>
                            <a:srgbClr val="000000"/>
                          </a:solidFill>
                          <a:latin typeface="微软雅黑" panose="020B0503020204020204" charset="-122"/>
                          <a:ea typeface="微软雅黑" panose="020B0503020204020204" charset="-122"/>
                          <a:cs typeface="微软雅黑" panose="020B0503020204020204" charset="-122"/>
                          <a:sym typeface="+mn-ea"/>
                        </a:rPr>
                        <a:t>玩客猴</a:t>
                      </a:r>
                      <a:endParaRPr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23850">
                <a:tc vMerge="1">
                  <a:tcP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B w="15240" cap="flat" cmpd="sng">
                      <a:solidFill>
                        <a:srgbClr val="000000"/>
                      </a:solidFill>
                      <a:prstDash val="solid"/>
                      <a:headEnd type="none" w="med" len="med"/>
                      <a:tailEnd type="none" w="med" len="med"/>
                    </a:lnB>
                  </a:tcPr>
                </a:tc>
                <a:tc>
                  <a:txBody>
                    <a:bodyPr/>
                    <a:p>
                      <a:pPr indent="0">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  </a:t>
                      </a:r>
                      <a:r>
                        <a:rPr sz="1600">
                          <a:solidFill>
                            <a:srgbClr val="000000"/>
                          </a:solidFill>
                          <a:latin typeface="微软雅黑" panose="020B0503020204020204" charset="-122"/>
                          <a:ea typeface="微软雅黑" panose="020B0503020204020204" charset="-122"/>
                          <a:cs typeface="微软雅黑" panose="020B0503020204020204" charset="-122"/>
                          <a:sym typeface="+mn-ea"/>
                        </a:rPr>
                        <a:t>网易星球</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国内三个区块链联盟及会员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lnSpcReduction="10000"/>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中国分布式总账基础协议联盟（</a:t>
            </a:r>
            <a:r>
              <a:rPr lang="zh-CN" altLang="en-US" sz="2000" b="1">
                <a:latin typeface="微软雅黑" panose="020B0503020204020204" charset="-122"/>
                <a:ea typeface="微软雅黑" panose="020B0503020204020204" charset="-122"/>
                <a:sym typeface="+mn-ea"/>
              </a:rPr>
              <a:t>chinaLedger</a:t>
            </a:r>
            <a:r>
              <a:rPr lang="zh-CN" altLang="en-US" sz="2000" b="1">
                <a:latin typeface="微软雅黑" panose="020B0503020204020204" charset="-122"/>
                <a:ea typeface="微软雅黑" panose="020B0503020204020204" charset="-122"/>
              </a:rPr>
              <a:t>）</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中国印钞造币，上海股权托管交易中心，通联支付，浙商证券，招银前海金融等</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中关村区块链产业联盟</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清华大学，中国互联网络信息中心，中国移动，联通研究院，世纪互联</a:t>
            </a:r>
            <a:r>
              <a:rPr lang="zh-CN" altLang="en-US" sz="2000">
                <a:latin typeface="微软雅黑" panose="020B0503020204020204" charset="-122"/>
                <a:ea typeface="微软雅黑" panose="020B0503020204020204" charset="-122"/>
                <a:sym typeface="+mn-ea"/>
              </a:rPr>
              <a:t>等</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金融区块链合作联盟(金链盟)</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腾讯，华为，中兴,广发银行，华夏银行，泰康人寿,招商证券，前海人寿,南方基金</a:t>
            </a:r>
            <a:r>
              <a:rPr lang="zh-CN" altLang="en-US" sz="2000">
                <a:latin typeface="微软雅黑" panose="020B0503020204020204" charset="-122"/>
                <a:ea typeface="微软雅黑" panose="020B0503020204020204" charset="-122"/>
                <a:sym typeface="+mn-ea"/>
              </a:rPr>
              <a:t>等</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遇到的问题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1.</a:t>
            </a:r>
            <a:r>
              <a:rPr lang="zh-CN" altLang="en-US" sz="2000" b="1">
                <a:latin typeface="微软雅黑" panose="020B0503020204020204" charset="-122"/>
                <a:ea typeface="微软雅黑" panose="020B0503020204020204" charset="-122"/>
                <a:sym typeface="+mn-ea"/>
              </a:rPr>
              <a:t>信用背书</a:t>
            </a:r>
            <a:endParaRPr lang="zh-CN" altLang="en-US" sz="2000" b="1">
              <a:latin typeface="微软雅黑" panose="020B0503020204020204" charset="-122"/>
              <a:ea typeface="微软雅黑" panose="020B0503020204020204" charset="-122"/>
              <a:sym typeface="+mn-ea"/>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   多数区块链货币无信用背书或虚假信用背书</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2.</a:t>
            </a:r>
            <a:r>
              <a:rPr lang="zh-CN" altLang="en-US" sz="2000" b="1">
                <a:latin typeface="微软雅黑" panose="020B0503020204020204" charset="-122"/>
                <a:ea typeface="微软雅黑" panose="020B0503020204020204" charset="-122"/>
                <a:sym typeface="+mn-ea"/>
              </a:rPr>
              <a:t>监管部门态度</a:t>
            </a:r>
            <a:endParaRPr lang="zh-CN" altLang="en-US" sz="2000" b="1">
              <a:latin typeface="微软雅黑" panose="020B0503020204020204" charset="-122"/>
              <a:ea typeface="微软雅黑" panose="020B0503020204020204" charset="-122"/>
              <a:sym typeface="+mn-ea"/>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sym typeface="+mn-ea"/>
              </a:rPr>
              <a:t>   国家叫停ICO(首次代币发行)</a:t>
            </a:r>
            <a:endParaRPr lang="en-US" altLang="zh-CN"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3.技术瓶颈</a:t>
            </a:r>
            <a:endParaRPr lang="zh-CN" altLang="en-US" sz="2000" b="1">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zh-CN" altLang="en-US" sz="2000">
                <a:latin typeface="微软雅黑" panose="020B0503020204020204" charset="-122"/>
                <a:ea typeface="微软雅黑" panose="020B0503020204020204" charset="-122"/>
              </a:rPr>
              <a:t>   公有链交易确认慢，存在</a:t>
            </a:r>
            <a:r>
              <a:rPr lang="en-US" altLang="zh-CN" sz="2000">
                <a:latin typeface="微软雅黑" panose="020B0503020204020204" charset="-122"/>
                <a:ea typeface="微软雅黑" panose="020B0503020204020204" charset="-122"/>
              </a:rPr>
              <a:t>51%</a:t>
            </a:r>
            <a:r>
              <a:rPr lang="zh-CN" altLang="en-US" sz="2000">
                <a:latin typeface="微软雅黑" panose="020B0503020204020204" charset="-122"/>
                <a:ea typeface="微软雅黑" panose="020B0503020204020204" charset="-122"/>
              </a:rPr>
              <a:t>风险问题；私有链本质上不能完全解决信任问题。</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休息</a:t>
            </a:r>
            <a:r>
              <a:rPr lang="en-US" altLang="zh-CN">
                <a:latin typeface="微软雅黑" panose="020B0503020204020204" charset="-122"/>
                <a:ea typeface="微软雅黑" panose="020B0503020204020204" charset="-122"/>
              </a:rPr>
              <a:t>&amp;</a:t>
            </a:r>
            <a:r>
              <a:rPr lang="zh-CN" altLang="en-US">
                <a:latin typeface="微软雅黑" panose="020B0503020204020204" charset="-122"/>
                <a:ea typeface="微软雅黑" panose="020B0503020204020204" charset="-122"/>
              </a:rPr>
              <a:t>思考题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3200">
                <a:latin typeface="微软雅黑" panose="020B0503020204020204" charset="-122"/>
                <a:ea typeface="微软雅黑" panose="020B0503020204020204" charset="-122"/>
              </a:rPr>
              <a:t>你觉得区块链技术靠谱吗？</a:t>
            </a:r>
            <a:endParaRPr lang="zh-CN" altLang="en-US" sz="32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3200">
                <a:latin typeface="微软雅黑" panose="020B0503020204020204" charset="-122"/>
                <a:ea typeface="微软雅黑" panose="020B0503020204020204" charset="-122"/>
                <a:sym typeface="+mn-ea"/>
              </a:rPr>
              <a:t>你想用区块链技术做什么？</a:t>
            </a:r>
            <a:endParaRPr lang="zh-CN" altLang="en-US" sz="32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32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fontAlgn="auto"/>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区块链原理</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区块链商业应用</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如何从零开始做区块链应用</a:t>
            </a:r>
            <a:endParaRPr lang="zh-CN" altLang="en-US">
              <a:latin typeface="微软雅黑" panose="020B0503020204020204" charset="-122"/>
              <a:ea typeface="微软雅黑" panose="020B0503020204020204" charset="-122"/>
            </a:endParaRPr>
          </a:p>
        </p:txBody>
      </p:sp>
      <p:sp>
        <p:nvSpPr>
          <p:cNvPr id="5" name="五角星 4"/>
          <p:cNvSpPr/>
          <p:nvPr/>
        </p:nvSpPr>
        <p:spPr>
          <a:xfrm>
            <a:off x="8817610" y="3896360"/>
            <a:ext cx="528320" cy="50165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目标</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lnSpcReduction="10000"/>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大目标：做一个基于区块链的货币《猫币》</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需求分解：</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设计区块链的块（块的属性设计）</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sym typeface="+mn-ea"/>
              </a:rPr>
              <a:t>2.</a:t>
            </a:r>
            <a:r>
              <a:rPr lang="zh-CN" altLang="en-US" sz="2000">
                <a:latin typeface="微软雅黑" panose="020B0503020204020204" charset="-122"/>
                <a:ea typeface="微软雅黑" panose="020B0503020204020204" charset="-122"/>
                <a:sym typeface="+mn-ea"/>
              </a:rPr>
              <a:t>设计节点（生产币的地方）</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3.</a:t>
            </a:r>
            <a:r>
              <a:rPr lang="zh-CN" altLang="en-US" sz="2000">
                <a:latin typeface="微软雅黑" panose="020B0503020204020204" charset="-122"/>
                <a:ea typeface="微软雅黑" panose="020B0503020204020204" charset="-122"/>
              </a:rPr>
              <a:t>创世块</a:t>
            </a:r>
            <a:r>
              <a:rPr lang="en-US" altLang="zh-CN" sz="2000">
                <a:latin typeface="微软雅黑" panose="020B0503020204020204" charset="-122"/>
                <a:ea typeface="微软雅黑" panose="020B0503020204020204" charset="-122"/>
                <a:sym typeface="+mn-ea"/>
              </a:rPr>
              <a:t>/</a:t>
            </a:r>
            <a:r>
              <a:rPr lang="zh-CN" altLang="en-US" sz="2000">
                <a:latin typeface="微软雅黑" panose="020B0503020204020204" charset="-122"/>
                <a:ea typeface="微软雅黑" panose="020B0503020204020204" charset="-122"/>
                <a:sym typeface="+mn-ea"/>
              </a:rPr>
              <a:t>新增区块</a:t>
            </a:r>
            <a:r>
              <a:rPr lang="zh-CN" altLang="en-US" sz="2000">
                <a:latin typeface="微软雅黑" panose="020B0503020204020204" charset="-122"/>
                <a:ea typeface="微软雅黑" panose="020B0503020204020204" charset="-122"/>
              </a:rPr>
              <a:t>（创建区块链）</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4.</a:t>
            </a:r>
            <a:r>
              <a:rPr lang="zh-CN" altLang="en-US" sz="2000">
                <a:latin typeface="微软雅黑" panose="020B0503020204020204" charset="-122"/>
                <a:ea typeface="微软雅黑" panose="020B0503020204020204" charset="-122"/>
              </a:rPr>
              <a:t>记录交易（交易功能）</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5.</a:t>
            </a:r>
            <a:r>
              <a:rPr lang="zh-CN" altLang="en-US" sz="2000">
                <a:latin typeface="微软雅黑" panose="020B0503020204020204" charset="-122"/>
                <a:ea typeface="微软雅黑" panose="020B0503020204020204" charset="-122"/>
                <a:sym typeface="+mn-ea"/>
              </a:rPr>
              <a:t>多个节点，节点同步</a:t>
            </a:r>
            <a:r>
              <a:rPr lang="en-US" altLang="zh-CN" sz="2000">
                <a:latin typeface="微软雅黑" panose="020B0503020204020204" charset="-122"/>
                <a:ea typeface="微软雅黑" panose="020B0503020204020204" charset="-122"/>
                <a:sym typeface="+mn-ea"/>
              </a:rPr>
              <a:t>/</a:t>
            </a:r>
            <a:r>
              <a:rPr lang="zh-CN" altLang="en-US" sz="2000">
                <a:latin typeface="微软雅黑" panose="020B0503020204020204" charset="-122"/>
                <a:ea typeface="微软雅黑" panose="020B0503020204020204" charset="-122"/>
                <a:sym typeface="+mn-ea"/>
              </a:rPr>
              <a:t>共识。（去中心化）</a:t>
            </a: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r>
              <a:rPr lang="en-US" altLang="zh-CN" sz="2000">
                <a:latin typeface="微软雅黑" panose="020B0503020204020204" charset="-122"/>
                <a:ea typeface="微软雅黑" panose="020B0503020204020204" charset="-122"/>
              </a:rPr>
              <a:t>6.</a:t>
            </a:r>
            <a:r>
              <a:rPr lang="zh-CN" altLang="en-US" sz="2000">
                <a:latin typeface="微软雅黑" panose="020B0503020204020204" charset="-122"/>
                <a:ea typeface="微软雅黑" panose="020B0503020204020204" charset="-122"/>
              </a:rPr>
              <a:t>创建</a:t>
            </a:r>
            <a:r>
              <a:rPr lang="en-US" altLang="zh-CN" sz="2000">
                <a:latin typeface="微软雅黑" panose="020B0503020204020204" charset="-122"/>
                <a:ea typeface="微软雅黑" panose="020B0503020204020204" charset="-122"/>
              </a:rPr>
              <a:t>web</a:t>
            </a:r>
            <a:r>
              <a:rPr lang="zh-CN" altLang="en-US" sz="2000">
                <a:latin typeface="微软雅黑" panose="020B0503020204020204" charset="-122"/>
                <a:ea typeface="微软雅黑" panose="020B0503020204020204" charset="-122"/>
              </a:rPr>
              <a:t>服务，提供外部买卖猫币</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zh-CN">
                <a:latin typeface="微软雅黑" panose="020B0503020204020204" charset="-122"/>
                <a:ea typeface="微软雅黑" panose="020B0503020204020204" charset="-122"/>
              </a:rPr>
              <a:t>技术选型</a:t>
            </a:r>
            <a:endParaRPr lang="zh-CN" altLang="zh-CN">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 </a:t>
            </a:r>
            <a:endParaRPr lang="en-US" sz="2000">
              <a:latin typeface="微软雅黑" panose="020B0503020204020204" charset="-122"/>
              <a:ea typeface="微软雅黑" panose="020B0503020204020204" charset="-122"/>
            </a:endParaRPr>
          </a:p>
        </p:txBody>
      </p:sp>
      <p:graphicFrame>
        <p:nvGraphicFramePr>
          <p:cNvPr id="0" name="表格 -1"/>
          <p:cNvGraphicFramePr/>
          <p:nvPr/>
        </p:nvGraphicFramePr>
        <p:xfrm>
          <a:off x="609600" y="1901063"/>
          <a:ext cx="11249025" cy="4025900"/>
        </p:xfrm>
        <a:graphic>
          <a:graphicData uri="http://schemas.openxmlformats.org/drawingml/2006/table">
            <a:tbl>
              <a:tblPr firstRow="1" bandRow="1">
                <a:tableStyleId>{5C22544A-7EE6-4342-B048-85BDC9FD1C3A}</a:tableStyleId>
              </a:tblPr>
              <a:tblGrid>
                <a:gridCol w="1765300"/>
                <a:gridCol w="3001010"/>
                <a:gridCol w="3307715"/>
                <a:gridCol w="2898775"/>
              </a:tblGrid>
              <a:tr h="371475">
                <a:tc>
                  <a:txBody>
                    <a:bodyPr/>
                    <a:p>
                      <a:pPr indent="0" algn="ctr">
                        <a:buNone/>
                      </a:pP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山寨比特币</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基于以太坊</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从</a:t>
                      </a:r>
                      <a:r>
                        <a:rPr lang="en-US" altLang="zh-CN" sz="1600" b="1">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开始</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37147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开发语言</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Solidity</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python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7211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学习方式</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学习比特币源码</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详细文档教学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文档教学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173418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介绍</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github</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上有</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bitcoin</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的源码，可以学习整套思想。</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一个比较完善的系统平台，开发语言</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Solidity</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（类似</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JavaScript</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），通讯开发框架</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Truffle</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理解原理，自己造个石头轮子</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7061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商业化程度</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中，免费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高，付费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低，适合学习</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高，研发底层</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7147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学习难度</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低</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低</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开发环境</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python 3.6</a:t>
            </a:r>
            <a:endParaRPr 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flask -Web 开发微框架</a:t>
            </a:r>
            <a:endParaRPr 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php</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fontAlgn="auto"/>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区块链原理</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区块链商业应用</a:t>
            </a:r>
            <a:br>
              <a:rPr lang="en-US" altLang="zh-CN">
                <a:latin typeface="微软雅黑" panose="020B0503020204020204" charset="-122"/>
                <a:ea typeface="微软雅黑" panose="020B0503020204020204" charset="-122"/>
              </a:rPr>
            </a:b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如何从零开始做区块链应用</a:t>
            </a:r>
            <a:endParaRPr lang="zh-CN" altLang="en-US">
              <a:latin typeface="微软雅黑" panose="020B0503020204020204" charset="-122"/>
              <a:ea typeface="微软雅黑" panose="020B0503020204020204" charset="-122"/>
            </a:endParaRPr>
          </a:p>
        </p:txBody>
      </p:sp>
      <p:sp>
        <p:nvSpPr>
          <p:cNvPr id="5" name="五角星 4"/>
          <p:cNvSpPr/>
          <p:nvPr/>
        </p:nvSpPr>
        <p:spPr>
          <a:xfrm>
            <a:off x="5636895" y="2630170"/>
            <a:ext cx="528320" cy="50165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2442196" y="365125"/>
            <a:ext cx="7133926" cy="1325563"/>
          </a:xfrm>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1.</a:t>
            </a:r>
            <a:r>
              <a:rPr lang="zh-CN" altLang="en-US" sz="3600">
                <a:latin typeface="微软雅黑" panose="020B0503020204020204" charset="-122"/>
                <a:ea typeface="微软雅黑" panose="020B0503020204020204" charset="-122"/>
                <a:sym typeface="+mn-ea"/>
              </a:rPr>
              <a:t>设计区块链的块（块的属性设计）</a:t>
            </a:r>
            <a:endParaRPr lang="zh-CN" altLang="en-US" sz="3600">
              <a:latin typeface="微软雅黑" panose="020B0503020204020204" charset="-122"/>
              <a:ea typeface="微软雅黑" panose="020B0503020204020204" charset="-122"/>
            </a:endParaRPr>
          </a:p>
        </p:txBody>
      </p:sp>
      <p:sp>
        <p:nvSpPr>
          <p:cNvPr id="3" name="文本框 2"/>
          <p:cNvSpPr txBox="1"/>
          <p:nvPr/>
        </p:nvSpPr>
        <p:spPr>
          <a:xfrm>
            <a:off x="609600" y="1691005"/>
            <a:ext cx="6198870" cy="4741545"/>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  "index": 2,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"previous_hash": "d13539.........434fa",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"proof": 35293,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"timestamp": 1519870205.2684145,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"transactions": [</a:t>
            </a:r>
            <a:endParaRPr lang="en-US">
              <a:latin typeface="微软雅黑" panose="020B0503020204020204" charset="-122"/>
              <a:ea typeface="微软雅黑" panose="020B0503020204020204" charset="-122"/>
              <a:sym typeface="+mn-ea"/>
            </a:endParaRPr>
          </a:p>
          <a:p>
            <a:pPr lvl="1" indent="0" algn="just">
              <a:lnSpc>
                <a:spcPct val="120000"/>
              </a:lnSpc>
              <a:buSzTx/>
              <a:buFont typeface="Arial" panose="020B0604020202020204" pitchFamily="34" charset="0"/>
              <a:buNone/>
            </a:pPr>
            <a:r>
              <a:rPr lang="en-US">
                <a:solidFill>
                  <a:srgbClr val="FF0000"/>
                </a:solidFill>
                <a:latin typeface="微软雅黑" panose="020B0503020204020204" charset="-122"/>
                <a:ea typeface="微软雅黑" panose="020B0503020204020204" charset="-122"/>
                <a:sym typeface="+mn-ea"/>
              </a:rPr>
              <a:t>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"amount": 1,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"msg": "catGod give zhangxs total 1 catcoin",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"recipient": "zhangxs",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"sender": "catGod",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"time": "2018-03-01 10:10:05"</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endParaRPr lang="zh-CN" alt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en-US">
                <a:latin typeface="微软雅黑" panose="020B0503020204020204" charset="-122"/>
                <a:ea typeface="微软雅黑" panose="020B0503020204020204" charset="-122"/>
                <a:sym typeface="+mn-ea"/>
              </a:rPr>
              <a:t>]</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endParaRPr lang="zh-CN" altLang="en-US"/>
          </a:p>
        </p:txBody>
      </p:sp>
      <p:sp>
        <p:nvSpPr>
          <p:cNvPr id="6" name="文本框 5"/>
          <p:cNvSpPr txBox="1"/>
          <p:nvPr/>
        </p:nvSpPr>
        <p:spPr>
          <a:xfrm>
            <a:off x="7152005" y="1691005"/>
            <a:ext cx="4472940" cy="4741545"/>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  "</a:t>
            </a:r>
            <a:r>
              <a:rPr lang="zh-CN" altLang="en-US">
                <a:latin typeface="微软雅黑" panose="020B0503020204020204" charset="-122"/>
                <a:ea typeface="微软雅黑" panose="020B0503020204020204" charset="-122"/>
                <a:sym typeface="+mn-ea"/>
              </a:rPr>
              <a:t>区块序号</a:t>
            </a:r>
            <a:r>
              <a:rPr lang="en-US">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唯一</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递增</a:t>
            </a:r>
            <a:r>
              <a:rPr lang="en-US">
                <a:latin typeface="微软雅黑" panose="020B0503020204020204" charset="-122"/>
                <a:ea typeface="微软雅黑" panose="020B0503020204020204" charset="-122"/>
                <a:sym typeface="+mn-ea"/>
              </a:rPr>
              <a:t>",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上个区块</a:t>
            </a:r>
            <a:r>
              <a:rPr lang="en-US">
                <a:latin typeface="微软雅黑" panose="020B0503020204020204" charset="-122"/>
                <a:ea typeface="微软雅黑" panose="020B0503020204020204" charset="-122"/>
                <a:sym typeface="+mn-ea"/>
              </a:rPr>
              <a:t>hash": "d13539..",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验证</a:t>
            </a: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工作量证明</a:t>
            </a:r>
            <a:r>
              <a:rPr lang="en-US">
                <a:latin typeface="微软雅黑" panose="020B0503020204020204" charset="-122"/>
                <a:ea typeface="微软雅黑" panose="020B0503020204020204" charset="-122"/>
                <a:sym typeface="+mn-ea"/>
              </a:rPr>
              <a:t>",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时间戳</a:t>
            </a:r>
            <a:r>
              <a:rPr lang="en-US">
                <a:latin typeface="微软雅黑" panose="020B0503020204020204" charset="-122"/>
                <a:ea typeface="微软雅黑" panose="020B0503020204020204" charset="-122"/>
                <a:sym typeface="+mn-ea"/>
              </a:rPr>
              <a:t>": 0.0, </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交易</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记录多笔交易</a:t>
            </a:r>
            <a:r>
              <a:rPr lang="en-US" altLang="zh-CN">
                <a:latin typeface="微软雅黑" panose="020B0503020204020204" charset="-122"/>
                <a:ea typeface="微软雅黑" panose="020B0503020204020204" charset="-122"/>
                <a:sym typeface="+mn-ea"/>
              </a:rPr>
              <a:t>)</a:t>
            </a:r>
            <a:r>
              <a:rPr lang="en-US">
                <a:latin typeface="微软雅黑" panose="020B0503020204020204" charset="-122"/>
                <a:ea typeface="微软雅黑" panose="020B0503020204020204" charset="-122"/>
                <a:sym typeface="+mn-ea"/>
              </a:rPr>
              <a:t>": [</a:t>
            </a:r>
            <a:endParaRPr lang="en-US">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r>
              <a:rPr lang="en-US">
                <a:solidFill>
                  <a:srgbClr val="FF0000"/>
                </a:solidFill>
                <a:latin typeface="微软雅黑" panose="020B0503020204020204" charset="-122"/>
                <a:ea typeface="微软雅黑" panose="020B0503020204020204" charset="-122"/>
                <a:sym typeface="+mn-ea"/>
              </a:rPr>
              <a:t>{</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数量</a:t>
            </a:r>
            <a:r>
              <a:rPr lang="en-US">
                <a:solidFill>
                  <a:srgbClr val="FF0000"/>
                </a:solidFill>
                <a:latin typeface="微软雅黑" panose="020B0503020204020204" charset="-122"/>
                <a:ea typeface="微软雅黑" panose="020B0503020204020204" charset="-122"/>
                <a:sym typeface="+mn-ea"/>
              </a:rPr>
              <a:t>": 1,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信息</a:t>
            </a:r>
            <a:r>
              <a:rPr lang="en-US">
                <a:solidFill>
                  <a:srgbClr val="FF0000"/>
                </a:solidFill>
                <a:latin typeface="微软雅黑" panose="020B0503020204020204" charset="-122"/>
                <a:ea typeface="微软雅黑" panose="020B0503020204020204" charset="-122"/>
                <a:sym typeface="+mn-ea"/>
              </a:rPr>
              <a:t>": "",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接受者</a:t>
            </a:r>
            <a:r>
              <a:rPr lang="en-US">
                <a:solidFill>
                  <a:srgbClr val="FF0000"/>
                </a:solidFill>
                <a:latin typeface="微软雅黑" panose="020B0503020204020204" charset="-122"/>
                <a:ea typeface="微软雅黑" panose="020B0503020204020204" charset="-122"/>
                <a:sym typeface="+mn-ea"/>
              </a:rPr>
              <a:t>": "zhangxs",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发送者</a:t>
            </a:r>
            <a:r>
              <a:rPr lang="en-US">
                <a:solidFill>
                  <a:srgbClr val="FF0000"/>
                </a:solidFill>
                <a:latin typeface="微软雅黑" panose="020B0503020204020204" charset="-122"/>
                <a:ea typeface="微软雅黑" panose="020B0503020204020204" charset="-122"/>
                <a:sym typeface="+mn-ea"/>
              </a:rPr>
              <a:t>": "catGod",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zh-CN" altLang="en-US">
                <a:solidFill>
                  <a:srgbClr val="FF0000"/>
                </a:solidFill>
                <a:latin typeface="微软雅黑" panose="020B0503020204020204" charset="-122"/>
                <a:ea typeface="微软雅黑" panose="020B0503020204020204" charset="-122"/>
                <a:sym typeface="+mn-ea"/>
              </a:rPr>
              <a:t>交易时间</a:t>
            </a:r>
            <a:r>
              <a:rPr lang="en-US">
                <a:solidFill>
                  <a:srgbClr val="FF0000"/>
                </a:solidFill>
                <a:latin typeface="微软雅黑" panose="020B0503020204020204" charset="-122"/>
                <a:ea typeface="微软雅黑" panose="020B0503020204020204" charset="-122"/>
                <a:sym typeface="+mn-ea"/>
              </a:rPr>
              <a:t>":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endParaRPr lang="en-US">
              <a:solidFill>
                <a:srgbClr val="FF0000"/>
              </a:solidFill>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solidFill>
                  <a:srgbClr val="FF0000"/>
                </a:solidFill>
                <a:latin typeface="微软雅黑" panose="020B0503020204020204" charset="-122"/>
                <a:ea typeface="微软雅黑" panose="020B0503020204020204" charset="-122"/>
                <a:sym typeface="+mn-ea"/>
              </a:rPr>
              <a:t>       </a:t>
            </a:r>
            <a:r>
              <a:rPr lang="en-US">
                <a:latin typeface="微软雅黑" panose="020B0503020204020204" charset="-122"/>
                <a:ea typeface="微软雅黑" panose="020B0503020204020204" charset="-122"/>
                <a:sym typeface="+mn-ea"/>
              </a:rPr>
              <a:t>]</a:t>
            </a:r>
            <a:endParaRPr lang="en-US">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atin typeface="微软雅黑" panose="020B0503020204020204" charset="-122"/>
                <a:ea typeface="微软雅黑" panose="020B0503020204020204" charset="-122"/>
                <a:sym typeface="+mn-ea"/>
              </a:rPr>
              <a:t>    }</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设计节点</a:t>
            </a:r>
            <a:endParaRPr lang="zh-CN" altLang="en-US">
              <a:latin typeface="微软雅黑" panose="020B0503020204020204" charset="-122"/>
              <a:ea typeface="微软雅黑" panose="020B0503020204020204" charset="-122"/>
            </a:endParaRPr>
          </a:p>
        </p:txBody>
      </p:sp>
      <p:sp>
        <p:nvSpPr>
          <p:cNvPr id="2" name="内容占位符 1"/>
          <p:cNvSpPr/>
          <p:nvPr>
            <p:ph idx="1"/>
          </p:nvPr>
        </p:nvSpPr>
        <p:spPr>
          <a:xfrm>
            <a:off x="836930" y="1444625"/>
            <a:ext cx="10515600" cy="4351338"/>
          </a:xfrm>
        </p:spPr>
        <p:txBody>
          <a:bodyPr/>
          <a:p>
            <a:r>
              <a:rPr lang="zh-CN" altLang="en-US"/>
              <a:t>BlockChainCat节点</a:t>
            </a:r>
            <a:endParaRPr lang="zh-CN" altLang="en-US"/>
          </a:p>
        </p:txBody>
      </p:sp>
      <p:graphicFrame>
        <p:nvGraphicFramePr>
          <p:cNvPr id="3" name="表格 2"/>
          <p:cNvGraphicFramePr/>
          <p:nvPr/>
        </p:nvGraphicFramePr>
        <p:xfrm>
          <a:off x="836930" y="2071370"/>
          <a:ext cx="10553700" cy="4432300"/>
        </p:xfrm>
        <a:graphic>
          <a:graphicData uri="http://schemas.openxmlformats.org/drawingml/2006/table">
            <a:tbl>
              <a:tblPr firstRow="1" bandRow="1">
                <a:tableStyleId>{5C22544A-7EE6-4342-B048-85BDC9FD1C3A}</a:tableStyleId>
              </a:tblPr>
              <a:tblGrid>
                <a:gridCol w="1285875"/>
                <a:gridCol w="2800350"/>
                <a:gridCol w="1476375"/>
                <a:gridCol w="4991100"/>
              </a:tblGrid>
              <a:tr h="38100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功能分类</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描述</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记录目前所有节点，用于通知和同步区块链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chain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区块链，记录所有的关联交易信息</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current_transactions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当前已经记录的交易，等待写入下一个区块</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new_block()</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挖矿交易</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创建区块（需挖矿才可创建）</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new_transaction()</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交易</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生成一个新的交易信息</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hash()</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交易</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计算块的哈希值</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proof_of_work()</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挖矿</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工作量证明方法：找到一个数字符合算法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FF0000"/>
                          </a:solidFill>
                          <a:latin typeface="微软雅黑" panose="020B0503020204020204" charset="-122"/>
                          <a:ea typeface="微软雅黑" panose="020B0503020204020204" charset="-122"/>
                          <a:cs typeface="微软雅黑" panose="020B0503020204020204" charset="-122"/>
                        </a:rPr>
                        <a:t>valid_proof()</a:t>
                      </a:r>
                      <a:endParaRPr lang="en-US" altLang="zh-CN"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挖矿</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FF0000"/>
                          </a:solidFill>
                          <a:latin typeface="微软雅黑" panose="020B0503020204020204" charset="-122"/>
                          <a:ea typeface="微软雅黑" panose="020B0503020204020204" charset="-122"/>
                          <a:cs typeface="微软雅黑" panose="020B0503020204020204" charset="-122"/>
                        </a:rPr>
                        <a:t>判断数字是否符合工作量证明</a:t>
                      </a:r>
                      <a:endParaRPr lang="zh-CN" altLang="en-US" sz="1600" b="0">
                        <a:solidFill>
                          <a:srgbClr val="FF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register_node()</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注册一个节点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valid_chain()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判断区块链是否有效</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68300">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方法</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resolve_conflicts()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解决冲突，达成共识（长链替换短链）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3.</a:t>
            </a:r>
            <a:r>
              <a:rPr lang="zh-CN" altLang="en-US" sz="3600">
                <a:latin typeface="微软雅黑" panose="020B0503020204020204" charset="-122"/>
                <a:ea typeface="微软雅黑" panose="020B0503020204020204" charset="-122"/>
                <a:sym typeface="+mn-ea"/>
              </a:rPr>
              <a:t>创世块</a:t>
            </a:r>
            <a:r>
              <a:rPr lang="en-US" altLang="zh-CN" sz="3600">
                <a:latin typeface="微软雅黑" panose="020B0503020204020204" charset="-122"/>
                <a:ea typeface="微软雅黑" panose="020B0503020204020204" charset="-122"/>
                <a:sym typeface="+mn-ea"/>
              </a:rPr>
              <a:t>/</a:t>
            </a:r>
            <a:r>
              <a:rPr lang="zh-CN" altLang="en-US" sz="3600">
                <a:latin typeface="微软雅黑" panose="020B0503020204020204" charset="-122"/>
                <a:ea typeface="微软雅黑" panose="020B0503020204020204" charset="-122"/>
                <a:sym typeface="+mn-ea"/>
              </a:rPr>
              <a:t>新增区块（创建区块链）</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创建创世块。</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算工作量证明（挖矿）。</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3.</a:t>
            </a:r>
            <a:r>
              <a:rPr lang="zh-CN" altLang="en-US" sz="2000">
                <a:latin typeface="微软雅黑" panose="020B0503020204020204" charset="-122"/>
                <a:ea typeface="微软雅黑" panose="020B0503020204020204" charset="-122"/>
                <a:sym typeface="+mn-ea"/>
              </a:rPr>
              <a:t>拿到工作量证明获得挖矿奖励</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4.</a:t>
            </a:r>
            <a:r>
              <a:rPr lang="zh-CN" altLang="en-US" sz="2000">
                <a:latin typeface="微软雅黑" panose="020B0503020204020204" charset="-122"/>
                <a:ea typeface="微软雅黑" panose="020B0503020204020204" charset="-122"/>
                <a:sym typeface="+mn-ea"/>
              </a:rPr>
              <a:t>可能当前已经记录其他的交易，把奖励交易合起来</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5.</a:t>
            </a:r>
            <a:r>
              <a:rPr lang="zh-CN" altLang="en-US" sz="2000">
                <a:latin typeface="微软雅黑" panose="020B0503020204020204" charset="-122"/>
                <a:ea typeface="微软雅黑" panose="020B0503020204020204" charset="-122"/>
                <a:sym typeface="+mn-ea"/>
              </a:rPr>
              <a:t>计算上一个块的hash，新建一个块。</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6.</a:t>
            </a:r>
            <a:r>
              <a:rPr lang="zh-CN" altLang="en-US" sz="2000">
                <a:latin typeface="微软雅黑" panose="020B0503020204020204" charset="-122"/>
                <a:ea typeface="微软雅黑" panose="020B0503020204020204" charset="-122"/>
                <a:sym typeface="+mn-ea"/>
              </a:rPr>
              <a:t>区块上链。</a:t>
            </a:r>
            <a:endParaRPr lang="zh-CN" altLang="en-US" sz="2000">
              <a:latin typeface="微软雅黑" panose="020B0503020204020204" charset="-122"/>
              <a:ea typeface="微软雅黑" panose="020B0503020204020204" charset="-122"/>
              <a:sym typeface="+mn-ea"/>
            </a:endParaRPr>
          </a:p>
        </p:txBody>
      </p:sp>
      <p:sp>
        <p:nvSpPr>
          <p:cNvPr id="2" name="文本框 1"/>
          <p:cNvSpPr txBox="1"/>
          <p:nvPr/>
        </p:nvSpPr>
        <p:spPr>
          <a:xfrm>
            <a:off x="7020560" y="1793240"/>
            <a:ext cx="4659630" cy="3046095"/>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伪代码：</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new_block()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proof_of_work()+valid_proof()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award=new_transaction()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solidFill>
                  <a:srgbClr val="FF0000"/>
                </a:solidFill>
                <a:latin typeface="微软雅黑" panose="020B0503020204020204" charset="-122"/>
                <a:ea typeface="微软雅黑" panose="020B0503020204020204" charset="-122"/>
                <a:sym typeface="+mn-ea"/>
              </a:rPr>
              <a:t>curr_trans</a:t>
            </a:r>
            <a:r>
              <a:rPr lang="zh-CN" altLang="en-US" sz="2000">
                <a:latin typeface="微软雅黑" panose="020B0503020204020204" charset="-122"/>
                <a:ea typeface="微软雅黑" panose="020B0503020204020204" charset="-122"/>
                <a:sym typeface="+mn-ea"/>
              </a:rPr>
              <a:t> + award </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new_block() + hash() + </a:t>
            </a:r>
            <a:r>
              <a:rPr lang="zh-CN" altLang="en-US" sz="2000">
                <a:solidFill>
                  <a:srgbClr val="FF0000"/>
                </a:solidFill>
                <a:latin typeface="微软雅黑" panose="020B0503020204020204" charset="-122"/>
                <a:ea typeface="微软雅黑" panose="020B0503020204020204" charset="-122"/>
                <a:sym typeface="+mn-ea"/>
              </a:rPr>
              <a:t>curr_trans</a:t>
            </a:r>
            <a:r>
              <a:rPr lang="zh-CN" altLang="en-US" sz="2000">
                <a:latin typeface="微软雅黑" panose="020B0503020204020204" charset="-122"/>
                <a:ea typeface="微软雅黑" panose="020B0503020204020204" charset="-122"/>
                <a:sym typeface="+mn-ea"/>
              </a:rPr>
              <a:t> </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self.chain.append(block)  </a:t>
            </a:r>
            <a:endParaRPr lang="zh-CN" altLang="en-US" sz="200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3.</a:t>
            </a:r>
            <a:r>
              <a:rPr lang="zh-CN" altLang="en-US" sz="3600">
                <a:latin typeface="微软雅黑" panose="020B0503020204020204" charset="-122"/>
                <a:ea typeface="微软雅黑" panose="020B0503020204020204" charset="-122"/>
                <a:sym typeface="+mn-ea"/>
              </a:rPr>
              <a:t>创世块</a:t>
            </a:r>
            <a:r>
              <a:rPr lang="en-US" altLang="zh-CN" sz="3600">
                <a:latin typeface="微软雅黑" panose="020B0503020204020204" charset="-122"/>
                <a:ea typeface="微软雅黑" panose="020B0503020204020204" charset="-122"/>
                <a:sym typeface="+mn-ea"/>
              </a:rPr>
              <a:t>/</a:t>
            </a:r>
            <a:r>
              <a:rPr lang="zh-CN" altLang="en-US" sz="3600">
                <a:latin typeface="微软雅黑" panose="020B0503020204020204" charset="-122"/>
                <a:ea typeface="微软雅黑" panose="020B0503020204020204" charset="-122"/>
                <a:sym typeface="+mn-ea"/>
              </a:rPr>
              <a:t>新增区块（创建区块链）</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sp>
        <p:nvSpPr>
          <p:cNvPr id="8" name="文本框 7"/>
          <p:cNvSpPr txBox="1"/>
          <p:nvPr/>
        </p:nvSpPr>
        <p:spPr>
          <a:xfrm>
            <a:off x="1245235" y="5015865"/>
            <a:ext cx="5114925" cy="645160"/>
          </a:xfrm>
          <a:prstGeom prst="rect">
            <a:avLst/>
          </a:prstGeom>
          <a:noFill/>
        </p:spPr>
        <p:txBody>
          <a:bodyPr wrap="square" rtlCol="0">
            <a:spAutoFit/>
          </a:bodyPr>
          <a:p>
            <a:r>
              <a:rPr lang="en-US" altLang="zh-CN"/>
              <a:t>new_transaction</a:t>
            </a:r>
            <a:r>
              <a:rPr lang="zh-CN" altLang="en-US"/>
              <a:t>（） 新建交易方法</a:t>
            </a:r>
            <a:endParaRPr lang="zh-CN" altLang="en-US"/>
          </a:p>
          <a:p>
            <a:r>
              <a:rPr lang="zh-CN" altLang="en-US"/>
              <a:t>区块上链的完整的代码流程（右图）</a:t>
            </a:r>
            <a:endParaRPr lang="zh-CN" altLang="en-US"/>
          </a:p>
        </p:txBody>
      </p:sp>
      <p:pic>
        <p:nvPicPr>
          <p:cNvPr id="2" name="图片 1"/>
          <p:cNvPicPr>
            <a:picLocks noChangeAspect="1"/>
          </p:cNvPicPr>
          <p:nvPr/>
        </p:nvPicPr>
        <p:blipFill>
          <a:blip r:embed="rId3"/>
          <a:stretch>
            <a:fillRect/>
          </a:stretch>
        </p:blipFill>
        <p:spPr>
          <a:xfrm>
            <a:off x="1099820" y="1490980"/>
            <a:ext cx="5129530" cy="3600450"/>
          </a:xfrm>
          <a:prstGeom prst="rect">
            <a:avLst/>
          </a:prstGeom>
        </p:spPr>
      </p:pic>
      <p:pic>
        <p:nvPicPr>
          <p:cNvPr id="6" name="图片 5"/>
          <p:cNvPicPr>
            <a:picLocks noChangeAspect="1"/>
          </p:cNvPicPr>
          <p:nvPr/>
        </p:nvPicPr>
        <p:blipFill>
          <a:blip r:embed="rId4"/>
          <a:stretch>
            <a:fillRect/>
          </a:stretch>
        </p:blipFill>
        <p:spPr>
          <a:xfrm>
            <a:off x="6616700" y="1412875"/>
            <a:ext cx="4171950" cy="4714875"/>
          </a:xfrm>
          <a:prstGeom prst="rect">
            <a:avLst/>
          </a:prstGeom>
        </p:spPr>
      </p:pic>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3.</a:t>
            </a:r>
            <a:r>
              <a:rPr lang="zh-CN" altLang="en-US" sz="3600">
                <a:latin typeface="微软雅黑" panose="020B0503020204020204" charset="-122"/>
                <a:ea typeface="微软雅黑" panose="020B0503020204020204" charset="-122"/>
                <a:sym typeface="+mn-ea"/>
              </a:rPr>
              <a:t>创世块</a:t>
            </a:r>
            <a:r>
              <a:rPr lang="en-US" altLang="zh-CN" sz="3600">
                <a:latin typeface="微软雅黑" panose="020B0503020204020204" charset="-122"/>
                <a:ea typeface="微软雅黑" panose="020B0503020204020204" charset="-122"/>
                <a:sym typeface="+mn-ea"/>
              </a:rPr>
              <a:t>/</a:t>
            </a:r>
            <a:r>
              <a:rPr lang="zh-CN" altLang="en-US" sz="3600">
                <a:latin typeface="微软雅黑" panose="020B0503020204020204" charset="-122"/>
                <a:ea typeface="微软雅黑" panose="020B0503020204020204" charset="-122"/>
                <a:sym typeface="+mn-ea"/>
              </a:rPr>
              <a:t>新增区块（创建区块链）</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3"/>
          <a:stretch>
            <a:fillRect/>
          </a:stretch>
        </p:blipFill>
        <p:spPr>
          <a:xfrm>
            <a:off x="1558925" y="1478915"/>
            <a:ext cx="5038725" cy="3057525"/>
          </a:xfrm>
          <a:prstGeom prst="rect">
            <a:avLst/>
          </a:prstGeom>
        </p:spPr>
      </p:pic>
      <p:pic>
        <p:nvPicPr>
          <p:cNvPr id="7" name="图片 6"/>
          <p:cNvPicPr>
            <a:picLocks noChangeAspect="1"/>
          </p:cNvPicPr>
          <p:nvPr/>
        </p:nvPicPr>
        <p:blipFill>
          <a:blip r:embed="rId4"/>
          <a:stretch>
            <a:fillRect/>
          </a:stretch>
        </p:blipFill>
        <p:spPr>
          <a:xfrm>
            <a:off x="7233920" y="1518285"/>
            <a:ext cx="3829050" cy="4358005"/>
          </a:xfrm>
          <a:prstGeom prst="rect">
            <a:avLst/>
          </a:prstGeom>
        </p:spPr>
      </p:pic>
      <p:sp>
        <p:nvSpPr>
          <p:cNvPr id="8" name="文本框 7"/>
          <p:cNvSpPr txBox="1"/>
          <p:nvPr/>
        </p:nvSpPr>
        <p:spPr>
          <a:xfrm>
            <a:off x="1245235" y="5015865"/>
            <a:ext cx="5114925" cy="645160"/>
          </a:xfrm>
          <a:prstGeom prst="rect">
            <a:avLst/>
          </a:prstGeom>
          <a:noFill/>
        </p:spPr>
        <p:txBody>
          <a:bodyPr wrap="square" rtlCol="0">
            <a:spAutoFit/>
          </a:bodyPr>
          <a:p>
            <a:r>
              <a:rPr lang="en-US" altLang="zh-CN"/>
              <a:t>new_block</a:t>
            </a:r>
            <a:r>
              <a:rPr lang="zh-CN" altLang="en-US"/>
              <a:t>（） 新建区块方法</a:t>
            </a:r>
            <a:endParaRPr lang="zh-CN" altLang="en-US"/>
          </a:p>
          <a:p>
            <a:r>
              <a:rPr lang="en-US" altLang="zh-CN"/>
              <a:t>proof_of_work() </a:t>
            </a:r>
            <a:r>
              <a:rPr lang="zh-CN" altLang="en-US"/>
              <a:t>挖矿方法</a:t>
            </a:r>
            <a:endParaRPr lang="zh-CN" altLang="en-US"/>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4.</a:t>
            </a:r>
            <a:r>
              <a:rPr lang="zh-CN" altLang="en-US" sz="3600">
                <a:latin typeface="微软雅黑" panose="020B0503020204020204" charset="-122"/>
                <a:ea typeface="微软雅黑" panose="020B0503020204020204" charset="-122"/>
                <a:sym typeface="+mn-ea"/>
              </a:rPr>
              <a:t>记录交易（交易功能）</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新建一个交易</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将交易保存在当前节点中</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3.</a:t>
            </a:r>
            <a:r>
              <a:rPr lang="zh-CN" altLang="en-US" sz="2000">
                <a:latin typeface="微软雅黑" panose="020B0503020204020204" charset="-122"/>
                <a:ea typeface="微软雅黑" panose="020B0503020204020204" charset="-122"/>
              </a:rPr>
              <a:t>等下个区块产生时，记录就会上区块链</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7020560" y="1793240"/>
            <a:ext cx="4659630" cy="1568450"/>
          </a:xfrm>
          <a:prstGeom prst="rect">
            <a:avLst/>
          </a:prstGeom>
          <a:noFill/>
        </p:spPr>
        <p:txBody>
          <a:bodyPr wrap="square" rtlCol="0" anchor="t">
            <a:spAutoFit/>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伪代码：</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tran1=new_transaction（）</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a:solidFill>
                  <a:srgbClr val="FF0000"/>
                </a:solidFill>
                <a:latin typeface="微软雅黑" panose="020B0503020204020204" charset="-122"/>
                <a:ea typeface="微软雅黑" panose="020B0503020204020204" charset="-122"/>
                <a:sym typeface="+mn-ea"/>
              </a:rPr>
              <a:t>curr_trans</a:t>
            </a:r>
            <a:r>
              <a:rPr lang="zh-CN" altLang="en-US" sz="2000">
                <a:latin typeface="微软雅黑" panose="020B0503020204020204" charset="-122"/>
                <a:ea typeface="微软雅黑" panose="020B0503020204020204" charset="-122"/>
                <a:sym typeface="+mn-ea"/>
              </a:rPr>
              <a:t>.append（tran1）</a:t>
            </a:r>
            <a:endParaRPr lang="zh-CN" altLang="en-US" sz="2000">
              <a:latin typeface="微软雅黑" panose="020B0503020204020204" charset="-122"/>
              <a:ea typeface="微软雅黑" panose="020B0503020204020204" charset="-122"/>
              <a:sym typeface="+mn-ea"/>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600">
                <a:latin typeface="微软雅黑" panose="020B0503020204020204" charset="-122"/>
                <a:ea typeface="微软雅黑" panose="020B0503020204020204" charset="-122"/>
                <a:sym typeface="+mn-ea"/>
              </a:rPr>
              <a:t>4.</a:t>
            </a:r>
            <a:r>
              <a:rPr lang="zh-CN" altLang="en-US" sz="3600">
                <a:latin typeface="微软雅黑" panose="020B0503020204020204" charset="-122"/>
                <a:ea typeface="微软雅黑" panose="020B0503020204020204" charset="-122"/>
                <a:sym typeface="+mn-ea"/>
              </a:rPr>
              <a:t>记录交易（交易功能）</a:t>
            </a:r>
            <a:endParaRPr lang="zh-CN" altLang="en-US" sz="36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sp>
        <p:nvSpPr>
          <p:cNvPr id="8" name="文本框 7"/>
          <p:cNvSpPr txBox="1"/>
          <p:nvPr/>
        </p:nvSpPr>
        <p:spPr>
          <a:xfrm>
            <a:off x="3141980" y="5186045"/>
            <a:ext cx="5114925" cy="645160"/>
          </a:xfrm>
          <a:prstGeom prst="rect">
            <a:avLst/>
          </a:prstGeom>
          <a:noFill/>
        </p:spPr>
        <p:txBody>
          <a:bodyPr wrap="square" rtlCol="0">
            <a:spAutoFit/>
          </a:bodyPr>
          <a:p>
            <a:pPr algn="ctr"/>
            <a:r>
              <a:rPr lang="en-US" altLang="zh-CN">
                <a:sym typeface="+mn-ea"/>
              </a:rPr>
              <a:t>new_transaction</a:t>
            </a:r>
            <a:r>
              <a:rPr lang="zh-CN" altLang="en-US">
                <a:sym typeface="+mn-ea"/>
              </a:rPr>
              <a:t>（） 新建交易方法</a:t>
            </a:r>
            <a:endParaRPr lang="zh-CN" altLang="en-US"/>
          </a:p>
          <a:p>
            <a:pPr algn="ctr"/>
            <a:r>
              <a:rPr lang="zh-CN" altLang="en-US"/>
              <a:t>新建交易完整记录如右图</a:t>
            </a:r>
            <a:endParaRPr lang="zh-CN" altLang="en-US"/>
          </a:p>
        </p:txBody>
      </p:sp>
      <p:pic>
        <p:nvPicPr>
          <p:cNvPr id="2" name="图片 1"/>
          <p:cNvPicPr>
            <a:picLocks noChangeAspect="1"/>
          </p:cNvPicPr>
          <p:nvPr/>
        </p:nvPicPr>
        <p:blipFill>
          <a:blip r:embed="rId3"/>
          <a:stretch>
            <a:fillRect/>
          </a:stretch>
        </p:blipFill>
        <p:spPr>
          <a:xfrm>
            <a:off x="5622925" y="1447165"/>
            <a:ext cx="6015355" cy="2653030"/>
          </a:xfrm>
          <a:prstGeom prst="rect">
            <a:avLst/>
          </a:prstGeom>
        </p:spPr>
      </p:pic>
      <p:pic>
        <p:nvPicPr>
          <p:cNvPr id="6" name="图片 5"/>
          <p:cNvPicPr>
            <a:picLocks noChangeAspect="1"/>
          </p:cNvPicPr>
          <p:nvPr/>
        </p:nvPicPr>
        <p:blipFill>
          <a:blip r:embed="rId4"/>
          <a:stretch>
            <a:fillRect/>
          </a:stretch>
        </p:blipFill>
        <p:spPr>
          <a:xfrm>
            <a:off x="527685" y="1322705"/>
            <a:ext cx="4510405" cy="3571875"/>
          </a:xfrm>
          <a:prstGeom prst="rect">
            <a:avLst/>
          </a:prstGeom>
        </p:spPr>
      </p:pic>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sz="2800">
                <a:latin typeface="微软雅黑" panose="020B0503020204020204" charset="-122"/>
                <a:ea typeface="微软雅黑" panose="020B0503020204020204" charset="-122"/>
                <a:sym typeface="+mn-ea"/>
              </a:rPr>
              <a:t>5.多个节点，节点同步/共识（去中心化）</a:t>
            </a:r>
            <a:endParaRPr sz="2800">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节点互相注册</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交易全网通知</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sz="2000">
                <a:latin typeface="微软雅黑" panose="020B0503020204020204" charset="-122"/>
                <a:ea typeface="微软雅黑" panose="020B0503020204020204" charset="-122"/>
                <a:sym typeface="+mn-ea"/>
              </a:rPr>
              <a:t>3.</a:t>
            </a:r>
            <a:r>
              <a:rPr lang="zh-CN" altLang="en-US" sz="2000">
                <a:latin typeface="微软雅黑" panose="020B0503020204020204" charset="-122"/>
                <a:ea typeface="微软雅黑" panose="020B0503020204020204" charset="-122"/>
                <a:sym typeface="+mn-ea"/>
              </a:rPr>
              <a:t>共识算法（只保留最长链）</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4.</a:t>
            </a:r>
            <a:r>
              <a:rPr lang="zh-CN" altLang="en-US" sz="2000">
                <a:latin typeface="微软雅黑" panose="020B0503020204020204" charset="-122"/>
                <a:ea typeface="微软雅黑" panose="020B0503020204020204" charset="-122"/>
              </a:rPr>
              <a:t>最长链同步</a:t>
            </a:r>
            <a:endParaRPr lang="zh-CN" altLang="en-US" sz="2000">
              <a:latin typeface="微软雅黑" panose="020B0503020204020204" charset="-122"/>
              <a:ea typeface="微软雅黑" panose="020B0503020204020204" charset="-122"/>
            </a:endParaRPr>
          </a:p>
        </p:txBody>
      </p:sp>
      <p:sp>
        <p:nvSpPr>
          <p:cNvPr id="2" name="文本框 1"/>
          <p:cNvSpPr txBox="1"/>
          <p:nvPr/>
        </p:nvSpPr>
        <p:spPr>
          <a:xfrm>
            <a:off x="5681345" y="1886585"/>
            <a:ext cx="5751195" cy="3046095"/>
          </a:xfrm>
          <a:prstGeom prst="rect">
            <a:avLst/>
          </a:prstGeom>
          <a:noFill/>
        </p:spPr>
        <p:txBody>
          <a:bodyPr wrap="square" rtlCol="0" anchor="t">
            <a:spAutoFit/>
          </a:bodyPr>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伪代码：</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self.nodes.add(node_URL)</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replaced = blockchain.resolve_conflicts()</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if replaced:</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#替换</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else:</a:t>
            </a:r>
            <a:endParaRPr lang="zh-CN" altLang="en-US" sz="2000">
              <a:latin typeface="微软雅黑" panose="020B0503020204020204" charset="-122"/>
              <a:ea typeface="微软雅黑" panose="020B0503020204020204" charset="-122"/>
              <a:sym typeface="+mn-ea"/>
            </a:endParaRPr>
          </a:p>
          <a:p>
            <a:pPr marL="228600" indent="-228600" algn="l">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	#保留现在</a:t>
            </a:r>
            <a:endParaRPr lang="zh-CN" altLang="en-US" sz="2000">
              <a:latin typeface="微软雅黑" panose="020B0503020204020204" charset="-122"/>
              <a:ea typeface="微软雅黑" panose="020B0503020204020204" charset="-122"/>
              <a:sym typeface="+mn-ea"/>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sz="2800">
                <a:latin typeface="微软雅黑" panose="020B0503020204020204" charset="-122"/>
                <a:ea typeface="微软雅黑" panose="020B0503020204020204" charset="-122"/>
                <a:sym typeface="+mn-ea"/>
              </a:rPr>
              <a:t>5.多个节点，节点同步/共识（去中心化）</a:t>
            </a:r>
            <a:endParaRPr lang="zh-CN" altLang="en-US" sz="2800">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sym typeface="+mn-ea"/>
              </a:rPr>
              <a:t> </a:t>
            </a:r>
            <a:endParaRPr lang="en-US" altLang="zh-CN" sz="2000">
              <a:latin typeface="微软雅黑" panose="020B0503020204020204" charset="-122"/>
              <a:ea typeface="微软雅黑" panose="020B0503020204020204" charset="-122"/>
              <a:sym typeface="+mn-ea"/>
            </a:endParaRPr>
          </a:p>
        </p:txBody>
      </p:sp>
      <p:sp>
        <p:nvSpPr>
          <p:cNvPr id="8" name="文本框 7"/>
          <p:cNvSpPr txBox="1"/>
          <p:nvPr/>
        </p:nvSpPr>
        <p:spPr>
          <a:xfrm>
            <a:off x="1366520" y="3971925"/>
            <a:ext cx="3847465" cy="922020"/>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sym typeface="+mn-ea"/>
              </a:rPr>
              <a:t>节点互相注册</a:t>
            </a:r>
            <a:endParaRPr lang="zh-CN" altLang="en-US">
              <a:latin typeface="微软雅黑" panose="020B0503020204020204" charset="-122"/>
              <a:ea typeface="微软雅黑" panose="020B0503020204020204" charset="-122"/>
              <a:sym typeface="+mn-ea"/>
            </a:endParaRPr>
          </a:p>
          <a:p>
            <a:pPr algn="ctr"/>
            <a:r>
              <a:rPr lang="zh-CN" altLang="en-US"/>
              <a:t>交易全网通知</a:t>
            </a:r>
            <a:endParaRPr lang="zh-CN" altLang="en-US"/>
          </a:p>
          <a:p>
            <a:pPr algn="ctr"/>
            <a:r>
              <a:rPr lang="zh-CN" altLang="en-US">
                <a:latin typeface="微软雅黑" panose="020B0503020204020204" charset="-122"/>
                <a:ea typeface="微软雅黑" panose="020B0503020204020204" charset="-122"/>
                <a:sym typeface="+mn-ea"/>
              </a:rPr>
              <a:t>共识算法</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同步</a:t>
            </a:r>
            <a:endParaRPr lang="zh-CN" altLang="en-US">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3"/>
          <a:stretch>
            <a:fillRect/>
          </a:stretch>
        </p:blipFill>
        <p:spPr>
          <a:xfrm>
            <a:off x="873125" y="1646555"/>
            <a:ext cx="4834255" cy="676275"/>
          </a:xfrm>
          <a:prstGeom prst="rect">
            <a:avLst/>
          </a:prstGeom>
        </p:spPr>
      </p:pic>
      <p:pic>
        <p:nvPicPr>
          <p:cNvPr id="9" name="图片 8"/>
          <p:cNvPicPr>
            <a:picLocks noChangeAspect="1"/>
          </p:cNvPicPr>
          <p:nvPr/>
        </p:nvPicPr>
        <p:blipFill>
          <a:blip r:embed="rId4"/>
          <a:stretch>
            <a:fillRect/>
          </a:stretch>
        </p:blipFill>
        <p:spPr>
          <a:xfrm>
            <a:off x="1009015" y="2628265"/>
            <a:ext cx="4562475" cy="685800"/>
          </a:xfrm>
          <a:prstGeom prst="rect">
            <a:avLst/>
          </a:prstGeom>
        </p:spPr>
      </p:pic>
      <p:pic>
        <p:nvPicPr>
          <p:cNvPr id="10" name="图片 9"/>
          <p:cNvPicPr>
            <a:picLocks noChangeAspect="1"/>
          </p:cNvPicPr>
          <p:nvPr/>
        </p:nvPicPr>
        <p:blipFill>
          <a:blip r:embed="rId5"/>
          <a:stretch>
            <a:fillRect/>
          </a:stretch>
        </p:blipFill>
        <p:spPr>
          <a:xfrm>
            <a:off x="5519420" y="1483360"/>
            <a:ext cx="6381750" cy="3891280"/>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2800">
                <a:latin typeface="微软雅黑" panose="020B0503020204020204" charset="-122"/>
                <a:ea typeface="微软雅黑" panose="020B0503020204020204" charset="-122"/>
                <a:sym typeface="+mn-ea"/>
              </a:rPr>
              <a:t>6.</a:t>
            </a:r>
            <a:r>
              <a:rPr lang="zh-CN" altLang="en-US" sz="2800">
                <a:latin typeface="微软雅黑" panose="020B0503020204020204" charset="-122"/>
                <a:ea typeface="微软雅黑" panose="020B0503020204020204" charset="-122"/>
                <a:sym typeface="+mn-ea"/>
              </a:rPr>
              <a:t>创建</a:t>
            </a:r>
            <a:r>
              <a:rPr lang="en-US" altLang="zh-CN" sz="2800">
                <a:latin typeface="微软雅黑" panose="020B0503020204020204" charset="-122"/>
                <a:ea typeface="微软雅黑" panose="020B0503020204020204" charset="-122"/>
                <a:sym typeface="+mn-ea"/>
              </a:rPr>
              <a:t>web</a:t>
            </a:r>
            <a:r>
              <a:rPr lang="zh-CN" altLang="en-US" sz="2800">
                <a:latin typeface="微软雅黑" panose="020B0503020204020204" charset="-122"/>
                <a:ea typeface="微软雅黑" panose="020B0503020204020204" charset="-122"/>
                <a:sym typeface="+mn-ea"/>
              </a:rPr>
              <a:t>服务，提供外部买卖猫币</a:t>
            </a:r>
            <a:endParaRPr sz="2800">
              <a:latin typeface="微软雅黑" panose="020B0503020204020204" charset="-122"/>
              <a:ea typeface="微软雅黑" panose="020B0503020204020204" charset="-122"/>
              <a:sym typeface="+mn-ea"/>
            </a:endParaRPr>
          </a:p>
        </p:txBody>
      </p:sp>
      <p:pic>
        <p:nvPicPr>
          <p:cNvPr id="5" name="图片 4" descr="节点 (1)"/>
          <p:cNvPicPr>
            <a:picLocks noChangeAspect="1"/>
          </p:cNvPicPr>
          <p:nvPr/>
        </p:nvPicPr>
        <p:blipFill>
          <a:blip r:embed="rId2"/>
          <a:stretch>
            <a:fillRect/>
          </a:stretch>
        </p:blipFill>
        <p:spPr>
          <a:xfrm>
            <a:off x="6238875" y="1236345"/>
            <a:ext cx="5107940" cy="5239385"/>
          </a:xfrm>
          <a:prstGeom prst="rect">
            <a:avLst/>
          </a:prstGeom>
        </p:spPr>
      </p:pic>
      <p:graphicFrame>
        <p:nvGraphicFramePr>
          <p:cNvPr id="0" name="表格 -1"/>
          <p:cNvGraphicFramePr/>
          <p:nvPr/>
        </p:nvGraphicFramePr>
        <p:xfrm>
          <a:off x="890905" y="1834515"/>
          <a:ext cx="5036185" cy="4258310"/>
        </p:xfrm>
        <a:graphic>
          <a:graphicData uri="http://schemas.openxmlformats.org/drawingml/2006/table">
            <a:tbl>
              <a:tblPr firstRow="1" bandRow="1">
                <a:tableStyleId>{5C22544A-7EE6-4342-B048-85BDC9FD1C3A}</a:tableStyleId>
              </a:tblPr>
              <a:tblGrid>
                <a:gridCol w="1779905"/>
                <a:gridCol w="1647825"/>
                <a:gridCol w="1608455"/>
              </a:tblGrid>
              <a:tr h="48768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接口</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接口功能</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属性</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/mine</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挖矿接口</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/trans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交易接口</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805">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显示注册节点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查看</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/chain</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显示完整区块链</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查看</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/buftranslist</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显示未写入区块的交易</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查看</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/nodes/register</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注册一个节点</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805">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/trans_sync</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交易同步接口</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471170">
                <a:tc>
                  <a:txBody>
                    <a:bodyPr/>
                    <a:p>
                      <a:pPr indent="0" algn="ctr">
                        <a:buNone/>
                      </a:pP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/nodes/resolve</a:t>
                      </a:r>
                      <a:endParaRPr lang="en-US" altLang="zh-CN"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区块链节点间同步</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节点操作</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背景</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a:xfrm>
            <a:off x="838200" y="1825625"/>
            <a:ext cx="10515600" cy="4803140"/>
          </a:xfrm>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目前互联网的交易模式</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需要一个受信任的第三方。以滴滴打车为例，因为只能通过这个平台去成交付费，其中的中间商平台费用为</a:t>
            </a:r>
            <a:r>
              <a:rPr lang="en-US" altLang="zh-CN" sz="2000" b="1">
                <a:latin typeface="微软雅黑" panose="020B0503020204020204" charset="-122"/>
                <a:ea typeface="微软雅黑" panose="020B0503020204020204" charset="-122"/>
              </a:rPr>
              <a:t>20%</a:t>
            </a:r>
            <a:r>
              <a:rPr lang="zh-CN" altLang="en-US" sz="2000" b="1">
                <a:latin typeface="微软雅黑" panose="020B0503020204020204" charset="-122"/>
                <a:ea typeface="微软雅黑" panose="020B0503020204020204" charset="-122"/>
              </a:rPr>
              <a:t>。</a:t>
            </a:r>
            <a:endParaRPr lang="zh-CN" altLang="en-US" sz="2000" b="1">
              <a:latin typeface="微软雅黑" panose="020B0503020204020204" charset="-122"/>
              <a:ea typeface="微软雅黑" panose="020B0503020204020204" charset="-122"/>
            </a:endParaRPr>
          </a:p>
        </p:txBody>
      </p:sp>
      <p:pic>
        <p:nvPicPr>
          <p:cNvPr id="2" name="图片 1" descr="区块链流程 (1)"/>
          <p:cNvPicPr>
            <a:picLocks noChangeAspect="1"/>
          </p:cNvPicPr>
          <p:nvPr/>
        </p:nvPicPr>
        <p:blipFill>
          <a:blip r:embed="rId3"/>
          <a:stretch>
            <a:fillRect/>
          </a:stretch>
        </p:blipFill>
        <p:spPr>
          <a:xfrm>
            <a:off x="1667510" y="1825625"/>
            <a:ext cx="8471535" cy="189103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交易方式</a:t>
            </a:r>
            <a:endParaRPr lang="zh-CN" altLang="en-US">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lnSpcReduction="20000"/>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基于区块链的交易方式</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0" indent="0" algn="just">
              <a:lnSpc>
                <a:spcPct val="120000"/>
              </a:lnSpc>
              <a:buSzTx/>
              <a:buFont typeface="Arial" panose="020B0604020202020204" pitchFamily="34" charset="0"/>
              <a:buNone/>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1600">
                <a:latin typeface="微软雅黑" panose="020B0503020204020204" charset="-122"/>
                <a:ea typeface="微软雅黑" panose="020B0503020204020204" charset="-122"/>
                <a:sym typeface="+mn-ea"/>
              </a:rPr>
              <a:t>区块链本质是构建于基于交易信息加密传输的基础技术，他基于密码学原理而不基于信用。就可以双方直接支付。不需要第三方中介介入，点对点对等网络。（记录节点可能会收取部分费。以</a:t>
            </a:r>
            <a:r>
              <a:rPr lang="en-US" altLang="zh-CN" sz="1600">
                <a:latin typeface="微软雅黑" panose="020B0503020204020204" charset="-122"/>
                <a:ea typeface="微软雅黑" panose="020B0503020204020204" charset="-122"/>
                <a:sym typeface="+mn-ea"/>
              </a:rPr>
              <a:t>BTC</a:t>
            </a:r>
            <a:r>
              <a:rPr lang="zh-CN" altLang="en-US" sz="1600">
                <a:latin typeface="微软雅黑" panose="020B0503020204020204" charset="-122"/>
                <a:ea typeface="微软雅黑" panose="020B0503020204020204" charset="-122"/>
                <a:sym typeface="+mn-ea"/>
              </a:rPr>
              <a:t>为例用但是费用可能只有千分之一甚至更低，目前比特币交易费为</a:t>
            </a:r>
            <a:r>
              <a:rPr lang="en-US" sz="1600">
                <a:latin typeface="微软雅黑" panose="020B0503020204020204" charset="-122"/>
                <a:ea typeface="微软雅黑" panose="020B0503020204020204" charset="-122"/>
                <a:sym typeface="+mn-ea"/>
              </a:rPr>
              <a:t>0.0001~0.0005BTC/</a:t>
            </a:r>
            <a:r>
              <a:rPr lang="zh-CN" altLang="en-US" sz="1600">
                <a:latin typeface="微软雅黑" panose="020B0503020204020204" charset="-122"/>
                <a:ea typeface="微软雅黑" panose="020B0503020204020204" charset="-122"/>
                <a:sym typeface="+mn-ea"/>
              </a:rPr>
              <a:t>笔）</a:t>
            </a:r>
            <a:endParaRPr lang="zh-CN" altLang="en-US" sz="1600">
              <a:latin typeface="微软雅黑" panose="020B0503020204020204" charset="-122"/>
              <a:ea typeface="微软雅黑" panose="020B0503020204020204" charset="-122"/>
              <a:sym typeface="+mn-ea"/>
            </a:endParaRPr>
          </a:p>
          <a:p>
            <a:pPr marL="0" indent="0" algn="just">
              <a:lnSpc>
                <a:spcPct val="120000"/>
              </a:lnSpc>
              <a:buSzTx/>
              <a:buFont typeface="Arial" panose="020B0604020202020204" pitchFamily="34" charset="0"/>
              <a:buNone/>
            </a:pPr>
            <a:endParaRPr lang="zh-CN" altLang="en-US" sz="16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p:txBody>
      </p:sp>
      <p:pic>
        <p:nvPicPr>
          <p:cNvPr id="3" name="图片 2" descr="区块链流程2"/>
          <p:cNvPicPr>
            <a:picLocks noChangeAspect="1"/>
          </p:cNvPicPr>
          <p:nvPr/>
        </p:nvPicPr>
        <p:blipFill>
          <a:blip r:embed="rId3"/>
          <a:stretch>
            <a:fillRect/>
          </a:stretch>
        </p:blipFill>
        <p:spPr>
          <a:xfrm>
            <a:off x="2710180" y="1825625"/>
            <a:ext cx="5973445" cy="281813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rPr>
              <a:t>解决的问题</a:t>
            </a:r>
            <a:endParaRPr lang="zh-CN" altLang="en-US">
              <a:latin typeface="微软雅黑" panose="020B0503020204020204" charset="-122"/>
              <a:ea typeface="微软雅黑" panose="020B0503020204020204" charset="-122"/>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表象问题</a:t>
            </a:r>
            <a:r>
              <a:rPr lang="zh-CN" altLang="en-US" sz="20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在互联网下，当需要和不熟悉的对手进行价值交换活动时，人们如何才能防止不被恶意破坏欺骗，从而错误决策。</a:t>
            </a:r>
            <a:endParaRPr lang="zh-CN" altLang="en-US" sz="18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rPr>
              <a:t>内在问题</a:t>
            </a:r>
            <a:r>
              <a:rPr lang="zh-CN" altLang="en-US" sz="20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在缺少可信任的中央节点和可信任通道情况下，分布在网络中的各个节点如何达成共识。</a:t>
            </a:r>
            <a:endParaRPr lang="zh-CN" altLang="en-US" sz="18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18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以上问题解决方案，来源于2008年中本聪的一篇论文《比特币：一种点对点电子现金系统》</a:t>
            </a:r>
            <a:endParaRPr lang="zh-CN" altLang="en-US" sz="2000" b="1">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区块链是一种技术概念，而比特币是区块链的一个应用成果。</a:t>
            </a:r>
            <a:endParaRPr lang="zh-CN" altLang="en-US" sz="2000" b="1">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三大核心能力</a:t>
            </a:r>
            <a:endParaRPr lang="zh-CN" altLang="en-US">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去中心化：</a:t>
            </a:r>
            <a:r>
              <a:rPr lang="zh-CN" altLang="en-US" sz="2000">
                <a:latin typeface="微软雅黑" panose="020B0503020204020204" charset="-122"/>
                <a:ea typeface="微软雅黑" panose="020B0503020204020204" charset="-122"/>
                <a:sym typeface="+mn-ea"/>
              </a:rPr>
              <a:t>区块链是一个分布式账本，一种通过去中心化，去信任的方式集体维护的一个可靠数据库的技术方案。（信任方式为少数服从多数）</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不可篡改：</a:t>
            </a:r>
            <a:r>
              <a:rPr lang="zh-CN" altLang="en-US" sz="2000">
                <a:latin typeface="微软雅黑" panose="020B0503020204020204" charset="-122"/>
                <a:ea typeface="微软雅黑" panose="020B0503020204020204" charset="-122"/>
                <a:sym typeface="+mn-ea"/>
              </a:rPr>
              <a:t>从数据角度看，如果节点足够多。区块链就是一个几乎不可能被更改的分布式数据库。</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r>
              <a:rPr lang="zh-CN" altLang="en-US" sz="2000" b="1">
                <a:latin typeface="微软雅黑" panose="020B0503020204020204" charset="-122"/>
                <a:ea typeface="微软雅黑" panose="020B0503020204020204" charset="-122"/>
                <a:sym typeface="+mn-ea"/>
              </a:rPr>
              <a:t>可追溯：</a:t>
            </a:r>
            <a:r>
              <a:rPr lang="zh-CN" altLang="en-US" sz="2000">
                <a:latin typeface="微软雅黑" panose="020B0503020204020204" charset="-122"/>
                <a:ea typeface="微软雅黑" panose="020B0503020204020204" charset="-122"/>
                <a:sym typeface="+mn-ea"/>
              </a:rPr>
              <a:t>区块链里面的任何一个记录都可以通过链式结构追溯本源。</a:t>
            </a:r>
            <a:endParaRPr lang="zh-CN" altLang="en-US" sz="2000">
              <a:latin typeface="微软雅黑" panose="020B0503020204020204" charset="-122"/>
              <a:ea typeface="微软雅黑" panose="020B0503020204020204" charset="-122"/>
              <a:sym typeface="+mn-ea"/>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sym typeface="+mn-ea"/>
              </a:rPr>
              <a:t>从技术角度看，区块链不是一个单一技术，而是多种技术整合的结果。这些技术以新的结构组合在一起，形成了一种新的数据记录，存储和表达方式。</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基于比特币的</a:t>
            </a:r>
            <a:r>
              <a:rPr lang="zh-CN" altLang="en-US">
                <a:latin typeface="微软雅黑" panose="020B0503020204020204" charset="-122"/>
                <a:ea typeface="微软雅黑" panose="020B0503020204020204" charset="-122"/>
              </a:rPr>
              <a:t>区块链原理</a:t>
            </a:r>
            <a:endParaRPr lang="zh-CN" altLang="en-US">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5999480" y="3142615"/>
            <a:ext cx="5833745" cy="2148205"/>
          </a:xfrm>
          <a:prstGeom prst="rect">
            <a:avLst/>
          </a:prstGeom>
        </p:spPr>
      </p:pic>
      <p:sp>
        <p:nvSpPr>
          <p:cNvPr id="3" name="内容占位符 2"/>
          <p:cNvSpPr/>
          <p:nvPr>
            <p:ph idx="1"/>
          </p:nvPr>
        </p:nvSpPr>
        <p:spPr>
          <a:xfrm>
            <a:off x="386080" y="1368425"/>
            <a:ext cx="6032500" cy="4919345"/>
          </a:xfrm>
        </p:spPr>
        <p:txBody>
          <a:bodyPr>
            <a:noAutofit/>
          </a:bodyPr>
          <a:p>
            <a:pPr marL="0" indent="0">
              <a:buNone/>
            </a:pPr>
            <a:endParaRPr lang="zh-CN" altLang="en-US" sz="16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1</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新的交易向全网进行广播；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2</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每一个节点都将收到的交易信息纳入一个区块中；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3</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每个节点都尝试在自己的区块中找到一个具有足够难度的工作量证明；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4</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当一个节点找到了一个工作量证明，它就向全网进行广播；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5</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当且仅当包含在该区块中的所有交易都是有效的且之前未存在过的，其他节点才认同该区块的有效性； </a:t>
            </a:r>
            <a:endParaRPr lang="zh-CN" altLang="en-US" sz="1800">
              <a:latin typeface="微软雅黑" panose="020B0503020204020204" charset="-122"/>
              <a:ea typeface="微软雅黑" panose="020B0503020204020204" charset="-122"/>
            </a:endParaRPr>
          </a:p>
          <a:p>
            <a:r>
              <a:rPr lang="zh-CN" altLang="en-US" sz="1800">
                <a:latin typeface="微软雅黑" panose="020B0503020204020204" charset="-122"/>
                <a:ea typeface="微软雅黑" panose="020B0503020204020204" charset="-122"/>
              </a:rPr>
              <a:t>6</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其他节点表示他们接受该区块，而表示接受的方法，则是在跟随该区块的末尾，制造新的区块以延长该链条。</a:t>
            </a:r>
            <a:endParaRPr lang="zh-CN" altLang="en-US" sz="1800">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网络架构</a:t>
            </a:r>
            <a:endParaRPr lang="zh-CN" altLang="en-US">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en-US" altLang="zh-CN" sz="2000">
                <a:latin typeface="微软雅黑" panose="020B0503020204020204" charset="-122"/>
                <a:ea typeface="微软雅黑" panose="020B0503020204020204" charset="-122"/>
              </a:rPr>
              <a:t> </a:t>
            </a:r>
            <a:endParaRPr lang="en-US" altLang="zh-CN" sz="2000">
              <a:latin typeface="微软雅黑" panose="020B0503020204020204" charset="-122"/>
              <a:ea typeface="微软雅黑" panose="020B0503020204020204" charset="-122"/>
            </a:endParaRPr>
          </a:p>
        </p:txBody>
      </p:sp>
      <p:graphicFrame>
        <p:nvGraphicFramePr>
          <p:cNvPr id="6" name="表格 5"/>
          <p:cNvGraphicFramePr/>
          <p:nvPr/>
        </p:nvGraphicFramePr>
        <p:xfrm>
          <a:off x="1121410" y="1601343"/>
          <a:ext cx="12115800" cy="5511800"/>
        </p:xfrm>
        <a:graphic>
          <a:graphicData uri="http://schemas.openxmlformats.org/drawingml/2006/table">
            <a:tbl>
              <a:tblPr firstRow="1" bandRow="1">
                <a:tableStyleId>{5C22544A-7EE6-4342-B048-85BDC9FD1C3A}</a:tableStyleId>
              </a:tblPr>
              <a:tblGrid>
                <a:gridCol w="1251585"/>
                <a:gridCol w="2823210"/>
                <a:gridCol w="2901950"/>
                <a:gridCol w="2972435"/>
              </a:tblGrid>
              <a:tr h="313055">
                <a:tc>
                  <a:txBody>
                    <a:bodyPr/>
                    <a:p>
                      <a:pPr indent="0" algn="ctr">
                        <a:buNone/>
                      </a:pP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公共链</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私有链</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联盟链</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r>
              <a:tr h="3124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中心化程度</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去中心化</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中心化</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多中心化</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59499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参与者</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任何人</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中心控制着指定的可以参与的成员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预先设定，具有特殊特征的成员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24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信任机制</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工作量证明</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自行背书</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共识机制</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305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记账者</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所有参与者</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自定</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参与者协商决定</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145986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优势</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完全解决信任问题，全球用户可访问，应用程序容易部署，进入门槛最低</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一般而言没有挖矿过程，网络能耗低。规则修改容易，交易量，交易速度无限制。节电通过授权进入，不存在</a:t>
                      </a:r>
                      <a:r>
                        <a:rPr lang="en-US" altLang="zh-CN" sz="1600" b="0">
                          <a:solidFill>
                            <a:srgbClr val="000000"/>
                          </a:solidFill>
                          <a:latin typeface="微软雅黑" panose="020B0503020204020204" charset="-122"/>
                          <a:ea typeface="微软雅黑" panose="020B0503020204020204" charset="-122"/>
                          <a:cs typeface="微软雅黑" panose="020B0503020204020204" charset="-122"/>
                        </a:rPr>
                        <a:t>51%</a:t>
                      </a: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风险</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容易进行控制权限定，具有很高的可扩展性</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59499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缺点</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交易量受限，挖矿能耗高，确认时间慢</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接入节点受限，不能完全解决信任问题。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不能完全解决信任问题</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2420">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使用场景</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网络节点之间没有信任的场景</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节点之间高度信任场景</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连接多个公司或中心化组织</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r h="313055">
                <a:tc>
                  <a:txBody>
                    <a:bodyPr/>
                    <a:p>
                      <a:pPr indent="0" algn="ctr">
                        <a:buNone/>
                      </a:pPr>
                      <a:r>
                        <a:rPr lang="zh-CN" altLang="en-US" sz="1600" b="1">
                          <a:solidFill>
                            <a:srgbClr val="000000"/>
                          </a:solidFill>
                          <a:latin typeface="微软雅黑" panose="020B0503020204020204" charset="-122"/>
                          <a:ea typeface="微软雅黑" panose="020B0503020204020204" charset="-122"/>
                          <a:cs typeface="微软雅黑" panose="020B0503020204020204" charset="-122"/>
                        </a:rPr>
                        <a:t>典型案例</a:t>
                      </a:r>
                      <a:endParaRPr lang="zh-CN" altLang="en-US" sz="1600" b="1">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9BBB59"/>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比特币，以太坊</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金融公司等</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c>
                  <a:txBody>
                    <a:bodyPr/>
                    <a:p>
                      <a:pPr indent="0" algn="ctr">
                        <a:buNone/>
                      </a:pPr>
                      <a:r>
                        <a:rPr lang="zh-CN" altLang="en-US" sz="1600" b="0">
                          <a:solidFill>
                            <a:srgbClr val="000000"/>
                          </a:solidFill>
                          <a:latin typeface="微软雅黑" panose="020B0503020204020204" charset="-122"/>
                          <a:ea typeface="微软雅黑" panose="020B0503020204020204" charset="-122"/>
                          <a:cs typeface="微软雅黑" panose="020B0503020204020204" charset="-122"/>
                        </a:rPr>
                        <a:t>清算</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zh-CN" altLang="en-US">
                <a:latin typeface="微软雅黑" panose="020B0503020204020204" charset="-122"/>
                <a:ea typeface="微软雅黑" panose="020B0503020204020204" charset="-122"/>
                <a:sym typeface="+mn-ea"/>
              </a:rPr>
              <a:t>网络架构</a:t>
            </a:r>
            <a:r>
              <a:rPr lang="en-US" altLang="zh-CN">
                <a:latin typeface="微软雅黑" panose="020B0503020204020204" charset="-122"/>
                <a:ea typeface="微软雅黑" panose="020B0503020204020204" charset="-122"/>
                <a:sym typeface="+mn-ea"/>
              </a:rPr>
              <a:t>2</a:t>
            </a:r>
            <a:endParaRPr lang="en-US" altLang="zh-CN">
              <a:latin typeface="微软雅黑" panose="020B0503020204020204" charset="-122"/>
              <a:ea typeface="微软雅黑" panose="020B0503020204020204" charset="-122"/>
              <a:sym typeface="+mn-ea"/>
            </a:endParaRPr>
          </a:p>
        </p:txBody>
      </p:sp>
      <p:sp>
        <p:nvSpPr>
          <p:cNvPr id="5" name="内容占位符 4"/>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公有链 ： 无官方组织以及管理机构，无中心服务器，参与的节点按照系统规则自由接入网络，不受控制，节点间基于共识机制开展工作。</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私有链： 建立在某个企业内部，系统的运作规则根据企业要求进行设定，修改</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读取权限仅限于少数节点，同时保留区块链的真实性和部分去中心化特性。</a:t>
            </a: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endParaRPr lang="zh-CN" altLang="en-US" sz="2000">
              <a:latin typeface="微软雅黑" panose="020B0503020204020204" charset="-122"/>
              <a:ea typeface="微软雅黑" panose="020B0503020204020204" charset="-122"/>
            </a:endParaRPr>
          </a:p>
          <a:p>
            <a:pPr marL="228600" indent="-228600" algn="just">
              <a:lnSpc>
                <a:spcPct val="120000"/>
              </a:lnSpc>
              <a:buSzTx/>
              <a:buFont typeface="Arial" panose="020B0604020202020204" pitchFamily="34" charset="0"/>
              <a:buChar char="•"/>
            </a:pPr>
            <a:r>
              <a:rPr lang="zh-CN" altLang="en-US" sz="2000">
                <a:latin typeface="微软雅黑" panose="020B0503020204020204" charset="-122"/>
                <a:ea typeface="微软雅黑" panose="020B0503020204020204" charset="-122"/>
              </a:rPr>
              <a:t>联盟链： 由若干机构联合发起，介于公有链和私有链之间，兼具部分去中心化的特性。</a:t>
            </a:r>
            <a:endParaRPr lang="zh-CN" altLang="en-US" sz="2000">
              <a:latin typeface="微软雅黑" panose="020B0503020204020204" charset="-122"/>
              <a:ea typeface="微软雅黑" panose="020B0503020204020204" charset="-122"/>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2774"/>
</p:tagLst>
</file>

<file path=ppt/tags/tag1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1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18.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1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xml><?xml version="1.0" encoding="utf-8"?>
<p:tagLst xmlns:p="http://schemas.openxmlformats.org/presentationml/2006/main">
  <p:tag name="KSO_WM_TAG_VERSION" val="1.0"/>
  <p:tag name="KSO_WM_TEMPLATE_CATEGORY" val="custom"/>
  <p:tag name="KSO_WM_TEMPLATE_INDEX" val="20182774"/>
</p:tagLst>
</file>

<file path=ppt/tags/tag2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1.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4.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2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2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2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xml><?xml version="1.0" encoding="utf-8"?>
<p:tagLst xmlns:p="http://schemas.openxmlformats.org/presentationml/2006/main">
  <p:tag name="KSO_WM_TEMPLATE_CATEGORY" val="custom"/>
  <p:tag name="KSO_WM_TEMPLATE_INDEX" val="20182774"/>
  <p:tag name="KSO_WM_TAG_VERSION" val="1.0"/>
  <p:tag name="KSO_WM_TEMPLATE_THUMBS_INDEX" val="1、9、12、16、19、22、23"/>
  <p:tag name="KSO_WM_BEAUTIFY_FLAG" val="#wm#"/>
</p:tagLst>
</file>

<file path=ppt/tags/tag3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2.xml><?xml version="1.0" encoding="utf-8"?>
<p:tagLst xmlns:p="http://schemas.openxmlformats.org/presentationml/2006/main">
  <p:tag name="KSO_WM_BEAUTIFY_FLAG" val="#wm#"/>
  <p:tag name="KSO_WM_TEMPLATE_CATEGORY" val="custom"/>
  <p:tag name="KSO_WM_TEMPLATE_INDEX" val="20182774"/>
</p:tagLst>
</file>

<file path=ppt/tags/tag3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4.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3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3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3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xml><?xml version="1.0" encoding="utf-8"?>
<p:tagLst xmlns:p="http://schemas.openxmlformats.org/presentationml/2006/main">
  <p:tag name="KSO_WM_TAG_VERSION" val="1.0"/>
  <p:tag name="KSO_WM_BEAUTIFY_FLAG" val="#wm#"/>
  <p:tag name="KSO_WM_UNIT_TYPE" val="i"/>
  <p:tag name="KSO_WM_UNIT_ID" val="custom20182774_1*i*2"/>
  <p:tag name="KSO_WM_TEMPLATE_CATEGORY" val="custom"/>
  <p:tag name="KSO_WM_TEMPLATE_INDEX" val="20182774"/>
  <p:tag name="KSO_WM_UNIT_INDEX" val="2"/>
</p:tagLst>
</file>

<file path=ppt/tags/tag4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5.xml><?xml version="1.0" encoding="utf-8"?>
<p:tagLst xmlns:p="http://schemas.openxmlformats.org/presentationml/2006/main">
  <p:tag name="KSO_WM_BEAUTIFY_FLAG" val="#wm#"/>
  <p:tag name="KSO_WM_TEMPLATE_CATEGORY" val="custom"/>
  <p:tag name="KSO_WM_TEMPLATE_INDEX" val="20182774"/>
</p:tagLst>
</file>

<file path=ppt/tags/tag4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4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4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4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xml><?xml version="1.0" encoding="utf-8"?>
<p:tagLst xmlns:p="http://schemas.openxmlformats.org/presentationml/2006/main">
  <p:tag name="KSO_WM_TEMPLATE_CATEGORY" val="custom"/>
  <p:tag name="KSO_WM_TEMPLATE_INDEX" val="20182774"/>
  <p:tag name="KSO_WM_UNIT_TYPE" val="a"/>
  <p:tag name="KSO_WM_UNIT_INDEX" val="1"/>
  <p:tag name="KSO_WM_UNIT_ID" val="custom20182774_1*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BUSINESS TEMPLATE"/>
</p:tagLst>
</file>

<file path=ppt/tags/tag5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5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5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5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5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xml><?xml version="1.0" encoding="utf-8"?>
<p:tagLst xmlns:p="http://schemas.openxmlformats.org/presentationml/2006/main">
  <p:tag name="KSO_WM_TEMPLATE_CATEGORY" val="custom"/>
  <p:tag name="KSO_WM_TEMPLATE_INDEX" val="20182774"/>
  <p:tag name="KSO_WM_UNIT_TYPE" val="b"/>
  <p:tag name="KSO_WM_UNIT_INDEX" val="1"/>
  <p:tag name="KSO_WM_UNIT_ID" val="custom20182774_1*b*1"/>
  <p:tag name="KSO_WM_UNIT_LAYERLEVEL" val="1"/>
  <p:tag name="KSO_WM_UNIT_VALUE" val="27"/>
  <p:tag name="KSO_WM_UNIT_ISCONTENTSTITLE" val="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6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3.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6.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6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68.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6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xml><?xml version="1.0" encoding="utf-8"?>
<p:tagLst xmlns:p="http://schemas.openxmlformats.org/presentationml/2006/main">
  <p:tag name="KSO_WM_TEMPLATE_CATEGORY" val="custom"/>
  <p:tag name="KSO_WM_TEMPLATE_INDEX" val="20182774"/>
  <p:tag name="KSO_WM_TAG_VERSION" val="1.0"/>
  <p:tag name="KSO_WM_SLIDE_ID" val="custom20182774_1"/>
  <p:tag name="KSO_WM_SLIDE_INDEX" val="1"/>
  <p:tag name="KSO_WM_SLIDE_ITEM_CNT" val="3"/>
  <p:tag name="KSO_WM_SLIDE_LAYOUT" val="a_b"/>
  <p:tag name="KSO_WM_SLIDE_LAYOUT_CNT" val="1_1"/>
  <p:tag name="KSO_WM_SLIDE_TYPE" val="title"/>
  <p:tag name="KSO_WM_TEMPLATE_THUMBS_INDEX" val="1、9、12、16、19、22、23、"/>
  <p:tag name="KSO_WM_BEAUTIFY_FLAG" val="#wm#"/>
</p:tagLst>
</file>

<file path=ppt/tags/tag7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1.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2.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4.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5.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77.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78.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2774_2*f*1"/>
  <p:tag name="KSO_WM_UNIT_TYPE" val="f"/>
</p:tagLst>
</file>

<file path=ppt/tags/tag7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8.xml><?xml version="1.0" encoding="utf-8"?>
<p:tagLst xmlns:p="http://schemas.openxmlformats.org/presentationml/2006/main">
  <p:tag name="KSO_WM_BEAUTIFY_FLAG" val="#wm#"/>
  <p:tag name="KSO_WM_TEMPLATE_CATEGORY" val="custom"/>
  <p:tag name="KSO_WM_TEMPLATE_INDEX" val="20182774"/>
</p:tagLst>
</file>

<file path=ppt/tags/tag80.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ags/tag8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74_2"/>
  <p:tag name="KSO_WM_TAG_VERSION" val="1.0"/>
  <p:tag name="KSO_WM_TEMPLATE_INDEX" val="20182774"/>
  <p:tag name="KSO_WM_TEMPLATE_CATEGORY" val="custom"/>
</p:tagLst>
</file>

<file path=ppt/tags/tag9.xml><?xml version="1.0" encoding="utf-8"?>
<p:tagLst xmlns:p="http://schemas.openxmlformats.org/presentationml/2006/main">
  <p:tag name="KSO_WM_TEMPLATE_CATEGORY" val="custom"/>
  <p:tag name="KSO_WM_TEMPLATE_INDEX" val="2018277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13"/>
  <p:tag name="KSO_WM_UNIT_LAYERLEVEL" val="1"/>
  <p:tag name="KSO_WM_UNIT_INDEX" val="1"/>
  <p:tag name="KSO_WM_UNIT_ID" val="custom20182774_2*a*1"/>
  <p:tag name="KSO_WM_UNIT_TYPE" val="a"/>
</p:tagLst>
</file>

<file path=ppt/theme/theme1.xml><?xml version="1.0" encoding="utf-8"?>
<a:theme xmlns:a="http://schemas.openxmlformats.org/drawingml/2006/main" name="Office 主题">
  <a:themeElements>
    <a:clrScheme name="Office">
      <a:dk1>
        <a:srgbClr val="000000"/>
      </a:dk1>
      <a:lt1>
        <a:srgbClr val="FFFFFF"/>
      </a:lt1>
      <a:dk2>
        <a:srgbClr val="5B9BD5"/>
      </a:dk2>
      <a:lt2>
        <a:srgbClr val="E7E6E6"/>
      </a:lt2>
      <a:accent1>
        <a:srgbClr val="5B9BD5"/>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4504</Words>
  <Application>WPS 演示</Application>
  <PresentationFormat>宽屏</PresentationFormat>
  <Paragraphs>558</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Arial Unicode MS</vt:lpstr>
      <vt:lpstr>黑体</vt:lpstr>
      <vt:lpstr>Calibri</vt:lpstr>
      <vt:lpstr>Office 主题</vt:lpstr>
      <vt:lpstr>PowerPoint 演示文稿</vt:lpstr>
      <vt:lpstr>1.区块链原理 2.区块链商业应用 3.如何从零开始做区块链应用</vt:lpstr>
      <vt:lpstr>背景</vt:lpstr>
      <vt:lpstr>交易方式</vt:lpstr>
      <vt:lpstr>解决的问题</vt:lpstr>
      <vt:lpstr>三大核心能力</vt:lpstr>
      <vt:lpstr>基于比特币的区块链原理</vt:lpstr>
      <vt:lpstr>网络架构</vt:lpstr>
      <vt:lpstr>网络架构2</vt:lpstr>
      <vt:lpstr>两种商业模式技术路线</vt:lpstr>
      <vt:lpstr>1.区块链原理 2.区块链商业应用 3.如何从零开始做区块链应用</vt:lpstr>
      <vt:lpstr>目前商业应用</vt:lpstr>
      <vt:lpstr>国内三个区块链联盟及会员</vt:lpstr>
      <vt:lpstr>遇到的问题</vt:lpstr>
      <vt:lpstr>休息&amp;思考题</vt:lpstr>
      <vt:lpstr>1.区块链原理 2.区块链商业应用 3.如何从零开始做区块链应用</vt:lpstr>
      <vt:lpstr>目标</vt:lpstr>
      <vt:lpstr>技术选型</vt:lpstr>
      <vt:lpstr>开发环境</vt:lpstr>
      <vt:lpstr>1.设计区块链的块（块的属性设计）</vt:lpstr>
      <vt:lpstr>2.设计节点</vt:lpstr>
      <vt:lpstr>3.创世块/新增区块（创建区块链）</vt:lpstr>
      <vt:lpstr>3.创世块/新增区块（创建区块链）</vt:lpstr>
      <vt:lpstr>3.创世块/新增区块（创建区块链）</vt:lpstr>
      <vt:lpstr>4.记录交易（交易功能）</vt:lpstr>
      <vt:lpstr>4.记录交易（交易功能）</vt:lpstr>
      <vt:lpstr>5.多个节点，节点同步/共识（去中心化）</vt:lpstr>
      <vt:lpstr>5.多个节点，节点同步/共识（去中心化）</vt:lpstr>
      <vt:lpstr>6.创建web服务，提供外部买卖猫币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airzhangfish</cp:lastModifiedBy>
  <cp:revision>323</cp:revision>
  <dcterms:created xsi:type="dcterms:W3CDTF">2015-05-05T08:02:00Z</dcterms:created>
  <dcterms:modified xsi:type="dcterms:W3CDTF">2018-03-07T13:19:07Z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