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2"/>
    <a:srgbClr val="E8D4D3"/>
    <a:srgbClr val="7E0E10"/>
    <a:srgbClr val="E5DCDB"/>
    <a:srgbClr val="E6D1D0"/>
    <a:srgbClr val="873031"/>
    <a:srgbClr val="F4EAE9"/>
    <a:srgbClr val="7D110C"/>
    <a:srgbClr val="B30839"/>
    <a:srgbClr val="961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90910-B8F4-BF4F-4FCD-B278F2F3B2F7}" v="583" dt="2022-10-27T16:37:59.734"/>
    <p1510:client id="{6E8C073C-C951-9F84-9C40-27E34DC1CAD7}" v="1679" dt="2022-10-27T06:31:28.005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098" autoAdjust="0"/>
    <p:restoredTop sz="99336" autoAdjust="0"/>
  </p:normalViewPr>
  <p:slideViewPr>
    <p:cSldViewPr snapToGrid="0" snapToObjects="1">
      <p:cViewPr>
        <p:scale>
          <a:sx n="35" d="100"/>
          <a:sy n="35" d="100"/>
        </p:scale>
        <p:origin x="2192" y="107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0FDD1-E802-4B61-BB15-40BE78DAD272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84764-96E1-4D69-9597-D51E07D08E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1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84764-96E1-4D69-9597-D51E07D08E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0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9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2814321"/>
            <a:ext cx="26660477" cy="59918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2814321"/>
            <a:ext cx="79444213" cy="59918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8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6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16388081"/>
            <a:ext cx="53052343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16388081"/>
            <a:ext cx="53052347" cy="4634484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5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0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9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CF23-4F62-8046-AF6A-DE4F04AD794B}" type="datetimeFigureOut">
              <a:rPr lang="en-US" smtClean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9C00-8D78-0648-BB41-8377B10D69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78DF2C-C92C-E571-39BB-F0002ECAB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48" y="19210865"/>
            <a:ext cx="10531148" cy="2269187"/>
          </a:xfrm>
          <a:prstGeom prst="rect">
            <a:avLst/>
          </a:prstGeom>
        </p:spPr>
      </p:pic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DC7BD94D-929A-DF50-DA69-3ACC89077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71" y="12093743"/>
            <a:ext cx="7612204" cy="515516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A21552-D97A-A362-EEFC-90122A537FC3}"/>
              </a:ext>
            </a:extLst>
          </p:cNvPr>
          <p:cNvCxnSpPr>
            <a:cxnSpLocks/>
          </p:cNvCxnSpPr>
          <p:nvPr/>
        </p:nvCxnSpPr>
        <p:spPr>
          <a:xfrm flipH="1">
            <a:off x="10995455" y="10460198"/>
            <a:ext cx="15864" cy="11205908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48A439-13DD-F1E7-95CA-B9F1AD1ACC8B}"/>
              </a:ext>
            </a:extLst>
          </p:cNvPr>
          <p:cNvSpPr txBox="1"/>
          <p:nvPr/>
        </p:nvSpPr>
        <p:spPr>
          <a:xfrm>
            <a:off x="219153" y="10274495"/>
            <a:ext cx="10853574" cy="830997"/>
          </a:xfrm>
          <a:prstGeom prst="rect">
            <a:avLst/>
          </a:prstGeom>
          <a:solidFill>
            <a:srgbClr val="990002"/>
          </a:solidFill>
          <a:ln>
            <a:solidFill>
              <a:srgbClr val="990002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cs typeface="Calibri"/>
              </a:rPr>
              <a:t>Model Checking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302415-F202-7131-6C1D-4D05E6592267}"/>
              </a:ext>
            </a:extLst>
          </p:cNvPr>
          <p:cNvCxnSpPr>
            <a:cxnSpLocks/>
          </p:cNvCxnSpPr>
          <p:nvPr/>
        </p:nvCxnSpPr>
        <p:spPr>
          <a:xfrm flipH="1">
            <a:off x="21571003" y="10444317"/>
            <a:ext cx="15864" cy="11205908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3A9B70-D7AC-7183-9058-0EBE27C50289}"/>
              </a:ext>
            </a:extLst>
          </p:cNvPr>
          <p:cNvCxnSpPr>
            <a:cxnSpLocks/>
          </p:cNvCxnSpPr>
          <p:nvPr/>
        </p:nvCxnSpPr>
        <p:spPr>
          <a:xfrm>
            <a:off x="21552412" y="2939667"/>
            <a:ext cx="31774" cy="6696103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83B1DB-EEC9-5093-B79E-702EE4A7E08C}"/>
              </a:ext>
            </a:extLst>
          </p:cNvPr>
          <p:cNvCxnSpPr>
            <a:cxnSpLocks/>
          </p:cNvCxnSpPr>
          <p:nvPr/>
        </p:nvCxnSpPr>
        <p:spPr>
          <a:xfrm>
            <a:off x="11017762" y="2939667"/>
            <a:ext cx="31774" cy="6696103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78EDD0-563D-4F6F-474B-D71577FFE2AB}"/>
              </a:ext>
            </a:extLst>
          </p:cNvPr>
          <p:cNvCxnSpPr>
            <a:cxnSpLocks/>
          </p:cNvCxnSpPr>
          <p:nvPr/>
        </p:nvCxnSpPr>
        <p:spPr>
          <a:xfrm flipH="1">
            <a:off x="266928" y="9628118"/>
            <a:ext cx="10803334" cy="26675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5BADD2-1844-3F94-68E7-351F94BD5BCD}"/>
              </a:ext>
            </a:extLst>
          </p:cNvPr>
          <p:cNvCxnSpPr>
            <a:cxnSpLocks/>
          </p:cNvCxnSpPr>
          <p:nvPr/>
        </p:nvCxnSpPr>
        <p:spPr>
          <a:xfrm flipH="1">
            <a:off x="21873409" y="9628117"/>
            <a:ext cx="10803334" cy="26675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8" descr="Text&#10;&#10;Description automatically generated">
            <a:extLst>
              <a:ext uri="{FF2B5EF4-FFF2-40B4-BE49-F238E27FC236}">
                <a16:creationId xmlns:a16="http://schemas.microsoft.com/office/drawing/2014/main" id="{4AF04A83-3BA7-E6B1-2675-98AAD72C0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8558" y="5571679"/>
            <a:ext cx="7867650" cy="3672577"/>
          </a:xfrm>
          <a:prstGeom prst="rect">
            <a:avLst/>
          </a:prstGeom>
          <a:ln>
            <a:solidFill>
              <a:srgbClr val="990002"/>
            </a:solidFill>
          </a:ln>
        </p:spPr>
      </p:pic>
      <p:pic>
        <p:nvPicPr>
          <p:cNvPr id="20" name="Picture 20" descr="Text&#10;&#10;Description automatically generated">
            <a:extLst>
              <a:ext uri="{FF2B5EF4-FFF2-40B4-BE49-F238E27FC236}">
                <a16:creationId xmlns:a16="http://schemas.microsoft.com/office/drawing/2014/main" id="{3CA058F5-0324-A2DF-D26A-6C2207298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1559" y="3757528"/>
            <a:ext cx="9081627" cy="1657142"/>
          </a:xfrm>
          <a:prstGeom prst="rect">
            <a:avLst/>
          </a:prstGeom>
          <a:ln>
            <a:solidFill>
              <a:srgbClr val="99000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75B0B-E962-6197-29C3-C4D211D6415E}"/>
              </a:ext>
            </a:extLst>
          </p:cNvPr>
          <p:cNvSpPr txBox="1"/>
          <p:nvPr/>
        </p:nvSpPr>
        <p:spPr>
          <a:xfrm>
            <a:off x="21549137" y="10274614"/>
            <a:ext cx="11139544" cy="830997"/>
          </a:xfrm>
          <a:prstGeom prst="rect">
            <a:avLst/>
          </a:prstGeom>
          <a:solidFill>
            <a:srgbClr val="99000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cs typeface="Calibri"/>
              </a:rPr>
              <a:t>Model Building</a:t>
            </a:r>
            <a:endParaRPr lang="en-US" sz="4800">
              <a:solidFill>
                <a:schemeClr val="bg1"/>
              </a:solidFill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32918400" cy="21945600"/>
          </a:xfrm>
          <a:prstGeom prst="rect">
            <a:avLst/>
          </a:prstGeom>
          <a:noFill/>
          <a:ln w="127000" cap="sq" cmpd="sng">
            <a:solidFill>
              <a:srgbClr val="99000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99998" y="144002"/>
            <a:ext cx="12721998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600" b="1" dirty="0">
                <a:cs typeface="Calibri"/>
              </a:rPr>
              <a:t>Reasoning about Neural Network Learning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1049022" y="1089124"/>
            <a:ext cx="1085294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/>
              <a:t>Caleb Kisby, Sa</a:t>
            </a:r>
            <a:r>
              <a:rPr lang="en-US" sz="3600" b="1" dirty="0">
                <a:ea typeface="+mn-lt"/>
                <a:cs typeface="+mn-lt"/>
              </a:rPr>
              <a:t>ú</a:t>
            </a:r>
            <a:r>
              <a:rPr lang="en-US" sz="3600" b="1" dirty="0"/>
              <a:t>l Blanco, and Lawrence Moss</a:t>
            </a:r>
            <a:endParaRPr lang="en-US" sz="3600" dirty="0">
              <a:cs typeface="Calibri"/>
            </a:endParaRPr>
          </a:p>
          <a:p>
            <a:pPr algn="ctr"/>
            <a:r>
              <a:rPr lang="en-US" sz="3600" dirty="0">
                <a:cs typeface="Calibri"/>
              </a:rPr>
              <a:t>Luddy School of Informatics, Computing, and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866" y="2801603"/>
            <a:ext cx="10853574" cy="830997"/>
          </a:xfrm>
          <a:prstGeom prst="rect">
            <a:avLst/>
          </a:prstGeom>
          <a:solidFill>
            <a:srgbClr val="990002"/>
          </a:solidFill>
          <a:ln>
            <a:solidFill>
              <a:srgbClr val="990002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cs typeface="Calibri"/>
              </a:rPr>
              <a:t>Reasoning about Static Nets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488960" y="2797791"/>
            <a:ext cx="11211252" cy="830997"/>
          </a:xfrm>
          <a:prstGeom prst="rect">
            <a:avLst/>
          </a:prstGeom>
          <a:solidFill>
            <a:srgbClr val="99000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Reasoning about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411730" y="17464194"/>
            <a:ext cx="11211251" cy="707886"/>
          </a:xfrm>
          <a:prstGeom prst="rect">
            <a:avLst/>
          </a:prstGeom>
          <a:solidFill>
            <a:srgbClr val="99000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Work in Progress</a:t>
            </a:r>
            <a:endParaRPr lang="en-US" dirty="0">
              <a:cs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550992" y="20707185"/>
            <a:ext cx="11081436" cy="985866"/>
          </a:xfrm>
          <a:prstGeom prst="rect">
            <a:avLst/>
          </a:prstGeom>
          <a:solidFill>
            <a:srgbClr val="99000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Acknowledgments: </a:t>
            </a:r>
            <a:r>
              <a:rPr lang="en-US" sz="2800" dirty="0">
                <a:solidFill>
                  <a:schemeClr val="bg1"/>
                </a:solidFill>
              </a:rPr>
              <a:t>This work was funded by the US Department of Defense (Contract </a:t>
            </a: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W52P1J2093009</a:t>
            </a:r>
            <a:r>
              <a:rPr lang="en-US" sz="2800" dirty="0">
                <a:solidFill>
                  <a:schemeClr val="bg1"/>
                </a:solidFill>
              </a:rPr>
              <a:t>).  Thank you for your support!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CF4C08C-A685-DAA7-09DD-7F6BE42AA87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9"/>
          <a:stretch/>
        </p:blipFill>
        <p:spPr>
          <a:xfrm>
            <a:off x="37434" y="61551"/>
            <a:ext cx="2474406" cy="25678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3F049B-A7B0-E806-D8DF-DAE3E7798C74}"/>
              </a:ext>
            </a:extLst>
          </p:cNvPr>
          <p:cNvCxnSpPr>
            <a:cxnSpLocks/>
          </p:cNvCxnSpPr>
          <p:nvPr/>
        </p:nvCxnSpPr>
        <p:spPr>
          <a:xfrm>
            <a:off x="273563" y="3015868"/>
            <a:ext cx="31774" cy="6696103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732F18-BC04-8666-B38C-69EBB1A64BFC}"/>
              </a:ext>
            </a:extLst>
          </p:cNvPr>
          <p:cNvCxnSpPr>
            <a:cxnSpLocks/>
          </p:cNvCxnSpPr>
          <p:nvPr/>
        </p:nvCxnSpPr>
        <p:spPr>
          <a:xfrm flipH="1">
            <a:off x="235328" y="21617213"/>
            <a:ext cx="10803334" cy="26675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43AEF9-8A97-0A0C-3365-D7147774149E}"/>
              </a:ext>
            </a:extLst>
          </p:cNvPr>
          <p:cNvSpPr txBox="1"/>
          <p:nvPr/>
        </p:nvSpPr>
        <p:spPr>
          <a:xfrm>
            <a:off x="222005" y="11438198"/>
            <a:ext cx="108273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cs typeface="Calibri"/>
              </a:rPr>
              <a:t>Task: Does the net satisfy P?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F6696-C9F8-94D7-388D-2C7768626B78}"/>
              </a:ext>
            </a:extLst>
          </p:cNvPr>
          <p:cNvSpPr txBox="1"/>
          <p:nvPr/>
        </p:nvSpPr>
        <p:spPr>
          <a:xfrm>
            <a:off x="21701410" y="11407680"/>
            <a:ext cx="108273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cs typeface="Calibri"/>
              </a:rPr>
              <a:t>Task: Build a net that satisfies P.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A54AF6-D8C0-AF37-325F-F50DE41828C5}"/>
              </a:ext>
            </a:extLst>
          </p:cNvPr>
          <p:cNvCxnSpPr>
            <a:cxnSpLocks/>
          </p:cNvCxnSpPr>
          <p:nvPr/>
        </p:nvCxnSpPr>
        <p:spPr>
          <a:xfrm flipH="1">
            <a:off x="2017900" y="2547514"/>
            <a:ext cx="30940566" cy="26675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55" descr="Diagram&#10;&#10;Description automatically generated">
            <a:extLst>
              <a:ext uri="{FF2B5EF4-FFF2-40B4-BE49-F238E27FC236}">
                <a16:creationId xmlns:a16="http://schemas.microsoft.com/office/drawing/2014/main" id="{3964C4F6-0750-5DAD-EF78-1F69027CB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2567" y="12737349"/>
            <a:ext cx="13706731" cy="6541577"/>
          </a:xfrm>
          <a:prstGeom prst="rect">
            <a:avLst/>
          </a:prstGeom>
          <a:ln w="57150">
            <a:solidFill>
              <a:srgbClr val="990002"/>
            </a:solidFill>
          </a:ln>
        </p:spPr>
      </p:pic>
      <p:pic>
        <p:nvPicPr>
          <p:cNvPr id="11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82A8A8-04EF-C397-34B6-D22519DCB5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1449" y="6177683"/>
            <a:ext cx="16471115" cy="4699908"/>
          </a:xfrm>
          <a:prstGeom prst="rect">
            <a:avLst/>
          </a:prstGeom>
          <a:ln w="57150">
            <a:solidFill>
              <a:srgbClr val="990002"/>
            </a:solidFill>
          </a:ln>
        </p:spPr>
      </p:pic>
      <p:pic>
        <p:nvPicPr>
          <p:cNvPr id="7" name="Picture 16" descr="Text&#10;&#10;Description automatically generated">
            <a:extLst>
              <a:ext uri="{FF2B5EF4-FFF2-40B4-BE49-F238E27FC236}">
                <a16:creationId xmlns:a16="http://schemas.microsoft.com/office/drawing/2014/main" id="{02483953-37B3-5107-2752-26B22426B7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156" y="6083560"/>
            <a:ext cx="6901542" cy="3318818"/>
          </a:xfrm>
          <a:prstGeom prst="rect">
            <a:avLst/>
          </a:prstGeom>
          <a:ln>
            <a:solidFill>
              <a:srgbClr val="990002"/>
            </a:solidFill>
          </a:ln>
        </p:spPr>
      </p:pic>
      <p:pic>
        <p:nvPicPr>
          <p:cNvPr id="17" name="Picture 19" descr="Text&#10;&#10;Description automatically generated">
            <a:extLst>
              <a:ext uri="{FF2B5EF4-FFF2-40B4-BE49-F238E27FC236}">
                <a16:creationId xmlns:a16="http://schemas.microsoft.com/office/drawing/2014/main" id="{030C75C3-A279-1D3C-7E64-B5510423F4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315" y="3754130"/>
            <a:ext cx="8039467" cy="2184883"/>
          </a:xfrm>
          <a:prstGeom prst="rect">
            <a:avLst/>
          </a:prstGeom>
          <a:ln>
            <a:solidFill>
              <a:srgbClr val="990002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B52534E-AA6D-0C2C-9523-4D88FB9D7A43}"/>
              </a:ext>
            </a:extLst>
          </p:cNvPr>
          <p:cNvCxnSpPr>
            <a:cxnSpLocks/>
          </p:cNvCxnSpPr>
          <p:nvPr/>
        </p:nvCxnSpPr>
        <p:spPr>
          <a:xfrm>
            <a:off x="32639512" y="2996817"/>
            <a:ext cx="31774" cy="6696103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11B150-95BB-F77C-185E-482AAD878396}"/>
              </a:ext>
            </a:extLst>
          </p:cNvPr>
          <p:cNvCxnSpPr>
            <a:cxnSpLocks/>
          </p:cNvCxnSpPr>
          <p:nvPr/>
        </p:nvCxnSpPr>
        <p:spPr>
          <a:xfrm>
            <a:off x="290967" y="10536399"/>
            <a:ext cx="15" cy="11126509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4071D0-B373-419B-1A38-E4EB1F3FFF38}"/>
              </a:ext>
            </a:extLst>
          </p:cNvPr>
          <p:cNvCxnSpPr>
            <a:cxnSpLocks/>
          </p:cNvCxnSpPr>
          <p:nvPr/>
        </p:nvCxnSpPr>
        <p:spPr>
          <a:xfrm flipH="1">
            <a:off x="32618068" y="10460196"/>
            <a:ext cx="15864" cy="11205908"/>
          </a:xfrm>
          <a:prstGeom prst="line">
            <a:avLst/>
          </a:prstGeom>
          <a:ln w="127000" cmpd="sng">
            <a:solidFill>
              <a:srgbClr val="99000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C489BE-8AD6-373A-D38D-311C7AABBD88}"/>
              </a:ext>
            </a:extLst>
          </p:cNvPr>
          <p:cNvSpPr txBox="1"/>
          <p:nvPr/>
        </p:nvSpPr>
        <p:spPr>
          <a:xfrm>
            <a:off x="11874084" y="20801350"/>
            <a:ext cx="8923146" cy="584775"/>
          </a:xfrm>
          <a:prstGeom prst="rect">
            <a:avLst/>
          </a:prstGeom>
          <a:solidFill>
            <a:srgbClr val="990002"/>
          </a:solidFill>
          <a:ln w="57150">
            <a:solidFill>
              <a:srgbClr val="99000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github.com/ais-climber/neural-semantics</a:t>
            </a:r>
            <a:endParaRPr lang="en-US" sz="3200" b="1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870E8-381E-0F7D-3D79-2FEA7ECA7F37}"/>
              </a:ext>
            </a:extLst>
          </p:cNvPr>
          <p:cNvSpPr txBox="1"/>
          <p:nvPr/>
        </p:nvSpPr>
        <p:spPr>
          <a:xfrm>
            <a:off x="23391864" y="18351718"/>
            <a:ext cx="9247207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400" dirty="0">
                <a:cs typeface="Calibri"/>
              </a:rPr>
              <a:t>Use Lean to verify model checking code</a:t>
            </a:r>
          </a:p>
          <a:p>
            <a:pPr marL="571500" indent="-571500">
              <a:buFont typeface="Arial"/>
              <a:buChar char="•"/>
            </a:pPr>
            <a:r>
              <a:rPr lang="en-US" sz="3400" dirty="0">
                <a:cs typeface="Calibri"/>
              </a:rPr>
              <a:t>Finish proof for model building</a:t>
            </a:r>
          </a:p>
          <a:p>
            <a:pPr marL="571500" indent="-571500">
              <a:buFont typeface="Arial"/>
              <a:buChar char="•"/>
            </a:pPr>
            <a:r>
              <a:rPr lang="en-US" sz="3400" dirty="0">
                <a:cs typeface="Calibri"/>
              </a:rPr>
              <a:t>Extend system to reason about fuzzy sets</a:t>
            </a:r>
          </a:p>
          <a:p>
            <a:pPr marL="571500" indent="-571500">
              <a:buFont typeface="Arial"/>
              <a:buChar char="•"/>
            </a:pPr>
            <a:r>
              <a:rPr lang="en-US" sz="3400" dirty="0">
                <a:cs typeface="Calibri"/>
              </a:rPr>
              <a:t>Extend with                            (backpropagation)</a:t>
            </a:r>
          </a:p>
        </p:txBody>
      </p:sp>
      <p:pic>
        <p:nvPicPr>
          <p:cNvPr id="21" name="Picture 22">
            <a:extLst>
              <a:ext uri="{FF2B5EF4-FFF2-40B4-BE49-F238E27FC236}">
                <a16:creationId xmlns:a16="http://schemas.microsoft.com/office/drawing/2014/main" id="{921CABAF-CCC7-BE22-87F9-26BFBE70FA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854" y="17417880"/>
            <a:ext cx="7697634" cy="1480874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F75AC69B-2788-2270-2585-A7E0033E13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206478" y="19982941"/>
            <a:ext cx="2637656" cy="44770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9397A6C-6E81-E3F3-9FA5-03535DAE3D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602950" y="13987325"/>
            <a:ext cx="8801100" cy="962300"/>
          </a:xfrm>
          <a:prstGeom prst="rect">
            <a:avLst/>
          </a:prstGeom>
          <a:ln>
            <a:solidFill>
              <a:srgbClr val="990002"/>
            </a:solidFill>
          </a:ln>
        </p:spPr>
      </p:pic>
      <p:pic>
        <p:nvPicPr>
          <p:cNvPr id="5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C39A78AF-6365-AC75-CB85-14026296F3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02950" y="15553906"/>
            <a:ext cx="8858250" cy="1086688"/>
          </a:xfrm>
          <a:prstGeom prst="rect">
            <a:avLst/>
          </a:prstGeom>
          <a:ln>
            <a:solidFill>
              <a:srgbClr val="990002"/>
            </a:solidFill>
          </a:ln>
        </p:spPr>
      </p:pic>
      <p:pic>
        <p:nvPicPr>
          <p:cNvPr id="1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8F552479-D797-0F32-FC24-A0E1EAE6C3F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602950" y="12421293"/>
            <a:ext cx="8801100" cy="970165"/>
          </a:xfrm>
          <a:prstGeom prst="rect">
            <a:avLst/>
          </a:prstGeom>
          <a:ln>
            <a:solidFill>
              <a:srgbClr val="990002"/>
            </a:solidFill>
          </a:ln>
        </p:spPr>
      </p:pic>
    </p:spTree>
    <p:extLst>
      <p:ext uri="{BB962C8B-B14F-4D97-AF65-F5344CB8AC3E}">
        <p14:creationId xmlns:p14="http://schemas.microsoft.com/office/powerpoint/2010/main" val="223006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621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Crandall</dc:creator>
  <cp:lastModifiedBy>Crandall, David</cp:lastModifiedBy>
  <cp:revision>1223</cp:revision>
  <cp:lastPrinted>2012-12-17T09:31:54Z</cp:lastPrinted>
  <dcterms:created xsi:type="dcterms:W3CDTF">2012-12-17T00:59:42Z</dcterms:created>
  <dcterms:modified xsi:type="dcterms:W3CDTF">2022-10-27T16:38:06Z</dcterms:modified>
</cp:coreProperties>
</file>