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1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68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9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5EC4682-EFE4-4E5F-AB65-9B23B523BBED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78FE37E-3FAB-4AC1-8E3D-F0F925022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3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D8EB-EC34-46F7-AAF1-ACC9431F1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 Border Database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9D04-345F-403F-8AA0-E5E93772E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ETL Project</a:t>
            </a:r>
          </a:p>
          <a:p>
            <a:r>
              <a:rPr lang="en-US" dirty="0"/>
              <a:t>Alex Black, Aaron Isaacson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70B-B36E-4EB3-B15B-17905D51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5B75-7E3C-4254-A17B-437CD93B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Border Crossing Entry Data</a:t>
            </a:r>
          </a:p>
          <a:p>
            <a:pPr lvl="2"/>
            <a:r>
              <a:rPr lang="en-US" dirty="0"/>
              <a:t>Kaggle</a:t>
            </a:r>
          </a:p>
          <a:p>
            <a:pPr lvl="2"/>
            <a:r>
              <a:rPr lang="en-US" dirty="0"/>
              <a:t>Bureau of Transportation Statistics (BTS)  compiled Customs and Border Protection (CBP) data of inbound crossings at the US-Canada and Mexico ports of entry</a:t>
            </a:r>
          </a:p>
          <a:p>
            <a:pPr lvl="2"/>
            <a:r>
              <a:rPr lang="en-US" dirty="0"/>
              <a:t>Data was well designed and maintained, required small edits to split columns and remove extraneous text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Country of Residence, Port of Entry Data </a:t>
            </a:r>
          </a:p>
          <a:p>
            <a:pPr lvl="2"/>
            <a:r>
              <a:rPr lang="en-US" dirty="0"/>
              <a:t>National Travel and Tourism Office (NTTO)</a:t>
            </a:r>
          </a:p>
          <a:p>
            <a:pPr lvl="2"/>
            <a:r>
              <a:rPr lang="en-US" dirty="0"/>
              <a:t>NTTO compiledI-94 data from the Department of Homeland Security , CBP,  Canada’s International Travel Survey, and Instituto Nacional de </a:t>
            </a:r>
            <a:r>
              <a:rPr lang="en-US" dirty="0" err="1"/>
              <a:t>Estadistica</a:t>
            </a:r>
            <a:r>
              <a:rPr lang="en-US" dirty="0"/>
              <a:t> y Geografia to create a comprehensive count of all non-resident travelers entering the US</a:t>
            </a:r>
          </a:p>
          <a:p>
            <a:pPr lvl="2"/>
            <a:r>
              <a:rPr lang="en-US" dirty="0"/>
              <a:t>Data was clean and well designed, required minimal formatting edits to transpose data to compliment Border Crossing Data set </a:t>
            </a:r>
          </a:p>
        </p:txBody>
      </p:sp>
    </p:spTree>
    <p:extLst>
      <p:ext uri="{BB962C8B-B14F-4D97-AF65-F5344CB8AC3E}">
        <p14:creationId xmlns:p14="http://schemas.microsoft.com/office/powerpoint/2010/main" val="384348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C96E-1F28-4C9E-8892-EDD83B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CD2A97-66E7-44E7-A543-9A02EB06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8325"/>
            <a:ext cx="6248400" cy="56562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Border Crossing Entry Data</a:t>
            </a:r>
          </a:p>
          <a:p>
            <a:pPr lvl="2"/>
            <a:r>
              <a:rPr lang="en-US" dirty="0"/>
              <a:t>CSV was well designed and maintained, required small edits to split columns and remove extraneous text </a:t>
            </a:r>
          </a:p>
          <a:p>
            <a:pPr lvl="2"/>
            <a:r>
              <a:rPr lang="en-US" dirty="0"/>
              <a:t>To clean:</a:t>
            </a:r>
          </a:p>
          <a:p>
            <a:pPr lvl="3"/>
            <a:r>
              <a:rPr lang="en-US" dirty="0"/>
              <a:t>Strip “US-”, “Border” from Border column </a:t>
            </a:r>
          </a:p>
          <a:p>
            <a:pPr lvl="3"/>
            <a:r>
              <a:rPr lang="en-US" dirty="0"/>
              <a:t>Change Date column format, strip time stamp</a:t>
            </a:r>
          </a:p>
          <a:p>
            <a:pPr lvl="3"/>
            <a:r>
              <a:rPr lang="en-US" dirty="0"/>
              <a:t>Split Location coordinates, create Latitude and Longitude columns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Country of Residence, Port of Entry Data </a:t>
            </a:r>
          </a:p>
          <a:p>
            <a:pPr lvl="2"/>
            <a:r>
              <a:rPr lang="en-US" dirty="0"/>
              <a:t>XLSX was clean and well designed, required minimal formatting edits to transpose data to compliment Border Crossing Data set </a:t>
            </a:r>
          </a:p>
          <a:p>
            <a:pPr lvl="2"/>
            <a:r>
              <a:rPr lang="en-US" dirty="0"/>
              <a:t>To clean:</a:t>
            </a:r>
          </a:p>
          <a:p>
            <a:pPr lvl="3"/>
            <a:r>
              <a:rPr lang="en-US" dirty="0"/>
              <a:t>Isolate annual data to columns and drop null values </a:t>
            </a:r>
          </a:p>
          <a:p>
            <a:pPr lvl="3"/>
            <a:r>
              <a:rPr lang="en-US" dirty="0"/>
              <a:t>Change column format from wide to long</a:t>
            </a:r>
          </a:p>
          <a:p>
            <a:pPr lvl="3"/>
            <a:r>
              <a:rPr lang="en-US" dirty="0"/>
              <a:t>Add new columns to data frame</a:t>
            </a:r>
          </a:p>
        </p:txBody>
      </p:sp>
    </p:spTree>
    <p:extLst>
      <p:ext uri="{BB962C8B-B14F-4D97-AF65-F5344CB8AC3E}">
        <p14:creationId xmlns:p14="http://schemas.microsoft.com/office/powerpoint/2010/main" val="36236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3B10-F0C3-453B-B48B-E0874EF7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2248" y="246733"/>
            <a:ext cx="6245352" cy="914400"/>
          </a:xfrm>
        </p:spPr>
        <p:txBody>
          <a:bodyPr>
            <a:noAutofit/>
          </a:bodyPr>
          <a:lstStyle/>
          <a:p>
            <a:pPr algn="r"/>
            <a:r>
              <a:rPr lang="en-US" sz="3500" b="1" dirty="0">
                <a:solidFill>
                  <a:srgbClr val="51303B"/>
                </a:solidFill>
                <a:latin typeface="Century Schoolbook" panose="02040604050505020304"/>
                <a:ea typeface="+mj-ea"/>
                <a:cs typeface="+mj-cs"/>
              </a:rPr>
              <a:t>Border Crossing Data</a:t>
            </a:r>
            <a:endParaRPr lang="en-US" sz="35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F52288-086C-497E-B648-2FE72EBAE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" y="1657167"/>
            <a:ext cx="5623956" cy="12387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E47EF-46B6-4911-BE59-E0A75555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1627" y="3013822"/>
            <a:ext cx="5619249" cy="457200"/>
          </a:xfrm>
        </p:spPr>
        <p:txBody>
          <a:bodyPr>
            <a:normAutofit/>
          </a:bodyPr>
          <a:lstStyle/>
          <a:p>
            <a:pPr algn="r"/>
            <a:r>
              <a:rPr lang="en-US" sz="2000" i="0" dirty="0"/>
              <a:t>Strip “US-”, “Border” from Border Column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7D49F1-7E00-45C7-99C8-EBF6B6AC28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" y="3515250"/>
            <a:ext cx="5623956" cy="1298575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BFAA88-F80A-49D9-AA3C-8C7487419376}"/>
              </a:ext>
            </a:extLst>
          </p:cNvPr>
          <p:cNvSpPr txBox="1">
            <a:spLocks/>
          </p:cNvSpPr>
          <p:nvPr/>
        </p:nvSpPr>
        <p:spPr>
          <a:xfrm>
            <a:off x="271627" y="1224863"/>
            <a:ext cx="567147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Original CSV</a:t>
            </a: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EED36E26-65D4-42EB-A570-E5932E92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5" y="4858053"/>
            <a:ext cx="5619249" cy="129857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DBF946A-256C-4F30-B44E-50F166192045}"/>
              </a:ext>
            </a:extLst>
          </p:cNvPr>
          <p:cNvSpPr txBox="1">
            <a:spLocks/>
          </p:cNvSpPr>
          <p:nvPr/>
        </p:nvSpPr>
        <p:spPr>
          <a:xfrm>
            <a:off x="6248897" y="3707337"/>
            <a:ext cx="528443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Split location column to latitude and longitude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A152EB-F3C8-4E77-BCC3-A895C43A9064}"/>
              </a:ext>
            </a:extLst>
          </p:cNvPr>
          <p:cNvSpPr txBox="1">
            <a:spLocks/>
          </p:cNvSpPr>
          <p:nvPr/>
        </p:nvSpPr>
        <p:spPr>
          <a:xfrm>
            <a:off x="6248897" y="1142255"/>
            <a:ext cx="528443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Change date format, strip time stamp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747BA88-C279-441B-A728-879D876C3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7" y="1687912"/>
            <a:ext cx="5284438" cy="500159"/>
          </a:xfrm>
          <a:prstGeom prst="rect">
            <a:avLst/>
          </a:prstGeom>
        </p:spPr>
      </p:pic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7E71763A-4F53-43FB-BF23-D32E11202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7" y="2276528"/>
            <a:ext cx="5284438" cy="1238722"/>
          </a:xfrm>
          <a:prstGeom prst="rect">
            <a:avLst/>
          </a:prstGeom>
        </p:spPr>
      </p:pic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53704717-89C7-42EC-A66F-8314A0FFA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897" y="4164537"/>
            <a:ext cx="5284438" cy="16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3B10-F0C3-453B-B48B-E0874EF7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5" y="227100"/>
            <a:ext cx="5172080" cy="914400"/>
          </a:xfrm>
        </p:spPr>
        <p:txBody>
          <a:bodyPr>
            <a:normAutofit/>
          </a:bodyPr>
          <a:lstStyle/>
          <a:p>
            <a:pPr algn="r"/>
            <a:r>
              <a:rPr lang="en-US" sz="3300" b="1" dirty="0">
                <a:solidFill>
                  <a:srgbClr val="51303B"/>
                </a:solidFill>
                <a:latin typeface="Century Schoolbook" panose="02040604050505020304"/>
                <a:ea typeface="+mj-ea"/>
                <a:cs typeface="+mj-cs"/>
              </a:rPr>
              <a:t>Port of Entry Data</a:t>
            </a:r>
            <a:endParaRPr lang="en-US" sz="33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F52288-086C-497E-B648-2FE72EBAE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06" y="1913857"/>
            <a:ext cx="5172080" cy="28088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E47EF-46B6-4911-BE59-E0A75555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8154" y="1379828"/>
            <a:ext cx="5658293" cy="457200"/>
          </a:xfrm>
        </p:spPr>
        <p:txBody>
          <a:bodyPr>
            <a:normAutofit/>
          </a:bodyPr>
          <a:lstStyle/>
          <a:p>
            <a:pPr algn="r"/>
            <a:r>
              <a:rPr lang="en-US" sz="2000" i="0" dirty="0"/>
              <a:t>Change column format from wide to long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7D49F1-7E00-45C7-99C8-EBF6B6AC28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1880849"/>
            <a:ext cx="5610450" cy="2798015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BFAA88-F80A-49D9-AA3C-8C7487419376}"/>
              </a:ext>
            </a:extLst>
          </p:cNvPr>
          <p:cNvSpPr txBox="1">
            <a:spLocks/>
          </p:cNvSpPr>
          <p:nvPr/>
        </p:nvSpPr>
        <p:spPr>
          <a:xfrm>
            <a:off x="277106" y="1185530"/>
            <a:ext cx="5172080" cy="6514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Isolate data to columns and drop null values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A152EB-F3C8-4E77-BCC3-A895C43A9064}"/>
              </a:ext>
            </a:extLst>
          </p:cNvPr>
          <p:cNvSpPr txBox="1">
            <a:spLocks/>
          </p:cNvSpPr>
          <p:nvPr/>
        </p:nvSpPr>
        <p:spPr>
          <a:xfrm>
            <a:off x="6096000" y="4722685"/>
            <a:ext cx="561044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Add new columns to data frame 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747BA88-C279-441B-A728-879D876C3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7" y="5175937"/>
            <a:ext cx="5610450" cy="457200"/>
          </a:xfrm>
          <a:prstGeom prst="rect">
            <a:avLst/>
          </a:prstGeom>
        </p:spPr>
      </p:pic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A50B96BE-9F6B-43D1-8395-3638880A0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5716500"/>
            <a:ext cx="56104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321A-4B3A-4D29-8A85-EE6EB461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D4E5-C5CB-4FB4-8FC7-BDB5FDB7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data to AWS database using the SQL Alchemy in Python</a:t>
            </a:r>
          </a:p>
          <a:p>
            <a:r>
              <a:rPr lang="en-US" dirty="0"/>
              <a:t>Include full data sets from Customs and Border Patrol, and National Travel and Tourism Office</a:t>
            </a:r>
          </a:p>
          <a:p>
            <a:r>
              <a:rPr lang="en-US" dirty="0"/>
              <a:t>Port of entry data captures the full amount of inbound travel in to the US from neighboring North American countries</a:t>
            </a:r>
          </a:p>
          <a:p>
            <a:r>
              <a:rPr lang="en-US" dirty="0"/>
              <a:t>Data also captures the overlap in inbound travel volume from immigration vs. tourism</a:t>
            </a:r>
          </a:p>
          <a:p>
            <a:r>
              <a:rPr lang="en-US" dirty="0"/>
              <a:t>Use of full data sets allows end user to see relationships in inbound travel by POE state, city, and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3B10-F0C3-453B-B48B-E0874EF7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2248" y="246733"/>
            <a:ext cx="6245352" cy="914400"/>
          </a:xfrm>
        </p:spPr>
        <p:txBody>
          <a:bodyPr>
            <a:noAutofit/>
          </a:bodyPr>
          <a:lstStyle/>
          <a:p>
            <a:pPr algn="r"/>
            <a:r>
              <a:rPr lang="en-US" sz="3500" b="1" dirty="0">
                <a:solidFill>
                  <a:srgbClr val="51303B"/>
                </a:solidFill>
                <a:latin typeface="Century Schoolbook" panose="02040604050505020304"/>
                <a:ea typeface="+mj-ea"/>
                <a:cs typeface="+mj-cs"/>
              </a:rPr>
              <a:t>Load</a:t>
            </a:r>
            <a:endParaRPr lang="en-US" sz="35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F52288-086C-497E-B648-2FE72EBAE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881" y="1726290"/>
            <a:ext cx="5012547" cy="17027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E47EF-46B6-4911-BE59-E0A75555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3855" y="3765556"/>
            <a:ext cx="5619249" cy="457200"/>
          </a:xfrm>
        </p:spPr>
        <p:txBody>
          <a:bodyPr>
            <a:normAutofit/>
          </a:bodyPr>
          <a:lstStyle/>
          <a:p>
            <a:pPr algn="r"/>
            <a:r>
              <a:rPr lang="en-US" sz="2000" i="0" dirty="0"/>
              <a:t>Import CSV Files and Initialize Database Connection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7D49F1-7E00-45C7-99C8-EBF6B6AC28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881" y="4296771"/>
            <a:ext cx="4952223" cy="1817782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BFAA88-F80A-49D9-AA3C-8C7487419376}"/>
              </a:ext>
            </a:extLst>
          </p:cNvPr>
          <p:cNvSpPr txBox="1">
            <a:spLocks/>
          </p:cNvSpPr>
          <p:nvPr/>
        </p:nvSpPr>
        <p:spPr>
          <a:xfrm>
            <a:off x="271627" y="1224863"/>
            <a:ext cx="567147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Import SQL Alchemy and Config File</a:t>
            </a: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EED36E26-65D4-42EB-A570-E5932E92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986" y="1726290"/>
            <a:ext cx="5012547" cy="1027189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A152EB-F3C8-4E77-BCC3-A895C43A9064}"/>
              </a:ext>
            </a:extLst>
          </p:cNvPr>
          <p:cNvSpPr txBox="1">
            <a:spLocks/>
          </p:cNvSpPr>
          <p:nvPr/>
        </p:nvSpPr>
        <p:spPr>
          <a:xfrm>
            <a:off x="6248898" y="1224863"/>
            <a:ext cx="550263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i="0" dirty="0"/>
              <a:t>Read files in to SQL, Verify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747BA88-C279-441B-A728-879D876C3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986" y="2841769"/>
            <a:ext cx="5012547" cy="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8285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189</TotalTime>
  <Words>396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US Border Database  </vt:lpstr>
      <vt:lpstr>Extract </vt:lpstr>
      <vt:lpstr>Transfer</vt:lpstr>
      <vt:lpstr>PowerPoint Presentation</vt:lpstr>
      <vt:lpstr>PowerPoint Presentation</vt:lpstr>
      <vt:lpstr>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Border Database</dc:title>
  <dc:creator>anblack14@att.net</dc:creator>
  <cp:lastModifiedBy>anblack14@att.net</cp:lastModifiedBy>
  <cp:revision>30</cp:revision>
  <dcterms:created xsi:type="dcterms:W3CDTF">2019-12-15T18:24:03Z</dcterms:created>
  <dcterms:modified xsi:type="dcterms:W3CDTF">2019-12-15T21:33:25Z</dcterms:modified>
</cp:coreProperties>
</file>