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1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6/10/2024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716213" y="1638301"/>
            <a:ext cx="8915399" cy="1295400"/>
          </a:xfrm>
        </p:spPr>
        <p:txBody>
          <a:bodyPr>
            <a:normAutofit fontScale="90000"/>
          </a:bodyPr>
          <a:lstStyle/>
          <a:p>
            <a:r>
              <a:rPr lang="es-ES" dirty="0" smtClean="0"/>
              <a:t/>
            </a:r>
            <a:br>
              <a:rPr lang="es-ES" dirty="0" smtClean="0"/>
            </a:br>
            <a:r>
              <a:rPr lang="en-US" dirty="0"/>
              <a:t/>
            </a:r>
            <a:br>
              <a:rPr lang="en-US" dirty="0"/>
            </a:br>
            <a:r>
              <a:rPr lang="en-US" dirty="0" smtClean="0"/>
              <a:t/>
            </a:r>
            <a:br>
              <a:rPr lang="en-US" dirty="0" smtClean="0"/>
            </a:br>
            <a:r>
              <a:rPr lang="en-US" dirty="0"/>
              <a:t/>
            </a:r>
            <a:br>
              <a:rPr lang="en-US" dirty="0"/>
            </a:br>
            <a:r>
              <a:rPr lang="en-US" dirty="0" smtClean="0"/>
              <a:t> </a:t>
            </a:r>
            <a:br>
              <a:rPr lang="en-US" dirty="0" smtClean="0"/>
            </a:br>
            <a:r>
              <a:rPr lang="en-US" dirty="0"/>
              <a:t/>
            </a:r>
            <a:br>
              <a:rPr lang="en-US" dirty="0"/>
            </a:br>
            <a:r>
              <a:rPr lang="es-ES" dirty="0" smtClean="0"/>
              <a:t>Sistema </a:t>
            </a:r>
            <a:r>
              <a:rPr lang="es-ES" dirty="0"/>
              <a:t>de gestión de una </a:t>
            </a:r>
            <a:r>
              <a:rPr lang="es-ES" dirty="0" smtClean="0"/>
              <a:t>Cooperativa </a:t>
            </a:r>
            <a:r>
              <a:rPr lang="es-ES" dirty="0"/>
              <a:t>de carros por </a:t>
            </a:r>
            <a:r>
              <a:rPr lang="es-ES" dirty="0" smtClean="0"/>
              <a:t/>
            </a:r>
            <a:br>
              <a:rPr lang="es-ES" dirty="0" smtClean="0"/>
            </a:br>
            <a:r>
              <a:rPr lang="es-ES" dirty="0" smtClean="0"/>
              <a:t>puesto</a:t>
            </a:r>
            <a:endParaRPr lang="en-US" dirty="0"/>
          </a:p>
        </p:txBody>
      </p:sp>
      <p:sp>
        <p:nvSpPr>
          <p:cNvPr id="3" name="Subtítulo 2"/>
          <p:cNvSpPr>
            <a:spLocks noGrp="1"/>
          </p:cNvSpPr>
          <p:nvPr>
            <p:ph type="subTitle" idx="1"/>
          </p:nvPr>
        </p:nvSpPr>
        <p:spPr>
          <a:xfrm>
            <a:off x="4316413" y="3403600"/>
            <a:ext cx="5500687" cy="2095500"/>
          </a:xfrm>
        </p:spPr>
        <p:txBody>
          <a:bodyPr>
            <a:normAutofit/>
          </a:bodyPr>
          <a:lstStyle/>
          <a:p>
            <a:r>
              <a:rPr lang="es-ES" dirty="0" smtClean="0"/>
              <a:t>Modulo de Pagos ( Operativos y personal )</a:t>
            </a:r>
          </a:p>
          <a:p>
            <a:endParaRPr lang="es-ES" dirty="0" smtClean="0"/>
          </a:p>
          <a:p>
            <a:r>
              <a:rPr lang="es-ES" dirty="0" smtClean="0"/>
              <a:t>Integrantes: Isaac Cattoni y Fiorella Jiménez</a:t>
            </a:r>
            <a:br>
              <a:rPr lang="es-ES" dirty="0" smtClean="0"/>
            </a:br>
            <a:r>
              <a:rPr lang="es-ES" dirty="0" smtClean="0"/>
              <a:t>Sección: B</a:t>
            </a:r>
          </a:p>
          <a:p>
            <a:r>
              <a:rPr lang="es-ES" dirty="0" smtClean="0"/>
              <a:t>Profesor: Juan Chacón</a:t>
            </a:r>
            <a:endParaRPr lang="en-US" dirty="0"/>
          </a:p>
        </p:txBody>
      </p:sp>
    </p:spTree>
    <p:extLst>
      <p:ext uri="{BB962C8B-B14F-4D97-AF65-F5344CB8AC3E}">
        <p14:creationId xmlns:p14="http://schemas.microsoft.com/office/powerpoint/2010/main" val="170511124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23125" y="-1701800"/>
            <a:ext cx="6258975" cy="914400"/>
          </a:xfrm>
        </p:spPr>
        <p:txBody>
          <a:bodyPr/>
          <a:lstStyle/>
          <a:p>
            <a:endParaRPr lang="en-US" dirty="0"/>
          </a:p>
        </p:txBody>
      </p:sp>
      <p:sp>
        <p:nvSpPr>
          <p:cNvPr id="3" name="Marcador de contenido 2"/>
          <p:cNvSpPr>
            <a:spLocks noGrp="1"/>
          </p:cNvSpPr>
          <p:nvPr>
            <p:ph idx="1"/>
          </p:nvPr>
        </p:nvSpPr>
        <p:spPr>
          <a:xfrm>
            <a:off x="2589212" y="228600"/>
            <a:ext cx="8915400" cy="5682622"/>
          </a:xfrm>
        </p:spPr>
        <p:txBody>
          <a:bodyPr/>
          <a:lstStyle/>
          <a:p>
            <a:pPr marL="0" indent="0">
              <a:buNone/>
            </a:pPr>
            <a:r>
              <a:rPr lang="es-VE" b="1" i="1" dirty="0">
                <a:effectLst>
                  <a:outerShdw blurRad="38100" dist="38100" dir="2700000" algn="tl">
                    <a:srgbClr val="000000">
                      <a:alpha val="43137"/>
                    </a:srgbClr>
                  </a:outerShdw>
                </a:effectLst>
              </a:rPr>
              <a:t>Salidas</a:t>
            </a:r>
            <a:endParaRPr lang="en-US" b="1" i="1" dirty="0">
              <a:effectLst>
                <a:outerShdw blurRad="38100" dist="38100" dir="2700000" algn="tl">
                  <a:srgbClr val="000000">
                    <a:alpha val="43137"/>
                  </a:srgbClr>
                </a:outerShdw>
              </a:effectLst>
            </a:endParaRPr>
          </a:p>
          <a:p>
            <a:pPr lvl="0">
              <a:buFont typeface="Arial" panose="020B0604020202020204" pitchFamily="34" charset="0"/>
              <a:buChar char="•"/>
            </a:pPr>
            <a:r>
              <a:rPr lang="es-VE" sz="1600" b="1" dirty="0"/>
              <a:t>Panel de información del personal:</a:t>
            </a:r>
            <a:r>
              <a:rPr lang="es-VE" sz="1600" dirty="0"/>
              <a:t> Visualización de datos relevantes sobre cada miembro del personal.</a:t>
            </a:r>
            <a:endParaRPr lang="en-US" sz="1600" dirty="0"/>
          </a:p>
          <a:p>
            <a:pPr lvl="0">
              <a:buFont typeface="Arial" panose="020B0604020202020204" pitchFamily="34" charset="0"/>
              <a:buChar char="•"/>
            </a:pPr>
            <a:r>
              <a:rPr lang="es-VE" sz="1600" b="1" dirty="0"/>
              <a:t>Recibos de pago personalizados:</a:t>
            </a:r>
            <a:r>
              <a:rPr lang="es-VE" sz="1600" dirty="0"/>
              <a:t> Documentos en PDF o impresos con el detalle del pago de cada miembro del personal.</a:t>
            </a:r>
            <a:endParaRPr lang="en-US" sz="1600" dirty="0"/>
          </a:p>
          <a:p>
            <a:pPr lvl="0">
              <a:buFont typeface="Arial" panose="020B0604020202020204" pitchFamily="34" charset="0"/>
              <a:buChar char="•"/>
            </a:pPr>
            <a:r>
              <a:rPr lang="es-VE" sz="1600" b="1" dirty="0"/>
              <a:t>Historial de pagos:</a:t>
            </a:r>
            <a:r>
              <a:rPr lang="es-VE" sz="1600" dirty="0"/>
              <a:t> Listado detallado de los pagos realizados a cada miembro del personal.</a:t>
            </a:r>
            <a:endParaRPr lang="en-US" sz="1600" dirty="0"/>
          </a:p>
          <a:p>
            <a:endParaRPr lang="en-US" dirty="0"/>
          </a:p>
        </p:txBody>
      </p:sp>
    </p:spTree>
    <p:extLst>
      <p:ext uri="{BB962C8B-B14F-4D97-AF65-F5344CB8AC3E}">
        <p14:creationId xmlns:p14="http://schemas.microsoft.com/office/powerpoint/2010/main" val="2333500759"/>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lvl="0"/>
            <a:r>
              <a:rPr lang="es-VE" b="1" dirty="0"/>
              <a:t>Identificar y describir sus entidades o tablas y campos de la base de datos</a:t>
            </a:r>
            <a:r>
              <a:rPr lang="en-US" dirty="0"/>
              <a:t/>
            </a:r>
            <a:br>
              <a:rPr lang="en-US" dirty="0"/>
            </a:br>
            <a:endParaRPr lang="en-US" dirty="0"/>
          </a:p>
        </p:txBody>
      </p:sp>
      <p:sp>
        <p:nvSpPr>
          <p:cNvPr id="3" name="Marcador de contenido 2"/>
          <p:cNvSpPr>
            <a:spLocks noGrp="1"/>
          </p:cNvSpPr>
          <p:nvPr>
            <p:ph idx="1"/>
          </p:nvPr>
        </p:nvSpPr>
        <p:spPr>
          <a:xfrm>
            <a:off x="2605624" y="1409700"/>
            <a:ext cx="3261775" cy="3771900"/>
          </a:xfrm>
        </p:spPr>
        <p:txBody>
          <a:bodyPr>
            <a:normAutofit fontScale="92500" lnSpcReduction="10000"/>
          </a:bodyPr>
          <a:lstStyle/>
          <a:p>
            <a:pPr marL="0" indent="0">
              <a:buNone/>
            </a:pPr>
            <a:endParaRPr lang="en-US" b="1" dirty="0" smtClean="0"/>
          </a:p>
          <a:p>
            <a:pPr marL="0" indent="0">
              <a:buNone/>
            </a:pPr>
            <a:endParaRPr lang="en-US" dirty="0" smtClean="0"/>
          </a:p>
          <a:p>
            <a:pPr marL="0" indent="0">
              <a:buNone/>
            </a:pPr>
            <a:r>
              <a:rPr lang="en-US" b="1" dirty="0"/>
              <a:t>Socios</a:t>
            </a:r>
          </a:p>
          <a:p>
            <a:pPr marL="0" indent="0">
              <a:buNone/>
            </a:pPr>
            <a:r>
              <a:rPr lang="en-US" dirty="0"/>
              <a:t>•	IdSocio (PK)</a:t>
            </a:r>
          </a:p>
          <a:p>
            <a:pPr marL="0" indent="0">
              <a:buNone/>
            </a:pPr>
            <a:r>
              <a:rPr lang="en-US" dirty="0"/>
              <a:t>•	</a:t>
            </a:r>
            <a:r>
              <a:rPr lang="en-US" sz="1900" dirty="0"/>
              <a:t>Nombre</a:t>
            </a:r>
          </a:p>
          <a:p>
            <a:pPr marL="0" indent="0">
              <a:buNone/>
            </a:pPr>
            <a:r>
              <a:rPr lang="en-US" dirty="0"/>
              <a:t>•	Apellido</a:t>
            </a:r>
          </a:p>
          <a:p>
            <a:pPr marL="0" indent="0">
              <a:buNone/>
            </a:pPr>
            <a:r>
              <a:rPr lang="en-US" dirty="0"/>
              <a:t>•	Cedula</a:t>
            </a:r>
          </a:p>
          <a:p>
            <a:pPr marL="0" indent="0">
              <a:buNone/>
            </a:pPr>
            <a:r>
              <a:rPr lang="en-US" dirty="0"/>
              <a:t>•	Telefono</a:t>
            </a:r>
          </a:p>
          <a:p>
            <a:pPr marL="0" indent="0">
              <a:buNone/>
            </a:pPr>
            <a:r>
              <a:rPr lang="en-US" dirty="0"/>
              <a:t>•	Direccion</a:t>
            </a:r>
          </a:p>
          <a:p>
            <a:pPr marL="0" indent="0">
              <a:buNone/>
            </a:pPr>
            <a:r>
              <a:rPr lang="en-US" dirty="0"/>
              <a:t>•	FechaIngreso</a:t>
            </a:r>
          </a:p>
          <a:p>
            <a:pPr marL="0" indent="0">
              <a:buNone/>
            </a:pPr>
            <a:endParaRPr lang="en-US" dirty="0"/>
          </a:p>
        </p:txBody>
      </p:sp>
      <p:pic>
        <p:nvPicPr>
          <p:cNvPr id="6" name="Imagen 5"/>
          <p:cNvPicPr>
            <a:picLocks noChangeAspect="1"/>
          </p:cNvPicPr>
          <p:nvPr/>
        </p:nvPicPr>
        <p:blipFill>
          <a:blip r:embed="rId2"/>
          <a:stretch>
            <a:fillRect/>
          </a:stretch>
        </p:blipFill>
        <p:spPr>
          <a:xfrm>
            <a:off x="9353550" y="-2260600"/>
            <a:ext cx="503289" cy="698500"/>
          </a:xfrm>
          <a:prstGeom prst="rect">
            <a:avLst/>
          </a:prstGeom>
        </p:spPr>
      </p:pic>
      <p:sp>
        <p:nvSpPr>
          <p:cNvPr id="8" name="Rectángulo 7"/>
          <p:cNvSpPr/>
          <p:nvPr/>
        </p:nvSpPr>
        <p:spPr>
          <a:xfrm>
            <a:off x="5575300" y="2142688"/>
            <a:ext cx="2501900" cy="2862322"/>
          </a:xfrm>
          <a:prstGeom prst="rect">
            <a:avLst/>
          </a:prstGeom>
        </p:spPr>
        <p:txBody>
          <a:bodyPr wrap="square">
            <a:spAutoFit/>
          </a:bodyPr>
          <a:lstStyle/>
          <a:p>
            <a:r>
              <a:rPr lang="en-US" b="1" dirty="0"/>
              <a:t>Vehiculos</a:t>
            </a:r>
          </a:p>
          <a:p>
            <a:pPr marL="285750" lvl="0" indent="-285750">
              <a:buFont typeface="Arial" panose="020B0604020202020204" pitchFamily="34" charset="0"/>
              <a:buChar char="•"/>
            </a:pPr>
            <a:r>
              <a:rPr lang="en-US" dirty="0"/>
              <a:t>IdVehiculo (PK)</a:t>
            </a:r>
          </a:p>
          <a:p>
            <a:pPr marL="285750" lvl="0" indent="-285750">
              <a:buFont typeface="Arial" panose="020B0604020202020204" pitchFamily="34" charset="0"/>
              <a:buChar char="•"/>
            </a:pPr>
            <a:r>
              <a:rPr lang="en-US" dirty="0"/>
              <a:t>Placa</a:t>
            </a:r>
          </a:p>
          <a:p>
            <a:pPr marL="285750" lvl="0" indent="-285750">
              <a:buFont typeface="Arial" panose="020B0604020202020204" pitchFamily="34" charset="0"/>
              <a:buChar char="•"/>
            </a:pPr>
            <a:r>
              <a:rPr lang="en-US" dirty="0"/>
              <a:t>Marca</a:t>
            </a:r>
          </a:p>
          <a:p>
            <a:pPr marL="285750" lvl="0" indent="-285750">
              <a:buFont typeface="Arial" panose="020B0604020202020204" pitchFamily="34" charset="0"/>
              <a:buChar char="•"/>
            </a:pPr>
            <a:r>
              <a:rPr lang="en-US" dirty="0"/>
              <a:t>Modelo</a:t>
            </a:r>
          </a:p>
          <a:p>
            <a:pPr marL="285750" lvl="0" indent="-285750">
              <a:buFont typeface="Arial" panose="020B0604020202020204" pitchFamily="34" charset="0"/>
              <a:buChar char="•"/>
            </a:pPr>
            <a:r>
              <a:rPr lang="en-US" dirty="0"/>
              <a:t>Año</a:t>
            </a:r>
          </a:p>
          <a:p>
            <a:pPr marL="285750" lvl="0" indent="-285750">
              <a:buFont typeface="Arial" panose="020B0604020202020204" pitchFamily="34" charset="0"/>
              <a:buChar char="•"/>
            </a:pPr>
            <a:r>
              <a:rPr lang="en-US" dirty="0"/>
              <a:t>Color</a:t>
            </a:r>
          </a:p>
          <a:p>
            <a:pPr marL="285750" lvl="0" indent="-285750">
              <a:buFont typeface="Arial" panose="020B0604020202020204" pitchFamily="34" charset="0"/>
              <a:buChar char="•"/>
            </a:pPr>
            <a:r>
              <a:rPr lang="es-VE" dirty="0"/>
              <a:t>IdSocio (FK referencia a Socios)</a:t>
            </a:r>
            <a:endParaRPr lang="en-US" dirty="0"/>
          </a:p>
        </p:txBody>
      </p:sp>
      <p:sp>
        <p:nvSpPr>
          <p:cNvPr id="9" name="Rectángulo 8"/>
          <p:cNvSpPr/>
          <p:nvPr/>
        </p:nvSpPr>
        <p:spPr>
          <a:xfrm>
            <a:off x="8429266" y="2142688"/>
            <a:ext cx="2617610" cy="2308324"/>
          </a:xfrm>
          <a:prstGeom prst="rect">
            <a:avLst/>
          </a:prstGeom>
        </p:spPr>
        <p:txBody>
          <a:bodyPr wrap="square">
            <a:spAutoFit/>
          </a:bodyPr>
          <a:lstStyle/>
          <a:p>
            <a:r>
              <a:rPr lang="en-US" b="1" dirty="0"/>
              <a:t>Pagos</a:t>
            </a:r>
          </a:p>
          <a:p>
            <a:r>
              <a:rPr lang="en-US" dirty="0"/>
              <a:t>•	IdPago (PK)</a:t>
            </a:r>
          </a:p>
          <a:p>
            <a:r>
              <a:rPr lang="en-US" dirty="0"/>
              <a:t>•	Fecha</a:t>
            </a:r>
          </a:p>
          <a:p>
            <a:r>
              <a:rPr lang="en-US" dirty="0"/>
              <a:t>•	Monto</a:t>
            </a:r>
          </a:p>
          <a:p>
            <a:r>
              <a:rPr lang="en-US" dirty="0"/>
              <a:t>•	Concepto (Operativo, Personal)</a:t>
            </a:r>
          </a:p>
          <a:p>
            <a:r>
              <a:rPr lang="en-US" dirty="0"/>
              <a:t>•	IdSocio (FK referencia a Socios)</a:t>
            </a:r>
          </a:p>
        </p:txBody>
      </p:sp>
    </p:spTree>
    <p:extLst>
      <p:ext uri="{BB962C8B-B14F-4D97-AF65-F5344CB8AC3E}">
        <p14:creationId xmlns:p14="http://schemas.microsoft.com/office/powerpoint/2010/main" val="2325256815"/>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247225" y="-2169890"/>
            <a:ext cx="3223675" cy="722090"/>
          </a:xfrm>
        </p:spPr>
        <p:txBody>
          <a:bodyPr/>
          <a:lstStyle/>
          <a:p>
            <a:endParaRPr lang="en-US" dirty="0"/>
          </a:p>
        </p:txBody>
      </p:sp>
      <p:sp>
        <p:nvSpPr>
          <p:cNvPr id="3" name="Marcador de contenido 2"/>
          <p:cNvSpPr>
            <a:spLocks noGrp="1"/>
          </p:cNvSpPr>
          <p:nvPr>
            <p:ph idx="1"/>
          </p:nvPr>
        </p:nvSpPr>
        <p:spPr>
          <a:xfrm>
            <a:off x="2401362" y="393700"/>
            <a:ext cx="2310338" cy="3324979"/>
          </a:xfrm>
        </p:spPr>
        <p:txBody>
          <a:bodyPr/>
          <a:lstStyle/>
          <a:p>
            <a:pPr marL="0" indent="0">
              <a:buNone/>
            </a:pPr>
            <a:r>
              <a:rPr lang="en-US" dirty="0"/>
              <a:t>Personal</a:t>
            </a:r>
          </a:p>
          <a:p>
            <a:pPr marL="0" indent="0">
              <a:buNone/>
            </a:pPr>
            <a:r>
              <a:rPr lang="en-US" dirty="0"/>
              <a:t>•	IdPersonal (PK)</a:t>
            </a:r>
          </a:p>
          <a:p>
            <a:pPr marL="0" indent="0">
              <a:buNone/>
            </a:pPr>
            <a:r>
              <a:rPr lang="en-US" dirty="0"/>
              <a:t>•	Nombre</a:t>
            </a:r>
          </a:p>
          <a:p>
            <a:pPr marL="0" indent="0">
              <a:buNone/>
            </a:pPr>
            <a:r>
              <a:rPr lang="en-US" dirty="0"/>
              <a:t>•	Apellido</a:t>
            </a:r>
          </a:p>
          <a:p>
            <a:pPr marL="0" indent="0">
              <a:buNone/>
            </a:pPr>
            <a:r>
              <a:rPr lang="en-US" dirty="0"/>
              <a:t>•	Cedula</a:t>
            </a:r>
          </a:p>
          <a:p>
            <a:pPr marL="0" indent="0">
              <a:buNone/>
            </a:pPr>
            <a:r>
              <a:rPr lang="en-US" dirty="0"/>
              <a:t>•	Cargo</a:t>
            </a:r>
          </a:p>
          <a:p>
            <a:pPr marL="0" indent="0">
              <a:buNone/>
            </a:pPr>
            <a:r>
              <a:rPr lang="en-US" dirty="0"/>
              <a:t>•	Salario</a:t>
            </a:r>
          </a:p>
          <a:p>
            <a:pPr marL="0" indent="0">
              <a:buNone/>
            </a:pPr>
            <a:r>
              <a:rPr lang="en-US" dirty="0"/>
              <a:t>•	FechaIngreso</a:t>
            </a:r>
          </a:p>
          <a:p>
            <a:pPr marL="0" indent="0">
              <a:buNone/>
            </a:pPr>
            <a:endParaRPr lang="en-US" dirty="0"/>
          </a:p>
        </p:txBody>
      </p:sp>
      <p:sp>
        <p:nvSpPr>
          <p:cNvPr id="4" name="Rectángulo 3"/>
          <p:cNvSpPr/>
          <p:nvPr/>
        </p:nvSpPr>
        <p:spPr>
          <a:xfrm>
            <a:off x="5397500" y="393700"/>
            <a:ext cx="2260600" cy="1200329"/>
          </a:xfrm>
          <a:prstGeom prst="rect">
            <a:avLst/>
          </a:prstGeom>
        </p:spPr>
        <p:txBody>
          <a:bodyPr wrap="square">
            <a:spAutoFit/>
          </a:bodyPr>
          <a:lstStyle/>
          <a:p>
            <a:r>
              <a:rPr lang="es-ES" dirty="0"/>
              <a:t>Roles</a:t>
            </a:r>
          </a:p>
          <a:p>
            <a:r>
              <a:rPr lang="es-ES" dirty="0"/>
              <a:t>•	IdRol (PK)</a:t>
            </a:r>
          </a:p>
          <a:p>
            <a:r>
              <a:rPr lang="es-ES" dirty="0"/>
              <a:t>•	Nombre</a:t>
            </a:r>
          </a:p>
          <a:p>
            <a:r>
              <a:rPr lang="es-ES" dirty="0"/>
              <a:t>•	Descripcion</a:t>
            </a:r>
          </a:p>
        </p:txBody>
      </p:sp>
      <p:sp>
        <p:nvSpPr>
          <p:cNvPr id="5" name="Rectángulo 4"/>
          <p:cNvSpPr/>
          <p:nvPr/>
        </p:nvSpPr>
        <p:spPr>
          <a:xfrm>
            <a:off x="8039100" y="393700"/>
            <a:ext cx="3530600" cy="2308324"/>
          </a:xfrm>
          <a:prstGeom prst="rect">
            <a:avLst/>
          </a:prstGeom>
        </p:spPr>
        <p:txBody>
          <a:bodyPr wrap="square">
            <a:spAutoFit/>
          </a:bodyPr>
          <a:lstStyle/>
          <a:p>
            <a:r>
              <a:rPr lang="es-ES" dirty="0"/>
              <a:t>Usuarios</a:t>
            </a:r>
          </a:p>
          <a:p>
            <a:r>
              <a:rPr lang="es-ES" dirty="0"/>
              <a:t>•	IdUsuario (PK)</a:t>
            </a:r>
          </a:p>
          <a:p>
            <a:r>
              <a:rPr lang="es-ES" dirty="0"/>
              <a:t>•	Nombre</a:t>
            </a:r>
          </a:p>
          <a:p>
            <a:r>
              <a:rPr lang="es-ES" dirty="0"/>
              <a:t>•	Clave</a:t>
            </a:r>
          </a:p>
          <a:p>
            <a:r>
              <a:rPr lang="es-ES" dirty="0"/>
              <a:t>•	IdRol (FK referencia a Roles)</a:t>
            </a:r>
          </a:p>
          <a:p>
            <a:r>
              <a:rPr lang="es-ES" dirty="0"/>
              <a:t>•	IdPersonal (FK referencia a Personal)</a:t>
            </a:r>
          </a:p>
        </p:txBody>
      </p:sp>
      <p:sp>
        <p:nvSpPr>
          <p:cNvPr id="6" name="Rectángulo 5"/>
          <p:cNvSpPr/>
          <p:nvPr/>
        </p:nvSpPr>
        <p:spPr>
          <a:xfrm>
            <a:off x="3314700" y="3718679"/>
            <a:ext cx="8255000" cy="2862322"/>
          </a:xfrm>
          <a:prstGeom prst="rect">
            <a:avLst/>
          </a:prstGeom>
        </p:spPr>
        <p:txBody>
          <a:bodyPr wrap="square">
            <a:spAutoFit/>
          </a:bodyPr>
          <a:lstStyle/>
          <a:p>
            <a:r>
              <a:rPr lang="es-ES" b="1" dirty="0"/>
              <a:t>Relaciones</a:t>
            </a:r>
          </a:p>
          <a:p>
            <a:r>
              <a:rPr lang="es-ES" dirty="0"/>
              <a:t>•	Un socio puede tener uno o más vehículos (relación 1:N entre Socios y Vehiculos)</a:t>
            </a:r>
          </a:p>
          <a:p>
            <a:r>
              <a:rPr lang="es-ES" dirty="0"/>
              <a:t>•	Un socio puede realizar uno o más pagos (relación 1:N entre Socios y Pagos)</a:t>
            </a:r>
          </a:p>
          <a:p>
            <a:r>
              <a:rPr lang="es-ES" dirty="0"/>
              <a:t>•	Un pago puede ser de tipo operativo o personal (campo Concepto en Pagos)</a:t>
            </a:r>
          </a:p>
          <a:p>
            <a:r>
              <a:rPr lang="es-ES" dirty="0"/>
              <a:t>•	Un personal puede tener uno o más usuarios (relación 1:N entre Personal y Usuarios)</a:t>
            </a:r>
          </a:p>
          <a:p>
            <a:r>
              <a:rPr lang="es-ES" dirty="0"/>
              <a:t>•	Un usuario tiene asignado un rol (relación 1:1 entre Usuarios y Roles)</a:t>
            </a:r>
          </a:p>
        </p:txBody>
      </p:sp>
    </p:spTree>
    <p:extLst>
      <p:ext uri="{BB962C8B-B14F-4D97-AF65-F5344CB8AC3E}">
        <p14:creationId xmlns:p14="http://schemas.microsoft.com/office/powerpoint/2010/main" val="362381766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419100"/>
            <a:ext cx="8911687" cy="1206500"/>
          </a:xfrm>
        </p:spPr>
        <p:txBody>
          <a:bodyPr>
            <a:normAutofit fontScale="90000"/>
          </a:bodyPr>
          <a:lstStyle/>
          <a:p>
            <a:pPr lvl="0"/>
            <a:r>
              <a:rPr lang="es-VE" b="1" dirty="0" smtClean="0"/>
              <a:t>Definición de </a:t>
            </a:r>
            <a:r>
              <a:rPr lang="es-VE" b="1" dirty="0"/>
              <a:t>los objetivos de cada interfaz del </a:t>
            </a:r>
            <a:r>
              <a:rPr lang="es-VE" b="1" dirty="0" smtClean="0"/>
              <a:t>módulo</a:t>
            </a:r>
            <a:r>
              <a:rPr lang="en-US" dirty="0"/>
              <a:t/>
            </a:r>
            <a:br>
              <a:rPr lang="en-US" dirty="0"/>
            </a:br>
            <a:endParaRPr lang="en-US" dirty="0"/>
          </a:p>
        </p:txBody>
      </p:sp>
      <p:sp>
        <p:nvSpPr>
          <p:cNvPr id="3" name="Marcador de contenido 2"/>
          <p:cNvSpPr>
            <a:spLocks noGrp="1"/>
          </p:cNvSpPr>
          <p:nvPr>
            <p:ph idx="1"/>
          </p:nvPr>
        </p:nvSpPr>
        <p:spPr>
          <a:xfrm>
            <a:off x="2589212" y="1803400"/>
            <a:ext cx="8915400" cy="4508500"/>
          </a:xfrm>
        </p:spPr>
        <p:txBody>
          <a:bodyPr>
            <a:normAutofit fontScale="92500" lnSpcReduction="20000"/>
          </a:bodyPr>
          <a:lstStyle/>
          <a:p>
            <a:pPr marL="0" indent="0">
              <a:buNone/>
            </a:pPr>
            <a:r>
              <a:rPr lang="es-VE" dirty="0"/>
              <a:t>El módulo de pagos en un Sistema de gestión de una Cooperativa de carros por puesto tiene como objetivo principal facilitar la administración eficiente de los recursos financieros de la cooperativa, abarcando tanto los pagos operativos como los pagos al personal. Para lograr este objetivo, el módulo de pagos debe cumplir con una serie de objetivos específicos y detallados, que incluyen:</a:t>
            </a:r>
            <a:endParaRPr lang="en-US" dirty="0"/>
          </a:p>
          <a:p>
            <a:pPr lvl="0"/>
            <a:r>
              <a:rPr lang="es-VE" dirty="0"/>
              <a:t>Automatizar y simplificar el proceso de pago de los gastos operativos, reduciendo el tiempo y los recursos necesarios para su gestión.</a:t>
            </a:r>
            <a:endParaRPr lang="en-US" dirty="0"/>
          </a:p>
          <a:p>
            <a:pPr lvl="0"/>
            <a:r>
              <a:rPr lang="es-VE" dirty="0"/>
              <a:t>Proporcionar una visibilidad clara y en tiempo real de los pagos realizados, permitiendo a los responsables de la cooperativa tomar decisiones informadas sobre el uso de los recursos financieros.</a:t>
            </a:r>
            <a:endParaRPr lang="en-US" dirty="0"/>
          </a:p>
          <a:p>
            <a:pPr lvl="0"/>
            <a:r>
              <a:rPr lang="es-VE" dirty="0"/>
              <a:t>Implementar un sistema de autorización y control de pagos, garantizando la seguridad y transparencia en la gestión de los fondos.</a:t>
            </a:r>
            <a:endParaRPr lang="en-US" dirty="0"/>
          </a:p>
          <a:p>
            <a:pPr lvl="0"/>
            <a:r>
              <a:rPr lang="es-VE" dirty="0"/>
              <a:t>Facilitar la gestión de los pagos al personal, incluyendo la configuración de planes de pago, la verificación de los salarios y beneficios, y la notificación a los empleados sobre sus pagos.</a:t>
            </a:r>
            <a:endParaRPr lang="en-US" dirty="0"/>
          </a:p>
          <a:p>
            <a:pPr lvl="0"/>
            <a:r>
              <a:rPr lang="es-VE" dirty="0"/>
              <a:t>Proporcionar informes y análisis detallados sobre los pagos realizados, permitiendo a los responsables de la cooperativa evaluar y ajustar su estrategia financiera según sea necesario.</a:t>
            </a:r>
            <a:endParaRPr lang="en-US" dirty="0"/>
          </a:p>
          <a:p>
            <a:endParaRPr lang="en-US" dirty="0"/>
          </a:p>
        </p:txBody>
      </p:sp>
    </p:spTree>
    <p:extLst>
      <p:ext uri="{BB962C8B-B14F-4D97-AF65-F5344CB8AC3E}">
        <p14:creationId xmlns:p14="http://schemas.microsoft.com/office/powerpoint/2010/main" val="172100901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286378"/>
            <a:ext cx="8911687" cy="1212222"/>
          </a:xfrm>
        </p:spPr>
        <p:txBody>
          <a:bodyPr>
            <a:normAutofit fontScale="90000"/>
          </a:bodyPr>
          <a:lstStyle/>
          <a:p>
            <a:pPr lvl="0"/>
            <a:r>
              <a:rPr lang="es-VE" b="1" dirty="0"/>
              <a:t>Identificar y describir esas interfaces graficas</a:t>
            </a:r>
            <a:r>
              <a:rPr lang="en-US" dirty="0"/>
              <a:t/>
            </a:r>
            <a:br>
              <a:rPr lang="en-US" dirty="0"/>
            </a:br>
            <a:endParaRPr lang="en-US" dirty="0"/>
          </a:p>
        </p:txBody>
      </p:sp>
      <p:sp>
        <p:nvSpPr>
          <p:cNvPr id="3" name="Marcador de contenido 2"/>
          <p:cNvSpPr>
            <a:spLocks noGrp="1"/>
          </p:cNvSpPr>
          <p:nvPr>
            <p:ph idx="1"/>
          </p:nvPr>
        </p:nvSpPr>
        <p:spPr>
          <a:xfrm>
            <a:off x="2589212" y="1498600"/>
            <a:ext cx="8915400" cy="5245100"/>
          </a:xfrm>
          <a:ln>
            <a:solidFill>
              <a:schemeClr val="bg1"/>
            </a:solidFill>
          </a:ln>
        </p:spPr>
        <p:txBody>
          <a:bodyPr/>
          <a:lstStyle/>
          <a:p>
            <a:pPr marL="285750" lvl="1" algn="ctr">
              <a:buFont typeface="Wingdings" panose="05000000000000000000" pitchFamily="2" charset="2"/>
              <a:buChar char="v"/>
            </a:pPr>
            <a:r>
              <a:rPr lang="es-VE" sz="1800" b="1" dirty="0">
                <a:effectLst>
                  <a:outerShdw blurRad="38100" dist="38100" dir="2700000" algn="tl">
                    <a:srgbClr val="000000">
                      <a:alpha val="43137"/>
                    </a:srgbClr>
                  </a:outerShdw>
                </a:effectLst>
              </a:rPr>
              <a:t>Interface de Pagos Operativos</a:t>
            </a:r>
            <a:endParaRPr lang="en-US" sz="1800" b="1" dirty="0">
              <a:effectLst>
                <a:outerShdw blurRad="38100" dist="38100" dir="2700000" algn="tl">
                  <a:srgbClr val="000000">
                    <a:alpha val="43137"/>
                  </a:srgbClr>
                </a:outerShdw>
              </a:effectLst>
            </a:endParaRPr>
          </a:p>
          <a:p>
            <a:pPr marL="0" indent="0">
              <a:buNone/>
            </a:pPr>
            <a:endParaRPr lang="en-US" dirty="0"/>
          </a:p>
        </p:txBody>
      </p:sp>
      <p:sp>
        <p:nvSpPr>
          <p:cNvPr id="7" name="Rectángulo redondeado 6"/>
          <p:cNvSpPr/>
          <p:nvPr/>
        </p:nvSpPr>
        <p:spPr>
          <a:xfrm>
            <a:off x="2755900" y="2019300"/>
            <a:ext cx="8432800" cy="927100"/>
          </a:xfrm>
          <a:prstGeom prst="roundRect">
            <a:avLst/>
          </a:prstGeom>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b="1" dirty="0"/>
              <a:t>Menú de navegación:</a:t>
            </a:r>
            <a:r>
              <a:rPr lang="es-VE" dirty="0"/>
              <a:t> Permite acceder a las diferentes secciones del módulo de pagos operativos, como registro de ingresos, registro de gastos, generación de informes, </a:t>
            </a:r>
            <a:r>
              <a:rPr lang="es-VE" dirty="0" smtClean="0"/>
              <a:t>etc.</a:t>
            </a:r>
            <a:endParaRPr lang="en-US" dirty="0"/>
          </a:p>
        </p:txBody>
      </p:sp>
      <p:sp>
        <p:nvSpPr>
          <p:cNvPr id="8" name="Rectángulo redondeado 7"/>
          <p:cNvSpPr/>
          <p:nvPr/>
        </p:nvSpPr>
        <p:spPr>
          <a:xfrm>
            <a:off x="2755900" y="3193423"/>
            <a:ext cx="8432800" cy="965199"/>
          </a:xfrm>
          <a:prstGeom prst="roundRect">
            <a:avLst/>
          </a:prstGeom>
          <a:solidFill>
            <a:schemeClr val="accent2"/>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VE" b="1" dirty="0"/>
              <a:t>Formularios de registro:</a:t>
            </a:r>
            <a:r>
              <a:rPr lang="es-VE" dirty="0"/>
              <a:t> Para ingresar información sobre los ingresos y gastos de la cooperativa, incluyendo la fecha, el concepto, el monto, la categoría y una descripción opcional.</a:t>
            </a:r>
            <a:endParaRPr lang="en-US" dirty="0"/>
          </a:p>
        </p:txBody>
      </p:sp>
      <p:sp>
        <p:nvSpPr>
          <p:cNvPr id="9" name="Rectángulo redondeado 8"/>
          <p:cNvSpPr/>
          <p:nvPr/>
        </p:nvSpPr>
        <p:spPr>
          <a:xfrm>
            <a:off x="2755900" y="4405645"/>
            <a:ext cx="8432800" cy="965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VE" b="1" dirty="0"/>
              <a:t>Tablas de datos:</a:t>
            </a:r>
            <a:r>
              <a:rPr lang="es-VE" dirty="0"/>
              <a:t> Para visualizar los ingresos y gastos registrados, con opciones de filtrado y ordenamiento para facilitar la búsqueda de información.</a:t>
            </a:r>
            <a:endParaRPr lang="en-US" dirty="0"/>
          </a:p>
        </p:txBody>
      </p:sp>
      <p:sp>
        <p:nvSpPr>
          <p:cNvPr id="10" name="Rectángulo redondeado 9"/>
          <p:cNvSpPr/>
          <p:nvPr/>
        </p:nvSpPr>
        <p:spPr>
          <a:xfrm>
            <a:off x="2755900" y="5617866"/>
            <a:ext cx="8432800" cy="94105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VE" b="1" dirty="0"/>
              <a:t>Botones de acción:</a:t>
            </a:r>
            <a:r>
              <a:rPr lang="es-VE" dirty="0"/>
              <a:t> Para realizar acciones como guardar los cambios, generar informes, exportar datos, etc.</a:t>
            </a:r>
            <a:endParaRPr lang="en-US" dirty="0"/>
          </a:p>
        </p:txBody>
      </p:sp>
    </p:spTree>
    <p:extLst>
      <p:ext uri="{BB962C8B-B14F-4D97-AF65-F5344CB8AC3E}">
        <p14:creationId xmlns:p14="http://schemas.microsoft.com/office/powerpoint/2010/main" val="425324287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08825" y="-1788890"/>
            <a:ext cx="8911687" cy="315690"/>
          </a:xfrm>
        </p:spPr>
        <p:txBody>
          <a:bodyPr>
            <a:noAutofit/>
          </a:bodyPr>
          <a:lstStyle/>
          <a:p>
            <a:endParaRPr lang="en-US" dirty="0"/>
          </a:p>
        </p:txBody>
      </p:sp>
      <p:sp>
        <p:nvSpPr>
          <p:cNvPr id="3" name="Marcador de contenido 2"/>
          <p:cNvSpPr>
            <a:spLocks noGrp="1"/>
          </p:cNvSpPr>
          <p:nvPr>
            <p:ph idx="1"/>
          </p:nvPr>
        </p:nvSpPr>
        <p:spPr>
          <a:xfrm>
            <a:off x="2589212" y="393700"/>
            <a:ext cx="8915400" cy="5517522"/>
          </a:xfrm>
        </p:spPr>
        <p:txBody>
          <a:bodyPr>
            <a:normAutofit/>
          </a:bodyPr>
          <a:lstStyle/>
          <a:p>
            <a:pPr algn="ctr">
              <a:buFont typeface="Wingdings" panose="05000000000000000000" pitchFamily="2" charset="2"/>
              <a:buChar char="v"/>
            </a:pPr>
            <a:r>
              <a:rPr lang="es-VE" b="1" dirty="0" smtClean="0"/>
              <a:t>Interface </a:t>
            </a:r>
            <a:r>
              <a:rPr lang="es-VE" b="1" dirty="0"/>
              <a:t>de Pagos al Personal</a:t>
            </a:r>
            <a:endParaRPr lang="en-US" b="1" dirty="0"/>
          </a:p>
        </p:txBody>
      </p:sp>
      <p:sp>
        <p:nvSpPr>
          <p:cNvPr id="4" name="Rectángulo redondeado 3"/>
          <p:cNvSpPr/>
          <p:nvPr/>
        </p:nvSpPr>
        <p:spPr>
          <a:xfrm>
            <a:off x="2971800" y="1066800"/>
            <a:ext cx="8191500" cy="91440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VE" b="1" dirty="0"/>
              <a:t>Menú de navegación:</a:t>
            </a:r>
            <a:r>
              <a:rPr lang="es-VE" dirty="0"/>
              <a:t> Permite acceder a las diferentes secciones del módulo de pagos al personal, como gestión de nómina, generación de recibos de pago, consulta de historial de pagos, etc.</a:t>
            </a:r>
            <a:endParaRPr lang="en-US" dirty="0"/>
          </a:p>
        </p:txBody>
      </p:sp>
      <p:sp>
        <p:nvSpPr>
          <p:cNvPr id="5" name="Rectángulo redondeado 4"/>
          <p:cNvSpPr/>
          <p:nvPr/>
        </p:nvSpPr>
        <p:spPr>
          <a:xfrm>
            <a:off x="2971800" y="2238061"/>
            <a:ext cx="8191500" cy="9144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VE" b="1" dirty="0"/>
              <a:t>Panel de información del personal:</a:t>
            </a:r>
            <a:r>
              <a:rPr lang="es-VE" dirty="0"/>
              <a:t> Para visualizar información relevante sobre cada miembro del personal, como nombre, cargo, salario, horas extras, vacaciones, etc.</a:t>
            </a:r>
            <a:endParaRPr lang="en-US" dirty="0"/>
          </a:p>
        </p:txBody>
      </p:sp>
      <p:sp>
        <p:nvSpPr>
          <p:cNvPr id="6" name="Rectángulo redondeado 5"/>
          <p:cNvSpPr/>
          <p:nvPr/>
        </p:nvSpPr>
        <p:spPr>
          <a:xfrm>
            <a:off x="2971800" y="3409322"/>
            <a:ext cx="81915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VE" b="1"/>
              <a:t>Formularios de gestión de nómina:</a:t>
            </a:r>
            <a:r>
              <a:rPr lang="es-VE"/>
              <a:t> Para ingresar información sobre los salarios, horas extras, vacaciones, descuentos y otros conceptos relacionados con la nómina del personal.</a:t>
            </a:r>
            <a:endParaRPr lang="en-US"/>
          </a:p>
        </p:txBody>
      </p:sp>
      <p:sp>
        <p:nvSpPr>
          <p:cNvPr id="7" name="Rectángulo redondeado 6"/>
          <p:cNvSpPr/>
          <p:nvPr/>
        </p:nvSpPr>
        <p:spPr>
          <a:xfrm>
            <a:off x="2971800" y="4562161"/>
            <a:ext cx="8191500" cy="9144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VE" b="1"/>
              <a:t>Formularios de gestión de nómina:</a:t>
            </a:r>
            <a:r>
              <a:rPr lang="es-VE"/>
              <a:t> Para ingresar información sobre los salarios, horas extras, vacaciones, descuentos y otros conceptos relacionados con la nómina del personal.</a:t>
            </a:r>
            <a:endParaRPr lang="en-US"/>
          </a:p>
        </p:txBody>
      </p:sp>
      <p:sp>
        <p:nvSpPr>
          <p:cNvPr id="8" name="Rectángulo redondeado 7"/>
          <p:cNvSpPr/>
          <p:nvPr/>
        </p:nvSpPr>
        <p:spPr>
          <a:xfrm>
            <a:off x="2951162" y="5715000"/>
            <a:ext cx="81915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VE" b="1" dirty="0"/>
              <a:t>Historial de pagos:</a:t>
            </a:r>
            <a:r>
              <a:rPr lang="es-VE" dirty="0"/>
              <a:t> Para visualizar el historial de pagos de cada miembro del personal, incluyendo la fecha, el concepto, el monto y el estado del pago.</a:t>
            </a:r>
            <a:endParaRPr lang="en-US" dirty="0"/>
          </a:p>
        </p:txBody>
      </p:sp>
    </p:spTree>
    <p:extLst>
      <p:ext uri="{BB962C8B-B14F-4D97-AF65-F5344CB8AC3E}">
        <p14:creationId xmlns:p14="http://schemas.microsoft.com/office/powerpoint/2010/main" val="2444212827"/>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lvl="0"/>
            <a:r>
              <a:rPr lang="es-VE" b="1" dirty="0"/>
              <a:t>Identificar y describir sus funcionalidades </a:t>
            </a:r>
            <a:r>
              <a:rPr lang="es-VE" b="1" dirty="0" smtClean="0"/>
              <a:t>(C.R.U.D)</a:t>
            </a:r>
            <a:r>
              <a:rPr lang="en-US" dirty="0"/>
              <a:t/>
            </a:r>
            <a:br>
              <a:rPr lang="en-US" dirty="0"/>
            </a:br>
            <a:endParaRPr lang="en-US" dirty="0"/>
          </a:p>
        </p:txBody>
      </p:sp>
      <p:sp>
        <p:nvSpPr>
          <p:cNvPr id="3" name="Marcador de contenido 2"/>
          <p:cNvSpPr>
            <a:spLocks noGrp="1"/>
          </p:cNvSpPr>
          <p:nvPr>
            <p:ph idx="1"/>
          </p:nvPr>
        </p:nvSpPr>
        <p:spPr/>
        <p:txBody>
          <a:bodyPr>
            <a:normAutofit fontScale="92500" lnSpcReduction="10000"/>
          </a:bodyPr>
          <a:lstStyle/>
          <a:p>
            <a:pPr lvl="0"/>
            <a:r>
              <a:rPr lang="en-US" b="1" dirty="0">
                <a:effectLst>
                  <a:outerShdw blurRad="38100" dist="38100" dir="2700000" algn="tl">
                    <a:srgbClr val="000000">
                      <a:alpha val="43137"/>
                    </a:srgbClr>
                  </a:outerShdw>
                </a:effectLst>
              </a:rPr>
              <a:t>Creación (Create</a:t>
            </a:r>
            <a:r>
              <a:rPr lang="en-US" b="1" dirty="0"/>
              <a:t>)</a:t>
            </a:r>
          </a:p>
          <a:p>
            <a:pPr marL="0" indent="0">
              <a:buNone/>
            </a:pPr>
            <a:r>
              <a:rPr lang="es-VE" b="1" dirty="0" smtClean="0"/>
              <a:t>Registro </a:t>
            </a:r>
            <a:r>
              <a:rPr lang="es-VE" b="1" dirty="0"/>
              <a:t>de ingresos:</a:t>
            </a:r>
            <a:r>
              <a:rPr lang="es-VE" dirty="0"/>
              <a:t> Permite crear nuevos registros de ingresos recibidos por la cooperativa, especificando la fecha, el concepto, el monto, la categoría y una descripción opcional.</a:t>
            </a:r>
            <a:endParaRPr lang="en-US" dirty="0"/>
          </a:p>
          <a:p>
            <a:pPr marL="0" lvl="0" indent="0">
              <a:buNone/>
            </a:pPr>
            <a:r>
              <a:rPr lang="es-VE" b="1" dirty="0"/>
              <a:t>Registro de gastos:</a:t>
            </a:r>
            <a:r>
              <a:rPr lang="es-VE" dirty="0"/>
              <a:t> Permite crear nuevos registros de gastos realizados por la cooperativa, detallando la fecha, el concepto, el monto, la categoría y una descripción opcional.</a:t>
            </a:r>
            <a:endParaRPr lang="en-US" dirty="0"/>
          </a:p>
          <a:p>
            <a:pPr marL="0" lvl="0" indent="0">
              <a:buNone/>
            </a:pPr>
            <a:r>
              <a:rPr lang="es-VE" b="1" dirty="0"/>
              <a:t>Gestión de nómina:</a:t>
            </a:r>
            <a:r>
              <a:rPr lang="es-VE" dirty="0"/>
              <a:t> Permite crear nuevos registros de nómina para un período determinado, incluyendo los salarios base, horas extras, descuentos y otros conceptos para cada miembro del personal.</a:t>
            </a:r>
            <a:endParaRPr lang="en-US" dirty="0"/>
          </a:p>
          <a:p>
            <a:pPr marL="0" lvl="0" indent="0">
              <a:buNone/>
            </a:pPr>
            <a:r>
              <a:rPr lang="es-VE" b="1" dirty="0"/>
              <a:t>Generación de recibos de pago:</a:t>
            </a:r>
            <a:r>
              <a:rPr lang="es-VE" dirty="0"/>
              <a:t> Permite generar recibos de pago personalizados para cada miembro del personal, detallando los conceptos pagados, los descuentos aplicados y el monto neto del pago.</a:t>
            </a:r>
            <a:endParaRPr lang="en-US" dirty="0"/>
          </a:p>
          <a:p>
            <a:pPr marL="0" indent="0">
              <a:buNone/>
            </a:pPr>
            <a:endParaRPr lang="en-US" dirty="0"/>
          </a:p>
        </p:txBody>
      </p:sp>
    </p:spTree>
    <p:extLst>
      <p:ext uri="{BB962C8B-B14F-4D97-AF65-F5344CB8AC3E}">
        <p14:creationId xmlns:p14="http://schemas.microsoft.com/office/powerpoint/2010/main" val="166218936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422900" y="-1765300"/>
            <a:ext cx="5395912" cy="317500"/>
          </a:xfrm>
        </p:spPr>
        <p:txBody>
          <a:bodyPr>
            <a:normAutofit fontScale="90000"/>
          </a:bodyPr>
          <a:lstStyle/>
          <a:p>
            <a:endParaRPr lang="en-US" dirty="0"/>
          </a:p>
        </p:txBody>
      </p:sp>
      <p:sp>
        <p:nvSpPr>
          <p:cNvPr id="3" name="Marcador de contenido 2"/>
          <p:cNvSpPr>
            <a:spLocks noGrp="1"/>
          </p:cNvSpPr>
          <p:nvPr>
            <p:ph idx="1"/>
          </p:nvPr>
        </p:nvSpPr>
        <p:spPr>
          <a:xfrm>
            <a:off x="2589212" y="546100"/>
            <a:ext cx="8915400" cy="6007100"/>
          </a:xfrm>
        </p:spPr>
        <p:txBody>
          <a:bodyPr>
            <a:normAutofit fontScale="92500" lnSpcReduction="10000"/>
          </a:bodyPr>
          <a:lstStyle/>
          <a:p>
            <a:pPr lvl="0"/>
            <a:r>
              <a:rPr lang="en-US" b="1" dirty="0">
                <a:effectLst>
                  <a:outerShdw blurRad="38100" dist="38100" dir="2700000" algn="tl">
                    <a:srgbClr val="000000">
                      <a:alpha val="43137"/>
                    </a:srgbClr>
                  </a:outerShdw>
                </a:effectLst>
              </a:rPr>
              <a:t>Lectura (Read)</a:t>
            </a:r>
          </a:p>
          <a:p>
            <a:pPr marL="0" lvl="0" indent="0">
              <a:buNone/>
            </a:pPr>
            <a:r>
              <a:rPr lang="es-VE" b="1" dirty="0"/>
              <a:t>Visualización de ingresos y gastos:</a:t>
            </a:r>
            <a:r>
              <a:rPr lang="es-VE" dirty="0"/>
              <a:t> Permite visualizar tablas detalladas de los ingresos y gastos registrados, con opciones de filtrado y ordenamiento para facilitar la búsqueda de información.</a:t>
            </a:r>
            <a:endParaRPr lang="en-US" dirty="0"/>
          </a:p>
          <a:p>
            <a:pPr marL="0" lvl="0" indent="0">
              <a:buNone/>
            </a:pPr>
            <a:r>
              <a:rPr lang="es-VE" b="1" dirty="0"/>
              <a:t>Consulta de información del personal:</a:t>
            </a:r>
            <a:r>
              <a:rPr lang="es-VE" dirty="0"/>
              <a:t> Permite visualizar un panel con información relevante sobre cada miembro del personal, como nombre, cargo, salario, horas extras, vacaciones, etc.</a:t>
            </a:r>
            <a:endParaRPr lang="en-US" dirty="0"/>
          </a:p>
          <a:p>
            <a:pPr marL="0" lvl="0" indent="0">
              <a:buNone/>
            </a:pPr>
            <a:r>
              <a:rPr lang="es-VE" b="1" dirty="0"/>
              <a:t>Historial de pagos:</a:t>
            </a:r>
            <a:r>
              <a:rPr lang="es-VE" dirty="0"/>
              <a:t> Permite visualizar un listado detallado de los pagos realizados al personal, incluyendo la fecha, el concepto, el monto y el estado del pago.</a:t>
            </a:r>
            <a:endParaRPr lang="en-US" dirty="0"/>
          </a:p>
          <a:p>
            <a:pPr marL="0" lvl="0" indent="0">
              <a:buNone/>
            </a:pPr>
            <a:r>
              <a:rPr lang="es-VE" b="1" dirty="0"/>
              <a:t>Generación de informes:</a:t>
            </a:r>
            <a:r>
              <a:rPr lang="es-VE" dirty="0"/>
              <a:t> Permite generar informes personalizados en formato PDF que contienen información detallada sobre los ingresos, gastos, nómina, rentabilidad y otros aspectos financieros de la </a:t>
            </a:r>
            <a:r>
              <a:rPr lang="es-VE" dirty="0" smtClean="0"/>
              <a:t>cooperativa.</a:t>
            </a:r>
          </a:p>
          <a:p>
            <a:pPr marL="0" lvl="0" indent="0">
              <a:buNone/>
            </a:pPr>
            <a:endParaRPr lang="en-US" dirty="0"/>
          </a:p>
          <a:p>
            <a:r>
              <a:rPr lang="en-US" b="1" dirty="0" smtClean="0"/>
              <a:t> </a:t>
            </a:r>
            <a:r>
              <a:rPr lang="en-US" b="1" dirty="0" smtClean="0">
                <a:effectLst>
                  <a:outerShdw blurRad="38100" dist="38100" dir="2700000" algn="tl">
                    <a:srgbClr val="000000">
                      <a:alpha val="43137"/>
                    </a:srgbClr>
                  </a:outerShdw>
                </a:effectLst>
              </a:rPr>
              <a:t>Actualización </a:t>
            </a:r>
            <a:r>
              <a:rPr lang="en-US" b="1" dirty="0">
                <a:effectLst>
                  <a:outerShdw blurRad="38100" dist="38100" dir="2700000" algn="tl">
                    <a:srgbClr val="000000">
                      <a:alpha val="43137"/>
                    </a:srgbClr>
                  </a:outerShdw>
                </a:effectLst>
              </a:rPr>
              <a:t>(Update)</a:t>
            </a:r>
          </a:p>
          <a:p>
            <a:pPr marL="0" lvl="0" indent="0">
              <a:buNone/>
            </a:pPr>
            <a:r>
              <a:rPr lang="es-VE" b="1" dirty="0"/>
              <a:t>Edición de registros de ingresos y gastos:</a:t>
            </a:r>
            <a:r>
              <a:rPr lang="es-VE" dirty="0"/>
              <a:t> Permite modificar la información de registros existentes, como el concepto, el monto, la categoría o la descripción.</a:t>
            </a:r>
            <a:endParaRPr lang="en-US" dirty="0"/>
          </a:p>
          <a:p>
            <a:pPr marL="0" lvl="0" indent="0">
              <a:buNone/>
            </a:pPr>
            <a:r>
              <a:rPr lang="es-VE" b="1" dirty="0"/>
              <a:t>Actualización de la información del personal:</a:t>
            </a:r>
            <a:r>
              <a:rPr lang="es-VE" dirty="0"/>
              <a:t> Permite modificar datos personales o laborales de los miembros del personal, como dirección, teléfono, cargo, salario base, etc.</a:t>
            </a:r>
            <a:endParaRPr lang="en-US" dirty="0"/>
          </a:p>
          <a:p>
            <a:pPr marL="0" indent="0">
              <a:buNone/>
            </a:pPr>
            <a:endParaRPr lang="en-US" dirty="0"/>
          </a:p>
        </p:txBody>
      </p:sp>
    </p:spTree>
    <p:extLst>
      <p:ext uri="{BB962C8B-B14F-4D97-AF65-F5344CB8AC3E}">
        <p14:creationId xmlns:p14="http://schemas.microsoft.com/office/powerpoint/2010/main" val="214593059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flipH="1">
            <a:off x="5384800" y="-1206500"/>
            <a:ext cx="6119812" cy="393700"/>
          </a:xfrm>
        </p:spPr>
        <p:txBody>
          <a:bodyPr>
            <a:normAutofit fontScale="90000"/>
          </a:bodyPr>
          <a:lstStyle/>
          <a:p>
            <a:endParaRPr lang="en-US" dirty="0"/>
          </a:p>
        </p:txBody>
      </p:sp>
      <p:sp>
        <p:nvSpPr>
          <p:cNvPr id="3" name="Marcador de contenido 2"/>
          <p:cNvSpPr>
            <a:spLocks noGrp="1"/>
          </p:cNvSpPr>
          <p:nvPr>
            <p:ph idx="1"/>
          </p:nvPr>
        </p:nvSpPr>
        <p:spPr>
          <a:xfrm>
            <a:off x="2589212" y="558800"/>
            <a:ext cx="8915400" cy="5352422"/>
          </a:xfrm>
        </p:spPr>
        <p:txBody>
          <a:bodyPr/>
          <a:lstStyle/>
          <a:p>
            <a:pPr marL="0" lvl="0" indent="0">
              <a:buNone/>
            </a:pPr>
            <a:r>
              <a:rPr lang="es-VE" b="1" dirty="0"/>
              <a:t>Ajuste de la nómina:</a:t>
            </a:r>
            <a:r>
              <a:rPr lang="es-VE" dirty="0"/>
              <a:t> Permite realizar ajustes en la nómina procesada, como corregir errores o agregar conceptos adicionales.</a:t>
            </a:r>
            <a:endParaRPr lang="en-US" dirty="0"/>
          </a:p>
          <a:p>
            <a:pPr marL="0" lvl="0" indent="0">
              <a:buNone/>
            </a:pPr>
            <a:r>
              <a:rPr lang="es-VE" b="1" dirty="0"/>
              <a:t>Modificación de recibos de pago:</a:t>
            </a:r>
            <a:r>
              <a:rPr lang="es-VE" dirty="0"/>
              <a:t> Permite modificar los detalles de un recibo de pago generado, como corregir errores o agregar información faltante.</a:t>
            </a:r>
            <a:endParaRPr lang="en-US" dirty="0"/>
          </a:p>
          <a:p>
            <a:r>
              <a:rPr lang="en-US" b="1" dirty="0" smtClean="0"/>
              <a:t> </a:t>
            </a:r>
            <a:r>
              <a:rPr lang="en-US" b="1" dirty="0" smtClean="0">
                <a:effectLst>
                  <a:outerShdw blurRad="38100" dist="38100" dir="2700000" algn="tl">
                    <a:srgbClr val="000000">
                      <a:alpha val="43137"/>
                    </a:srgbClr>
                  </a:outerShdw>
                </a:effectLst>
              </a:rPr>
              <a:t>Eliminación </a:t>
            </a:r>
            <a:r>
              <a:rPr lang="en-US" b="1" dirty="0">
                <a:effectLst>
                  <a:outerShdw blurRad="38100" dist="38100" dir="2700000" algn="tl">
                    <a:srgbClr val="000000">
                      <a:alpha val="43137"/>
                    </a:srgbClr>
                  </a:outerShdw>
                </a:effectLst>
              </a:rPr>
              <a:t>(Delete</a:t>
            </a:r>
            <a:r>
              <a:rPr lang="en-US" b="1" dirty="0" smtClean="0">
                <a:effectLst>
                  <a:outerShdw blurRad="38100" dist="38100" dir="2700000" algn="tl">
                    <a:srgbClr val="000000">
                      <a:alpha val="43137"/>
                    </a:srgbClr>
                  </a:outerShdw>
                </a:effectLst>
              </a:rPr>
              <a:t>)</a:t>
            </a:r>
          </a:p>
          <a:p>
            <a:pPr marL="0" lvl="0" indent="0">
              <a:buNone/>
            </a:pPr>
            <a:r>
              <a:rPr lang="es-VE" b="1" dirty="0"/>
              <a:t>Eliminación de registros de ingresos y gastos:</a:t>
            </a:r>
            <a:r>
              <a:rPr lang="es-VE" dirty="0"/>
              <a:t> Permite eliminar registros de ingresos o gastos que ya no sean necesarios.</a:t>
            </a:r>
            <a:endParaRPr lang="en-US" dirty="0"/>
          </a:p>
          <a:p>
            <a:pPr marL="0" lvl="0" indent="0">
              <a:buNone/>
            </a:pPr>
            <a:r>
              <a:rPr lang="es-VE" b="1" dirty="0"/>
              <a:t>Baja de personal:</a:t>
            </a:r>
            <a:r>
              <a:rPr lang="es-VE" dirty="0"/>
              <a:t> Permite eliminar el registro de un miembro del personal que ya no forme parte de la cooperativa.</a:t>
            </a:r>
            <a:endParaRPr lang="en-US" dirty="0"/>
          </a:p>
          <a:p>
            <a:pPr marL="0" lvl="0" indent="0">
              <a:buNone/>
            </a:pPr>
            <a:r>
              <a:rPr lang="es-VE" b="1" dirty="0"/>
              <a:t>Anulación de pagos:</a:t>
            </a:r>
            <a:r>
              <a:rPr lang="es-VE" dirty="0"/>
              <a:t> Permite anular pagos realizados por error o que necesiten ser modificados.</a:t>
            </a:r>
            <a:endParaRPr lang="en-US" dirty="0"/>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152062006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85000" lnSpcReduction="10000"/>
          </a:bodyPr>
          <a:lstStyle/>
          <a:p>
            <a:r>
              <a:rPr lang="es-VE" b="1" i="1" dirty="0"/>
              <a:t>Interfaz de Pagos </a:t>
            </a:r>
            <a:r>
              <a:rPr lang="es-VE" b="1" i="1" dirty="0" smtClean="0"/>
              <a:t>Operativos</a:t>
            </a:r>
            <a:endParaRPr lang="en-US" b="1" i="1" dirty="0"/>
          </a:p>
          <a:p>
            <a:pPr marL="0" indent="0">
              <a:buNone/>
            </a:pPr>
            <a:r>
              <a:rPr lang="es-VE" b="1" i="1" dirty="0">
                <a:effectLst>
                  <a:outerShdw blurRad="38100" dist="38100" dir="2700000" algn="tl">
                    <a:srgbClr val="000000">
                      <a:alpha val="43137"/>
                    </a:srgbClr>
                  </a:outerShdw>
                </a:effectLst>
              </a:rPr>
              <a:t>Entradas</a:t>
            </a:r>
            <a:endParaRPr lang="en-US" b="1" i="1" dirty="0">
              <a:effectLst>
                <a:outerShdw blurRad="38100" dist="38100" dir="2700000" algn="tl">
                  <a:srgbClr val="000000">
                    <a:alpha val="43137"/>
                  </a:srgbClr>
                </a:outerShdw>
              </a:effectLst>
            </a:endParaRPr>
          </a:p>
          <a:p>
            <a:pPr>
              <a:buFont typeface="Arial" panose="020B0604020202020204" pitchFamily="34" charset="0"/>
              <a:buChar char="•"/>
            </a:pPr>
            <a:r>
              <a:rPr lang="es-VE" b="1" dirty="0"/>
              <a:t>Datos de ingresos:</a:t>
            </a:r>
            <a:r>
              <a:rPr lang="es-VE" dirty="0"/>
              <a:t> Fecha, concepto, monto, categoría, descripción.</a:t>
            </a:r>
            <a:endParaRPr lang="en-US" dirty="0"/>
          </a:p>
          <a:p>
            <a:pPr>
              <a:buFont typeface="Arial" panose="020B0604020202020204" pitchFamily="34" charset="0"/>
              <a:buChar char="•"/>
            </a:pPr>
            <a:r>
              <a:rPr lang="es-VE" b="1" dirty="0"/>
              <a:t>Datos de gastos:</a:t>
            </a:r>
            <a:r>
              <a:rPr lang="es-VE" dirty="0"/>
              <a:t> Fecha, concepto, monto, categoría, descripción.</a:t>
            </a:r>
            <a:endParaRPr lang="en-US" dirty="0"/>
          </a:p>
          <a:p>
            <a:pPr>
              <a:buFont typeface="Arial" panose="020B0604020202020204" pitchFamily="34" charset="0"/>
              <a:buChar char="•"/>
            </a:pPr>
            <a:r>
              <a:rPr lang="es-VE" b="1" dirty="0"/>
              <a:t>Criterios de búsqueda:</a:t>
            </a:r>
            <a:r>
              <a:rPr lang="es-VE" dirty="0"/>
              <a:t> Fechas, categorías, </a:t>
            </a:r>
            <a:r>
              <a:rPr lang="es-VE" dirty="0" smtClean="0"/>
              <a:t>conceptos</a:t>
            </a:r>
          </a:p>
          <a:p>
            <a:pPr marL="0" indent="0">
              <a:buNone/>
            </a:pPr>
            <a:endParaRPr lang="es-VE" dirty="0" smtClean="0"/>
          </a:p>
          <a:p>
            <a:pPr marL="0" indent="0">
              <a:buNone/>
            </a:pPr>
            <a:r>
              <a:rPr lang="es-VE" b="1" i="1" dirty="0">
                <a:effectLst>
                  <a:outerShdw blurRad="38100" dist="38100" dir="2700000" algn="tl">
                    <a:srgbClr val="000000">
                      <a:alpha val="43137"/>
                    </a:srgbClr>
                  </a:outerShdw>
                </a:effectLst>
              </a:rPr>
              <a:t>Procesos</a:t>
            </a:r>
            <a:endParaRPr lang="en-US" b="1" i="1" dirty="0">
              <a:effectLst>
                <a:outerShdw blurRad="38100" dist="38100" dir="2700000" algn="tl">
                  <a:srgbClr val="000000">
                    <a:alpha val="43137"/>
                  </a:srgbClr>
                </a:outerShdw>
              </a:effectLst>
            </a:endParaRPr>
          </a:p>
          <a:p>
            <a:pPr marL="0" lvl="0" indent="0">
              <a:buNone/>
            </a:pPr>
            <a:r>
              <a:rPr lang="es-VE" b="1" dirty="0"/>
              <a:t>Registro de ingresos y gastos:</a:t>
            </a:r>
            <a:r>
              <a:rPr lang="es-VE" dirty="0"/>
              <a:t> Almacenar la información ingresada en la base de datos.</a:t>
            </a:r>
            <a:endParaRPr lang="en-US" dirty="0"/>
          </a:p>
          <a:p>
            <a:pPr lvl="0">
              <a:buFont typeface="Arial" panose="020B0604020202020204" pitchFamily="34" charset="0"/>
              <a:buChar char="•"/>
            </a:pPr>
            <a:r>
              <a:rPr lang="es-VE" b="1" dirty="0"/>
              <a:t>Clasificación de ingresos y gastos:</a:t>
            </a:r>
            <a:r>
              <a:rPr lang="es-VE" dirty="0"/>
              <a:t> Categorizar los ingresos y gastos según su naturaleza.</a:t>
            </a:r>
            <a:endParaRPr lang="en-US" dirty="0"/>
          </a:p>
          <a:p>
            <a:pPr lvl="0">
              <a:buFont typeface="Arial" panose="020B0604020202020204" pitchFamily="34" charset="0"/>
              <a:buChar char="•"/>
            </a:pPr>
            <a:r>
              <a:rPr lang="es-VE" b="1" dirty="0"/>
              <a:t>Cálculo de totales:</a:t>
            </a:r>
            <a:r>
              <a:rPr lang="es-VE" dirty="0"/>
              <a:t> Sumar los ingresos y gastos por categoría y período.</a:t>
            </a:r>
            <a:endParaRPr lang="en-US" dirty="0"/>
          </a:p>
          <a:p>
            <a:pPr lvl="0">
              <a:buFont typeface="Arial" panose="020B0604020202020204" pitchFamily="34" charset="0"/>
              <a:buChar char="•"/>
            </a:pPr>
            <a:r>
              <a:rPr lang="es-VE" b="1" dirty="0"/>
              <a:t>Generación de informes:</a:t>
            </a:r>
            <a:r>
              <a:rPr lang="es-VE" dirty="0"/>
              <a:t> Crear informes personalizados según los criterios seleccionados.</a:t>
            </a:r>
            <a:endParaRPr lang="en-US" dirty="0"/>
          </a:p>
          <a:p>
            <a:pPr marL="0" indent="0">
              <a:buNone/>
            </a:pPr>
            <a:endParaRPr lang="en-US" dirty="0"/>
          </a:p>
        </p:txBody>
      </p:sp>
      <p:sp>
        <p:nvSpPr>
          <p:cNvPr id="2" name="Título 1"/>
          <p:cNvSpPr>
            <a:spLocks noGrp="1"/>
          </p:cNvSpPr>
          <p:nvPr>
            <p:ph type="title"/>
          </p:nvPr>
        </p:nvSpPr>
        <p:spPr>
          <a:xfrm>
            <a:off x="2592925" y="317500"/>
            <a:ext cx="8911687" cy="1193800"/>
          </a:xfrm>
        </p:spPr>
        <p:txBody>
          <a:bodyPr>
            <a:normAutofit fontScale="90000"/>
          </a:bodyPr>
          <a:lstStyle/>
          <a:p>
            <a:pPr lvl="0"/>
            <a:r>
              <a:rPr lang="es-VE" b="1" dirty="0"/>
              <a:t>Identificar las entradas, procesos y salidas de cada interfaz</a:t>
            </a:r>
            <a:r>
              <a:rPr lang="en-US" dirty="0"/>
              <a:t/>
            </a:r>
            <a:br>
              <a:rPr lang="en-US" dirty="0"/>
            </a:br>
            <a:endParaRPr lang="en-US" dirty="0"/>
          </a:p>
        </p:txBody>
      </p:sp>
    </p:spTree>
    <p:extLst>
      <p:ext uri="{BB962C8B-B14F-4D97-AF65-F5344CB8AC3E}">
        <p14:creationId xmlns:p14="http://schemas.microsoft.com/office/powerpoint/2010/main" val="130040637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84925" y="-2093690"/>
            <a:ext cx="8911687" cy="1280890"/>
          </a:xfrm>
        </p:spPr>
        <p:txBody>
          <a:bodyPr/>
          <a:lstStyle/>
          <a:p>
            <a:endParaRPr lang="en-US"/>
          </a:p>
        </p:txBody>
      </p:sp>
      <p:sp>
        <p:nvSpPr>
          <p:cNvPr id="3" name="Marcador de contenido 2"/>
          <p:cNvSpPr>
            <a:spLocks noGrp="1"/>
          </p:cNvSpPr>
          <p:nvPr>
            <p:ph idx="1"/>
          </p:nvPr>
        </p:nvSpPr>
        <p:spPr>
          <a:xfrm>
            <a:off x="2589212" y="558800"/>
            <a:ext cx="8915400" cy="5352422"/>
          </a:xfrm>
        </p:spPr>
        <p:txBody>
          <a:bodyPr>
            <a:normAutofit fontScale="85000" lnSpcReduction="20000"/>
          </a:bodyPr>
          <a:lstStyle/>
          <a:p>
            <a:pPr marL="0" indent="0">
              <a:buNone/>
            </a:pPr>
            <a:r>
              <a:rPr lang="es-VE" sz="1500" b="1" i="1" dirty="0">
                <a:effectLst>
                  <a:outerShdw blurRad="38100" dist="38100" dir="2700000" algn="tl">
                    <a:srgbClr val="000000">
                      <a:alpha val="43137"/>
                    </a:srgbClr>
                  </a:outerShdw>
                </a:effectLst>
              </a:rPr>
              <a:t>Salidas</a:t>
            </a:r>
            <a:endParaRPr lang="en-US" sz="1500" b="1" i="1" dirty="0">
              <a:effectLst>
                <a:outerShdw blurRad="38100" dist="38100" dir="2700000" algn="tl">
                  <a:srgbClr val="000000">
                    <a:alpha val="43137"/>
                  </a:srgbClr>
                </a:outerShdw>
              </a:effectLst>
            </a:endParaRPr>
          </a:p>
          <a:p>
            <a:pPr lvl="0">
              <a:buFont typeface="Arial" panose="020B0604020202020204" pitchFamily="34" charset="0"/>
              <a:buChar char="•"/>
            </a:pPr>
            <a:r>
              <a:rPr lang="es-VE" b="1" dirty="0"/>
              <a:t>Tablas de ingresos y gastos:</a:t>
            </a:r>
            <a:r>
              <a:rPr lang="es-VE" dirty="0"/>
              <a:t> Visualización de los registros almacenados con opciones de filtrado y ordenamiento.</a:t>
            </a:r>
            <a:endParaRPr lang="en-US" dirty="0"/>
          </a:p>
          <a:p>
            <a:pPr lvl="0">
              <a:buFont typeface="Arial" panose="020B0604020202020204" pitchFamily="34" charset="0"/>
              <a:buChar char="•"/>
            </a:pPr>
            <a:r>
              <a:rPr lang="es-VE" b="1" dirty="0"/>
              <a:t>Gráficos y reportes:</a:t>
            </a:r>
            <a:r>
              <a:rPr lang="es-VE" dirty="0"/>
              <a:t> Representación visual de los datos financieros de la cooperativa.</a:t>
            </a:r>
            <a:endParaRPr lang="en-US" dirty="0"/>
          </a:p>
          <a:p>
            <a:pPr lvl="0">
              <a:buFont typeface="Arial" panose="020B0604020202020204" pitchFamily="34" charset="0"/>
              <a:buChar char="•"/>
            </a:pPr>
            <a:r>
              <a:rPr lang="es-VE" b="1" dirty="0"/>
              <a:t>Informes detallados:</a:t>
            </a:r>
            <a:r>
              <a:rPr lang="es-VE" dirty="0"/>
              <a:t> Documentos en PDF con información detallada sobre ingresos, gastos, rentabilidad y otros aspectos financieros.</a:t>
            </a:r>
            <a:endParaRPr lang="en-US" dirty="0"/>
          </a:p>
          <a:p>
            <a:pPr marL="0" indent="0">
              <a:buNone/>
            </a:pPr>
            <a:endParaRPr lang="es-ES" dirty="0" smtClean="0"/>
          </a:p>
          <a:p>
            <a:r>
              <a:rPr lang="es-VE" b="1" dirty="0"/>
              <a:t>Interfaz de Pagos al </a:t>
            </a:r>
            <a:r>
              <a:rPr lang="es-VE" b="1" dirty="0" smtClean="0"/>
              <a:t>Personal</a:t>
            </a:r>
            <a:endParaRPr lang="en-US" b="1" dirty="0"/>
          </a:p>
          <a:p>
            <a:pPr marL="0" indent="0">
              <a:buNone/>
            </a:pPr>
            <a:r>
              <a:rPr lang="es-VE" sz="1500" b="1" i="1" dirty="0">
                <a:effectLst>
                  <a:outerShdw blurRad="38100" dist="38100" dir="2700000" algn="tl">
                    <a:srgbClr val="000000">
                      <a:alpha val="43137"/>
                    </a:srgbClr>
                  </a:outerShdw>
                </a:effectLst>
              </a:rPr>
              <a:t>Entradas</a:t>
            </a:r>
            <a:endParaRPr lang="en-US" sz="1500" b="1" i="1" dirty="0">
              <a:effectLst>
                <a:outerShdw blurRad="38100" dist="38100" dir="2700000" algn="tl">
                  <a:srgbClr val="000000">
                    <a:alpha val="43137"/>
                  </a:srgbClr>
                </a:outerShdw>
              </a:effectLst>
            </a:endParaRPr>
          </a:p>
          <a:p>
            <a:pPr>
              <a:buFont typeface="Arial" panose="020B0604020202020204" pitchFamily="34" charset="0"/>
              <a:buChar char="•"/>
            </a:pPr>
            <a:r>
              <a:rPr lang="es-VE" sz="1500" b="1" dirty="0"/>
              <a:t>Datos del personal:</a:t>
            </a:r>
            <a:r>
              <a:rPr lang="es-VE" sz="1500" dirty="0"/>
              <a:t> Nombre, cargo, salario base, horas extras, vacaciones, descuentos.</a:t>
            </a:r>
            <a:endParaRPr lang="en-US" sz="1500" dirty="0"/>
          </a:p>
          <a:p>
            <a:pPr>
              <a:buFont typeface="Arial" panose="020B0604020202020204" pitchFamily="34" charset="0"/>
              <a:buChar char="•"/>
            </a:pPr>
            <a:r>
              <a:rPr lang="es-VE" sz="1500" b="1" dirty="0"/>
              <a:t>Datos de la nómina:</a:t>
            </a:r>
            <a:r>
              <a:rPr lang="es-VE" sz="1500" dirty="0"/>
              <a:t> Período de pago, conceptos de la nómina, montos individuales.</a:t>
            </a:r>
            <a:endParaRPr lang="en-US" sz="1500" dirty="0"/>
          </a:p>
          <a:p>
            <a:pPr marL="0" indent="0">
              <a:buNone/>
            </a:pPr>
            <a:r>
              <a:rPr lang="es-VE" b="1" i="1" dirty="0">
                <a:effectLst>
                  <a:outerShdw blurRad="38100" dist="38100" dir="2700000" algn="tl">
                    <a:srgbClr val="000000">
                      <a:alpha val="43137"/>
                    </a:srgbClr>
                  </a:outerShdw>
                </a:effectLst>
              </a:rPr>
              <a:t>Procesos</a:t>
            </a:r>
            <a:endParaRPr lang="en-US" b="1" i="1" dirty="0">
              <a:effectLst>
                <a:outerShdw blurRad="38100" dist="38100" dir="2700000" algn="tl">
                  <a:srgbClr val="000000">
                    <a:alpha val="43137"/>
                  </a:srgbClr>
                </a:outerShdw>
              </a:effectLst>
            </a:endParaRPr>
          </a:p>
          <a:p>
            <a:pPr>
              <a:buFont typeface="Arial" panose="020B0604020202020204" pitchFamily="34" charset="0"/>
              <a:buChar char="•"/>
            </a:pPr>
            <a:r>
              <a:rPr lang="es-VE" b="1" dirty="0"/>
              <a:t>Cálculo de la nómina:</a:t>
            </a:r>
            <a:r>
              <a:rPr lang="es-VE" dirty="0"/>
              <a:t> Determinar el monto a pagar a cada miembro del personal, considerando el salario base, horas extras, descuentos y otros conceptos.</a:t>
            </a:r>
            <a:endParaRPr lang="en-US" dirty="0"/>
          </a:p>
          <a:p>
            <a:pPr>
              <a:buFont typeface="Arial" panose="020B0604020202020204" pitchFamily="34" charset="0"/>
              <a:buChar char="•"/>
            </a:pPr>
            <a:r>
              <a:rPr lang="es-VE" b="1" dirty="0"/>
              <a:t>Generación de recibos de pago:</a:t>
            </a:r>
            <a:r>
              <a:rPr lang="es-VE" dirty="0"/>
              <a:t> Crear recibos de pago personalizados para cada miembro del personal, detallando los conceptos pagados, los descuentos aplicados y el monto neto del pago.</a:t>
            </a:r>
            <a:endParaRPr lang="en-US" dirty="0"/>
          </a:p>
          <a:p>
            <a:pPr>
              <a:buFont typeface="Arial" panose="020B0604020202020204" pitchFamily="34" charset="0"/>
              <a:buChar char="•"/>
            </a:pPr>
            <a:r>
              <a:rPr lang="es-VE" b="1" dirty="0"/>
              <a:t>Actualización del historial de pagos:</a:t>
            </a:r>
            <a:r>
              <a:rPr lang="es-VE" dirty="0"/>
              <a:t> Registrar el pago realizado en el historial de cada miembro del personal.</a:t>
            </a:r>
            <a:endParaRPr lang="en-US" dirty="0"/>
          </a:p>
          <a:p>
            <a:pPr marL="0" indent="0">
              <a:buNone/>
            </a:pPr>
            <a:endParaRPr lang="en-US" dirty="0"/>
          </a:p>
        </p:txBody>
      </p:sp>
    </p:spTree>
    <p:extLst>
      <p:ext uri="{BB962C8B-B14F-4D97-AF65-F5344CB8AC3E}">
        <p14:creationId xmlns:p14="http://schemas.microsoft.com/office/powerpoint/2010/main" val="1365902803"/>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112</TotalTime>
  <Words>1336</Words>
  <Application>Microsoft Office PowerPoint</Application>
  <PresentationFormat>Panorámica</PresentationFormat>
  <Paragraphs>123</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Century Gothic</vt:lpstr>
      <vt:lpstr>Wingdings</vt:lpstr>
      <vt:lpstr>Wingdings 3</vt:lpstr>
      <vt:lpstr>Espiral</vt:lpstr>
      <vt:lpstr>       Sistema de gestión de una Cooperativa de carros por  puesto</vt:lpstr>
      <vt:lpstr>Definición de los objetivos de cada interfaz del módulo </vt:lpstr>
      <vt:lpstr>Identificar y describir esas interfaces graficas </vt:lpstr>
      <vt:lpstr>Presentación de PowerPoint</vt:lpstr>
      <vt:lpstr>Identificar y describir sus funcionalidades (C.R.U.D) </vt:lpstr>
      <vt:lpstr>Presentación de PowerPoint</vt:lpstr>
      <vt:lpstr>Presentación de PowerPoint</vt:lpstr>
      <vt:lpstr>Identificar las entradas, procesos y salidas de cada interfaz </vt:lpstr>
      <vt:lpstr>Presentación de PowerPoint</vt:lpstr>
      <vt:lpstr>Presentación de PowerPoint</vt:lpstr>
      <vt:lpstr>Identificar y describir sus entidades o tablas y campos de la base de datos </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gestión de una Cooperativa de carros por  puesto</dc:title>
  <dc:creator>aisaak xd</dc:creator>
  <cp:lastModifiedBy>aisaak xd</cp:lastModifiedBy>
  <cp:revision>11</cp:revision>
  <dcterms:created xsi:type="dcterms:W3CDTF">2024-06-10T00:07:05Z</dcterms:created>
  <dcterms:modified xsi:type="dcterms:W3CDTF">2024-06-10T01:59:56Z</dcterms:modified>
</cp:coreProperties>
</file>