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5" r:id="rId6"/>
    <p:sldId id="261" r:id="rId7"/>
    <p:sldId id="262" r:id="rId8"/>
    <p:sldId id="263" r:id="rId9"/>
    <p:sldId id="264" r:id="rId10"/>
    <p:sldId id="266" r:id="rId11"/>
    <p:sldId id="267"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2" y="3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6607314-6CD7-4867-ABEC-411599CE854C}" type="datetimeFigureOut">
              <a:rPr lang="ru-RU" smtClean="0"/>
              <a:t>13.04.2023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A40E6D9-97A0-4445-8A8D-4D60B0F34AAD}" type="slidenum">
              <a:rPr lang="ru-RU" smtClean="0"/>
              <a:t>‹#›</a:t>
            </a:fld>
            <a:endParaRPr lang="ru-RU"/>
          </a:p>
        </p:txBody>
      </p:sp>
    </p:spTree>
    <p:extLst>
      <p:ext uri="{BB962C8B-B14F-4D97-AF65-F5344CB8AC3E}">
        <p14:creationId xmlns:p14="http://schemas.microsoft.com/office/powerpoint/2010/main" val="4029911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6607314-6CD7-4867-ABEC-411599CE854C}" type="datetimeFigureOut">
              <a:rPr lang="ru-RU" smtClean="0"/>
              <a:t>13.04.2023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A40E6D9-97A0-4445-8A8D-4D60B0F34AAD}" type="slidenum">
              <a:rPr lang="ru-RU" smtClean="0"/>
              <a:t>‹#›</a:t>
            </a:fld>
            <a:endParaRPr lang="ru-RU"/>
          </a:p>
        </p:txBody>
      </p:sp>
    </p:spTree>
    <p:extLst>
      <p:ext uri="{BB962C8B-B14F-4D97-AF65-F5344CB8AC3E}">
        <p14:creationId xmlns:p14="http://schemas.microsoft.com/office/powerpoint/2010/main" val="14686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6607314-6CD7-4867-ABEC-411599CE854C}" type="datetimeFigureOut">
              <a:rPr lang="ru-RU" smtClean="0"/>
              <a:t>13.04.2023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A40E6D9-97A0-4445-8A8D-4D60B0F34AAD}" type="slidenum">
              <a:rPr lang="ru-RU" smtClean="0"/>
              <a:t>‹#›</a:t>
            </a:fld>
            <a:endParaRPr lang="ru-RU"/>
          </a:p>
        </p:txBody>
      </p:sp>
    </p:spTree>
    <p:extLst>
      <p:ext uri="{BB962C8B-B14F-4D97-AF65-F5344CB8AC3E}">
        <p14:creationId xmlns:p14="http://schemas.microsoft.com/office/powerpoint/2010/main" val="851440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6607314-6CD7-4867-ABEC-411599CE854C}" type="datetimeFigureOut">
              <a:rPr lang="ru-RU" smtClean="0"/>
              <a:t>13.04.2023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A40E6D9-97A0-4445-8A8D-4D60B0F34AAD}" type="slidenum">
              <a:rPr lang="ru-RU" smtClean="0"/>
              <a:t>‹#›</a:t>
            </a:fld>
            <a:endParaRPr lang="ru-RU"/>
          </a:p>
        </p:txBody>
      </p:sp>
    </p:spTree>
    <p:extLst>
      <p:ext uri="{BB962C8B-B14F-4D97-AF65-F5344CB8AC3E}">
        <p14:creationId xmlns:p14="http://schemas.microsoft.com/office/powerpoint/2010/main" val="2715995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6607314-6CD7-4867-ABEC-411599CE854C}" type="datetimeFigureOut">
              <a:rPr lang="ru-RU" smtClean="0"/>
              <a:t>13.04.2023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A40E6D9-97A0-4445-8A8D-4D60B0F34AAD}" type="slidenum">
              <a:rPr lang="ru-RU" smtClean="0"/>
              <a:t>‹#›</a:t>
            </a:fld>
            <a:endParaRPr lang="ru-RU"/>
          </a:p>
        </p:txBody>
      </p:sp>
    </p:spTree>
    <p:extLst>
      <p:ext uri="{BB962C8B-B14F-4D97-AF65-F5344CB8AC3E}">
        <p14:creationId xmlns:p14="http://schemas.microsoft.com/office/powerpoint/2010/main" val="4290699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6607314-6CD7-4867-ABEC-411599CE854C}" type="datetimeFigureOut">
              <a:rPr lang="ru-RU" smtClean="0"/>
              <a:t>13.04.2023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A40E6D9-97A0-4445-8A8D-4D60B0F34AAD}" type="slidenum">
              <a:rPr lang="ru-RU" smtClean="0"/>
              <a:t>‹#›</a:t>
            </a:fld>
            <a:endParaRPr lang="ru-RU"/>
          </a:p>
        </p:txBody>
      </p:sp>
    </p:spTree>
    <p:extLst>
      <p:ext uri="{BB962C8B-B14F-4D97-AF65-F5344CB8AC3E}">
        <p14:creationId xmlns:p14="http://schemas.microsoft.com/office/powerpoint/2010/main" val="3441094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6607314-6CD7-4867-ABEC-411599CE854C}" type="datetimeFigureOut">
              <a:rPr lang="ru-RU" smtClean="0"/>
              <a:t>13.04.2023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A40E6D9-97A0-4445-8A8D-4D60B0F34AAD}" type="slidenum">
              <a:rPr lang="ru-RU" smtClean="0"/>
              <a:t>‹#›</a:t>
            </a:fld>
            <a:endParaRPr lang="ru-RU"/>
          </a:p>
        </p:txBody>
      </p:sp>
    </p:spTree>
    <p:extLst>
      <p:ext uri="{BB962C8B-B14F-4D97-AF65-F5344CB8AC3E}">
        <p14:creationId xmlns:p14="http://schemas.microsoft.com/office/powerpoint/2010/main" val="1303811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6607314-6CD7-4867-ABEC-411599CE854C}" type="datetimeFigureOut">
              <a:rPr lang="ru-RU" smtClean="0"/>
              <a:t>13.04.2023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A40E6D9-97A0-4445-8A8D-4D60B0F34AAD}" type="slidenum">
              <a:rPr lang="ru-RU" smtClean="0"/>
              <a:t>‹#›</a:t>
            </a:fld>
            <a:endParaRPr lang="ru-RU"/>
          </a:p>
        </p:txBody>
      </p:sp>
    </p:spTree>
    <p:extLst>
      <p:ext uri="{BB962C8B-B14F-4D97-AF65-F5344CB8AC3E}">
        <p14:creationId xmlns:p14="http://schemas.microsoft.com/office/powerpoint/2010/main" val="2886610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6607314-6CD7-4867-ABEC-411599CE854C}" type="datetimeFigureOut">
              <a:rPr lang="ru-RU" smtClean="0"/>
              <a:t>13.04.2023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A40E6D9-97A0-4445-8A8D-4D60B0F34AAD}" type="slidenum">
              <a:rPr lang="ru-RU" smtClean="0"/>
              <a:t>‹#›</a:t>
            </a:fld>
            <a:endParaRPr lang="ru-RU"/>
          </a:p>
        </p:txBody>
      </p:sp>
    </p:spTree>
    <p:extLst>
      <p:ext uri="{BB962C8B-B14F-4D97-AF65-F5344CB8AC3E}">
        <p14:creationId xmlns:p14="http://schemas.microsoft.com/office/powerpoint/2010/main" val="1317446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6607314-6CD7-4867-ABEC-411599CE854C}" type="datetimeFigureOut">
              <a:rPr lang="ru-RU" smtClean="0"/>
              <a:t>13.04.2023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A40E6D9-97A0-4445-8A8D-4D60B0F34AAD}" type="slidenum">
              <a:rPr lang="ru-RU" smtClean="0"/>
              <a:t>‹#›</a:t>
            </a:fld>
            <a:endParaRPr lang="ru-RU"/>
          </a:p>
        </p:txBody>
      </p:sp>
    </p:spTree>
    <p:extLst>
      <p:ext uri="{BB962C8B-B14F-4D97-AF65-F5344CB8AC3E}">
        <p14:creationId xmlns:p14="http://schemas.microsoft.com/office/powerpoint/2010/main" val="2974204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6607314-6CD7-4867-ABEC-411599CE854C}" type="datetimeFigureOut">
              <a:rPr lang="ru-RU" smtClean="0"/>
              <a:t>13.04.2023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A40E6D9-97A0-4445-8A8D-4D60B0F34AAD}" type="slidenum">
              <a:rPr lang="ru-RU" smtClean="0"/>
              <a:t>‹#›</a:t>
            </a:fld>
            <a:endParaRPr lang="ru-RU"/>
          </a:p>
        </p:txBody>
      </p:sp>
    </p:spTree>
    <p:extLst>
      <p:ext uri="{BB962C8B-B14F-4D97-AF65-F5344CB8AC3E}">
        <p14:creationId xmlns:p14="http://schemas.microsoft.com/office/powerpoint/2010/main" val="2977064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607314-6CD7-4867-ABEC-411599CE854C}" type="datetimeFigureOut">
              <a:rPr lang="ru-RU" smtClean="0"/>
              <a:t>13.04.2023</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0E6D9-97A0-4445-8A8D-4D60B0F34AAD}" type="slidenum">
              <a:rPr lang="ru-RU" smtClean="0"/>
              <a:t>‹#›</a:t>
            </a:fld>
            <a:endParaRPr lang="ru-RU"/>
          </a:p>
        </p:txBody>
      </p:sp>
    </p:spTree>
    <p:extLst>
      <p:ext uri="{BB962C8B-B14F-4D97-AF65-F5344CB8AC3E}">
        <p14:creationId xmlns:p14="http://schemas.microsoft.com/office/powerpoint/2010/main" val="3697740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Jaguar?</a:t>
            </a:r>
            <a:endParaRPr lang="ru-RU" dirty="0">
              <a:latin typeface="Times New Roman" panose="02020603050405020304" pitchFamily="18" charset="0"/>
              <a:cs typeface="Times New Roman" panose="02020603050405020304" pitchFamily="18" charset="0"/>
            </a:endParaRPr>
          </a:p>
        </p:txBody>
      </p:sp>
      <p:sp>
        <p:nvSpPr>
          <p:cNvPr id="4" name="AutoShape 2" descr="Jaguar - Wikipedia"/>
          <p:cNvSpPr>
            <a:spLocks noChangeAspect="1" noChangeArrowheads="1"/>
          </p:cNvSpPr>
          <p:nvPr/>
        </p:nvSpPr>
        <p:spPr bwMode="auto">
          <a:xfrm>
            <a:off x="838200" y="342847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028" name="Picture 4" descr="Jaguar - Wikipedi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027906"/>
            <a:ext cx="3483453" cy="24005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aguar F-Type to get special trim this year as brand marks 75 yrs of sports  cars | HT Aut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3220" y="2385312"/>
            <a:ext cx="4245559" cy="239111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mazon.com: Squier Classic Vibe 70s Jaguar Electric Guitar, 3-Color  Sunburst, Laurel Fingerboard : Musical Instrument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255646">
            <a:off x="8324179" y="4457745"/>
            <a:ext cx="3891313" cy="1332775"/>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541866" y="5147734"/>
            <a:ext cx="6739467" cy="1384995"/>
          </a:xfrm>
          <a:prstGeom prst="rect">
            <a:avLst/>
          </a:prstGeom>
        </p:spPr>
        <p:txBody>
          <a:bodyPr wrap="square">
            <a:spAutoFit/>
          </a:bodyPr>
          <a:lstStyle/>
          <a:p>
            <a:r>
              <a:rPr lang="en-US" sz="2800" dirty="0">
                <a:latin typeface="Times New Roman" panose="02020603050405020304" pitchFamily="18" charset="0"/>
                <a:ea typeface="Calibri" panose="020F0502020204030204" pitchFamily="34" charset="0"/>
                <a:cs typeface="Times New Roman" panose="02020603050405020304" pitchFamily="18" charset="0"/>
              </a:rPr>
              <a:t>an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IR</a:t>
            </a:r>
            <a:r>
              <a:rPr lang="ru-RU" sz="28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system should </a:t>
            </a:r>
            <a:r>
              <a:rPr lang="en-US" sz="2800" dirty="0">
                <a:latin typeface="Times New Roman" panose="02020603050405020304" pitchFamily="18" charset="0"/>
                <a:ea typeface="Calibri" panose="020F0502020204030204" pitchFamily="34" charset="0"/>
                <a:cs typeface="Times New Roman" panose="02020603050405020304" pitchFamily="18" charset="0"/>
              </a:rPr>
              <a:t>return a mixture of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documents that provide a </a:t>
            </a:r>
            <a:r>
              <a:rPr lang="en-US" sz="2800" b="1" dirty="0" smtClean="0">
                <a:latin typeface="Times New Roman" panose="02020603050405020304" pitchFamily="18" charset="0"/>
                <a:ea typeface="Calibri" panose="020F0502020204030204" pitchFamily="34" charset="0"/>
                <a:cs typeface="Times New Roman" panose="02020603050405020304" pitchFamily="18" charset="0"/>
              </a:rPr>
              <a:t>complete</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 picture of </a:t>
            </a:r>
            <a:r>
              <a:rPr lang="en-US" sz="2800" b="1" dirty="0" smtClean="0">
                <a:latin typeface="Times New Roman" panose="02020603050405020304" pitchFamily="18" charset="0"/>
                <a:ea typeface="Calibri" panose="020F0502020204030204" pitchFamily="34" charset="0"/>
                <a:cs typeface="Times New Roman" panose="02020603050405020304" pitchFamily="18" charset="0"/>
              </a:rPr>
              <a:t>all</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 interpretations</a:t>
            </a:r>
            <a:endParaRPr lang="ru-RU" sz="2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694036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The method is to do normal retrieval to find an initial set of most relevant documents, to then assume that the top "k" ranked documents are relevant, and finally to do relevance feedback as before under this assumption.</a:t>
            </a:r>
            <a:endParaRPr lang="ru-RU" sz="2400" dirty="0">
              <a:latin typeface="Times New Roman" panose="02020603050405020304" pitchFamily="18" charset="0"/>
              <a:cs typeface="Times New Roman" panose="02020603050405020304" pitchFamily="18" charset="0"/>
            </a:endParaRPr>
          </a:p>
        </p:txBody>
      </p:sp>
      <p:sp>
        <p:nvSpPr>
          <p:cNvPr id="5" name="Заголовок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Experiments. </a:t>
            </a:r>
            <a:r>
              <a:rPr lang="en-US" dirty="0" smtClean="0">
                <a:latin typeface="Times New Roman" panose="02020603050405020304" pitchFamily="18" charset="0"/>
                <a:cs typeface="Times New Roman" panose="02020603050405020304" pitchFamily="18" charset="0"/>
              </a:rPr>
              <a:t>Pseudo relevance feedback</a:t>
            </a:r>
            <a:endParaRPr lang="ru-RU" dirty="0">
              <a:latin typeface="Times New Roman" panose="02020603050405020304" pitchFamily="18" charset="0"/>
              <a:cs typeface="Times New Roman" panose="02020603050405020304" pitchFamily="18" charset="0"/>
            </a:endParaRPr>
          </a:p>
        </p:txBody>
      </p:sp>
      <p:pic>
        <p:nvPicPr>
          <p:cNvPr id="6" name="Рисунок 5"/>
          <p:cNvPicPr>
            <a:picLocks noChangeAspect="1"/>
          </p:cNvPicPr>
          <p:nvPr/>
        </p:nvPicPr>
        <p:blipFill>
          <a:blip r:embed="rId2"/>
          <a:stretch>
            <a:fillRect/>
          </a:stretch>
        </p:blipFill>
        <p:spPr>
          <a:xfrm>
            <a:off x="838200" y="3145339"/>
            <a:ext cx="5366081" cy="3508896"/>
          </a:xfrm>
          <a:prstGeom prst="rect">
            <a:avLst/>
          </a:prstGeom>
        </p:spPr>
      </p:pic>
      <p:pic>
        <p:nvPicPr>
          <p:cNvPr id="7" name="Рисунок 6"/>
          <p:cNvPicPr>
            <a:picLocks noChangeAspect="1"/>
          </p:cNvPicPr>
          <p:nvPr/>
        </p:nvPicPr>
        <p:blipFill>
          <a:blip r:embed="rId3"/>
          <a:stretch>
            <a:fillRect/>
          </a:stretch>
        </p:blipFill>
        <p:spPr>
          <a:xfrm>
            <a:off x="6204281" y="3198999"/>
            <a:ext cx="5343472" cy="3455236"/>
          </a:xfrm>
          <a:prstGeom prst="rect">
            <a:avLst/>
          </a:prstGeom>
        </p:spPr>
      </p:pic>
    </p:spTree>
    <p:extLst>
      <p:ext uri="{BB962C8B-B14F-4D97-AF65-F5344CB8AC3E}">
        <p14:creationId xmlns:p14="http://schemas.microsoft.com/office/powerpoint/2010/main" val="42196695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Criticism</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Assumption of independence between nuggets may be invalid</a:t>
            </a:r>
          </a:p>
          <a:p>
            <a:r>
              <a:rPr lang="en-US" dirty="0" smtClean="0">
                <a:latin typeface="Times New Roman" panose="02020603050405020304" pitchFamily="18" charset="0"/>
                <a:cs typeface="Times New Roman" panose="02020603050405020304" pitchFamily="18" charset="0"/>
              </a:rPr>
              <a:t>Document considered to be relevant if it contains a previously unreported information</a:t>
            </a:r>
          </a:p>
          <a:p>
            <a:r>
              <a:rPr lang="en-US" dirty="0" smtClean="0">
                <a:latin typeface="Times New Roman" panose="02020603050405020304" pitchFamily="18" charset="0"/>
                <a:cs typeface="Times New Roman" panose="02020603050405020304" pitchFamily="18" charset="0"/>
              </a:rPr>
              <a:t>Document might contain only partial information, or be followed by other document, that accompanies it</a:t>
            </a:r>
          </a:p>
          <a:p>
            <a:r>
              <a:rPr lang="en-US" dirty="0" smtClean="0">
                <a:latin typeface="Times New Roman" panose="02020603050405020304" pitchFamily="18" charset="0"/>
                <a:cs typeface="Times New Roman" panose="02020603050405020304" pitchFamily="18" charset="0"/>
              </a:rPr>
              <a:t>What is best parameter?</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71800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en-US" b="1" u="sng" dirty="0">
                <a:latin typeface="Times New Roman" panose="02020603050405020304" pitchFamily="18" charset="0"/>
                <a:cs typeface="Times New Roman" panose="02020603050405020304" pitchFamily="18" charset="0"/>
              </a:rPr>
              <a:t>Novelty</a:t>
            </a:r>
            <a:r>
              <a:rPr lang="en-US" b="1" dirty="0">
                <a:latin typeface="Times New Roman" panose="02020603050405020304" pitchFamily="18" charset="0"/>
                <a:cs typeface="Times New Roman" panose="02020603050405020304" pitchFamily="18" charset="0"/>
              </a:rPr>
              <a:t> and </a:t>
            </a:r>
            <a:r>
              <a:rPr lang="en-US" b="1" u="sng" dirty="0">
                <a:latin typeface="Times New Roman" panose="02020603050405020304" pitchFamily="18" charset="0"/>
                <a:cs typeface="Times New Roman" panose="02020603050405020304" pitchFamily="18" charset="0"/>
              </a:rPr>
              <a:t>Diversity</a:t>
            </a:r>
            <a:r>
              <a:rPr lang="en-US" b="1" dirty="0">
                <a:latin typeface="Times New Roman" panose="02020603050405020304" pitchFamily="18" charset="0"/>
                <a:cs typeface="Times New Roman" panose="02020603050405020304" pitchFamily="18" charset="0"/>
              </a:rPr>
              <a:t> in Information Retrieval Evaluation</a:t>
            </a:r>
            <a:endParaRPr lang="ru-RU" dirty="0">
              <a:latin typeface="Times New Roman" panose="02020603050405020304" pitchFamily="18" charset="0"/>
              <a:cs typeface="Times New Roman" panose="02020603050405020304" pitchFamily="18" charset="0"/>
            </a:endParaRPr>
          </a:p>
        </p:txBody>
      </p:sp>
      <p:sp>
        <p:nvSpPr>
          <p:cNvPr id="3" name="Подзаголовок 2"/>
          <p:cNvSpPr>
            <a:spLocks noGrp="1"/>
          </p:cNvSpPr>
          <p:nvPr>
            <p:ph type="subTitle" idx="1"/>
          </p:nvPr>
        </p:nvSpPr>
        <p:spPr/>
        <p:txBody>
          <a:bodyPr/>
          <a:lstStyle/>
          <a:p>
            <a:r>
              <a:rPr lang="en-US" i="1" dirty="0">
                <a:latin typeface="Times New Roman" panose="02020603050405020304" pitchFamily="18" charset="0"/>
                <a:cs typeface="Times New Roman" panose="02020603050405020304" pitchFamily="18" charset="0"/>
              </a:rPr>
              <a:t>Charles L.A. Clarke, </a:t>
            </a:r>
            <a:r>
              <a:rPr lang="en-US" i="1" dirty="0" err="1">
                <a:latin typeface="Times New Roman" panose="02020603050405020304" pitchFamily="18" charset="0"/>
                <a:cs typeface="Times New Roman" panose="02020603050405020304" pitchFamily="18" charset="0"/>
              </a:rPr>
              <a:t>Maheedhar</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Kolla</a:t>
            </a:r>
            <a:r>
              <a:rPr lang="en-US" i="1" dirty="0">
                <a:latin typeface="Times New Roman" panose="02020603050405020304" pitchFamily="18" charset="0"/>
                <a:cs typeface="Times New Roman" panose="02020603050405020304" pitchFamily="18" charset="0"/>
              </a:rPr>
              <a:t>, Gordon V. Cormack, Olga </a:t>
            </a:r>
            <a:r>
              <a:rPr lang="en-US" i="1" dirty="0" err="1">
                <a:latin typeface="Times New Roman" panose="02020603050405020304" pitchFamily="18" charset="0"/>
                <a:cs typeface="Times New Roman" panose="02020603050405020304" pitchFamily="18" charset="0"/>
              </a:rPr>
              <a:t>Vechtomova</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Azin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Ashkan</a:t>
            </a:r>
            <a:r>
              <a:rPr lang="en-US" i="1" dirty="0">
                <a:latin typeface="Times New Roman" panose="02020603050405020304" pitchFamily="18" charset="0"/>
                <a:cs typeface="Times New Roman" panose="02020603050405020304" pitchFamily="18" charset="0"/>
              </a:rPr>
              <a:t>, Stefan </a:t>
            </a:r>
            <a:r>
              <a:rPr lang="en-US" i="1" dirty="0" err="1">
                <a:latin typeface="Times New Roman" panose="02020603050405020304" pitchFamily="18" charset="0"/>
                <a:cs typeface="Times New Roman" panose="02020603050405020304" pitchFamily="18" charset="0"/>
              </a:rPr>
              <a:t>Büttcher</a:t>
            </a:r>
            <a:r>
              <a:rPr lang="en-US" i="1" dirty="0">
                <a:latin typeface="Times New Roman" panose="02020603050405020304" pitchFamily="18" charset="0"/>
                <a:cs typeface="Times New Roman" panose="02020603050405020304" pitchFamily="18" charset="0"/>
              </a:rPr>
              <a:t>, and Ian </a:t>
            </a:r>
            <a:r>
              <a:rPr lang="en-US" i="1" dirty="0" smtClean="0">
                <a:latin typeface="Times New Roman" panose="02020603050405020304" pitchFamily="18" charset="0"/>
                <a:cs typeface="Times New Roman" panose="02020603050405020304" pitchFamily="18" charset="0"/>
              </a:rPr>
              <a:t>MacKinnon.</a:t>
            </a:r>
          </a:p>
          <a:p>
            <a:r>
              <a:rPr lang="en-US" i="1" dirty="0">
                <a:latin typeface="Times New Roman" panose="02020603050405020304" pitchFamily="18" charset="0"/>
                <a:cs typeface="Times New Roman" panose="02020603050405020304" pitchFamily="18" charset="0"/>
              </a:rPr>
              <a:t>In Proceedings of the 31st annual international ACM SIGIR conference on Research and development in information retrieval (SIGIR '08</a:t>
            </a:r>
            <a:r>
              <a:rPr lang="en-US" i="1" dirty="0" smtClean="0">
                <a:latin typeface="Times New Roman" panose="02020603050405020304" pitchFamily="18" charset="0"/>
                <a:cs typeface="Times New Roman" panose="02020603050405020304" pitchFamily="18" charset="0"/>
              </a:rPr>
              <a:t>). 2008.</a:t>
            </a:r>
            <a:endParaRPr lang="ru-RU"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245642" y="5694947"/>
            <a:ext cx="3497179" cy="461665"/>
          </a:xfrm>
          <a:prstGeom prst="rect">
            <a:avLst/>
          </a:prstGeom>
          <a:noFill/>
        </p:spPr>
        <p:txBody>
          <a:bodyPr wrap="square" rtlCol="0">
            <a:spAutoFit/>
          </a:bodyPr>
          <a:lstStyle/>
          <a:p>
            <a:r>
              <a:rPr lang="en-US" sz="2400" dirty="0" err="1" smtClean="0">
                <a:latin typeface="Times New Roman" panose="02020603050405020304" pitchFamily="18" charset="0"/>
                <a:cs typeface="Times New Roman" panose="02020603050405020304" pitchFamily="18" charset="0"/>
              </a:rPr>
              <a:t>Aisana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Bolatbek</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89501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Web </a:t>
            </a:r>
            <a:r>
              <a:rPr lang="en-US" b="1" dirty="0">
                <a:latin typeface="Times New Roman" panose="02020603050405020304" pitchFamily="18" charset="0"/>
                <a:cs typeface="Times New Roman" panose="02020603050405020304" pitchFamily="18" charset="0"/>
              </a:rPr>
              <a:t>Search Example</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five of the top ten results for the Web </a:t>
            </a:r>
            <a:r>
              <a:rPr lang="en-US" dirty="0" smtClean="0">
                <a:latin typeface="Times New Roman" panose="02020603050405020304" pitchFamily="18" charset="0"/>
                <a:cs typeface="Times New Roman" panose="02020603050405020304" pitchFamily="18" charset="0"/>
              </a:rPr>
              <a:t>query “UPS</a:t>
            </a:r>
            <a:r>
              <a:rPr lang="en-US" dirty="0">
                <a:latin typeface="Times New Roman" panose="02020603050405020304" pitchFamily="18" charset="0"/>
                <a:cs typeface="Times New Roman" panose="02020603050405020304" pitchFamily="18" charset="0"/>
              </a:rPr>
              <a:t>”, as returned by a leading commercial search </a:t>
            </a:r>
            <a:r>
              <a:rPr lang="en-US" dirty="0" smtClean="0">
                <a:latin typeface="Times New Roman" panose="02020603050405020304" pitchFamily="18" charset="0"/>
                <a:cs typeface="Times New Roman" panose="02020603050405020304" pitchFamily="18" charset="0"/>
              </a:rPr>
              <a:t>engine in </a:t>
            </a:r>
            <a:r>
              <a:rPr lang="en-US" dirty="0">
                <a:latin typeface="Times New Roman" panose="02020603050405020304" pitchFamily="18" charset="0"/>
                <a:cs typeface="Times New Roman" panose="02020603050405020304" pitchFamily="18" charset="0"/>
              </a:rPr>
              <a:t>late 2007.</a:t>
            </a:r>
            <a:endParaRPr lang="ru-RU" dirty="0">
              <a:latin typeface="Times New Roman" panose="02020603050405020304" pitchFamily="18" charset="0"/>
              <a:cs typeface="Times New Roman" panose="02020603050405020304" pitchFamily="18" charset="0"/>
            </a:endParaRPr>
          </a:p>
        </p:txBody>
      </p:sp>
      <p:pic>
        <p:nvPicPr>
          <p:cNvPr id="11" name="Рисунок 10"/>
          <p:cNvPicPr>
            <a:picLocks noChangeAspect="1"/>
          </p:cNvPicPr>
          <p:nvPr/>
        </p:nvPicPr>
        <p:blipFill>
          <a:blip r:embed="rId2"/>
          <a:stretch>
            <a:fillRect/>
          </a:stretch>
        </p:blipFill>
        <p:spPr>
          <a:xfrm>
            <a:off x="319087" y="2819929"/>
            <a:ext cx="11553825" cy="1895475"/>
          </a:xfrm>
          <a:prstGeom prst="rect">
            <a:avLst/>
          </a:prstGeom>
        </p:spPr>
      </p:pic>
    </p:spTree>
    <p:extLst>
      <p:ext uri="{BB962C8B-B14F-4D97-AF65-F5344CB8AC3E}">
        <p14:creationId xmlns:p14="http://schemas.microsoft.com/office/powerpoint/2010/main" val="2816026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671733" y="365125"/>
            <a:ext cx="4682066" cy="1325563"/>
          </a:xfrm>
        </p:spPr>
        <p:txBody>
          <a:bodyPr>
            <a:normAutofit fontScale="90000"/>
          </a:bodyPr>
          <a:lstStyle/>
          <a:p>
            <a:r>
              <a:rPr lang="en-US" dirty="0" smtClean="0">
                <a:latin typeface="Times New Roman" panose="02020603050405020304" pitchFamily="18" charset="0"/>
                <a:cs typeface="Times New Roman" panose="02020603050405020304" pitchFamily="18" charset="0"/>
              </a:rPr>
              <a:t>Question Answering Example</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6824133" y="1690688"/>
            <a:ext cx="4529666" cy="4486275"/>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based on a topic taken from </a:t>
            </a:r>
            <a:r>
              <a:rPr lang="en-US" dirty="0" smtClean="0">
                <a:latin typeface="Times New Roman" panose="02020603050405020304" pitchFamily="18" charset="0"/>
                <a:cs typeface="Times New Roman" panose="02020603050405020304" pitchFamily="18" charset="0"/>
              </a:rPr>
              <a:t>the TREC </a:t>
            </a:r>
            <a:r>
              <a:rPr lang="en-US" dirty="0">
                <a:latin typeface="Times New Roman" panose="02020603050405020304" pitchFamily="18" charset="0"/>
                <a:cs typeface="Times New Roman" panose="02020603050405020304" pitchFamily="18" charset="0"/>
              </a:rPr>
              <a:t>2005 question answering </a:t>
            </a:r>
            <a:r>
              <a:rPr lang="en-US" dirty="0" smtClean="0">
                <a:latin typeface="Times New Roman" panose="02020603050405020304" pitchFamily="18" charset="0"/>
                <a:cs typeface="Times New Roman" panose="02020603050405020304" pitchFamily="18" charset="0"/>
              </a:rPr>
              <a:t>task</a:t>
            </a:r>
          </a:p>
          <a:p>
            <a:endParaRPr lang="en-US"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stretch>
            <a:fillRect/>
          </a:stretch>
        </p:blipFill>
        <p:spPr>
          <a:xfrm>
            <a:off x="1263122" y="3357568"/>
            <a:ext cx="9339970" cy="2819395"/>
          </a:xfrm>
          <a:prstGeom prst="rect">
            <a:avLst/>
          </a:prstGeom>
        </p:spPr>
      </p:pic>
      <p:sp>
        <p:nvSpPr>
          <p:cNvPr id="5" name="Прямоугольник 4"/>
          <p:cNvSpPr/>
          <p:nvPr/>
        </p:nvSpPr>
        <p:spPr>
          <a:xfrm>
            <a:off x="186265" y="357717"/>
            <a:ext cx="6485468" cy="2862322"/>
          </a:xfrm>
          <a:prstGeom prst="rect">
            <a:avLst/>
          </a:prstGeom>
        </p:spPr>
        <p:txBody>
          <a:bodyPr wrap="square">
            <a:spAutoFit/>
          </a:bodyPr>
          <a:lstStyle/>
          <a:p>
            <a:r>
              <a:rPr lang="en-US" sz="2000" dirty="0" smtClean="0">
                <a:latin typeface="Times New Roman" panose="02020603050405020304" pitchFamily="18" charset="0"/>
                <a:ea typeface="Calibri" panose="020F0502020204030204" pitchFamily="34" charset="0"/>
                <a:cs typeface="Times New Roman" panose="02020603050405020304" pitchFamily="18" charset="0"/>
              </a:rPr>
              <a:t>85: Norwegian Cruise Lines (NCL)</a:t>
            </a:r>
          </a:p>
          <a:p>
            <a:pPr lvl="1"/>
            <a:r>
              <a:rPr lang="en-US" sz="2000" dirty="0" smtClean="0">
                <a:latin typeface="Times New Roman" panose="02020603050405020304" pitchFamily="18" charset="0"/>
                <a:ea typeface="Calibri" panose="020F0502020204030204" pitchFamily="34" charset="0"/>
                <a:cs typeface="Times New Roman" panose="02020603050405020304" pitchFamily="18" charset="0"/>
              </a:rPr>
              <a:t>85.1: Name the ships of the NCL.</a:t>
            </a:r>
          </a:p>
          <a:p>
            <a:pPr lvl="1"/>
            <a:r>
              <a:rPr lang="en-US" sz="2000" dirty="0" smtClean="0">
                <a:latin typeface="Times New Roman" panose="02020603050405020304" pitchFamily="18" charset="0"/>
                <a:ea typeface="Calibri" panose="020F0502020204030204" pitchFamily="34" charset="0"/>
                <a:cs typeface="Times New Roman" panose="02020603050405020304" pitchFamily="18" charset="0"/>
              </a:rPr>
              <a:t>85.2: What cruise line attempted to take over NCL in 1999?</a:t>
            </a:r>
          </a:p>
          <a:p>
            <a:pPr lvl="1"/>
            <a:r>
              <a:rPr lang="en-US" sz="2000" dirty="0" smtClean="0">
                <a:latin typeface="Times New Roman" panose="02020603050405020304" pitchFamily="18" charset="0"/>
                <a:ea typeface="Calibri" panose="020F0502020204030204" pitchFamily="34" charset="0"/>
                <a:cs typeface="Times New Roman" panose="02020603050405020304" pitchFamily="18" charset="0"/>
              </a:rPr>
              <a:t>85.3: What is the name of the NCL’s own private island?</a:t>
            </a:r>
          </a:p>
          <a:p>
            <a:pPr lvl="1"/>
            <a:r>
              <a:rPr lang="en-US" sz="2000" dirty="0" smtClean="0">
                <a:latin typeface="Times New Roman" panose="02020603050405020304" pitchFamily="18" charset="0"/>
                <a:ea typeface="Calibri" panose="020F0502020204030204" pitchFamily="34" charset="0"/>
                <a:cs typeface="Times New Roman" panose="02020603050405020304" pitchFamily="18" charset="0"/>
              </a:rPr>
              <a:t>85.4: How does NCL rank in size with other cruise lines?</a:t>
            </a:r>
          </a:p>
          <a:p>
            <a:pPr lvl="1"/>
            <a:r>
              <a:rPr lang="en-US" sz="2000" dirty="0" smtClean="0">
                <a:latin typeface="Times New Roman" panose="02020603050405020304" pitchFamily="18" charset="0"/>
                <a:ea typeface="Calibri" panose="020F0502020204030204" pitchFamily="34" charset="0"/>
                <a:cs typeface="Times New Roman" panose="02020603050405020304" pitchFamily="18" charset="0"/>
              </a:rPr>
              <a:t>85.5: Why did the Grand Cayman turn away a NCL ship?</a:t>
            </a:r>
          </a:p>
          <a:p>
            <a:pPr lvl="1"/>
            <a:r>
              <a:rPr lang="en-US" sz="2000" dirty="0" smtClean="0">
                <a:latin typeface="Times New Roman" panose="02020603050405020304" pitchFamily="18" charset="0"/>
                <a:ea typeface="Calibri" panose="020F0502020204030204" pitchFamily="34" charset="0"/>
                <a:cs typeface="Times New Roman" panose="02020603050405020304" pitchFamily="18" charset="0"/>
              </a:rPr>
              <a:t>85.6: Name so-called theme cruises promoted by NCL.</a:t>
            </a:r>
            <a:endParaRPr lang="ru-RU"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77429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EVALUATION FRAMEWORK</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ea typeface="Cambria Math" panose="02040503050406030204" pitchFamily="18" charset="0"/>
                <a:cs typeface="Times New Roman" panose="02020603050405020304" pitchFamily="18" charset="0"/>
              </a:rPr>
              <a:t>q </a:t>
            </a:r>
            <a:r>
              <a:rPr lang="ru-RU" sz="2400" i="1" dirty="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a:latin typeface="Times New Roman" panose="02020603050405020304" pitchFamily="18" charset="0"/>
                <a:ea typeface="Cambria Math" panose="02040503050406030204" pitchFamily="18" charset="0"/>
                <a:cs typeface="Times New Roman" panose="02020603050405020304" pitchFamily="18" charset="0"/>
              </a:rPr>
              <a:t>a query</a:t>
            </a:r>
            <a:r>
              <a:rPr lang="ru-RU" sz="2400" i="1" dirty="0">
                <a:latin typeface="Times New Roman" panose="02020603050405020304" pitchFamily="18" charset="0"/>
                <a:ea typeface="Cambria Math" panose="02040503050406030204" pitchFamily="18" charset="0"/>
                <a:cs typeface="Times New Roman" panose="02020603050405020304" pitchFamily="18" charset="0"/>
              </a:rPr>
              <a:t>,</a:t>
            </a:r>
            <a:r>
              <a:rPr lang="en-US" sz="2400" i="1" dirty="0">
                <a:latin typeface="Times New Roman" panose="02020603050405020304" pitchFamily="18" charset="0"/>
                <a:ea typeface="Cambria Math" panose="02040503050406030204" pitchFamily="18" charset="0"/>
                <a:cs typeface="Times New Roman" panose="02020603050405020304" pitchFamily="18" charset="0"/>
              </a:rPr>
              <a:t> u </a:t>
            </a:r>
            <a:r>
              <a:rPr lang="ru-RU" sz="2400" i="1" dirty="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a:latin typeface="Times New Roman" panose="02020603050405020304" pitchFamily="18" charset="0"/>
                <a:ea typeface="Cambria Math" panose="02040503050406030204" pitchFamily="18" charset="0"/>
                <a:cs typeface="Times New Roman" panose="02020603050405020304" pitchFamily="18" charset="0"/>
              </a:rPr>
              <a:t>the information need</a:t>
            </a:r>
            <a:r>
              <a:rPr lang="en-US" sz="2400" i="1" dirty="0">
                <a:latin typeface="Times New Roman" panose="02020603050405020304" pitchFamily="18" charset="0"/>
                <a:ea typeface="Cambria Math" panose="02040503050406030204" pitchFamily="18" charset="0"/>
                <a:cs typeface="Times New Roman" panose="02020603050405020304" pitchFamily="18" charset="0"/>
              </a:rPr>
              <a:t>, d </a:t>
            </a:r>
            <a:r>
              <a:rPr lang="ru-RU" sz="2400" i="1" dirty="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a:latin typeface="Times New Roman" panose="02020603050405020304" pitchFamily="18" charset="0"/>
                <a:ea typeface="Cambria Math" panose="02040503050406030204" pitchFamily="18" charset="0"/>
                <a:cs typeface="Times New Roman" panose="02020603050405020304" pitchFamily="18" charset="0"/>
              </a:rPr>
              <a:t>document</a:t>
            </a:r>
            <a:r>
              <a:rPr lang="en-US" sz="2400" i="1" dirty="0">
                <a:latin typeface="Times New Roman" panose="02020603050405020304" pitchFamily="18" charset="0"/>
                <a:ea typeface="Cambria Math" panose="02040503050406030204" pitchFamily="18" charset="0"/>
                <a:cs typeface="Times New Roman" panose="02020603050405020304" pitchFamily="18" charset="0"/>
              </a:rPr>
              <a:t>, R – </a:t>
            </a:r>
            <a:r>
              <a:rPr lang="en-US" sz="2400" dirty="0">
                <a:latin typeface="Times New Roman" panose="02020603050405020304" pitchFamily="18" charset="0"/>
                <a:ea typeface="Cambria Math" panose="02040503050406030204" pitchFamily="18" charset="0"/>
                <a:cs typeface="Times New Roman" panose="02020603050405020304" pitchFamily="18" charset="0"/>
              </a:rPr>
              <a:t>random variable, representing </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relevance</a:t>
            </a:r>
          </a:p>
          <a:p>
            <a:r>
              <a:rPr lang="en-US" sz="2400" dirty="0">
                <a:latin typeface="Times New Roman" panose="02020603050405020304" pitchFamily="18" charset="0"/>
                <a:ea typeface="Cambria Math" panose="02040503050406030204" pitchFamily="18" charset="0"/>
                <a:cs typeface="Times New Roman" panose="02020603050405020304" pitchFamily="18" charset="0"/>
              </a:rPr>
              <a:t> </a:t>
            </a:r>
            <a:endParaRPr lang="en-US" sz="2400" dirty="0" smtClean="0">
              <a:latin typeface="Times New Roman" panose="02020603050405020304" pitchFamily="18" charset="0"/>
              <a:ea typeface="Cambria Math" panose="02040503050406030204" pitchFamily="18" charset="0"/>
              <a:cs typeface="Times New Roman" panose="02020603050405020304" pitchFamily="18" charset="0"/>
            </a:endParaRPr>
          </a:p>
          <a:p>
            <a:r>
              <a:rPr lang="en-US" sz="2400" dirty="0">
                <a:latin typeface="Times New Roman" panose="02020603050405020304" pitchFamily="18" charset="0"/>
                <a:ea typeface="Cambria Math" panose="02040503050406030204" pitchFamily="18" charset="0"/>
                <a:cs typeface="Times New Roman" panose="02020603050405020304" pitchFamily="18" charset="0"/>
              </a:rPr>
              <a:t> </a:t>
            </a:r>
            <a:endParaRPr lang="en-US" sz="2400" dirty="0" smtClean="0">
              <a:latin typeface="Times New Roman" panose="02020603050405020304" pitchFamily="18" charset="0"/>
              <a:ea typeface="Cambria Math" panose="020405030504060302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ru-RU" sz="2400" dirty="0">
              <a:latin typeface="Times New Roman" panose="02020603050405020304" pitchFamily="18" charset="0"/>
              <a:cs typeface="Times New Roman" panose="02020603050405020304" pitchFamily="18" charset="0"/>
            </a:endParaRPr>
          </a:p>
        </p:txBody>
      </p:sp>
      <p:pic>
        <p:nvPicPr>
          <p:cNvPr id="5" name="Рисунок 4"/>
          <p:cNvPicPr>
            <a:picLocks noChangeAspect="1"/>
          </p:cNvPicPr>
          <p:nvPr/>
        </p:nvPicPr>
        <p:blipFill rotWithShape="1">
          <a:blip r:embed="rId2"/>
          <a:srcRect b="21172"/>
          <a:stretch/>
        </p:blipFill>
        <p:spPr>
          <a:xfrm>
            <a:off x="1138701" y="1813119"/>
            <a:ext cx="1940519" cy="435559"/>
          </a:xfrm>
          <a:prstGeom prst="rect">
            <a:avLst/>
          </a:prstGeom>
        </p:spPr>
      </p:pic>
      <p:pic>
        <p:nvPicPr>
          <p:cNvPr id="6" name="Рисунок 5"/>
          <p:cNvPicPr>
            <a:picLocks noChangeAspect="1"/>
          </p:cNvPicPr>
          <p:nvPr/>
        </p:nvPicPr>
        <p:blipFill rotWithShape="1">
          <a:blip r:embed="rId3"/>
          <a:srcRect t="25075" b="11855"/>
          <a:stretch/>
        </p:blipFill>
        <p:spPr>
          <a:xfrm>
            <a:off x="1138701" y="2743200"/>
            <a:ext cx="5943600" cy="438539"/>
          </a:xfrm>
          <a:prstGeom prst="rect">
            <a:avLst/>
          </a:prstGeom>
        </p:spPr>
      </p:pic>
      <p:pic>
        <p:nvPicPr>
          <p:cNvPr id="7" name="Рисунок 6"/>
          <p:cNvPicPr>
            <a:picLocks noChangeAspect="1"/>
          </p:cNvPicPr>
          <p:nvPr/>
        </p:nvPicPr>
        <p:blipFill>
          <a:blip r:embed="rId4"/>
          <a:stretch>
            <a:fillRect/>
          </a:stretch>
        </p:blipFill>
        <p:spPr>
          <a:xfrm>
            <a:off x="1138701" y="3194245"/>
            <a:ext cx="6896100" cy="933450"/>
          </a:xfrm>
          <a:prstGeom prst="rect">
            <a:avLst/>
          </a:prstGeom>
        </p:spPr>
      </p:pic>
      <p:pic>
        <p:nvPicPr>
          <p:cNvPr id="8" name="Рисунок 7"/>
          <p:cNvPicPr>
            <a:picLocks noChangeAspect="1"/>
          </p:cNvPicPr>
          <p:nvPr/>
        </p:nvPicPr>
        <p:blipFill>
          <a:blip r:embed="rId5"/>
          <a:stretch>
            <a:fillRect/>
          </a:stretch>
        </p:blipFill>
        <p:spPr>
          <a:xfrm>
            <a:off x="1146572" y="4178884"/>
            <a:ext cx="4410075" cy="742950"/>
          </a:xfrm>
          <a:prstGeom prst="rect">
            <a:avLst/>
          </a:prstGeom>
        </p:spPr>
      </p:pic>
      <p:grpSp>
        <p:nvGrpSpPr>
          <p:cNvPr id="11" name="Группа 10"/>
          <p:cNvGrpSpPr/>
          <p:nvPr/>
        </p:nvGrpSpPr>
        <p:grpSpPr>
          <a:xfrm>
            <a:off x="1174805" y="5365118"/>
            <a:ext cx="1949736" cy="368560"/>
            <a:chOff x="897462" y="5367451"/>
            <a:chExt cx="1949736" cy="368560"/>
          </a:xfrm>
        </p:grpSpPr>
        <p:pic>
          <p:nvPicPr>
            <p:cNvPr id="9" name="Рисунок 8"/>
            <p:cNvPicPr>
              <a:picLocks noChangeAspect="1"/>
            </p:cNvPicPr>
            <p:nvPr/>
          </p:nvPicPr>
          <p:blipFill rotWithShape="1">
            <a:blip r:embed="rId6"/>
            <a:srcRect l="85245" t="14181" r="2600" b="52923"/>
            <a:stretch/>
          </p:blipFill>
          <p:spPr>
            <a:xfrm>
              <a:off x="897462" y="5367451"/>
              <a:ext cx="998013" cy="366599"/>
            </a:xfrm>
            <a:prstGeom prst="rect">
              <a:avLst/>
            </a:prstGeom>
          </p:spPr>
        </p:pic>
        <p:pic>
          <p:nvPicPr>
            <p:cNvPr id="10" name="Рисунок 9"/>
            <p:cNvPicPr>
              <a:picLocks noChangeAspect="1"/>
            </p:cNvPicPr>
            <p:nvPr/>
          </p:nvPicPr>
          <p:blipFill rotWithShape="1">
            <a:blip r:embed="rId6"/>
            <a:srcRect l="1302" t="47807" r="87107" b="22889"/>
            <a:stretch/>
          </p:blipFill>
          <p:spPr>
            <a:xfrm>
              <a:off x="1895475" y="5409439"/>
              <a:ext cx="951723" cy="326572"/>
            </a:xfrm>
            <a:prstGeom prst="rect">
              <a:avLst/>
            </a:prstGeom>
          </p:spPr>
        </p:pic>
      </p:grpSp>
    </p:spTree>
    <p:extLst>
      <p:ext uri="{BB962C8B-B14F-4D97-AF65-F5344CB8AC3E}">
        <p14:creationId xmlns:p14="http://schemas.microsoft.com/office/powerpoint/2010/main" val="2523901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EVALUATION FRAMEWORK</a:t>
            </a:r>
            <a:endParaRPr lang="ru-RU"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Объект 2"/>
              <p:cNvSpPr>
                <a:spLocks noGrp="1"/>
              </p:cNvSpPr>
              <p:nvPr>
                <p:ph idx="1"/>
              </p:nvPr>
            </p:nvSpPr>
            <p:spPr/>
            <p:txBody>
              <a:bodyPr>
                <a:normAutofit/>
              </a:bodyPr>
              <a:lstStyle/>
              <a:p>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Given the first </a:t>
                </a:r>
                <a14:m>
                  <m:oMath xmlns:m="http://schemas.openxmlformats.org/officeDocument/2006/math">
                    <m:r>
                      <m:rPr>
                        <m:nor/>
                      </m:rPr>
                      <a:rPr lang="en-US" sz="2400" b="0" i="1" smtClean="0">
                        <a:latin typeface="Times New Roman" panose="02020603050405020304" pitchFamily="18" charset="0"/>
                        <a:ea typeface="Cambria Math" panose="02040503050406030204" pitchFamily="18" charset="0"/>
                        <a:cs typeface="Times New Roman" panose="02020603050405020304" pitchFamily="18" charset="0"/>
                      </a:rPr>
                      <m:t>k</m:t>
                    </m:r>
                    <m:r>
                      <m:rPr>
                        <m:nor/>
                      </m:rPr>
                      <a:rPr lang="en-US" sz="2400" b="0" i="1" smtClean="0">
                        <a:latin typeface="Times New Roman" panose="02020603050405020304" pitchFamily="18" charset="0"/>
                        <a:ea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ea typeface="Cambria Math" panose="02040503050406030204" pitchFamily="18" charset="0"/>
                      </a:rPr>
                      <m:t> </m:t>
                    </m:r>
                  </m:oMath>
                </a14:m>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documents </a:t>
                </a:r>
                <a:r>
                  <a:rPr lang="en-US" sz="2400" dirty="0">
                    <a:latin typeface="Times New Roman" panose="02020603050405020304" pitchFamily="18" charset="0"/>
                    <a:ea typeface="Cambria Math" panose="02040503050406030204" pitchFamily="18" charset="0"/>
                    <a:cs typeface="Times New Roman" panose="02020603050405020304" pitchFamily="18" charset="0"/>
                  </a:rPr>
                  <a:t>in a ranked list (</a:t>
                </a:r>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𝑑</m:t>
                        </m:r>
                      </m:e>
                      <m:sub>
                        <m:r>
                          <m:rPr>
                            <m:nor/>
                          </m:rPr>
                          <a:rPr lang="en-US" sz="2400" b="0" i="1" smtClean="0">
                            <a:latin typeface="Times New Roman" panose="02020603050405020304" pitchFamily="18" charset="0"/>
                            <a:ea typeface="Cambria Math" panose="02040503050406030204" pitchFamily="18" charset="0"/>
                            <a:cs typeface="Times New Roman" panose="02020603050405020304" pitchFamily="18" charset="0"/>
                          </a:rPr>
                          <m:t>1</m:t>
                        </m:r>
                      </m:sub>
                    </m:sSub>
                  </m:oMath>
                </a14:m>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𝑑</m:t>
                        </m:r>
                      </m:e>
                      <m:sub>
                        <m:r>
                          <m:rPr>
                            <m:nor/>
                          </m:rPr>
                          <a:rPr lang="en-US" sz="2400" b="0" i="1" smtClean="0">
                            <a:latin typeface="Times New Roman" panose="02020603050405020304" pitchFamily="18" charset="0"/>
                            <a:ea typeface="Cambria Math" panose="02040503050406030204" pitchFamily="18" charset="0"/>
                            <a:cs typeface="Times New Roman" panose="02020603050405020304" pitchFamily="18" charset="0"/>
                          </a:rPr>
                          <m:t>k</m:t>
                        </m:r>
                        <m:r>
                          <m:rPr>
                            <m:nor/>
                          </m:rPr>
                          <a:rPr lang="en-US" sz="2400" b="0" i="1" smtClean="0">
                            <a:latin typeface="Times New Roman" panose="02020603050405020304" pitchFamily="18" charset="0"/>
                            <a:ea typeface="Cambria Math" panose="02040503050406030204" pitchFamily="18" charset="0"/>
                            <a:cs typeface="Times New Roman" panose="02020603050405020304" pitchFamily="18" charset="0"/>
                          </a:rPr>
                          <m:t>−1</m:t>
                        </m:r>
                      </m:sub>
                    </m:sSub>
                  </m:oMath>
                </a14:m>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a:t>
                </a:r>
              </a:p>
              <a:p>
                <a:r>
                  <a:rPr lang="en-US" sz="2400" dirty="0">
                    <a:latin typeface="Times New Roman" panose="02020603050405020304" pitchFamily="18" charset="0"/>
                    <a:ea typeface="Cambria Math" panose="02040503050406030204" pitchFamily="18" charset="0"/>
                    <a:cs typeface="Times New Roman" panose="02020603050405020304" pitchFamily="18" charset="0"/>
                  </a:rPr>
                  <a:t> </a:t>
                </a:r>
                <a:endParaRPr lang="en-US" sz="2400" dirty="0" smtClean="0">
                  <a:latin typeface="Times New Roman" panose="02020603050405020304" pitchFamily="18" charset="0"/>
                  <a:ea typeface="Cambria Math" panose="02040503050406030204" pitchFamily="18" charset="0"/>
                  <a:cs typeface="Times New Roman" panose="02020603050405020304" pitchFamily="18" charset="0"/>
                </a:endParaRPr>
              </a:p>
              <a:p>
                <a:endParaRPr lang="en-US" sz="2400" dirty="0" smtClean="0">
                  <a:latin typeface="Times New Roman" panose="02020603050405020304" pitchFamily="18" charset="0"/>
                  <a:ea typeface="Cambria Math" panose="02040503050406030204" pitchFamily="18" charset="0"/>
                  <a:cs typeface="Times New Roman" panose="02020603050405020304" pitchFamily="18" charset="0"/>
                </a:endParaRPr>
              </a:p>
              <a:p>
                <a:r>
                  <a:rPr lang="en-US" sz="2400" dirty="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 number of documents ranked up to position </a:t>
                </a:r>
                <a:r>
                  <a:rPr lang="en-US" sz="2400" i="1" dirty="0" smtClean="0">
                    <a:latin typeface="Times New Roman" panose="02020603050405020304" pitchFamily="18" charset="0"/>
                    <a:ea typeface="Cambria Math" panose="02040503050406030204" pitchFamily="18" charset="0"/>
                    <a:cs typeface="Times New Roman" panose="02020603050405020304" pitchFamily="18" charset="0"/>
                  </a:rPr>
                  <a:t>k-1</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that 					have been judged to contain nugget </a:t>
                </a:r>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m:rPr>
                            <m:nor/>
                          </m:rPr>
                          <a:rPr lang="en-US" sz="2400" i="1" smtClean="0">
                            <a:latin typeface="Times New Roman" panose="02020603050405020304" pitchFamily="18" charset="0"/>
                            <a:ea typeface="Cambria Math" panose="02040503050406030204" pitchFamily="18" charset="0"/>
                            <a:cs typeface="Times New Roman" panose="02020603050405020304" pitchFamily="18" charset="0"/>
                          </a:rPr>
                          <m:t>n</m:t>
                        </m:r>
                      </m:e>
                      <m:sub>
                        <m:r>
                          <m:rPr>
                            <m:nor/>
                          </m:rPr>
                          <a:rPr lang="en-US" sz="2400" b="0" i="1" smtClean="0">
                            <a:latin typeface="Times New Roman" panose="02020603050405020304" pitchFamily="18" charset="0"/>
                            <a:ea typeface="Cambria Math" panose="02040503050406030204" pitchFamily="18" charset="0"/>
                            <a:cs typeface="Times New Roman" panose="02020603050405020304" pitchFamily="18" charset="0"/>
                          </a:rPr>
                          <m:t>i</m:t>
                        </m:r>
                      </m:sub>
                    </m:sSub>
                  </m:oMath>
                </a14:m>
                <a:endParaRPr lang="en-US" sz="2400" dirty="0" smtClean="0">
                  <a:latin typeface="Times New Roman" panose="02020603050405020304" pitchFamily="18" charset="0"/>
                  <a:ea typeface="Cambria Math" panose="02040503050406030204" pitchFamily="18" charset="0"/>
                  <a:cs typeface="Times New Roman" panose="02020603050405020304" pitchFamily="18" charset="0"/>
                </a:endParaRPr>
              </a:p>
              <a:p>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a:t>
                </a:r>
              </a:p>
              <a:p>
                <a:endParaRPr lang="en-US" sz="2400" dirty="0" smtClean="0">
                  <a:latin typeface="Times New Roman" panose="02020603050405020304" pitchFamily="18" charset="0"/>
                  <a:ea typeface="Cambria Math" panose="02040503050406030204" pitchFamily="18" charset="0"/>
                  <a:cs typeface="Times New Roman" panose="02020603050405020304" pitchFamily="18" charset="0"/>
                </a:endParaRPr>
              </a:p>
              <a:p>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a:t>
                </a:r>
                <a:endParaRPr lang="en-US" sz="2400" dirty="0">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812" t="-1821"/>
                </a:stretch>
              </a:blipFill>
            </p:spPr>
            <p:txBody>
              <a:bodyPr/>
              <a:lstStyle/>
              <a:p>
                <a:r>
                  <a:rPr lang="ru-RU">
                    <a:noFill/>
                  </a:rPr>
                  <a:t> </a:t>
                </a:r>
              </a:p>
            </p:txBody>
          </p:sp>
        </mc:Fallback>
      </mc:AlternateContent>
      <p:pic>
        <p:nvPicPr>
          <p:cNvPr id="4" name="Рисунок 3"/>
          <p:cNvPicPr>
            <a:picLocks noChangeAspect="1"/>
          </p:cNvPicPr>
          <p:nvPr/>
        </p:nvPicPr>
        <p:blipFill>
          <a:blip r:embed="rId3"/>
          <a:stretch>
            <a:fillRect/>
          </a:stretch>
        </p:blipFill>
        <p:spPr>
          <a:xfrm>
            <a:off x="1255183" y="2147359"/>
            <a:ext cx="5753100" cy="971550"/>
          </a:xfrm>
          <a:prstGeom prst="rect">
            <a:avLst/>
          </a:prstGeom>
        </p:spPr>
      </p:pic>
      <p:pic>
        <p:nvPicPr>
          <p:cNvPr id="5" name="Рисунок 4"/>
          <p:cNvPicPr>
            <a:picLocks noChangeAspect="1"/>
          </p:cNvPicPr>
          <p:nvPr/>
        </p:nvPicPr>
        <p:blipFill>
          <a:blip r:embed="rId4"/>
          <a:stretch>
            <a:fillRect/>
          </a:stretch>
        </p:blipFill>
        <p:spPr>
          <a:xfrm>
            <a:off x="1255183" y="2988205"/>
            <a:ext cx="2524125" cy="904875"/>
          </a:xfrm>
          <a:prstGeom prst="rect">
            <a:avLst/>
          </a:prstGeom>
        </p:spPr>
      </p:pic>
      <p:pic>
        <p:nvPicPr>
          <p:cNvPr id="6" name="Рисунок 5"/>
          <p:cNvPicPr>
            <a:picLocks noChangeAspect="1"/>
          </p:cNvPicPr>
          <p:nvPr/>
        </p:nvPicPr>
        <p:blipFill>
          <a:blip r:embed="rId5"/>
          <a:stretch>
            <a:fillRect/>
          </a:stretch>
        </p:blipFill>
        <p:spPr>
          <a:xfrm>
            <a:off x="1255183" y="4001294"/>
            <a:ext cx="3305175" cy="923925"/>
          </a:xfrm>
          <a:prstGeom prst="rect">
            <a:avLst/>
          </a:prstGeom>
        </p:spPr>
      </p:pic>
      <p:pic>
        <p:nvPicPr>
          <p:cNvPr id="7" name="Рисунок 6"/>
          <p:cNvPicPr>
            <a:picLocks noChangeAspect="1"/>
          </p:cNvPicPr>
          <p:nvPr/>
        </p:nvPicPr>
        <p:blipFill>
          <a:blip r:embed="rId6"/>
          <a:stretch>
            <a:fillRect/>
          </a:stretch>
        </p:blipFill>
        <p:spPr>
          <a:xfrm>
            <a:off x="1255183" y="4989909"/>
            <a:ext cx="5257800" cy="1190625"/>
          </a:xfrm>
          <a:prstGeom prst="rect">
            <a:avLst/>
          </a:prstGeom>
        </p:spPr>
      </p:pic>
    </p:spTree>
    <p:extLst>
      <p:ext uri="{BB962C8B-B14F-4D97-AF65-F5344CB8AC3E}">
        <p14:creationId xmlns:p14="http://schemas.microsoft.com/office/powerpoint/2010/main" val="92041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CUMULATIVE GAIN MEASURES</a:t>
            </a:r>
            <a:endParaRPr lang="ru-RU" dirty="0">
              <a:latin typeface="Times New Roman" panose="02020603050405020304" pitchFamily="18" charset="0"/>
              <a:cs typeface="Times New Roman" panose="02020603050405020304" pitchFamily="18" charset="0"/>
            </a:endParaRPr>
          </a:p>
        </p:txBody>
      </p:sp>
      <p:pic>
        <p:nvPicPr>
          <p:cNvPr id="4" name="Объект 3"/>
          <p:cNvPicPr>
            <a:picLocks noGrp="1" noChangeAspect="1"/>
          </p:cNvPicPr>
          <p:nvPr>
            <p:ph idx="1"/>
          </p:nvPr>
        </p:nvPicPr>
        <p:blipFill>
          <a:blip r:embed="rId2"/>
          <a:stretch>
            <a:fillRect/>
          </a:stretch>
        </p:blipFill>
        <p:spPr>
          <a:xfrm>
            <a:off x="157394" y="1381882"/>
            <a:ext cx="8388007" cy="2306702"/>
          </a:xfrm>
          <a:prstGeom prst="rect">
            <a:avLst/>
          </a:prstGeom>
        </p:spPr>
      </p:pic>
      <p:pic>
        <p:nvPicPr>
          <p:cNvPr id="5" name="Рисунок 4"/>
          <p:cNvPicPr>
            <a:picLocks noChangeAspect="1"/>
          </p:cNvPicPr>
          <p:nvPr/>
        </p:nvPicPr>
        <p:blipFill>
          <a:blip r:embed="rId3"/>
          <a:stretch>
            <a:fillRect/>
          </a:stretch>
        </p:blipFill>
        <p:spPr>
          <a:xfrm>
            <a:off x="6657975" y="3394233"/>
            <a:ext cx="5141827" cy="1211499"/>
          </a:xfrm>
          <a:prstGeom prst="rect">
            <a:avLst/>
          </a:prstGeom>
        </p:spPr>
      </p:pic>
      <p:pic>
        <p:nvPicPr>
          <p:cNvPr id="6" name="Рисунок 5"/>
          <p:cNvPicPr>
            <a:picLocks noChangeAspect="1"/>
          </p:cNvPicPr>
          <p:nvPr/>
        </p:nvPicPr>
        <p:blipFill>
          <a:blip r:embed="rId4"/>
          <a:stretch>
            <a:fillRect/>
          </a:stretch>
        </p:blipFill>
        <p:spPr>
          <a:xfrm>
            <a:off x="343883" y="3894667"/>
            <a:ext cx="2887997" cy="1237713"/>
          </a:xfrm>
          <a:prstGeom prst="rect">
            <a:avLst/>
          </a:prstGeom>
        </p:spPr>
      </p:pic>
      <p:pic>
        <p:nvPicPr>
          <p:cNvPr id="7" name="Рисунок 6"/>
          <p:cNvPicPr>
            <a:picLocks noChangeAspect="1"/>
          </p:cNvPicPr>
          <p:nvPr/>
        </p:nvPicPr>
        <p:blipFill>
          <a:blip r:embed="rId5"/>
          <a:stretch>
            <a:fillRect/>
          </a:stretch>
        </p:blipFill>
        <p:spPr>
          <a:xfrm>
            <a:off x="3231880" y="4605732"/>
            <a:ext cx="5313521" cy="1179241"/>
          </a:xfrm>
          <a:prstGeom prst="rect">
            <a:avLst/>
          </a:prstGeom>
        </p:spPr>
      </p:pic>
      <p:pic>
        <p:nvPicPr>
          <p:cNvPr id="8" name="Рисунок 7"/>
          <p:cNvPicPr>
            <a:picLocks noChangeAspect="1"/>
          </p:cNvPicPr>
          <p:nvPr/>
        </p:nvPicPr>
        <p:blipFill>
          <a:blip r:embed="rId6"/>
          <a:stretch>
            <a:fillRect/>
          </a:stretch>
        </p:blipFill>
        <p:spPr>
          <a:xfrm>
            <a:off x="8287094" y="5450277"/>
            <a:ext cx="3749800" cy="1045761"/>
          </a:xfrm>
          <a:prstGeom prst="rect">
            <a:avLst/>
          </a:prstGeom>
        </p:spPr>
      </p:pic>
    </p:spTree>
    <p:extLst>
      <p:ext uri="{BB962C8B-B14F-4D97-AF65-F5344CB8AC3E}">
        <p14:creationId xmlns:p14="http://schemas.microsoft.com/office/powerpoint/2010/main" val="3153122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QA Example</a:t>
            </a:r>
            <a:endParaRPr lang="ru-RU" dirty="0">
              <a:latin typeface="Times New Roman" panose="02020603050405020304" pitchFamily="18" charset="0"/>
              <a:cs typeface="Times New Roman" panose="02020603050405020304" pitchFamily="18" charset="0"/>
            </a:endParaRPr>
          </a:p>
        </p:txBody>
      </p:sp>
      <p:pic>
        <p:nvPicPr>
          <p:cNvPr id="4" name="Объект 3"/>
          <p:cNvPicPr>
            <a:picLocks noGrp="1" noChangeAspect="1"/>
          </p:cNvPicPr>
          <p:nvPr>
            <p:ph idx="1"/>
          </p:nvPr>
        </p:nvPicPr>
        <p:blipFill>
          <a:blip r:embed="rId2"/>
          <a:stretch>
            <a:fillRect/>
          </a:stretch>
        </p:blipFill>
        <p:spPr>
          <a:xfrm>
            <a:off x="838200" y="1816364"/>
            <a:ext cx="3095625" cy="542925"/>
          </a:xfrm>
          <a:prstGeom prst="rect">
            <a:avLst/>
          </a:prstGeom>
        </p:spPr>
      </p:pic>
      <p:pic>
        <p:nvPicPr>
          <p:cNvPr id="5" name="Рисунок 4"/>
          <p:cNvPicPr>
            <a:picLocks noChangeAspect="1"/>
          </p:cNvPicPr>
          <p:nvPr/>
        </p:nvPicPr>
        <p:blipFill>
          <a:blip r:embed="rId3"/>
          <a:stretch>
            <a:fillRect/>
          </a:stretch>
        </p:blipFill>
        <p:spPr>
          <a:xfrm>
            <a:off x="838200" y="2484965"/>
            <a:ext cx="4238625" cy="552450"/>
          </a:xfrm>
          <a:prstGeom prst="rect">
            <a:avLst/>
          </a:prstGeom>
        </p:spPr>
      </p:pic>
      <p:pic>
        <p:nvPicPr>
          <p:cNvPr id="6" name="Рисунок 5"/>
          <p:cNvPicPr>
            <a:picLocks noChangeAspect="1"/>
          </p:cNvPicPr>
          <p:nvPr/>
        </p:nvPicPr>
        <p:blipFill>
          <a:blip r:embed="rId4"/>
          <a:stretch>
            <a:fillRect/>
          </a:stretch>
        </p:blipFill>
        <p:spPr>
          <a:xfrm>
            <a:off x="838200" y="3163091"/>
            <a:ext cx="3028950" cy="619125"/>
          </a:xfrm>
          <a:prstGeom prst="rect">
            <a:avLst/>
          </a:prstGeom>
        </p:spPr>
      </p:pic>
      <p:pic>
        <p:nvPicPr>
          <p:cNvPr id="7" name="Рисунок 6"/>
          <p:cNvPicPr>
            <a:picLocks noChangeAspect="1"/>
          </p:cNvPicPr>
          <p:nvPr/>
        </p:nvPicPr>
        <p:blipFill>
          <a:blip r:embed="rId5"/>
          <a:stretch>
            <a:fillRect/>
          </a:stretch>
        </p:blipFill>
        <p:spPr>
          <a:xfrm>
            <a:off x="838200" y="3907892"/>
            <a:ext cx="2990850" cy="552450"/>
          </a:xfrm>
          <a:prstGeom prst="rect">
            <a:avLst/>
          </a:prstGeom>
        </p:spPr>
      </p:pic>
      <p:pic>
        <p:nvPicPr>
          <p:cNvPr id="8" name="Рисунок 7"/>
          <p:cNvPicPr>
            <a:picLocks noChangeAspect="1"/>
          </p:cNvPicPr>
          <p:nvPr/>
        </p:nvPicPr>
        <p:blipFill>
          <a:blip r:embed="rId6"/>
          <a:stretch>
            <a:fillRect/>
          </a:stretch>
        </p:blipFill>
        <p:spPr>
          <a:xfrm>
            <a:off x="838200" y="4586018"/>
            <a:ext cx="3476625" cy="571500"/>
          </a:xfrm>
          <a:prstGeom prst="rect">
            <a:avLst/>
          </a:prstGeom>
        </p:spPr>
      </p:pic>
      <p:pic>
        <p:nvPicPr>
          <p:cNvPr id="9" name="Рисунок 8"/>
          <p:cNvPicPr>
            <a:picLocks noChangeAspect="1"/>
          </p:cNvPicPr>
          <p:nvPr/>
        </p:nvPicPr>
        <p:blipFill>
          <a:blip r:embed="rId7"/>
          <a:stretch>
            <a:fillRect/>
          </a:stretch>
        </p:blipFill>
        <p:spPr>
          <a:xfrm>
            <a:off x="838200" y="5283194"/>
            <a:ext cx="3105150" cy="552450"/>
          </a:xfrm>
          <a:prstGeom prst="rect">
            <a:avLst/>
          </a:prstGeom>
        </p:spPr>
      </p:pic>
      <p:pic>
        <p:nvPicPr>
          <p:cNvPr id="10" name="Рисунок 9"/>
          <p:cNvPicPr>
            <a:picLocks noChangeAspect="1"/>
          </p:cNvPicPr>
          <p:nvPr/>
        </p:nvPicPr>
        <p:blipFill>
          <a:blip r:embed="rId8"/>
          <a:stretch>
            <a:fillRect/>
          </a:stretch>
        </p:blipFill>
        <p:spPr>
          <a:xfrm>
            <a:off x="838200" y="6008945"/>
            <a:ext cx="3171825" cy="504825"/>
          </a:xfrm>
          <a:prstGeom prst="rect">
            <a:avLst/>
          </a:prstGeom>
        </p:spPr>
      </p:pic>
      <p:grpSp>
        <p:nvGrpSpPr>
          <p:cNvPr id="14" name="Группа 13"/>
          <p:cNvGrpSpPr/>
          <p:nvPr/>
        </p:nvGrpSpPr>
        <p:grpSpPr>
          <a:xfrm>
            <a:off x="5663681" y="1690688"/>
            <a:ext cx="5486401" cy="2280864"/>
            <a:chOff x="5010538" y="1636125"/>
            <a:chExt cx="5486401" cy="2280864"/>
          </a:xfrm>
        </p:grpSpPr>
        <p:pic>
          <p:nvPicPr>
            <p:cNvPr id="11" name="Рисунок 10"/>
            <p:cNvPicPr>
              <a:picLocks noChangeAspect="1"/>
            </p:cNvPicPr>
            <p:nvPr/>
          </p:nvPicPr>
          <p:blipFill rotWithShape="1">
            <a:blip r:embed="rId9"/>
            <a:srcRect l="2859" r="45593" b="20191"/>
            <a:stretch/>
          </p:blipFill>
          <p:spPr>
            <a:xfrm>
              <a:off x="5010538" y="1636125"/>
              <a:ext cx="4814596" cy="2250130"/>
            </a:xfrm>
            <a:prstGeom prst="rect">
              <a:avLst/>
            </a:prstGeom>
          </p:spPr>
        </p:pic>
        <p:pic>
          <p:nvPicPr>
            <p:cNvPr id="13" name="Рисунок 12"/>
            <p:cNvPicPr>
              <a:picLocks noChangeAspect="1"/>
            </p:cNvPicPr>
            <p:nvPr/>
          </p:nvPicPr>
          <p:blipFill rotWithShape="1">
            <a:blip r:embed="rId9"/>
            <a:srcRect l="89773" r="3035" b="19101"/>
            <a:stretch/>
          </p:blipFill>
          <p:spPr>
            <a:xfrm>
              <a:off x="9825134" y="1636125"/>
              <a:ext cx="671805" cy="2280864"/>
            </a:xfrm>
            <a:prstGeom prst="rect">
              <a:avLst/>
            </a:prstGeom>
          </p:spPr>
        </p:pic>
      </p:grpSp>
      <mc:AlternateContent xmlns:mc="http://schemas.openxmlformats.org/markup-compatibility/2006">
        <mc:Choice xmlns:a14="http://schemas.microsoft.com/office/drawing/2010/main" Requires="a14">
          <p:sp>
            <p:nvSpPr>
              <p:cNvPr id="16" name="TextBox 15"/>
              <p:cNvSpPr txBox="1"/>
              <p:nvPr/>
            </p:nvSpPr>
            <p:spPr>
              <a:xfrm>
                <a:off x="7854175" y="4326716"/>
                <a:ext cx="1420454" cy="5186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ru-RU" i="1" smtClean="0">
                          <a:latin typeface="Cambria Math" panose="02040503050406030204" pitchFamily="18" charset="0"/>
                        </a:rPr>
                        <m:t>𝛼</m:t>
                      </m:r>
                      <m:r>
                        <a:rPr lang="ru-RU" i="0">
                          <a:latin typeface="Cambria Math" panose="02040503050406030204" pitchFamily="18" charset="0"/>
                        </a:rPr>
                        <m:t>=</m:t>
                      </m:r>
                      <m:f>
                        <m:fPr>
                          <m:ctrlPr>
                            <a:rPr lang="ru-RU" i="1">
                              <a:latin typeface="Cambria Math" panose="02040503050406030204" pitchFamily="18" charset="0"/>
                            </a:rPr>
                          </m:ctrlPr>
                        </m:fPr>
                        <m:num>
                          <m:r>
                            <a:rPr lang="ru-RU" i="0">
                              <a:latin typeface="Cambria Math" panose="02040503050406030204" pitchFamily="18" charset="0"/>
                            </a:rPr>
                            <m:t>1</m:t>
                          </m:r>
                        </m:num>
                        <m:den>
                          <m:r>
                            <a:rPr lang="ru-RU" i="0">
                              <a:latin typeface="Cambria Math" panose="02040503050406030204" pitchFamily="18" charset="0"/>
                            </a:rPr>
                            <m:t>2</m:t>
                          </m:r>
                        </m:den>
                      </m:f>
                    </m:oMath>
                  </m:oMathPara>
                </a14:m>
                <a:endParaRPr lang="ru-RU" dirty="0">
                  <a:latin typeface="Times New Roman" panose="02020603050405020304" pitchFamily="18" charset="0"/>
                  <a:cs typeface="Times New Roman" panose="02020603050405020304" pitchFamily="18" charset="0"/>
                </a:endParaRPr>
              </a:p>
            </p:txBody>
          </p:sp>
        </mc:Choice>
        <mc:Fallback>
          <p:sp>
            <p:nvSpPr>
              <p:cNvPr id="16" name="TextBox 15"/>
              <p:cNvSpPr txBox="1">
                <a:spLocks noRot="1" noChangeAspect="1" noMove="1" noResize="1" noEditPoints="1" noAdjustHandles="1" noChangeArrowheads="1" noChangeShapeType="1" noTextEdit="1"/>
              </p:cNvSpPr>
              <p:nvPr/>
            </p:nvSpPr>
            <p:spPr>
              <a:xfrm>
                <a:off x="7854175" y="4326716"/>
                <a:ext cx="1420454" cy="518604"/>
              </a:xfrm>
              <a:prstGeom prst="rect">
                <a:avLst/>
              </a:prstGeom>
              <a:blipFill>
                <a:blip r:embed="rId10"/>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478867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Experiments. </a:t>
            </a:r>
            <a:r>
              <a:rPr lang="en-US" dirty="0" smtClean="0">
                <a:latin typeface="Times New Roman" panose="02020603050405020304" pitchFamily="18" charset="0"/>
                <a:cs typeface="Times New Roman" panose="02020603050405020304" pitchFamily="18" charset="0"/>
              </a:rPr>
              <a:t>Reverse ideal gain</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endParaRPr lang="ru-RU" dirty="0"/>
          </a:p>
        </p:txBody>
      </p:sp>
      <p:pic>
        <p:nvPicPr>
          <p:cNvPr id="4" name="Рисунок 3"/>
          <p:cNvPicPr>
            <a:picLocks noChangeAspect="1"/>
          </p:cNvPicPr>
          <p:nvPr/>
        </p:nvPicPr>
        <p:blipFill>
          <a:blip r:embed="rId2"/>
          <a:stretch>
            <a:fillRect/>
          </a:stretch>
        </p:blipFill>
        <p:spPr>
          <a:xfrm>
            <a:off x="2781300" y="1532314"/>
            <a:ext cx="6629400" cy="5162550"/>
          </a:xfrm>
          <a:prstGeom prst="rect">
            <a:avLst/>
          </a:prstGeom>
        </p:spPr>
      </p:pic>
    </p:spTree>
    <p:extLst>
      <p:ext uri="{BB962C8B-B14F-4D97-AF65-F5344CB8AC3E}">
        <p14:creationId xmlns:p14="http://schemas.microsoft.com/office/powerpoint/2010/main" val="2539609506"/>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2931</TotalTime>
  <Words>350</Words>
  <Application>Microsoft Office PowerPoint</Application>
  <PresentationFormat>Широкоэкранный</PresentationFormat>
  <Paragraphs>45</Paragraphs>
  <Slides>11</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11</vt:i4>
      </vt:variant>
    </vt:vector>
  </HeadingPairs>
  <TitlesOfParts>
    <vt:vector size="17" baseType="lpstr">
      <vt:lpstr>Arial</vt:lpstr>
      <vt:lpstr>Calibri</vt:lpstr>
      <vt:lpstr>Calibri Light</vt:lpstr>
      <vt:lpstr>Cambria Math</vt:lpstr>
      <vt:lpstr>Times New Roman</vt:lpstr>
      <vt:lpstr>Тема Office</vt:lpstr>
      <vt:lpstr>Jaguar?</vt:lpstr>
      <vt:lpstr>Novelty and Diversity in Information Retrieval Evaluation</vt:lpstr>
      <vt:lpstr>Web Search Example</vt:lpstr>
      <vt:lpstr>Question Answering Example</vt:lpstr>
      <vt:lpstr>EVALUATION FRAMEWORK</vt:lpstr>
      <vt:lpstr>EVALUATION FRAMEWORK</vt:lpstr>
      <vt:lpstr>CUMULATIVE GAIN MEASURES</vt:lpstr>
      <vt:lpstr>QA Example</vt:lpstr>
      <vt:lpstr>Experiments. Reverse ideal gain</vt:lpstr>
      <vt:lpstr>Experiments. Pseudo relevance feedback</vt:lpstr>
      <vt:lpstr>Criticism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Jaguar?</dc:title>
  <dc:creator>Айсана Болатбек</dc:creator>
  <cp:lastModifiedBy>Айсана Болатбек</cp:lastModifiedBy>
  <cp:revision>18</cp:revision>
  <dcterms:created xsi:type="dcterms:W3CDTF">2023-04-11T09:54:46Z</dcterms:created>
  <dcterms:modified xsi:type="dcterms:W3CDTF">2023-04-14T07:12:24Z</dcterms:modified>
</cp:coreProperties>
</file>