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89" r:id="rId4"/>
    <p:sldId id="276" r:id="rId5"/>
    <p:sldId id="291" r:id="rId6"/>
    <p:sldId id="295" r:id="rId7"/>
    <p:sldId id="293" r:id="rId8"/>
    <p:sldId id="296" r:id="rId9"/>
    <p:sldId id="298" r:id="rId10"/>
    <p:sldId id="294" r:id="rId11"/>
    <p:sldId id="297" r:id="rId12"/>
    <p:sldId id="272" r:id="rId13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EFE3-70E4-4562-A72A-A98E3E7D4AC8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A1E0A-4AA1-416D-A265-32FE49AD9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306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A1E0A-4AA1-416D-A265-32FE49AD951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42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A1E0A-4AA1-416D-A265-32FE49AD951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869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A1E0A-4AA1-416D-A265-32FE49AD951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46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A1E0A-4AA1-416D-A265-32FE49AD951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1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A1E0A-4AA1-416D-A265-32FE49AD951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6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A1E0A-4AA1-416D-A265-32FE49AD951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906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A1E0A-4AA1-416D-A265-32FE49AD951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67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A1E0A-4AA1-416D-A265-32FE49AD951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18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A1E0A-4AA1-416D-A265-32FE49AD951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435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A1E0A-4AA1-416D-A265-32FE49AD951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098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A1E0A-4AA1-416D-A265-32FE49AD951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44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A1E0A-4AA1-416D-A265-32FE49AD951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11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Для правки текста заголовка щелкните мышьюОбразец заголовка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Седьмой уровень структурыОбразец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200">
                <a:solidFill>
                  <a:srgbClr val="8B8B8B"/>
                </a:solidFill>
                <a:latin typeface="Calibri"/>
              </a:rPr>
              <a:t>11.2.15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FD9960C-C310-45CA-8B62-067ADB7A2480}" type="slidenum">
              <a:rPr lang="ru-RU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eringdb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2"/>
          <p:cNvSpPr txBox="1"/>
          <p:nvPr/>
        </p:nvSpPr>
        <p:spPr>
          <a:xfrm>
            <a:off x="642730" y="1143108"/>
            <a:ext cx="8229240" cy="215309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2000" b="1" dirty="0"/>
              <a:t>Инфраструктура Интернета в контексте регулирования жизненно важных услуг и критических информационных инфраструктур: кейс для активных измерений</a:t>
            </a:r>
            <a:endParaRPr sz="2000" b="1" dirty="0"/>
          </a:p>
          <a:p>
            <a:pPr algn="ctr"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4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EAC57C-AE38-4AFC-A72B-42F45A0EEA9F}" type="slidenum">
              <a:rPr lang="ru-RU" sz="1200">
                <a:solidFill>
                  <a:srgbClr val="8B8B8B"/>
                </a:solidFill>
                <a:latin typeface="Calibri"/>
              </a:rPr>
              <a:t>1</a:t>
            </a:fld>
            <a:endParaRPr/>
          </a:p>
        </p:txBody>
      </p:sp>
      <p:sp>
        <p:nvSpPr>
          <p:cNvPr id="9" name="TextShape 2"/>
          <p:cNvSpPr txBox="1"/>
          <p:nvPr/>
        </p:nvSpPr>
        <p:spPr>
          <a:xfrm>
            <a:off x="1941838" y="5858163"/>
            <a:ext cx="5286469" cy="86303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2000" b="1" dirty="0">
                <a:latin typeface="Calibri"/>
              </a:rPr>
              <a:t>Олег Демидов</a:t>
            </a:r>
            <a:br>
              <a:rPr lang="ru-RU" sz="2000" b="1" dirty="0">
                <a:latin typeface="Calibri"/>
              </a:rPr>
            </a:br>
            <a:r>
              <a:rPr lang="ru-RU" sz="2000" b="1" dirty="0">
                <a:latin typeface="Calibri"/>
              </a:rPr>
              <a:t>Москва, 2016</a:t>
            </a:r>
            <a:endParaRPr lang="en-US" sz="2000" b="1" dirty="0">
              <a:latin typeface="Calibri"/>
            </a:endParaRPr>
          </a:p>
          <a:p>
            <a:pPr algn="ctr">
              <a:lnSpc>
                <a:spcPct val="100000"/>
              </a:lnSpc>
            </a:pPr>
            <a:endParaRPr sz="2000" b="1" dirty="0"/>
          </a:p>
          <a:p>
            <a:pPr algn="ctr"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algn="ctr"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2" t="17439" r="9927" b="19606"/>
          <a:stretch/>
        </p:blipFill>
        <p:spPr bwMode="auto">
          <a:xfrm>
            <a:off x="1444487" y="2332807"/>
            <a:ext cx="6450184" cy="3276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258772" y="0"/>
            <a:ext cx="188522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b="1" dirty="0"/>
              <a:t>CII Research </a:t>
            </a:r>
          </a:p>
          <a:p>
            <a:r>
              <a:rPr lang="en-US" sz="1200" b="1" dirty="0"/>
              <a:t>Moscow Hackathon</a:t>
            </a:r>
            <a:endParaRPr lang="ru-RU" sz="1200" b="1" dirty="0"/>
          </a:p>
          <a:p>
            <a:r>
              <a:rPr lang="en-US" sz="1200" b="1" dirty="0"/>
              <a:t>Oleg Demidov</a:t>
            </a:r>
            <a:endParaRPr lang="ru-RU" sz="1200" b="1" dirty="0"/>
          </a:p>
          <a:p>
            <a:r>
              <a:rPr lang="en-US" sz="1200" b="1" dirty="0"/>
              <a:t>28.08.201</a:t>
            </a:r>
            <a:r>
              <a:rPr lang="ru-RU" sz="1200" b="1" dirty="0"/>
              <a:t>6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75749" y="1431"/>
            <a:ext cx="6839211" cy="957943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Кейс для измерения: </a:t>
            </a:r>
          </a:p>
          <a:p>
            <a:pPr algn="ctr">
              <a:lnSpc>
                <a:spcPct val="100000"/>
              </a:lnSpc>
            </a:pPr>
            <a:r>
              <a:rPr lang="ru-RU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метрики ФРГ</a:t>
            </a:r>
            <a:r>
              <a:rPr lang="en-US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ru-RU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и </a:t>
            </a:r>
            <a:r>
              <a:rPr lang="ru-RU" sz="2800" dirty="0" err="1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датасеты</a:t>
            </a:r>
            <a:endParaRPr lang="ru-RU" sz="2800" dirty="0">
              <a:solidFill>
                <a:srgbClr val="21596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90CD901-BBCE-4B1D-8CB7-8ED63EE56906}" type="slidenum">
              <a:rPr lang="ru-RU" sz="1200">
                <a:solidFill>
                  <a:srgbClr val="8B8B8B"/>
                </a:solidFill>
                <a:latin typeface="Calibri"/>
              </a:rPr>
              <a:t>10</a:t>
            </a:fld>
            <a:endParaRPr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25252"/>
              </p:ext>
            </p:extLst>
          </p:nvPr>
        </p:nvGraphicFramePr>
        <p:xfrm>
          <a:off x="132522" y="943448"/>
          <a:ext cx="8833678" cy="5680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3339">
                  <a:extLst>
                    <a:ext uri="{9D8B030D-6E8A-4147-A177-3AD203B41FA5}">
                      <a16:colId xmlns:a16="http://schemas.microsoft.com/office/drawing/2014/main" val="3732827495"/>
                    </a:ext>
                  </a:extLst>
                </a:gridCol>
                <a:gridCol w="1895061">
                  <a:extLst>
                    <a:ext uri="{9D8B030D-6E8A-4147-A177-3AD203B41FA5}">
                      <a16:colId xmlns:a16="http://schemas.microsoft.com/office/drawing/2014/main" val="1426489485"/>
                    </a:ext>
                  </a:extLst>
                </a:gridCol>
                <a:gridCol w="5300869">
                  <a:extLst>
                    <a:ext uri="{9D8B030D-6E8A-4147-A177-3AD203B41FA5}">
                      <a16:colId xmlns:a16="http://schemas.microsoft.com/office/drawing/2014/main" val="1939283949"/>
                    </a:ext>
                  </a:extLst>
                </a:gridCol>
                <a:gridCol w="1094409">
                  <a:extLst>
                    <a:ext uri="{9D8B030D-6E8A-4147-A177-3AD203B41FA5}">
                      <a16:colId xmlns:a16="http://schemas.microsoft.com/office/drawing/2014/main" val="976528174"/>
                    </a:ext>
                  </a:extLst>
                </a:gridCol>
              </a:tblGrid>
              <a:tr h="529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Категория КВУ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Измеряемый</a:t>
                      </a:r>
                      <a:r>
                        <a:rPr lang="ru-RU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критерий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Пороговое значение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 anchor="b"/>
                </a:tc>
                <a:extLst>
                  <a:ext uri="{0D108BD9-81ED-4DB2-BD59-A6C34878D82A}">
                    <a16:rowId xmlns:a16="http://schemas.microsoft.com/office/drawing/2014/main" val="950095008"/>
                  </a:ext>
                </a:extLst>
              </a:tr>
              <a:tr h="32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Хранение и обработка данных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extLst>
                  <a:ext uri="{0D108BD9-81ED-4DB2-BD59-A6C34878D82A}">
                    <a16:rowId xmlns:a16="http://schemas.microsoft.com/office/drawing/2014/main" val="1756408838"/>
                  </a:ext>
                </a:extLst>
              </a:tr>
              <a:tr h="3550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2.1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</a:rPr>
                        <a:t>Площадки</a:t>
                      </a:r>
                      <a:r>
                        <a:rPr lang="ru-RU" sz="1800" i="1" baseline="0" dirty="0">
                          <a:effectLst/>
                        </a:rPr>
                        <a:t> </a:t>
                      </a:r>
                      <a:r>
                        <a:rPr lang="ru-RU" sz="1800" i="1" dirty="0">
                          <a:effectLst/>
                        </a:rPr>
                        <a:t>хранения данных</a:t>
                      </a:r>
                      <a:endParaRPr lang="ru-RU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extLst>
                  <a:ext uri="{0D108BD9-81ED-4DB2-BD59-A6C34878D82A}">
                    <a16:rowId xmlns:a16="http://schemas.microsoft.com/office/drawing/2014/main" val="1622910964"/>
                  </a:ext>
                </a:extLst>
              </a:tr>
              <a:tr h="4876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2.1.1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Дата-центры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Законтрактованная мощность в МВт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5 МВт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extLst>
                  <a:ext uri="{0D108BD9-81ED-4DB2-BD59-A6C34878D82A}">
                    <a16:rowId xmlns:a16="http://schemas.microsoft.com/office/drawing/2014/main" val="2049867158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2.2.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1" dirty="0">
                          <a:effectLst/>
                        </a:rPr>
                        <a:t>Инфр-ра размещения и хранения данных</a:t>
                      </a:r>
                      <a:endParaRPr lang="ru-RU" sz="1800" b="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extLst>
                  <a:ext uri="{0D108BD9-81ED-4DB2-BD59-A6C34878D82A}">
                    <a16:rowId xmlns:a16="http://schemas.microsoft.com/office/drawing/2014/main" val="4158168064"/>
                  </a:ext>
                </a:extLst>
              </a:tr>
              <a:tr h="32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2.2.1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Серверные парки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Количество эксплуатируемых серверов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25 000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extLst>
                  <a:ext uri="{0D108BD9-81ED-4DB2-BD59-A6C34878D82A}">
                    <a16:rowId xmlns:a16="http://schemas.microsoft.com/office/drawing/2014/main" val="136286557"/>
                  </a:ext>
                </a:extLst>
              </a:tr>
              <a:tr h="594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2.2.2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Сети доставки контента</a:t>
                      </a:r>
                      <a:r>
                        <a:rPr lang="en-US" sz="1800" dirty="0">
                          <a:effectLst/>
                        </a:rPr>
                        <a:t> (CDN)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Объем передаваемых данных (ТБ в год)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75 000 </a:t>
                      </a:r>
                      <a:r>
                        <a:rPr lang="en-US" sz="1800" b="1" dirty="0">
                          <a:effectLst/>
                        </a:rPr>
                        <a:t>TБ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extLst>
                  <a:ext uri="{0D108BD9-81ED-4DB2-BD59-A6C34878D82A}">
                    <a16:rowId xmlns:a16="http://schemas.microsoft.com/office/drawing/2014/main" val="1764593245"/>
                  </a:ext>
                </a:extLst>
              </a:tr>
              <a:tr h="32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2.3.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1" dirty="0">
                          <a:effectLst/>
                        </a:rPr>
                        <a:t>Выпуск цифровых сертификатов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extLst>
                  <a:ext uri="{0D108BD9-81ED-4DB2-BD59-A6C34878D82A}">
                    <a16:rowId xmlns:a16="http://schemas.microsoft.com/office/drawing/2014/main" val="875404506"/>
                  </a:ext>
                </a:extLst>
              </a:tr>
              <a:tr h="68755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2.3.1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Удостоверяющие центры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Кол-во выпущенных квалифицированных</a:t>
                      </a:r>
                      <a:r>
                        <a:rPr lang="ru-RU" sz="1800" baseline="0" dirty="0">
                          <a:effectLst/>
                        </a:rPr>
                        <a:t> сертификатов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500 000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extLst>
                  <a:ext uri="{0D108BD9-81ED-4DB2-BD59-A6C34878D82A}">
                    <a16:rowId xmlns:a16="http://schemas.microsoft.com/office/drawing/2014/main" val="1133894141"/>
                  </a:ext>
                </a:extLst>
              </a:tr>
              <a:tr h="10037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Количество сертификатов для аутентификации общедоступного сервера (серверные </a:t>
                      </a:r>
                      <a:r>
                        <a:rPr lang="ru-RU" sz="1800" dirty="0" err="1">
                          <a:effectLst/>
                        </a:rPr>
                        <a:t>серт</a:t>
                      </a:r>
                      <a:r>
                        <a:rPr lang="ru-RU" sz="1800" dirty="0">
                          <a:effectLst/>
                        </a:rPr>
                        <a:t>-ты для веб-серверов, серверов ЭП, облачных сертификатов</a:t>
                      </a:r>
                      <a:r>
                        <a:rPr lang="ru-RU" sz="1800" baseline="0" dirty="0">
                          <a:effectLst/>
                        </a:rPr>
                        <a:t> </a:t>
                      </a:r>
                      <a:r>
                        <a:rPr lang="ru-RU" sz="1800" dirty="0">
                          <a:effectLst/>
                        </a:rPr>
                        <a:t>(включая </a:t>
                      </a:r>
                      <a:r>
                        <a:rPr lang="ru-RU" sz="1800" dirty="0" err="1">
                          <a:effectLst/>
                        </a:rPr>
                        <a:t>серт</a:t>
                      </a:r>
                      <a:r>
                        <a:rPr lang="ru-RU" sz="1800" dirty="0">
                          <a:effectLst/>
                        </a:rPr>
                        <a:t>-ты</a:t>
                      </a:r>
                      <a:r>
                        <a:rPr lang="ru-RU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TLS</a:t>
                      </a:r>
                      <a:r>
                        <a:rPr lang="ru-RU" sz="1800" dirty="0">
                          <a:effectLst/>
                        </a:rPr>
                        <a:t>/</a:t>
                      </a:r>
                      <a:r>
                        <a:rPr lang="en-US" sz="1800" dirty="0">
                          <a:effectLst/>
                        </a:rPr>
                        <a:t>SSL</a:t>
                      </a:r>
                      <a:r>
                        <a:rPr lang="ru-RU" sz="1800" dirty="0">
                          <a:effectLst/>
                        </a:rPr>
                        <a:t>)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10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ru-RU" sz="1800" b="1" dirty="0">
                          <a:effectLst/>
                        </a:rPr>
                        <a:t>000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extLst>
                  <a:ext uri="{0D108BD9-81ED-4DB2-BD59-A6C34878D82A}">
                    <a16:rowId xmlns:a16="http://schemas.microsoft.com/office/drawing/2014/main" val="1561717866"/>
                  </a:ext>
                </a:extLst>
              </a:tr>
            </a:tbl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424199" y="-22860"/>
            <a:ext cx="188522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b="1" dirty="0"/>
              <a:t>CII Research </a:t>
            </a:r>
          </a:p>
          <a:p>
            <a:r>
              <a:rPr lang="en-US" sz="1200" b="1" dirty="0"/>
              <a:t>Moscow Hackathon</a:t>
            </a:r>
            <a:endParaRPr lang="ru-RU" sz="1200" b="1" dirty="0"/>
          </a:p>
          <a:p>
            <a:r>
              <a:rPr lang="en-US" sz="1200" b="1" dirty="0"/>
              <a:t>Oleg Demidov</a:t>
            </a:r>
            <a:endParaRPr lang="ru-RU" sz="1200" b="1" dirty="0"/>
          </a:p>
          <a:p>
            <a:r>
              <a:rPr lang="en-US" sz="1200" b="1" dirty="0"/>
              <a:t>28.08.201</a:t>
            </a:r>
            <a:r>
              <a:rPr lang="ru-RU" sz="1200" b="1" dirty="0"/>
              <a:t>6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908583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75749" y="1431"/>
            <a:ext cx="6839211" cy="957943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Кейс для измерения: </a:t>
            </a:r>
          </a:p>
          <a:p>
            <a:pPr algn="ctr">
              <a:lnSpc>
                <a:spcPct val="100000"/>
              </a:lnSpc>
            </a:pPr>
            <a:r>
              <a:rPr lang="ru-RU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метрики ФРГ</a:t>
            </a:r>
            <a:r>
              <a:rPr lang="en-US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ru-RU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и </a:t>
            </a:r>
            <a:r>
              <a:rPr lang="ru-RU" sz="2800" dirty="0" err="1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датасеты</a:t>
            </a:r>
            <a:endParaRPr lang="ru-RU" sz="2800" dirty="0">
              <a:solidFill>
                <a:srgbClr val="21596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90CD901-BBCE-4B1D-8CB7-8ED63EE56906}" type="slidenum">
              <a:rPr lang="ru-RU" sz="1200">
                <a:solidFill>
                  <a:srgbClr val="8B8B8B"/>
                </a:solidFill>
                <a:latin typeface="Calibri"/>
              </a:rPr>
              <a:t>11</a:t>
            </a:fld>
            <a:endParaRPr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43430"/>
              </p:ext>
            </p:extLst>
          </p:nvPr>
        </p:nvGraphicFramePr>
        <p:xfrm>
          <a:off x="132522" y="943448"/>
          <a:ext cx="8833678" cy="5889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3339">
                  <a:extLst>
                    <a:ext uri="{9D8B030D-6E8A-4147-A177-3AD203B41FA5}">
                      <a16:colId xmlns:a16="http://schemas.microsoft.com/office/drawing/2014/main" val="3732827495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1426489485"/>
                    </a:ext>
                  </a:extLst>
                </a:gridCol>
                <a:gridCol w="3511826">
                  <a:extLst>
                    <a:ext uri="{9D8B030D-6E8A-4147-A177-3AD203B41FA5}">
                      <a16:colId xmlns:a16="http://schemas.microsoft.com/office/drawing/2014/main" val="4009876800"/>
                    </a:ext>
                  </a:extLst>
                </a:gridCol>
                <a:gridCol w="3373783">
                  <a:extLst>
                    <a:ext uri="{9D8B030D-6E8A-4147-A177-3AD203B41FA5}">
                      <a16:colId xmlns:a16="http://schemas.microsoft.com/office/drawing/2014/main" val="2293300209"/>
                    </a:ext>
                  </a:extLst>
                </a:gridCol>
              </a:tblGrid>
              <a:tr h="529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Категория КВУ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Измеряемый</a:t>
                      </a:r>
                      <a:r>
                        <a:rPr lang="ru-RU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критерий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Потенциальные </a:t>
                      </a:r>
                      <a:r>
                        <a:rPr lang="ru-RU" sz="1400" dirty="0" err="1">
                          <a:effectLst/>
                        </a:rPr>
                        <a:t>датасеты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 anchor="b"/>
                </a:tc>
                <a:extLst>
                  <a:ext uri="{0D108BD9-81ED-4DB2-BD59-A6C34878D82A}">
                    <a16:rowId xmlns:a16="http://schemas.microsoft.com/office/drawing/2014/main" val="950095008"/>
                  </a:ext>
                </a:extLst>
              </a:tr>
              <a:tr h="32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Хранение и обработка данных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08838"/>
                  </a:ext>
                </a:extLst>
              </a:tr>
              <a:tr h="3550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2.1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</a:rPr>
                        <a:t>Площадки</a:t>
                      </a:r>
                      <a:r>
                        <a:rPr lang="ru-RU" sz="1600" i="1" baseline="0" dirty="0">
                          <a:effectLst/>
                        </a:rPr>
                        <a:t> </a:t>
                      </a:r>
                      <a:r>
                        <a:rPr lang="ru-RU" sz="1600" i="1" dirty="0">
                          <a:effectLst/>
                        </a:rPr>
                        <a:t>хранения данных</a:t>
                      </a:r>
                      <a:endParaRPr lang="ru-RU" sz="16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10964"/>
                  </a:ext>
                </a:extLst>
              </a:tr>
              <a:tr h="4876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2.1.1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Дата-центры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Законтрактованная мощность в МВт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600" b="1" dirty="0">
                          <a:effectLst/>
                        </a:rPr>
                        <a:t>Отраслевые</a:t>
                      </a:r>
                      <a:r>
                        <a:rPr lang="ru-RU" sz="1600" b="1" baseline="0" dirty="0">
                          <a:effectLst/>
                        </a:rPr>
                        <a:t> исследования 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6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Данные энергосетей, обслуживающих ЦОД</a:t>
                      </a:r>
                      <a:endParaRPr lang="ru-RU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extLst>
                  <a:ext uri="{0D108BD9-81ED-4DB2-BD59-A6C34878D82A}">
                    <a16:rowId xmlns:a16="http://schemas.microsoft.com/office/drawing/2014/main" val="2049867158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2.2.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1" dirty="0">
                          <a:effectLst/>
                        </a:rPr>
                        <a:t>Инфр-ра размещения и хранения данных</a:t>
                      </a:r>
                      <a:endParaRPr lang="ru-RU" sz="1600" b="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68064"/>
                  </a:ext>
                </a:extLst>
              </a:tr>
              <a:tr h="32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2.2.1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Серверные парки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Количество эксплуатируемых серверов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600" b="1" dirty="0">
                          <a:effectLst/>
                        </a:rPr>
                        <a:t>Статистика</a:t>
                      </a:r>
                      <a:r>
                        <a:rPr lang="ru-RU" sz="1600" b="1" baseline="0" dirty="0">
                          <a:effectLst/>
                        </a:rPr>
                        <a:t> операторов ЦОД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600" b="1" baseline="0" dirty="0">
                          <a:effectLst/>
                        </a:rPr>
                        <a:t>Оценка по числу используемых </a:t>
                      </a:r>
                      <a:r>
                        <a:rPr lang="en-US" sz="1600" b="1" baseline="0" dirty="0">
                          <a:effectLst/>
                        </a:rPr>
                        <a:t>IP</a:t>
                      </a:r>
                      <a:r>
                        <a:rPr lang="ru-RU" sz="1600" b="1" baseline="0" dirty="0">
                          <a:effectLst/>
                        </a:rPr>
                        <a:t>-адресов</a:t>
                      </a:r>
                    </a:p>
                  </a:txBody>
                  <a:tcPr marL="32573" marR="32573" marT="32573" marB="32573"/>
                </a:tc>
                <a:extLst>
                  <a:ext uri="{0D108BD9-81ED-4DB2-BD59-A6C34878D82A}">
                    <a16:rowId xmlns:a16="http://schemas.microsoft.com/office/drawing/2014/main" val="136286557"/>
                  </a:ext>
                </a:extLst>
              </a:tr>
              <a:tr h="594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2.2.2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CDN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Объем передаваемых данных (ТБ в год)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Самоотчетность</a:t>
                      </a:r>
                      <a:r>
                        <a:rPr lang="ru-RU" sz="1600" b="1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операторов </a:t>
                      </a:r>
                      <a:r>
                        <a:rPr lang="en-US" sz="1600" b="1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CDN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extLst>
                  <a:ext uri="{0D108BD9-81ED-4DB2-BD59-A6C34878D82A}">
                    <a16:rowId xmlns:a16="http://schemas.microsoft.com/office/drawing/2014/main" val="1764593245"/>
                  </a:ext>
                </a:extLst>
              </a:tr>
              <a:tr h="32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2.3.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1" dirty="0">
                          <a:effectLst/>
                        </a:rPr>
                        <a:t>Выпуск цифровых сертификатов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04506"/>
                  </a:ext>
                </a:extLst>
              </a:tr>
              <a:tr h="68755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2.3.1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УЦ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Кол-во выпущенных квалифицированных</a:t>
                      </a:r>
                      <a:r>
                        <a:rPr lang="ru-RU" sz="1600" baseline="0" dirty="0">
                          <a:effectLst/>
                        </a:rPr>
                        <a:t> сертификатов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rowSpan="2"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b="1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Статистика регуляторов </a:t>
                      </a:r>
                      <a:r>
                        <a:rPr lang="en-US" sz="1600" b="1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b="1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Минкомсвязи РФ, ФСБ РФ)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arenR"/>
                      </a:pPr>
                      <a:endParaRPr lang="ru-RU" sz="16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extLst>
                  <a:ext uri="{0D108BD9-81ED-4DB2-BD59-A6C34878D82A}">
                    <a16:rowId xmlns:a16="http://schemas.microsoft.com/office/drawing/2014/main" val="1133894141"/>
                  </a:ext>
                </a:extLst>
              </a:tr>
              <a:tr h="10037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Количество сертификатов для аутентификации общедоступного сервера</a:t>
                      </a:r>
                      <a:r>
                        <a:rPr lang="ru-RU" sz="1600" baseline="0" dirty="0">
                          <a:effectLst/>
                        </a:rPr>
                        <a:t> </a:t>
                      </a:r>
                      <a:r>
                        <a:rPr lang="ru-RU" sz="1600" dirty="0">
                          <a:effectLst/>
                        </a:rPr>
                        <a:t>(включая </a:t>
                      </a:r>
                      <a:r>
                        <a:rPr lang="ru-RU" sz="1600" dirty="0" err="1">
                          <a:effectLst/>
                        </a:rPr>
                        <a:t>серт</a:t>
                      </a:r>
                      <a:r>
                        <a:rPr lang="ru-RU" sz="1600" dirty="0">
                          <a:effectLst/>
                        </a:rPr>
                        <a:t>-ты</a:t>
                      </a:r>
                      <a:r>
                        <a:rPr lang="ru-RU" sz="1600" baseline="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TLS</a:t>
                      </a:r>
                      <a:r>
                        <a:rPr lang="ru-RU" sz="1600" dirty="0">
                          <a:effectLst/>
                        </a:rPr>
                        <a:t>/</a:t>
                      </a:r>
                      <a:r>
                        <a:rPr lang="en-US" sz="1600" dirty="0">
                          <a:effectLst/>
                        </a:rPr>
                        <a:t>SSL</a:t>
                      </a:r>
                      <a:r>
                        <a:rPr lang="ru-RU" sz="1600" dirty="0">
                          <a:effectLst/>
                        </a:rPr>
                        <a:t>)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73" marR="32573" marT="32573" marB="32573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717866"/>
                  </a:ext>
                </a:extLst>
              </a:tr>
            </a:tbl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424199" y="-22860"/>
            <a:ext cx="188522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b="1" dirty="0"/>
              <a:t>CII Research </a:t>
            </a:r>
          </a:p>
          <a:p>
            <a:r>
              <a:rPr lang="en-US" sz="1200" b="1" dirty="0"/>
              <a:t>Moscow Hackathon</a:t>
            </a:r>
            <a:endParaRPr lang="ru-RU" sz="1200" b="1" dirty="0"/>
          </a:p>
          <a:p>
            <a:r>
              <a:rPr lang="en-US" sz="1200" b="1" dirty="0"/>
              <a:t>Oleg Demidov</a:t>
            </a:r>
            <a:endParaRPr lang="ru-RU" sz="1200" b="1" dirty="0"/>
          </a:p>
          <a:p>
            <a:r>
              <a:rPr lang="en-US" sz="1200" b="1" dirty="0"/>
              <a:t>28.08.201</a:t>
            </a:r>
            <a:r>
              <a:rPr lang="ru-RU" sz="1200" b="1" dirty="0"/>
              <a:t>6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670661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448000" y="274680"/>
            <a:ext cx="6238440" cy="1142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2172232"/>
            <a:ext cx="8229240" cy="118697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4400" i="1" dirty="0">
                <a:solidFill>
                  <a:srgbClr val="31859C"/>
                </a:solidFill>
                <a:latin typeface="Arial"/>
              </a:rPr>
              <a:t>Спасибо за внимание!</a:t>
            </a:r>
            <a:endParaRPr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58772" y="0"/>
            <a:ext cx="188522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b="1" dirty="0"/>
              <a:t>CII Research </a:t>
            </a:r>
          </a:p>
          <a:p>
            <a:r>
              <a:rPr lang="en-US" sz="1200" b="1" dirty="0"/>
              <a:t>Moscow Hackathon</a:t>
            </a:r>
            <a:endParaRPr lang="ru-RU" sz="1200" b="1" dirty="0"/>
          </a:p>
          <a:p>
            <a:r>
              <a:rPr lang="en-US" sz="1200" b="1" dirty="0"/>
              <a:t>Oleg Demidov</a:t>
            </a:r>
            <a:endParaRPr lang="ru-RU" sz="1200" b="1" dirty="0"/>
          </a:p>
          <a:p>
            <a:r>
              <a:rPr lang="en-US" sz="1200" b="1" dirty="0"/>
              <a:t>28.08.201</a:t>
            </a:r>
            <a:r>
              <a:rPr lang="ru-RU" sz="1200" b="1" dirty="0"/>
              <a:t>6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07414" y="15315"/>
            <a:ext cx="5928033" cy="1007951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Исследование международного опыта регулирования КИИ/ЖВУ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256423" y="1055933"/>
            <a:ext cx="8582777" cy="5400400"/>
          </a:xfrm>
          <a:prstGeom prst="rect">
            <a:avLst/>
          </a:prstGeom>
        </p:spPr>
        <p:txBody>
          <a:bodyPr/>
          <a:lstStyle/>
          <a:p>
            <a:pPr lvl="0"/>
            <a:endParaRPr lang="en-US" sz="2000" b="1" dirty="0">
              <a:solidFill>
                <a:srgbClr val="31859C"/>
              </a:solidFill>
              <a:latin typeface="Calib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31859C"/>
                </a:solidFill>
                <a:latin typeface="Calibri"/>
              </a:rPr>
              <a:t>7 государств: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000" b="1" dirty="0">
              <a:solidFill>
                <a:srgbClr val="31859C"/>
              </a:solidFill>
              <a:latin typeface="Calibri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rgbClr val="31859C"/>
                </a:solidFill>
                <a:latin typeface="Calibri"/>
              </a:rPr>
              <a:t>Аргентина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rgbClr val="31859C"/>
                </a:solidFill>
                <a:latin typeface="Calibri"/>
              </a:rPr>
              <a:t>Германия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rgbClr val="31859C"/>
                </a:solidFill>
                <a:latin typeface="Calibri"/>
              </a:rPr>
              <a:t>КНР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rgbClr val="31859C"/>
                </a:solidFill>
                <a:latin typeface="Calibri"/>
              </a:rPr>
              <a:t>РФ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rgbClr val="31859C"/>
                </a:solidFill>
                <a:latin typeface="Calibri"/>
              </a:rPr>
              <a:t>США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rgbClr val="31859C"/>
                </a:solidFill>
                <a:latin typeface="Calibri"/>
              </a:rPr>
              <a:t>Швеция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rgbClr val="31859C"/>
                </a:solidFill>
                <a:latin typeface="Calibri"/>
              </a:rPr>
              <a:t>Япония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000" b="1" dirty="0">
              <a:solidFill>
                <a:srgbClr val="31859C"/>
              </a:solidFill>
              <a:latin typeface="Calib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31859C"/>
                </a:solidFill>
                <a:latin typeface="Calibri"/>
              </a:rPr>
              <a:t>Надгосударственная структура (ЕС)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000" b="1" dirty="0">
              <a:solidFill>
                <a:srgbClr val="31859C"/>
              </a:solidFill>
              <a:latin typeface="Calib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31859C"/>
                </a:solidFill>
                <a:latin typeface="Calibri"/>
              </a:rPr>
              <a:t>Международная организация (ОЭСР)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000" b="1" dirty="0">
              <a:solidFill>
                <a:srgbClr val="31859C"/>
              </a:solidFill>
              <a:latin typeface="Calibri"/>
            </a:endParaRPr>
          </a:p>
          <a:p>
            <a:pPr lvl="0"/>
            <a:r>
              <a:rPr lang="ru-RU" sz="2000" b="1" dirty="0">
                <a:solidFill>
                  <a:srgbClr val="31859C"/>
                </a:solidFill>
                <a:latin typeface="Calibri"/>
              </a:rPr>
              <a:t>Выборка охватывает передовые регуляторные практики крупнейших цифровых экономик и центров ИТ-инфраструктуры</a:t>
            </a:r>
          </a:p>
        </p:txBody>
      </p:sp>
      <p:sp>
        <p:nvSpPr>
          <p:cNvPr id="8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90CD901-BBCE-4B1D-8CB7-8ED63EE56906}" type="slidenum">
              <a:rPr lang="ru-RU" sz="1200">
                <a:solidFill>
                  <a:srgbClr val="8B8B8B"/>
                </a:solidFill>
                <a:latin typeface="Calibri"/>
              </a:rPr>
              <a:t>2</a:t>
            </a:fld>
            <a:endParaRPr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58772" y="0"/>
            <a:ext cx="188522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b="1" dirty="0"/>
              <a:t>CII Research </a:t>
            </a:r>
          </a:p>
          <a:p>
            <a:r>
              <a:rPr lang="en-US" sz="1200" b="1" dirty="0"/>
              <a:t>Moscow Hackathon</a:t>
            </a:r>
            <a:endParaRPr lang="ru-RU" sz="1200" b="1" dirty="0"/>
          </a:p>
          <a:p>
            <a:r>
              <a:rPr lang="en-US" sz="1200" b="1" dirty="0"/>
              <a:t>Oleg Demidov</a:t>
            </a:r>
            <a:endParaRPr lang="ru-RU" sz="1200" b="1" dirty="0"/>
          </a:p>
          <a:p>
            <a:r>
              <a:rPr lang="en-US" sz="1200" b="1" dirty="0"/>
              <a:t>28.08.201</a:t>
            </a:r>
            <a:r>
              <a:rPr lang="ru-RU" sz="1200" b="1" dirty="0"/>
              <a:t>6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80549" y="-163466"/>
            <a:ext cx="6839211" cy="1223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ru-RU" sz="24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Объект исследования: </a:t>
            </a:r>
          </a:p>
          <a:p>
            <a:pPr algn="ctr"/>
            <a:r>
              <a:rPr lang="ru-RU" sz="24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инфраструктура Интернета в контексте КИИ/ЖВУ </a:t>
            </a:r>
            <a:endParaRPr lang="en-US" sz="2400" dirty="0">
              <a:solidFill>
                <a:srgbClr val="21596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90CD901-BBCE-4B1D-8CB7-8ED63EE56906}" type="slidenum">
              <a:rPr lang="ru-RU" sz="1200">
                <a:solidFill>
                  <a:srgbClr val="8B8B8B"/>
                </a:solidFill>
                <a:latin typeface="Calibri"/>
              </a:rPr>
              <a:t>3</a:t>
            </a:fld>
            <a:endParaRPr/>
          </a:p>
        </p:txBody>
      </p:sp>
      <p:sp>
        <p:nvSpPr>
          <p:cNvPr id="8" name="TextShape 2"/>
          <p:cNvSpPr txBox="1"/>
          <p:nvPr/>
        </p:nvSpPr>
        <p:spPr>
          <a:xfrm>
            <a:off x="238539" y="1060174"/>
            <a:ext cx="8730097" cy="5661026"/>
          </a:xfrm>
          <a:prstGeom prst="rect">
            <a:avLst/>
          </a:prstGeom>
        </p:spPr>
        <p:txBody>
          <a:bodyPr/>
          <a:lstStyle/>
          <a:p>
            <a:pPr lvl="0"/>
            <a:endParaRPr lang="en-US" sz="2000" b="1" dirty="0">
              <a:solidFill>
                <a:srgbClr val="31859C"/>
              </a:solidFill>
              <a:latin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Инфраструктурные элементы глобальной системы уникальных идентификаторов Интернета (система УИИ), прежде всего инфраструктура </a:t>
            </a:r>
            <a:r>
              <a:rPr lang="en-US" sz="2000" dirty="0"/>
              <a:t>DNS</a:t>
            </a:r>
            <a:r>
              <a:rPr lang="ru-RU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инфраструктурные элементы глобальной системы </a:t>
            </a:r>
            <a:r>
              <a:rPr lang="en-US" dirty="0"/>
              <a:t>DNS</a:t>
            </a:r>
            <a:r>
              <a:rPr lang="ru-RU" dirty="0"/>
              <a:t>: авторитативные корневые серверы </a:t>
            </a:r>
            <a:r>
              <a:rPr lang="en-US" dirty="0"/>
              <a:t>DNS</a:t>
            </a:r>
            <a:r>
              <a:rPr lang="ru-RU" dirty="0"/>
              <a:t> и их «зеркала»;</a:t>
            </a:r>
            <a:endParaRPr lang="ru-R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авторитативные серверы </a:t>
            </a:r>
            <a:r>
              <a:rPr lang="en-US" dirty="0"/>
              <a:t>DNS</a:t>
            </a:r>
            <a:r>
              <a:rPr lang="ru-RU" dirty="0"/>
              <a:t>, поддерживающие </a:t>
            </a:r>
            <a:r>
              <a:rPr lang="ru-RU" dirty="0" err="1"/>
              <a:t>страновые</a:t>
            </a:r>
            <a:r>
              <a:rPr lang="ru-RU" dirty="0"/>
              <a:t> и общие домены верхнего уровня; </a:t>
            </a:r>
            <a:endParaRPr lang="ru-R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нижестоящая по уровню иерархии </a:t>
            </a:r>
            <a:r>
              <a:rPr lang="en-US" dirty="0"/>
              <a:t>DNS </a:t>
            </a:r>
            <a:r>
              <a:rPr lang="ru-RU" dirty="0"/>
              <a:t>по отношению к авторитативным корневым серверам инфраструктура </a:t>
            </a:r>
            <a:r>
              <a:rPr lang="en-US" dirty="0"/>
              <a:t>DNS</a:t>
            </a:r>
            <a:r>
              <a:rPr lang="ru-RU" dirty="0"/>
              <a:t>-</a:t>
            </a:r>
            <a:r>
              <a:rPr lang="ru-RU" dirty="0" err="1"/>
              <a:t>резолверов</a:t>
            </a:r>
            <a:r>
              <a:rPr lang="ru-RU" dirty="0"/>
              <a:t>;</a:t>
            </a:r>
          </a:p>
          <a:p>
            <a:pPr lvl="1"/>
            <a:endParaRPr lang="ru-RU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Сетевая инфраструктура ключевых </a:t>
            </a:r>
            <a:r>
              <a:rPr lang="ru-RU" sz="2000" dirty="0" err="1"/>
              <a:t>интернет-провайдеров</a:t>
            </a:r>
            <a:r>
              <a:rPr lang="ru-RU" sz="2000" dirty="0"/>
              <a:t>: магистральные волоконно-оптические сети, </a:t>
            </a:r>
            <a:r>
              <a:rPr lang="ru-RU" sz="2000" dirty="0" err="1"/>
              <a:t>интерконнекты</a:t>
            </a:r>
            <a:r>
              <a:rPr lang="ru-RU" sz="2000" dirty="0"/>
              <a:t>, инфраструктура энергоснабжения и проч., сетевое оборудование маршрутизации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Инфраструктура, обеспечивающая связность и взаимодействие сетей различных операторов: точки обмена трафиком (</a:t>
            </a:r>
            <a:r>
              <a:rPr lang="en-US" sz="2000" dirty="0"/>
              <a:t>IXPs</a:t>
            </a:r>
            <a:r>
              <a:rPr lang="ru-RU" sz="2000" dirty="0"/>
              <a:t>), </a:t>
            </a:r>
            <a:r>
              <a:rPr lang="ru-RU" sz="2000" dirty="0" err="1"/>
              <a:t>интерконнекты</a:t>
            </a:r>
            <a:endParaRPr lang="ru-RU" sz="1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3120" y="-78585"/>
            <a:ext cx="188522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b="1" dirty="0"/>
              <a:t>CII Research </a:t>
            </a:r>
          </a:p>
          <a:p>
            <a:r>
              <a:rPr lang="en-US" sz="1200" b="1" dirty="0"/>
              <a:t>Moscow Hackathon</a:t>
            </a:r>
            <a:endParaRPr lang="ru-RU" sz="1200" b="1" dirty="0"/>
          </a:p>
          <a:p>
            <a:r>
              <a:rPr lang="en-US" sz="1200" b="1" dirty="0"/>
              <a:t>Oleg Demidov</a:t>
            </a:r>
            <a:endParaRPr lang="ru-RU" sz="1200" b="1" dirty="0"/>
          </a:p>
          <a:p>
            <a:r>
              <a:rPr lang="en-US" sz="1200" b="1" dirty="0"/>
              <a:t>28.08.201</a:t>
            </a:r>
            <a:r>
              <a:rPr lang="ru-RU" sz="1200" b="1" dirty="0"/>
              <a:t>6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00571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80549" y="-47152"/>
            <a:ext cx="6839211" cy="1223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Резюме исследования (</a:t>
            </a:r>
            <a:r>
              <a:rPr lang="en-US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I)</a:t>
            </a:r>
            <a:endParaRPr lang="ru-RU" sz="2800" dirty="0">
              <a:solidFill>
                <a:srgbClr val="21596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212035" y="1176488"/>
            <a:ext cx="8756601" cy="5348151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+mj-lt"/>
              </a:rPr>
              <a:t>В международной практике нет единого подхода к регулированию КИИ и единое понимание того, как соотносятся с КИИ сервисы и инфраструктура Интернета.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b="1" dirty="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+mj-lt"/>
              </a:rPr>
              <a:t>Нет универсальной методологии, таксономии и системы критериев для  категорирования и классификации КИИ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b="1" dirty="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+mj-lt"/>
              </a:rPr>
              <a:t>Классификация существующих подходов: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31859C"/>
              </a:solidFill>
              <a:latin typeface="Calibri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(Япония, США и проч.) Объект регулирования - ИТ-инфраструктура КВО, категорирования и таксономии является производной по отношению к КВО. Интернет и  сервисы ИТ-отрасли, не выделяются в отдельный сектор КВО.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(РФ) КИИ = отдельная категория объектов регулирования, но по системе критериев и таксономии производна по отношению к КВО. В ряде случаев понятие КИИ привязывается к АСУ ПТП КВО. Интернет + другие сети передачи данных относятся к КИИ, но в привязке к функционированию КВО.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(ЕС, Германия, Швеция) </a:t>
            </a:r>
            <a:r>
              <a:rPr lang="ru-RU" dirty="0" err="1"/>
              <a:t>ИТ+Интернет</a:t>
            </a:r>
            <a:r>
              <a:rPr lang="ru-RU" dirty="0"/>
              <a:t> = отдельная сфера регулирования; вместо КИИ – жизненно важные услуги (ЖВУ) и критически важные услуги (КВУ). </a:t>
            </a:r>
          </a:p>
          <a:p>
            <a:endParaRPr lang="ru-RU" dirty="0"/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342900" lvl="0" indent="-342900">
              <a:buFont typeface="+mj-lt"/>
              <a:buAutoNum type="arabicPeriod"/>
            </a:pPr>
            <a:endParaRPr lang="ru-RU" dirty="0">
              <a:solidFill>
                <a:srgbClr val="31859C"/>
              </a:solidFill>
              <a:latin typeface="Calibri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90CD901-BBCE-4B1D-8CB7-8ED63EE56906}" type="slidenum">
              <a:rPr lang="ru-RU" sz="1200">
                <a:solidFill>
                  <a:srgbClr val="8B8B8B"/>
                </a:solidFill>
                <a:latin typeface="Calibri"/>
              </a:rPr>
              <a:t>4</a:t>
            </a:fld>
            <a:endParaRPr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58772" y="0"/>
            <a:ext cx="188522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b="1" dirty="0"/>
              <a:t>CII Research </a:t>
            </a:r>
          </a:p>
          <a:p>
            <a:r>
              <a:rPr lang="en-US" sz="1200" b="1" dirty="0"/>
              <a:t>Moscow Hackathon</a:t>
            </a:r>
            <a:endParaRPr lang="ru-RU" sz="1200" b="1" dirty="0"/>
          </a:p>
          <a:p>
            <a:r>
              <a:rPr lang="en-US" sz="1200" b="1" dirty="0"/>
              <a:t>Oleg Demidov</a:t>
            </a:r>
            <a:endParaRPr lang="ru-RU" sz="1200" b="1" dirty="0"/>
          </a:p>
          <a:p>
            <a:r>
              <a:rPr lang="en-US" sz="1200" b="1" dirty="0"/>
              <a:t>28.08.201</a:t>
            </a:r>
            <a:r>
              <a:rPr lang="ru-RU" sz="1200" b="1" dirty="0"/>
              <a:t>6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994157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80549" y="-47152"/>
            <a:ext cx="6839211" cy="1223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Резюме исследования (</a:t>
            </a:r>
            <a:r>
              <a:rPr lang="en-US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II)</a:t>
            </a:r>
            <a:endParaRPr lang="ru-RU" sz="2800" dirty="0">
              <a:solidFill>
                <a:srgbClr val="21596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212035" y="943448"/>
            <a:ext cx="8756601" cy="5777752"/>
          </a:xfrm>
          <a:prstGeom prst="rect">
            <a:avLst/>
          </a:prstGeom>
        </p:spPr>
        <p:txBody>
          <a:bodyPr/>
          <a:lstStyle/>
          <a:p>
            <a:r>
              <a:rPr lang="ru-RU" sz="2000" b="1" dirty="0"/>
              <a:t>Ключевые тенденции в международной регуляторной практике:</a:t>
            </a:r>
          </a:p>
          <a:p>
            <a:endParaRPr lang="ru-RU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Вывод КИИ из элемента обеспечения функционирования КВО в самостоятельную сферу регулирования (КИИ – шире чем АСУ ПТП КВО)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Инфраструктура и сервисы Интернета начинает выделяться в самостоятельный круг объектов регулирования; процесс не завершен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Изменение взгляда на природу предмета регулирования: от защиты </a:t>
            </a:r>
            <a:r>
              <a:rPr lang="ru-RU" b="1" i="1" dirty="0"/>
              <a:t>объектов</a:t>
            </a:r>
            <a:r>
              <a:rPr lang="ru-RU" dirty="0"/>
              <a:t> инфраструктуры к обеспечению БСО (безопасность, стабильность, отказоустойчивость) </a:t>
            </a:r>
            <a:r>
              <a:rPr lang="ru-RU" b="1" i="1" dirty="0"/>
              <a:t>услуг</a:t>
            </a:r>
            <a:r>
              <a:rPr lang="ru-RU" dirty="0"/>
              <a:t>, предоставляемых за счет такой инфраструктуры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рамках ИТ и Интернет отрасли: смена приоритетов от </a:t>
            </a:r>
            <a:r>
              <a:rPr lang="ru-RU" b="1" i="1" dirty="0"/>
              <a:t>защиты</a:t>
            </a:r>
            <a:r>
              <a:rPr lang="ru-RU" dirty="0"/>
              <a:t> и обеспечения </a:t>
            </a:r>
            <a:r>
              <a:rPr lang="ru-RU" b="1" i="1" dirty="0"/>
              <a:t>безопасности</a:t>
            </a:r>
            <a:r>
              <a:rPr lang="ru-RU" dirty="0"/>
              <a:t> к </a:t>
            </a:r>
            <a:r>
              <a:rPr lang="ru-RU" b="1" i="1" dirty="0"/>
              <a:t>непрерывности бизнеса </a:t>
            </a:r>
            <a:r>
              <a:rPr lang="ru-RU" dirty="0"/>
              <a:t>и обеспечению </a:t>
            </a:r>
            <a:r>
              <a:rPr lang="ru-RU" b="1" i="1" dirty="0"/>
              <a:t>БСО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 и государства-члены ЕС: смена целеполагания в регулировании – от обеспечения национальной безопасности за счет защиты КВО/КИИ – к гарантированному предоставлению населению ЖВУ/КВУ</a:t>
            </a:r>
          </a:p>
        </p:txBody>
      </p:sp>
      <p:sp>
        <p:nvSpPr>
          <p:cNvPr id="8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90CD901-BBCE-4B1D-8CB7-8ED63EE56906}" type="slidenum">
              <a:rPr lang="ru-RU" sz="1200">
                <a:solidFill>
                  <a:srgbClr val="8B8B8B"/>
                </a:solidFill>
                <a:latin typeface="Calibri"/>
              </a:rPr>
              <a:t>5</a:t>
            </a:fld>
            <a:endParaRPr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58772" y="0"/>
            <a:ext cx="188522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b="1" dirty="0"/>
              <a:t>CII Research </a:t>
            </a:r>
          </a:p>
          <a:p>
            <a:r>
              <a:rPr lang="en-US" sz="1200" b="1" dirty="0"/>
              <a:t>Moscow Hackathon</a:t>
            </a:r>
            <a:endParaRPr lang="ru-RU" sz="1200" b="1" dirty="0"/>
          </a:p>
          <a:p>
            <a:r>
              <a:rPr lang="en-US" sz="1200" b="1" dirty="0"/>
              <a:t>Oleg Demidov</a:t>
            </a:r>
            <a:endParaRPr lang="ru-RU" sz="1200" b="1" dirty="0"/>
          </a:p>
          <a:p>
            <a:r>
              <a:rPr lang="en-US" sz="1200" b="1" dirty="0"/>
              <a:t>28.08.201</a:t>
            </a:r>
            <a:r>
              <a:rPr lang="ru-RU" sz="1200" b="1" dirty="0"/>
              <a:t>6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31779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80549" y="-47152"/>
            <a:ext cx="6839211" cy="1223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Кейс для измерения: метрики ФРГ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212035" y="943448"/>
            <a:ext cx="8756601" cy="5777752"/>
          </a:xfrm>
          <a:prstGeom prst="rect">
            <a:avLst/>
          </a:prstGeom>
        </p:spPr>
        <p:txBody>
          <a:bodyPr/>
          <a:lstStyle/>
          <a:p>
            <a:r>
              <a:rPr lang="ru-RU" b="1" dirty="0"/>
              <a:t>2015 г.: </a:t>
            </a:r>
            <a:r>
              <a:rPr lang="ru-RU" dirty="0"/>
              <a:t>внесение поправок в федеральное законодательство по ИБ через Акт об информационной безопасности (ITSG)</a:t>
            </a:r>
          </a:p>
          <a:p>
            <a:endParaRPr lang="ru-RU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/>
              <a:t>Определение приоритетных секторов КИ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/>
              <a:t>Определение компетенций федеральных регуляторов по обеспечению ИБ КИ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/>
              <a:t>Выработка линейки требований по обеспечению ИБ и защите систем к операторам КИ</a:t>
            </a:r>
          </a:p>
          <a:p>
            <a:endParaRPr lang="ru-RU" dirty="0"/>
          </a:p>
          <a:p>
            <a:r>
              <a:rPr lang="ru-RU" b="1" dirty="0"/>
              <a:t>Апрель 2016 г.: </a:t>
            </a:r>
            <a:r>
              <a:rPr lang="ru-RU" dirty="0"/>
              <a:t>Распоряжение Федерального управления по информационной безопасности (BSI) об определении круга операторов КИ (КВУ)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Система метрик и количественных пороговых значений по всем видам КВУ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«Правило 500 тыс.»: от услуг конкретного оператора должно зависеть не менее 500 тыс. чел. – критический порог, рассчитанный как доля от общего населения ФРГ (0,625% от 80 млн)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Метрики и пороговые значения подробно по всем видам инфраструктуры Интернет-сектора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b="1" dirty="0"/>
              <a:t>Задача: применить пороговые значения ФРГ к инфраструктуре российской Интернет-отрасли и определить гипотетический круг операторов КВУ РФ</a:t>
            </a:r>
          </a:p>
          <a:p>
            <a:endParaRPr lang="ru-RU" dirty="0"/>
          </a:p>
        </p:txBody>
      </p:sp>
      <p:sp>
        <p:nvSpPr>
          <p:cNvPr id="8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90CD901-BBCE-4B1D-8CB7-8ED63EE56906}" type="slidenum">
              <a:rPr lang="ru-RU" sz="1200">
                <a:solidFill>
                  <a:srgbClr val="8B8B8B"/>
                </a:solidFill>
                <a:latin typeface="Calibri"/>
              </a:rPr>
              <a:t>6</a:t>
            </a:fld>
            <a:endParaRPr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58772" y="0"/>
            <a:ext cx="188522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b="1" dirty="0"/>
              <a:t>CII Research </a:t>
            </a:r>
          </a:p>
          <a:p>
            <a:r>
              <a:rPr lang="en-US" sz="1200" b="1" dirty="0"/>
              <a:t>Moscow Hackathon</a:t>
            </a:r>
            <a:endParaRPr lang="ru-RU" sz="1200" b="1" dirty="0"/>
          </a:p>
          <a:p>
            <a:r>
              <a:rPr lang="en-US" sz="1200" b="1" dirty="0"/>
              <a:t>Oleg Demidov</a:t>
            </a:r>
            <a:endParaRPr lang="ru-RU" sz="1200" b="1" dirty="0"/>
          </a:p>
          <a:p>
            <a:r>
              <a:rPr lang="en-US" sz="1200" b="1" dirty="0"/>
              <a:t>28.08.201</a:t>
            </a:r>
            <a:r>
              <a:rPr lang="ru-RU" sz="1200" b="1" dirty="0"/>
              <a:t>6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790605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80549" y="-47152"/>
            <a:ext cx="6839211" cy="957943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Кейс для измерения: </a:t>
            </a:r>
          </a:p>
          <a:p>
            <a:pPr algn="ctr">
              <a:lnSpc>
                <a:spcPct val="100000"/>
              </a:lnSpc>
            </a:pPr>
            <a:r>
              <a:rPr lang="ru-RU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метрики ФРГ и </a:t>
            </a:r>
            <a:r>
              <a:rPr lang="ru-RU" sz="2800" dirty="0" err="1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датасеты</a:t>
            </a:r>
            <a:endParaRPr lang="ru-RU" sz="2800" dirty="0">
              <a:solidFill>
                <a:srgbClr val="21596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90CD901-BBCE-4B1D-8CB7-8ED63EE56906}" type="slidenum">
              <a:rPr lang="ru-RU" sz="1200">
                <a:solidFill>
                  <a:srgbClr val="8B8B8B"/>
                </a:solidFill>
                <a:latin typeface="Calibri"/>
              </a:rPr>
              <a:t>7</a:t>
            </a:fld>
            <a:endParaRPr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20531"/>
              </p:ext>
            </p:extLst>
          </p:nvPr>
        </p:nvGraphicFramePr>
        <p:xfrm>
          <a:off x="92763" y="910791"/>
          <a:ext cx="8873437" cy="6114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9846">
                  <a:extLst>
                    <a:ext uri="{9D8B030D-6E8A-4147-A177-3AD203B41FA5}">
                      <a16:colId xmlns:a16="http://schemas.microsoft.com/office/drawing/2014/main" val="2367398473"/>
                    </a:ext>
                  </a:extLst>
                </a:gridCol>
                <a:gridCol w="4028661">
                  <a:extLst>
                    <a:ext uri="{9D8B030D-6E8A-4147-A177-3AD203B41FA5}">
                      <a16:colId xmlns:a16="http://schemas.microsoft.com/office/drawing/2014/main" val="1373042907"/>
                    </a:ext>
                  </a:extLst>
                </a:gridCol>
                <a:gridCol w="3101008">
                  <a:extLst>
                    <a:ext uri="{9D8B030D-6E8A-4147-A177-3AD203B41FA5}">
                      <a16:colId xmlns:a16="http://schemas.microsoft.com/office/drawing/2014/main" val="3446587452"/>
                    </a:ext>
                  </a:extLst>
                </a:gridCol>
                <a:gridCol w="1173922">
                  <a:extLst>
                    <a:ext uri="{9D8B030D-6E8A-4147-A177-3AD203B41FA5}">
                      <a16:colId xmlns:a16="http://schemas.microsoft.com/office/drawing/2014/main" val="4107653523"/>
                    </a:ext>
                  </a:extLst>
                </a:gridCol>
              </a:tblGrid>
              <a:tr h="397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Категория критически</a:t>
                      </a:r>
                      <a:r>
                        <a:rPr lang="ru-RU" sz="1400" baseline="0" dirty="0">
                          <a:effectLst/>
                        </a:rPr>
                        <a:t> важных услуг (</a:t>
                      </a:r>
                      <a:r>
                        <a:rPr lang="ru-RU" sz="1400" dirty="0">
                          <a:effectLst/>
                        </a:rPr>
                        <a:t>КВУ)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Измеряемый критерий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Пороговое значение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extLst>
                  <a:ext uri="{0D108BD9-81ED-4DB2-BD59-A6C34878D82A}">
                    <a16:rowId xmlns:a16="http://schemas.microsoft.com/office/drawing/2014/main" val="3831332918"/>
                  </a:ext>
                </a:extLst>
              </a:tr>
              <a:tr h="269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1.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Голосовая связь и передача данных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extLst>
                  <a:ext uri="{0D108BD9-81ED-4DB2-BD59-A6C34878D82A}">
                    <a16:rowId xmlns:a16="http://schemas.microsoft.com/office/drawing/2014/main" val="2171259452"/>
                  </a:ext>
                </a:extLst>
              </a:tr>
              <a:tr h="269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1.1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1" dirty="0">
                          <a:effectLst/>
                        </a:rPr>
                        <a:t>Доступ</a:t>
                      </a:r>
                      <a:endParaRPr lang="ru-RU" sz="1800" b="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extLst>
                  <a:ext uri="{0D108BD9-81ED-4DB2-BD59-A6C34878D82A}">
                    <a16:rowId xmlns:a16="http://schemas.microsoft.com/office/drawing/2014/main" val="392408004"/>
                  </a:ext>
                </a:extLst>
              </a:tr>
              <a:tr h="768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1.1.1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Сети локального доступа, обеспечивающие общедоступные услуги связи и передачи данных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Число клиентов 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100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ru-RU" sz="1800" b="1" dirty="0">
                          <a:effectLst/>
                        </a:rPr>
                        <a:t>000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extLst>
                  <a:ext uri="{0D108BD9-81ED-4DB2-BD59-A6C34878D82A}">
                    <a16:rowId xmlns:a16="http://schemas.microsoft.com/office/drawing/2014/main" val="1756269477"/>
                  </a:ext>
                </a:extLst>
              </a:tr>
              <a:tr h="269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1.2.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1" dirty="0">
                          <a:effectLst/>
                        </a:rPr>
                        <a:t>Передача голосового сигнала и данных</a:t>
                      </a:r>
                      <a:endParaRPr lang="ru-RU" sz="1800" b="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extLst>
                  <a:ext uri="{0D108BD9-81ED-4DB2-BD59-A6C34878D82A}">
                    <a16:rowId xmlns:a16="http://schemas.microsoft.com/office/drawing/2014/main" val="2935675016"/>
                  </a:ext>
                </a:extLst>
              </a:tr>
              <a:tr h="1018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1.2.1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Передающие сети, поддерживающие общедоступные услуги передачи данных и доступа в Интернет (не входит пункт 1.1.1)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Кол-во пользователей соответствующей услуги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100</a:t>
                      </a:r>
                      <a:r>
                        <a:rPr lang="en-US" sz="1800" b="0" dirty="0">
                          <a:effectLst/>
                        </a:rPr>
                        <a:t> </a:t>
                      </a:r>
                      <a:r>
                        <a:rPr lang="en-US" sz="1800" b="1" dirty="0">
                          <a:effectLst/>
                        </a:rPr>
                        <a:t>000 </a:t>
                      </a:r>
                      <a:endParaRPr lang="ru-RU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</a:t>
                      </a:r>
                      <a:br>
                        <a:rPr lang="en-US" sz="1800" b="1" dirty="0">
                          <a:effectLst/>
                        </a:rPr>
                      </a:b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extLst>
                  <a:ext uri="{0D108BD9-81ED-4DB2-BD59-A6C34878D82A}">
                    <a16:rowId xmlns:a16="http://schemas.microsoft.com/office/drawing/2014/main" val="1679721323"/>
                  </a:ext>
                </a:extLst>
              </a:tr>
              <a:tr h="269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1.3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1" dirty="0">
                          <a:effectLst/>
                        </a:rPr>
                        <a:t>Обмен трафика</a:t>
                      </a:r>
                      <a:endParaRPr lang="ru-RU" sz="1800" b="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extLst>
                  <a:ext uri="{0D108BD9-81ED-4DB2-BD59-A6C34878D82A}">
                    <a16:rowId xmlns:a16="http://schemas.microsoft.com/office/drawing/2014/main" val="1006873471"/>
                  </a:ext>
                </a:extLst>
              </a:tr>
              <a:tr h="519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1.3.1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Точки обмена трафиком (</a:t>
                      </a:r>
                      <a:r>
                        <a:rPr lang="en-US" sz="1800" b="0" dirty="0">
                          <a:effectLst/>
                        </a:rPr>
                        <a:t>IXP</a:t>
                      </a:r>
                      <a:r>
                        <a:rPr lang="ru-RU" sz="1800" b="0" dirty="0">
                          <a:effectLst/>
                        </a:rPr>
                        <a:t>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Среднегодовое количество подключенных АС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300 АС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extLst>
                  <a:ext uri="{0D108BD9-81ED-4DB2-BD59-A6C34878D82A}">
                    <a16:rowId xmlns:a16="http://schemas.microsoft.com/office/drawing/2014/main" val="2644776453"/>
                  </a:ext>
                </a:extLst>
              </a:tr>
              <a:tr h="269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1.4.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1" dirty="0">
                          <a:effectLst/>
                        </a:rPr>
                        <a:t>Управление </a:t>
                      </a:r>
                      <a:r>
                        <a:rPr lang="en-US" sz="1800" b="0" i="1" dirty="0">
                          <a:effectLst/>
                        </a:rPr>
                        <a:t>DNS </a:t>
                      </a:r>
                      <a:endParaRPr lang="ru-RU" sz="1800" b="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extLst>
                  <a:ext uri="{0D108BD9-81ED-4DB2-BD59-A6C34878D82A}">
                    <a16:rowId xmlns:a16="http://schemas.microsoft.com/office/drawing/2014/main" val="1278259601"/>
                  </a:ext>
                </a:extLst>
              </a:tr>
              <a:tr h="519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1.4.1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Рекурсивные</a:t>
                      </a:r>
                      <a:r>
                        <a:rPr lang="ru-RU" sz="1800" b="0" baseline="0" dirty="0">
                          <a:effectLst/>
                        </a:rPr>
                        <a:t> </a:t>
                      </a:r>
                      <a:r>
                        <a:rPr lang="en-US" sz="1800" b="0" dirty="0">
                          <a:effectLst/>
                        </a:rPr>
                        <a:t>DNS</a:t>
                      </a:r>
                      <a:r>
                        <a:rPr lang="ru-RU" sz="1800" b="0" dirty="0">
                          <a:effectLst/>
                        </a:rPr>
                        <a:t>-</a:t>
                      </a:r>
                      <a:r>
                        <a:rPr lang="ru-RU" sz="1800" b="0" dirty="0" err="1">
                          <a:effectLst/>
                        </a:rPr>
                        <a:t>резолверы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Ежедневное количество </a:t>
                      </a:r>
                      <a:r>
                        <a:rPr lang="en-US" sz="1800" b="0" dirty="0">
                          <a:effectLst/>
                        </a:rPr>
                        <a:t>DNS</a:t>
                      </a:r>
                      <a:r>
                        <a:rPr lang="ru-RU" sz="1800" b="0" dirty="0">
                          <a:effectLst/>
                        </a:rPr>
                        <a:t>­-запросов 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2 500 000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extLst>
                  <a:ext uri="{0D108BD9-81ED-4DB2-BD59-A6C34878D82A}">
                    <a16:rowId xmlns:a16="http://schemas.microsoft.com/office/drawing/2014/main" val="524808906"/>
                  </a:ext>
                </a:extLst>
              </a:tr>
              <a:tr h="6542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1.4.2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Авторитативные серверы </a:t>
                      </a:r>
                      <a:r>
                        <a:rPr lang="en-US" sz="1800" b="0" dirty="0">
                          <a:effectLst/>
                        </a:rPr>
                        <a:t>DNS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Кол-во доменов, для кот. сервер </a:t>
                      </a:r>
                      <a:r>
                        <a:rPr lang="ru-RU" sz="1800" b="0" dirty="0" err="1">
                          <a:effectLst/>
                        </a:rPr>
                        <a:t>авторитативный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250 000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extLst>
                  <a:ext uri="{0D108BD9-81ED-4DB2-BD59-A6C34878D82A}">
                    <a16:rowId xmlns:a16="http://schemas.microsoft.com/office/drawing/2014/main" val="904892719"/>
                  </a:ext>
                </a:extLst>
              </a:tr>
            </a:tbl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364932" y="0"/>
            <a:ext cx="188522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b="1" dirty="0"/>
              <a:t>CII Research </a:t>
            </a:r>
          </a:p>
          <a:p>
            <a:r>
              <a:rPr lang="en-US" sz="1200" b="1" dirty="0"/>
              <a:t>Moscow Hackathon</a:t>
            </a:r>
            <a:endParaRPr lang="ru-RU" sz="1200" b="1" dirty="0"/>
          </a:p>
          <a:p>
            <a:r>
              <a:rPr lang="en-US" sz="1200" b="1" dirty="0"/>
              <a:t>Oleg Demidov</a:t>
            </a:r>
            <a:endParaRPr lang="ru-RU" sz="1200" b="1" dirty="0"/>
          </a:p>
          <a:p>
            <a:r>
              <a:rPr lang="en-US" sz="1200" b="1" dirty="0"/>
              <a:t>28.08.201</a:t>
            </a:r>
            <a:r>
              <a:rPr lang="ru-RU" sz="1200" b="1" dirty="0"/>
              <a:t>6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807887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80549" y="-47152"/>
            <a:ext cx="6839211" cy="957943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Кейс для измерения: </a:t>
            </a:r>
          </a:p>
          <a:p>
            <a:pPr algn="ctr">
              <a:lnSpc>
                <a:spcPct val="100000"/>
              </a:lnSpc>
            </a:pPr>
            <a:r>
              <a:rPr lang="ru-RU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метрики ФРГ и </a:t>
            </a:r>
            <a:r>
              <a:rPr lang="ru-RU" sz="2800" dirty="0" err="1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датасеты</a:t>
            </a:r>
            <a:endParaRPr lang="ru-RU" sz="2800" dirty="0">
              <a:solidFill>
                <a:srgbClr val="21596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90CD901-BBCE-4B1D-8CB7-8ED63EE56906}" type="slidenum">
              <a:rPr lang="ru-RU" sz="1200">
                <a:solidFill>
                  <a:srgbClr val="8B8B8B"/>
                </a:solidFill>
                <a:latin typeface="Calibri"/>
              </a:rPr>
              <a:t>8</a:t>
            </a:fld>
            <a:endParaRPr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19157"/>
              </p:ext>
            </p:extLst>
          </p:nvPr>
        </p:nvGraphicFramePr>
        <p:xfrm>
          <a:off x="145771" y="888369"/>
          <a:ext cx="8873437" cy="6066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9846">
                  <a:extLst>
                    <a:ext uri="{9D8B030D-6E8A-4147-A177-3AD203B41FA5}">
                      <a16:colId xmlns:a16="http://schemas.microsoft.com/office/drawing/2014/main" val="2367398473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1373042907"/>
                    </a:ext>
                  </a:extLst>
                </a:gridCol>
                <a:gridCol w="106017">
                  <a:extLst>
                    <a:ext uri="{9D8B030D-6E8A-4147-A177-3AD203B41FA5}">
                      <a16:colId xmlns:a16="http://schemas.microsoft.com/office/drawing/2014/main" val="1093012218"/>
                    </a:ext>
                  </a:extLst>
                </a:gridCol>
                <a:gridCol w="2915478">
                  <a:extLst>
                    <a:ext uri="{9D8B030D-6E8A-4147-A177-3AD203B41FA5}">
                      <a16:colId xmlns:a16="http://schemas.microsoft.com/office/drawing/2014/main" val="1056492900"/>
                    </a:ext>
                  </a:extLst>
                </a:gridCol>
                <a:gridCol w="3307522">
                  <a:extLst>
                    <a:ext uri="{9D8B030D-6E8A-4147-A177-3AD203B41FA5}">
                      <a16:colId xmlns:a16="http://schemas.microsoft.com/office/drawing/2014/main" val="1789679044"/>
                    </a:ext>
                  </a:extLst>
                </a:gridCol>
              </a:tblGrid>
              <a:tr h="397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Категория критически</a:t>
                      </a:r>
                      <a:r>
                        <a:rPr lang="ru-RU" sz="1400" baseline="0" dirty="0">
                          <a:effectLst/>
                        </a:rPr>
                        <a:t> важных услуг (</a:t>
                      </a:r>
                      <a:r>
                        <a:rPr lang="ru-RU" sz="1400" dirty="0">
                          <a:effectLst/>
                        </a:rPr>
                        <a:t>КВУ)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Измеряемый критерий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Потенциальные </a:t>
                      </a:r>
                      <a:r>
                        <a:rPr lang="ru-RU" sz="1400" dirty="0" err="1">
                          <a:effectLst/>
                        </a:rPr>
                        <a:t>датасеты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extLst>
                  <a:ext uri="{0D108BD9-81ED-4DB2-BD59-A6C34878D82A}">
                    <a16:rowId xmlns:a16="http://schemas.microsoft.com/office/drawing/2014/main" val="3831332918"/>
                  </a:ext>
                </a:extLst>
              </a:tr>
              <a:tr h="269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1.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Голосовая связь и передача данных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59452"/>
                  </a:ext>
                </a:extLst>
              </a:tr>
              <a:tr h="269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1.1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1" dirty="0">
                          <a:effectLst/>
                        </a:rPr>
                        <a:t>Доступ</a:t>
                      </a:r>
                      <a:endParaRPr lang="ru-RU" sz="1800" b="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08004"/>
                  </a:ext>
                </a:extLst>
              </a:tr>
              <a:tr h="768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1.1.1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Сети локального доступа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Число клиентов 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Статистика Минкомсвязи РФ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Оценка  по числу использованных 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IP-</a:t>
                      </a:r>
                      <a:r>
                        <a:rPr lang="ru-RU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адресов для доступа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</a:t>
                      </a:r>
                      <a:r>
                        <a:rPr lang="ru-RU" sz="16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сети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extLst>
                  <a:ext uri="{0D108BD9-81ED-4DB2-BD59-A6C34878D82A}">
                    <a16:rowId xmlns:a16="http://schemas.microsoft.com/office/drawing/2014/main" val="1756269477"/>
                  </a:ext>
                </a:extLst>
              </a:tr>
              <a:tr h="269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1.2.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1" dirty="0">
                          <a:effectLst/>
                        </a:rPr>
                        <a:t>Передача голосового сигнала и данных</a:t>
                      </a:r>
                      <a:endParaRPr lang="ru-RU" sz="1600" b="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75016"/>
                  </a:ext>
                </a:extLst>
              </a:tr>
              <a:tr h="1018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1.2.1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Передающие сети (не входит пункт 1.1.1)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Кол-во пользователей услуги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 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ru-RU" sz="1600" b="1" dirty="0">
                          <a:effectLst/>
                        </a:rPr>
                        <a:t>Сбор статистики</a:t>
                      </a:r>
                      <a:r>
                        <a:rPr lang="ru-RU" sz="1600" b="1" baseline="0" dirty="0">
                          <a:effectLst/>
                        </a:rPr>
                        <a:t> по транзитным АС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extLst>
                  <a:ext uri="{0D108BD9-81ED-4DB2-BD59-A6C34878D82A}">
                    <a16:rowId xmlns:a16="http://schemas.microsoft.com/office/drawing/2014/main" val="1679721323"/>
                  </a:ext>
                </a:extLst>
              </a:tr>
              <a:tr h="269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1.3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1" dirty="0">
                          <a:effectLst/>
                        </a:rPr>
                        <a:t>Обмен трафика</a:t>
                      </a:r>
                      <a:endParaRPr lang="ru-RU" sz="1600" b="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873471"/>
                  </a:ext>
                </a:extLst>
              </a:tr>
              <a:tr h="519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1.3.1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Точки обмена трафиком (</a:t>
                      </a:r>
                      <a:r>
                        <a:rPr lang="en-US" sz="1600" b="0" dirty="0">
                          <a:effectLst/>
                        </a:rPr>
                        <a:t>IXP</a:t>
                      </a:r>
                      <a:r>
                        <a:rPr lang="ru-RU" sz="1600" b="0" dirty="0">
                          <a:effectLst/>
                        </a:rPr>
                        <a:t>)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Среднегодовое количество подключенных АС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600" b="1" dirty="0">
                          <a:effectLst/>
                        </a:rPr>
                        <a:t>Данные</a:t>
                      </a:r>
                      <a:r>
                        <a:rPr lang="ru-RU" sz="1600" b="1" baseline="0" dirty="0">
                          <a:effectLst/>
                        </a:rPr>
                        <a:t> </a:t>
                      </a:r>
                      <a:r>
                        <a:rPr lang="en-US" sz="1600" b="1" baseline="0" dirty="0">
                          <a:effectLst/>
                          <a:hlinkClick r:id="rId3"/>
                        </a:rPr>
                        <a:t>PeeringDB</a:t>
                      </a:r>
                      <a:endParaRPr lang="en-US" sz="1600" b="1" baseline="0" dirty="0">
                        <a:effectLst/>
                      </a:endParaRP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600" b="1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Статистика</a:t>
                      </a:r>
                      <a:r>
                        <a:rPr lang="en-US" sz="1600" b="1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IXP (BGP Summary </a:t>
                      </a:r>
                      <a:r>
                        <a:rPr lang="ru-RU" sz="1600" b="1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en-US" sz="1600" b="1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Looking Glass)</a:t>
                      </a:r>
                      <a:endParaRPr lang="ru-RU" sz="16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extLst>
                  <a:ext uri="{0D108BD9-81ED-4DB2-BD59-A6C34878D82A}">
                    <a16:rowId xmlns:a16="http://schemas.microsoft.com/office/drawing/2014/main" val="2644776453"/>
                  </a:ext>
                </a:extLst>
              </a:tr>
              <a:tr h="269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1.4.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1" dirty="0">
                          <a:effectLst/>
                        </a:rPr>
                        <a:t>Управление </a:t>
                      </a:r>
                      <a:r>
                        <a:rPr lang="en-US" sz="1600" b="0" i="1" dirty="0">
                          <a:effectLst/>
                        </a:rPr>
                        <a:t>DNS </a:t>
                      </a:r>
                      <a:endParaRPr lang="ru-RU" sz="1600" b="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59601"/>
                  </a:ext>
                </a:extLst>
              </a:tr>
              <a:tr h="519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1.4.1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Рекурсивные</a:t>
                      </a:r>
                      <a:r>
                        <a:rPr lang="ru-RU" sz="1600" b="0" baseline="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DNS</a:t>
                      </a:r>
                      <a:r>
                        <a:rPr lang="ru-RU" sz="1600" b="0" dirty="0">
                          <a:effectLst/>
                        </a:rPr>
                        <a:t>-</a:t>
                      </a:r>
                      <a:r>
                        <a:rPr lang="ru-RU" sz="1600" b="0" dirty="0" err="1">
                          <a:effectLst/>
                        </a:rPr>
                        <a:t>резолверы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Ежедневное количество </a:t>
                      </a:r>
                      <a:r>
                        <a:rPr lang="en-US" sz="1600" b="0" dirty="0">
                          <a:effectLst/>
                        </a:rPr>
                        <a:t>DNS</a:t>
                      </a:r>
                      <a:r>
                        <a:rPr lang="ru-RU" sz="1600" b="0" dirty="0">
                          <a:effectLst/>
                        </a:rPr>
                        <a:t>­-запросов для</a:t>
                      </a:r>
                      <a:r>
                        <a:rPr lang="ru-RU" sz="1600" b="0" baseline="0" dirty="0">
                          <a:effectLst/>
                        </a:rPr>
                        <a:t> зоны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Приблизительная</a:t>
                      </a:r>
                      <a:r>
                        <a:rPr lang="ru-RU" sz="16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оценка по данным </a:t>
                      </a:r>
                      <a:r>
                        <a:rPr lang="en-US" sz="16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DNSDB</a:t>
                      </a:r>
                      <a:endParaRPr lang="ru-RU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extLst>
                  <a:ext uri="{0D108BD9-81ED-4DB2-BD59-A6C34878D82A}">
                    <a16:rowId xmlns:a16="http://schemas.microsoft.com/office/drawing/2014/main" val="524808906"/>
                  </a:ext>
                </a:extLst>
              </a:tr>
              <a:tr h="6542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1.4.2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Авторитативные серверы </a:t>
                      </a:r>
                      <a:r>
                        <a:rPr lang="en-US" sz="1600" b="0" dirty="0">
                          <a:effectLst/>
                        </a:rPr>
                        <a:t>DNS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Кол-во доменов, для кот. сервер </a:t>
                      </a:r>
                      <a:r>
                        <a:rPr lang="ru-RU" sz="1600" b="0" dirty="0" err="1">
                          <a:effectLst/>
                        </a:rPr>
                        <a:t>авторитативный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Данные сканирования зон</a:t>
                      </a:r>
                      <a:r>
                        <a:rPr lang="ru-RU" sz="1600" b="1" baseline="0" dirty="0">
                          <a:effectLst/>
                        </a:rPr>
                        <a:t> </a:t>
                      </a:r>
                      <a:r>
                        <a:rPr lang="en-US" sz="1600" b="1" baseline="0" dirty="0">
                          <a:effectLst/>
                        </a:rPr>
                        <a:t>DNS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89" marR="16889" marT="16889" marB="16889"/>
                </a:tc>
                <a:extLst>
                  <a:ext uri="{0D108BD9-81ED-4DB2-BD59-A6C34878D82A}">
                    <a16:rowId xmlns:a16="http://schemas.microsoft.com/office/drawing/2014/main" val="904892719"/>
                  </a:ext>
                </a:extLst>
              </a:tr>
            </a:tbl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364932" y="0"/>
            <a:ext cx="188522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b="1" dirty="0"/>
              <a:t>CII Research </a:t>
            </a:r>
          </a:p>
          <a:p>
            <a:r>
              <a:rPr lang="en-US" sz="1200" b="1" dirty="0"/>
              <a:t>Moscow Hackathon</a:t>
            </a:r>
            <a:endParaRPr lang="ru-RU" sz="1200" b="1" dirty="0"/>
          </a:p>
          <a:p>
            <a:r>
              <a:rPr lang="en-US" sz="1200" b="1" dirty="0"/>
              <a:t>Oleg Demidov</a:t>
            </a:r>
            <a:endParaRPr lang="ru-RU" sz="1200" b="1" dirty="0"/>
          </a:p>
          <a:p>
            <a:r>
              <a:rPr lang="en-US" sz="1200" b="1" dirty="0"/>
              <a:t>28.08.201</a:t>
            </a:r>
            <a:r>
              <a:rPr lang="ru-RU" sz="1200" b="1" dirty="0"/>
              <a:t>6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2835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80549" y="-47152"/>
            <a:ext cx="6839211" cy="957943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Пример: </a:t>
            </a:r>
            <a:r>
              <a:rPr lang="en-US" sz="28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MSK-IX Looking Glass</a:t>
            </a:r>
            <a:endParaRPr lang="ru-RU" sz="2800" dirty="0">
              <a:solidFill>
                <a:srgbClr val="21596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90CD901-BBCE-4B1D-8CB7-8ED63EE56906}" type="slidenum">
              <a:rPr lang="ru-RU" sz="1200">
                <a:solidFill>
                  <a:srgbClr val="8B8B8B"/>
                </a:solidFill>
                <a:latin typeface="Calibri"/>
              </a:rPr>
              <a:t>9</a:t>
            </a:fld>
            <a:endParaRPr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364932" y="0"/>
            <a:ext cx="188522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b="1" dirty="0"/>
              <a:t>CII Research </a:t>
            </a:r>
          </a:p>
          <a:p>
            <a:r>
              <a:rPr lang="en-US" sz="1200" b="1" dirty="0"/>
              <a:t>Moscow Hackathon</a:t>
            </a:r>
            <a:endParaRPr lang="ru-RU" sz="1200" b="1" dirty="0"/>
          </a:p>
          <a:p>
            <a:r>
              <a:rPr lang="en-US" sz="1200" b="1" dirty="0"/>
              <a:t>Oleg Demidov</a:t>
            </a:r>
            <a:endParaRPr lang="ru-RU" sz="1200" b="1" dirty="0"/>
          </a:p>
          <a:p>
            <a:r>
              <a:rPr lang="en-US" sz="1200" b="1" dirty="0"/>
              <a:t>28.08.201</a:t>
            </a:r>
            <a:r>
              <a:rPr lang="ru-RU" sz="1200" b="1" dirty="0"/>
              <a:t>6</a:t>
            </a:r>
            <a:endParaRPr lang="en-US" sz="1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619" t="28125" r="46639" b="11071"/>
          <a:stretch/>
        </p:blipFill>
        <p:spPr>
          <a:xfrm>
            <a:off x="384313" y="1216907"/>
            <a:ext cx="7779026" cy="513961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84313" y="2584173"/>
            <a:ext cx="4094922" cy="212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8950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18138</TotalTime>
  <Words>1167</Words>
  <Application>Microsoft Office PowerPoint</Application>
  <PresentationFormat>Экран (4:3)</PresentationFormat>
  <Paragraphs>284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DejaVu Sans</vt:lpstr>
      <vt:lpstr>StarSymbol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Дуня</dc:creator>
  <cp:lastModifiedBy>Demidov Oleg</cp:lastModifiedBy>
  <cp:revision>133</cp:revision>
  <dcterms:modified xsi:type="dcterms:W3CDTF">2016-08-28T15:18:04Z</dcterms:modified>
</cp:coreProperties>
</file>