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F2B69-8A38-4CA8-B058-3EC3F4835105}" v="3182" dt="2022-11-08T16:56:13.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364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891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403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704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084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128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0974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970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089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435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076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794714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eyaz arka plan üzerinde boya rengi patlaması">
            <a:extLst>
              <a:ext uri="{FF2B5EF4-FFF2-40B4-BE49-F238E27FC236}">
                <a16:creationId xmlns:a16="http://schemas.microsoft.com/office/drawing/2014/main" id="{AA86AF0C-1AF9-4E90-BA65-0A06974049B9}"/>
              </a:ext>
            </a:extLst>
          </p:cNvPr>
          <p:cNvPicPr>
            <a:picLocks noChangeAspect="1"/>
          </p:cNvPicPr>
          <p:nvPr/>
        </p:nvPicPr>
        <p:blipFill rotWithShape="1">
          <a:blip r:embed="rId2"/>
          <a:srcRect t="22264" b="21486"/>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Başlık 1"/>
          <p:cNvSpPr>
            <a:spLocks noGrp="1"/>
          </p:cNvSpPr>
          <p:nvPr>
            <p:ph type="ctrTitle"/>
          </p:nvPr>
        </p:nvSpPr>
        <p:spPr>
          <a:xfrm>
            <a:off x="8022021" y="3231931"/>
            <a:ext cx="3852041" cy="1834056"/>
          </a:xfrm>
        </p:spPr>
        <p:txBody>
          <a:bodyPr rtlCol="0">
            <a:normAutofit/>
          </a:bodyPr>
          <a:lstStyle/>
          <a:p>
            <a:r>
              <a:rPr lang="en-US" sz="4000" i="1">
                <a:latin typeface="Century Gothic"/>
              </a:rPr>
              <a:t>GÖRÜNTÜ İŞLEME</a:t>
            </a:r>
          </a:p>
        </p:txBody>
      </p:sp>
      <p:sp>
        <p:nvSpPr>
          <p:cNvPr id="3" name="Alt Başlık 2"/>
          <p:cNvSpPr>
            <a:spLocks noGrp="1"/>
          </p:cNvSpPr>
          <p:nvPr>
            <p:ph type="subTitle" idx="1"/>
          </p:nvPr>
        </p:nvSpPr>
        <p:spPr>
          <a:xfrm>
            <a:off x="7782910" y="5242675"/>
            <a:ext cx="4330262" cy="683284"/>
          </a:xfrm>
        </p:spPr>
        <p:txBody>
          <a:bodyPr vert="horz" lIns="91440" tIns="45720" rIns="91440" bIns="45720" rtlCol="0">
            <a:normAutofit/>
          </a:bodyPr>
          <a:lstStyle/>
          <a:p>
            <a:r>
              <a:rPr lang="en-US" sz="1400"/>
              <a:t>GÖRÜNTÜ İŞLEME TEKNİKLERİNİ KULLANARAK EKMEK DOKU ANALİZİ VE ARAYÜZ PROGRAMININ GELİŞTİRİLMESİ</a:t>
            </a:r>
          </a:p>
        </p:txBody>
      </p:sp>
      <p:cxnSp>
        <p:nvCxnSpPr>
          <p:cNvPr id="12"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B627B111-FF7F-44A2-6C92-EFDE17943FE4}"/>
              </a:ext>
            </a:extLst>
          </p:cNvPr>
          <p:cNvSpPr txBox="1"/>
          <p:nvPr/>
        </p:nvSpPr>
        <p:spPr>
          <a:xfrm>
            <a:off x="9304986" y="6036972"/>
            <a:ext cx="26884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Aişe Nur Zeren</a:t>
            </a:r>
          </a:p>
          <a:p>
            <a:r>
              <a:rPr lang="tr-TR" sz="1400" i="1" dirty="0">
                <a:latin typeface="Century Gothic"/>
                <a:cs typeface="Calibri"/>
              </a:rPr>
              <a:t>02200201064</a:t>
            </a:r>
          </a:p>
        </p:txBody>
      </p:sp>
    </p:spTree>
    <p:extLst>
      <p:ext uri="{BB962C8B-B14F-4D97-AF65-F5344CB8AC3E}">
        <p14:creationId xmlns:p14="http://schemas.microsoft.com/office/powerpoint/2010/main" val="297922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4C0122-334F-B4E5-1AEE-D77C90EA3636}"/>
              </a:ext>
            </a:extLst>
          </p:cNvPr>
          <p:cNvSpPr>
            <a:spLocks noGrp="1"/>
          </p:cNvSpPr>
          <p:nvPr>
            <p:ph type="title"/>
          </p:nvPr>
        </p:nvSpPr>
        <p:spPr>
          <a:xfrm>
            <a:off x="571478" y="-734096"/>
            <a:ext cx="3932237" cy="1600200"/>
          </a:xfrm>
        </p:spPr>
        <p:txBody>
          <a:bodyPr>
            <a:normAutofit/>
          </a:bodyPr>
          <a:lstStyle/>
          <a:p>
            <a:r>
              <a:rPr lang="tr-TR" sz="2400" i="1" dirty="0">
                <a:latin typeface="Century Gothic"/>
                <a:cs typeface="Calibri Light"/>
              </a:rPr>
              <a:t>Histogram Eşitleme</a:t>
            </a:r>
            <a:endParaRPr lang="tr-TR" sz="2400" i="1" dirty="0">
              <a:latin typeface="Century Gothic"/>
            </a:endParaRPr>
          </a:p>
        </p:txBody>
      </p:sp>
      <p:pic>
        <p:nvPicPr>
          <p:cNvPr id="5" name="Resim 5">
            <a:extLst>
              <a:ext uri="{FF2B5EF4-FFF2-40B4-BE49-F238E27FC236}">
                <a16:creationId xmlns:a16="http://schemas.microsoft.com/office/drawing/2014/main" id="{48266C1B-54A7-2F5F-F8C7-DE24FC7D9F7F}"/>
              </a:ext>
            </a:extLst>
          </p:cNvPr>
          <p:cNvPicPr>
            <a:picLocks noGrp="1" noChangeAspect="1"/>
          </p:cNvPicPr>
          <p:nvPr>
            <p:ph idx="1"/>
          </p:nvPr>
        </p:nvPicPr>
        <p:blipFill>
          <a:blip r:embed="rId2"/>
          <a:stretch>
            <a:fillRect/>
          </a:stretch>
        </p:blipFill>
        <p:spPr>
          <a:xfrm>
            <a:off x="953756" y="3243551"/>
            <a:ext cx="2743808" cy="2808781"/>
          </a:xfrm>
        </p:spPr>
      </p:pic>
      <p:sp>
        <p:nvSpPr>
          <p:cNvPr id="4" name="İçerik Yer Tutucusu 3">
            <a:extLst>
              <a:ext uri="{FF2B5EF4-FFF2-40B4-BE49-F238E27FC236}">
                <a16:creationId xmlns:a16="http://schemas.microsoft.com/office/drawing/2014/main" id="{65E27549-1A69-9B62-B7F9-B0E0F549DA57}"/>
              </a:ext>
            </a:extLst>
          </p:cNvPr>
          <p:cNvSpPr>
            <a:spLocks noGrp="1"/>
          </p:cNvSpPr>
          <p:nvPr>
            <p:ph type="body" sz="half" idx="2"/>
          </p:nvPr>
        </p:nvSpPr>
        <p:spPr>
          <a:xfrm>
            <a:off x="1075900" y="844639"/>
            <a:ext cx="3932237" cy="3811588"/>
          </a:xfrm>
        </p:spPr>
        <p:txBody>
          <a:bodyPr vert="horz" lIns="91440" tIns="45720" rIns="91440" bIns="45720" rtlCol="0" anchor="t">
            <a:normAutofit/>
          </a:bodyPr>
          <a:lstStyle/>
          <a:p>
            <a:r>
              <a:rPr lang="tr-TR" i="1" dirty="0">
                <a:latin typeface="Century Gothic"/>
                <a:cs typeface="Calibri"/>
              </a:rPr>
              <a:t>Renk değerleri düzgün dağılımlı olmayan görüntüler için uygun bir görüntü iyileştirme metodudur. Histogram eşitleme işleminden sonra daha düzgün yayılımlı bir histogram elde edilir. Ekmek dokuları </a:t>
            </a:r>
            <a:r>
              <a:rPr lang="tr-TR" i="1" dirty="0" err="1">
                <a:latin typeface="Century Gothic"/>
                <a:cs typeface="Calibri"/>
              </a:rPr>
              <a:t>açık,gözenekler</a:t>
            </a:r>
            <a:r>
              <a:rPr lang="tr-TR" i="1" dirty="0">
                <a:latin typeface="Century Gothic"/>
                <a:cs typeface="Calibri"/>
              </a:rPr>
              <a:t> ise koyu renktedir. Eşitleme işleminden sonra ön işleme aşaması bitmiş olup, gözeneklerin </a:t>
            </a:r>
            <a:r>
              <a:rPr lang="tr-TR" i="1" dirty="0" err="1">
                <a:latin typeface="Century Gothic"/>
                <a:cs typeface="Calibri"/>
              </a:rPr>
              <a:t>bölütlenmesiylegörüntü</a:t>
            </a:r>
            <a:r>
              <a:rPr lang="tr-TR" i="1" dirty="0">
                <a:latin typeface="Century Gothic"/>
                <a:cs typeface="Calibri"/>
              </a:rPr>
              <a:t> </a:t>
            </a:r>
            <a:r>
              <a:rPr lang="tr-TR" i="1" dirty="0" err="1">
                <a:latin typeface="Century Gothic"/>
                <a:cs typeface="Calibri"/>
              </a:rPr>
              <a:t>işeleme</a:t>
            </a:r>
            <a:r>
              <a:rPr lang="tr-TR" i="1" dirty="0">
                <a:latin typeface="Century Gothic"/>
                <a:cs typeface="Calibri"/>
              </a:rPr>
              <a:t> aşamasına geçilecektir.</a:t>
            </a:r>
            <a:endParaRPr lang="tr-TR" b="1" i="1" dirty="0">
              <a:latin typeface="Century Gothic"/>
            </a:endParaRPr>
          </a:p>
        </p:txBody>
      </p:sp>
      <p:sp>
        <p:nvSpPr>
          <p:cNvPr id="6" name="Metin kutusu 5">
            <a:extLst>
              <a:ext uri="{FF2B5EF4-FFF2-40B4-BE49-F238E27FC236}">
                <a16:creationId xmlns:a16="http://schemas.microsoft.com/office/drawing/2014/main" id="{CBC0052A-4EDE-A6A4-0663-05C1D1BD9528}"/>
              </a:ext>
            </a:extLst>
          </p:cNvPr>
          <p:cNvSpPr txBox="1"/>
          <p:nvPr/>
        </p:nvSpPr>
        <p:spPr>
          <a:xfrm>
            <a:off x="1070556" y="6412604"/>
            <a:ext cx="26965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i="1" dirty="0">
                <a:latin typeface="Century Gothic"/>
                <a:cs typeface="Calibri"/>
              </a:rPr>
              <a:t>Eşitlenmiş histogram</a:t>
            </a:r>
          </a:p>
        </p:txBody>
      </p:sp>
      <p:sp>
        <p:nvSpPr>
          <p:cNvPr id="7" name="Metin kutusu 6">
            <a:extLst>
              <a:ext uri="{FF2B5EF4-FFF2-40B4-BE49-F238E27FC236}">
                <a16:creationId xmlns:a16="http://schemas.microsoft.com/office/drawing/2014/main" id="{1738FB24-9E96-FA39-8772-B3B94EEDF602}"/>
              </a:ext>
            </a:extLst>
          </p:cNvPr>
          <p:cNvSpPr txBox="1"/>
          <p:nvPr/>
        </p:nvSpPr>
        <p:spPr>
          <a:xfrm>
            <a:off x="5460106" y="321971"/>
            <a:ext cx="77702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i="1" dirty="0">
                <a:latin typeface="Century Gothic"/>
                <a:cs typeface="Calibri"/>
              </a:rPr>
              <a:t>Gözeneklerin Otomatik Olarak Bölütlenmes</a:t>
            </a:r>
            <a:r>
              <a:rPr lang="tr-TR" sz="2800" i="1" dirty="0">
                <a:latin typeface="Century Gothic"/>
                <a:cs typeface="Calibri"/>
              </a:rPr>
              <a:t>i</a:t>
            </a:r>
          </a:p>
        </p:txBody>
      </p:sp>
      <p:sp>
        <p:nvSpPr>
          <p:cNvPr id="8" name="Metin kutusu 7">
            <a:extLst>
              <a:ext uri="{FF2B5EF4-FFF2-40B4-BE49-F238E27FC236}">
                <a16:creationId xmlns:a16="http://schemas.microsoft.com/office/drawing/2014/main" id="{9F2CEEC9-85A0-15B1-234F-BF81B568D3D4}"/>
              </a:ext>
            </a:extLst>
          </p:cNvPr>
          <p:cNvSpPr txBox="1"/>
          <p:nvPr/>
        </p:nvSpPr>
        <p:spPr>
          <a:xfrm>
            <a:off x="5414492" y="853226"/>
            <a:ext cx="402464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Bu kısımda ön işlemeden geçip, işlemeye hazır hale gelen görüntüler öncelikle otsu yöntemiyle </a:t>
            </a:r>
            <a:r>
              <a:rPr lang="tr-TR" dirty="0" err="1">
                <a:ea typeface="+mn-lt"/>
                <a:cs typeface="+mn-lt"/>
              </a:rPr>
              <a:t>eşiklenerek</a:t>
            </a:r>
            <a:r>
              <a:rPr lang="tr-TR" dirty="0">
                <a:ea typeface="+mn-lt"/>
                <a:cs typeface="+mn-lt"/>
              </a:rPr>
              <a:t> ikili görüntü haline dönüştürülmüştür.</a:t>
            </a:r>
          </a:p>
          <a:p>
            <a:r>
              <a:rPr lang="tr-TR" dirty="0">
                <a:ea typeface="+mn-lt"/>
                <a:cs typeface="+mn-lt"/>
              </a:rPr>
              <a:t>Otsu yöntemi, gri seviye görüntüler üzerinde uygulanabilen bir eşik belirleme yöntemidir. Bu yöntem kullanılırken m*n boyutlarında görüntünün arka plan ve ön plan olmak üzere iki sınıftan oluştuğu varsayımı yapılır. </a:t>
            </a:r>
            <a:endParaRPr lang="tr-TR"/>
          </a:p>
        </p:txBody>
      </p:sp>
      <p:pic>
        <p:nvPicPr>
          <p:cNvPr id="9" name="Resim 9" descr="iç mekan, yiyecek içeren bir resim&#10;&#10;Açıklama otomatik olarak oluşturuldu">
            <a:extLst>
              <a:ext uri="{FF2B5EF4-FFF2-40B4-BE49-F238E27FC236}">
                <a16:creationId xmlns:a16="http://schemas.microsoft.com/office/drawing/2014/main" id="{4C6E3F87-63F7-E6D0-A870-D8122A7B619C}"/>
              </a:ext>
            </a:extLst>
          </p:cNvPr>
          <p:cNvPicPr>
            <a:picLocks noChangeAspect="1"/>
          </p:cNvPicPr>
          <p:nvPr/>
        </p:nvPicPr>
        <p:blipFill>
          <a:blip r:embed="rId3"/>
          <a:stretch>
            <a:fillRect/>
          </a:stretch>
        </p:blipFill>
        <p:spPr>
          <a:xfrm>
            <a:off x="5604456" y="3557241"/>
            <a:ext cx="2743200" cy="2898843"/>
          </a:xfrm>
          <a:prstGeom prst="rect">
            <a:avLst/>
          </a:prstGeom>
        </p:spPr>
      </p:pic>
      <p:pic>
        <p:nvPicPr>
          <p:cNvPr id="10" name="Resim 10">
            <a:extLst>
              <a:ext uri="{FF2B5EF4-FFF2-40B4-BE49-F238E27FC236}">
                <a16:creationId xmlns:a16="http://schemas.microsoft.com/office/drawing/2014/main" id="{624DC5A3-F1E9-2D83-656F-D41D6341C8CE}"/>
              </a:ext>
            </a:extLst>
          </p:cNvPr>
          <p:cNvPicPr>
            <a:picLocks noChangeAspect="1"/>
          </p:cNvPicPr>
          <p:nvPr/>
        </p:nvPicPr>
        <p:blipFill>
          <a:blip r:embed="rId4"/>
          <a:stretch>
            <a:fillRect/>
          </a:stretch>
        </p:blipFill>
        <p:spPr>
          <a:xfrm>
            <a:off x="9350062" y="853199"/>
            <a:ext cx="2839791" cy="4636447"/>
          </a:xfrm>
          <a:prstGeom prst="rect">
            <a:avLst/>
          </a:prstGeom>
        </p:spPr>
      </p:pic>
      <p:sp>
        <p:nvSpPr>
          <p:cNvPr id="11" name="Metin kutusu 10">
            <a:extLst>
              <a:ext uri="{FF2B5EF4-FFF2-40B4-BE49-F238E27FC236}">
                <a16:creationId xmlns:a16="http://schemas.microsoft.com/office/drawing/2014/main" id="{B8EE38AB-DEFA-E2D8-8EF0-F904CBD146F1}"/>
              </a:ext>
            </a:extLst>
          </p:cNvPr>
          <p:cNvSpPr txBox="1"/>
          <p:nvPr/>
        </p:nvSpPr>
        <p:spPr>
          <a:xfrm>
            <a:off x="5607675" y="6463584"/>
            <a:ext cx="28494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dirty="0">
                <a:cs typeface="Calibri"/>
              </a:rPr>
              <a:t>Histogramı eşitlenmiş örnek görüntü</a:t>
            </a:r>
          </a:p>
        </p:txBody>
      </p:sp>
      <p:sp>
        <p:nvSpPr>
          <p:cNvPr id="12" name="Metin kutusu 11">
            <a:extLst>
              <a:ext uri="{FF2B5EF4-FFF2-40B4-BE49-F238E27FC236}">
                <a16:creationId xmlns:a16="http://schemas.microsoft.com/office/drawing/2014/main" id="{1D213D18-C20F-CD15-00D1-3F005C9E235D}"/>
              </a:ext>
            </a:extLst>
          </p:cNvPr>
          <p:cNvSpPr txBox="1"/>
          <p:nvPr/>
        </p:nvSpPr>
        <p:spPr>
          <a:xfrm>
            <a:off x="9745014" y="5755246"/>
            <a:ext cx="21947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dirty="0">
                <a:cs typeface="Calibri"/>
              </a:rPr>
              <a:t>Otomatik bölütlemeye ait akış diyagramı</a:t>
            </a:r>
          </a:p>
        </p:txBody>
      </p:sp>
    </p:spTree>
    <p:extLst>
      <p:ext uri="{BB962C8B-B14F-4D97-AF65-F5344CB8AC3E}">
        <p14:creationId xmlns:p14="http://schemas.microsoft.com/office/powerpoint/2010/main" val="64763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 name="Group 15">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7" name="Freeform: Shape 16">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Metin Yer Tutucusu 6">
            <a:extLst>
              <a:ext uri="{FF2B5EF4-FFF2-40B4-BE49-F238E27FC236}">
                <a16:creationId xmlns:a16="http://schemas.microsoft.com/office/drawing/2014/main" id="{6CD8DCB8-461D-54B3-CE19-2492B68AC5F1}"/>
              </a:ext>
            </a:extLst>
          </p:cNvPr>
          <p:cNvSpPr>
            <a:spLocks noGrp="1"/>
          </p:cNvSpPr>
          <p:nvPr>
            <p:ph type="body" sz="half" idx="2"/>
          </p:nvPr>
        </p:nvSpPr>
        <p:spPr>
          <a:xfrm>
            <a:off x="868249" y="297443"/>
            <a:ext cx="2951752" cy="2238465"/>
          </a:xfrm>
        </p:spPr>
        <p:txBody>
          <a:bodyPr vert="horz" lIns="91440" tIns="45720" rIns="91440" bIns="45720" rtlCol="0" anchor="ctr">
            <a:normAutofit/>
          </a:bodyPr>
          <a:lstStyle/>
          <a:p>
            <a:pPr indent="-228600">
              <a:buFont typeface="Arial" panose="020B0604020202020204" pitchFamily="34" charset="0"/>
              <a:buChar char="•"/>
            </a:pPr>
            <a:r>
              <a:rPr lang="en-US" sz="1800" i="1" dirty="0" err="1">
                <a:solidFill>
                  <a:schemeClr val="tx2"/>
                </a:solidFill>
                <a:latin typeface="Century Gothic"/>
                <a:cs typeface="Calibri"/>
              </a:rPr>
              <a:t>Aşağıdaki</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görüntüde</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gözeneklerin</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siyah</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dokuların</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ise</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beyaz</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olduğu</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görüntülenmektedir</a:t>
            </a:r>
            <a:r>
              <a:rPr lang="en-US" sz="1800" i="1" dirty="0">
                <a:solidFill>
                  <a:schemeClr val="tx2"/>
                </a:solidFill>
                <a:latin typeface="Century Gothic"/>
                <a:cs typeface="Calibri"/>
              </a:rPr>
              <a:t>.</a:t>
            </a:r>
            <a:endParaRPr lang="en-US" sz="1800" i="1">
              <a:solidFill>
                <a:schemeClr val="tx2"/>
              </a:solidFill>
              <a:latin typeface="Century Gothic"/>
            </a:endParaRPr>
          </a:p>
        </p:txBody>
      </p:sp>
      <p:grpSp>
        <p:nvGrpSpPr>
          <p:cNvPr id="22" name="Group 21">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3" name="Freeform: Shape 22">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Resim 8" descr="metin içeren bir resim&#10;&#10;Açıklama otomatik olarak oluşturuldu">
            <a:extLst>
              <a:ext uri="{FF2B5EF4-FFF2-40B4-BE49-F238E27FC236}">
                <a16:creationId xmlns:a16="http://schemas.microsoft.com/office/drawing/2014/main" id="{C468198F-73CD-2A4A-E4B5-9F2F06D05C1E}"/>
              </a:ext>
            </a:extLst>
          </p:cNvPr>
          <p:cNvPicPr>
            <a:picLocks noChangeAspect="1"/>
          </p:cNvPicPr>
          <p:nvPr/>
        </p:nvPicPr>
        <p:blipFill>
          <a:blip r:embed="rId2"/>
          <a:stretch>
            <a:fillRect/>
          </a:stretch>
        </p:blipFill>
        <p:spPr>
          <a:xfrm>
            <a:off x="774879" y="3059191"/>
            <a:ext cx="3279819" cy="3165138"/>
          </a:xfrm>
          <a:prstGeom prst="rect">
            <a:avLst/>
          </a:prstGeom>
        </p:spPr>
      </p:pic>
      <p:sp>
        <p:nvSpPr>
          <p:cNvPr id="10" name="Metin Yer Tutucusu 6">
            <a:extLst>
              <a:ext uri="{FF2B5EF4-FFF2-40B4-BE49-F238E27FC236}">
                <a16:creationId xmlns:a16="http://schemas.microsoft.com/office/drawing/2014/main" id="{A537B1CE-7738-32D2-FD5E-4751FDCBEA76}"/>
              </a:ext>
            </a:extLst>
          </p:cNvPr>
          <p:cNvSpPr txBox="1">
            <a:spLocks/>
          </p:cNvSpPr>
          <p:nvPr/>
        </p:nvSpPr>
        <p:spPr>
          <a:xfrm>
            <a:off x="3574959" y="600096"/>
            <a:ext cx="2951752" cy="223846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endParaRPr lang="en-US" sz="1800" dirty="0">
              <a:solidFill>
                <a:schemeClr val="tx2"/>
              </a:solidFill>
            </a:endParaRPr>
          </a:p>
        </p:txBody>
      </p:sp>
      <p:pic>
        <p:nvPicPr>
          <p:cNvPr id="11" name="Resim 12" descr="mağara içeren bir resim&#10;&#10;Açıklama otomatik olarak oluşturuldu">
            <a:extLst>
              <a:ext uri="{FF2B5EF4-FFF2-40B4-BE49-F238E27FC236}">
                <a16:creationId xmlns:a16="http://schemas.microsoft.com/office/drawing/2014/main" id="{B61922CE-279C-FD3F-2E21-D603342B0F69}"/>
              </a:ext>
            </a:extLst>
          </p:cNvPr>
          <p:cNvPicPr>
            <a:picLocks noChangeAspect="1"/>
          </p:cNvPicPr>
          <p:nvPr/>
        </p:nvPicPr>
        <p:blipFill>
          <a:blip r:embed="rId3"/>
          <a:stretch>
            <a:fillRect/>
          </a:stretch>
        </p:blipFill>
        <p:spPr>
          <a:xfrm>
            <a:off x="4896119" y="3061321"/>
            <a:ext cx="3065171" cy="3107217"/>
          </a:xfrm>
          <a:prstGeom prst="rect">
            <a:avLst/>
          </a:prstGeom>
        </p:spPr>
      </p:pic>
      <p:pic>
        <p:nvPicPr>
          <p:cNvPr id="13" name="Resim 14">
            <a:extLst>
              <a:ext uri="{FF2B5EF4-FFF2-40B4-BE49-F238E27FC236}">
                <a16:creationId xmlns:a16="http://schemas.microsoft.com/office/drawing/2014/main" id="{BC867A8B-A051-2078-E7E0-A7C2DBCC689C}"/>
              </a:ext>
            </a:extLst>
          </p:cNvPr>
          <p:cNvPicPr>
            <a:picLocks noChangeAspect="1"/>
          </p:cNvPicPr>
          <p:nvPr/>
        </p:nvPicPr>
        <p:blipFill>
          <a:blip r:embed="rId4"/>
          <a:stretch>
            <a:fillRect/>
          </a:stretch>
        </p:blipFill>
        <p:spPr>
          <a:xfrm>
            <a:off x="8534400" y="3065928"/>
            <a:ext cx="2968580" cy="3173128"/>
          </a:xfrm>
          <a:prstGeom prst="rect">
            <a:avLst/>
          </a:prstGeom>
        </p:spPr>
      </p:pic>
      <p:sp>
        <p:nvSpPr>
          <p:cNvPr id="21" name="Freeform: Shape 19">
            <a:extLst>
              <a:ext uri="{FF2B5EF4-FFF2-40B4-BE49-F238E27FC236}">
                <a16:creationId xmlns:a16="http://schemas.microsoft.com/office/drawing/2014/main" id="{9D98F043-7EA5-C2EF-B112-58361462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66239" y="152400"/>
            <a:ext cx="4280845" cy="2377890"/>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etin Yer Tutucusu 6">
            <a:extLst>
              <a:ext uri="{FF2B5EF4-FFF2-40B4-BE49-F238E27FC236}">
                <a16:creationId xmlns:a16="http://schemas.microsoft.com/office/drawing/2014/main" id="{AE28980C-3A02-F3CC-BA75-921EF88E6182}"/>
              </a:ext>
            </a:extLst>
          </p:cNvPr>
          <p:cNvSpPr txBox="1">
            <a:spLocks/>
          </p:cNvSpPr>
          <p:nvPr/>
        </p:nvSpPr>
        <p:spPr>
          <a:xfrm>
            <a:off x="4734057" y="342519"/>
            <a:ext cx="2951752" cy="223846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r>
              <a:rPr lang="en-US" sz="1800" i="1" dirty="0" err="1">
                <a:solidFill>
                  <a:schemeClr val="tx2"/>
                </a:solidFill>
                <a:latin typeface="Century Gothic"/>
                <a:cs typeface="Calibri"/>
              </a:rPr>
              <a:t>Gözenek</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içleri</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doldurulmuş</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ve</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en</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büyük</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bağlı</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bileşen</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yöntemi</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kullanılarak</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bölütlenmiş</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ekmek</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yüzey</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alanı</a:t>
            </a:r>
            <a:r>
              <a:rPr lang="en-US" sz="1800" i="1" dirty="0">
                <a:solidFill>
                  <a:schemeClr val="tx2"/>
                </a:solidFill>
                <a:latin typeface="Century Gothic"/>
                <a:cs typeface="Calibri"/>
              </a:rPr>
              <a:t> </a:t>
            </a:r>
            <a:r>
              <a:rPr lang="en-US" sz="1800" i="1" dirty="0" err="1">
                <a:solidFill>
                  <a:schemeClr val="tx2"/>
                </a:solidFill>
                <a:latin typeface="Century Gothic"/>
                <a:cs typeface="Calibri"/>
              </a:rPr>
              <a:t>gösterilmektedir</a:t>
            </a:r>
            <a:r>
              <a:rPr lang="en-US" sz="1800" i="1" dirty="0">
                <a:solidFill>
                  <a:schemeClr val="tx2"/>
                </a:solidFill>
                <a:latin typeface="Century Gothic"/>
                <a:cs typeface="Calibri"/>
              </a:rPr>
              <a:t>.</a:t>
            </a:r>
          </a:p>
        </p:txBody>
      </p:sp>
      <p:sp>
        <p:nvSpPr>
          <p:cNvPr id="29" name="Metin Yer Tutucusu 6">
            <a:extLst>
              <a:ext uri="{FF2B5EF4-FFF2-40B4-BE49-F238E27FC236}">
                <a16:creationId xmlns:a16="http://schemas.microsoft.com/office/drawing/2014/main" id="{0329B2CF-DCD3-DA66-C499-DAD8576B0D35}"/>
              </a:ext>
            </a:extLst>
          </p:cNvPr>
          <p:cNvSpPr txBox="1">
            <a:spLocks/>
          </p:cNvSpPr>
          <p:nvPr/>
        </p:nvSpPr>
        <p:spPr>
          <a:xfrm>
            <a:off x="8479663" y="406913"/>
            <a:ext cx="3134202" cy="2238465"/>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r>
              <a:rPr lang="tr-TR" i="1" dirty="0">
                <a:latin typeface="Century Gothic"/>
              </a:rPr>
              <a:t>tüm ekmek görüntüleri için aynı olup doku analizinin yapılacağı bölge olarak belirlenmiştir. Daha sonra, her ekmek görüntüsü için bu bölgede bulunan gözenekler bölütlenmiştir. bölütlenmiş bu dikdörtgensel bölgenin gözenek görüntüsü gösterilmiştir.</a:t>
            </a:r>
            <a:endParaRPr lang="en-US" sz="1800" i="1" dirty="0">
              <a:solidFill>
                <a:schemeClr val="tx2"/>
              </a:solidFill>
              <a:latin typeface="Century Gothic"/>
              <a:cs typeface="Calibri"/>
            </a:endParaRPr>
          </a:p>
        </p:txBody>
      </p:sp>
      <p:sp>
        <p:nvSpPr>
          <p:cNvPr id="30" name="Metin kutusu 29">
            <a:extLst>
              <a:ext uri="{FF2B5EF4-FFF2-40B4-BE49-F238E27FC236}">
                <a16:creationId xmlns:a16="http://schemas.microsoft.com/office/drawing/2014/main" id="{E88B1241-6DEA-C648-6033-1117285E79AC}"/>
              </a:ext>
            </a:extLst>
          </p:cNvPr>
          <p:cNvSpPr txBox="1"/>
          <p:nvPr/>
        </p:nvSpPr>
        <p:spPr>
          <a:xfrm>
            <a:off x="925669" y="6358944"/>
            <a:ext cx="33592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i="1" dirty="0" err="1">
                <a:latin typeface="Century Gothic"/>
                <a:cs typeface="Calibri"/>
              </a:rPr>
              <a:t>Eşiklenmiş</a:t>
            </a:r>
            <a:r>
              <a:rPr lang="tr-TR" sz="1600" i="1" dirty="0">
                <a:latin typeface="Century Gothic"/>
                <a:cs typeface="Calibri"/>
              </a:rPr>
              <a:t> görüntü</a:t>
            </a:r>
          </a:p>
        </p:txBody>
      </p:sp>
      <p:sp>
        <p:nvSpPr>
          <p:cNvPr id="31" name="Metin kutusu 30">
            <a:extLst>
              <a:ext uri="{FF2B5EF4-FFF2-40B4-BE49-F238E27FC236}">
                <a16:creationId xmlns:a16="http://schemas.microsoft.com/office/drawing/2014/main" id="{35DD4FA5-0415-1B7D-E618-506CBB38D16A}"/>
              </a:ext>
            </a:extLst>
          </p:cNvPr>
          <p:cNvSpPr txBox="1"/>
          <p:nvPr/>
        </p:nvSpPr>
        <p:spPr>
          <a:xfrm>
            <a:off x="4950316" y="6412606"/>
            <a:ext cx="30828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bölütlenmiş toplam ekmek yüzeyi</a:t>
            </a:r>
          </a:p>
        </p:txBody>
      </p:sp>
      <p:sp>
        <p:nvSpPr>
          <p:cNvPr id="32" name="Metin kutusu 31">
            <a:extLst>
              <a:ext uri="{FF2B5EF4-FFF2-40B4-BE49-F238E27FC236}">
                <a16:creationId xmlns:a16="http://schemas.microsoft.com/office/drawing/2014/main" id="{F27D6743-6A25-6D1B-DA23-03D76A5E97BC}"/>
              </a:ext>
            </a:extLst>
          </p:cNvPr>
          <p:cNvSpPr txBox="1"/>
          <p:nvPr/>
        </p:nvSpPr>
        <p:spPr>
          <a:xfrm>
            <a:off x="8435662" y="6412605"/>
            <a:ext cx="358193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otomatik belirlenmiş gözenek görüntüsü</a:t>
            </a:r>
          </a:p>
        </p:txBody>
      </p:sp>
    </p:spTree>
    <p:extLst>
      <p:ext uri="{BB962C8B-B14F-4D97-AF65-F5344CB8AC3E}">
        <p14:creationId xmlns:p14="http://schemas.microsoft.com/office/powerpoint/2010/main" val="367189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Det.</a:t>
            </a:r>
            <a:endParaRPr lang="en-US" dirty="0"/>
          </a:p>
        </p:txBody>
      </p:sp>
      <p:sp>
        <p:nvSpPr>
          <p:cNvPr id="35" name="Rectangle 34">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A581A1A1-0424-D882-C5AE-1EB9D96E88D5}"/>
              </a:ext>
            </a:extLst>
          </p:cNvPr>
          <p:cNvSpPr>
            <a:spLocks noGrp="1"/>
          </p:cNvSpPr>
          <p:nvPr>
            <p:ph type="title"/>
          </p:nvPr>
        </p:nvSpPr>
        <p:spPr>
          <a:xfrm>
            <a:off x="375378" y="500337"/>
            <a:ext cx="4677536" cy="963354"/>
          </a:xfrm>
        </p:spPr>
        <p:txBody>
          <a:bodyPr vert="horz" lIns="91440" tIns="45720" rIns="91440" bIns="45720" rtlCol="0" anchor="ctr">
            <a:normAutofit/>
          </a:bodyPr>
          <a:lstStyle/>
          <a:p>
            <a:r>
              <a:rPr lang="en-US" sz="2400" i="1" kern="1200" dirty="0" err="1">
                <a:solidFill>
                  <a:schemeClr val="tx2"/>
                </a:solidFill>
                <a:latin typeface="+mj-lt"/>
                <a:ea typeface="+mj-ea"/>
                <a:cs typeface="+mj-cs"/>
              </a:rPr>
              <a:t>Bağlantılı</a:t>
            </a:r>
            <a:r>
              <a:rPr lang="en-US" sz="2400" i="1" kern="1200" dirty="0">
                <a:solidFill>
                  <a:schemeClr val="tx2"/>
                </a:solidFill>
                <a:latin typeface="+mj-lt"/>
                <a:ea typeface="+mj-ea"/>
                <a:cs typeface="+mj-cs"/>
              </a:rPr>
              <a:t> </a:t>
            </a:r>
            <a:r>
              <a:rPr lang="en-US" sz="2400" i="1" kern="1200" dirty="0" err="1">
                <a:solidFill>
                  <a:schemeClr val="tx2"/>
                </a:solidFill>
                <a:latin typeface="+mj-lt"/>
                <a:ea typeface="+mj-ea"/>
                <a:cs typeface="+mj-cs"/>
              </a:rPr>
              <a:t>Bileşen</a:t>
            </a:r>
            <a:r>
              <a:rPr lang="en-US" sz="2400" i="1" kern="1200" dirty="0">
                <a:solidFill>
                  <a:schemeClr val="tx2"/>
                </a:solidFill>
                <a:latin typeface="+mj-lt"/>
                <a:ea typeface="+mj-ea"/>
                <a:cs typeface="+mj-cs"/>
              </a:rPr>
              <a:t> </a:t>
            </a:r>
            <a:r>
              <a:rPr lang="en-US" sz="2400" i="1" kern="1200" dirty="0" err="1">
                <a:solidFill>
                  <a:schemeClr val="tx2"/>
                </a:solidFill>
                <a:latin typeface="+mj-lt"/>
                <a:ea typeface="+mj-ea"/>
                <a:cs typeface="+mj-cs"/>
              </a:rPr>
              <a:t>Etiketleme</a:t>
            </a:r>
            <a:r>
              <a:rPr lang="en-US" sz="2400" i="1" kern="1200" dirty="0">
                <a:solidFill>
                  <a:schemeClr val="tx2"/>
                </a:solidFill>
                <a:latin typeface="+mj-lt"/>
                <a:ea typeface="+mj-ea"/>
                <a:cs typeface="+mj-cs"/>
              </a:rPr>
              <a:t> İle </a:t>
            </a:r>
            <a:r>
              <a:rPr lang="en-US" sz="2400" i="1" kern="1200" dirty="0" err="1">
                <a:solidFill>
                  <a:schemeClr val="tx2"/>
                </a:solidFill>
                <a:latin typeface="+mj-lt"/>
                <a:ea typeface="+mj-ea"/>
                <a:cs typeface="+mj-cs"/>
              </a:rPr>
              <a:t>Gözenek</a:t>
            </a:r>
            <a:r>
              <a:rPr lang="en-US" sz="2400" i="1" kern="1200" dirty="0">
                <a:solidFill>
                  <a:schemeClr val="tx2"/>
                </a:solidFill>
                <a:latin typeface="+mj-lt"/>
                <a:ea typeface="+mj-ea"/>
                <a:cs typeface="+mj-cs"/>
              </a:rPr>
              <a:t> </a:t>
            </a:r>
            <a:r>
              <a:rPr lang="en-US" sz="2400" i="1" kern="1200" dirty="0" err="1">
                <a:solidFill>
                  <a:schemeClr val="tx2"/>
                </a:solidFill>
                <a:latin typeface="+mj-lt"/>
                <a:ea typeface="+mj-ea"/>
                <a:cs typeface="+mj-cs"/>
              </a:rPr>
              <a:t>Etiketleme</a:t>
            </a:r>
            <a:endParaRPr lang="en-US" sz="2400" i="1" kern="1200" dirty="0" err="1">
              <a:solidFill>
                <a:schemeClr val="tx2"/>
              </a:solidFill>
              <a:latin typeface="+mj-lt"/>
              <a:cs typeface="Calibri Light"/>
            </a:endParaRPr>
          </a:p>
        </p:txBody>
      </p:sp>
      <p:grpSp>
        <p:nvGrpSpPr>
          <p:cNvPr id="37" name="Group 36">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107" y="0"/>
            <a:ext cx="4335597" cy="4771214"/>
            <a:chOff x="6867015" y="-1"/>
            <a:chExt cx="5338199" cy="5874552"/>
          </a:xfrm>
          <a:solidFill>
            <a:schemeClr val="accent5">
              <a:alpha val="10000"/>
            </a:schemeClr>
          </a:solidFill>
        </p:grpSpPr>
        <p:sp>
          <p:nvSpPr>
            <p:cNvPr id="38" name="Freeform: Shape 37">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1572" y="-1"/>
              <a:ext cx="5323642" cy="2927774"/>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04427" y="3633918"/>
              <a:ext cx="4715789" cy="2240633"/>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İçerik Yer Tutucusu 27">
            <a:extLst>
              <a:ext uri="{FF2B5EF4-FFF2-40B4-BE49-F238E27FC236}">
                <a16:creationId xmlns:a16="http://schemas.microsoft.com/office/drawing/2014/main" id="{411790FF-9603-CE95-0842-5F972A0B34DA}"/>
              </a:ext>
            </a:extLst>
          </p:cNvPr>
          <p:cNvSpPr>
            <a:spLocks noGrp="1"/>
          </p:cNvSpPr>
          <p:nvPr>
            <p:ph type="body" sz="half" idx="2"/>
          </p:nvPr>
        </p:nvSpPr>
        <p:spPr>
          <a:xfrm>
            <a:off x="245772" y="1875105"/>
            <a:ext cx="4937244" cy="3172184"/>
          </a:xfrm>
        </p:spPr>
        <p:txBody>
          <a:bodyPr vert="horz" lIns="91440" tIns="45720" rIns="91440" bIns="45720" rtlCol="0" anchor="ctr">
            <a:noAutofit/>
          </a:bodyPr>
          <a:lstStyle/>
          <a:p>
            <a:pPr indent="-228600">
              <a:buFont typeface="Arial" panose="020B0604020202020204" pitchFamily="34" charset="0"/>
              <a:buChar char="•"/>
            </a:pPr>
            <a:r>
              <a:rPr lang="en-US" i="1" dirty="0">
                <a:latin typeface="Century Gothic"/>
                <a:ea typeface="+mn-lt"/>
                <a:cs typeface="+mn-lt"/>
              </a:rPr>
              <a:t>İkili </a:t>
            </a:r>
            <a:r>
              <a:rPr lang="en-US" i="1" dirty="0" err="1">
                <a:latin typeface="Century Gothic"/>
                <a:ea typeface="+mn-lt"/>
                <a:cs typeface="+mn-lt"/>
              </a:rPr>
              <a:t>görüntü</a:t>
            </a:r>
            <a:r>
              <a:rPr lang="en-US" i="1" dirty="0">
                <a:latin typeface="Century Gothic"/>
                <a:ea typeface="+mn-lt"/>
                <a:cs typeface="+mn-lt"/>
              </a:rPr>
              <a:t> </a:t>
            </a:r>
            <a:r>
              <a:rPr lang="en-US" i="1" dirty="0" err="1">
                <a:latin typeface="Century Gothic"/>
                <a:ea typeface="+mn-lt"/>
                <a:cs typeface="+mn-lt"/>
              </a:rPr>
              <a:t>haline</a:t>
            </a:r>
            <a:r>
              <a:rPr lang="en-US" i="1" dirty="0">
                <a:latin typeface="Century Gothic"/>
                <a:ea typeface="+mn-lt"/>
                <a:cs typeface="+mn-lt"/>
              </a:rPr>
              <a:t> </a:t>
            </a:r>
            <a:r>
              <a:rPr lang="en-US" i="1" dirty="0" err="1">
                <a:latin typeface="Century Gothic"/>
                <a:ea typeface="+mn-lt"/>
                <a:cs typeface="+mn-lt"/>
              </a:rPr>
              <a:t>gelen</a:t>
            </a:r>
            <a:r>
              <a:rPr lang="en-US" i="1" dirty="0">
                <a:latin typeface="Century Gothic"/>
                <a:ea typeface="+mn-lt"/>
                <a:cs typeface="+mn-lt"/>
              </a:rPr>
              <a:t> </a:t>
            </a:r>
            <a:r>
              <a:rPr lang="en-US" i="1" dirty="0" err="1">
                <a:latin typeface="Century Gothic"/>
                <a:ea typeface="+mn-lt"/>
                <a:cs typeface="+mn-lt"/>
              </a:rPr>
              <a:t>bölütlenmiş</a:t>
            </a:r>
            <a:r>
              <a:rPr lang="en-US" i="1" dirty="0">
                <a:latin typeface="Century Gothic"/>
                <a:ea typeface="+mn-lt"/>
                <a:cs typeface="+mn-lt"/>
              </a:rPr>
              <a:t> </a:t>
            </a:r>
            <a:r>
              <a:rPr lang="en-US" i="1" dirty="0" err="1">
                <a:latin typeface="Century Gothic"/>
                <a:ea typeface="+mn-lt"/>
                <a:cs typeface="+mn-lt"/>
              </a:rPr>
              <a:t>gözenek</a:t>
            </a:r>
            <a:r>
              <a:rPr lang="en-US" i="1" dirty="0">
                <a:latin typeface="Century Gothic"/>
                <a:ea typeface="+mn-lt"/>
                <a:cs typeface="+mn-lt"/>
              </a:rPr>
              <a:t> </a:t>
            </a:r>
            <a:r>
              <a:rPr lang="en-US" i="1" dirty="0" err="1">
                <a:latin typeface="Century Gothic"/>
                <a:ea typeface="+mn-lt"/>
                <a:cs typeface="+mn-lt"/>
              </a:rPr>
              <a:t>görüntülerine</a:t>
            </a:r>
            <a:r>
              <a:rPr lang="en-US" i="1" dirty="0">
                <a:latin typeface="Century Gothic"/>
                <a:ea typeface="+mn-lt"/>
                <a:cs typeface="+mn-lt"/>
              </a:rPr>
              <a:t> </a:t>
            </a:r>
            <a:r>
              <a:rPr lang="en-US" i="1" dirty="0" err="1">
                <a:latin typeface="Century Gothic"/>
                <a:ea typeface="+mn-lt"/>
                <a:cs typeface="+mn-lt"/>
              </a:rPr>
              <a:t>Bağlantılı</a:t>
            </a:r>
            <a:r>
              <a:rPr lang="en-US" i="1" dirty="0">
                <a:latin typeface="Century Gothic"/>
                <a:ea typeface="+mn-lt"/>
                <a:cs typeface="+mn-lt"/>
              </a:rPr>
              <a:t> </a:t>
            </a:r>
            <a:r>
              <a:rPr lang="en-US" i="1" dirty="0" err="1">
                <a:latin typeface="Century Gothic"/>
                <a:ea typeface="+mn-lt"/>
                <a:cs typeface="+mn-lt"/>
              </a:rPr>
              <a:t>Bileşen</a:t>
            </a:r>
            <a:r>
              <a:rPr lang="en-US" i="1" dirty="0">
                <a:latin typeface="Century Gothic"/>
                <a:ea typeface="+mn-lt"/>
                <a:cs typeface="+mn-lt"/>
              </a:rPr>
              <a:t> </a:t>
            </a:r>
            <a:r>
              <a:rPr lang="en-US" i="1" dirty="0" err="1">
                <a:latin typeface="Century Gothic"/>
                <a:ea typeface="+mn-lt"/>
                <a:cs typeface="+mn-lt"/>
              </a:rPr>
              <a:t>Etiketleme</a:t>
            </a:r>
            <a:r>
              <a:rPr lang="en-US" i="1" dirty="0">
                <a:latin typeface="Century Gothic"/>
                <a:ea typeface="+mn-lt"/>
                <a:cs typeface="+mn-lt"/>
              </a:rPr>
              <a:t> (BBE) </a:t>
            </a:r>
            <a:r>
              <a:rPr lang="en-US" i="1" dirty="0" err="1">
                <a:latin typeface="Century Gothic"/>
                <a:ea typeface="+mn-lt"/>
                <a:cs typeface="+mn-lt"/>
              </a:rPr>
              <a:t>yöntemi</a:t>
            </a:r>
            <a:r>
              <a:rPr lang="en-US" i="1" dirty="0">
                <a:latin typeface="Century Gothic"/>
                <a:ea typeface="+mn-lt"/>
                <a:cs typeface="+mn-lt"/>
              </a:rPr>
              <a:t> </a:t>
            </a:r>
            <a:r>
              <a:rPr lang="en-US" i="1" dirty="0" err="1">
                <a:latin typeface="Century Gothic"/>
                <a:ea typeface="+mn-lt"/>
                <a:cs typeface="+mn-lt"/>
              </a:rPr>
              <a:t>uygulanmıştır.Yöntem</a:t>
            </a:r>
            <a:r>
              <a:rPr lang="en-US" i="1" dirty="0">
                <a:latin typeface="Century Gothic"/>
                <a:ea typeface="+mn-lt"/>
                <a:cs typeface="+mn-lt"/>
              </a:rPr>
              <a:t> </a:t>
            </a:r>
            <a:r>
              <a:rPr lang="en-US" i="1" dirty="0" err="1">
                <a:latin typeface="Century Gothic"/>
                <a:ea typeface="+mn-lt"/>
                <a:cs typeface="+mn-lt"/>
              </a:rPr>
              <a:t>ile</a:t>
            </a:r>
            <a:r>
              <a:rPr lang="en-US" i="1" dirty="0">
                <a:latin typeface="Century Gothic"/>
                <a:ea typeface="+mn-lt"/>
                <a:cs typeface="+mn-lt"/>
              </a:rPr>
              <a:t> </a:t>
            </a:r>
            <a:r>
              <a:rPr lang="en-US" i="1" dirty="0" err="1">
                <a:latin typeface="Century Gothic"/>
                <a:ea typeface="+mn-lt"/>
                <a:cs typeface="+mn-lt"/>
              </a:rPr>
              <a:t>görüntü</a:t>
            </a:r>
            <a:r>
              <a:rPr lang="en-US" i="1" dirty="0">
                <a:latin typeface="Century Gothic"/>
                <a:ea typeface="+mn-lt"/>
                <a:cs typeface="+mn-lt"/>
              </a:rPr>
              <a:t> </a:t>
            </a:r>
            <a:r>
              <a:rPr lang="en-US" i="1" dirty="0" err="1">
                <a:latin typeface="Century Gothic"/>
                <a:ea typeface="+mn-lt"/>
                <a:cs typeface="+mn-lt"/>
              </a:rPr>
              <a:t>üzerindeki</a:t>
            </a:r>
            <a:r>
              <a:rPr lang="en-US" i="1" dirty="0">
                <a:latin typeface="Century Gothic"/>
                <a:ea typeface="+mn-lt"/>
                <a:cs typeface="+mn-lt"/>
              </a:rPr>
              <a:t> </a:t>
            </a:r>
            <a:r>
              <a:rPr lang="en-US" i="1" dirty="0" err="1">
                <a:latin typeface="Century Gothic"/>
                <a:ea typeface="+mn-lt"/>
                <a:cs typeface="+mn-lt"/>
              </a:rPr>
              <a:t>tüm</a:t>
            </a:r>
            <a:r>
              <a:rPr lang="en-US" i="1" dirty="0">
                <a:latin typeface="Century Gothic"/>
                <a:ea typeface="+mn-lt"/>
                <a:cs typeface="+mn-lt"/>
              </a:rPr>
              <a:t> </a:t>
            </a:r>
            <a:r>
              <a:rPr lang="en-US" i="1" dirty="0" err="1">
                <a:latin typeface="Century Gothic"/>
                <a:ea typeface="+mn-lt"/>
                <a:cs typeface="+mn-lt"/>
              </a:rPr>
              <a:t>pikseller</a:t>
            </a:r>
            <a:r>
              <a:rPr lang="en-US" i="1" dirty="0">
                <a:latin typeface="Century Gothic"/>
                <a:ea typeface="+mn-lt"/>
                <a:cs typeface="+mn-lt"/>
              </a:rPr>
              <a:t> </a:t>
            </a:r>
            <a:r>
              <a:rPr lang="en-US" i="1" dirty="0" err="1">
                <a:latin typeface="Century Gothic"/>
                <a:ea typeface="+mn-lt"/>
                <a:cs typeface="+mn-lt"/>
              </a:rPr>
              <a:t>taranarak</a:t>
            </a:r>
            <a:r>
              <a:rPr lang="en-US" i="1" dirty="0">
                <a:latin typeface="Century Gothic"/>
                <a:ea typeface="+mn-lt"/>
                <a:cs typeface="+mn-lt"/>
              </a:rPr>
              <a:t> her </a:t>
            </a:r>
            <a:r>
              <a:rPr lang="en-US" i="1" dirty="0" err="1">
                <a:latin typeface="Century Gothic"/>
                <a:ea typeface="+mn-lt"/>
                <a:cs typeface="+mn-lt"/>
              </a:rPr>
              <a:t>piksele</a:t>
            </a:r>
            <a:r>
              <a:rPr lang="en-US" i="1" dirty="0">
                <a:latin typeface="Century Gothic"/>
                <a:ea typeface="+mn-lt"/>
                <a:cs typeface="+mn-lt"/>
              </a:rPr>
              <a:t>, </a:t>
            </a:r>
            <a:r>
              <a:rPr lang="en-US" i="1" dirty="0" err="1">
                <a:latin typeface="Century Gothic"/>
                <a:ea typeface="+mn-lt"/>
                <a:cs typeface="+mn-lt"/>
              </a:rPr>
              <a:t>aşağıdaki</a:t>
            </a:r>
            <a:r>
              <a:rPr lang="en-US" i="1" dirty="0">
                <a:latin typeface="Century Gothic"/>
                <a:ea typeface="+mn-lt"/>
                <a:cs typeface="+mn-lt"/>
              </a:rPr>
              <a:t> </a:t>
            </a:r>
            <a:r>
              <a:rPr lang="en-US" i="1" dirty="0" err="1">
                <a:latin typeface="Century Gothic"/>
                <a:ea typeface="+mn-lt"/>
                <a:cs typeface="+mn-lt"/>
              </a:rPr>
              <a:t>algoritma</a:t>
            </a:r>
            <a:r>
              <a:rPr lang="en-US" i="1" dirty="0">
                <a:latin typeface="Century Gothic"/>
                <a:ea typeface="+mn-lt"/>
                <a:cs typeface="+mn-lt"/>
              </a:rPr>
              <a:t> </a:t>
            </a:r>
            <a:r>
              <a:rPr lang="en-US" i="1" dirty="0" err="1">
                <a:latin typeface="Century Gothic"/>
                <a:ea typeface="+mn-lt"/>
                <a:cs typeface="+mn-lt"/>
              </a:rPr>
              <a:t>uygulanmaktadır</a:t>
            </a:r>
            <a:r>
              <a:rPr lang="en-US" i="1" dirty="0">
                <a:latin typeface="Century Gothic"/>
                <a:ea typeface="+mn-lt"/>
                <a:cs typeface="+mn-lt"/>
              </a:rPr>
              <a:t>:</a:t>
            </a:r>
          </a:p>
          <a:p>
            <a:endParaRPr lang="en-US" i="1" dirty="0">
              <a:latin typeface="Century Gothic"/>
              <a:ea typeface="+mn-lt"/>
              <a:cs typeface="+mn-lt"/>
            </a:endParaRPr>
          </a:p>
          <a:p>
            <a:r>
              <a:rPr lang="en-US" i="1" err="1">
                <a:latin typeface="Century Gothic"/>
                <a:ea typeface="+mn-lt"/>
                <a:cs typeface="+mn-lt"/>
              </a:rPr>
              <a:t>Piksel</a:t>
            </a:r>
            <a:r>
              <a:rPr lang="en-US" i="1" dirty="0">
                <a:latin typeface="Century Gothic"/>
                <a:ea typeface="+mn-lt"/>
                <a:cs typeface="+mn-lt"/>
              </a:rPr>
              <a:t> </a:t>
            </a:r>
            <a:r>
              <a:rPr lang="en-US" i="1" err="1">
                <a:latin typeface="Century Gothic"/>
                <a:ea typeface="+mn-lt"/>
                <a:cs typeface="+mn-lt"/>
              </a:rPr>
              <a:t>Siyaha</a:t>
            </a:r>
            <a:r>
              <a:rPr lang="en-US" i="1" dirty="0">
                <a:latin typeface="Century Gothic"/>
                <a:ea typeface="+mn-lt"/>
                <a:cs typeface="+mn-lt"/>
              </a:rPr>
              <a:t> </a:t>
            </a:r>
            <a:r>
              <a:rPr lang="en-US" i="1" err="1">
                <a:latin typeface="Century Gothic"/>
                <a:ea typeface="+mn-lt"/>
                <a:cs typeface="+mn-lt"/>
              </a:rPr>
              <a:t>eşit</a:t>
            </a:r>
            <a:r>
              <a:rPr lang="en-US" i="1" dirty="0">
                <a:latin typeface="Century Gothic"/>
                <a:ea typeface="+mn-lt"/>
                <a:cs typeface="+mn-lt"/>
              </a:rPr>
              <a:t> </a:t>
            </a:r>
            <a:r>
              <a:rPr lang="en-US" i="1" err="1">
                <a:latin typeface="Century Gothic"/>
                <a:ea typeface="+mn-lt"/>
                <a:cs typeface="+mn-lt"/>
              </a:rPr>
              <a:t>değilse</a:t>
            </a:r>
            <a:r>
              <a:rPr lang="en-US" i="1" dirty="0">
                <a:latin typeface="Century Gothic"/>
                <a:ea typeface="+mn-lt"/>
                <a:cs typeface="+mn-lt"/>
              </a:rPr>
              <a:t> -</a:t>
            </a:r>
            <a:r>
              <a:rPr lang="en-US" i="1" err="1">
                <a:latin typeface="Century Gothic"/>
                <a:ea typeface="+mn-lt"/>
                <a:cs typeface="+mn-lt"/>
              </a:rPr>
              <a:t>Pikselin</a:t>
            </a:r>
            <a:r>
              <a:rPr lang="en-US" i="1" dirty="0">
                <a:latin typeface="Century Gothic"/>
                <a:ea typeface="+mn-lt"/>
                <a:cs typeface="+mn-lt"/>
              </a:rPr>
              <a:t> </a:t>
            </a:r>
            <a:r>
              <a:rPr lang="en-US" i="1" err="1">
                <a:latin typeface="Century Gothic"/>
                <a:ea typeface="+mn-lt"/>
                <a:cs typeface="+mn-lt"/>
              </a:rPr>
              <a:t>Tüm</a:t>
            </a:r>
            <a:r>
              <a:rPr lang="en-US" i="1" dirty="0">
                <a:latin typeface="Century Gothic"/>
                <a:ea typeface="+mn-lt"/>
                <a:cs typeface="+mn-lt"/>
              </a:rPr>
              <a:t> </a:t>
            </a:r>
            <a:r>
              <a:rPr lang="en-US" i="1" err="1">
                <a:latin typeface="Century Gothic"/>
                <a:ea typeface="+mn-lt"/>
                <a:cs typeface="+mn-lt"/>
              </a:rPr>
              <a:t>komşularına</a:t>
            </a:r>
            <a:r>
              <a:rPr lang="en-US" i="1" dirty="0">
                <a:latin typeface="Century Gothic"/>
                <a:ea typeface="+mn-lt"/>
                <a:cs typeface="+mn-lt"/>
              </a:rPr>
              <a:t> </a:t>
            </a:r>
            <a:r>
              <a:rPr lang="en-US" i="1" err="1">
                <a:latin typeface="Century Gothic"/>
                <a:ea typeface="+mn-lt"/>
                <a:cs typeface="+mn-lt"/>
              </a:rPr>
              <a:t>bak</a:t>
            </a:r>
            <a:r>
              <a:rPr lang="en-US" i="1" dirty="0">
                <a:latin typeface="Century Gothic"/>
                <a:ea typeface="+mn-lt"/>
                <a:cs typeface="+mn-lt"/>
              </a:rPr>
              <a:t> (8’li </a:t>
            </a:r>
            <a:r>
              <a:rPr lang="en-US" i="1" err="1">
                <a:latin typeface="Century Gothic"/>
                <a:ea typeface="+mn-lt"/>
                <a:cs typeface="+mn-lt"/>
              </a:rPr>
              <a:t>komşuluk</a:t>
            </a:r>
            <a:r>
              <a:rPr lang="en-US" i="1" dirty="0">
                <a:latin typeface="Century Gothic"/>
                <a:ea typeface="+mn-lt"/>
                <a:cs typeface="+mn-lt"/>
              </a:rPr>
              <a:t> </a:t>
            </a:r>
            <a:r>
              <a:rPr lang="en-US" i="1" err="1">
                <a:latin typeface="Century Gothic"/>
                <a:ea typeface="+mn-lt"/>
                <a:cs typeface="+mn-lt"/>
              </a:rPr>
              <a:t>için</a:t>
            </a:r>
            <a:r>
              <a:rPr lang="en-US" i="1" dirty="0">
                <a:latin typeface="Century Gothic"/>
                <a:ea typeface="+mn-lt"/>
                <a:cs typeface="+mn-lt"/>
              </a:rPr>
              <a:t>) </a:t>
            </a:r>
          </a:p>
          <a:p>
            <a:r>
              <a:rPr lang="en-US" i="1" dirty="0">
                <a:latin typeface="Century Gothic"/>
                <a:ea typeface="+mn-lt"/>
                <a:cs typeface="+mn-lt"/>
              </a:rPr>
              <a:t>-</a:t>
            </a:r>
            <a:r>
              <a:rPr lang="en-US" i="1" err="1">
                <a:latin typeface="Century Gothic"/>
                <a:ea typeface="+mn-lt"/>
                <a:cs typeface="+mn-lt"/>
              </a:rPr>
              <a:t>Tüm</a:t>
            </a:r>
            <a:r>
              <a:rPr lang="en-US" i="1" dirty="0">
                <a:latin typeface="Century Gothic"/>
                <a:ea typeface="+mn-lt"/>
                <a:cs typeface="+mn-lt"/>
              </a:rPr>
              <a:t> </a:t>
            </a:r>
            <a:r>
              <a:rPr lang="en-US" i="1" err="1">
                <a:latin typeface="Century Gothic"/>
                <a:ea typeface="+mn-lt"/>
                <a:cs typeface="+mn-lt"/>
              </a:rPr>
              <a:t>komşular</a:t>
            </a:r>
            <a:r>
              <a:rPr lang="en-US" i="1" dirty="0">
                <a:latin typeface="Century Gothic"/>
                <a:ea typeface="+mn-lt"/>
                <a:cs typeface="+mn-lt"/>
              </a:rPr>
              <a:t> </a:t>
            </a:r>
            <a:r>
              <a:rPr lang="en-US" i="1" err="1">
                <a:latin typeface="Century Gothic"/>
                <a:ea typeface="+mn-lt"/>
                <a:cs typeface="+mn-lt"/>
              </a:rPr>
              <a:t>siyah</a:t>
            </a:r>
            <a:r>
              <a:rPr lang="en-US" i="1" dirty="0">
                <a:latin typeface="Century Gothic"/>
                <a:ea typeface="+mn-lt"/>
                <a:cs typeface="+mn-lt"/>
              </a:rPr>
              <a:t> </a:t>
            </a:r>
            <a:r>
              <a:rPr lang="en-US" i="1" err="1">
                <a:latin typeface="Century Gothic"/>
                <a:ea typeface="+mn-lt"/>
                <a:cs typeface="+mn-lt"/>
              </a:rPr>
              <a:t>veya</a:t>
            </a:r>
            <a:r>
              <a:rPr lang="en-US" i="1" dirty="0">
                <a:latin typeface="Century Gothic"/>
                <a:ea typeface="+mn-lt"/>
                <a:cs typeface="+mn-lt"/>
              </a:rPr>
              <a:t> </a:t>
            </a:r>
            <a:r>
              <a:rPr lang="en-US" i="1" err="1">
                <a:latin typeface="Century Gothic"/>
                <a:ea typeface="+mn-lt"/>
                <a:cs typeface="+mn-lt"/>
              </a:rPr>
              <a:t>beyaz</a:t>
            </a:r>
            <a:r>
              <a:rPr lang="en-US" i="1" dirty="0">
                <a:latin typeface="Century Gothic"/>
                <a:ea typeface="+mn-lt"/>
                <a:cs typeface="+mn-lt"/>
              </a:rPr>
              <a:t> </a:t>
            </a:r>
            <a:r>
              <a:rPr lang="en-US" i="1" err="1">
                <a:latin typeface="Century Gothic"/>
                <a:ea typeface="+mn-lt"/>
                <a:cs typeface="+mn-lt"/>
              </a:rPr>
              <a:t>ise</a:t>
            </a:r>
            <a:r>
              <a:rPr lang="en-US" i="1" dirty="0">
                <a:latin typeface="Century Gothic"/>
                <a:ea typeface="+mn-lt"/>
                <a:cs typeface="+mn-lt"/>
              </a:rPr>
              <a:t> </a:t>
            </a:r>
            <a:r>
              <a:rPr lang="en-US" i="1" err="1">
                <a:latin typeface="Century Gothic"/>
                <a:ea typeface="+mn-lt"/>
                <a:cs typeface="+mn-lt"/>
              </a:rPr>
              <a:t>bu</a:t>
            </a:r>
            <a:r>
              <a:rPr lang="en-US" i="1" dirty="0">
                <a:latin typeface="Century Gothic"/>
                <a:ea typeface="+mn-lt"/>
                <a:cs typeface="+mn-lt"/>
              </a:rPr>
              <a:t> yeni </a:t>
            </a:r>
            <a:r>
              <a:rPr lang="en-US" i="1" err="1">
                <a:latin typeface="Century Gothic"/>
                <a:ea typeface="+mn-lt"/>
                <a:cs typeface="+mn-lt"/>
              </a:rPr>
              <a:t>bir</a:t>
            </a:r>
            <a:r>
              <a:rPr lang="en-US" i="1" dirty="0">
                <a:latin typeface="Century Gothic"/>
                <a:ea typeface="+mn-lt"/>
                <a:cs typeface="+mn-lt"/>
              </a:rPr>
              <a:t> </a:t>
            </a:r>
            <a:r>
              <a:rPr lang="en-US" i="1" err="1">
                <a:latin typeface="Century Gothic"/>
                <a:ea typeface="+mn-lt"/>
                <a:cs typeface="+mn-lt"/>
              </a:rPr>
              <a:t>pikseldir</a:t>
            </a:r>
            <a:r>
              <a:rPr lang="en-US" i="1" dirty="0">
                <a:latin typeface="Century Gothic"/>
                <a:ea typeface="+mn-lt"/>
                <a:cs typeface="+mn-lt"/>
              </a:rPr>
              <a:t> </a:t>
            </a:r>
            <a:r>
              <a:rPr lang="en-US" i="1" err="1">
                <a:latin typeface="Century Gothic"/>
                <a:ea typeface="+mn-lt"/>
                <a:cs typeface="+mn-lt"/>
              </a:rPr>
              <a:t>bu</a:t>
            </a:r>
            <a:r>
              <a:rPr lang="en-US" i="1" dirty="0">
                <a:latin typeface="Century Gothic"/>
                <a:ea typeface="+mn-lt"/>
                <a:cs typeface="+mn-lt"/>
              </a:rPr>
              <a:t> </a:t>
            </a:r>
            <a:r>
              <a:rPr lang="en-US" i="1" err="1">
                <a:latin typeface="Century Gothic"/>
                <a:ea typeface="+mn-lt"/>
                <a:cs typeface="+mn-lt"/>
              </a:rPr>
              <a:t>piksele</a:t>
            </a:r>
            <a:r>
              <a:rPr lang="en-US" i="1" dirty="0">
                <a:latin typeface="Century Gothic"/>
                <a:ea typeface="+mn-lt"/>
                <a:cs typeface="+mn-lt"/>
              </a:rPr>
              <a:t> yeni </a:t>
            </a:r>
            <a:r>
              <a:rPr lang="en-US" i="1" err="1">
                <a:latin typeface="Century Gothic"/>
                <a:ea typeface="+mn-lt"/>
                <a:cs typeface="+mn-lt"/>
              </a:rPr>
              <a:t>bir</a:t>
            </a:r>
            <a:r>
              <a:rPr lang="en-US" i="1" dirty="0">
                <a:latin typeface="Century Gothic"/>
                <a:ea typeface="+mn-lt"/>
                <a:cs typeface="+mn-lt"/>
              </a:rPr>
              <a:t> </a:t>
            </a:r>
            <a:r>
              <a:rPr lang="en-US" i="1" err="1">
                <a:latin typeface="Century Gothic"/>
                <a:ea typeface="+mn-lt"/>
                <a:cs typeface="+mn-lt"/>
              </a:rPr>
              <a:t>değer</a:t>
            </a:r>
            <a:r>
              <a:rPr lang="en-US" i="1" dirty="0">
                <a:latin typeface="Century Gothic"/>
                <a:ea typeface="+mn-lt"/>
                <a:cs typeface="+mn-lt"/>
              </a:rPr>
              <a:t> </a:t>
            </a:r>
            <a:r>
              <a:rPr lang="en-US" i="1" err="1">
                <a:latin typeface="Century Gothic"/>
                <a:ea typeface="+mn-lt"/>
                <a:cs typeface="+mn-lt"/>
              </a:rPr>
              <a:t>ata</a:t>
            </a:r>
            <a:r>
              <a:rPr lang="en-US" i="1" dirty="0">
                <a:latin typeface="Century Gothic"/>
                <a:ea typeface="+mn-lt"/>
                <a:cs typeface="+mn-lt"/>
              </a:rPr>
              <a:t>, </a:t>
            </a:r>
            <a:r>
              <a:rPr lang="en-US" i="1" err="1">
                <a:latin typeface="Century Gothic"/>
                <a:ea typeface="+mn-lt"/>
                <a:cs typeface="+mn-lt"/>
              </a:rPr>
              <a:t>diğer</a:t>
            </a:r>
            <a:r>
              <a:rPr lang="en-US" i="1" dirty="0">
                <a:latin typeface="Century Gothic"/>
                <a:ea typeface="+mn-lt"/>
                <a:cs typeface="+mn-lt"/>
              </a:rPr>
              <a:t> </a:t>
            </a:r>
            <a:r>
              <a:rPr lang="en-US" i="1" err="1">
                <a:latin typeface="Century Gothic"/>
                <a:ea typeface="+mn-lt"/>
                <a:cs typeface="+mn-lt"/>
              </a:rPr>
              <a:t>piksele</a:t>
            </a:r>
            <a:r>
              <a:rPr lang="en-US" i="1" dirty="0">
                <a:latin typeface="Century Gothic"/>
                <a:ea typeface="+mn-lt"/>
                <a:cs typeface="+mn-lt"/>
              </a:rPr>
              <a:t> </a:t>
            </a:r>
            <a:r>
              <a:rPr lang="en-US" i="1" err="1">
                <a:latin typeface="Century Gothic"/>
                <a:ea typeface="+mn-lt"/>
                <a:cs typeface="+mn-lt"/>
              </a:rPr>
              <a:t>geç</a:t>
            </a:r>
            <a:r>
              <a:rPr lang="en-US" i="1" dirty="0">
                <a:latin typeface="Century Gothic"/>
                <a:ea typeface="+mn-lt"/>
                <a:cs typeface="+mn-lt"/>
              </a:rPr>
              <a:t> </a:t>
            </a:r>
          </a:p>
          <a:p>
            <a:r>
              <a:rPr lang="en-US" i="1" dirty="0">
                <a:latin typeface="Century Gothic"/>
                <a:ea typeface="+mn-lt"/>
                <a:cs typeface="+mn-lt"/>
              </a:rPr>
              <a:t>-</a:t>
            </a:r>
            <a:r>
              <a:rPr lang="en-US" i="1" err="1">
                <a:latin typeface="Century Gothic"/>
                <a:ea typeface="+mn-lt"/>
                <a:cs typeface="+mn-lt"/>
              </a:rPr>
              <a:t>Komşu</a:t>
            </a:r>
            <a:r>
              <a:rPr lang="en-US" i="1" dirty="0">
                <a:latin typeface="Century Gothic"/>
                <a:ea typeface="+mn-lt"/>
                <a:cs typeface="+mn-lt"/>
              </a:rPr>
              <a:t> </a:t>
            </a:r>
            <a:r>
              <a:rPr lang="en-US" i="1" err="1">
                <a:latin typeface="Century Gothic"/>
                <a:ea typeface="+mn-lt"/>
                <a:cs typeface="+mn-lt"/>
              </a:rPr>
              <a:t>piksellerden</a:t>
            </a:r>
            <a:r>
              <a:rPr lang="en-US" i="1" dirty="0">
                <a:latin typeface="Century Gothic"/>
                <a:ea typeface="+mn-lt"/>
                <a:cs typeface="+mn-lt"/>
              </a:rPr>
              <a:t> </a:t>
            </a:r>
            <a:r>
              <a:rPr lang="en-US" i="1" err="1">
                <a:latin typeface="Century Gothic"/>
                <a:ea typeface="+mn-lt"/>
                <a:cs typeface="+mn-lt"/>
              </a:rPr>
              <a:t>herhangi</a:t>
            </a:r>
            <a:r>
              <a:rPr lang="en-US" i="1" dirty="0">
                <a:latin typeface="Century Gothic"/>
                <a:ea typeface="+mn-lt"/>
                <a:cs typeface="+mn-lt"/>
              </a:rPr>
              <a:t> </a:t>
            </a:r>
            <a:r>
              <a:rPr lang="en-US" i="1" err="1">
                <a:latin typeface="Century Gothic"/>
                <a:ea typeface="+mn-lt"/>
                <a:cs typeface="+mn-lt"/>
              </a:rPr>
              <a:t>biri</a:t>
            </a:r>
            <a:r>
              <a:rPr lang="en-US" i="1" dirty="0">
                <a:latin typeface="Century Gothic"/>
                <a:ea typeface="+mn-lt"/>
                <a:cs typeface="+mn-lt"/>
              </a:rPr>
              <a:t> </a:t>
            </a:r>
            <a:r>
              <a:rPr lang="en-US" i="1" err="1">
                <a:latin typeface="Century Gothic"/>
                <a:ea typeface="+mn-lt"/>
                <a:cs typeface="+mn-lt"/>
              </a:rPr>
              <a:t>siyah</a:t>
            </a:r>
            <a:r>
              <a:rPr lang="en-US" i="1" dirty="0">
                <a:latin typeface="Century Gothic"/>
                <a:ea typeface="+mn-lt"/>
                <a:cs typeface="+mn-lt"/>
              </a:rPr>
              <a:t> </a:t>
            </a:r>
            <a:r>
              <a:rPr lang="en-US" i="1" err="1">
                <a:latin typeface="Century Gothic"/>
                <a:ea typeface="+mn-lt"/>
                <a:cs typeface="+mn-lt"/>
              </a:rPr>
              <a:t>ya</a:t>
            </a:r>
            <a:r>
              <a:rPr lang="en-US" i="1" dirty="0">
                <a:latin typeface="Century Gothic"/>
                <a:ea typeface="+mn-lt"/>
                <a:cs typeface="+mn-lt"/>
              </a:rPr>
              <a:t> da </a:t>
            </a:r>
            <a:r>
              <a:rPr lang="en-US" i="1" err="1">
                <a:latin typeface="Century Gothic"/>
                <a:ea typeface="+mn-lt"/>
                <a:cs typeface="+mn-lt"/>
              </a:rPr>
              <a:t>beyaz</a:t>
            </a:r>
            <a:r>
              <a:rPr lang="en-US" i="1" dirty="0">
                <a:latin typeface="Century Gothic"/>
                <a:ea typeface="+mn-lt"/>
                <a:cs typeface="+mn-lt"/>
              </a:rPr>
              <a:t> </a:t>
            </a:r>
            <a:r>
              <a:rPr lang="en-US" i="1" err="1">
                <a:latin typeface="Century Gothic"/>
                <a:ea typeface="+mn-lt"/>
                <a:cs typeface="+mn-lt"/>
              </a:rPr>
              <a:t>piksel</a:t>
            </a:r>
            <a:r>
              <a:rPr lang="en-US" i="1" dirty="0">
                <a:latin typeface="Century Gothic"/>
                <a:ea typeface="+mn-lt"/>
                <a:cs typeface="+mn-lt"/>
              </a:rPr>
              <a:t> </a:t>
            </a:r>
            <a:r>
              <a:rPr lang="en-US" i="1" err="1">
                <a:latin typeface="Century Gothic"/>
                <a:ea typeface="+mn-lt"/>
                <a:cs typeface="+mn-lt"/>
              </a:rPr>
              <a:t>ise</a:t>
            </a:r>
            <a:r>
              <a:rPr lang="en-US" i="1" dirty="0">
                <a:latin typeface="Century Gothic"/>
                <a:ea typeface="+mn-lt"/>
                <a:cs typeface="+mn-lt"/>
              </a:rPr>
              <a:t> </a:t>
            </a:r>
            <a:r>
              <a:rPr lang="en-US" i="1" err="1">
                <a:latin typeface="Century Gothic"/>
                <a:ea typeface="+mn-lt"/>
                <a:cs typeface="+mn-lt"/>
              </a:rPr>
              <a:t>bir</a:t>
            </a:r>
            <a:r>
              <a:rPr lang="en-US" i="1" dirty="0">
                <a:latin typeface="Century Gothic"/>
                <a:ea typeface="+mn-lt"/>
                <a:cs typeface="+mn-lt"/>
              </a:rPr>
              <a:t> </a:t>
            </a:r>
            <a:r>
              <a:rPr lang="en-US" i="1" err="1">
                <a:latin typeface="Century Gothic"/>
                <a:ea typeface="+mn-lt"/>
                <a:cs typeface="+mn-lt"/>
              </a:rPr>
              <a:t>önceki</a:t>
            </a:r>
            <a:r>
              <a:rPr lang="en-US" i="1" dirty="0">
                <a:latin typeface="Century Gothic"/>
                <a:ea typeface="+mn-lt"/>
                <a:cs typeface="+mn-lt"/>
              </a:rPr>
              <a:t> </a:t>
            </a:r>
            <a:r>
              <a:rPr lang="en-US" i="1" err="1">
                <a:latin typeface="Century Gothic"/>
                <a:ea typeface="+mn-lt"/>
                <a:cs typeface="+mn-lt"/>
              </a:rPr>
              <a:t>etiket</a:t>
            </a:r>
            <a:r>
              <a:rPr lang="en-US" i="1" dirty="0">
                <a:latin typeface="Century Gothic"/>
                <a:ea typeface="+mn-lt"/>
                <a:cs typeface="+mn-lt"/>
              </a:rPr>
              <a:t> </a:t>
            </a:r>
            <a:r>
              <a:rPr lang="en-US" i="1" err="1">
                <a:latin typeface="Century Gothic"/>
                <a:ea typeface="+mn-lt"/>
                <a:cs typeface="+mn-lt"/>
              </a:rPr>
              <a:t>numarasına</a:t>
            </a:r>
            <a:r>
              <a:rPr lang="en-US" i="1" dirty="0">
                <a:latin typeface="Century Gothic"/>
                <a:ea typeface="+mn-lt"/>
                <a:cs typeface="+mn-lt"/>
              </a:rPr>
              <a:t> </a:t>
            </a:r>
            <a:r>
              <a:rPr lang="en-US" i="1" err="1">
                <a:latin typeface="Century Gothic"/>
                <a:ea typeface="+mn-lt"/>
                <a:cs typeface="+mn-lt"/>
              </a:rPr>
              <a:t>bu</a:t>
            </a:r>
            <a:r>
              <a:rPr lang="en-US" i="1" dirty="0">
                <a:latin typeface="Century Gothic"/>
                <a:ea typeface="+mn-lt"/>
                <a:cs typeface="+mn-lt"/>
              </a:rPr>
              <a:t> </a:t>
            </a:r>
            <a:r>
              <a:rPr lang="en-US" i="1" err="1">
                <a:latin typeface="Century Gothic"/>
                <a:ea typeface="+mn-lt"/>
                <a:cs typeface="+mn-lt"/>
              </a:rPr>
              <a:t>pikseli</a:t>
            </a:r>
            <a:r>
              <a:rPr lang="en-US" i="1" dirty="0">
                <a:latin typeface="Century Gothic"/>
                <a:ea typeface="+mn-lt"/>
                <a:cs typeface="+mn-lt"/>
              </a:rPr>
              <a:t> </a:t>
            </a:r>
            <a:r>
              <a:rPr lang="en-US" i="1" err="1">
                <a:latin typeface="Century Gothic"/>
                <a:ea typeface="+mn-lt"/>
                <a:cs typeface="+mn-lt"/>
              </a:rPr>
              <a:t>kaydet</a:t>
            </a:r>
            <a:r>
              <a:rPr lang="en-US" i="1" dirty="0">
                <a:latin typeface="Century Gothic"/>
                <a:ea typeface="+mn-lt"/>
                <a:cs typeface="+mn-lt"/>
              </a:rPr>
              <a:t>.</a:t>
            </a:r>
            <a:endParaRPr lang="en-US" b="1" i="1" dirty="0">
              <a:solidFill>
                <a:srgbClr val="000000"/>
              </a:solidFill>
              <a:latin typeface="Century Gothic"/>
              <a:cs typeface="Calibri"/>
            </a:endParaRPr>
          </a:p>
        </p:txBody>
      </p:sp>
      <p:grpSp>
        <p:nvGrpSpPr>
          <p:cNvPr id="43" name="Group 42">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44" name="Freeform: Shape 43">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Metin kutusu 29">
            <a:extLst>
              <a:ext uri="{FF2B5EF4-FFF2-40B4-BE49-F238E27FC236}">
                <a16:creationId xmlns:a16="http://schemas.microsoft.com/office/drawing/2014/main" id="{FF94EDBB-DAB9-0676-378A-3974148381C5}"/>
              </a:ext>
            </a:extLst>
          </p:cNvPr>
          <p:cNvSpPr txBox="1"/>
          <p:nvPr/>
        </p:nvSpPr>
        <p:spPr>
          <a:xfrm>
            <a:off x="5677436" y="348802"/>
            <a:ext cx="524545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i="1" dirty="0">
                <a:latin typeface="Century Gothic"/>
                <a:cs typeface="Calibri"/>
              </a:rPr>
              <a:t>Gözeneklerin Büyüklüklerine Göre Sınıflandırılması</a:t>
            </a:r>
          </a:p>
          <a:p>
            <a:endParaRPr lang="tr-TR" sz="2400" i="1" dirty="0">
              <a:latin typeface="Century Gothic"/>
              <a:cs typeface="Calibri"/>
            </a:endParaRPr>
          </a:p>
          <a:p>
            <a:r>
              <a:rPr lang="tr-TR" sz="1600" i="1" dirty="0">
                <a:latin typeface="Century Gothic"/>
                <a:ea typeface="+mn-lt"/>
                <a:cs typeface="+mn-lt"/>
              </a:rPr>
              <a:t>Yapılan çalışmada farklı büyüklükteki gözeneklerin sayılarındaki değişimlerin gözlenmesi amacıyla gözenekler 0,002mm2 -1mm2 , 1mm2 -3mm2 , 3mm2 -5mm2 ve 5mm2 - 7mm2 olmak üzere 4 sınıfa ayrılmıştır. Her bir sınıf, bir etiket grubuna dâhil edilmiştir. </a:t>
            </a:r>
            <a:endParaRPr lang="tr-TR" sz="1600" i="1">
              <a:latin typeface="Century Gothic"/>
              <a:cs typeface="Calibri"/>
            </a:endParaRPr>
          </a:p>
          <a:p>
            <a:endParaRPr lang="tr-TR" sz="2400" i="1" dirty="0">
              <a:latin typeface="Century Gothic"/>
              <a:cs typeface="Calibri"/>
            </a:endParaRPr>
          </a:p>
        </p:txBody>
      </p:sp>
      <p:pic>
        <p:nvPicPr>
          <p:cNvPr id="31" name="Resim 31">
            <a:extLst>
              <a:ext uri="{FF2B5EF4-FFF2-40B4-BE49-F238E27FC236}">
                <a16:creationId xmlns:a16="http://schemas.microsoft.com/office/drawing/2014/main" id="{39BB8C58-6324-7D95-2C37-2DD8D4C9CB0B}"/>
              </a:ext>
            </a:extLst>
          </p:cNvPr>
          <p:cNvPicPr>
            <a:picLocks noChangeAspect="1"/>
          </p:cNvPicPr>
          <p:nvPr/>
        </p:nvPicPr>
        <p:blipFill>
          <a:blip r:embed="rId2"/>
          <a:stretch>
            <a:fillRect/>
          </a:stretch>
        </p:blipFill>
        <p:spPr>
          <a:xfrm>
            <a:off x="5733245" y="3080579"/>
            <a:ext cx="2743200" cy="2070588"/>
          </a:xfrm>
          <a:prstGeom prst="rect">
            <a:avLst/>
          </a:prstGeom>
        </p:spPr>
      </p:pic>
      <p:pic>
        <p:nvPicPr>
          <p:cNvPr id="32" name="Resim 33" descr="metin içeren bir resim&#10;&#10;Açıklama otomatik olarak oluşturuldu">
            <a:extLst>
              <a:ext uri="{FF2B5EF4-FFF2-40B4-BE49-F238E27FC236}">
                <a16:creationId xmlns:a16="http://schemas.microsoft.com/office/drawing/2014/main" id="{73A1F67E-1257-3F59-D698-BEF341619435}"/>
              </a:ext>
            </a:extLst>
          </p:cNvPr>
          <p:cNvPicPr>
            <a:picLocks noChangeAspect="1"/>
          </p:cNvPicPr>
          <p:nvPr/>
        </p:nvPicPr>
        <p:blipFill>
          <a:blip r:embed="rId3"/>
          <a:stretch>
            <a:fillRect/>
          </a:stretch>
        </p:blipFill>
        <p:spPr>
          <a:xfrm>
            <a:off x="9092485" y="3083832"/>
            <a:ext cx="2743200" cy="3201718"/>
          </a:xfrm>
          <a:prstGeom prst="rect">
            <a:avLst/>
          </a:prstGeom>
        </p:spPr>
      </p:pic>
      <p:sp>
        <p:nvSpPr>
          <p:cNvPr id="34" name="Metin kutusu 33">
            <a:extLst>
              <a:ext uri="{FF2B5EF4-FFF2-40B4-BE49-F238E27FC236}">
                <a16:creationId xmlns:a16="http://schemas.microsoft.com/office/drawing/2014/main" id="{1F6E81D4-D403-92BF-CC11-023BA558662E}"/>
              </a:ext>
            </a:extLst>
          </p:cNvPr>
          <p:cNvSpPr txBox="1"/>
          <p:nvPr/>
        </p:nvSpPr>
        <p:spPr>
          <a:xfrm>
            <a:off x="5849155" y="5366197"/>
            <a:ext cx="25891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Etiketlenmiş gözenek</a:t>
            </a:r>
          </a:p>
        </p:txBody>
      </p:sp>
      <p:sp>
        <p:nvSpPr>
          <p:cNvPr id="36" name="Metin kutusu 35">
            <a:extLst>
              <a:ext uri="{FF2B5EF4-FFF2-40B4-BE49-F238E27FC236}">
                <a16:creationId xmlns:a16="http://schemas.microsoft.com/office/drawing/2014/main" id="{ABAEEEDF-ED4D-8885-8145-E3C41F869947}"/>
              </a:ext>
            </a:extLst>
          </p:cNvPr>
          <p:cNvSpPr txBox="1"/>
          <p:nvPr/>
        </p:nvSpPr>
        <p:spPr>
          <a:xfrm>
            <a:off x="8961549" y="6289182"/>
            <a:ext cx="35148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Gözeneklerin büyüklüklerine göre renklendirilmesi</a:t>
            </a:r>
          </a:p>
        </p:txBody>
      </p:sp>
    </p:spTree>
    <p:extLst>
      <p:ext uri="{BB962C8B-B14F-4D97-AF65-F5344CB8AC3E}">
        <p14:creationId xmlns:p14="http://schemas.microsoft.com/office/powerpoint/2010/main" val="20820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C0E5AE-42E0-CF90-FB14-DB2BA20F3BE5}"/>
              </a:ext>
            </a:extLst>
          </p:cNvPr>
          <p:cNvSpPr>
            <a:spLocks noGrp="1"/>
          </p:cNvSpPr>
          <p:nvPr>
            <p:ph type="title"/>
          </p:nvPr>
        </p:nvSpPr>
        <p:spPr/>
        <p:txBody>
          <a:bodyPr vert="horz" lIns="91440" tIns="45720" rIns="91440" bIns="45720" rtlCol="0" anchor="ctr">
            <a:normAutofit/>
          </a:bodyPr>
          <a:lstStyle/>
          <a:p>
            <a:r>
              <a:rPr lang="en-US" sz="4000" dirty="0">
                <a:solidFill>
                  <a:schemeClr val="tx2"/>
                </a:solidFill>
                <a:cs typeface="Calibri Light"/>
              </a:rPr>
              <a:t>ZSI </a:t>
            </a:r>
            <a:r>
              <a:rPr lang="en-US" sz="4000" dirty="0" err="1">
                <a:solidFill>
                  <a:schemeClr val="tx2"/>
                </a:solidFill>
                <a:cs typeface="Calibri Light"/>
              </a:rPr>
              <a:t>Başarım</a:t>
            </a:r>
            <a:r>
              <a:rPr lang="en-US" sz="4000" dirty="0">
                <a:solidFill>
                  <a:schemeClr val="tx2"/>
                </a:solidFill>
                <a:cs typeface="Calibri Light"/>
              </a:rPr>
              <a:t> </a:t>
            </a:r>
            <a:r>
              <a:rPr lang="en-US" sz="4000" dirty="0" err="1">
                <a:solidFill>
                  <a:schemeClr val="tx2"/>
                </a:solidFill>
                <a:cs typeface="Calibri Light"/>
              </a:rPr>
              <a:t>İndeksi</a:t>
            </a:r>
            <a:endParaRPr lang="en-US" sz="4000" kern="1200" dirty="0" err="1">
              <a:solidFill>
                <a:schemeClr val="tx2"/>
              </a:solidFill>
              <a:latin typeface="+mj-lt"/>
              <a:cs typeface="Calibri Light"/>
            </a:endParaRPr>
          </a:p>
        </p:txBody>
      </p:sp>
      <p:sp>
        <p:nvSpPr>
          <p:cNvPr id="27" name="Metin Yer Tutucusu 26">
            <a:extLst>
              <a:ext uri="{FF2B5EF4-FFF2-40B4-BE49-F238E27FC236}">
                <a16:creationId xmlns:a16="http://schemas.microsoft.com/office/drawing/2014/main" id="{5B5466D8-09E6-66B9-0F56-1363EC012A69}"/>
              </a:ext>
            </a:extLst>
          </p:cNvPr>
          <p:cNvSpPr>
            <a:spLocks noGrp="1"/>
          </p:cNvSpPr>
          <p:nvPr>
            <p:ph type="body" sz="half" idx="2"/>
          </p:nvPr>
        </p:nvSpPr>
        <p:spPr/>
        <p:txBody>
          <a:bodyPr vert="horz" lIns="91440" tIns="45720" rIns="91440" bIns="45720" rtlCol="0" anchor="t">
            <a:normAutofit/>
          </a:bodyPr>
          <a:lstStyle/>
          <a:p>
            <a:r>
              <a:rPr lang="tr-TR" dirty="0">
                <a:cs typeface="Calibri"/>
              </a:rPr>
              <a:t>Otomatik bölütleme ve elle bölütleme ile bir takım </a:t>
            </a:r>
            <a:r>
              <a:rPr lang="tr-TR" dirty="0" err="1">
                <a:cs typeface="Calibri"/>
              </a:rPr>
              <a:t>işelmler</a:t>
            </a:r>
            <a:r>
              <a:rPr lang="tr-TR" dirty="0">
                <a:cs typeface="Calibri"/>
              </a:rPr>
              <a:t> yapılır. ZSI başarım indeksi 0.7 den büyükse çalışmanın yeterli başarıma sahip olduğu ifade edilir.</a:t>
            </a:r>
            <a:endParaRPr lang="tr-TR" dirty="0"/>
          </a:p>
        </p:txBody>
      </p:sp>
      <p:pic>
        <p:nvPicPr>
          <p:cNvPr id="39" name="Resim 39" descr="küçük resim içeren bir resim&#10;&#10;Açıklama otomatik olarak oluşturuldu">
            <a:extLst>
              <a:ext uri="{FF2B5EF4-FFF2-40B4-BE49-F238E27FC236}">
                <a16:creationId xmlns:a16="http://schemas.microsoft.com/office/drawing/2014/main" id="{6C61C68D-37BB-0FF4-DED6-0F96973156B6}"/>
              </a:ext>
            </a:extLst>
          </p:cNvPr>
          <p:cNvPicPr>
            <a:picLocks noChangeAspect="1"/>
          </p:cNvPicPr>
          <p:nvPr/>
        </p:nvPicPr>
        <p:blipFill>
          <a:blip r:embed="rId2"/>
          <a:stretch>
            <a:fillRect/>
          </a:stretch>
        </p:blipFill>
        <p:spPr>
          <a:xfrm>
            <a:off x="965379" y="3232799"/>
            <a:ext cx="2362200" cy="2238375"/>
          </a:xfrm>
          <a:prstGeom prst="rect">
            <a:avLst/>
          </a:prstGeom>
        </p:spPr>
      </p:pic>
      <p:pic>
        <p:nvPicPr>
          <p:cNvPr id="40" name="Resim 40">
            <a:extLst>
              <a:ext uri="{FF2B5EF4-FFF2-40B4-BE49-F238E27FC236}">
                <a16:creationId xmlns:a16="http://schemas.microsoft.com/office/drawing/2014/main" id="{C745AD61-D25A-BC9B-DB5E-A19C4885EE5E}"/>
              </a:ext>
            </a:extLst>
          </p:cNvPr>
          <p:cNvPicPr>
            <a:picLocks noChangeAspect="1"/>
          </p:cNvPicPr>
          <p:nvPr/>
        </p:nvPicPr>
        <p:blipFill>
          <a:blip r:embed="rId3"/>
          <a:stretch>
            <a:fillRect/>
          </a:stretch>
        </p:blipFill>
        <p:spPr>
          <a:xfrm>
            <a:off x="8973525" y="373487"/>
            <a:ext cx="2895258" cy="5059250"/>
          </a:xfrm>
          <a:prstGeom prst="rect">
            <a:avLst/>
          </a:prstGeom>
        </p:spPr>
      </p:pic>
      <p:pic>
        <p:nvPicPr>
          <p:cNvPr id="41" name="Resim 41">
            <a:extLst>
              <a:ext uri="{FF2B5EF4-FFF2-40B4-BE49-F238E27FC236}">
                <a16:creationId xmlns:a16="http://schemas.microsoft.com/office/drawing/2014/main" id="{BB66DCF0-A9A4-D5AD-7125-D9ADF1FA87F2}"/>
              </a:ext>
            </a:extLst>
          </p:cNvPr>
          <p:cNvPicPr>
            <a:picLocks noChangeAspect="1"/>
          </p:cNvPicPr>
          <p:nvPr/>
        </p:nvPicPr>
        <p:blipFill>
          <a:blip r:embed="rId4"/>
          <a:stretch>
            <a:fillRect/>
          </a:stretch>
        </p:blipFill>
        <p:spPr>
          <a:xfrm>
            <a:off x="4499019" y="2678064"/>
            <a:ext cx="3719847" cy="2929280"/>
          </a:xfrm>
          <a:prstGeom prst="rect">
            <a:avLst/>
          </a:prstGeom>
        </p:spPr>
      </p:pic>
      <p:sp>
        <p:nvSpPr>
          <p:cNvPr id="42" name="Metin kutusu 41">
            <a:extLst>
              <a:ext uri="{FF2B5EF4-FFF2-40B4-BE49-F238E27FC236}">
                <a16:creationId xmlns:a16="http://schemas.microsoft.com/office/drawing/2014/main" id="{5C809043-C04A-CBFB-2D22-8700FF486361}"/>
              </a:ext>
            </a:extLst>
          </p:cNvPr>
          <p:cNvSpPr txBox="1"/>
          <p:nvPr/>
        </p:nvSpPr>
        <p:spPr>
          <a:xfrm>
            <a:off x="426612" y="5741830"/>
            <a:ext cx="318483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Metin eklemek için </a:t>
            </a:r>
            <a:r>
              <a:rPr lang="tr-TR" sz="1400" i="1" dirty="0" err="1">
                <a:latin typeface="Century Gothic"/>
              </a:rPr>
              <a:t>tıklayınotomatik</a:t>
            </a:r>
            <a:r>
              <a:rPr lang="tr-TR" sz="1400" i="1" dirty="0">
                <a:latin typeface="Century Gothic"/>
              </a:rPr>
              <a:t> ve elle bölütleme ile elde edilen bölgeler</a:t>
            </a:r>
          </a:p>
        </p:txBody>
      </p:sp>
      <p:sp>
        <p:nvSpPr>
          <p:cNvPr id="43" name="Metin kutusu 42">
            <a:extLst>
              <a:ext uri="{FF2B5EF4-FFF2-40B4-BE49-F238E27FC236}">
                <a16:creationId xmlns:a16="http://schemas.microsoft.com/office/drawing/2014/main" id="{4E84178D-C1A0-CF43-4698-64F71938FC58}"/>
              </a:ext>
            </a:extLst>
          </p:cNvPr>
          <p:cNvSpPr txBox="1"/>
          <p:nvPr/>
        </p:nvSpPr>
        <p:spPr>
          <a:xfrm>
            <a:off x="5138133" y="5929648"/>
            <a:ext cx="28709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12 adet gözenek üzerinde ZSI başarım indeksi</a:t>
            </a:r>
          </a:p>
        </p:txBody>
      </p:sp>
      <p:sp>
        <p:nvSpPr>
          <p:cNvPr id="44" name="Metin kutusu 43">
            <a:extLst>
              <a:ext uri="{FF2B5EF4-FFF2-40B4-BE49-F238E27FC236}">
                <a16:creationId xmlns:a16="http://schemas.microsoft.com/office/drawing/2014/main" id="{8D9DC32A-8487-1366-5CED-ADCC6F0E9109}"/>
              </a:ext>
            </a:extLst>
          </p:cNvPr>
          <p:cNvSpPr txBox="1"/>
          <p:nvPr/>
        </p:nvSpPr>
        <p:spPr>
          <a:xfrm>
            <a:off x="9015211" y="5768661"/>
            <a:ext cx="28977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cs typeface="Calibri"/>
              </a:rPr>
              <a:t>A)otomatik bölütleme</a:t>
            </a:r>
          </a:p>
          <a:p>
            <a:r>
              <a:rPr lang="tr-TR" sz="1400" i="1" dirty="0">
                <a:latin typeface="Century Gothic"/>
                <a:cs typeface="Calibri"/>
              </a:rPr>
              <a:t>B)elle bölütleme</a:t>
            </a:r>
          </a:p>
          <a:p>
            <a:r>
              <a:rPr lang="tr-TR" sz="1400" i="1" dirty="0">
                <a:latin typeface="Century Gothic"/>
                <a:cs typeface="Calibri"/>
              </a:rPr>
              <a:t>c)otomatik ve elle bölütlemenin çakıştırılması</a:t>
            </a:r>
            <a:endParaRPr lang="tr-TR" dirty="0"/>
          </a:p>
        </p:txBody>
      </p:sp>
    </p:spTree>
    <p:extLst>
      <p:ext uri="{BB962C8B-B14F-4D97-AF65-F5344CB8AC3E}">
        <p14:creationId xmlns:p14="http://schemas.microsoft.com/office/powerpoint/2010/main" val="349322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31D6EB-AB71-81E1-3BF5-A583A71C97D4}"/>
              </a:ext>
            </a:extLst>
          </p:cNvPr>
          <p:cNvSpPr>
            <a:spLocks noGrp="1"/>
          </p:cNvSpPr>
          <p:nvPr>
            <p:ph type="title"/>
          </p:nvPr>
        </p:nvSpPr>
        <p:spPr>
          <a:xfrm>
            <a:off x="6094105" y="802955"/>
            <a:ext cx="4977976" cy="1455996"/>
          </a:xfrm>
        </p:spPr>
        <p:txBody>
          <a:bodyPr anchor="b">
            <a:normAutofit/>
          </a:bodyPr>
          <a:lstStyle/>
          <a:p>
            <a:r>
              <a:rPr lang="tr-TR" sz="3600" dirty="0">
                <a:solidFill>
                  <a:schemeClr val="tx2"/>
                </a:solidFill>
                <a:cs typeface="Calibri Light"/>
              </a:rPr>
              <a:t>Geliştirilen Arayüz Programı</a:t>
            </a:r>
            <a:endParaRPr lang="tr-TR" sz="3600" dirty="0">
              <a:solidFill>
                <a:schemeClr val="tx2"/>
              </a:solidFill>
            </a:endParaRPr>
          </a:p>
        </p:txBody>
      </p:sp>
      <p:pic>
        <p:nvPicPr>
          <p:cNvPr id="11" name="Resim 16">
            <a:extLst>
              <a:ext uri="{FF2B5EF4-FFF2-40B4-BE49-F238E27FC236}">
                <a16:creationId xmlns:a16="http://schemas.microsoft.com/office/drawing/2014/main" id="{065649B2-374E-5511-E259-DD4C09A46674}"/>
              </a:ext>
            </a:extLst>
          </p:cNvPr>
          <p:cNvPicPr>
            <a:picLocks noChangeAspect="1"/>
          </p:cNvPicPr>
          <p:nvPr/>
        </p:nvPicPr>
        <p:blipFill>
          <a:blip r:embed="rId2"/>
          <a:stretch>
            <a:fillRect/>
          </a:stretch>
        </p:blipFill>
        <p:spPr>
          <a:xfrm>
            <a:off x="823598" y="141180"/>
            <a:ext cx="3377815" cy="2766157"/>
          </a:xfrm>
          <a:prstGeom prst="rect">
            <a:avLst/>
          </a:prstGeom>
        </p:spPr>
      </p:pic>
      <p:grpSp>
        <p:nvGrpSpPr>
          <p:cNvPr id="29" name="Group 28">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30" name="Freeform: Shape 29">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Resim 22">
            <a:extLst>
              <a:ext uri="{FF2B5EF4-FFF2-40B4-BE49-F238E27FC236}">
                <a16:creationId xmlns:a16="http://schemas.microsoft.com/office/drawing/2014/main" id="{944A8015-C01F-74D5-50CB-2116B572F923}"/>
              </a:ext>
            </a:extLst>
          </p:cNvPr>
          <p:cNvPicPr>
            <a:picLocks noChangeAspect="1"/>
          </p:cNvPicPr>
          <p:nvPr/>
        </p:nvPicPr>
        <p:blipFill>
          <a:blip r:embed="rId3"/>
          <a:stretch>
            <a:fillRect/>
          </a:stretch>
        </p:blipFill>
        <p:spPr>
          <a:xfrm>
            <a:off x="774438" y="3505128"/>
            <a:ext cx="3476137" cy="2766157"/>
          </a:xfrm>
          <a:prstGeom prst="rect">
            <a:avLst/>
          </a:prstGeom>
        </p:spPr>
      </p:pic>
      <p:sp>
        <p:nvSpPr>
          <p:cNvPr id="3" name="Resim Yer Tutucusu 2">
            <a:extLst>
              <a:ext uri="{FF2B5EF4-FFF2-40B4-BE49-F238E27FC236}">
                <a16:creationId xmlns:a16="http://schemas.microsoft.com/office/drawing/2014/main" id="{641A340C-188C-73D1-8047-052CCE608AC5}"/>
              </a:ext>
            </a:extLst>
          </p:cNvPr>
          <p:cNvSpPr>
            <a:spLocks noGrp="1"/>
          </p:cNvSpPr>
          <p:nvPr>
            <p:ph idx="1"/>
          </p:nvPr>
        </p:nvSpPr>
        <p:spPr>
          <a:xfrm>
            <a:off x="6090574" y="2421682"/>
            <a:ext cx="4977578" cy="3639289"/>
          </a:xfrm>
        </p:spPr>
        <p:txBody>
          <a:bodyPr anchor="ctr">
            <a:normAutofit/>
          </a:bodyPr>
          <a:lstStyle/>
          <a:p>
            <a:r>
              <a:rPr lang="tr-TR" sz="1800">
                <a:solidFill>
                  <a:schemeClr val="tx2"/>
                </a:solidFill>
                <a:ea typeface="+mn-lt"/>
                <a:cs typeface="+mn-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a:t>
            </a:r>
          </a:p>
          <a:p>
            <a:r>
              <a:rPr lang="tr-TR" sz="1800">
                <a:solidFill>
                  <a:schemeClr val="tx2"/>
                </a:solidFill>
                <a:ea typeface="+mn-lt"/>
                <a:cs typeface="+mn-lt"/>
              </a:rPr>
              <a:t>Sırasıyla ön işleme, gözenekleri bölütle ve sayısal verileri çıkar ikonları tıklanarak gözeneklere ait ölçümler ilgili dizine Excel dosyası olarak çıkartılabilmektedir</a:t>
            </a:r>
            <a:endParaRPr lang="tr-TR" sz="1800">
              <a:solidFill>
                <a:schemeClr val="tx2"/>
              </a:solidFill>
              <a:cs typeface="Calibri"/>
            </a:endParaRPr>
          </a:p>
        </p:txBody>
      </p:sp>
      <p:sp>
        <p:nvSpPr>
          <p:cNvPr id="23" name="Metin kutusu 22">
            <a:extLst>
              <a:ext uri="{FF2B5EF4-FFF2-40B4-BE49-F238E27FC236}">
                <a16:creationId xmlns:a16="http://schemas.microsoft.com/office/drawing/2014/main" id="{5E8D68D1-F2C6-4A9D-25F9-37B6EA829A3B}"/>
              </a:ext>
            </a:extLst>
          </p:cNvPr>
          <p:cNvSpPr txBox="1"/>
          <p:nvPr/>
        </p:nvSpPr>
        <p:spPr>
          <a:xfrm>
            <a:off x="821028" y="6385774"/>
            <a:ext cx="330021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Bölütlenmiş gözenek görüntüsü</a:t>
            </a:r>
          </a:p>
        </p:txBody>
      </p:sp>
      <p:sp>
        <p:nvSpPr>
          <p:cNvPr id="24" name="Metin kutusu 23">
            <a:extLst>
              <a:ext uri="{FF2B5EF4-FFF2-40B4-BE49-F238E27FC236}">
                <a16:creationId xmlns:a16="http://schemas.microsoft.com/office/drawing/2014/main" id="{8CC02FF3-C64D-010D-F4D6-79A35D25AE19}"/>
              </a:ext>
            </a:extLst>
          </p:cNvPr>
          <p:cNvSpPr txBox="1"/>
          <p:nvPr/>
        </p:nvSpPr>
        <p:spPr>
          <a:xfrm>
            <a:off x="772733" y="2964824"/>
            <a:ext cx="347729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cs typeface="Calibri"/>
              </a:rPr>
              <a:t>Gözenek bölütleme GUI programı</a:t>
            </a:r>
          </a:p>
        </p:txBody>
      </p:sp>
    </p:spTree>
    <p:extLst>
      <p:ext uri="{BB962C8B-B14F-4D97-AF65-F5344CB8AC3E}">
        <p14:creationId xmlns:p14="http://schemas.microsoft.com/office/powerpoint/2010/main" val="109232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A316EC46-1812-B1C4-96B4-D0D7A8027B7D}"/>
              </a:ext>
            </a:extLst>
          </p:cNvPr>
          <p:cNvSpPr>
            <a:spLocks noGrp="1"/>
          </p:cNvSpPr>
          <p:nvPr>
            <p:ph type="title"/>
          </p:nvPr>
        </p:nvSpPr>
        <p:spPr>
          <a:xfrm>
            <a:off x="588944" y="70707"/>
            <a:ext cx="9833548" cy="1325563"/>
          </a:xfrm>
        </p:spPr>
        <p:txBody>
          <a:bodyPr anchor="b">
            <a:normAutofit/>
          </a:bodyPr>
          <a:lstStyle/>
          <a:p>
            <a:pPr algn="ctr"/>
            <a:r>
              <a:rPr lang="tr-TR" sz="3600" dirty="0">
                <a:solidFill>
                  <a:schemeClr val="tx2"/>
                </a:solidFill>
                <a:cs typeface="Calibri Light"/>
              </a:rPr>
              <a:t>SONUÇLAR VE TARTIŞMALAR</a:t>
            </a:r>
            <a:br>
              <a:rPr lang="tr-TR" sz="3600" dirty="0">
                <a:solidFill>
                  <a:schemeClr val="tx2"/>
                </a:solidFill>
                <a:cs typeface="Calibri Light"/>
              </a:rPr>
            </a:br>
            <a:endParaRPr lang="tr-TR" sz="3600">
              <a:solidFill>
                <a:schemeClr val="tx2"/>
              </a:solidFill>
            </a:endParaRPr>
          </a:p>
        </p:txBody>
      </p:sp>
      <p:grpSp>
        <p:nvGrpSpPr>
          <p:cNvPr id="39"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2B42EF89-62EE-59D9-D868-BE87DA7C969D}"/>
              </a:ext>
            </a:extLst>
          </p:cNvPr>
          <p:cNvSpPr>
            <a:spLocks noGrp="1"/>
          </p:cNvSpPr>
          <p:nvPr>
            <p:ph idx="1"/>
          </p:nvPr>
        </p:nvSpPr>
        <p:spPr>
          <a:xfrm>
            <a:off x="878719" y="1075874"/>
            <a:ext cx="10842393" cy="2457269"/>
          </a:xfrm>
        </p:spPr>
        <p:txBody>
          <a:bodyPr vert="horz" lIns="91440" tIns="45720" rIns="91440" bIns="45720" rtlCol="0" anchor="t">
            <a:normAutofit/>
          </a:bodyPr>
          <a:lstStyle/>
          <a:p>
            <a:r>
              <a:rPr lang="tr-TR" sz="1800" dirty="0">
                <a:ea typeface="+mn-lt"/>
                <a:cs typeface="+mn-lt"/>
              </a:rPr>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sz="1800" dirty="0" err="1">
                <a:ea typeface="+mn-lt"/>
                <a:cs typeface="+mn-lt"/>
              </a:rPr>
              <a:t>morfometrik</a:t>
            </a:r>
            <a:r>
              <a:rPr lang="tr-TR" sz="1800" dirty="0">
                <a:ea typeface="+mn-lt"/>
                <a:cs typeface="+mn-lt"/>
              </a:rPr>
              <a:t> parametreler elde edilmiştir.</a:t>
            </a:r>
          </a:p>
          <a:p>
            <a:r>
              <a:rPr lang="tr-TR" sz="1800" dirty="0" err="1">
                <a:ea typeface="+mn-lt"/>
                <a:cs typeface="+mn-lt"/>
              </a:rPr>
              <a:t>DATEM’li</a:t>
            </a:r>
            <a:r>
              <a:rPr lang="tr-TR" sz="1800" dirty="0">
                <a:ea typeface="+mn-lt"/>
                <a:cs typeface="+mn-lt"/>
              </a:rPr>
              <a:t> ekmeklerde yoğunluk 90-95/cm2 seviyelerinde iken kontrol ve lipazlarda bu değer 84-85/cm2 civarında </a:t>
            </a:r>
            <a:r>
              <a:rPr lang="tr-TR" sz="1800" dirty="0" err="1">
                <a:ea typeface="+mn-lt"/>
                <a:cs typeface="+mn-lt"/>
              </a:rPr>
              <a:t>olmaktadır.Elde</a:t>
            </a:r>
            <a:r>
              <a:rPr lang="tr-TR" sz="1800" dirty="0">
                <a:ea typeface="+mn-lt"/>
                <a:cs typeface="+mn-lt"/>
              </a:rPr>
              <a:t> edilen sonuçlar doğrultusunda, fosfolipaz ve </a:t>
            </a:r>
            <a:r>
              <a:rPr lang="tr-TR" sz="1800" dirty="0" err="1">
                <a:ea typeface="+mn-lt"/>
                <a:cs typeface="+mn-lt"/>
              </a:rPr>
              <a:t>glikolipazın</a:t>
            </a:r>
            <a:r>
              <a:rPr lang="tr-TR" sz="1800" dirty="0">
                <a:ea typeface="+mn-lt"/>
                <a:cs typeface="+mn-lt"/>
              </a:rPr>
              <a:t> hamurun reolojik özelliklerini konsantrasyon miktarına bağlı olarak </a:t>
            </a:r>
            <a:r>
              <a:rPr lang="tr-TR" sz="1800" dirty="0" err="1">
                <a:ea typeface="+mn-lt"/>
                <a:cs typeface="+mn-lt"/>
              </a:rPr>
              <a:t>DATEM’e</a:t>
            </a:r>
            <a:r>
              <a:rPr lang="tr-TR" sz="1800" dirty="0">
                <a:ea typeface="+mn-lt"/>
                <a:cs typeface="+mn-lt"/>
              </a:rPr>
              <a:t> benzer şekilde olumlu yönde geliştirdiği görülmüştür.</a:t>
            </a:r>
          </a:p>
          <a:p>
            <a:r>
              <a:rPr lang="tr-TR" sz="1800" dirty="0">
                <a:ea typeface="+mn-lt"/>
                <a:cs typeface="+mn-lt"/>
              </a:rPr>
              <a:t>Çalışmada elde edilen sonuçlar, görüntü işleme teknikleri kullanılarak ekmek gözeneklerinin morfolojik yapısının incelenmesine dayalı bir ekmek kalitesi analizinin yapılabileceğini ortaya koymaktadır. </a:t>
            </a:r>
            <a:endParaRPr lang="tr-TR" sz="1800" dirty="0">
              <a:solidFill>
                <a:srgbClr val="000000"/>
              </a:solidFill>
              <a:cs typeface="Calibri"/>
            </a:endParaRPr>
          </a:p>
        </p:txBody>
      </p:sp>
      <p:grpSp>
        <p:nvGrpSpPr>
          <p:cNvPr id="40"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descr="tablo içeren bir resim&#10;&#10;Açıklama otomatik olarak oluşturuldu">
            <a:extLst>
              <a:ext uri="{FF2B5EF4-FFF2-40B4-BE49-F238E27FC236}">
                <a16:creationId xmlns:a16="http://schemas.microsoft.com/office/drawing/2014/main" id="{62F577ED-7A23-2D0A-026F-35760BE1CF62}"/>
              </a:ext>
            </a:extLst>
          </p:cNvPr>
          <p:cNvPicPr>
            <a:picLocks noChangeAspect="1"/>
          </p:cNvPicPr>
          <p:nvPr/>
        </p:nvPicPr>
        <p:blipFill>
          <a:blip r:embed="rId2"/>
          <a:stretch>
            <a:fillRect/>
          </a:stretch>
        </p:blipFill>
        <p:spPr>
          <a:xfrm>
            <a:off x="2717442" y="3405285"/>
            <a:ext cx="6649791" cy="3031035"/>
          </a:xfrm>
          <a:prstGeom prst="rect">
            <a:avLst/>
          </a:prstGeom>
        </p:spPr>
      </p:pic>
      <p:sp>
        <p:nvSpPr>
          <p:cNvPr id="5" name="Metin kutusu 4">
            <a:extLst>
              <a:ext uri="{FF2B5EF4-FFF2-40B4-BE49-F238E27FC236}">
                <a16:creationId xmlns:a16="http://schemas.microsoft.com/office/drawing/2014/main" id="{F25BC9A3-243C-128E-CCFB-2DC16E5A138D}"/>
              </a:ext>
            </a:extLst>
          </p:cNvPr>
          <p:cNvSpPr txBox="1"/>
          <p:nvPr/>
        </p:nvSpPr>
        <p:spPr>
          <a:xfrm>
            <a:off x="2632120" y="6439436"/>
            <a:ext cx="73302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Katkı maddelerinin cinsi </a:t>
            </a:r>
            <a:r>
              <a:rPr lang="tr-TR" sz="1400" i="1" dirty="0" err="1">
                <a:latin typeface="Century Gothic"/>
              </a:rPr>
              <a:t>vemiktarına</a:t>
            </a:r>
            <a:r>
              <a:rPr lang="tr-TR" sz="1400" i="1" dirty="0">
                <a:latin typeface="Century Gothic"/>
              </a:rPr>
              <a:t> bağlı olarak elde edilen parametreler</a:t>
            </a:r>
            <a:endParaRPr lang="tr-TR" sz="1400" b="1" i="1" dirty="0">
              <a:latin typeface="Century Gothic"/>
              <a:cs typeface="Calibri"/>
            </a:endParaRPr>
          </a:p>
        </p:txBody>
      </p:sp>
    </p:spTree>
    <p:extLst>
      <p:ext uri="{BB962C8B-B14F-4D97-AF65-F5344CB8AC3E}">
        <p14:creationId xmlns:p14="http://schemas.microsoft.com/office/powerpoint/2010/main" val="311177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2D3BC596-228E-FD84-DC6D-38B12C2535A7}"/>
              </a:ext>
            </a:extLst>
          </p:cNvPr>
          <p:cNvSpPr>
            <a:spLocks noGrp="1"/>
          </p:cNvSpPr>
          <p:nvPr>
            <p:ph type="title"/>
          </p:nvPr>
        </p:nvSpPr>
        <p:spPr>
          <a:xfrm>
            <a:off x="910916" y="207439"/>
            <a:ext cx="9565239" cy="670887"/>
          </a:xfrm>
        </p:spPr>
        <p:txBody>
          <a:bodyPr anchor="b">
            <a:normAutofit/>
          </a:bodyPr>
          <a:lstStyle/>
          <a:p>
            <a:pPr algn="ctr"/>
            <a:r>
              <a:rPr lang="tr-TR" sz="3600">
                <a:solidFill>
                  <a:schemeClr val="tx2"/>
                </a:solidFill>
                <a:cs typeface="Calibri Light"/>
              </a:rPr>
              <a:t>SONUÇLAR</a:t>
            </a:r>
            <a:endParaRPr lang="tr-TR"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F18D9DD2-E1EB-1988-3862-F1F8907B7A32}"/>
              </a:ext>
            </a:extLst>
          </p:cNvPr>
          <p:cNvSpPr>
            <a:spLocks noGrp="1"/>
          </p:cNvSpPr>
          <p:nvPr>
            <p:ph idx="1"/>
          </p:nvPr>
        </p:nvSpPr>
        <p:spPr>
          <a:xfrm>
            <a:off x="867987" y="884021"/>
            <a:ext cx="9833548" cy="2693976"/>
          </a:xfrm>
        </p:spPr>
        <p:txBody>
          <a:bodyPr vert="horz" lIns="91440" tIns="45720" rIns="91440" bIns="45720" rtlCol="0" anchor="t">
            <a:normAutofit/>
          </a:bodyPr>
          <a:lstStyle/>
          <a:p>
            <a:r>
              <a:rPr lang="tr-TR" sz="1400" i="1" dirty="0">
                <a:latin typeface="Century Gothic"/>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a:t>
            </a:r>
            <a:r>
              <a:rPr lang="tr-TR" sz="1400" i="1" dirty="0" err="1">
                <a:latin typeface="Century Gothic"/>
                <a:ea typeface="+mn-lt"/>
                <a:cs typeface="+mn-lt"/>
              </a:rPr>
              <a:t>belirlenmiştir.DATEM</a:t>
            </a:r>
            <a:r>
              <a:rPr lang="tr-TR" sz="1400" i="1" dirty="0">
                <a:latin typeface="Century Gothic"/>
                <a:ea typeface="+mn-lt"/>
                <a:cs typeface="+mn-lt"/>
              </a:rPr>
              <a:t>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sz="1400" i="1" dirty="0" err="1">
                <a:latin typeface="Century Gothic"/>
                <a:ea typeface="+mn-lt"/>
                <a:cs typeface="+mn-lt"/>
              </a:rPr>
              <a:t>DATEM’le</a:t>
            </a:r>
            <a:r>
              <a:rPr lang="tr-TR" sz="1400" i="1" dirty="0">
                <a:latin typeface="Century Gothic"/>
                <a:ea typeface="+mn-lt"/>
                <a:cs typeface="+mn-lt"/>
              </a:rPr>
              <a:t> kıyaslandığında bu değerlerin daha küçük kaldığı görülmüştür. GL </a:t>
            </a:r>
            <a:r>
              <a:rPr lang="tr-TR" sz="1400" i="1" dirty="0" err="1">
                <a:latin typeface="Century Gothic"/>
                <a:ea typeface="+mn-lt"/>
                <a:cs typeface="+mn-lt"/>
              </a:rPr>
              <a:t>enzimli</a:t>
            </a:r>
            <a:r>
              <a:rPr lang="tr-TR" sz="1400" i="1" dirty="0">
                <a:latin typeface="Century Gothic"/>
                <a:ea typeface="+mn-lt"/>
                <a:cs typeface="+mn-lt"/>
              </a:rPr>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p>
          <a:p>
            <a:endParaRPr lang="tr-TR" sz="1800" dirty="0">
              <a:solidFill>
                <a:srgbClr val="000000"/>
              </a:solidFill>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Resim 4">
            <a:extLst>
              <a:ext uri="{FF2B5EF4-FFF2-40B4-BE49-F238E27FC236}">
                <a16:creationId xmlns:a16="http://schemas.microsoft.com/office/drawing/2014/main" id="{C94A1EDC-C581-CBCA-C42B-37A7F94D085A}"/>
              </a:ext>
            </a:extLst>
          </p:cNvPr>
          <p:cNvPicPr>
            <a:picLocks noChangeAspect="1"/>
          </p:cNvPicPr>
          <p:nvPr/>
        </p:nvPicPr>
        <p:blipFill>
          <a:blip r:embed="rId2"/>
          <a:stretch>
            <a:fillRect/>
          </a:stretch>
        </p:blipFill>
        <p:spPr>
          <a:xfrm>
            <a:off x="592429" y="3260935"/>
            <a:ext cx="3354946" cy="2622131"/>
          </a:xfrm>
          <a:prstGeom prst="rect">
            <a:avLst/>
          </a:prstGeom>
        </p:spPr>
      </p:pic>
      <p:pic>
        <p:nvPicPr>
          <p:cNvPr id="5" name="Resim 5">
            <a:extLst>
              <a:ext uri="{FF2B5EF4-FFF2-40B4-BE49-F238E27FC236}">
                <a16:creationId xmlns:a16="http://schemas.microsoft.com/office/drawing/2014/main" id="{4B944FE1-4F0E-CB52-4F56-28974401CC64}"/>
              </a:ext>
            </a:extLst>
          </p:cNvPr>
          <p:cNvPicPr>
            <a:picLocks noChangeAspect="1"/>
          </p:cNvPicPr>
          <p:nvPr/>
        </p:nvPicPr>
        <p:blipFill>
          <a:blip r:embed="rId3"/>
          <a:stretch>
            <a:fillRect/>
          </a:stretch>
        </p:blipFill>
        <p:spPr>
          <a:xfrm>
            <a:off x="4338033" y="3250965"/>
            <a:ext cx="3387143" cy="2631337"/>
          </a:xfrm>
          <a:prstGeom prst="rect">
            <a:avLst/>
          </a:prstGeom>
        </p:spPr>
      </p:pic>
      <p:pic>
        <p:nvPicPr>
          <p:cNvPr id="6" name="Resim 6">
            <a:extLst>
              <a:ext uri="{FF2B5EF4-FFF2-40B4-BE49-F238E27FC236}">
                <a16:creationId xmlns:a16="http://schemas.microsoft.com/office/drawing/2014/main" id="{8A55081F-5323-648B-11D4-F81BA2EC94B1}"/>
              </a:ext>
            </a:extLst>
          </p:cNvPr>
          <p:cNvPicPr>
            <a:picLocks noChangeAspect="1"/>
          </p:cNvPicPr>
          <p:nvPr/>
        </p:nvPicPr>
        <p:blipFill>
          <a:blip r:embed="rId4"/>
          <a:stretch>
            <a:fillRect/>
          </a:stretch>
        </p:blipFill>
        <p:spPr>
          <a:xfrm>
            <a:off x="7987048" y="3258743"/>
            <a:ext cx="3344213" cy="2626512"/>
          </a:xfrm>
          <a:prstGeom prst="rect">
            <a:avLst/>
          </a:prstGeom>
        </p:spPr>
      </p:pic>
      <p:sp>
        <p:nvSpPr>
          <p:cNvPr id="7" name="Metin kutusu 6">
            <a:extLst>
              <a:ext uri="{FF2B5EF4-FFF2-40B4-BE49-F238E27FC236}">
                <a16:creationId xmlns:a16="http://schemas.microsoft.com/office/drawing/2014/main" id="{2A83F9EA-3EC0-65D4-13E9-073C9823B2B7}"/>
              </a:ext>
            </a:extLst>
          </p:cNvPr>
          <p:cNvSpPr txBox="1"/>
          <p:nvPr/>
        </p:nvSpPr>
        <p:spPr>
          <a:xfrm>
            <a:off x="1193978" y="6104049"/>
            <a:ext cx="27099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cs typeface="Calibri"/>
              </a:rPr>
              <a:t>DATEM ve enzimlerin gözenek sayısı üzerindeki etkileri</a:t>
            </a:r>
          </a:p>
        </p:txBody>
      </p:sp>
      <p:sp>
        <p:nvSpPr>
          <p:cNvPr id="9" name="Metin kutusu 8">
            <a:extLst>
              <a:ext uri="{FF2B5EF4-FFF2-40B4-BE49-F238E27FC236}">
                <a16:creationId xmlns:a16="http://schemas.microsoft.com/office/drawing/2014/main" id="{BA2820CA-2AFB-B813-1421-08D7A732337D}"/>
              </a:ext>
            </a:extLst>
          </p:cNvPr>
          <p:cNvSpPr txBox="1"/>
          <p:nvPr/>
        </p:nvSpPr>
        <p:spPr>
          <a:xfrm>
            <a:off x="4936901" y="6171127"/>
            <a:ext cx="31526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DATEM ve enzimlerin boşluk oranı üzerindeki etkileri</a:t>
            </a:r>
          </a:p>
        </p:txBody>
      </p:sp>
      <p:sp>
        <p:nvSpPr>
          <p:cNvPr id="11" name="Metin kutusu 10">
            <a:extLst>
              <a:ext uri="{FF2B5EF4-FFF2-40B4-BE49-F238E27FC236}">
                <a16:creationId xmlns:a16="http://schemas.microsoft.com/office/drawing/2014/main" id="{6361AF74-73CE-40FE-925D-25014AFB7217}"/>
              </a:ext>
            </a:extLst>
          </p:cNvPr>
          <p:cNvSpPr txBox="1"/>
          <p:nvPr/>
        </p:nvSpPr>
        <p:spPr>
          <a:xfrm>
            <a:off x="8746900" y="6197958"/>
            <a:ext cx="27233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i="1" dirty="0">
                <a:latin typeface="Century Gothic"/>
              </a:rPr>
              <a:t>DATEM ve enzimlerin yoğunluk üzerindeki etkileri</a:t>
            </a:r>
          </a:p>
        </p:txBody>
      </p:sp>
    </p:spTree>
    <p:extLst>
      <p:ext uri="{BB962C8B-B14F-4D97-AF65-F5344CB8AC3E}">
        <p14:creationId xmlns:p14="http://schemas.microsoft.com/office/powerpoint/2010/main" val="116401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6C5D59C9-8832-7825-89AE-44E9E5BB2FBE}"/>
              </a:ext>
            </a:extLst>
          </p:cNvPr>
          <p:cNvSpPr>
            <a:spLocks noGrp="1"/>
          </p:cNvSpPr>
          <p:nvPr>
            <p:ph type="title"/>
          </p:nvPr>
        </p:nvSpPr>
        <p:spPr>
          <a:xfrm>
            <a:off x="804672" y="2053641"/>
            <a:ext cx="3669161" cy="2760098"/>
          </a:xfrm>
        </p:spPr>
        <p:txBody>
          <a:bodyPr>
            <a:normAutofit/>
          </a:bodyPr>
          <a:lstStyle/>
          <a:p>
            <a:r>
              <a:rPr lang="tr-TR" sz="4000">
                <a:solidFill>
                  <a:schemeClr val="tx2"/>
                </a:solidFill>
                <a:cs typeface="Calibri Light"/>
              </a:rPr>
              <a:t>EKMEĞİN İÇERİĞİ VE YAPISI </a:t>
            </a:r>
          </a:p>
        </p:txBody>
      </p:sp>
      <p:sp>
        <p:nvSpPr>
          <p:cNvPr id="3" name="İçerik Yer Tutucusu 2">
            <a:extLst>
              <a:ext uri="{FF2B5EF4-FFF2-40B4-BE49-F238E27FC236}">
                <a16:creationId xmlns:a16="http://schemas.microsoft.com/office/drawing/2014/main" id="{87E80EF7-8252-F815-18A3-CF7B842CC341}"/>
              </a:ext>
            </a:extLst>
          </p:cNvPr>
          <p:cNvSpPr>
            <a:spLocks noGrp="1"/>
          </p:cNvSpPr>
          <p:nvPr>
            <p:ph idx="1"/>
          </p:nvPr>
        </p:nvSpPr>
        <p:spPr>
          <a:xfrm>
            <a:off x="6090574" y="801866"/>
            <a:ext cx="5306084" cy="5230634"/>
          </a:xfrm>
          <a:noFill/>
          <a:ln>
            <a:noFill/>
          </a:ln>
        </p:spPr>
        <p:txBody>
          <a:bodyPr anchor="ctr">
            <a:normAutofit/>
          </a:bodyPr>
          <a:lstStyle/>
          <a:p>
            <a:r>
              <a:rPr lang="tr-TR" sz="1800">
                <a:solidFill>
                  <a:schemeClr val="tx2"/>
                </a:solidFill>
                <a:ea typeface="+mn-lt"/>
                <a:cs typeface="+mn-lt"/>
              </a:rPr>
              <a:t>Öz miktarı ve kalitesi yetersiz olan unlardan yapılan ekmekler, küçük hacimli, basık ve düzensiz bir gözenek yapısına sahip olmakta, kabuk yapılarında düzensiz çatlak ve yarıklar bulunmakta, ayrıca bu tip ekmekler kısa sürede bayatlamaktadır. Ancak öz miktarı yetersiz olan unlara uygun miktarda katkı maddesi ilavesi yapılarak üretilen ekmeklerin raf ömrü uzar, hacmi artar, ekmek içlerinin gözenek yapıları iyileşir, dokuları ve yumuşaklıkları daha iyi olur </a:t>
            </a:r>
            <a:endParaRPr lang="tr-TR" sz="1800">
              <a:solidFill>
                <a:schemeClr val="tx2"/>
              </a:solidFill>
            </a:endParaRPr>
          </a:p>
        </p:txBody>
      </p:sp>
    </p:spTree>
    <p:extLst>
      <p:ext uri="{BB962C8B-B14F-4D97-AF65-F5344CB8AC3E}">
        <p14:creationId xmlns:p14="http://schemas.microsoft.com/office/powerpoint/2010/main" val="327435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7" name="Picture 79" descr="Ekranda bokumalar">
            <a:extLst>
              <a:ext uri="{FF2B5EF4-FFF2-40B4-BE49-F238E27FC236}">
                <a16:creationId xmlns:a16="http://schemas.microsoft.com/office/drawing/2014/main" id="{F0786D99-1B88-9FF5-67DD-B9F7D63A5238}"/>
              </a:ext>
            </a:extLst>
          </p:cNvPr>
          <p:cNvPicPr>
            <a:picLocks noChangeAspect="1"/>
          </p:cNvPicPr>
          <p:nvPr/>
        </p:nvPicPr>
        <p:blipFill rotWithShape="1">
          <a:blip r:embed="rId2"/>
          <a:srcRect t="7865" b="7865"/>
          <a:stretch/>
        </p:blipFill>
        <p:spPr>
          <a:xfrm>
            <a:off x="-1" y="10"/>
            <a:ext cx="12192000" cy="6857990"/>
          </a:xfrm>
          <a:prstGeom prst="rect">
            <a:avLst/>
          </a:prstGeom>
        </p:spPr>
      </p:pic>
      <p:sp>
        <p:nvSpPr>
          <p:cNvPr id="8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Başlık 1">
            <a:extLst>
              <a:ext uri="{FF2B5EF4-FFF2-40B4-BE49-F238E27FC236}">
                <a16:creationId xmlns:a16="http://schemas.microsoft.com/office/drawing/2014/main" id="{6C5D59C9-8832-7825-89AE-44E9E5BB2FBE}"/>
              </a:ext>
            </a:extLst>
          </p:cNvPr>
          <p:cNvSpPr>
            <a:spLocks noGrp="1"/>
          </p:cNvSpPr>
          <p:nvPr>
            <p:ph type="title"/>
          </p:nvPr>
        </p:nvSpPr>
        <p:spPr>
          <a:xfrm>
            <a:off x="709448" y="1913950"/>
            <a:ext cx="4204137" cy="1342754"/>
          </a:xfrm>
        </p:spPr>
        <p:txBody>
          <a:bodyPr>
            <a:normAutofit/>
          </a:bodyPr>
          <a:lstStyle/>
          <a:p>
            <a:pPr algn="ctr"/>
            <a:r>
              <a:rPr lang="tr-TR" sz="3600">
                <a:cs typeface="Calibri Light"/>
              </a:rPr>
              <a:t>Katkı Maddesi DATEM</a:t>
            </a:r>
          </a:p>
        </p:txBody>
      </p:sp>
      <p:cxnSp>
        <p:nvCxnSpPr>
          <p:cNvPr id="90" name="Straight Connector 9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7E80EF7-8252-F815-18A3-CF7B842CC341}"/>
              </a:ext>
            </a:extLst>
          </p:cNvPr>
          <p:cNvSpPr>
            <a:spLocks noGrp="1"/>
          </p:cNvSpPr>
          <p:nvPr>
            <p:ph idx="1"/>
          </p:nvPr>
        </p:nvSpPr>
        <p:spPr>
          <a:xfrm>
            <a:off x="525516" y="3417573"/>
            <a:ext cx="4593021" cy="2619839"/>
          </a:xfrm>
        </p:spPr>
        <p:txBody>
          <a:bodyPr anchor="ctr">
            <a:normAutofit/>
          </a:bodyPr>
          <a:lstStyle/>
          <a:p>
            <a:r>
              <a:rPr lang="tr-TR" sz="1800">
                <a:ea typeface="+mn-lt"/>
                <a:cs typeface="+mn-lt"/>
              </a:rPr>
              <a:t>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a:t>
            </a:r>
            <a:endParaRPr lang="tr-TR" sz="1800">
              <a:cs typeface="Calibri"/>
            </a:endParaRPr>
          </a:p>
        </p:txBody>
      </p:sp>
    </p:spTree>
    <p:extLst>
      <p:ext uri="{BB962C8B-B14F-4D97-AF65-F5344CB8AC3E}">
        <p14:creationId xmlns:p14="http://schemas.microsoft.com/office/powerpoint/2010/main" val="260809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4"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C6A4D6B7-0232-2A24-4283-032C3581F9B0}"/>
              </a:ext>
            </a:extLst>
          </p:cNvPr>
          <p:cNvSpPr>
            <a:spLocks noGrp="1"/>
          </p:cNvSpPr>
          <p:nvPr>
            <p:ph type="title" idx="4294967295"/>
          </p:nvPr>
        </p:nvSpPr>
        <p:spPr>
          <a:xfrm>
            <a:off x="804672" y="1055098"/>
            <a:ext cx="5760719" cy="4747805"/>
          </a:xfrm>
        </p:spPr>
        <p:txBody>
          <a:bodyPr vert="horz" lIns="91440" tIns="45720" rIns="91440" bIns="45720" rtlCol="0" anchor="ctr">
            <a:normAutofit/>
          </a:bodyPr>
          <a:lstStyle/>
          <a:p>
            <a:r>
              <a:rPr lang="en-US" sz="3700" kern="1200">
                <a:solidFill>
                  <a:schemeClr val="tx2"/>
                </a:solidFill>
                <a:latin typeface="+mj-lt"/>
                <a:ea typeface="+mj-ea"/>
                <a:cs typeface="+mj-cs"/>
              </a:rPr>
              <a:t>Gelişen görüntü işeleme teknikleriyle birlikte ekmek kalite analizleri daha ucuz ve kolay ve güvenilir olmuştur.</a:t>
            </a:r>
            <a:br>
              <a:rPr lang="en-US" sz="3700" kern="1200">
                <a:solidFill>
                  <a:schemeClr val="tx2"/>
                </a:solidFill>
                <a:latin typeface="+mj-lt"/>
                <a:ea typeface="+mj-ea"/>
                <a:cs typeface="+mj-cs"/>
              </a:rPr>
            </a:br>
            <a:r>
              <a:rPr lang="en-US" sz="3700" kern="1200">
                <a:solidFill>
                  <a:schemeClr val="tx2"/>
                </a:solidFill>
                <a:latin typeface="+mj-lt"/>
                <a:ea typeface="+mj-ea"/>
                <a:cs typeface="+mj-cs"/>
              </a:rPr>
              <a:t>Her gıdanın olduğu gibi ekmeğin de kendine has bir görüntüsünün olması gerekmektedir.</a:t>
            </a:r>
          </a:p>
        </p:txBody>
      </p:sp>
    </p:spTree>
    <p:extLst>
      <p:ext uri="{BB962C8B-B14F-4D97-AF65-F5344CB8AC3E}">
        <p14:creationId xmlns:p14="http://schemas.microsoft.com/office/powerpoint/2010/main" val="14531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0" name="Group 12">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İçerik Yer Tutucusu 3">
            <a:extLst>
              <a:ext uri="{FF2B5EF4-FFF2-40B4-BE49-F238E27FC236}">
                <a16:creationId xmlns:a16="http://schemas.microsoft.com/office/drawing/2014/main" id="{86504495-C7EF-AE15-83CD-0A04FFC074B1}"/>
              </a:ext>
            </a:extLst>
          </p:cNvPr>
          <p:cNvSpPr>
            <a:spLocks noGrp="1"/>
          </p:cNvSpPr>
          <p:nvPr>
            <p:ph idx="1"/>
          </p:nvPr>
        </p:nvSpPr>
        <p:spPr>
          <a:xfrm>
            <a:off x="1415604" y="1091642"/>
            <a:ext cx="7974510" cy="4406407"/>
          </a:xfrm>
        </p:spPr>
        <p:txBody>
          <a:bodyPr anchor="ctr">
            <a:normAutofit/>
          </a:bodyPr>
          <a:lstStyle/>
          <a:p>
            <a:r>
              <a:rPr lang="tr-TR" sz="1700" i="1">
                <a:solidFill>
                  <a:schemeClr val="tx2"/>
                </a:solidFill>
                <a:latin typeface="Century Gothic"/>
                <a:ea typeface="+mn-lt"/>
                <a:cs typeface="+mn-lt"/>
              </a:rPr>
              <a:t>Ekmek kalitesinin belirlenmesine yönelik literatürde yapılmış değişik çalışmalar vardır. Kamman yapmış olduğu çalışmada ekmeğin gözenekli yapısının ve bu gözeneklere ait büyüklük, düzen, gözenek duvarı kalınlığı, şekil faktörü gibi parametrelerin ekmek kalitesine önemli etkisi olduğunu vurgulamıştır.</a:t>
            </a:r>
          </a:p>
          <a:p>
            <a:r>
              <a:rPr lang="tr-TR" sz="1700" i="1">
                <a:solidFill>
                  <a:schemeClr val="tx2"/>
                </a:solidFill>
                <a:latin typeface="Century Gothic"/>
                <a:ea typeface="+mn-lt"/>
                <a:cs typeface="+mn-lt"/>
              </a:rPr>
              <a:t>Ursula Gonzales ve arkadaşlarının yapmış oldukları bir çalışmada ise, görüntü işleme tekniklerinden gri seviye eş oluşum matrisi, yakın komşuluk gri seviye fark matrisi ve spektrum bölgesinde Fourier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p>
          <a:p>
            <a:endParaRPr lang="tr-TR" sz="1700">
              <a:solidFill>
                <a:schemeClr val="tx2"/>
              </a:solidFill>
              <a:cs typeface="Calibri"/>
            </a:endParaRPr>
          </a:p>
        </p:txBody>
      </p:sp>
      <p:grpSp>
        <p:nvGrpSpPr>
          <p:cNvPr id="12" name="Group 18">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8" name="Freeform: Shape 19">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0">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1">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2">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765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23D859E4-DA5C-1E30-437A-9DD3B0178D85}"/>
              </a:ext>
            </a:extLst>
          </p:cNvPr>
          <p:cNvSpPr>
            <a:spLocks noGrp="1"/>
          </p:cNvSpPr>
          <p:nvPr>
            <p:ph type="title"/>
          </p:nvPr>
        </p:nvSpPr>
        <p:spPr>
          <a:xfrm>
            <a:off x="640080" y="1243013"/>
            <a:ext cx="3855720" cy="4371974"/>
          </a:xfrm>
        </p:spPr>
        <p:txBody>
          <a:bodyPr>
            <a:normAutofit/>
          </a:bodyPr>
          <a:lstStyle/>
          <a:p>
            <a:r>
              <a:rPr lang="tr-TR" sz="3100" b="1" i="1">
                <a:solidFill>
                  <a:schemeClr val="tx2"/>
                </a:solidFill>
                <a:latin typeface="Century Gothic"/>
                <a:cs typeface="Calibri Light"/>
              </a:rPr>
              <a:t>K-means algoritması</a:t>
            </a:r>
            <a:endParaRPr lang="tr-TR" sz="3100" b="1" i="1">
              <a:solidFill>
                <a:schemeClr val="tx2"/>
              </a:solidFill>
              <a:latin typeface="Century Gothic"/>
            </a:endParaRPr>
          </a:p>
        </p:txBody>
      </p:sp>
      <p:sp>
        <p:nvSpPr>
          <p:cNvPr id="3" name="İçerik Yer Tutucusu 2">
            <a:extLst>
              <a:ext uri="{FF2B5EF4-FFF2-40B4-BE49-F238E27FC236}">
                <a16:creationId xmlns:a16="http://schemas.microsoft.com/office/drawing/2014/main" id="{3F8F2781-F647-29FD-8BA0-A522EED57986}"/>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tr-TR" sz="1800" i="1" dirty="0">
                <a:solidFill>
                  <a:schemeClr val="tx2"/>
                </a:solidFill>
                <a:latin typeface="Century Gothic"/>
                <a:cs typeface="Calibri"/>
              </a:rPr>
              <a:t>Toplam 30 adet ekmek üzerinden elde edilen sonuçlar şu şekildedir;</a:t>
            </a:r>
          </a:p>
          <a:p>
            <a:pPr marL="0" indent="0">
              <a:buNone/>
            </a:pPr>
            <a:endParaRPr lang="tr-TR" sz="1800" i="1" dirty="0">
              <a:solidFill>
                <a:schemeClr val="tx2"/>
              </a:solidFill>
              <a:latin typeface="Century Gothic"/>
              <a:ea typeface="+mn-lt"/>
              <a:cs typeface="+mn-lt"/>
            </a:endParaRPr>
          </a:p>
          <a:p>
            <a:pPr marL="0" indent="0">
              <a:buNone/>
            </a:pPr>
            <a:r>
              <a:rPr lang="tr-TR" sz="1800" i="1">
                <a:solidFill>
                  <a:schemeClr val="tx2"/>
                </a:solidFill>
                <a:latin typeface="Century Gothic"/>
                <a:ea typeface="+mn-lt"/>
                <a:cs typeface="+mn-lt"/>
              </a:rPr>
              <a:t>Oksidanlı</a:t>
            </a:r>
            <a:r>
              <a:rPr lang="tr-TR" sz="1800" i="1" dirty="0">
                <a:solidFill>
                  <a:schemeClr val="tx2"/>
                </a:solidFill>
                <a:latin typeface="Century Gothic"/>
                <a:ea typeface="+mn-lt"/>
                <a:cs typeface="+mn-lt"/>
              </a:rPr>
              <a:t> ekmeklerin </a:t>
            </a:r>
            <a:r>
              <a:rPr lang="tr-TR" sz="1800" i="1">
                <a:solidFill>
                  <a:schemeClr val="tx2"/>
                </a:solidFill>
                <a:latin typeface="Century Gothic"/>
                <a:ea typeface="+mn-lt"/>
                <a:cs typeface="+mn-lt"/>
              </a:rPr>
              <a:t>oksidansız</a:t>
            </a:r>
            <a:r>
              <a:rPr lang="tr-TR" sz="1800" i="1" dirty="0">
                <a:solidFill>
                  <a:schemeClr val="tx2"/>
                </a:solidFill>
                <a:latin typeface="Century Gothic"/>
                <a:ea typeface="+mn-lt"/>
                <a:cs typeface="+mn-lt"/>
              </a:rPr>
              <a:t> ekmeklere göre %6 daha parlak, %21 daha fazla gözenek yoğunluğuna, %17 daha küçük gözeneklere, %13 daha ince gözeneklere ve %16 daha fazla birbirine benzer gözeneklere sahip olduğunu göstermiştir. Fakat çalışmada başarım görsel olarak belirlenmiştir</a:t>
            </a:r>
            <a:endParaRPr lang="tr-TR" sz="1800" i="1" dirty="0">
              <a:solidFill>
                <a:schemeClr val="tx2"/>
              </a:solidFill>
              <a:latin typeface="Century Gothic"/>
              <a:cs typeface="Calibri"/>
            </a:endParaRPr>
          </a:p>
        </p:txBody>
      </p:sp>
    </p:spTree>
    <p:extLst>
      <p:ext uri="{BB962C8B-B14F-4D97-AF65-F5344CB8AC3E}">
        <p14:creationId xmlns:p14="http://schemas.microsoft.com/office/powerpoint/2010/main" val="249689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ir konteynerin yeni içerik kutusu">
            <a:extLst>
              <a:ext uri="{FF2B5EF4-FFF2-40B4-BE49-F238E27FC236}">
                <a16:creationId xmlns:a16="http://schemas.microsoft.com/office/drawing/2014/main" id="{1122DD6F-72C2-E525-1908-F3DD76D889E8}"/>
              </a:ext>
            </a:extLst>
          </p:cNvPr>
          <p:cNvPicPr>
            <a:picLocks noChangeAspect="1"/>
          </p:cNvPicPr>
          <p:nvPr/>
        </p:nvPicPr>
        <p:blipFill rotWithShape="1">
          <a:blip r:embed="rId2">
            <a:alphaModFix/>
          </a:blip>
          <a:srcRect l="19840" r="16486" b="8"/>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1" name="Group 1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6" name="Freeform: Shape 11">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C0518AD9-DDC7-B7D3-C9D5-777B0254CD22}"/>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tr-TR" sz="1800" i="1" dirty="0">
                <a:solidFill>
                  <a:schemeClr val="tx2"/>
                </a:solidFill>
                <a:latin typeface="Century Gothic"/>
                <a:cs typeface="Calibri"/>
              </a:rPr>
              <a:t>Francis </a:t>
            </a:r>
            <a:r>
              <a:rPr lang="tr-TR" sz="1800" i="1">
                <a:solidFill>
                  <a:schemeClr val="tx2"/>
                </a:solidFill>
                <a:latin typeface="Century Gothic"/>
                <a:cs typeface="Calibri"/>
              </a:rPr>
              <a:t>Butler</a:t>
            </a:r>
            <a:r>
              <a:rPr lang="tr-TR" sz="1800" i="1" dirty="0">
                <a:solidFill>
                  <a:schemeClr val="tx2"/>
                </a:solidFill>
                <a:latin typeface="Century Gothic"/>
                <a:cs typeface="Calibri"/>
              </a:rPr>
              <a:t> ve arkadaşları 135 dilim ekmek üzerinde farklı eşikleme yöntemleriyle kalite analizi yapmışlardır.</a:t>
            </a:r>
          </a:p>
          <a:p>
            <a:r>
              <a:rPr lang="tr-TR" sz="1800" i="1" dirty="0">
                <a:solidFill>
                  <a:schemeClr val="tx2"/>
                </a:solidFill>
                <a:latin typeface="Century Gothic"/>
                <a:cs typeface="Calibri"/>
              </a:rPr>
              <a:t>Analizde; gözenek alanı, gözenek yoğunluğu, boşluk oranı gibi öz nitelikler hesaplanıştır.</a:t>
            </a:r>
          </a:p>
          <a:p>
            <a:r>
              <a:rPr lang="tr-TR" sz="1800" i="1" dirty="0">
                <a:solidFill>
                  <a:schemeClr val="tx2"/>
                </a:solidFill>
                <a:latin typeface="Century Gothic"/>
                <a:cs typeface="Calibri"/>
              </a:rPr>
              <a:t>Bu çalışmalar sonucunda </a:t>
            </a:r>
            <a:r>
              <a:rPr lang="tr-TR" sz="1800" i="1">
                <a:solidFill>
                  <a:schemeClr val="tx2"/>
                </a:solidFill>
                <a:latin typeface="Century Gothic"/>
                <a:ea typeface="+mn-lt"/>
                <a:cs typeface="+mn-lt"/>
              </a:rPr>
              <a:t>DATEM katkı maddesi ile FL ve GL enzimlerinin doğrudan ekmek yapım yöntemiyle (AACC 10-10B, AACC, 2000) elde edilen ekmeklerde kaliteye etkisi belirlenmiştir.</a:t>
            </a:r>
          </a:p>
        </p:txBody>
      </p:sp>
    </p:spTree>
    <p:extLst>
      <p:ext uri="{BB962C8B-B14F-4D97-AF65-F5344CB8AC3E}">
        <p14:creationId xmlns:p14="http://schemas.microsoft.com/office/powerpoint/2010/main" val="330442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2E42D7-70A6-8158-8FB1-A7140F0018D7}"/>
              </a:ext>
            </a:extLst>
          </p:cNvPr>
          <p:cNvSpPr>
            <a:spLocks noGrp="1"/>
          </p:cNvSpPr>
          <p:nvPr>
            <p:ph type="title"/>
          </p:nvPr>
        </p:nvSpPr>
        <p:spPr>
          <a:xfrm>
            <a:off x="6094105" y="802955"/>
            <a:ext cx="4977976" cy="1455996"/>
          </a:xfrm>
        </p:spPr>
        <p:txBody>
          <a:bodyPr anchor="b">
            <a:normAutofit/>
          </a:bodyPr>
          <a:lstStyle/>
          <a:p>
            <a:r>
              <a:rPr lang="tr-TR" sz="3600" i="1">
                <a:solidFill>
                  <a:schemeClr val="tx2"/>
                </a:solidFill>
                <a:latin typeface="Century Gothic"/>
                <a:cs typeface="Calibri Light"/>
              </a:rPr>
              <a:t>Deney Aşaması</a:t>
            </a:r>
          </a:p>
        </p:txBody>
      </p:sp>
      <p:pic>
        <p:nvPicPr>
          <p:cNvPr id="4" name="Resim 4" descr="yiyecek, birkaç içeren bir resim&#10;&#10;Açıklama otomatik olarak oluşturuldu">
            <a:extLst>
              <a:ext uri="{FF2B5EF4-FFF2-40B4-BE49-F238E27FC236}">
                <a16:creationId xmlns:a16="http://schemas.microsoft.com/office/drawing/2014/main" id="{550EFEAD-B089-7A54-CF18-B282E3DE126A}"/>
              </a:ext>
            </a:extLst>
          </p:cNvPr>
          <p:cNvPicPr>
            <a:picLocks noChangeAspect="1"/>
          </p:cNvPicPr>
          <p:nvPr/>
        </p:nvPicPr>
        <p:blipFill rotWithShape="1">
          <a:blip r:embed="rId2"/>
          <a:srcRect t="892" r="-2" b="-2"/>
          <a:stretch/>
        </p:blipFill>
        <p:spPr>
          <a:xfrm>
            <a:off x="1140901" y="173377"/>
            <a:ext cx="2743208" cy="3131058"/>
          </a:xfrm>
          <a:prstGeom prst="rect">
            <a:avLst/>
          </a:prstGeom>
        </p:spPr>
      </p:pic>
      <p:grpSp>
        <p:nvGrpSpPr>
          <p:cNvPr id="12" name="Group 11">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3" name="Freeform: Shape 12">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3">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 name="Freeform: Shape 15">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5" descr="iç mekan, yiyecek, ekmek içeren bir resim&#10;&#10;Açıklama otomatik olarak oluşturuldu">
            <a:extLst>
              <a:ext uri="{FF2B5EF4-FFF2-40B4-BE49-F238E27FC236}">
                <a16:creationId xmlns:a16="http://schemas.microsoft.com/office/drawing/2014/main" id="{45E366C9-C34E-74E3-97A9-0B5EBD303AE1}"/>
              </a:ext>
            </a:extLst>
          </p:cNvPr>
          <p:cNvPicPr>
            <a:picLocks noChangeAspect="1"/>
          </p:cNvPicPr>
          <p:nvPr/>
        </p:nvPicPr>
        <p:blipFill>
          <a:blip r:embed="rId3"/>
          <a:stretch>
            <a:fillRect/>
          </a:stretch>
        </p:blipFill>
        <p:spPr>
          <a:xfrm>
            <a:off x="1137949" y="3719775"/>
            <a:ext cx="2749115" cy="2519312"/>
          </a:xfrm>
          <a:prstGeom prst="rect">
            <a:avLst/>
          </a:prstGeom>
        </p:spPr>
      </p:pic>
      <p:sp>
        <p:nvSpPr>
          <p:cNvPr id="3" name="İçerik Yer Tutucusu 2">
            <a:extLst>
              <a:ext uri="{FF2B5EF4-FFF2-40B4-BE49-F238E27FC236}">
                <a16:creationId xmlns:a16="http://schemas.microsoft.com/office/drawing/2014/main" id="{ED6AB297-FE60-2729-399A-4E226A7DB5A5}"/>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tr-TR" sz="1400" i="1">
                <a:solidFill>
                  <a:schemeClr val="tx2"/>
                </a:solidFill>
                <a:latin typeface="Century Gothic"/>
                <a:cs typeface="Calibri"/>
              </a:rPr>
              <a:t>Aynı koşullarda elde edilen ekmekler elde edilmiştir.</a:t>
            </a:r>
          </a:p>
          <a:p>
            <a:r>
              <a:rPr lang="tr-TR" sz="1400" i="1">
                <a:solidFill>
                  <a:schemeClr val="tx2"/>
                </a:solidFill>
                <a:latin typeface="Century Gothic"/>
                <a:cs typeface="Calibri"/>
              </a:rPr>
              <a:t>Analiz edilecek ekmekler 25 mm kalınlıkta dilimlenmiş ver her ekmeğin ortasındaki iki dilim analize tabi tutulmuştur.</a:t>
            </a:r>
          </a:p>
          <a:p>
            <a:r>
              <a:rPr lang="tr-TR" sz="1400" i="1">
                <a:solidFill>
                  <a:schemeClr val="tx2"/>
                </a:solidFill>
                <a:latin typeface="Century Gothic"/>
                <a:ea typeface="+mn-lt"/>
                <a:cs typeface="+mn-lt"/>
              </a:rPr>
              <a:t>Görüntü işleme için belirlenen bu iki dilimin bir tarayıcı (CanoScan 4400F, Canon, Japan) aracılığı ile görüntüsü bilgisayara aktarılmıştır. Tarayıcının parlaklık ve kontrast parametreleri, tüm görüntüler için sıfıra ayarlanmıştır. Görüntüler, 300 DPI’da ve RGB renkli olarak BMP formatında 3508*2552 piksel olarak bilgisayara kaydedilmiştir. Şekil 1’de orijinal ekmek görüntüleri gösterilmiş olup her bir görüntüde aynı konsantrasyona sahip 4 farklı ekmek dilimi görüntüsü bulunmaktadır. </a:t>
            </a:r>
            <a:endParaRPr lang="tr-TR" sz="1400">
              <a:solidFill>
                <a:schemeClr val="tx2"/>
              </a:solidFill>
              <a:cs typeface="Calibri"/>
            </a:endParaRPr>
          </a:p>
          <a:p>
            <a:r>
              <a:rPr lang="tr-TR" sz="1400" i="1">
                <a:solidFill>
                  <a:schemeClr val="tx2"/>
                </a:solidFill>
                <a:latin typeface="Century Gothic"/>
                <a:cs typeface="Calibri"/>
              </a:rPr>
              <a:t>Daha sonrasında analiz için renki görüntüler gri seviye görüntülere dönüştürülmüştür.</a:t>
            </a:r>
          </a:p>
          <a:p>
            <a:endParaRPr lang="tr-TR" sz="1400">
              <a:solidFill>
                <a:schemeClr val="tx2"/>
              </a:solidFill>
              <a:cs typeface="Calibri"/>
            </a:endParaRPr>
          </a:p>
        </p:txBody>
      </p:sp>
    </p:spTree>
    <p:extLst>
      <p:ext uri="{BB962C8B-B14F-4D97-AF65-F5344CB8AC3E}">
        <p14:creationId xmlns:p14="http://schemas.microsoft.com/office/powerpoint/2010/main" val="41393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C6924A-D9AC-F8E2-8550-B28D3787104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                               Histogram Germe</a:t>
            </a:r>
          </a:p>
        </p:txBody>
      </p:sp>
      <p:pic>
        <p:nvPicPr>
          <p:cNvPr id="5" name="Resim 5">
            <a:extLst>
              <a:ext uri="{FF2B5EF4-FFF2-40B4-BE49-F238E27FC236}">
                <a16:creationId xmlns:a16="http://schemas.microsoft.com/office/drawing/2014/main" id="{17CE041F-F031-1C97-33FF-00D0D31F037E}"/>
              </a:ext>
            </a:extLst>
          </p:cNvPr>
          <p:cNvPicPr>
            <a:picLocks noGrp="1" noChangeAspect="1"/>
          </p:cNvPicPr>
          <p:nvPr>
            <p:ph sz="half" idx="1"/>
          </p:nvPr>
        </p:nvPicPr>
        <p:blipFill>
          <a:blip r:embed="rId2"/>
          <a:stretch>
            <a:fillRect/>
          </a:stretch>
        </p:blipFill>
        <p:spPr>
          <a:xfrm>
            <a:off x="1239302" y="234816"/>
            <a:ext cx="3382448" cy="5565932"/>
          </a:xfrm>
        </p:spPr>
      </p:pic>
      <p:pic>
        <p:nvPicPr>
          <p:cNvPr id="6" name="Resim 6">
            <a:extLst>
              <a:ext uri="{FF2B5EF4-FFF2-40B4-BE49-F238E27FC236}">
                <a16:creationId xmlns:a16="http://schemas.microsoft.com/office/drawing/2014/main" id="{88ADE0D8-791F-21A1-12DA-8E8F04F44298}"/>
              </a:ext>
            </a:extLst>
          </p:cNvPr>
          <p:cNvPicPr>
            <a:picLocks noGrp="1" noChangeAspect="1"/>
          </p:cNvPicPr>
          <p:nvPr>
            <p:ph sz="half" idx="2"/>
          </p:nvPr>
        </p:nvPicPr>
        <p:blipFill>
          <a:blip r:embed="rId3"/>
          <a:stretch>
            <a:fillRect/>
          </a:stretch>
        </p:blipFill>
        <p:spPr>
          <a:xfrm>
            <a:off x="8882174" y="1125604"/>
            <a:ext cx="2306638" cy="2157413"/>
          </a:xfrm>
        </p:spPr>
      </p:pic>
      <p:sp>
        <p:nvSpPr>
          <p:cNvPr id="9" name="Metin kutusu 8">
            <a:extLst>
              <a:ext uri="{FF2B5EF4-FFF2-40B4-BE49-F238E27FC236}">
                <a16:creationId xmlns:a16="http://schemas.microsoft.com/office/drawing/2014/main" id="{E6C43651-9BEB-FFBE-7BC9-2F222AC0C66F}"/>
              </a:ext>
            </a:extLst>
          </p:cNvPr>
          <p:cNvSpPr txBox="1"/>
          <p:nvPr/>
        </p:nvSpPr>
        <p:spPr>
          <a:xfrm>
            <a:off x="1421752" y="5841173"/>
            <a:ext cx="2695575" cy="431800"/>
          </a:xfrm>
          <a:prstGeom prst="rect">
            <a:avLst/>
          </a:prstGeom>
          <a:solidFill>
            <a:srgbClr val="000000">
              <a:alpha val="50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tr-TR" sz="800">
                <a:solidFill>
                  <a:srgbClr val="FFFFFF"/>
                </a:solidFill>
                <a:cs typeface="Calibri"/>
              </a:rPr>
              <a:t>Programın akış diyagramı</a:t>
            </a:r>
          </a:p>
        </p:txBody>
      </p:sp>
      <p:pic>
        <p:nvPicPr>
          <p:cNvPr id="8" name="Resim 8" descr="iç mekan, ekmek, dilim içeren bir resim&#10;&#10;Açıklama otomatik olarak oluşturuldu">
            <a:extLst>
              <a:ext uri="{FF2B5EF4-FFF2-40B4-BE49-F238E27FC236}">
                <a16:creationId xmlns:a16="http://schemas.microsoft.com/office/drawing/2014/main" id="{100F8BAC-66E8-6973-5E4E-B2A8FD1761BE}"/>
              </a:ext>
            </a:extLst>
          </p:cNvPr>
          <p:cNvPicPr>
            <a:picLocks noChangeAspect="1"/>
          </p:cNvPicPr>
          <p:nvPr/>
        </p:nvPicPr>
        <p:blipFill>
          <a:blip r:embed="rId4"/>
          <a:stretch>
            <a:fillRect/>
          </a:stretch>
        </p:blipFill>
        <p:spPr>
          <a:xfrm>
            <a:off x="5372123" y="1748083"/>
            <a:ext cx="2954450" cy="3376524"/>
          </a:xfrm>
          <a:prstGeom prst="rect">
            <a:avLst/>
          </a:prstGeom>
        </p:spPr>
      </p:pic>
      <p:sp>
        <p:nvSpPr>
          <p:cNvPr id="10" name="Metin kutusu 9">
            <a:extLst>
              <a:ext uri="{FF2B5EF4-FFF2-40B4-BE49-F238E27FC236}">
                <a16:creationId xmlns:a16="http://schemas.microsoft.com/office/drawing/2014/main" id="{FA37E7E4-2B30-2D3D-08F1-877FF549D9D9}"/>
              </a:ext>
            </a:extLst>
          </p:cNvPr>
          <p:cNvSpPr txBox="1"/>
          <p:nvPr/>
        </p:nvSpPr>
        <p:spPr>
          <a:xfrm>
            <a:off x="5372122" y="5122102"/>
            <a:ext cx="3029577" cy="345941"/>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tr-TR" sz="800">
                <a:solidFill>
                  <a:srgbClr val="FFFFFF"/>
                </a:solidFill>
                <a:cs typeface="Calibri"/>
              </a:rPr>
              <a:t>Histogram germe uygulanmış örnek görüntü</a:t>
            </a:r>
          </a:p>
        </p:txBody>
      </p:sp>
      <p:sp>
        <p:nvSpPr>
          <p:cNvPr id="11" name="Metin kutusu 10">
            <a:extLst>
              <a:ext uri="{FF2B5EF4-FFF2-40B4-BE49-F238E27FC236}">
                <a16:creationId xmlns:a16="http://schemas.microsoft.com/office/drawing/2014/main" id="{517869D7-F148-F28D-9574-9F0D994DA9DB}"/>
              </a:ext>
            </a:extLst>
          </p:cNvPr>
          <p:cNvSpPr txBox="1"/>
          <p:nvPr/>
        </p:nvSpPr>
        <p:spPr>
          <a:xfrm>
            <a:off x="9043160" y="3278925"/>
            <a:ext cx="2306638" cy="4318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tr-TR" sz="800">
                <a:solidFill>
                  <a:srgbClr val="FFFFFF"/>
                </a:solidFill>
                <a:cs typeface="Calibri"/>
              </a:rPr>
              <a:t>Gri seviye görüntü histogramı</a:t>
            </a:r>
          </a:p>
        </p:txBody>
      </p:sp>
      <p:pic>
        <p:nvPicPr>
          <p:cNvPr id="7" name="Resim 7">
            <a:extLst>
              <a:ext uri="{FF2B5EF4-FFF2-40B4-BE49-F238E27FC236}">
                <a16:creationId xmlns:a16="http://schemas.microsoft.com/office/drawing/2014/main" id="{156B7E30-CCC3-0B22-5799-81458514EA72}"/>
              </a:ext>
            </a:extLst>
          </p:cNvPr>
          <p:cNvPicPr>
            <a:picLocks noChangeAspect="1"/>
          </p:cNvPicPr>
          <p:nvPr/>
        </p:nvPicPr>
        <p:blipFill>
          <a:blip r:embed="rId5"/>
          <a:stretch>
            <a:fillRect/>
          </a:stretch>
        </p:blipFill>
        <p:spPr>
          <a:xfrm>
            <a:off x="9043160" y="3708245"/>
            <a:ext cx="2306638" cy="2232025"/>
          </a:xfrm>
          <a:prstGeom prst="rect">
            <a:avLst/>
          </a:prstGeom>
        </p:spPr>
      </p:pic>
      <p:sp>
        <p:nvSpPr>
          <p:cNvPr id="12" name="Metin kutusu 11">
            <a:extLst>
              <a:ext uri="{FF2B5EF4-FFF2-40B4-BE49-F238E27FC236}">
                <a16:creationId xmlns:a16="http://schemas.microsoft.com/office/drawing/2014/main" id="{2DB66216-449F-21F7-9192-894F02C4AD30}"/>
              </a:ext>
            </a:extLst>
          </p:cNvPr>
          <p:cNvSpPr txBox="1"/>
          <p:nvPr/>
        </p:nvSpPr>
        <p:spPr>
          <a:xfrm>
            <a:off x="9043160" y="5991427"/>
            <a:ext cx="2306638" cy="4318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tr-TR" sz="800" dirty="0">
                <a:solidFill>
                  <a:srgbClr val="FFFFFF"/>
                </a:solidFill>
              </a:rPr>
              <a:t>Gerilmiş histogram</a:t>
            </a:r>
          </a:p>
        </p:txBody>
      </p:sp>
    </p:spTree>
    <p:extLst>
      <p:ext uri="{BB962C8B-B14F-4D97-AF65-F5344CB8AC3E}">
        <p14:creationId xmlns:p14="http://schemas.microsoft.com/office/powerpoint/2010/main" val="3471947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Geniş ekran</PresentationFormat>
  <Paragraphs>0</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Office Theme</vt:lpstr>
      <vt:lpstr>GÖRÜNTÜ İŞLEME</vt:lpstr>
      <vt:lpstr>EKMEĞİN İÇERİĞİ VE YAPISI </vt:lpstr>
      <vt:lpstr>Katkı Maddesi DATEM</vt:lpstr>
      <vt:lpstr>Gelişen görüntü işeleme teknikleriyle birlikte ekmek kalite analizleri daha ucuz ve kolay ve güvenilir olmuştur. Her gıdanın olduğu gibi ekmeğin de kendine has bir görüntüsünün olması gerekmektedir.</vt:lpstr>
      <vt:lpstr>PowerPoint Sunusu</vt:lpstr>
      <vt:lpstr>K-means algoritması</vt:lpstr>
      <vt:lpstr>PowerPoint Sunusu</vt:lpstr>
      <vt:lpstr>Deney Aşaması</vt:lpstr>
      <vt:lpstr>                               Histogram Germe</vt:lpstr>
      <vt:lpstr>Histogram Eşitleme</vt:lpstr>
      <vt:lpstr>PowerPoint Sunusu</vt:lpstr>
      <vt:lpstr>Bağlantılı Bileşen Etiketleme İle Gözenek Etiketleme</vt:lpstr>
      <vt:lpstr>ZSI Başarım İndeksi</vt:lpstr>
      <vt:lpstr>Geliştirilen Arayüz Programı</vt:lpstr>
      <vt:lpstr>SONUÇLAR VE TARTIŞMALAR </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796</cp:revision>
  <dcterms:created xsi:type="dcterms:W3CDTF">2022-11-08T12:04:12Z</dcterms:created>
  <dcterms:modified xsi:type="dcterms:W3CDTF">2022-11-08T16:57:20Z</dcterms:modified>
</cp:coreProperties>
</file>