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 b="def" i="def"/>
      <a:tcStyle>
        <a:tcBdr/>
        <a:fill>
          <a:solidFill>
            <a:srgbClr val="E7E7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0" cap="none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="t"/>
          <a:lstStyle>
            <a:lvl1pPr algn="ctr">
              <a:defRPr sz="3200"/>
            </a:lvl1pPr>
            <a:lvl2pPr algn="ctr">
              <a:defRPr sz="3200"/>
            </a:lvl2pPr>
            <a:lvl3pPr algn="ctr">
              <a:defRPr sz="3200"/>
            </a:lvl3pPr>
            <a:lvl4pPr algn="ctr">
              <a:defRPr sz="3200"/>
            </a:lvl4pPr>
            <a:lvl5pPr algn="ctr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xfrm>
            <a:off x="685800" y="2130425"/>
            <a:ext cx="7770815" cy="1468438"/>
          </a:xfrm>
          <a:prstGeom prst="rect">
            <a:avLst/>
          </a:prstGeom>
        </p:spPr>
        <p:txBody>
          <a:bodyPr/>
          <a:lstStyle>
            <a:lvl1pPr>
              <a:defRPr b="0" cap="none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685800" y="2130425"/>
            <a:ext cx="7770815" cy="1468438"/>
          </a:xfrm>
          <a:prstGeom prst="rect">
            <a:avLst/>
          </a:prstGeom>
        </p:spPr>
        <p:txBody>
          <a:bodyPr/>
          <a:lstStyle>
            <a:lvl1pPr>
              <a:defRPr b="0" cap="none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1371600" y="3886200"/>
            <a:ext cx="6399213" cy="1751015"/>
          </a:xfrm>
          <a:prstGeom prst="rect">
            <a:avLst/>
          </a:prstGeom>
        </p:spPr>
        <p:txBody>
          <a:bodyPr anchor="t"/>
          <a:lstStyle>
            <a:lvl1pPr marL="342900" indent="-342900">
              <a:buClr>
                <a:srgbClr val="000000"/>
              </a:buClr>
              <a:buSzPct val="100000"/>
              <a:buFont typeface="Times New Roman"/>
              <a:buChar char="•"/>
              <a:defRPr sz="3200"/>
            </a:lvl1pPr>
            <a:lvl2pPr marL="838200" indent="-381000">
              <a:buClr>
                <a:srgbClr val="000000"/>
              </a:buClr>
              <a:buSzPct val="100000"/>
              <a:buFont typeface="Times New Roman"/>
              <a:buChar char="–"/>
              <a:defRPr sz="3200"/>
            </a:lvl2pPr>
            <a:lvl3pPr marL="1280160" indent="-365760">
              <a:buClr>
                <a:srgbClr val="000000"/>
              </a:buClr>
              <a:buSzPct val="100000"/>
              <a:buFont typeface="Times New Roman"/>
              <a:buChar char="•"/>
              <a:defRPr sz="3200"/>
            </a:lvl3pPr>
            <a:lvl4pPr marL="1737360" indent="-365760">
              <a:buClr>
                <a:srgbClr val="000000"/>
              </a:buClr>
              <a:buSzPct val="100000"/>
              <a:buFont typeface="Times New Roman"/>
              <a:buChar char="–"/>
              <a:defRPr sz="3200"/>
            </a:lvl4pPr>
            <a:lvl5pPr marL="2194560" indent="-365760">
              <a:buClr>
                <a:srgbClr val="000000"/>
              </a:buClr>
              <a:buSzPct val="100000"/>
              <a:buFont typeface="Times New Roman"/>
              <a:buChar char="»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xfrm>
            <a:off x="685800" y="2130425"/>
            <a:ext cx="7770815" cy="1468438"/>
          </a:xfrm>
          <a:prstGeom prst="rect">
            <a:avLst/>
          </a:prstGeom>
        </p:spPr>
        <p:txBody>
          <a:bodyPr/>
          <a:lstStyle>
            <a:lvl1pPr>
              <a:defRPr b="0" cap="none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1371600" y="3886200"/>
            <a:ext cx="3122615" cy="1751015"/>
          </a:xfrm>
          <a:prstGeom prst="rect">
            <a:avLst/>
          </a:prstGeom>
        </p:spPr>
        <p:txBody>
          <a:bodyPr anchor="t"/>
          <a:lstStyle>
            <a:lvl1pPr marL="342900" indent="-342900">
              <a:buClr>
                <a:srgbClr val="000000"/>
              </a:buClr>
              <a:buSzPct val="100000"/>
              <a:buFont typeface="Times New Roman"/>
              <a:buChar char="•"/>
              <a:defRPr sz="2800"/>
            </a:lvl1pPr>
            <a:lvl2pPr marL="790575" indent="-333375">
              <a:buClr>
                <a:srgbClr val="000000"/>
              </a:buClr>
              <a:buSzPct val="100000"/>
              <a:buFont typeface="Times New Roman"/>
              <a:buChar char="–"/>
              <a:defRPr sz="2800"/>
            </a:lvl2pPr>
            <a:lvl3pPr marL="1234438" indent="-320038">
              <a:buClr>
                <a:srgbClr val="000000"/>
              </a:buClr>
              <a:buSzPct val="100000"/>
              <a:buFont typeface="Times New Roman"/>
              <a:buChar char="•"/>
              <a:defRPr sz="2800"/>
            </a:lvl3pPr>
            <a:lvl4pPr marL="1727200" indent="-355600">
              <a:buClr>
                <a:srgbClr val="000000"/>
              </a:buClr>
              <a:buSzPct val="100000"/>
              <a:buFont typeface="Times New Roman"/>
              <a:buChar char="–"/>
              <a:defRPr sz="2800"/>
            </a:lvl4pPr>
            <a:lvl5pPr marL="2184400" indent="-355600">
              <a:buClr>
                <a:srgbClr val="000000"/>
              </a:buClr>
              <a:buSzPct val="100000"/>
              <a:buFont typeface="Times New Roman"/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0" cap="none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/>
          <a:lstStyle>
            <a:lvl1pPr>
              <a:defRPr b="1" sz="2400">
                <a:latin typeface="+mj-lt"/>
                <a:ea typeface="+mj-ea"/>
                <a:cs typeface="+mj-cs"/>
                <a:sym typeface="Helvetica"/>
              </a:defRPr>
            </a:lvl1pPr>
            <a:lvl2pPr>
              <a:defRPr b="1" sz="2400">
                <a:latin typeface="+mj-lt"/>
                <a:ea typeface="+mj-ea"/>
                <a:cs typeface="+mj-cs"/>
                <a:sym typeface="Helvetica"/>
              </a:defRPr>
            </a:lvl2pPr>
            <a:lvl3pPr>
              <a:defRPr b="1" sz="2400">
                <a:latin typeface="+mj-lt"/>
                <a:ea typeface="+mj-ea"/>
                <a:cs typeface="+mj-cs"/>
                <a:sym typeface="Helvetica"/>
              </a:defRPr>
            </a:lvl3pPr>
            <a:lvl4pPr>
              <a:defRPr b="1" sz="2400">
                <a:latin typeface="+mj-lt"/>
                <a:ea typeface="+mj-ea"/>
                <a:cs typeface="+mj-cs"/>
                <a:sym typeface="Helvetica"/>
              </a:defRPr>
            </a:lvl4pPr>
            <a:lvl5pPr>
              <a:defRPr b="1" sz="24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4"/>
          </a:xfrm>
          <a:prstGeom prst="rect">
            <a:avLst/>
          </a:prstGeom>
        </p:spPr>
        <p:txBody>
          <a:bodyPr/>
          <a:lstStyle/>
          <a:p>
            <a:pPr marL="342900" indent="-342900">
              <a:buClr>
                <a:srgbClr val="000000"/>
              </a:buClr>
              <a:buSzPct val="100000"/>
              <a:buFont typeface="Times New Roman"/>
              <a:buChar char="•"/>
              <a:defRPr sz="32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xfrm>
            <a:off x="685800" y="2130425"/>
            <a:ext cx="7770815" cy="1468438"/>
          </a:xfrm>
          <a:prstGeom prst="rect">
            <a:avLst/>
          </a:prstGeom>
        </p:spPr>
        <p:txBody>
          <a:bodyPr/>
          <a:lstStyle>
            <a:lvl1pPr>
              <a:defRPr b="0" cap="none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>
              <a:defRPr cap="none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anchor="t"/>
          <a:lstStyle>
            <a:lvl1pPr marL="342900" indent="-342900">
              <a:buClr>
                <a:srgbClr val="000000"/>
              </a:buClr>
              <a:buSzPct val="100000"/>
              <a:buFont typeface="Times New Roman"/>
              <a:buChar char="•"/>
              <a:defRPr sz="3200"/>
            </a:lvl1pPr>
            <a:lvl2pPr marL="783771" indent="-326571">
              <a:buClr>
                <a:srgbClr val="000000"/>
              </a:buClr>
              <a:buSzPct val="100000"/>
              <a:buFont typeface="Times New Roman"/>
              <a:buChar char="–"/>
              <a:defRPr sz="3200"/>
            </a:lvl2pPr>
            <a:lvl3pPr marL="1219200" indent="-304800">
              <a:buClr>
                <a:srgbClr val="000000"/>
              </a:buClr>
              <a:buSzPct val="100000"/>
              <a:buFont typeface="Times New Roman"/>
              <a:buChar char="•"/>
              <a:defRPr sz="3200"/>
            </a:lvl3pPr>
            <a:lvl4pPr marL="1737360" indent="-365760">
              <a:buClr>
                <a:srgbClr val="000000"/>
              </a:buClr>
              <a:buSzPct val="100000"/>
              <a:buFont typeface="Times New Roman"/>
              <a:buChar char="–"/>
              <a:defRPr sz="3200"/>
            </a:lvl4pPr>
            <a:lvl5pPr marL="2194560" indent="-365760">
              <a:buClr>
                <a:srgbClr val="000000"/>
              </a:buClr>
              <a:buSzPct val="100000"/>
              <a:buFont typeface="Times New Roman"/>
              <a:buChar char="»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 anchor="t"/>
          <a:lstStyle/>
          <a:p>
            <a:pPr marL="342900" indent="-342900">
              <a:buClr>
                <a:srgbClr val="000000"/>
              </a:buClr>
              <a:buSzPct val="100000"/>
              <a:buFont typeface="Times New Roman"/>
              <a:buChar char="•"/>
              <a:defRPr sz="32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>
              <a:defRPr cap="none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 anchor="t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b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553200" y="6356350"/>
            <a:ext cx="257182" cy="246863"/>
          </a:xfrm>
          <a:prstGeom prst="rect">
            <a:avLst/>
          </a:prstGeom>
          <a:ln w="12700">
            <a:miter lim="400000"/>
          </a:ln>
        </p:spPr>
        <p:txBody>
          <a:bodyPr wrap="none"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449262" rtl="0" latinLnBrk="0">
        <a:lnSpc>
          <a:spcPct val="97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40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l" defTabSz="449262" rtl="0" latinLnBrk="0">
        <a:lnSpc>
          <a:spcPct val="97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40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l" defTabSz="449262" rtl="0" latinLnBrk="0">
        <a:lnSpc>
          <a:spcPct val="97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40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l" defTabSz="449262" rtl="0" latinLnBrk="0">
        <a:lnSpc>
          <a:spcPct val="97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40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l" defTabSz="449262" rtl="0" latinLnBrk="0">
        <a:lnSpc>
          <a:spcPct val="97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40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l" defTabSz="449262" rtl="0" latinLnBrk="0">
        <a:lnSpc>
          <a:spcPct val="97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40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l" defTabSz="449262" rtl="0" latinLnBrk="0">
        <a:lnSpc>
          <a:spcPct val="97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40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l" defTabSz="449262" rtl="0" latinLnBrk="0">
        <a:lnSpc>
          <a:spcPct val="97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40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l" defTabSz="449262" rtl="0" latinLnBrk="0">
        <a:lnSpc>
          <a:spcPct val="97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40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0" marR="0" indent="0" algn="l" defTabSz="449262" rtl="0" latinLnBrk="0">
        <a:lnSpc>
          <a:spcPct val="97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49262" rtl="0" latinLnBrk="0">
        <a:lnSpc>
          <a:spcPct val="97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49262" rtl="0" latinLnBrk="0">
        <a:lnSpc>
          <a:spcPct val="97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49262" rtl="0" latinLnBrk="0">
        <a:lnSpc>
          <a:spcPct val="97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49262" rtl="0" latinLnBrk="0">
        <a:lnSpc>
          <a:spcPct val="97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49262" rtl="0" latinLnBrk="0">
        <a:lnSpc>
          <a:spcPct val="97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49262" rtl="0" latinLnBrk="0">
        <a:lnSpc>
          <a:spcPct val="97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49262" rtl="0" latinLnBrk="0">
        <a:lnSpc>
          <a:spcPct val="97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49262" rtl="0" latinLnBrk="0">
        <a:lnSpc>
          <a:spcPct val="97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723900" algn="l"/>
          <a:tab pos="1447800" algn="l"/>
        </a:tabLst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723900" algn="l"/>
          <a:tab pos="1447800" algn="l"/>
        </a:tabLst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723900" algn="l"/>
          <a:tab pos="1447800" algn="l"/>
        </a:tabLst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723900" algn="l"/>
          <a:tab pos="1447800" algn="l"/>
        </a:tabLst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723900" algn="l"/>
          <a:tab pos="1447800" algn="l"/>
        </a:tabLst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723900" algn="l"/>
          <a:tab pos="1447800" algn="l"/>
        </a:tabLst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723900" algn="l"/>
          <a:tab pos="1447800" algn="l"/>
        </a:tabLst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723900" algn="l"/>
          <a:tab pos="1447800" algn="l"/>
        </a:tabLst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723900" algn="l"/>
          <a:tab pos="1447800" algn="l"/>
        </a:tabLst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5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16.tif"/><Relationship Id="rId5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7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8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19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0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1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2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3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4.tif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5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6.tif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7.tif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8.tif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9.tif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30.tif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30.tif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30.tif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31.tif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31.tif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32.tif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3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tif"/><Relationship Id="rId5" Type="http://schemas.openxmlformats.org/officeDocument/2006/relationships/image" Target="../media/image3.tif"/><Relationship Id="rId6" Type="http://schemas.openxmlformats.org/officeDocument/2006/relationships/image" Target="../media/image4.tif"/><Relationship Id="rId7" Type="http://schemas.openxmlformats.org/officeDocument/2006/relationships/image" Target="../media/image5.tif"/><Relationship Id="rId8" Type="http://schemas.openxmlformats.org/officeDocument/2006/relationships/image" Target="../media/image6.tif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7.tif"/><Relationship Id="rId5" Type="http://schemas.openxmlformats.org/officeDocument/2006/relationships/image" Target="../media/image8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9.tif"/><Relationship Id="rId5" Type="http://schemas.openxmlformats.org/officeDocument/2006/relationships/image" Target="../media/image10.tif"/><Relationship Id="rId6" Type="http://schemas.openxmlformats.org/officeDocument/2006/relationships/image" Target="../media/image1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8.tif"/><Relationship Id="rId5" Type="http://schemas.openxmlformats.org/officeDocument/2006/relationships/image" Target="../media/image12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13.tif"/><Relationship Id="rId5" Type="http://schemas.openxmlformats.org/officeDocument/2006/relationships/image" Target="../media/image14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Footer Placeholder 6"/>
          <p:cNvSpPr txBox="1"/>
          <p:nvPr/>
        </p:nvSpPr>
        <p:spPr>
          <a:xfrm>
            <a:off x="3169198" y="6356350"/>
            <a:ext cx="3662059" cy="267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b="1" sz="1200">
                <a:solidFill>
                  <a:srgbClr val="8B8B8B"/>
                </a:solidFill>
              </a:defRPr>
            </a:lvl1pPr>
          </a:lstStyle>
          <a:p>
            <a:pPr/>
            <a:r>
              <a:t>Introduction to Data Science  Section: D sec</a:t>
            </a:r>
          </a:p>
        </p:txBody>
      </p:sp>
      <p:sp>
        <p:nvSpPr>
          <p:cNvPr id="103" name="Rectangle 1"/>
          <p:cNvSpPr txBox="1"/>
          <p:nvPr>
            <p:ph type="title"/>
          </p:nvPr>
        </p:nvSpPr>
        <p:spPr>
          <a:xfrm>
            <a:off x="685800" y="1676400"/>
            <a:ext cx="7772400" cy="765175"/>
          </a:xfrm>
          <a:prstGeom prst="rect">
            <a:avLst/>
          </a:prstGeom>
        </p:spPr>
        <p:txBody>
          <a:bodyPr/>
          <a:lstStyle>
            <a:lvl1pPr algn="ctr" defTabSz="354916">
              <a:lnSpc>
                <a:spcPct val="100000"/>
              </a:lnSpc>
              <a:tabLst>
                <a:tab pos="571500" algn="l"/>
                <a:tab pos="1143000" algn="l"/>
                <a:tab pos="1714500" algn="l"/>
                <a:tab pos="2286000" algn="l"/>
                <a:tab pos="2857500" algn="l"/>
                <a:tab pos="3429000" algn="l"/>
                <a:tab pos="4000500" algn="l"/>
                <a:tab pos="4572000" algn="l"/>
                <a:tab pos="5143500" algn="l"/>
                <a:tab pos="5715000" algn="l"/>
              </a:tabLst>
              <a:defRPr sz="3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Company Acquisitions of top 7 Companies</a:t>
            </a:r>
          </a:p>
        </p:txBody>
      </p:sp>
      <p:pic>
        <p:nvPicPr>
          <p:cNvPr id="10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2800" y="228600"/>
            <a:ext cx="1828800" cy="566738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Text Box 5"/>
          <p:cNvSpPr txBox="1"/>
          <p:nvPr>
            <p:ph type="sldNum" sz="quarter" idx="4294967295"/>
          </p:nvPr>
        </p:nvSpPr>
        <p:spPr>
          <a:xfrm>
            <a:off x="8495199" y="6356350"/>
            <a:ext cx="191599" cy="285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b="1" sz="1400">
                <a:solidFill>
                  <a:srgbClr val="00206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6" name="Text Box 4"/>
          <p:cNvSpPr txBox="1"/>
          <p:nvPr/>
        </p:nvSpPr>
        <p:spPr>
          <a:xfrm>
            <a:off x="502200" y="6248400"/>
            <a:ext cx="2043602" cy="28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b="1" sz="1400">
                <a:solidFill>
                  <a:srgbClr val="953735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November 10, 2019</a:t>
            </a:r>
          </a:p>
        </p:txBody>
      </p:sp>
      <p:pic>
        <p:nvPicPr>
          <p:cNvPr id="107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5536" y="116632"/>
            <a:ext cx="3416302" cy="762002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08" name="Table"/>
          <p:cNvGraphicFramePr/>
          <p:nvPr/>
        </p:nvGraphicFramePr>
        <p:xfrm>
          <a:off x="1261616" y="3239342"/>
          <a:ext cx="6105622" cy="231923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3052811"/>
                <a:gridCol w="3052811"/>
              </a:tblGrid>
              <a:tr h="579809">
                <a:tc>
                  <a:txBody>
                    <a:bodyPr/>
                    <a:lstStyle/>
                    <a:p>
                      <a:pPr algn="just" defTabSz="914400">
                        <a:tabLst/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 defTabSz="914400">
                        <a:tabLst/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SRN</a:t>
                      </a:r>
                    </a:p>
                  </a:txBody>
                  <a:tcPr marL="0" marR="0" marT="0" marB="0" anchor="t" anchorCtr="0" horzOverflow="overflow"/>
                </a:tc>
              </a:tr>
              <a:tr h="579809">
                <a:tc>
                  <a:txBody>
                    <a:bodyPr/>
                    <a:lstStyle/>
                    <a:p>
                      <a:pPr algn="just" defTabSz="914400">
                        <a:tabLst/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Aishwarya Shanbhag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 defTabSz="914400">
                        <a:tabLst/>
                        <a:defRPr sz="1800"/>
                      </a:pPr>
                      <a:r>
                        <a:rPr>
                          <a:latin typeface="Times"/>
                          <a:ea typeface="Times"/>
                          <a:cs typeface="Times"/>
                          <a:sym typeface="Times"/>
                        </a:rPr>
                        <a:t>PES 2201800006</a:t>
                      </a:r>
                    </a:p>
                  </a:txBody>
                  <a:tcPr marL="0" marR="0" marT="0" marB="0" anchor="t" anchorCtr="0" horzOverflow="overflow"/>
                </a:tc>
              </a:tr>
              <a:tr h="579809">
                <a:tc>
                  <a:txBody>
                    <a:bodyPr/>
                    <a:lstStyle/>
                    <a:p>
                      <a:pPr algn="just" defTabSz="914400">
                        <a:tabLst/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Kokila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 defTabSz="914400">
                        <a:tabLst/>
                        <a:defRPr sz="1800"/>
                      </a:pPr>
                      <a:r>
                        <a:rPr>
                          <a:latin typeface="Times"/>
                          <a:ea typeface="Times"/>
                          <a:cs typeface="Times"/>
                          <a:sym typeface="Times"/>
                        </a:rPr>
                        <a:t>PES 2201800625</a:t>
                      </a:r>
                    </a:p>
                  </a:txBody>
                  <a:tcPr marL="0" marR="0" marT="0" marB="0" anchor="t" anchorCtr="0" horzOverflow="overflow"/>
                </a:tc>
              </a:tr>
              <a:tr h="579809">
                <a:tc>
                  <a:txBody>
                    <a:bodyPr/>
                    <a:lstStyle/>
                    <a:p>
                      <a:pPr algn="just" defTabSz="914400">
                        <a:tabLst/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Prema Hanchinal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 defTabSz="914400">
                        <a:tabLst/>
                        <a:defRPr sz="1800"/>
                      </a:pPr>
                      <a:r>
                        <a:rPr>
                          <a:latin typeface="Times"/>
                          <a:ea typeface="Times"/>
                          <a:cs typeface="Times"/>
                          <a:sym typeface="Times"/>
                        </a:rPr>
                        <a:t>PES 2201800702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Footer Placeholder 6"/>
          <p:cNvSpPr txBox="1"/>
          <p:nvPr/>
        </p:nvSpPr>
        <p:spPr>
          <a:xfrm>
            <a:off x="3169198" y="6356350"/>
            <a:ext cx="2804017" cy="43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Introduction to Data Science  Section: A/D sec</a:t>
            </a:r>
          </a:p>
        </p:txBody>
      </p:sp>
      <p:pic>
        <p:nvPicPr>
          <p:cNvPr id="194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2800" y="228600"/>
            <a:ext cx="1828800" cy="566738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Text Box 3"/>
          <p:cNvSpPr txBox="1"/>
          <p:nvPr>
            <p:ph type="sldNum" sz="quarter" idx="4294967295"/>
          </p:nvPr>
        </p:nvSpPr>
        <p:spPr>
          <a:xfrm>
            <a:off x="8406299" y="6356350"/>
            <a:ext cx="280499" cy="285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b="1" sz="1400">
                <a:solidFill>
                  <a:srgbClr val="00206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6" name="Text Box 2"/>
          <p:cNvSpPr txBox="1"/>
          <p:nvPr/>
        </p:nvSpPr>
        <p:spPr>
          <a:xfrm>
            <a:off x="502200" y="6492875"/>
            <a:ext cx="2043602" cy="28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b="1" sz="1400">
                <a:solidFill>
                  <a:srgbClr val="953735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November 10, 2019</a:t>
            </a:r>
          </a:p>
        </p:txBody>
      </p:sp>
      <p:sp>
        <p:nvSpPr>
          <p:cNvPr id="197" name="TextBox 7"/>
          <p:cNvSpPr txBox="1"/>
          <p:nvPr/>
        </p:nvSpPr>
        <p:spPr>
          <a:xfrm>
            <a:off x="1950720" y="381000"/>
            <a:ext cx="448056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Company Acquisitions Data</a:t>
            </a:r>
          </a:p>
        </p:txBody>
      </p:sp>
      <p:pic>
        <p:nvPicPr>
          <p:cNvPr id="198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" y="0"/>
            <a:ext cx="914400" cy="99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Screenshot (167).png" descr="Screenshot (167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922" y="2505686"/>
            <a:ext cx="3839823" cy="2767018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Line"/>
          <p:cNvSpPr/>
          <p:nvPr/>
        </p:nvSpPr>
        <p:spPr>
          <a:xfrm>
            <a:off x="3870188" y="3978526"/>
            <a:ext cx="1228116" cy="1"/>
          </a:xfrm>
          <a:prstGeom prst="line">
            <a:avLst/>
          </a:prstGeom>
          <a:ln w="13970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01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54615" y="2707075"/>
            <a:ext cx="3507799" cy="2542904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Changes before and after normalisation"/>
          <p:cNvSpPr txBox="1"/>
          <p:nvPr/>
        </p:nvSpPr>
        <p:spPr>
          <a:xfrm>
            <a:off x="2512090" y="1356863"/>
            <a:ext cx="442298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/>
            </a:lvl1pPr>
          </a:lstStyle>
          <a:p>
            <a:pPr/>
            <a:r>
              <a:t>Changes before and after normalisation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lide Number"/>
          <p:cNvSpPr txBox="1"/>
          <p:nvPr>
            <p:ph type="sldNum" sz="quarter" idx="4294967295"/>
          </p:nvPr>
        </p:nvSpPr>
        <p:spPr>
          <a:xfrm>
            <a:off x="8686800" y="6356350"/>
            <a:ext cx="257182" cy="2468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5" name="Footer Placeholder 6"/>
          <p:cNvSpPr txBox="1"/>
          <p:nvPr/>
        </p:nvSpPr>
        <p:spPr>
          <a:xfrm>
            <a:off x="3169198" y="6356350"/>
            <a:ext cx="2804017" cy="43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Introduction to Data Science  Section: A/D sec</a:t>
            </a:r>
          </a:p>
        </p:txBody>
      </p:sp>
      <p:pic>
        <p:nvPicPr>
          <p:cNvPr id="20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2800" y="228600"/>
            <a:ext cx="1828800" cy="566738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Text Box 2"/>
          <p:cNvSpPr txBox="1"/>
          <p:nvPr/>
        </p:nvSpPr>
        <p:spPr>
          <a:xfrm>
            <a:off x="502200" y="6492875"/>
            <a:ext cx="2043602" cy="28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b="1" sz="1400">
                <a:solidFill>
                  <a:srgbClr val="953735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November 10, 2019</a:t>
            </a:r>
          </a:p>
        </p:txBody>
      </p:sp>
      <p:sp>
        <p:nvSpPr>
          <p:cNvPr id="208" name="TextBox 7"/>
          <p:cNvSpPr txBox="1"/>
          <p:nvPr/>
        </p:nvSpPr>
        <p:spPr>
          <a:xfrm>
            <a:off x="1950720" y="381000"/>
            <a:ext cx="448056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Company Acquisitions Data</a:t>
            </a:r>
          </a:p>
        </p:txBody>
      </p:sp>
      <p:pic>
        <p:nvPicPr>
          <p:cNvPr id="209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" y="0"/>
            <a:ext cx="914400" cy="99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89633" y="1809323"/>
            <a:ext cx="4238683" cy="2971322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Line"/>
          <p:cNvSpPr/>
          <p:nvPr/>
        </p:nvSpPr>
        <p:spPr>
          <a:xfrm>
            <a:off x="4069134" y="3219313"/>
            <a:ext cx="1005731" cy="2"/>
          </a:xfrm>
          <a:prstGeom prst="line">
            <a:avLst/>
          </a:prstGeom>
          <a:ln w="13970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12" name="Screenshot (171).png" descr="Screenshot (171)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96785" y="1696092"/>
            <a:ext cx="4074861" cy="30464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Footer Placeholder 6"/>
          <p:cNvSpPr txBox="1"/>
          <p:nvPr/>
        </p:nvSpPr>
        <p:spPr>
          <a:xfrm>
            <a:off x="3169198" y="6356350"/>
            <a:ext cx="2804017" cy="43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Introduction to Data Science  Section: A/D sec</a:t>
            </a:r>
          </a:p>
        </p:txBody>
      </p:sp>
      <p:pic>
        <p:nvPicPr>
          <p:cNvPr id="21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2800" y="228600"/>
            <a:ext cx="1828800" cy="566738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Text Box 3"/>
          <p:cNvSpPr txBox="1"/>
          <p:nvPr>
            <p:ph type="sldNum" sz="quarter" idx="4294967295"/>
          </p:nvPr>
        </p:nvSpPr>
        <p:spPr>
          <a:xfrm>
            <a:off x="8406299" y="6356350"/>
            <a:ext cx="280499" cy="285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b="1" sz="1400">
                <a:solidFill>
                  <a:srgbClr val="00206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7" name="Text Box 2"/>
          <p:cNvSpPr txBox="1"/>
          <p:nvPr/>
        </p:nvSpPr>
        <p:spPr>
          <a:xfrm>
            <a:off x="502200" y="6492875"/>
            <a:ext cx="2043602" cy="28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b="1" sz="1400">
                <a:solidFill>
                  <a:srgbClr val="953735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November 10, 2019</a:t>
            </a:r>
          </a:p>
        </p:txBody>
      </p:sp>
      <p:sp>
        <p:nvSpPr>
          <p:cNvPr id="218" name="TextBox 7"/>
          <p:cNvSpPr txBox="1"/>
          <p:nvPr/>
        </p:nvSpPr>
        <p:spPr>
          <a:xfrm>
            <a:off x="1950720" y="381000"/>
            <a:ext cx="448056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Company Acquisitions Data</a:t>
            </a:r>
          </a:p>
        </p:txBody>
      </p:sp>
      <p:pic>
        <p:nvPicPr>
          <p:cNvPr id="219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" y="0"/>
            <a:ext cx="914400" cy="99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Screenshot (172).png" descr="Screenshot (172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676" y="2026314"/>
            <a:ext cx="3839557" cy="2805372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Line"/>
          <p:cNvSpPr/>
          <p:nvPr/>
        </p:nvSpPr>
        <p:spPr>
          <a:xfrm>
            <a:off x="3650992" y="3544005"/>
            <a:ext cx="1344895" cy="1"/>
          </a:xfrm>
          <a:prstGeom prst="line">
            <a:avLst/>
          </a:prstGeom>
          <a:ln w="13970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2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03309" y="2131083"/>
            <a:ext cx="3641437" cy="26714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Footer Placeholder 6"/>
          <p:cNvSpPr txBox="1"/>
          <p:nvPr/>
        </p:nvSpPr>
        <p:spPr>
          <a:xfrm>
            <a:off x="3169198" y="6356350"/>
            <a:ext cx="2804017" cy="43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Introduction to Data Science  Section: A/D sec</a:t>
            </a:r>
          </a:p>
        </p:txBody>
      </p:sp>
      <p:pic>
        <p:nvPicPr>
          <p:cNvPr id="22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2800" y="228600"/>
            <a:ext cx="1828800" cy="566738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Text Box 3"/>
          <p:cNvSpPr txBox="1"/>
          <p:nvPr>
            <p:ph type="sldNum" sz="quarter" idx="4294967295"/>
          </p:nvPr>
        </p:nvSpPr>
        <p:spPr>
          <a:xfrm>
            <a:off x="8406299" y="6356350"/>
            <a:ext cx="280499" cy="285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b="1" sz="1400">
                <a:solidFill>
                  <a:srgbClr val="00206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7" name="Text Box 2"/>
          <p:cNvSpPr txBox="1"/>
          <p:nvPr/>
        </p:nvSpPr>
        <p:spPr>
          <a:xfrm>
            <a:off x="502200" y="6492875"/>
            <a:ext cx="2043602" cy="28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b="1" sz="1400">
                <a:solidFill>
                  <a:srgbClr val="953735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November 10, 2019</a:t>
            </a:r>
          </a:p>
        </p:txBody>
      </p:sp>
      <p:sp>
        <p:nvSpPr>
          <p:cNvPr id="228" name="TextBox 7"/>
          <p:cNvSpPr txBox="1"/>
          <p:nvPr/>
        </p:nvSpPr>
        <p:spPr>
          <a:xfrm>
            <a:off x="1950720" y="381000"/>
            <a:ext cx="448056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Company Acquisitions Data</a:t>
            </a:r>
          </a:p>
        </p:txBody>
      </p:sp>
      <p:pic>
        <p:nvPicPr>
          <p:cNvPr id="229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" y="0"/>
            <a:ext cx="914400" cy="99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Screenshot (173).png" descr="Screenshot (173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25" y="1854197"/>
            <a:ext cx="3981330" cy="2905296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Line"/>
          <p:cNvSpPr/>
          <p:nvPr/>
        </p:nvSpPr>
        <p:spPr>
          <a:xfrm>
            <a:off x="3823422" y="3428999"/>
            <a:ext cx="1139690" cy="1"/>
          </a:xfrm>
          <a:prstGeom prst="line">
            <a:avLst/>
          </a:prstGeom>
          <a:ln w="13970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3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16012" y="2030647"/>
            <a:ext cx="3760776" cy="25523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Footer Placeholder 6"/>
          <p:cNvSpPr txBox="1"/>
          <p:nvPr/>
        </p:nvSpPr>
        <p:spPr>
          <a:xfrm>
            <a:off x="3169198" y="6356350"/>
            <a:ext cx="2804017" cy="43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Introduction to Data Science  Section: A/D sec</a:t>
            </a:r>
          </a:p>
        </p:txBody>
      </p:sp>
      <p:pic>
        <p:nvPicPr>
          <p:cNvPr id="23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2800" y="228600"/>
            <a:ext cx="1828800" cy="566738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Text Box 3"/>
          <p:cNvSpPr txBox="1"/>
          <p:nvPr>
            <p:ph type="sldNum" sz="quarter" idx="4294967295"/>
          </p:nvPr>
        </p:nvSpPr>
        <p:spPr>
          <a:xfrm>
            <a:off x="8406299" y="6356350"/>
            <a:ext cx="280499" cy="285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b="1" sz="1400">
                <a:solidFill>
                  <a:srgbClr val="00206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7" name="Text Box 2"/>
          <p:cNvSpPr txBox="1"/>
          <p:nvPr/>
        </p:nvSpPr>
        <p:spPr>
          <a:xfrm>
            <a:off x="502200" y="6492875"/>
            <a:ext cx="2043602" cy="28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b="1" sz="1400">
                <a:solidFill>
                  <a:srgbClr val="953735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November 10, 2019</a:t>
            </a:r>
          </a:p>
        </p:txBody>
      </p:sp>
      <p:sp>
        <p:nvSpPr>
          <p:cNvPr id="238" name="TextBox 7"/>
          <p:cNvSpPr txBox="1"/>
          <p:nvPr/>
        </p:nvSpPr>
        <p:spPr>
          <a:xfrm>
            <a:off x="1950720" y="381000"/>
            <a:ext cx="448056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Company Acquisitions Data</a:t>
            </a:r>
          </a:p>
        </p:txBody>
      </p:sp>
      <p:pic>
        <p:nvPicPr>
          <p:cNvPr id="239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" y="0"/>
            <a:ext cx="914400" cy="990600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What’s the use of normalising data?…"/>
          <p:cNvSpPr txBox="1"/>
          <p:nvPr/>
        </p:nvSpPr>
        <p:spPr>
          <a:xfrm>
            <a:off x="902489" y="1841604"/>
            <a:ext cx="7139941" cy="2926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 defTabSz="457200">
              <a:lnSpc>
                <a:spcPct val="100000"/>
              </a:lnSpc>
              <a:defRPr b="1" sz="2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What’s the use of normalising data?</a:t>
            </a:r>
          </a:p>
          <a:p>
            <a:pPr algn="ctr" defTabSz="457200">
              <a:lnSpc>
                <a:spcPct val="100000"/>
              </a:lnSpc>
              <a:defRPr sz="2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ctr" defTabSz="457200">
              <a:lnSpc>
                <a:spcPct val="100000"/>
              </a:lnSpc>
              <a:defRPr sz="2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goal of data normalisation is to reduce and even eliminate data redundancy, an important consideration for application developers because it is incredibly difficult to stores objects in a relational database that maintains the same information in several places.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lide Number"/>
          <p:cNvSpPr txBox="1"/>
          <p:nvPr>
            <p:ph type="sldNum" sz="quarter" idx="4294967295"/>
          </p:nvPr>
        </p:nvSpPr>
        <p:spPr>
          <a:xfrm>
            <a:off x="8686800" y="6356350"/>
            <a:ext cx="257182" cy="2468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3" name="Footer Placeholder 6"/>
          <p:cNvSpPr txBox="1"/>
          <p:nvPr/>
        </p:nvSpPr>
        <p:spPr>
          <a:xfrm>
            <a:off x="3169198" y="6356350"/>
            <a:ext cx="2804017" cy="246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Introduction to Data Science  Section: D sec</a:t>
            </a:r>
          </a:p>
        </p:txBody>
      </p:sp>
      <p:pic>
        <p:nvPicPr>
          <p:cNvPr id="244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2800" y="228600"/>
            <a:ext cx="1828800" cy="566738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Text Box 2"/>
          <p:cNvSpPr txBox="1"/>
          <p:nvPr/>
        </p:nvSpPr>
        <p:spPr>
          <a:xfrm>
            <a:off x="502200" y="6492875"/>
            <a:ext cx="2043602" cy="28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b="1" sz="1400">
                <a:solidFill>
                  <a:srgbClr val="953735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November 25, 2019</a:t>
            </a:r>
          </a:p>
        </p:txBody>
      </p:sp>
      <p:sp>
        <p:nvSpPr>
          <p:cNvPr id="246" name="TextBox 7"/>
          <p:cNvSpPr txBox="1"/>
          <p:nvPr/>
        </p:nvSpPr>
        <p:spPr>
          <a:xfrm>
            <a:off x="1950720" y="381000"/>
            <a:ext cx="448056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Company Acquisitions Data</a:t>
            </a:r>
          </a:p>
        </p:txBody>
      </p:sp>
      <p:pic>
        <p:nvPicPr>
          <p:cNvPr id="247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" y="0"/>
            <a:ext cx="914400" cy="990600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4. Graph visualization:"/>
          <p:cNvSpPr txBox="1"/>
          <p:nvPr/>
        </p:nvSpPr>
        <p:spPr>
          <a:xfrm>
            <a:off x="2748688" y="1094143"/>
            <a:ext cx="2884621" cy="37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0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4. Graph visualization: </a:t>
            </a:r>
          </a:p>
        </p:txBody>
      </p:sp>
      <p:pic>
        <p:nvPicPr>
          <p:cNvPr id="24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43414" y="2026739"/>
            <a:ext cx="5091418" cy="37722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Footer Placeholder 6"/>
          <p:cNvSpPr txBox="1"/>
          <p:nvPr/>
        </p:nvSpPr>
        <p:spPr>
          <a:xfrm>
            <a:off x="3169198" y="6356350"/>
            <a:ext cx="2804017" cy="43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Introduction to Data Science  Section: A/D sec</a:t>
            </a:r>
          </a:p>
        </p:txBody>
      </p:sp>
      <p:pic>
        <p:nvPicPr>
          <p:cNvPr id="25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2800" y="228600"/>
            <a:ext cx="1828800" cy="566738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Text Box 3"/>
          <p:cNvSpPr txBox="1"/>
          <p:nvPr>
            <p:ph type="sldNum" sz="quarter" idx="4294967295"/>
          </p:nvPr>
        </p:nvSpPr>
        <p:spPr>
          <a:xfrm>
            <a:off x="8406299" y="6356350"/>
            <a:ext cx="280499" cy="285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b="1" sz="1400">
                <a:solidFill>
                  <a:srgbClr val="00206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4" name="Text Box 2"/>
          <p:cNvSpPr txBox="1"/>
          <p:nvPr/>
        </p:nvSpPr>
        <p:spPr>
          <a:xfrm>
            <a:off x="502200" y="6492875"/>
            <a:ext cx="2043602" cy="28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b="1" sz="1400">
                <a:solidFill>
                  <a:srgbClr val="953735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November 10, 2019</a:t>
            </a:r>
          </a:p>
        </p:txBody>
      </p:sp>
      <p:sp>
        <p:nvSpPr>
          <p:cNvPr id="255" name="TextBox 7"/>
          <p:cNvSpPr txBox="1"/>
          <p:nvPr/>
        </p:nvSpPr>
        <p:spPr>
          <a:xfrm>
            <a:off x="1950720" y="381000"/>
            <a:ext cx="448056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Company Acquisitions Data</a:t>
            </a:r>
          </a:p>
        </p:txBody>
      </p:sp>
      <p:pic>
        <p:nvPicPr>
          <p:cNvPr id="256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" y="0"/>
            <a:ext cx="914400" cy="99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51789" y="1761651"/>
            <a:ext cx="5478422" cy="38427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Footer Placeholder 6"/>
          <p:cNvSpPr txBox="1"/>
          <p:nvPr/>
        </p:nvSpPr>
        <p:spPr>
          <a:xfrm>
            <a:off x="3169198" y="6356350"/>
            <a:ext cx="2804017" cy="43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Introduction to Data Science  Section: A/D sec</a:t>
            </a:r>
          </a:p>
        </p:txBody>
      </p:sp>
      <p:pic>
        <p:nvPicPr>
          <p:cNvPr id="260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2800" y="228600"/>
            <a:ext cx="1828800" cy="566738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Text Box 3"/>
          <p:cNvSpPr txBox="1"/>
          <p:nvPr>
            <p:ph type="sldNum" sz="quarter" idx="4294967295"/>
          </p:nvPr>
        </p:nvSpPr>
        <p:spPr>
          <a:xfrm>
            <a:off x="8406299" y="6356350"/>
            <a:ext cx="280499" cy="285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b="1" sz="1400">
                <a:solidFill>
                  <a:srgbClr val="00206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2" name="Text Box 2"/>
          <p:cNvSpPr txBox="1"/>
          <p:nvPr/>
        </p:nvSpPr>
        <p:spPr>
          <a:xfrm>
            <a:off x="502200" y="6492875"/>
            <a:ext cx="2043602" cy="28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b="1" sz="1400">
                <a:solidFill>
                  <a:srgbClr val="953735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November 10, 2019</a:t>
            </a:r>
          </a:p>
        </p:txBody>
      </p:sp>
      <p:sp>
        <p:nvSpPr>
          <p:cNvPr id="263" name="TextBox 7"/>
          <p:cNvSpPr txBox="1"/>
          <p:nvPr/>
        </p:nvSpPr>
        <p:spPr>
          <a:xfrm>
            <a:off x="1950720" y="381000"/>
            <a:ext cx="448056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Company Acquisitions Data</a:t>
            </a:r>
          </a:p>
        </p:txBody>
      </p:sp>
      <p:pic>
        <p:nvPicPr>
          <p:cNvPr id="264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" y="0"/>
            <a:ext cx="914400" cy="99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15077" y="1829654"/>
            <a:ext cx="5151846" cy="3917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Footer Placeholder 6"/>
          <p:cNvSpPr txBox="1"/>
          <p:nvPr/>
        </p:nvSpPr>
        <p:spPr>
          <a:xfrm>
            <a:off x="3169198" y="6356350"/>
            <a:ext cx="2804017" cy="43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Introduction to Data Science  Section: A/D sec</a:t>
            </a:r>
          </a:p>
        </p:txBody>
      </p:sp>
      <p:pic>
        <p:nvPicPr>
          <p:cNvPr id="268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2800" y="228600"/>
            <a:ext cx="1828800" cy="566738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Text Box 3"/>
          <p:cNvSpPr txBox="1"/>
          <p:nvPr>
            <p:ph type="sldNum" sz="quarter" idx="4294967295"/>
          </p:nvPr>
        </p:nvSpPr>
        <p:spPr>
          <a:xfrm>
            <a:off x="8406299" y="6356350"/>
            <a:ext cx="280499" cy="285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b="1" sz="1400">
                <a:solidFill>
                  <a:srgbClr val="00206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70" name="Text Box 2"/>
          <p:cNvSpPr txBox="1"/>
          <p:nvPr/>
        </p:nvSpPr>
        <p:spPr>
          <a:xfrm>
            <a:off x="502200" y="6492875"/>
            <a:ext cx="2043602" cy="28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b="1" sz="1400">
                <a:solidFill>
                  <a:srgbClr val="953735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November 10, 2019</a:t>
            </a:r>
          </a:p>
        </p:txBody>
      </p:sp>
      <p:sp>
        <p:nvSpPr>
          <p:cNvPr id="271" name="TextBox 7"/>
          <p:cNvSpPr txBox="1"/>
          <p:nvPr/>
        </p:nvSpPr>
        <p:spPr>
          <a:xfrm>
            <a:off x="1950720" y="381000"/>
            <a:ext cx="448056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Company Acquisitions Data</a:t>
            </a:r>
          </a:p>
        </p:txBody>
      </p:sp>
      <p:pic>
        <p:nvPicPr>
          <p:cNvPr id="272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" y="0"/>
            <a:ext cx="914400" cy="99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97114" y="1814295"/>
            <a:ext cx="5728552" cy="40664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lide Number"/>
          <p:cNvSpPr txBox="1"/>
          <p:nvPr>
            <p:ph type="sldNum" sz="quarter" idx="4294967295"/>
          </p:nvPr>
        </p:nvSpPr>
        <p:spPr>
          <a:xfrm>
            <a:off x="8686800" y="6356350"/>
            <a:ext cx="257182" cy="2468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6" name="Footer Placeholder 6"/>
          <p:cNvSpPr txBox="1"/>
          <p:nvPr/>
        </p:nvSpPr>
        <p:spPr>
          <a:xfrm>
            <a:off x="3169198" y="6356350"/>
            <a:ext cx="2804017" cy="43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Introduction to Data Science  Section: A/D sec</a:t>
            </a:r>
          </a:p>
        </p:txBody>
      </p:sp>
      <p:pic>
        <p:nvPicPr>
          <p:cNvPr id="277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2800" y="228600"/>
            <a:ext cx="1828800" cy="566738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Text Box 2"/>
          <p:cNvSpPr txBox="1"/>
          <p:nvPr/>
        </p:nvSpPr>
        <p:spPr>
          <a:xfrm>
            <a:off x="502200" y="6492875"/>
            <a:ext cx="2043602" cy="28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b="1" sz="1400">
                <a:solidFill>
                  <a:srgbClr val="953735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November 10, 2019</a:t>
            </a:r>
          </a:p>
        </p:txBody>
      </p:sp>
      <p:sp>
        <p:nvSpPr>
          <p:cNvPr id="279" name="TextBox 7"/>
          <p:cNvSpPr txBox="1"/>
          <p:nvPr/>
        </p:nvSpPr>
        <p:spPr>
          <a:xfrm>
            <a:off x="2178880" y="196716"/>
            <a:ext cx="448056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Company Acquisitions Data</a:t>
            </a:r>
          </a:p>
        </p:txBody>
      </p:sp>
      <p:pic>
        <p:nvPicPr>
          <p:cNvPr id="280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" y="0"/>
            <a:ext cx="914400" cy="99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19274" y="1770247"/>
            <a:ext cx="5447546" cy="38710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oter Placeholder 6"/>
          <p:cNvSpPr txBox="1"/>
          <p:nvPr/>
        </p:nvSpPr>
        <p:spPr>
          <a:xfrm>
            <a:off x="3169198" y="6356350"/>
            <a:ext cx="3806075" cy="521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b="1" sz="1400">
                <a:solidFill>
                  <a:srgbClr val="8B8B8B"/>
                </a:solidFill>
              </a:defRPr>
            </a:lvl1pPr>
          </a:lstStyle>
          <a:p>
            <a:pPr/>
            <a:r>
              <a:t>Introduction to Data Science  Section: A/D sec</a:t>
            </a:r>
          </a:p>
        </p:txBody>
      </p:sp>
      <p:pic>
        <p:nvPicPr>
          <p:cNvPr id="11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2800" y="228600"/>
            <a:ext cx="1828800" cy="566738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Text Box 3"/>
          <p:cNvSpPr txBox="1"/>
          <p:nvPr>
            <p:ph type="sldNum" sz="quarter" idx="4294967295"/>
          </p:nvPr>
        </p:nvSpPr>
        <p:spPr>
          <a:xfrm>
            <a:off x="8495199" y="6356350"/>
            <a:ext cx="191599" cy="285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b="1" sz="1400">
                <a:solidFill>
                  <a:srgbClr val="00206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3" name="Rectangle 4"/>
          <p:cNvSpPr txBox="1"/>
          <p:nvPr/>
        </p:nvSpPr>
        <p:spPr>
          <a:xfrm>
            <a:off x="456528" y="1333549"/>
            <a:ext cx="6084728" cy="3586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SzPct val="100000"/>
              <a:buAutoNum type="arabicPeriod" startAt="1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 u="sng">
                <a:latin typeface="Arial"/>
                <a:ea typeface="Arial"/>
                <a:cs typeface="Arial"/>
                <a:sym typeface="Arial"/>
              </a:defRPr>
            </a:pPr>
            <a:r>
              <a:t>Description 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 u="sng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The data is about the acquisitions made by the companies Apple, Facebook, IBM, Twitter, Yahoo ,Microsoft, Google till 2015.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In this presentation we will be showing how are 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We going to clean the data normalise visualise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Make some hypothesis tests and correlation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4" name="Text Box 2"/>
          <p:cNvSpPr txBox="1"/>
          <p:nvPr/>
        </p:nvSpPr>
        <p:spPr>
          <a:xfrm>
            <a:off x="426000" y="6248400"/>
            <a:ext cx="2043602" cy="28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b="1" sz="1400">
                <a:solidFill>
                  <a:srgbClr val="953735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November 10, 2019</a:t>
            </a:r>
          </a:p>
        </p:txBody>
      </p:sp>
      <p:sp>
        <p:nvSpPr>
          <p:cNvPr id="115" name="TextBox 7"/>
          <p:cNvSpPr txBox="1"/>
          <p:nvPr/>
        </p:nvSpPr>
        <p:spPr>
          <a:xfrm>
            <a:off x="2097439" y="260647"/>
            <a:ext cx="4480562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Company Acquisitions Data</a:t>
            </a:r>
          </a:p>
        </p:txBody>
      </p:sp>
      <p:pic>
        <p:nvPicPr>
          <p:cNvPr id="116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" y="0"/>
            <a:ext cx="914400" cy="9906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17" name="Table 1"/>
          <p:cNvGraphicFramePr/>
          <p:nvPr/>
        </p:nvGraphicFramePr>
        <p:xfrm>
          <a:off x="605504" y="5003610"/>
          <a:ext cx="7710142" cy="113018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542028"/>
                <a:gridCol w="1542028"/>
                <a:gridCol w="1542028"/>
                <a:gridCol w="1542028"/>
                <a:gridCol w="1542028"/>
              </a:tblGrid>
              <a:tr h="650587">
                <a:tc>
                  <a:txBody>
                    <a:bodyPr/>
                    <a:lstStyle/>
                    <a:p>
                      <a:pPr defTabSz="914400">
                        <a:tabLst/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Rows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Column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Numerical Columns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Categorical Columns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NAN%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79593">
                <a:tc>
                  <a:txBody>
                    <a:bodyPr/>
                    <a:lstStyle/>
                    <a:p>
                      <a:pPr defTabSz="914400">
                        <a:tabLst/>
                        <a:defRPr sz="1800"/>
                      </a:pPr>
                      <a:r>
                        <a:rPr>
                          <a:sym typeface="Helvetica"/>
                        </a:rPr>
                        <a:t>917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sz="1800"/>
                      </a:pPr>
                      <a:r>
                        <a:rPr>
                          <a:sym typeface="Helvetica"/>
                        </a:rPr>
                        <a:t>10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sz="1800"/>
                      </a:pPr>
                      <a:r>
                        <a:rPr>
                          <a:sym typeface="Helvetica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sz="1800"/>
                      </a:pPr>
                      <a:r>
                        <a:rPr>
                          <a:sym typeface="Helvetica"/>
                        </a:rPr>
                        <a:t>10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sz="1800"/>
                      </a:pPr>
                      <a:r>
                        <a:rPr>
                          <a:sym typeface="Helvetica"/>
                        </a:rPr>
                        <a:t>12-15%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118" name="Acquisition Date…"/>
          <p:cNvSpPr txBox="1"/>
          <p:nvPr/>
        </p:nvSpPr>
        <p:spPr>
          <a:xfrm>
            <a:off x="6717463" y="1643171"/>
            <a:ext cx="2094715" cy="2712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Acquisition Date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Month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Year 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Parent Company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Value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Company 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Business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Derived products 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lide Number"/>
          <p:cNvSpPr txBox="1"/>
          <p:nvPr>
            <p:ph type="sldNum" sz="quarter" idx="4294967295"/>
          </p:nvPr>
        </p:nvSpPr>
        <p:spPr>
          <a:xfrm>
            <a:off x="8686800" y="6356350"/>
            <a:ext cx="257182" cy="2468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4" name="Footer Placeholder 6"/>
          <p:cNvSpPr txBox="1"/>
          <p:nvPr/>
        </p:nvSpPr>
        <p:spPr>
          <a:xfrm>
            <a:off x="3169198" y="6356350"/>
            <a:ext cx="2804017" cy="43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Introduction to Data Science  Section: A/D sec</a:t>
            </a:r>
          </a:p>
        </p:txBody>
      </p:sp>
      <p:pic>
        <p:nvPicPr>
          <p:cNvPr id="28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2800" y="228600"/>
            <a:ext cx="1828800" cy="566738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Text Box 2"/>
          <p:cNvSpPr txBox="1"/>
          <p:nvPr/>
        </p:nvSpPr>
        <p:spPr>
          <a:xfrm>
            <a:off x="502200" y="6492875"/>
            <a:ext cx="2043602" cy="28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b="1" sz="1400">
                <a:solidFill>
                  <a:srgbClr val="953735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November 10, 2019</a:t>
            </a:r>
          </a:p>
        </p:txBody>
      </p:sp>
      <p:sp>
        <p:nvSpPr>
          <p:cNvPr id="287" name="TextBox 7"/>
          <p:cNvSpPr txBox="1"/>
          <p:nvPr/>
        </p:nvSpPr>
        <p:spPr>
          <a:xfrm>
            <a:off x="1950720" y="381000"/>
            <a:ext cx="448056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Company Acquisitions Data</a:t>
            </a:r>
          </a:p>
        </p:txBody>
      </p:sp>
      <p:pic>
        <p:nvPicPr>
          <p:cNvPr id="288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" y="0"/>
            <a:ext cx="914400" cy="99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43373" y="1533197"/>
            <a:ext cx="5636034" cy="4158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Footer Placeholder 6"/>
          <p:cNvSpPr txBox="1"/>
          <p:nvPr/>
        </p:nvSpPr>
        <p:spPr>
          <a:xfrm>
            <a:off x="3169198" y="6356350"/>
            <a:ext cx="2804017" cy="43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Introduction to Data Science  Section: A/D sec</a:t>
            </a:r>
          </a:p>
        </p:txBody>
      </p:sp>
      <p:pic>
        <p:nvPicPr>
          <p:cNvPr id="29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2800" y="228600"/>
            <a:ext cx="1828800" cy="566738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Text Box 3"/>
          <p:cNvSpPr txBox="1"/>
          <p:nvPr>
            <p:ph type="sldNum" sz="quarter" idx="4294967295"/>
          </p:nvPr>
        </p:nvSpPr>
        <p:spPr>
          <a:xfrm>
            <a:off x="8406299" y="6356350"/>
            <a:ext cx="280499" cy="285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b="1" sz="1400">
                <a:solidFill>
                  <a:srgbClr val="00206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94" name="Text Box 2"/>
          <p:cNvSpPr txBox="1"/>
          <p:nvPr/>
        </p:nvSpPr>
        <p:spPr>
          <a:xfrm>
            <a:off x="502200" y="6492875"/>
            <a:ext cx="2043602" cy="28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b="1" sz="1400">
                <a:solidFill>
                  <a:srgbClr val="953735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November 10, 2019</a:t>
            </a:r>
          </a:p>
        </p:txBody>
      </p:sp>
      <p:sp>
        <p:nvSpPr>
          <p:cNvPr id="295" name="TextBox 7"/>
          <p:cNvSpPr txBox="1"/>
          <p:nvPr/>
        </p:nvSpPr>
        <p:spPr>
          <a:xfrm>
            <a:off x="1950720" y="381000"/>
            <a:ext cx="448056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Company Acquisitions Data</a:t>
            </a:r>
          </a:p>
        </p:txBody>
      </p:sp>
      <p:pic>
        <p:nvPicPr>
          <p:cNvPr id="296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" y="0"/>
            <a:ext cx="914400" cy="99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47129" y="1574581"/>
            <a:ext cx="5828149" cy="42353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Footer Placeholder 6"/>
          <p:cNvSpPr txBox="1"/>
          <p:nvPr/>
        </p:nvSpPr>
        <p:spPr>
          <a:xfrm>
            <a:off x="3169198" y="6356350"/>
            <a:ext cx="2804017" cy="43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Introduction to Data Science  Section: A/D sec</a:t>
            </a:r>
          </a:p>
        </p:txBody>
      </p:sp>
      <p:pic>
        <p:nvPicPr>
          <p:cNvPr id="300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2800" y="228600"/>
            <a:ext cx="1828800" cy="566738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Text Box 3"/>
          <p:cNvSpPr txBox="1"/>
          <p:nvPr>
            <p:ph type="sldNum" sz="quarter" idx="4294967295"/>
          </p:nvPr>
        </p:nvSpPr>
        <p:spPr>
          <a:xfrm>
            <a:off x="8406299" y="6356350"/>
            <a:ext cx="280499" cy="285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b="1" sz="1400">
                <a:solidFill>
                  <a:srgbClr val="00206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02" name="Text Box 2"/>
          <p:cNvSpPr txBox="1"/>
          <p:nvPr/>
        </p:nvSpPr>
        <p:spPr>
          <a:xfrm>
            <a:off x="502200" y="6492875"/>
            <a:ext cx="2043602" cy="28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b="1" sz="1400">
                <a:solidFill>
                  <a:srgbClr val="953735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November 10, 2019</a:t>
            </a:r>
          </a:p>
        </p:txBody>
      </p:sp>
      <p:sp>
        <p:nvSpPr>
          <p:cNvPr id="303" name="TextBox 7"/>
          <p:cNvSpPr txBox="1"/>
          <p:nvPr/>
        </p:nvSpPr>
        <p:spPr>
          <a:xfrm>
            <a:off x="1950720" y="381000"/>
            <a:ext cx="448056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Company Acquisitions Data</a:t>
            </a:r>
          </a:p>
        </p:txBody>
      </p:sp>
      <p:pic>
        <p:nvPicPr>
          <p:cNvPr id="304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" y="0"/>
            <a:ext cx="914400" cy="99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01551" y="1701551"/>
            <a:ext cx="5978898" cy="42342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Footer Placeholder 6"/>
          <p:cNvSpPr txBox="1"/>
          <p:nvPr/>
        </p:nvSpPr>
        <p:spPr>
          <a:xfrm>
            <a:off x="3169198" y="6356350"/>
            <a:ext cx="2804017" cy="43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Introduction to Data Science  Section: A/D sec</a:t>
            </a:r>
          </a:p>
        </p:txBody>
      </p:sp>
      <p:pic>
        <p:nvPicPr>
          <p:cNvPr id="308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2800" y="228600"/>
            <a:ext cx="1828800" cy="566738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Text Box 3"/>
          <p:cNvSpPr txBox="1"/>
          <p:nvPr>
            <p:ph type="sldNum" sz="quarter" idx="4294967295"/>
          </p:nvPr>
        </p:nvSpPr>
        <p:spPr>
          <a:xfrm>
            <a:off x="8406299" y="6356350"/>
            <a:ext cx="280499" cy="285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b="1" sz="1400">
                <a:solidFill>
                  <a:srgbClr val="00206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10" name="Text Box 2"/>
          <p:cNvSpPr txBox="1"/>
          <p:nvPr/>
        </p:nvSpPr>
        <p:spPr>
          <a:xfrm>
            <a:off x="502200" y="6492875"/>
            <a:ext cx="2043602" cy="28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b="1" sz="1400">
                <a:solidFill>
                  <a:srgbClr val="953735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November 10, 2019</a:t>
            </a:r>
          </a:p>
        </p:txBody>
      </p:sp>
      <p:sp>
        <p:nvSpPr>
          <p:cNvPr id="311" name="TextBox 7"/>
          <p:cNvSpPr txBox="1"/>
          <p:nvPr/>
        </p:nvSpPr>
        <p:spPr>
          <a:xfrm>
            <a:off x="1950720" y="381000"/>
            <a:ext cx="448056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Company Acquisitions Data</a:t>
            </a:r>
          </a:p>
        </p:txBody>
      </p:sp>
      <p:pic>
        <p:nvPicPr>
          <p:cNvPr id="312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" y="0"/>
            <a:ext cx="914400" cy="99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23447" y="1581020"/>
            <a:ext cx="5951203" cy="40624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Footer Placeholder 6"/>
          <p:cNvSpPr txBox="1"/>
          <p:nvPr/>
        </p:nvSpPr>
        <p:spPr>
          <a:xfrm>
            <a:off x="3169198" y="6356350"/>
            <a:ext cx="2804017" cy="43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Introduction to Data Science  Section: A/D sec</a:t>
            </a:r>
          </a:p>
        </p:txBody>
      </p:sp>
      <p:pic>
        <p:nvPicPr>
          <p:cNvPr id="31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2800" y="228600"/>
            <a:ext cx="1828800" cy="566738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Text Box 3"/>
          <p:cNvSpPr txBox="1"/>
          <p:nvPr>
            <p:ph type="sldNum" sz="quarter" idx="4294967295"/>
          </p:nvPr>
        </p:nvSpPr>
        <p:spPr>
          <a:xfrm>
            <a:off x="8406299" y="6356350"/>
            <a:ext cx="280499" cy="285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b="1" sz="1400">
                <a:solidFill>
                  <a:srgbClr val="00206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18" name="Text Box 2"/>
          <p:cNvSpPr txBox="1"/>
          <p:nvPr/>
        </p:nvSpPr>
        <p:spPr>
          <a:xfrm>
            <a:off x="502200" y="6492875"/>
            <a:ext cx="2043602" cy="28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b="1" sz="1400">
                <a:solidFill>
                  <a:srgbClr val="953735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November 10, 2019</a:t>
            </a:r>
          </a:p>
        </p:txBody>
      </p:sp>
      <p:sp>
        <p:nvSpPr>
          <p:cNvPr id="319" name="TextBox 7"/>
          <p:cNvSpPr txBox="1"/>
          <p:nvPr/>
        </p:nvSpPr>
        <p:spPr>
          <a:xfrm>
            <a:off x="1950720" y="381000"/>
            <a:ext cx="448056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Company Acquisitions Data</a:t>
            </a:r>
          </a:p>
        </p:txBody>
      </p:sp>
      <p:pic>
        <p:nvPicPr>
          <p:cNvPr id="320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" y="0"/>
            <a:ext cx="914400" cy="99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3697" y="1491999"/>
            <a:ext cx="6830508" cy="49114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Footer Placeholder 6"/>
          <p:cNvSpPr txBox="1"/>
          <p:nvPr/>
        </p:nvSpPr>
        <p:spPr>
          <a:xfrm>
            <a:off x="3169198" y="6356350"/>
            <a:ext cx="2804017" cy="43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Introduction to Data Science  Section: A/D sec</a:t>
            </a:r>
          </a:p>
        </p:txBody>
      </p:sp>
      <p:pic>
        <p:nvPicPr>
          <p:cNvPr id="324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2800" y="228600"/>
            <a:ext cx="1828800" cy="566738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Text Box 3"/>
          <p:cNvSpPr txBox="1"/>
          <p:nvPr>
            <p:ph type="sldNum" sz="quarter" idx="4294967295"/>
          </p:nvPr>
        </p:nvSpPr>
        <p:spPr>
          <a:xfrm>
            <a:off x="8406299" y="6356350"/>
            <a:ext cx="280499" cy="285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b="1" sz="1400">
                <a:solidFill>
                  <a:srgbClr val="00206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26" name="Text Box 2"/>
          <p:cNvSpPr txBox="1"/>
          <p:nvPr/>
        </p:nvSpPr>
        <p:spPr>
          <a:xfrm>
            <a:off x="502200" y="6492875"/>
            <a:ext cx="2043602" cy="28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b="1" sz="1400">
                <a:solidFill>
                  <a:srgbClr val="953735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November 10, 2019</a:t>
            </a:r>
          </a:p>
        </p:txBody>
      </p:sp>
      <p:sp>
        <p:nvSpPr>
          <p:cNvPr id="327" name="TextBox 7"/>
          <p:cNvSpPr txBox="1"/>
          <p:nvPr/>
        </p:nvSpPr>
        <p:spPr>
          <a:xfrm>
            <a:off x="1950720" y="381000"/>
            <a:ext cx="448056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Company Acquisitions Data</a:t>
            </a:r>
          </a:p>
        </p:txBody>
      </p:sp>
      <p:pic>
        <p:nvPicPr>
          <p:cNvPr id="328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" y="0"/>
            <a:ext cx="914400" cy="990600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5. Hypothesis Testing:"/>
          <p:cNvSpPr txBox="1"/>
          <p:nvPr/>
        </p:nvSpPr>
        <p:spPr>
          <a:xfrm>
            <a:off x="2582589" y="1451196"/>
            <a:ext cx="2795076" cy="37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0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5. Hypothesis Testing:</a:t>
            </a:r>
          </a:p>
        </p:txBody>
      </p:sp>
      <p:sp>
        <p:nvSpPr>
          <p:cNvPr id="330" name="Acquisition Year:…"/>
          <p:cNvSpPr txBox="1"/>
          <p:nvPr/>
        </p:nvSpPr>
        <p:spPr>
          <a:xfrm>
            <a:off x="779941" y="2545961"/>
            <a:ext cx="7801014" cy="2809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Acquisition Year:</a:t>
            </a:r>
          </a:p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1" algn="ctr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Here the Assumption is all the acquisitions have taken place before 1998</a:t>
            </a:r>
          </a:p>
          <a:p>
            <a:pPr lvl="1" algn="ctr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And Alternative hypothesis for that is that most of the transactions have taken place after 2009.35</a:t>
            </a:r>
          </a:p>
          <a:p>
            <a:pPr lvl="1" algn="ctr"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Null hypothesis: Ho: µ&lt;=1999.98</a:t>
            </a:r>
          </a:p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Alternative hypothesis H1: µ&gt;2009.35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Footer Placeholder 6"/>
          <p:cNvSpPr txBox="1"/>
          <p:nvPr/>
        </p:nvSpPr>
        <p:spPr>
          <a:xfrm>
            <a:off x="3169198" y="6356350"/>
            <a:ext cx="2804017" cy="43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Introduction to Data Science  Section: A/D sec</a:t>
            </a:r>
          </a:p>
        </p:txBody>
      </p:sp>
      <p:pic>
        <p:nvPicPr>
          <p:cNvPr id="333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2800" y="228600"/>
            <a:ext cx="1828800" cy="566738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Text Box 3"/>
          <p:cNvSpPr txBox="1"/>
          <p:nvPr>
            <p:ph type="sldNum" sz="quarter" idx="4294967295"/>
          </p:nvPr>
        </p:nvSpPr>
        <p:spPr>
          <a:xfrm>
            <a:off x="8406299" y="6356350"/>
            <a:ext cx="280499" cy="285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b="1" sz="1400">
                <a:solidFill>
                  <a:srgbClr val="00206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35" name="Text Box 2"/>
          <p:cNvSpPr txBox="1"/>
          <p:nvPr/>
        </p:nvSpPr>
        <p:spPr>
          <a:xfrm>
            <a:off x="502200" y="6492875"/>
            <a:ext cx="2043602" cy="28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b="1" sz="1400">
                <a:solidFill>
                  <a:srgbClr val="953735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November 10, 2019</a:t>
            </a:r>
          </a:p>
        </p:txBody>
      </p:sp>
      <p:sp>
        <p:nvSpPr>
          <p:cNvPr id="336" name="TextBox 7"/>
          <p:cNvSpPr txBox="1"/>
          <p:nvPr/>
        </p:nvSpPr>
        <p:spPr>
          <a:xfrm>
            <a:off x="1950720" y="381000"/>
            <a:ext cx="448056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Company Acquisitions Data</a:t>
            </a:r>
          </a:p>
        </p:txBody>
      </p:sp>
      <p:pic>
        <p:nvPicPr>
          <p:cNvPr id="337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" y="0"/>
            <a:ext cx="914400" cy="99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rcRect l="0" t="0" r="0" b="69356"/>
          <a:stretch>
            <a:fillRect/>
          </a:stretch>
        </p:blipFill>
        <p:spPr>
          <a:xfrm>
            <a:off x="754782" y="1713309"/>
            <a:ext cx="7806210" cy="34312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Footer Placeholder 6"/>
          <p:cNvSpPr txBox="1"/>
          <p:nvPr/>
        </p:nvSpPr>
        <p:spPr>
          <a:xfrm>
            <a:off x="3169198" y="6356350"/>
            <a:ext cx="2804017" cy="43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Introduction to Data Science  Section: A/D sec</a:t>
            </a:r>
          </a:p>
        </p:txBody>
      </p:sp>
      <p:pic>
        <p:nvPicPr>
          <p:cNvPr id="34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2800" y="228600"/>
            <a:ext cx="1828800" cy="566738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Text Box 3"/>
          <p:cNvSpPr txBox="1"/>
          <p:nvPr>
            <p:ph type="sldNum" sz="quarter" idx="4294967295"/>
          </p:nvPr>
        </p:nvSpPr>
        <p:spPr>
          <a:xfrm>
            <a:off x="8406299" y="6356350"/>
            <a:ext cx="280499" cy="285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b="1" sz="1400">
                <a:solidFill>
                  <a:srgbClr val="00206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43" name="Text Box 2"/>
          <p:cNvSpPr txBox="1"/>
          <p:nvPr/>
        </p:nvSpPr>
        <p:spPr>
          <a:xfrm>
            <a:off x="502200" y="6492875"/>
            <a:ext cx="2043602" cy="28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b="1" sz="1400">
                <a:solidFill>
                  <a:srgbClr val="953735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November 10, 2019</a:t>
            </a:r>
          </a:p>
        </p:txBody>
      </p:sp>
      <p:sp>
        <p:nvSpPr>
          <p:cNvPr id="344" name="TextBox 7"/>
          <p:cNvSpPr txBox="1"/>
          <p:nvPr/>
        </p:nvSpPr>
        <p:spPr>
          <a:xfrm>
            <a:off x="1950720" y="381000"/>
            <a:ext cx="448056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Company Acquisitions Data</a:t>
            </a:r>
          </a:p>
        </p:txBody>
      </p:sp>
      <p:pic>
        <p:nvPicPr>
          <p:cNvPr id="345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" y="0"/>
            <a:ext cx="914400" cy="990600"/>
          </a:xfrm>
          <a:prstGeom prst="rect">
            <a:avLst/>
          </a:prstGeom>
          <a:ln w="12700">
            <a:miter lim="400000"/>
          </a:ln>
        </p:spPr>
      </p:pic>
      <p:sp>
        <p:nvSpPr>
          <p:cNvPr id="346" name="Alpha=0.05…"/>
          <p:cNvSpPr txBox="1"/>
          <p:nvPr/>
        </p:nvSpPr>
        <p:spPr>
          <a:xfrm>
            <a:off x="1980233" y="1431706"/>
            <a:ext cx="4733690" cy="4361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ctr">
              <a:lnSpc>
                <a:spcPct val="200000"/>
              </a:lnSpc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ctr">
              <a:lnSpc>
                <a:spcPct val="200000"/>
              </a:lnSpc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Alpha=0.05</a:t>
            </a:r>
          </a:p>
          <a:p>
            <a:pPr algn="ctr">
              <a:lnSpc>
                <a:spcPct val="200000"/>
              </a:lnSpc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Sample mean=</a:t>
            </a:r>
            <a:r>
              <a:t>2000.866</a:t>
            </a:r>
          </a:p>
          <a:p>
            <a:pPr algn="ctr">
              <a:lnSpc>
                <a:spcPct val="200000"/>
              </a:lnSpc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Pop_mean=2009.35</a:t>
            </a:r>
          </a:p>
          <a:p>
            <a:pPr algn="ctr">
              <a:lnSpc>
                <a:spcPct val="200000"/>
              </a:lnSpc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Sample size =3</a:t>
            </a:r>
            <a:r>
              <a:t>0</a:t>
            </a:r>
          </a:p>
          <a:p>
            <a:pPr algn="ctr">
              <a:lnSpc>
                <a:spcPct val="200000"/>
              </a:lnSpc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Std dev=5.75</a:t>
            </a:r>
          </a:p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7" name="Acquisition Year:"/>
          <p:cNvSpPr txBox="1"/>
          <p:nvPr/>
        </p:nvSpPr>
        <p:spPr>
          <a:xfrm>
            <a:off x="3500825" y="1290799"/>
            <a:ext cx="1692507" cy="33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>
                <a:solidFill>
                  <a:srgbClr val="535353"/>
                </a:solidFill>
              </a:defRPr>
            </a:pPr>
            <a:r>
              <a:rPr>
                <a:solidFill>
                  <a:srgbClr val="000000"/>
                </a:solidFill>
              </a:rPr>
              <a:t>Acquisition</a:t>
            </a:r>
            <a:r>
              <a:t> </a:t>
            </a:r>
            <a:r>
              <a:rPr>
                <a:solidFill>
                  <a:srgbClr val="000000"/>
                </a:solidFill>
              </a:rPr>
              <a:t>Year</a:t>
            </a:r>
            <a:r>
              <a:t>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Footer Placeholder 6"/>
          <p:cNvSpPr txBox="1"/>
          <p:nvPr/>
        </p:nvSpPr>
        <p:spPr>
          <a:xfrm>
            <a:off x="3169198" y="6356350"/>
            <a:ext cx="2804017" cy="43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Introduction to Data Science  Section: A/D sec</a:t>
            </a:r>
          </a:p>
        </p:txBody>
      </p:sp>
      <p:pic>
        <p:nvPicPr>
          <p:cNvPr id="350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2800" y="228600"/>
            <a:ext cx="1828800" cy="566738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Text Box 3"/>
          <p:cNvSpPr txBox="1"/>
          <p:nvPr>
            <p:ph type="sldNum" sz="quarter" idx="4294967295"/>
          </p:nvPr>
        </p:nvSpPr>
        <p:spPr>
          <a:xfrm>
            <a:off x="8406299" y="6356350"/>
            <a:ext cx="280499" cy="285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b="1" sz="1400">
                <a:solidFill>
                  <a:srgbClr val="00206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52" name="Text Box 2"/>
          <p:cNvSpPr txBox="1"/>
          <p:nvPr/>
        </p:nvSpPr>
        <p:spPr>
          <a:xfrm>
            <a:off x="502200" y="6492875"/>
            <a:ext cx="2043602" cy="28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b="1" sz="1400">
                <a:solidFill>
                  <a:srgbClr val="953735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November 10, 2019</a:t>
            </a:r>
          </a:p>
        </p:txBody>
      </p:sp>
      <p:sp>
        <p:nvSpPr>
          <p:cNvPr id="353" name="TextBox 7"/>
          <p:cNvSpPr txBox="1"/>
          <p:nvPr/>
        </p:nvSpPr>
        <p:spPr>
          <a:xfrm>
            <a:off x="1950720" y="381000"/>
            <a:ext cx="448056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Company Acquisitions Data</a:t>
            </a:r>
          </a:p>
        </p:txBody>
      </p:sp>
      <p:pic>
        <p:nvPicPr>
          <p:cNvPr id="354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" y="0"/>
            <a:ext cx="914400" cy="99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rcRect l="0" t="30188" r="0" b="14544"/>
          <a:stretch>
            <a:fillRect/>
          </a:stretch>
        </p:blipFill>
        <p:spPr>
          <a:xfrm>
            <a:off x="1187689" y="1113939"/>
            <a:ext cx="6303196" cy="49967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Footer Placeholder 6"/>
          <p:cNvSpPr txBox="1"/>
          <p:nvPr/>
        </p:nvSpPr>
        <p:spPr>
          <a:xfrm>
            <a:off x="3169198" y="6356350"/>
            <a:ext cx="2804017" cy="43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Introduction to Data Science  Section: A/D sec</a:t>
            </a:r>
          </a:p>
        </p:txBody>
      </p:sp>
      <p:pic>
        <p:nvPicPr>
          <p:cNvPr id="358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2800" y="228600"/>
            <a:ext cx="1828800" cy="566738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Text Box 3"/>
          <p:cNvSpPr txBox="1"/>
          <p:nvPr>
            <p:ph type="sldNum" sz="quarter" idx="4294967295"/>
          </p:nvPr>
        </p:nvSpPr>
        <p:spPr>
          <a:xfrm>
            <a:off x="8406299" y="6356350"/>
            <a:ext cx="280499" cy="285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b="1" sz="1400">
                <a:solidFill>
                  <a:srgbClr val="00206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60" name="Text Box 2"/>
          <p:cNvSpPr txBox="1"/>
          <p:nvPr/>
        </p:nvSpPr>
        <p:spPr>
          <a:xfrm>
            <a:off x="502200" y="6492875"/>
            <a:ext cx="2043602" cy="28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b="1" sz="1400">
                <a:solidFill>
                  <a:srgbClr val="953735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November 10, 2019</a:t>
            </a:r>
          </a:p>
        </p:txBody>
      </p:sp>
      <p:sp>
        <p:nvSpPr>
          <p:cNvPr id="361" name="TextBox 7"/>
          <p:cNvSpPr txBox="1"/>
          <p:nvPr/>
        </p:nvSpPr>
        <p:spPr>
          <a:xfrm>
            <a:off x="1950720" y="381000"/>
            <a:ext cx="448056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Company Acquisitions Data</a:t>
            </a:r>
          </a:p>
        </p:txBody>
      </p:sp>
      <p:pic>
        <p:nvPicPr>
          <p:cNvPr id="362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" y="0"/>
            <a:ext cx="914400" cy="99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3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rcRect l="0" t="85193" r="0" b="0"/>
          <a:stretch>
            <a:fillRect/>
          </a:stretch>
        </p:blipFill>
        <p:spPr>
          <a:xfrm>
            <a:off x="1929194" y="1307283"/>
            <a:ext cx="5743460" cy="1219838"/>
          </a:xfrm>
          <a:prstGeom prst="rect">
            <a:avLst/>
          </a:prstGeom>
          <a:ln w="12700">
            <a:miter lim="400000"/>
          </a:ln>
        </p:spPr>
      </p:pic>
      <p:sp>
        <p:nvSpPr>
          <p:cNvPr id="364" name="Hypothesis z value : 0.247…"/>
          <p:cNvSpPr txBox="1"/>
          <p:nvPr/>
        </p:nvSpPr>
        <p:spPr>
          <a:xfrm>
            <a:off x="2131184" y="3517979"/>
            <a:ext cx="3916334" cy="1984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Hypothesis z value : 0.247</a:t>
            </a:r>
          </a:p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Hypothesis alpha value = 0.69</a:t>
            </a:r>
          </a:p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Actual Z value</a:t>
            </a:r>
            <a:r>
              <a:t>:-8.08</a:t>
            </a:r>
          </a:p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1" indent="457200" algn="ctr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-8.08&lt;1.644</a:t>
            </a:r>
          </a:p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Hence it failed to reject NULL hypothesis.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2800" y="228600"/>
            <a:ext cx="1828800" cy="566738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TextBox 7"/>
          <p:cNvSpPr txBox="1"/>
          <p:nvPr/>
        </p:nvSpPr>
        <p:spPr>
          <a:xfrm>
            <a:off x="1950720" y="381000"/>
            <a:ext cx="448056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Company Acquisitions Data</a:t>
            </a:r>
          </a:p>
        </p:txBody>
      </p:sp>
      <p:pic>
        <p:nvPicPr>
          <p:cNvPr id="122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" y="0"/>
            <a:ext cx="914400" cy="990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lide Number"/>
          <p:cNvSpPr txBox="1"/>
          <p:nvPr>
            <p:ph type="sldNum" sz="quarter" idx="4294967295"/>
          </p:nvPr>
        </p:nvSpPr>
        <p:spPr>
          <a:xfrm>
            <a:off x="8686800" y="6356350"/>
            <a:ext cx="179940" cy="2468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4" name="Screenshot 2019-11-22 at 8.33.30 PM.png" descr="Screenshot 2019-11-22 at 8.33.30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230942"/>
            <a:ext cx="9144000" cy="51805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Footer Placeholder 6"/>
          <p:cNvSpPr txBox="1"/>
          <p:nvPr/>
        </p:nvSpPr>
        <p:spPr>
          <a:xfrm>
            <a:off x="3169198" y="6356350"/>
            <a:ext cx="3158004" cy="246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Introduction to Data Science  Section: A/D sec</a:t>
            </a:r>
          </a:p>
        </p:txBody>
      </p:sp>
      <p:pic>
        <p:nvPicPr>
          <p:cNvPr id="367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2800" y="228600"/>
            <a:ext cx="1828800" cy="566738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Text Box 3"/>
          <p:cNvSpPr txBox="1"/>
          <p:nvPr>
            <p:ph type="sldNum" sz="quarter" idx="4294967295"/>
          </p:nvPr>
        </p:nvSpPr>
        <p:spPr>
          <a:xfrm>
            <a:off x="8406302" y="6356350"/>
            <a:ext cx="280499" cy="285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b="1" sz="1400">
                <a:solidFill>
                  <a:srgbClr val="00206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69" name="Text Box 2"/>
          <p:cNvSpPr txBox="1"/>
          <p:nvPr/>
        </p:nvSpPr>
        <p:spPr>
          <a:xfrm>
            <a:off x="502200" y="6492875"/>
            <a:ext cx="2043602" cy="28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b="1" sz="1400">
                <a:solidFill>
                  <a:srgbClr val="953735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November 10, 2019</a:t>
            </a:r>
          </a:p>
        </p:txBody>
      </p:sp>
      <p:sp>
        <p:nvSpPr>
          <p:cNvPr id="370" name="TextBox 7"/>
          <p:cNvSpPr txBox="1"/>
          <p:nvPr/>
        </p:nvSpPr>
        <p:spPr>
          <a:xfrm>
            <a:off x="2507919" y="50312"/>
            <a:ext cx="4480562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Company Acquisitions Data</a:t>
            </a:r>
          </a:p>
        </p:txBody>
      </p:sp>
      <p:pic>
        <p:nvPicPr>
          <p:cNvPr id="371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1518" y="18802"/>
            <a:ext cx="914402" cy="990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76493" y="804499"/>
            <a:ext cx="4286514" cy="1643165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Parent Company:"/>
          <p:cNvSpPr txBox="1"/>
          <p:nvPr/>
        </p:nvSpPr>
        <p:spPr>
          <a:xfrm>
            <a:off x="3301456" y="2675680"/>
            <a:ext cx="1698646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Parent Company:</a:t>
            </a:r>
          </a:p>
        </p:txBody>
      </p:sp>
      <p:sp>
        <p:nvSpPr>
          <p:cNvPr id="374" name="Null hypothesis: Ho: µ=3.026…"/>
          <p:cNvSpPr txBox="1"/>
          <p:nvPr/>
        </p:nvSpPr>
        <p:spPr>
          <a:xfrm>
            <a:off x="2431258" y="4879951"/>
            <a:ext cx="3439042" cy="608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Null hypothesis: Ho: µ=3.026</a:t>
            </a:r>
          </a:p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Alternative hypothesis H1: µ!=3.026</a:t>
            </a:r>
          </a:p>
        </p:txBody>
      </p:sp>
      <p:sp>
        <p:nvSpPr>
          <p:cNvPr id="375" name="Here the Assumption is all the parent company IBM had…"/>
          <p:cNvSpPr txBox="1"/>
          <p:nvPr/>
        </p:nvSpPr>
        <p:spPr>
          <a:xfrm>
            <a:off x="1929931" y="3446409"/>
            <a:ext cx="5284139" cy="115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1" algn="ctr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Here the Assumption is all the parent company IBM had</a:t>
            </a:r>
          </a:p>
          <a:p>
            <a:pPr lvl="1" algn="ctr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made many Acquisitions</a:t>
            </a:r>
          </a:p>
          <a:p>
            <a:pPr lvl="1" algn="ctr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And Alternative hypothesis for that is</a:t>
            </a:r>
          </a:p>
          <a:p>
            <a:pPr lvl="1" algn="ctr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other companies made more acquisitions than IBM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Footer Placeholder 6"/>
          <p:cNvSpPr txBox="1"/>
          <p:nvPr/>
        </p:nvSpPr>
        <p:spPr>
          <a:xfrm>
            <a:off x="3169198" y="6356350"/>
            <a:ext cx="2804017" cy="43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Introduction to Data Science  Section: A/D sec</a:t>
            </a:r>
          </a:p>
        </p:txBody>
      </p:sp>
      <p:pic>
        <p:nvPicPr>
          <p:cNvPr id="378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2800" y="228600"/>
            <a:ext cx="1828800" cy="566738"/>
          </a:xfrm>
          <a:prstGeom prst="rect">
            <a:avLst/>
          </a:prstGeom>
          <a:ln w="12700">
            <a:miter lim="400000"/>
          </a:ln>
        </p:spPr>
      </p:pic>
      <p:sp>
        <p:nvSpPr>
          <p:cNvPr id="379" name="Text Box 3"/>
          <p:cNvSpPr txBox="1"/>
          <p:nvPr>
            <p:ph type="sldNum" sz="quarter" idx="4294967295"/>
          </p:nvPr>
        </p:nvSpPr>
        <p:spPr>
          <a:xfrm>
            <a:off x="8406299" y="6356350"/>
            <a:ext cx="280499" cy="285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b="1" sz="1400">
                <a:solidFill>
                  <a:srgbClr val="00206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80" name="Text Box 2"/>
          <p:cNvSpPr txBox="1"/>
          <p:nvPr/>
        </p:nvSpPr>
        <p:spPr>
          <a:xfrm>
            <a:off x="502200" y="6492875"/>
            <a:ext cx="2043602" cy="28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b="1" sz="1400">
                <a:solidFill>
                  <a:srgbClr val="953735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November 10, 2019</a:t>
            </a:r>
          </a:p>
        </p:txBody>
      </p:sp>
      <p:sp>
        <p:nvSpPr>
          <p:cNvPr id="381" name="TextBox 7"/>
          <p:cNvSpPr txBox="1"/>
          <p:nvPr/>
        </p:nvSpPr>
        <p:spPr>
          <a:xfrm>
            <a:off x="1950720" y="381000"/>
            <a:ext cx="448056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Company Acquisitions Data</a:t>
            </a:r>
          </a:p>
        </p:txBody>
      </p:sp>
      <p:pic>
        <p:nvPicPr>
          <p:cNvPr id="382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" y="0"/>
            <a:ext cx="914400" cy="99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0" t="0" r="0" b="67990"/>
          <a:stretch>
            <a:fillRect/>
          </a:stretch>
        </p:blipFill>
        <p:spPr>
          <a:xfrm>
            <a:off x="465938" y="1604477"/>
            <a:ext cx="7871046" cy="38791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Footer Placeholder 6"/>
          <p:cNvSpPr txBox="1"/>
          <p:nvPr/>
        </p:nvSpPr>
        <p:spPr>
          <a:xfrm>
            <a:off x="3169198" y="6356350"/>
            <a:ext cx="2804017" cy="43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Introduction to Data Science  Section: A/D sec</a:t>
            </a:r>
          </a:p>
        </p:txBody>
      </p:sp>
      <p:pic>
        <p:nvPicPr>
          <p:cNvPr id="38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2800" y="228600"/>
            <a:ext cx="1828800" cy="566738"/>
          </a:xfrm>
          <a:prstGeom prst="rect">
            <a:avLst/>
          </a:prstGeom>
          <a:ln w="12700">
            <a:miter lim="400000"/>
          </a:ln>
        </p:spPr>
      </p:pic>
      <p:sp>
        <p:nvSpPr>
          <p:cNvPr id="387" name="Text Box 3"/>
          <p:cNvSpPr txBox="1"/>
          <p:nvPr>
            <p:ph type="sldNum" sz="quarter" idx="4294967295"/>
          </p:nvPr>
        </p:nvSpPr>
        <p:spPr>
          <a:xfrm>
            <a:off x="8406299" y="6356350"/>
            <a:ext cx="280499" cy="285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b="1" sz="1400">
                <a:solidFill>
                  <a:srgbClr val="00206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88" name="Text Box 2"/>
          <p:cNvSpPr txBox="1"/>
          <p:nvPr/>
        </p:nvSpPr>
        <p:spPr>
          <a:xfrm>
            <a:off x="502200" y="6492875"/>
            <a:ext cx="2043602" cy="28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b="1" sz="1400">
                <a:solidFill>
                  <a:srgbClr val="953735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November 10, 2019</a:t>
            </a:r>
          </a:p>
        </p:txBody>
      </p:sp>
      <p:sp>
        <p:nvSpPr>
          <p:cNvPr id="389" name="TextBox 7"/>
          <p:cNvSpPr txBox="1"/>
          <p:nvPr/>
        </p:nvSpPr>
        <p:spPr>
          <a:xfrm>
            <a:off x="1950720" y="381000"/>
            <a:ext cx="448056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Company Acquisitions Data</a:t>
            </a:r>
          </a:p>
        </p:txBody>
      </p:sp>
      <p:pic>
        <p:nvPicPr>
          <p:cNvPr id="390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" y="0"/>
            <a:ext cx="914400" cy="990600"/>
          </a:xfrm>
          <a:prstGeom prst="rect">
            <a:avLst/>
          </a:prstGeom>
          <a:ln w="12700">
            <a:miter lim="400000"/>
          </a:ln>
        </p:spPr>
      </p:pic>
      <p:sp>
        <p:nvSpPr>
          <p:cNvPr id="391" name="Alpha=0.05…"/>
          <p:cNvSpPr txBox="1"/>
          <p:nvPr/>
        </p:nvSpPr>
        <p:spPr>
          <a:xfrm>
            <a:off x="2191768" y="2043094"/>
            <a:ext cx="4602095" cy="3001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lnSpc>
                <a:spcPct val="200000"/>
              </a:lnSpc>
              <a:defRPr>
                <a:solidFill>
                  <a:srgbClr val="53535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Alpha=0.05</a:t>
            </a:r>
          </a:p>
          <a:p>
            <a:pPr algn="ctr">
              <a:lnSpc>
                <a:spcPct val="200000"/>
              </a:lnSpc>
              <a:defRPr>
                <a:solidFill>
                  <a:srgbClr val="53535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Sample mean=3.57</a:t>
            </a:r>
          </a:p>
          <a:p>
            <a:pPr algn="ctr">
              <a:lnSpc>
                <a:spcPct val="200000"/>
              </a:lnSpc>
              <a:defRPr>
                <a:solidFill>
                  <a:srgbClr val="53535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Pop_mean=3.026</a:t>
            </a:r>
          </a:p>
          <a:p>
            <a:pPr algn="ctr">
              <a:lnSpc>
                <a:spcPct val="200000"/>
              </a:lnSpc>
              <a:defRPr>
                <a:solidFill>
                  <a:srgbClr val="53535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Sample size =100</a:t>
            </a:r>
          </a:p>
          <a:p>
            <a:pPr algn="ctr">
              <a:lnSpc>
                <a:spcPct val="200000"/>
              </a:lnSpc>
              <a:defRPr>
                <a:solidFill>
                  <a:srgbClr val="53535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Std dev=1.744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Footer Placeholder 6"/>
          <p:cNvSpPr txBox="1"/>
          <p:nvPr/>
        </p:nvSpPr>
        <p:spPr>
          <a:xfrm>
            <a:off x="3169198" y="6356350"/>
            <a:ext cx="2804017" cy="43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Introduction to Data Science  Section: A/D sec</a:t>
            </a:r>
          </a:p>
        </p:txBody>
      </p:sp>
      <p:pic>
        <p:nvPicPr>
          <p:cNvPr id="394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2800" y="228600"/>
            <a:ext cx="1828800" cy="566738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Text Box 3"/>
          <p:cNvSpPr txBox="1"/>
          <p:nvPr>
            <p:ph type="sldNum" sz="quarter" idx="4294967295"/>
          </p:nvPr>
        </p:nvSpPr>
        <p:spPr>
          <a:xfrm>
            <a:off x="8406299" y="6356350"/>
            <a:ext cx="280499" cy="285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b="1" sz="1400">
                <a:solidFill>
                  <a:srgbClr val="00206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96" name="Text Box 2"/>
          <p:cNvSpPr txBox="1"/>
          <p:nvPr/>
        </p:nvSpPr>
        <p:spPr>
          <a:xfrm>
            <a:off x="502200" y="6492875"/>
            <a:ext cx="2043602" cy="28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b="1" sz="1400">
                <a:solidFill>
                  <a:srgbClr val="953735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November 10, 2019</a:t>
            </a:r>
          </a:p>
        </p:txBody>
      </p:sp>
      <p:sp>
        <p:nvSpPr>
          <p:cNvPr id="397" name="TextBox 7"/>
          <p:cNvSpPr txBox="1"/>
          <p:nvPr/>
        </p:nvSpPr>
        <p:spPr>
          <a:xfrm>
            <a:off x="1912620" y="336638"/>
            <a:ext cx="448056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Company Acquisitions Data</a:t>
            </a:r>
          </a:p>
        </p:txBody>
      </p:sp>
      <p:pic>
        <p:nvPicPr>
          <p:cNvPr id="398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" y="0"/>
            <a:ext cx="914400" cy="99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0" t="31739" r="0" b="16685"/>
          <a:stretch>
            <a:fillRect/>
          </a:stretch>
        </p:blipFill>
        <p:spPr>
          <a:xfrm>
            <a:off x="894554" y="1047772"/>
            <a:ext cx="6784912" cy="53877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lide Number"/>
          <p:cNvSpPr txBox="1"/>
          <p:nvPr>
            <p:ph type="sldNum" sz="quarter" idx="4294967295"/>
          </p:nvPr>
        </p:nvSpPr>
        <p:spPr>
          <a:xfrm>
            <a:off x="8686800" y="6356350"/>
            <a:ext cx="257182" cy="2468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0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2800" y="228600"/>
            <a:ext cx="1828800" cy="566738"/>
          </a:xfrm>
          <a:prstGeom prst="rect">
            <a:avLst/>
          </a:prstGeom>
          <a:ln w="12700">
            <a:miter lim="400000"/>
          </a:ln>
        </p:spPr>
      </p:pic>
      <p:sp>
        <p:nvSpPr>
          <p:cNvPr id="403" name="Text Box 2"/>
          <p:cNvSpPr txBox="1"/>
          <p:nvPr/>
        </p:nvSpPr>
        <p:spPr>
          <a:xfrm>
            <a:off x="502200" y="6492875"/>
            <a:ext cx="2043602" cy="28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b="1" sz="1400">
                <a:solidFill>
                  <a:srgbClr val="953735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November 10, 2019</a:t>
            </a:r>
          </a:p>
        </p:txBody>
      </p:sp>
      <p:sp>
        <p:nvSpPr>
          <p:cNvPr id="404" name="TextBox 7"/>
          <p:cNvSpPr txBox="1"/>
          <p:nvPr/>
        </p:nvSpPr>
        <p:spPr>
          <a:xfrm>
            <a:off x="2477246" y="12432"/>
            <a:ext cx="292326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Company Acquisitions Data</a:t>
            </a:r>
          </a:p>
        </p:txBody>
      </p:sp>
      <p:pic>
        <p:nvPicPr>
          <p:cNvPr id="405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" y="0"/>
            <a:ext cx="914400" cy="990600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Parent Company:…"/>
          <p:cNvSpPr txBox="1"/>
          <p:nvPr/>
        </p:nvSpPr>
        <p:spPr>
          <a:xfrm>
            <a:off x="984715" y="3517891"/>
            <a:ext cx="6240193" cy="1984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Hypothesis z value : 3.119</a:t>
            </a:r>
          </a:p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Hypothesis alpha value =0.0009</a:t>
            </a:r>
          </a:p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Actual Z value=1.9599 </a:t>
            </a:r>
          </a:p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3.119&gt;1.9599</a:t>
            </a:r>
          </a:p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Hence it  reject NULL hypothesis.</a:t>
            </a:r>
          </a:p>
        </p:txBody>
      </p:sp>
      <p:pic>
        <p:nvPicPr>
          <p:cNvPr id="407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0" t="82797" r="0" b="0"/>
          <a:stretch>
            <a:fillRect/>
          </a:stretch>
        </p:blipFill>
        <p:spPr>
          <a:xfrm>
            <a:off x="1413272" y="1267775"/>
            <a:ext cx="5615681" cy="14873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Footer Placeholder 6"/>
          <p:cNvSpPr txBox="1"/>
          <p:nvPr/>
        </p:nvSpPr>
        <p:spPr>
          <a:xfrm>
            <a:off x="3169198" y="6356350"/>
            <a:ext cx="2804017" cy="43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Introduction to Data Science  Section: A/D sec</a:t>
            </a:r>
          </a:p>
        </p:txBody>
      </p:sp>
      <p:pic>
        <p:nvPicPr>
          <p:cNvPr id="410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2800" y="228600"/>
            <a:ext cx="1828800" cy="566738"/>
          </a:xfrm>
          <a:prstGeom prst="rect">
            <a:avLst/>
          </a:prstGeom>
          <a:ln w="12700">
            <a:miter lim="400000"/>
          </a:ln>
        </p:spPr>
      </p:pic>
      <p:sp>
        <p:nvSpPr>
          <p:cNvPr id="411" name="Text Box 3"/>
          <p:cNvSpPr txBox="1"/>
          <p:nvPr>
            <p:ph type="sldNum" sz="quarter" idx="4294967295"/>
          </p:nvPr>
        </p:nvSpPr>
        <p:spPr>
          <a:xfrm>
            <a:off x="8406299" y="6356350"/>
            <a:ext cx="280499" cy="285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b="1" sz="1400">
                <a:solidFill>
                  <a:srgbClr val="00206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12" name="Rectangle 4"/>
          <p:cNvSpPr txBox="1"/>
          <p:nvPr/>
        </p:nvSpPr>
        <p:spPr>
          <a:xfrm>
            <a:off x="3238499" y="1082010"/>
            <a:ext cx="1828802" cy="373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0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6. Correlation:</a:t>
            </a:r>
          </a:p>
        </p:txBody>
      </p:sp>
      <p:sp>
        <p:nvSpPr>
          <p:cNvPr id="413" name="Text Box 2"/>
          <p:cNvSpPr txBox="1"/>
          <p:nvPr/>
        </p:nvSpPr>
        <p:spPr>
          <a:xfrm>
            <a:off x="502200" y="6492875"/>
            <a:ext cx="2043602" cy="28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b="1" sz="1400">
                <a:solidFill>
                  <a:srgbClr val="953735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November 10, 2019</a:t>
            </a:r>
          </a:p>
        </p:txBody>
      </p:sp>
      <p:sp>
        <p:nvSpPr>
          <p:cNvPr id="414" name="TextBox 7"/>
          <p:cNvSpPr txBox="1"/>
          <p:nvPr/>
        </p:nvSpPr>
        <p:spPr>
          <a:xfrm>
            <a:off x="2669345" y="12432"/>
            <a:ext cx="2967110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Company Acquisitions Data</a:t>
            </a:r>
          </a:p>
        </p:txBody>
      </p:sp>
      <p:pic>
        <p:nvPicPr>
          <p:cNvPr id="415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" y="0"/>
            <a:ext cx="914400" cy="990600"/>
          </a:xfrm>
          <a:prstGeom prst="rect">
            <a:avLst/>
          </a:prstGeom>
          <a:ln w="12700">
            <a:miter lim="400000"/>
          </a:ln>
        </p:spPr>
      </p:pic>
      <p:sp>
        <p:nvSpPr>
          <p:cNvPr id="416" name="Correlation is the way to find relation between two different parameters of the data. The value ranges from -1 to 1.…"/>
          <p:cNvSpPr txBox="1"/>
          <p:nvPr/>
        </p:nvSpPr>
        <p:spPr>
          <a:xfrm>
            <a:off x="1712778" y="2372716"/>
            <a:ext cx="5378347" cy="2259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Correlation is the way to find relation between two different parameters of the data. The value ranges from -1 to 1.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Where 1 representing the values are completely dependent on each other whereas -1 indicates inversely related to each other and means that they are independent on each other.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Footer Placeholder 6"/>
          <p:cNvSpPr txBox="1"/>
          <p:nvPr/>
        </p:nvSpPr>
        <p:spPr>
          <a:xfrm>
            <a:off x="3169198" y="6356350"/>
            <a:ext cx="2804017" cy="43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Introduction to Data Science  Section: A/D sec</a:t>
            </a:r>
          </a:p>
        </p:txBody>
      </p:sp>
      <p:pic>
        <p:nvPicPr>
          <p:cNvPr id="419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2800" y="228600"/>
            <a:ext cx="1828800" cy="566738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Text Box 3"/>
          <p:cNvSpPr txBox="1"/>
          <p:nvPr>
            <p:ph type="sldNum" sz="quarter" idx="4294967295"/>
          </p:nvPr>
        </p:nvSpPr>
        <p:spPr>
          <a:xfrm>
            <a:off x="8406299" y="6356350"/>
            <a:ext cx="280499" cy="285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b="1" sz="1400">
                <a:solidFill>
                  <a:srgbClr val="00206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21" name="Text Box 2"/>
          <p:cNvSpPr txBox="1"/>
          <p:nvPr/>
        </p:nvSpPr>
        <p:spPr>
          <a:xfrm>
            <a:off x="502200" y="6492875"/>
            <a:ext cx="2043602" cy="28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b="1" sz="1400">
                <a:solidFill>
                  <a:srgbClr val="953735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November 10, 2019</a:t>
            </a:r>
          </a:p>
        </p:txBody>
      </p:sp>
      <p:sp>
        <p:nvSpPr>
          <p:cNvPr id="422" name="TextBox 7"/>
          <p:cNvSpPr txBox="1"/>
          <p:nvPr/>
        </p:nvSpPr>
        <p:spPr>
          <a:xfrm>
            <a:off x="1950720" y="381000"/>
            <a:ext cx="448056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Company Acquisitions Data</a:t>
            </a:r>
          </a:p>
        </p:txBody>
      </p:sp>
      <p:pic>
        <p:nvPicPr>
          <p:cNvPr id="423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" y="0"/>
            <a:ext cx="914400" cy="99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4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115" t="541" r="54096" b="72333"/>
          <a:stretch>
            <a:fillRect/>
          </a:stretch>
        </p:blipFill>
        <p:spPr>
          <a:xfrm>
            <a:off x="2306155" y="1116191"/>
            <a:ext cx="3769803" cy="191121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5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0" t="27052" r="43100" b="36059"/>
          <a:stretch>
            <a:fillRect/>
          </a:stretch>
        </p:blipFill>
        <p:spPr>
          <a:xfrm>
            <a:off x="1481996" y="3091547"/>
            <a:ext cx="5769134" cy="3200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Footer Placeholder 6"/>
          <p:cNvSpPr txBox="1"/>
          <p:nvPr/>
        </p:nvSpPr>
        <p:spPr>
          <a:xfrm>
            <a:off x="3169198" y="6356350"/>
            <a:ext cx="2804017" cy="43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Introduction to Data Science  Section: A/D sec</a:t>
            </a:r>
          </a:p>
        </p:txBody>
      </p:sp>
      <p:pic>
        <p:nvPicPr>
          <p:cNvPr id="428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2800" y="228600"/>
            <a:ext cx="1828800" cy="566738"/>
          </a:xfrm>
          <a:prstGeom prst="rect">
            <a:avLst/>
          </a:prstGeom>
          <a:ln w="12700">
            <a:miter lim="400000"/>
          </a:ln>
        </p:spPr>
      </p:pic>
      <p:sp>
        <p:nvSpPr>
          <p:cNvPr id="429" name="Text Box 3"/>
          <p:cNvSpPr txBox="1"/>
          <p:nvPr>
            <p:ph type="sldNum" sz="quarter" idx="4294967295"/>
          </p:nvPr>
        </p:nvSpPr>
        <p:spPr>
          <a:xfrm>
            <a:off x="8406299" y="6356350"/>
            <a:ext cx="280499" cy="285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b="1" sz="1400">
                <a:solidFill>
                  <a:srgbClr val="00206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30" name="Text Box 2"/>
          <p:cNvSpPr txBox="1"/>
          <p:nvPr/>
        </p:nvSpPr>
        <p:spPr>
          <a:xfrm>
            <a:off x="502200" y="6492875"/>
            <a:ext cx="2043602" cy="28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b="1" sz="1400">
                <a:solidFill>
                  <a:srgbClr val="953735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November 10, 2019</a:t>
            </a:r>
          </a:p>
        </p:txBody>
      </p:sp>
      <p:sp>
        <p:nvSpPr>
          <p:cNvPr id="431" name="TextBox 7"/>
          <p:cNvSpPr txBox="1"/>
          <p:nvPr/>
        </p:nvSpPr>
        <p:spPr>
          <a:xfrm>
            <a:off x="1950720" y="381000"/>
            <a:ext cx="448056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Company Acquisitions Data</a:t>
            </a:r>
          </a:p>
        </p:txBody>
      </p:sp>
      <p:pic>
        <p:nvPicPr>
          <p:cNvPr id="432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" y="0"/>
            <a:ext cx="914400" cy="99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33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0" t="62880" r="59407" b="4901"/>
          <a:stretch>
            <a:fillRect/>
          </a:stretch>
        </p:blipFill>
        <p:spPr>
          <a:xfrm>
            <a:off x="2024205" y="1075220"/>
            <a:ext cx="4737325" cy="3217814"/>
          </a:xfrm>
          <a:prstGeom prst="rect">
            <a:avLst/>
          </a:prstGeom>
          <a:ln w="12700">
            <a:miter lim="400000"/>
          </a:ln>
        </p:spPr>
      </p:pic>
      <p:sp>
        <p:nvSpPr>
          <p:cNvPr id="434" name="Correlation is the way to find relation between two different parameters of the data. The value ranges from -1 to 1.…"/>
          <p:cNvSpPr txBox="1"/>
          <p:nvPr/>
        </p:nvSpPr>
        <p:spPr>
          <a:xfrm>
            <a:off x="2007131" y="4636642"/>
            <a:ext cx="4771347" cy="115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Hence in the taken example between Acquisition Year and Value the correlation value is 0.070 ,which are 7% dependent on each other.</a:t>
            </a:r>
          </a:p>
        </p:txBody>
      </p:sp>
      <p:sp>
        <p:nvSpPr>
          <p:cNvPr id="435" name="Postage Stamp"/>
          <p:cNvSpPr/>
          <p:nvPr/>
        </p:nvSpPr>
        <p:spPr>
          <a:xfrm>
            <a:off x="4577603" y="3798800"/>
            <a:ext cx="754938" cy="670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00" y="0"/>
                </a:moveTo>
                <a:cubicBezTo>
                  <a:pt x="600" y="371"/>
                  <a:pt x="330" y="675"/>
                  <a:pt x="0" y="675"/>
                </a:cubicBezTo>
                <a:lnTo>
                  <a:pt x="0" y="2026"/>
                </a:lnTo>
                <a:cubicBezTo>
                  <a:pt x="330" y="2026"/>
                  <a:pt x="600" y="2330"/>
                  <a:pt x="600" y="2700"/>
                </a:cubicBezTo>
                <a:cubicBezTo>
                  <a:pt x="600" y="3071"/>
                  <a:pt x="330" y="3375"/>
                  <a:pt x="0" y="3375"/>
                </a:cubicBezTo>
                <a:lnTo>
                  <a:pt x="0" y="4724"/>
                </a:lnTo>
                <a:cubicBezTo>
                  <a:pt x="330" y="4724"/>
                  <a:pt x="600" y="5030"/>
                  <a:pt x="600" y="5401"/>
                </a:cubicBezTo>
                <a:cubicBezTo>
                  <a:pt x="600" y="5772"/>
                  <a:pt x="330" y="6076"/>
                  <a:pt x="0" y="6076"/>
                </a:cubicBezTo>
                <a:lnTo>
                  <a:pt x="0" y="7425"/>
                </a:lnTo>
                <a:cubicBezTo>
                  <a:pt x="330" y="7425"/>
                  <a:pt x="600" y="7729"/>
                  <a:pt x="600" y="8100"/>
                </a:cubicBezTo>
                <a:cubicBezTo>
                  <a:pt x="600" y="8470"/>
                  <a:pt x="330" y="8776"/>
                  <a:pt x="0" y="8776"/>
                </a:cubicBezTo>
                <a:lnTo>
                  <a:pt x="0" y="10125"/>
                </a:lnTo>
                <a:cubicBezTo>
                  <a:pt x="330" y="10125"/>
                  <a:pt x="600" y="10429"/>
                  <a:pt x="600" y="10800"/>
                </a:cubicBezTo>
                <a:cubicBezTo>
                  <a:pt x="600" y="11171"/>
                  <a:pt x="330" y="11475"/>
                  <a:pt x="0" y="11475"/>
                </a:cubicBezTo>
                <a:lnTo>
                  <a:pt x="0" y="12826"/>
                </a:lnTo>
                <a:cubicBezTo>
                  <a:pt x="330" y="12826"/>
                  <a:pt x="600" y="13130"/>
                  <a:pt x="600" y="13500"/>
                </a:cubicBezTo>
                <a:cubicBezTo>
                  <a:pt x="600" y="13871"/>
                  <a:pt x="330" y="14175"/>
                  <a:pt x="0" y="14175"/>
                </a:cubicBezTo>
                <a:lnTo>
                  <a:pt x="0" y="15526"/>
                </a:lnTo>
                <a:cubicBezTo>
                  <a:pt x="330" y="15526"/>
                  <a:pt x="600" y="15830"/>
                  <a:pt x="600" y="16201"/>
                </a:cubicBezTo>
                <a:cubicBezTo>
                  <a:pt x="600" y="16572"/>
                  <a:pt x="330" y="16876"/>
                  <a:pt x="0" y="16876"/>
                </a:cubicBezTo>
                <a:lnTo>
                  <a:pt x="0" y="18225"/>
                </a:lnTo>
                <a:cubicBezTo>
                  <a:pt x="330" y="18225"/>
                  <a:pt x="600" y="18530"/>
                  <a:pt x="600" y="18901"/>
                </a:cubicBezTo>
                <a:cubicBezTo>
                  <a:pt x="600" y="19272"/>
                  <a:pt x="330" y="19576"/>
                  <a:pt x="0" y="19576"/>
                </a:cubicBezTo>
                <a:lnTo>
                  <a:pt x="0" y="20925"/>
                </a:lnTo>
                <a:cubicBezTo>
                  <a:pt x="330" y="20925"/>
                  <a:pt x="600" y="21229"/>
                  <a:pt x="600" y="21600"/>
                </a:cubicBezTo>
                <a:lnTo>
                  <a:pt x="1799" y="21600"/>
                </a:lnTo>
                <a:cubicBezTo>
                  <a:pt x="1799" y="21229"/>
                  <a:pt x="2068" y="20925"/>
                  <a:pt x="2398" y="20925"/>
                </a:cubicBezTo>
                <a:cubicBezTo>
                  <a:pt x="2728" y="20925"/>
                  <a:pt x="2999" y="21229"/>
                  <a:pt x="2999" y="21600"/>
                </a:cubicBezTo>
                <a:lnTo>
                  <a:pt x="4198" y="21600"/>
                </a:lnTo>
                <a:cubicBezTo>
                  <a:pt x="4198" y="21229"/>
                  <a:pt x="4468" y="20925"/>
                  <a:pt x="4798" y="20925"/>
                </a:cubicBezTo>
                <a:cubicBezTo>
                  <a:pt x="5128" y="20925"/>
                  <a:pt x="5397" y="21229"/>
                  <a:pt x="5397" y="21600"/>
                </a:cubicBezTo>
                <a:lnTo>
                  <a:pt x="6598" y="21600"/>
                </a:lnTo>
                <a:cubicBezTo>
                  <a:pt x="6598" y="21229"/>
                  <a:pt x="6868" y="20925"/>
                  <a:pt x="7198" y="20925"/>
                </a:cubicBezTo>
                <a:cubicBezTo>
                  <a:pt x="7527" y="20925"/>
                  <a:pt x="7797" y="21229"/>
                  <a:pt x="7797" y="21600"/>
                </a:cubicBezTo>
                <a:lnTo>
                  <a:pt x="8998" y="21600"/>
                </a:lnTo>
                <a:cubicBezTo>
                  <a:pt x="8998" y="21229"/>
                  <a:pt x="9268" y="20925"/>
                  <a:pt x="9598" y="20925"/>
                </a:cubicBezTo>
                <a:cubicBezTo>
                  <a:pt x="9927" y="20925"/>
                  <a:pt x="10197" y="21229"/>
                  <a:pt x="10197" y="21600"/>
                </a:cubicBezTo>
                <a:lnTo>
                  <a:pt x="11396" y="21600"/>
                </a:lnTo>
                <a:cubicBezTo>
                  <a:pt x="11396" y="21229"/>
                  <a:pt x="11668" y="20925"/>
                  <a:pt x="11997" y="20925"/>
                </a:cubicBezTo>
                <a:cubicBezTo>
                  <a:pt x="12327" y="20925"/>
                  <a:pt x="12597" y="21229"/>
                  <a:pt x="12597" y="21600"/>
                </a:cubicBezTo>
                <a:lnTo>
                  <a:pt x="13796" y="21600"/>
                </a:lnTo>
                <a:cubicBezTo>
                  <a:pt x="13796" y="21229"/>
                  <a:pt x="14066" y="20925"/>
                  <a:pt x="14395" y="20925"/>
                </a:cubicBezTo>
                <a:cubicBezTo>
                  <a:pt x="14725" y="20925"/>
                  <a:pt x="14997" y="21229"/>
                  <a:pt x="14997" y="21600"/>
                </a:cubicBezTo>
                <a:lnTo>
                  <a:pt x="16196" y="21600"/>
                </a:lnTo>
                <a:cubicBezTo>
                  <a:pt x="16196" y="21229"/>
                  <a:pt x="16466" y="20925"/>
                  <a:pt x="16795" y="20925"/>
                </a:cubicBezTo>
                <a:cubicBezTo>
                  <a:pt x="17125" y="20925"/>
                  <a:pt x="17395" y="21229"/>
                  <a:pt x="17395" y="21600"/>
                </a:cubicBezTo>
                <a:lnTo>
                  <a:pt x="18596" y="21600"/>
                </a:lnTo>
                <a:cubicBezTo>
                  <a:pt x="18596" y="21229"/>
                  <a:pt x="18865" y="20925"/>
                  <a:pt x="19195" y="20925"/>
                </a:cubicBezTo>
                <a:cubicBezTo>
                  <a:pt x="19525" y="20925"/>
                  <a:pt x="19795" y="21229"/>
                  <a:pt x="19795" y="21600"/>
                </a:cubicBezTo>
                <a:lnTo>
                  <a:pt x="20995" y="21600"/>
                </a:lnTo>
                <a:cubicBezTo>
                  <a:pt x="21001" y="21229"/>
                  <a:pt x="21270" y="20925"/>
                  <a:pt x="21600" y="20925"/>
                </a:cubicBezTo>
                <a:lnTo>
                  <a:pt x="21600" y="19576"/>
                </a:lnTo>
                <a:cubicBezTo>
                  <a:pt x="21270" y="19576"/>
                  <a:pt x="21000" y="19272"/>
                  <a:pt x="21000" y="18901"/>
                </a:cubicBezTo>
                <a:cubicBezTo>
                  <a:pt x="21000" y="18530"/>
                  <a:pt x="21270" y="18225"/>
                  <a:pt x="21600" y="18225"/>
                </a:cubicBezTo>
                <a:lnTo>
                  <a:pt x="21600" y="16876"/>
                </a:lnTo>
                <a:cubicBezTo>
                  <a:pt x="21270" y="16876"/>
                  <a:pt x="21000" y="16572"/>
                  <a:pt x="21000" y="16201"/>
                </a:cubicBezTo>
                <a:cubicBezTo>
                  <a:pt x="21000" y="15830"/>
                  <a:pt x="21270" y="15526"/>
                  <a:pt x="21600" y="15526"/>
                </a:cubicBezTo>
                <a:lnTo>
                  <a:pt x="21600" y="14175"/>
                </a:lnTo>
                <a:cubicBezTo>
                  <a:pt x="21270" y="14175"/>
                  <a:pt x="21000" y="13871"/>
                  <a:pt x="21000" y="13500"/>
                </a:cubicBezTo>
                <a:cubicBezTo>
                  <a:pt x="21000" y="13130"/>
                  <a:pt x="21270" y="12826"/>
                  <a:pt x="21600" y="12826"/>
                </a:cubicBezTo>
                <a:lnTo>
                  <a:pt x="21600" y="11475"/>
                </a:lnTo>
                <a:cubicBezTo>
                  <a:pt x="21270" y="11475"/>
                  <a:pt x="21000" y="11171"/>
                  <a:pt x="21000" y="10800"/>
                </a:cubicBezTo>
                <a:cubicBezTo>
                  <a:pt x="21000" y="10429"/>
                  <a:pt x="21270" y="10125"/>
                  <a:pt x="21600" y="10125"/>
                </a:cubicBezTo>
                <a:lnTo>
                  <a:pt x="21600" y="8776"/>
                </a:lnTo>
                <a:cubicBezTo>
                  <a:pt x="21270" y="8776"/>
                  <a:pt x="21000" y="8470"/>
                  <a:pt x="21000" y="8100"/>
                </a:cubicBezTo>
                <a:cubicBezTo>
                  <a:pt x="21000" y="7729"/>
                  <a:pt x="21270" y="7425"/>
                  <a:pt x="21600" y="7425"/>
                </a:cubicBezTo>
                <a:lnTo>
                  <a:pt x="21600" y="6076"/>
                </a:lnTo>
                <a:cubicBezTo>
                  <a:pt x="21270" y="6076"/>
                  <a:pt x="21000" y="5772"/>
                  <a:pt x="21000" y="5401"/>
                </a:cubicBezTo>
                <a:cubicBezTo>
                  <a:pt x="21000" y="5030"/>
                  <a:pt x="21270" y="4724"/>
                  <a:pt x="21600" y="4724"/>
                </a:cubicBezTo>
                <a:lnTo>
                  <a:pt x="21600" y="3375"/>
                </a:lnTo>
                <a:cubicBezTo>
                  <a:pt x="21270" y="3375"/>
                  <a:pt x="21000" y="3071"/>
                  <a:pt x="21000" y="2700"/>
                </a:cubicBezTo>
                <a:cubicBezTo>
                  <a:pt x="21000" y="2330"/>
                  <a:pt x="21270" y="2026"/>
                  <a:pt x="21600" y="2026"/>
                </a:cubicBezTo>
                <a:lnTo>
                  <a:pt x="21600" y="675"/>
                </a:lnTo>
                <a:cubicBezTo>
                  <a:pt x="21270" y="675"/>
                  <a:pt x="21000" y="371"/>
                  <a:pt x="21000" y="0"/>
                </a:cubicBezTo>
                <a:lnTo>
                  <a:pt x="19800" y="0"/>
                </a:lnTo>
                <a:cubicBezTo>
                  <a:pt x="19800" y="371"/>
                  <a:pt x="19530" y="675"/>
                  <a:pt x="19200" y="675"/>
                </a:cubicBezTo>
                <a:cubicBezTo>
                  <a:pt x="18871" y="675"/>
                  <a:pt x="18601" y="371"/>
                  <a:pt x="18601" y="0"/>
                </a:cubicBezTo>
                <a:lnTo>
                  <a:pt x="17402" y="0"/>
                </a:lnTo>
                <a:cubicBezTo>
                  <a:pt x="17402" y="371"/>
                  <a:pt x="17130" y="675"/>
                  <a:pt x="16800" y="675"/>
                </a:cubicBezTo>
                <a:cubicBezTo>
                  <a:pt x="16471" y="675"/>
                  <a:pt x="16201" y="371"/>
                  <a:pt x="16201" y="0"/>
                </a:cubicBezTo>
                <a:lnTo>
                  <a:pt x="15002" y="0"/>
                </a:lnTo>
                <a:cubicBezTo>
                  <a:pt x="15002" y="371"/>
                  <a:pt x="14732" y="675"/>
                  <a:pt x="14402" y="675"/>
                </a:cubicBezTo>
                <a:cubicBezTo>
                  <a:pt x="14073" y="675"/>
                  <a:pt x="13801" y="371"/>
                  <a:pt x="13801" y="0"/>
                </a:cubicBezTo>
                <a:lnTo>
                  <a:pt x="12602" y="0"/>
                </a:lnTo>
                <a:cubicBezTo>
                  <a:pt x="12602" y="371"/>
                  <a:pt x="12332" y="675"/>
                  <a:pt x="12002" y="675"/>
                </a:cubicBezTo>
                <a:cubicBezTo>
                  <a:pt x="11673" y="675"/>
                  <a:pt x="11403" y="371"/>
                  <a:pt x="11403" y="0"/>
                </a:cubicBezTo>
                <a:lnTo>
                  <a:pt x="10197" y="0"/>
                </a:lnTo>
                <a:cubicBezTo>
                  <a:pt x="10197" y="371"/>
                  <a:pt x="9927" y="675"/>
                  <a:pt x="9598" y="675"/>
                </a:cubicBezTo>
                <a:cubicBezTo>
                  <a:pt x="9268" y="675"/>
                  <a:pt x="8998" y="371"/>
                  <a:pt x="8998" y="0"/>
                </a:cubicBezTo>
                <a:lnTo>
                  <a:pt x="7797" y="0"/>
                </a:lnTo>
                <a:cubicBezTo>
                  <a:pt x="7797" y="371"/>
                  <a:pt x="7527" y="675"/>
                  <a:pt x="7198" y="675"/>
                </a:cubicBezTo>
                <a:cubicBezTo>
                  <a:pt x="6868" y="675"/>
                  <a:pt x="6598" y="371"/>
                  <a:pt x="6598" y="0"/>
                </a:cubicBezTo>
                <a:lnTo>
                  <a:pt x="5397" y="0"/>
                </a:lnTo>
                <a:cubicBezTo>
                  <a:pt x="5397" y="371"/>
                  <a:pt x="5128" y="675"/>
                  <a:pt x="4798" y="675"/>
                </a:cubicBezTo>
                <a:cubicBezTo>
                  <a:pt x="4468" y="675"/>
                  <a:pt x="4198" y="371"/>
                  <a:pt x="4198" y="0"/>
                </a:cubicBezTo>
                <a:lnTo>
                  <a:pt x="2999" y="0"/>
                </a:lnTo>
                <a:cubicBezTo>
                  <a:pt x="2999" y="371"/>
                  <a:pt x="2728" y="675"/>
                  <a:pt x="2398" y="675"/>
                </a:cubicBezTo>
                <a:cubicBezTo>
                  <a:pt x="2068" y="675"/>
                  <a:pt x="1799" y="371"/>
                  <a:pt x="1799" y="0"/>
                </a:cubicBezTo>
                <a:lnTo>
                  <a:pt x="600" y="0"/>
                </a:lnTo>
                <a:close/>
                <a:moveTo>
                  <a:pt x="2155" y="2421"/>
                </a:moveTo>
                <a:lnTo>
                  <a:pt x="19438" y="2421"/>
                </a:lnTo>
                <a:lnTo>
                  <a:pt x="19438" y="19167"/>
                </a:lnTo>
                <a:lnTo>
                  <a:pt x="2155" y="19167"/>
                </a:lnTo>
                <a:lnTo>
                  <a:pt x="2155" y="2421"/>
                </a:lnTo>
                <a:close/>
              </a:path>
            </a:pathLst>
          </a:custGeom>
          <a:solidFill>
            <a:srgbClr val="FF1D24"/>
          </a:solidFill>
          <a:ln w="127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Footer Placeholder 6"/>
          <p:cNvSpPr txBox="1"/>
          <p:nvPr/>
        </p:nvSpPr>
        <p:spPr>
          <a:xfrm>
            <a:off x="3169198" y="6356350"/>
            <a:ext cx="2804017" cy="43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Introduction to Data Science  Section: A/D sec</a:t>
            </a:r>
          </a:p>
        </p:txBody>
      </p:sp>
      <p:pic>
        <p:nvPicPr>
          <p:cNvPr id="438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2800" y="228600"/>
            <a:ext cx="1828800" cy="566738"/>
          </a:xfrm>
          <a:prstGeom prst="rect">
            <a:avLst/>
          </a:prstGeom>
          <a:ln w="12700">
            <a:miter lim="400000"/>
          </a:ln>
        </p:spPr>
      </p:pic>
      <p:sp>
        <p:nvSpPr>
          <p:cNvPr id="439" name="Text Box 3"/>
          <p:cNvSpPr txBox="1"/>
          <p:nvPr>
            <p:ph type="sldNum" sz="quarter" idx="4294967295"/>
          </p:nvPr>
        </p:nvSpPr>
        <p:spPr>
          <a:xfrm>
            <a:off x="8406299" y="6356350"/>
            <a:ext cx="280499" cy="285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b="1" sz="1400">
                <a:solidFill>
                  <a:srgbClr val="00206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40" name="Text Box 2"/>
          <p:cNvSpPr txBox="1"/>
          <p:nvPr/>
        </p:nvSpPr>
        <p:spPr>
          <a:xfrm>
            <a:off x="502200" y="6492875"/>
            <a:ext cx="2043602" cy="28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b="1" sz="1400">
                <a:solidFill>
                  <a:srgbClr val="953735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November 10, 2019</a:t>
            </a:r>
          </a:p>
        </p:txBody>
      </p:sp>
      <p:sp>
        <p:nvSpPr>
          <p:cNvPr id="441" name="TextBox 7"/>
          <p:cNvSpPr txBox="1"/>
          <p:nvPr/>
        </p:nvSpPr>
        <p:spPr>
          <a:xfrm>
            <a:off x="1950720" y="381000"/>
            <a:ext cx="448056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Company Acquisitions Data</a:t>
            </a:r>
          </a:p>
        </p:txBody>
      </p:sp>
      <p:pic>
        <p:nvPicPr>
          <p:cNvPr id="442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" y="0"/>
            <a:ext cx="914400" cy="99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43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0" t="0" r="36538" b="35978"/>
          <a:stretch>
            <a:fillRect/>
          </a:stretch>
        </p:blipFill>
        <p:spPr>
          <a:xfrm>
            <a:off x="1980803" y="1298209"/>
            <a:ext cx="5182273" cy="49135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Footer Placeholder 6"/>
          <p:cNvSpPr txBox="1"/>
          <p:nvPr/>
        </p:nvSpPr>
        <p:spPr>
          <a:xfrm>
            <a:off x="3169198" y="6356350"/>
            <a:ext cx="2804017" cy="43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Introduction to Data Science  Section: A/D sec</a:t>
            </a:r>
          </a:p>
        </p:txBody>
      </p:sp>
      <p:pic>
        <p:nvPicPr>
          <p:cNvPr id="44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2800" y="228600"/>
            <a:ext cx="1828800" cy="566738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Text Box 3"/>
          <p:cNvSpPr txBox="1"/>
          <p:nvPr>
            <p:ph type="sldNum" sz="quarter" idx="4294967295"/>
          </p:nvPr>
        </p:nvSpPr>
        <p:spPr>
          <a:xfrm>
            <a:off x="8406299" y="6356350"/>
            <a:ext cx="280499" cy="285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b="1" sz="1400">
                <a:solidFill>
                  <a:srgbClr val="00206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48" name="Text Box 2"/>
          <p:cNvSpPr txBox="1"/>
          <p:nvPr/>
        </p:nvSpPr>
        <p:spPr>
          <a:xfrm>
            <a:off x="502200" y="6492875"/>
            <a:ext cx="2043602" cy="28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b="1" sz="1400">
                <a:solidFill>
                  <a:srgbClr val="953735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November 10, 2019</a:t>
            </a:r>
          </a:p>
        </p:txBody>
      </p:sp>
      <p:sp>
        <p:nvSpPr>
          <p:cNvPr id="449" name="TextBox 7"/>
          <p:cNvSpPr txBox="1"/>
          <p:nvPr/>
        </p:nvSpPr>
        <p:spPr>
          <a:xfrm>
            <a:off x="1950720" y="381000"/>
            <a:ext cx="448056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Company Acquisitions Data</a:t>
            </a:r>
          </a:p>
        </p:txBody>
      </p:sp>
      <p:pic>
        <p:nvPicPr>
          <p:cNvPr id="450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" y="0"/>
            <a:ext cx="914400" cy="99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1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0" t="64644" r="39019" b="4752"/>
          <a:stretch>
            <a:fillRect/>
          </a:stretch>
        </p:blipFill>
        <p:spPr>
          <a:xfrm>
            <a:off x="1568449" y="1117167"/>
            <a:ext cx="5245170" cy="2473964"/>
          </a:xfrm>
          <a:prstGeom prst="rect">
            <a:avLst/>
          </a:prstGeom>
          <a:ln w="12700">
            <a:miter lim="400000"/>
          </a:ln>
        </p:spPr>
      </p:pic>
      <p:sp>
        <p:nvSpPr>
          <p:cNvPr id="452" name="Postage Stamp"/>
          <p:cNvSpPr/>
          <p:nvPr/>
        </p:nvSpPr>
        <p:spPr>
          <a:xfrm>
            <a:off x="3594754" y="2991460"/>
            <a:ext cx="754939" cy="670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00" y="0"/>
                </a:moveTo>
                <a:cubicBezTo>
                  <a:pt x="600" y="371"/>
                  <a:pt x="330" y="675"/>
                  <a:pt x="0" y="675"/>
                </a:cubicBezTo>
                <a:lnTo>
                  <a:pt x="0" y="2026"/>
                </a:lnTo>
                <a:cubicBezTo>
                  <a:pt x="330" y="2026"/>
                  <a:pt x="600" y="2330"/>
                  <a:pt x="600" y="2700"/>
                </a:cubicBezTo>
                <a:cubicBezTo>
                  <a:pt x="600" y="3071"/>
                  <a:pt x="330" y="3375"/>
                  <a:pt x="0" y="3375"/>
                </a:cubicBezTo>
                <a:lnTo>
                  <a:pt x="0" y="4724"/>
                </a:lnTo>
                <a:cubicBezTo>
                  <a:pt x="330" y="4724"/>
                  <a:pt x="600" y="5030"/>
                  <a:pt x="600" y="5401"/>
                </a:cubicBezTo>
                <a:cubicBezTo>
                  <a:pt x="600" y="5772"/>
                  <a:pt x="330" y="6076"/>
                  <a:pt x="0" y="6076"/>
                </a:cubicBezTo>
                <a:lnTo>
                  <a:pt x="0" y="7425"/>
                </a:lnTo>
                <a:cubicBezTo>
                  <a:pt x="330" y="7425"/>
                  <a:pt x="600" y="7729"/>
                  <a:pt x="600" y="8100"/>
                </a:cubicBezTo>
                <a:cubicBezTo>
                  <a:pt x="600" y="8470"/>
                  <a:pt x="330" y="8776"/>
                  <a:pt x="0" y="8776"/>
                </a:cubicBezTo>
                <a:lnTo>
                  <a:pt x="0" y="10125"/>
                </a:lnTo>
                <a:cubicBezTo>
                  <a:pt x="330" y="10125"/>
                  <a:pt x="600" y="10429"/>
                  <a:pt x="600" y="10800"/>
                </a:cubicBezTo>
                <a:cubicBezTo>
                  <a:pt x="600" y="11171"/>
                  <a:pt x="330" y="11475"/>
                  <a:pt x="0" y="11475"/>
                </a:cubicBezTo>
                <a:lnTo>
                  <a:pt x="0" y="12826"/>
                </a:lnTo>
                <a:cubicBezTo>
                  <a:pt x="330" y="12826"/>
                  <a:pt x="600" y="13130"/>
                  <a:pt x="600" y="13500"/>
                </a:cubicBezTo>
                <a:cubicBezTo>
                  <a:pt x="600" y="13871"/>
                  <a:pt x="330" y="14175"/>
                  <a:pt x="0" y="14175"/>
                </a:cubicBezTo>
                <a:lnTo>
                  <a:pt x="0" y="15526"/>
                </a:lnTo>
                <a:cubicBezTo>
                  <a:pt x="330" y="15526"/>
                  <a:pt x="600" y="15830"/>
                  <a:pt x="600" y="16201"/>
                </a:cubicBezTo>
                <a:cubicBezTo>
                  <a:pt x="600" y="16572"/>
                  <a:pt x="330" y="16876"/>
                  <a:pt x="0" y="16876"/>
                </a:cubicBezTo>
                <a:lnTo>
                  <a:pt x="0" y="18225"/>
                </a:lnTo>
                <a:cubicBezTo>
                  <a:pt x="330" y="18225"/>
                  <a:pt x="600" y="18530"/>
                  <a:pt x="600" y="18901"/>
                </a:cubicBezTo>
                <a:cubicBezTo>
                  <a:pt x="600" y="19272"/>
                  <a:pt x="330" y="19576"/>
                  <a:pt x="0" y="19576"/>
                </a:cubicBezTo>
                <a:lnTo>
                  <a:pt x="0" y="20925"/>
                </a:lnTo>
                <a:cubicBezTo>
                  <a:pt x="330" y="20925"/>
                  <a:pt x="600" y="21229"/>
                  <a:pt x="600" y="21600"/>
                </a:cubicBezTo>
                <a:lnTo>
                  <a:pt x="1799" y="21600"/>
                </a:lnTo>
                <a:cubicBezTo>
                  <a:pt x="1799" y="21229"/>
                  <a:pt x="2068" y="20925"/>
                  <a:pt x="2398" y="20925"/>
                </a:cubicBezTo>
                <a:cubicBezTo>
                  <a:pt x="2728" y="20925"/>
                  <a:pt x="2999" y="21229"/>
                  <a:pt x="2999" y="21600"/>
                </a:cubicBezTo>
                <a:lnTo>
                  <a:pt x="4198" y="21600"/>
                </a:lnTo>
                <a:cubicBezTo>
                  <a:pt x="4198" y="21229"/>
                  <a:pt x="4468" y="20925"/>
                  <a:pt x="4798" y="20925"/>
                </a:cubicBezTo>
                <a:cubicBezTo>
                  <a:pt x="5128" y="20925"/>
                  <a:pt x="5397" y="21229"/>
                  <a:pt x="5397" y="21600"/>
                </a:cubicBezTo>
                <a:lnTo>
                  <a:pt x="6598" y="21600"/>
                </a:lnTo>
                <a:cubicBezTo>
                  <a:pt x="6598" y="21229"/>
                  <a:pt x="6868" y="20925"/>
                  <a:pt x="7198" y="20925"/>
                </a:cubicBezTo>
                <a:cubicBezTo>
                  <a:pt x="7527" y="20925"/>
                  <a:pt x="7797" y="21229"/>
                  <a:pt x="7797" y="21600"/>
                </a:cubicBezTo>
                <a:lnTo>
                  <a:pt x="8998" y="21600"/>
                </a:lnTo>
                <a:cubicBezTo>
                  <a:pt x="8998" y="21229"/>
                  <a:pt x="9268" y="20925"/>
                  <a:pt x="9598" y="20925"/>
                </a:cubicBezTo>
                <a:cubicBezTo>
                  <a:pt x="9927" y="20925"/>
                  <a:pt x="10197" y="21229"/>
                  <a:pt x="10197" y="21600"/>
                </a:cubicBezTo>
                <a:lnTo>
                  <a:pt x="11396" y="21600"/>
                </a:lnTo>
                <a:cubicBezTo>
                  <a:pt x="11396" y="21229"/>
                  <a:pt x="11668" y="20925"/>
                  <a:pt x="11997" y="20925"/>
                </a:cubicBezTo>
                <a:cubicBezTo>
                  <a:pt x="12327" y="20925"/>
                  <a:pt x="12597" y="21229"/>
                  <a:pt x="12597" y="21600"/>
                </a:cubicBezTo>
                <a:lnTo>
                  <a:pt x="13796" y="21600"/>
                </a:lnTo>
                <a:cubicBezTo>
                  <a:pt x="13796" y="21229"/>
                  <a:pt x="14066" y="20925"/>
                  <a:pt x="14395" y="20925"/>
                </a:cubicBezTo>
                <a:cubicBezTo>
                  <a:pt x="14725" y="20925"/>
                  <a:pt x="14997" y="21229"/>
                  <a:pt x="14997" y="21600"/>
                </a:cubicBezTo>
                <a:lnTo>
                  <a:pt x="16196" y="21600"/>
                </a:lnTo>
                <a:cubicBezTo>
                  <a:pt x="16196" y="21229"/>
                  <a:pt x="16466" y="20925"/>
                  <a:pt x="16795" y="20925"/>
                </a:cubicBezTo>
                <a:cubicBezTo>
                  <a:pt x="17125" y="20925"/>
                  <a:pt x="17395" y="21229"/>
                  <a:pt x="17395" y="21600"/>
                </a:cubicBezTo>
                <a:lnTo>
                  <a:pt x="18596" y="21600"/>
                </a:lnTo>
                <a:cubicBezTo>
                  <a:pt x="18596" y="21229"/>
                  <a:pt x="18865" y="20925"/>
                  <a:pt x="19195" y="20925"/>
                </a:cubicBezTo>
                <a:cubicBezTo>
                  <a:pt x="19525" y="20925"/>
                  <a:pt x="19795" y="21229"/>
                  <a:pt x="19795" y="21600"/>
                </a:cubicBezTo>
                <a:lnTo>
                  <a:pt x="20995" y="21600"/>
                </a:lnTo>
                <a:cubicBezTo>
                  <a:pt x="21001" y="21229"/>
                  <a:pt x="21270" y="20925"/>
                  <a:pt x="21600" y="20925"/>
                </a:cubicBezTo>
                <a:lnTo>
                  <a:pt x="21600" y="19576"/>
                </a:lnTo>
                <a:cubicBezTo>
                  <a:pt x="21270" y="19576"/>
                  <a:pt x="21000" y="19272"/>
                  <a:pt x="21000" y="18901"/>
                </a:cubicBezTo>
                <a:cubicBezTo>
                  <a:pt x="21000" y="18530"/>
                  <a:pt x="21270" y="18225"/>
                  <a:pt x="21600" y="18225"/>
                </a:cubicBezTo>
                <a:lnTo>
                  <a:pt x="21600" y="16876"/>
                </a:lnTo>
                <a:cubicBezTo>
                  <a:pt x="21270" y="16876"/>
                  <a:pt x="21000" y="16572"/>
                  <a:pt x="21000" y="16201"/>
                </a:cubicBezTo>
                <a:cubicBezTo>
                  <a:pt x="21000" y="15830"/>
                  <a:pt x="21270" y="15526"/>
                  <a:pt x="21600" y="15526"/>
                </a:cubicBezTo>
                <a:lnTo>
                  <a:pt x="21600" y="14175"/>
                </a:lnTo>
                <a:cubicBezTo>
                  <a:pt x="21270" y="14175"/>
                  <a:pt x="21000" y="13871"/>
                  <a:pt x="21000" y="13500"/>
                </a:cubicBezTo>
                <a:cubicBezTo>
                  <a:pt x="21000" y="13130"/>
                  <a:pt x="21270" y="12826"/>
                  <a:pt x="21600" y="12826"/>
                </a:cubicBezTo>
                <a:lnTo>
                  <a:pt x="21600" y="11475"/>
                </a:lnTo>
                <a:cubicBezTo>
                  <a:pt x="21270" y="11475"/>
                  <a:pt x="21000" y="11171"/>
                  <a:pt x="21000" y="10800"/>
                </a:cubicBezTo>
                <a:cubicBezTo>
                  <a:pt x="21000" y="10429"/>
                  <a:pt x="21270" y="10125"/>
                  <a:pt x="21600" y="10125"/>
                </a:cubicBezTo>
                <a:lnTo>
                  <a:pt x="21600" y="8776"/>
                </a:lnTo>
                <a:cubicBezTo>
                  <a:pt x="21270" y="8776"/>
                  <a:pt x="21000" y="8470"/>
                  <a:pt x="21000" y="8100"/>
                </a:cubicBezTo>
                <a:cubicBezTo>
                  <a:pt x="21000" y="7729"/>
                  <a:pt x="21270" y="7425"/>
                  <a:pt x="21600" y="7425"/>
                </a:cubicBezTo>
                <a:lnTo>
                  <a:pt x="21600" y="6076"/>
                </a:lnTo>
                <a:cubicBezTo>
                  <a:pt x="21270" y="6076"/>
                  <a:pt x="21000" y="5772"/>
                  <a:pt x="21000" y="5401"/>
                </a:cubicBezTo>
                <a:cubicBezTo>
                  <a:pt x="21000" y="5030"/>
                  <a:pt x="21270" y="4724"/>
                  <a:pt x="21600" y="4724"/>
                </a:cubicBezTo>
                <a:lnTo>
                  <a:pt x="21600" y="3375"/>
                </a:lnTo>
                <a:cubicBezTo>
                  <a:pt x="21270" y="3375"/>
                  <a:pt x="21000" y="3071"/>
                  <a:pt x="21000" y="2700"/>
                </a:cubicBezTo>
                <a:cubicBezTo>
                  <a:pt x="21000" y="2330"/>
                  <a:pt x="21270" y="2026"/>
                  <a:pt x="21600" y="2026"/>
                </a:cubicBezTo>
                <a:lnTo>
                  <a:pt x="21600" y="675"/>
                </a:lnTo>
                <a:cubicBezTo>
                  <a:pt x="21270" y="675"/>
                  <a:pt x="21000" y="371"/>
                  <a:pt x="21000" y="0"/>
                </a:cubicBezTo>
                <a:lnTo>
                  <a:pt x="19800" y="0"/>
                </a:lnTo>
                <a:cubicBezTo>
                  <a:pt x="19800" y="371"/>
                  <a:pt x="19530" y="675"/>
                  <a:pt x="19200" y="675"/>
                </a:cubicBezTo>
                <a:cubicBezTo>
                  <a:pt x="18871" y="675"/>
                  <a:pt x="18601" y="371"/>
                  <a:pt x="18601" y="0"/>
                </a:cubicBezTo>
                <a:lnTo>
                  <a:pt x="17402" y="0"/>
                </a:lnTo>
                <a:cubicBezTo>
                  <a:pt x="17402" y="371"/>
                  <a:pt x="17130" y="675"/>
                  <a:pt x="16800" y="675"/>
                </a:cubicBezTo>
                <a:cubicBezTo>
                  <a:pt x="16471" y="675"/>
                  <a:pt x="16201" y="371"/>
                  <a:pt x="16201" y="0"/>
                </a:cubicBezTo>
                <a:lnTo>
                  <a:pt x="15002" y="0"/>
                </a:lnTo>
                <a:cubicBezTo>
                  <a:pt x="15002" y="371"/>
                  <a:pt x="14732" y="675"/>
                  <a:pt x="14402" y="675"/>
                </a:cubicBezTo>
                <a:cubicBezTo>
                  <a:pt x="14073" y="675"/>
                  <a:pt x="13801" y="371"/>
                  <a:pt x="13801" y="0"/>
                </a:cubicBezTo>
                <a:lnTo>
                  <a:pt x="12602" y="0"/>
                </a:lnTo>
                <a:cubicBezTo>
                  <a:pt x="12602" y="371"/>
                  <a:pt x="12332" y="675"/>
                  <a:pt x="12002" y="675"/>
                </a:cubicBezTo>
                <a:cubicBezTo>
                  <a:pt x="11673" y="675"/>
                  <a:pt x="11403" y="371"/>
                  <a:pt x="11403" y="0"/>
                </a:cubicBezTo>
                <a:lnTo>
                  <a:pt x="10197" y="0"/>
                </a:lnTo>
                <a:cubicBezTo>
                  <a:pt x="10197" y="371"/>
                  <a:pt x="9927" y="675"/>
                  <a:pt x="9598" y="675"/>
                </a:cubicBezTo>
                <a:cubicBezTo>
                  <a:pt x="9268" y="675"/>
                  <a:pt x="8998" y="371"/>
                  <a:pt x="8998" y="0"/>
                </a:cubicBezTo>
                <a:lnTo>
                  <a:pt x="7797" y="0"/>
                </a:lnTo>
                <a:cubicBezTo>
                  <a:pt x="7797" y="371"/>
                  <a:pt x="7527" y="675"/>
                  <a:pt x="7198" y="675"/>
                </a:cubicBezTo>
                <a:cubicBezTo>
                  <a:pt x="6868" y="675"/>
                  <a:pt x="6598" y="371"/>
                  <a:pt x="6598" y="0"/>
                </a:cubicBezTo>
                <a:lnTo>
                  <a:pt x="5397" y="0"/>
                </a:lnTo>
                <a:cubicBezTo>
                  <a:pt x="5397" y="371"/>
                  <a:pt x="5128" y="675"/>
                  <a:pt x="4798" y="675"/>
                </a:cubicBezTo>
                <a:cubicBezTo>
                  <a:pt x="4468" y="675"/>
                  <a:pt x="4198" y="371"/>
                  <a:pt x="4198" y="0"/>
                </a:cubicBezTo>
                <a:lnTo>
                  <a:pt x="2999" y="0"/>
                </a:lnTo>
                <a:cubicBezTo>
                  <a:pt x="2999" y="371"/>
                  <a:pt x="2728" y="675"/>
                  <a:pt x="2398" y="675"/>
                </a:cubicBezTo>
                <a:cubicBezTo>
                  <a:pt x="2068" y="675"/>
                  <a:pt x="1799" y="371"/>
                  <a:pt x="1799" y="0"/>
                </a:cubicBezTo>
                <a:lnTo>
                  <a:pt x="600" y="0"/>
                </a:lnTo>
                <a:close/>
                <a:moveTo>
                  <a:pt x="2155" y="2421"/>
                </a:moveTo>
                <a:lnTo>
                  <a:pt x="19438" y="2421"/>
                </a:lnTo>
                <a:lnTo>
                  <a:pt x="19438" y="19167"/>
                </a:lnTo>
                <a:lnTo>
                  <a:pt x="2155" y="19167"/>
                </a:lnTo>
                <a:lnTo>
                  <a:pt x="2155" y="2421"/>
                </a:lnTo>
                <a:close/>
              </a:path>
            </a:pathLst>
          </a:custGeom>
          <a:solidFill>
            <a:srgbClr val="FF1D24"/>
          </a:solidFill>
          <a:ln w="127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3" name="Similarly comparing Acquisition year…"/>
          <p:cNvSpPr txBox="1"/>
          <p:nvPr/>
        </p:nvSpPr>
        <p:spPr>
          <a:xfrm>
            <a:off x="685148" y="4325168"/>
            <a:ext cx="6194936" cy="1433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Similarly comparing Acquisition year </a:t>
            </a:r>
          </a:p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with ParentCompany the correlation value</a:t>
            </a:r>
          </a:p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Is -0.179 which states that the values </a:t>
            </a:r>
          </a:p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Are 18% percent inversely dependent</a:t>
            </a:r>
          </a:p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On each other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ooter Placeholder 6"/>
          <p:cNvSpPr txBox="1"/>
          <p:nvPr/>
        </p:nvSpPr>
        <p:spPr>
          <a:xfrm>
            <a:off x="3169198" y="6356350"/>
            <a:ext cx="2804017" cy="43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Introduction to Data Science  Section: A/D sec</a:t>
            </a:r>
          </a:p>
        </p:txBody>
      </p:sp>
      <p:pic>
        <p:nvPicPr>
          <p:cNvPr id="127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2800" y="228600"/>
            <a:ext cx="1828800" cy="566738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ext Box 3"/>
          <p:cNvSpPr txBox="1"/>
          <p:nvPr>
            <p:ph type="sldNum" sz="quarter" idx="4294967295"/>
          </p:nvPr>
        </p:nvSpPr>
        <p:spPr>
          <a:xfrm>
            <a:off x="8495199" y="6356350"/>
            <a:ext cx="191599" cy="285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b="1" sz="1400">
                <a:solidFill>
                  <a:srgbClr val="00206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9" name="Rectangle 4"/>
          <p:cNvSpPr txBox="1"/>
          <p:nvPr/>
        </p:nvSpPr>
        <p:spPr>
          <a:xfrm>
            <a:off x="2445225" y="687116"/>
            <a:ext cx="7606202" cy="373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0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2. Data Cleaning</a:t>
            </a:r>
          </a:p>
        </p:txBody>
      </p:sp>
      <p:sp>
        <p:nvSpPr>
          <p:cNvPr id="130" name="Text Box 2"/>
          <p:cNvSpPr txBox="1"/>
          <p:nvPr/>
        </p:nvSpPr>
        <p:spPr>
          <a:xfrm>
            <a:off x="502200" y="6492875"/>
            <a:ext cx="2043602" cy="28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b="1" sz="1400">
                <a:solidFill>
                  <a:srgbClr val="953735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November 10, 2019</a:t>
            </a:r>
          </a:p>
        </p:txBody>
      </p:sp>
      <p:sp>
        <p:nvSpPr>
          <p:cNvPr id="131" name="TextBox 7"/>
          <p:cNvSpPr txBox="1"/>
          <p:nvPr/>
        </p:nvSpPr>
        <p:spPr>
          <a:xfrm>
            <a:off x="2179320" y="304800"/>
            <a:ext cx="448056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Company Acquisitions Data</a:t>
            </a:r>
          </a:p>
        </p:txBody>
      </p:sp>
      <p:pic>
        <p:nvPicPr>
          <p:cNvPr id="132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" y="0"/>
            <a:ext cx="914400" cy="99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45035" y="1165913"/>
            <a:ext cx="2735979" cy="22275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872200" y="2196208"/>
            <a:ext cx="4270103" cy="3759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113566" y="4419593"/>
            <a:ext cx="2370846" cy="424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672066" y="3699576"/>
            <a:ext cx="3069515" cy="2350633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Line"/>
          <p:cNvSpPr/>
          <p:nvPr/>
        </p:nvSpPr>
        <p:spPr>
          <a:xfrm>
            <a:off x="3291982" y="5193126"/>
            <a:ext cx="1828801" cy="2"/>
          </a:xfrm>
          <a:prstGeom prst="line">
            <a:avLst/>
          </a:prstGeom>
          <a:ln w="17780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38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310957" y="1672837"/>
            <a:ext cx="4258050" cy="38124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Line"/>
          <p:cNvSpPr/>
          <p:nvPr/>
        </p:nvSpPr>
        <p:spPr>
          <a:xfrm>
            <a:off x="3041029" y="2615101"/>
            <a:ext cx="2515921" cy="1"/>
          </a:xfrm>
          <a:prstGeom prst="line">
            <a:avLst/>
          </a:prstGeom>
          <a:ln w="16510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Footer Placeholder 6"/>
          <p:cNvSpPr txBox="1"/>
          <p:nvPr/>
        </p:nvSpPr>
        <p:spPr>
          <a:xfrm>
            <a:off x="3169198" y="6356350"/>
            <a:ext cx="2804017" cy="43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Introduction to Data Science  Section: A/D sec</a:t>
            </a:r>
          </a:p>
        </p:txBody>
      </p:sp>
      <p:pic>
        <p:nvPicPr>
          <p:cNvPr id="45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2800" y="228600"/>
            <a:ext cx="1828800" cy="566738"/>
          </a:xfrm>
          <a:prstGeom prst="rect">
            <a:avLst/>
          </a:prstGeom>
          <a:ln w="12700">
            <a:miter lim="400000"/>
          </a:ln>
        </p:spPr>
      </p:pic>
      <p:sp>
        <p:nvSpPr>
          <p:cNvPr id="457" name="Text Box 3"/>
          <p:cNvSpPr txBox="1"/>
          <p:nvPr>
            <p:ph type="sldNum" sz="quarter" idx="4294967295"/>
          </p:nvPr>
        </p:nvSpPr>
        <p:spPr>
          <a:xfrm>
            <a:off x="8406299" y="6356350"/>
            <a:ext cx="280499" cy="285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b="1" sz="1400">
                <a:solidFill>
                  <a:srgbClr val="00206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58" name="Rectangle 4"/>
          <p:cNvSpPr txBox="1"/>
          <p:nvPr/>
        </p:nvSpPr>
        <p:spPr>
          <a:xfrm>
            <a:off x="656560" y="2708918"/>
            <a:ext cx="7606201" cy="608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Thank you </a:t>
            </a:r>
          </a:p>
        </p:txBody>
      </p:sp>
      <p:sp>
        <p:nvSpPr>
          <p:cNvPr id="459" name="Text Box 2"/>
          <p:cNvSpPr txBox="1"/>
          <p:nvPr/>
        </p:nvSpPr>
        <p:spPr>
          <a:xfrm>
            <a:off x="502200" y="6492875"/>
            <a:ext cx="2043602" cy="28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b="1" sz="1400">
                <a:solidFill>
                  <a:srgbClr val="953735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November 10, 2019</a:t>
            </a:r>
          </a:p>
        </p:txBody>
      </p:sp>
      <p:sp>
        <p:nvSpPr>
          <p:cNvPr id="460" name="TextBox 7"/>
          <p:cNvSpPr txBox="1"/>
          <p:nvPr/>
        </p:nvSpPr>
        <p:spPr>
          <a:xfrm>
            <a:off x="1950720" y="381000"/>
            <a:ext cx="448056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Company Acquisitions Data</a:t>
            </a:r>
          </a:p>
        </p:txBody>
      </p:sp>
      <p:pic>
        <p:nvPicPr>
          <p:cNvPr id="461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" y="0"/>
            <a:ext cx="914400" cy="990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ooter Placeholder 6"/>
          <p:cNvSpPr txBox="1"/>
          <p:nvPr/>
        </p:nvSpPr>
        <p:spPr>
          <a:xfrm>
            <a:off x="3169198" y="6356350"/>
            <a:ext cx="2804017" cy="43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Introduction to Data Science  Section: A/D sec</a:t>
            </a:r>
          </a:p>
        </p:txBody>
      </p:sp>
      <p:pic>
        <p:nvPicPr>
          <p:cNvPr id="14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2800" y="228600"/>
            <a:ext cx="1828800" cy="566738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Text Box 3"/>
          <p:cNvSpPr txBox="1"/>
          <p:nvPr>
            <p:ph type="sldNum" sz="quarter" idx="4294967295"/>
          </p:nvPr>
        </p:nvSpPr>
        <p:spPr>
          <a:xfrm>
            <a:off x="8495202" y="6356350"/>
            <a:ext cx="191599" cy="285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b="1" sz="1400">
                <a:solidFill>
                  <a:srgbClr val="00206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4" name="Text Box 2"/>
          <p:cNvSpPr txBox="1"/>
          <p:nvPr/>
        </p:nvSpPr>
        <p:spPr>
          <a:xfrm>
            <a:off x="502200" y="6492875"/>
            <a:ext cx="2043602" cy="28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b="1" sz="1400">
                <a:solidFill>
                  <a:srgbClr val="953735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November 10, 2019</a:t>
            </a:r>
          </a:p>
        </p:txBody>
      </p:sp>
      <p:sp>
        <p:nvSpPr>
          <p:cNvPr id="145" name="TextBox 7"/>
          <p:cNvSpPr txBox="1"/>
          <p:nvPr/>
        </p:nvSpPr>
        <p:spPr>
          <a:xfrm>
            <a:off x="1950720" y="381000"/>
            <a:ext cx="448056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Company Acquisitions Data</a:t>
            </a:r>
          </a:p>
        </p:txBody>
      </p:sp>
      <p:pic>
        <p:nvPicPr>
          <p:cNvPr id="146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" y="0"/>
            <a:ext cx="914400" cy="99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2319549"/>
            <a:ext cx="2982271" cy="2757025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Line"/>
          <p:cNvSpPr/>
          <p:nvPr/>
        </p:nvSpPr>
        <p:spPr>
          <a:xfrm>
            <a:off x="4069134" y="2964326"/>
            <a:ext cx="1005731" cy="2"/>
          </a:xfrm>
          <a:prstGeom prst="line">
            <a:avLst/>
          </a:prstGeom>
          <a:ln w="13970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52129" y="2456513"/>
            <a:ext cx="2982271" cy="22386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lide Number"/>
          <p:cNvSpPr txBox="1"/>
          <p:nvPr>
            <p:ph type="sldNum" sz="quarter" idx="4294967295"/>
          </p:nvPr>
        </p:nvSpPr>
        <p:spPr>
          <a:xfrm>
            <a:off x="8686800" y="6356350"/>
            <a:ext cx="179940" cy="2468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2" name="Footer Placeholder 6"/>
          <p:cNvSpPr txBox="1"/>
          <p:nvPr/>
        </p:nvSpPr>
        <p:spPr>
          <a:xfrm>
            <a:off x="3169198" y="6356350"/>
            <a:ext cx="2804017" cy="43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Introduction to Data Science  Section: A/D sec</a:t>
            </a:r>
          </a:p>
        </p:txBody>
      </p:sp>
      <p:pic>
        <p:nvPicPr>
          <p:cNvPr id="153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2800" y="228600"/>
            <a:ext cx="1828800" cy="566738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Text Box 2"/>
          <p:cNvSpPr txBox="1"/>
          <p:nvPr/>
        </p:nvSpPr>
        <p:spPr>
          <a:xfrm>
            <a:off x="502200" y="6492875"/>
            <a:ext cx="2043602" cy="28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b="1" sz="1400">
                <a:solidFill>
                  <a:srgbClr val="953735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November 10, 2019</a:t>
            </a:r>
          </a:p>
        </p:txBody>
      </p:sp>
      <p:sp>
        <p:nvSpPr>
          <p:cNvPr id="155" name="TextBox 7"/>
          <p:cNvSpPr txBox="1"/>
          <p:nvPr/>
        </p:nvSpPr>
        <p:spPr>
          <a:xfrm>
            <a:off x="1950720" y="381000"/>
            <a:ext cx="448056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Company Acquisitions Data</a:t>
            </a:r>
          </a:p>
        </p:txBody>
      </p:sp>
      <p:pic>
        <p:nvPicPr>
          <p:cNvPr id="156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" y="0"/>
            <a:ext cx="914400" cy="99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85739" y="2299117"/>
            <a:ext cx="3289151" cy="3434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5425" y="1663862"/>
            <a:ext cx="2675515" cy="29708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211569" y="1723069"/>
            <a:ext cx="2863779" cy="3194903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Line"/>
          <p:cNvSpPr/>
          <p:nvPr/>
        </p:nvSpPr>
        <p:spPr>
          <a:xfrm>
            <a:off x="3594782" y="3825773"/>
            <a:ext cx="1822334" cy="2"/>
          </a:xfrm>
          <a:prstGeom prst="line">
            <a:avLst/>
          </a:prstGeom>
          <a:ln w="20320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ooter Placeholder 6"/>
          <p:cNvSpPr txBox="1"/>
          <p:nvPr/>
        </p:nvSpPr>
        <p:spPr>
          <a:xfrm>
            <a:off x="3169198" y="6356350"/>
            <a:ext cx="2804017" cy="43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Introduction to Data Science  Section: A/D sec</a:t>
            </a:r>
          </a:p>
        </p:txBody>
      </p:sp>
      <p:pic>
        <p:nvPicPr>
          <p:cNvPr id="163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2800" y="228600"/>
            <a:ext cx="1828800" cy="566738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Text Box 3"/>
          <p:cNvSpPr txBox="1"/>
          <p:nvPr>
            <p:ph type="sldNum" sz="quarter" idx="4294967295"/>
          </p:nvPr>
        </p:nvSpPr>
        <p:spPr>
          <a:xfrm>
            <a:off x="8495202" y="6356350"/>
            <a:ext cx="191599" cy="285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b="1" sz="1400">
                <a:solidFill>
                  <a:srgbClr val="00206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5" name="Text Box 2"/>
          <p:cNvSpPr txBox="1"/>
          <p:nvPr/>
        </p:nvSpPr>
        <p:spPr>
          <a:xfrm>
            <a:off x="502200" y="6492875"/>
            <a:ext cx="2043602" cy="28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b="1" sz="1400">
                <a:solidFill>
                  <a:srgbClr val="953735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November 10, 2019</a:t>
            </a:r>
          </a:p>
        </p:txBody>
      </p:sp>
      <p:sp>
        <p:nvSpPr>
          <p:cNvPr id="166" name="TextBox 7"/>
          <p:cNvSpPr txBox="1"/>
          <p:nvPr/>
        </p:nvSpPr>
        <p:spPr>
          <a:xfrm>
            <a:off x="1950720" y="381000"/>
            <a:ext cx="448056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Company Acquisitions Data</a:t>
            </a:r>
          </a:p>
        </p:txBody>
      </p:sp>
      <p:pic>
        <p:nvPicPr>
          <p:cNvPr id="167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" y="0"/>
            <a:ext cx="914400" cy="99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1917" y="1870258"/>
            <a:ext cx="3615255" cy="2713814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Line"/>
          <p:cNvSpPr/>
          <p:nvPr/>
        </p:nvSpPr>
        <p:spPr>
          <a:xfrm>
            <a:off x="3842427" y="3137146"/>
            <a:ext cx="1153470" cy="2"/>
          </a:xfrm>
          <a:prstGeom prst="line">
            <a:avLst/>
          </a:prstGeom>
          <a:ln w="11430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7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36349" y="1729863"/>
            <a:ext cx="3540988" cy="2994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ooter Placeholder 6"/>
          <p:cNvSpPr txBox="1"/>
          <p:nvPr/>
        </p:nvSpPr>
        <p:spPr>
          <a:xfrm>
            <a:off x="3169198" y="6356350"/>
            <a:ext cx="2804017" cy="43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Introduction to Data Science  Section: A/D sec</a:t>
            </a:r>
          </a:p>
        </p:txBody>
      </p:sp>
      <p:pic>
        <p:nvPicPr>
          <p:cNvPr id="173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2800" y="228600"/>
            <a:ext cx="1828800" cy="566738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Text Box 3"/>
          <p:cNvSpPr txBox="1"/>
          <p:nvPr>
            <p:ph type="sldNum" sz="quarter" idx="4294967295"/>
          </p:nvPr>
        </p:nvSpPr>
        <p:spPr>
          <a:xfrm>
            <a:off x="8495202" y="6356350"/>
            <a:ext cx="191599" cy="285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b="1" sz="1400">
                <a:solidFill>
                  <a:srgbClr val="00206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5" name="Text Box 2"/>
          <p:cNvSpPr txBox="1"/>
          <p:nvPr/>
        </p:nvSpPr>
        <p:spPr>
          <a:xfrm>
            <a:off x="502200" y="6492875"/>
            <a:ext cx="2043602" cy="28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b="1" sz="1400">
                <a:solidFill>
                  <a:srgbClr val="953735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November 10, 2019</a:t>
            </a:r>
          </a:p>
        </p:txBody>
      </p:sp>
      <p:sp>
        <p:nvSpPr>
          <p:cNvPr id="176" name="TextBox 7"/>
          <p:cNvSpPr txBox="1"/>
          <p:nvPr/>
        </p:nvSpPr>
        <p:spPr>
          <a:xfrm>
            <a:off x="1950720" y="381000"/>
            <a:ext cx="448056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Company Acquisitions Data</a:t>
            </a:r>
          </a:p>
        </p:txBody>
      </p:sp>
      <p:pic>
        <p:nvPicPr>
          <p:cNvPr id="177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" y="0"/>
            <a:ext cx="914400" cy="990600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Rectangle 4"/>
          <p:cNvSpPr txBox="1"/>
          <p:nvPr/>
        </p:nvSpPr>
        <p:spPr>
          <a:xfrm>
            <a:off x="1611560" y="959153"/>
            <a:ext cx="7606201" cy="373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0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3. Normalization and Standardization:</a:t>
            </a:r>
          </a:p>
        </p:txBody>
      </p:sp>
      <p:sp>
        <p:nvSpPr>
          <p:cNvPr id="179" name="Importance Of Normalization and Standardization"/>
          <p:cNvSpPr txBox="1"/>
          <p:nvPr>
            <p:ph type="title"/>
          </p:nvPr>
        </p:nvSpPr>
        <p:spPr>
          <a:xfrm>
            <a:off x="-1291305" y="1514938"/>
            <a:ext cx="10515601" cy="1325564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ctr" defTabSz="914400">
              <a:lnSpc>
                <a:spcPct val="90000"/>
              </a:lnSpc>
              <a:defRPr b="1" sz="1900">
                <a:latin typeface="Gadugi"/>
                <a:ea typeface="Gadugi"/>
                <a:cs typeface="Gadugi"/>
                <a:sym typeface="Gadugi"/>
              </a:defRPr>
            </a:lvl1pPr>
          </a:lstStyle>
          <a:p>
            <a:pPr/>
            <a:r>
              <a:t>Importance Of Normalization and Standardization</a:t>
            </a:r>
          </a:p>
        </p:txBody>
      </p:sp>
      <p:sp>
        <p:nvSpPr>
          <p:cNvPr id="180" name="The goal of normalization is to change the values of numeric columns in the dataset to a common scale, without distorting differences in the ranges of values.…"/>
          <p:cNvSpPr txBox="1"/>
          <p:nvPr>
            <p:ph type="body" idx="4294967295"/>
          </p:nvPr>
        </p:nvSpPr>
        <p:spPr>
          <a:xfrm>
            <a:off x="290769" y="3022494"/>
            <a:ext cx="7800462" cy="4351339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228600" indent="-228600" defTabSz="9144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1600"/>
            </a:pPr>
            <a:r>
              <a:t>The goal of 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normalization</a:t>
            </a:r>
            <a:r>
              <a:t> is to change the values of numeric columns in the dataset to a common scale, without distorting differences in the ranges of values.</a:t>
            </a:r>
          </a:p>
          <a:p>
            <a:pPr marL="228600" indent="-228600" defTabSz="9144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b="1"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228600" indent="-228600" defTabSz="9144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Data standardization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 is about making sure that </a:t>
            </a:r>
            <a:r>
              <a:t>data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 is internally consistent; that is, each </a:t>
            </a:r>
            <a:r>
              <a:t>data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 type has the same content and format. </a:t>
            </a:r>
            <a:r>
              <a:t>Standardized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 values are useful</a:t>
            </a:r>
            <a:endParaRPr b="0">
              <a:latin typeface="Calibri"/>
              <a:ea typeface="Calibri"/>
              <a:cs typeface="Calibri"/>
              <a:sym typeface="Calibri"/>
            </a:endParaRPr>
          </a:p>
          <a:p>
            <a:pPr marL="228600" indent="-228600" defTabSz="9144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alibri"/>
                <a:ea typeface="Calibri"/>
                <a:cs typeface="Calibri"/>
                <a:sym typeface="Calibri"/>
              </a:rPr>
              <a:t> for tracking </a:t>
            </a:r>
            <a:r>
              <a:t>data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 that isn't easy to compare otherwise.</a:t>
            </a:r>
          </a:p>
          <a:p>
            <a:pPr marL="228600" indent="-228600" defTabSz="9144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Standardizing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 the features around the center and 0 with a standard    deviation of 1 </a:t>
            </a:r>
            <a:r>
              <a:t>is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 important when </a:t>
            </a:r>
            <a:r>
              <a:t>we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 compare measurements that have different units. </a:t>
            </a:r>
            <a:r>
              <a:t>Variables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 that </a:t>
            </a:r>
            <a:r>
              <a:t>are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 measured at different scales </a:t>
            </a:r>
            <a:r>
              <a:t>do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 not contribute equally to the analysis and might end up creating a bias.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ooter Placeholder 6"/>
          <p:cNvSpPr txBox="1"/>
          <p:nvPr/>
        </p:nvSpPr>
        <p:spPr>
          <a:xfrm>
            <a:off x="3169198" y="6356350"/>
            <a:ext cx="2804017" cy="43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Introduction to Data Science  Section: A/D sec</a:t>
            </a:r>
          </a:p>
        </p:txBody>
      </p:sp>
      <p:pic>
        <p:nvPicPr>
          <p:cNvPr id="183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2800" y="228600"/>
            <a:ext cx="1828800" cy="566738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Text Box 3"/>
          <p:cNvSpPr txBox="1"/>
          <p:nvPr>
            <p:ph type="sldNum" sz="quarter" idx="4294967295"/>
          </p:nvPr>
        </p:nvSpPr>
        <p:spPr>
          <a:xfrm>
            <a:off x="8495199" y="6356350"/>
            <a:ext cx="191599" cy="285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b="1" sz="1400">
                <a:solidFill>
                  <a:srgbClr val="00206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5" name="Text Box 2"/>
          <p:cNvSpPr txBox="1"/>
          <p:nvPr/>
        </p:nvSpPr>
        <p:spPr>
          <a:xfrm>
            <a:off x="502200" y="6492875"/>
            <a:ext cx="2043602" cy="28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b="1" sz="1400">
                <a:solidFill>
                  <a:srgbClr val="953735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November 10, 2019</a:t>
            </a:r>
          </a:p>
        </p:txBody>
      </p:sp>
      <p:sp>
        <p:nvSpPr>
          <p:cNvPr id="186" name="TextBox 7"/>
          <p:cNvSpPr txBox="1"/>
          <p:nvPr/>
        </p:nvSpPr>
        <p:spPr>
          <a:xfrm>
            <a:off x="2179320" y="304800"/>
            <a:ext cx="448056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Company Acquisitions Data</a:t>
            </a:r>
          </a:p>
        </p:txBody>
      </p:sp>
      <p:pic>
        <p:nvPicPr>
          <p:cNvPr id="187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" y="0"/>
            <a:ext cx="914400" cy="99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64857" y="3593559"/>
            <a:ext cx="4037333" cy="1271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704417" y="2648828"/>
            <a:ext cx="4359447" cy="3031947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Line"/>
          <p:cNvSpPr/>
          <p:nvPr/>
        </p:nvSpPr>
        <p:spPr>
          <a:xfrm>
            <a:off x="3916735" y="4229174"/>
            <a:ext cx="1005730" cy="2"/>
          </a:xfrm>
          <a:prstGeom prst="line">
            <a:avLst/>
          </a:prstGeom>
          <a:ln w="13970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1" name="Conversion of categorical data to numerical data"/>
          <p:cNvSpPr txBox="1"/>
          <p:nvPr/>
        </p:nvSpPr>
        <p:spPr>
          <a:xfrm>
            <a:off x="1677677" y="1388920"/>
            <a:ext cx="540134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/>
            </a:lvl1pPr>
          </a:lstStyle>
          <a:p>
            <a:pPr/>
            <a:r>
              <a:t>Conversion of categorical data to numerical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oftware Engineering Unit I">
  <a:themeElements>
    <a:clrScheme name="Software Engineering Unit 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Software Engineering Unit I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Software Engineering Unit 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oftware Engineering Unit I">
  <a:themeElements>
    <a:clrScheme name="Software Engineering Unit 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Software Engineering Unit I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Software Engineering Unit 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