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6" r:id="rId12"/>
    <p:sldId id="265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FE681-5B74-4CAC-BEF3-30C94117608B}" type="datetimeFigureOut">
              <a:rPr lang="en-US"/>
              <a:t>9/3/2015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1A1B7-D045-4FE9-BEBB-93672200E6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3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14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02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5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47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4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0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16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1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4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0038"/>
            <a:ext cx="9144000" cy="1666981"/>
          </a:xfrm>
        </p:spPr>
        <p:txBody>
          <a:bodyPr>
            <a:normAutofit/>
          </a:bodyPr>
          <a:lstStyle/>
          <a:p>
            <a:r>
              <a:rPr lang="en-US" sz="4400" b="1" dirty="0"/>
              <a:t>REAL-TIME DATA FUSION SYSTEM FOR CLASSIFYING WATER USAGE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191" y="509510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Department of Information Technology</a:t>
            </a:r>
            <a:endParaRPr lang="en-US" dirty="0"/>
          </a:p>
          <a:p>
            <a:r>
              <a:rPr lang="en-US" dirty="0"/>
              <a:t>SSN College of Engineering, Kalavakkam - 603 110</a:t>
            </a:r>
          </a:p>
          <a:p>
            <a:r>
              <a:rPr lang="en-US" dirty="0"/>
              <a:t>Academic Year 2015 - 2016</a:t>
            </a:r>
          </a:p>
          <a:p>
            <a:endParaRPr lang="en-US" dirty="0"/>
          </a:p>
        </p:txBody>
      </p:sp>
      <p:pic>
        <p:nvPicPr>
          <p:cNvPr id="4" name="Picture 3" descr="ssn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191" y="3426891"/>
            <a:ext cx="3040116" cy="12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87347" y="1635284"/>
            <a:ext cx="26478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 Local Decision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347515" y="1635284"/>
            <a:ext cx="26478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Soil Local Decision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68460" y="1635284"/>
            <a:ext cx="26478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Local Decision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68460" y="4332412"/>
            <a:ext cx="26478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Decision</a:t>
            </a:r>
          </a:p>
        </p:txBody>
      </p:sp>
      <p:sp>
        <p:nvSpPr>
          <p:cNvPr id="6" name="Left-Right-Up Arrow 5"/>
          <p:cNvSpPr/>
          <p:nvPr/>
        </p:nvSpPr>
        <p:spPr>
          <a:xfrm rot="10800000">
            <a:off x="2115153" y="3153596"/>
            <a:ext cx="8351472" cy="8509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4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694" y="1138238"/>
            <a:ext cx="499595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dirty="0"/>
              <a:t>SCOPE AND FUTURE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1010" y="2285339"/>
            <a:ext cx="9184309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Further developed to benefit a greater audience by deploying a community-wide or a state-wide system such as a RWH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Can be leveraged for industrial purposes by modifying and deploying the systems into lakes and 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With fast growing technical advances, pollution and contamination of water is also growing at large and this can be mitigated by scaling up this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Incorporation of Data Fusion in Water Monitoring is a fresh concept</a:t>
            </a:r>
          </a:p>
        </p:txBody>
      </p:sp>
    </p:spTree>
    <p:extLst>
      <p:ext uri="{BB962C8B-B14F-4D97-AF65-F5344CB8AC3E}">
        <p14:creationId xmlns:p14="http://schemas.microsoft.com/office/powerpoint/2010/main" val="244926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725" y="1176198"/>
            <a:ext cx="2705645" cy="46196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/>
              <a:t>REFERENCES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1501" y="2336970"/>
            <a:ext cx="10905346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Jiawei Han and Micheline Kamber, “Data Mining Concepts and Techniques”, Second Edition, Elsevier,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R. A. Smith, G. E. Schwarz, and R. B. Alexander, “Regional interpretation of water quality monitoring data,” Water  Resources Research, vol. 33, no. 12, pp. 2781–2798, 1997.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I. Stoianov, L. Nachman, A. Whittle, S. Madden, and R. Kling, “Sensor Network for Monitoring Water Supply and Sewer Systems: Lessons from Boston,” in Proceedings of ASCE Conference,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D. Byer and K. Carlson, “Realtime detection of intentional chemical contamination in the distribution systems,” American Water Works Association Journal, vol. 97, no. 7, pp. 130–141,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Ebrahim Karami, Francis M. Bui, and Ha H. Nguyen, “Multisensor Data Fusion for Water Quality Monitoring Using Wireless Sensor Networks”, 2012, IEEE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20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500" y="1365995"/>
            <a:ext cx="2705645" cy="46196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/>
              <a:t>REFERENCES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03951" y="2539420"/>
            <a:ext cx="10905346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</a:rPr>
              <a:t>Bureau Of Indian Standards, "Indian Standard Drinking Water Specification (Second Edition) ICS" 13.060.20</a:t>
            </a:r>
            <a:endParaRPr lang="en-US" dirty="0">
              <a:latin typeface="Calibr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Department of Science and Technology, India : Big Data Initiative http://www.dst.gov.in/scientificprogramme/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bigdatainitiative.html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Eduardo F. Nakamura, Antonio A.F. Loureiro, and Alejandro C. Frery, “Information Fusion for Wireless Sensor Networks: Methods, Models and Classifications”,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http://cgwb.gov.in/CR/achi_hydroche_stu.html</a:t>
            </a:r>
          </a:p>
        </p:txBody>
      </p:sp>
    </p:spTree>
    <p:extLst>
      <p:ext uri="{BB962C8B-B14F-4D97-AF65-F5344CB8AC3E}">
        <p14:creationId xmlns:p14="http://schemas.microsoft.com/office/powerpoint/2010/main" val="170215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947318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946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5188" y="962025"/>
            <a:ext cx="8550491" cy="53553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STUDENT PROJECT BY</a:t>
            </a:r>
          </a:p>
          <a:p>
            <a:endParaRPr lang="en-US" dirty="0"/>
          </a:p>
          <a:p>
            <a:r>
              <a:rPr lang="en-US" dirty="0"/>
              <a:t>    1.     AISHWARYA A.</a:t>
            </a:r>
          </a:p>
          <a:p>
            <a:r>
              <a:rPr lang="en-US" dirty="0"/>
              <a:t>            Reg No. : 312212205002</a:t>
            </a:r>
          </a:p>
          <a:p>
            <a:endParaRPr lang="en-US" dirty="0"/>
          </a:p>
          <a:p>
            <a:r>
              <a:rPr lang="en-US" dirty="0"/>
              <a:t>    2.     ARUN SHUNMUGAM J.</a:t>
            </a:r>
          </a:p>
          <a:p>
            <a:r>
              <a:rPr lang="en-US" dirty="0"/>
              <a:t>            Reg No. : 312212205014</a:t>
            </a:r>
          </a:p>
          <a:p>
            <a:endParaRPr lang="en-US" dirty="0"/>
          </a:p>
          <a:p>
            <a:r>
              <a:rPr lang="en-US" dirty="0"/>
              <a:t>    3.     DEEPAK S.</a:t>
            </a:r>
          </a:p>
          <a:p>
            <a:r>
              <a:rPr lang="en-US" dirty="0"/>
              <a:t>            Reg No. : 312212205023</a:t>
            </a:r>
          </a:p>
          <a:p>
            <a:endParaRPr lang="en-US" dirty="0"/>
          </a:p>
          <a:p>
            <a:r>
              <a:rPr lang="en-US" dirty="0"/>
              <a:t>PROJECT GUIDES</a:t>
            </a:r>
          </a:p>
          <a:p>
            <a:endParaRPr lang="en-US" dirty="0"/>
          </a:p>
          <a:p>
            <a:r>
              <a:rPr lang="en-US" b="1" dirty="0"/>
              <a:t>Ms. S. Mohanavalli</a:t>
            </a:r>
          </a:p>
          <a:p>
            <a:r>
              <a:rPr lang="en-US" dirty="0"/>
              <a:t>Assistant Professor</a:t>
            </a:r>
          </a:p>
          <a:p>
            <a:endParaRPr lang="en-US" dirty="0"/>
          </a:p>
          <a:p>
            <a:r>
              <a:rPr lang="en-US" b="1" dirty="0"/>
              <a:t>Ms. Srividya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92412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4581" y="1137919"/>
            <a:ext cx="2743200" cy="10156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dirty="0"/>
              <a:t>INTRODUCTION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1010" y="2285339"/>
            <a:ext cx="9184309" cy="258603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robust </a:t>
            </a:r>
            <a:r>
              <a:rPr lang="en-US" b="1" dirty="0"/>
              <a:t>Real-Time Water Quality Detection System</a:t>
            </a:r>
            <a:r>
              <a:rPr lang="en-US" dirty="0"/>
              <a:t> to detect and certify the quality of water dynamically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 combination of </a:t>
            </a:r>
            <a:r>
              <a:rPr lang="en-US" b="1" dirty="0"/>
              <a:t>Data Analytics, Data Fusion and Machine Learning</a:t>
            </a:r>
            <a:r>
              <a:rPr lang="en-US" dirty="0"/>
              <a:t>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Real-time Data from Water and surroundings obtained and processed to alert the user when water detected non-potable or non-usable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also classifies water usage according to </a:t>
            </a:r>
            <a:r>
              <a:rPr lang="en-US" b="1" dirty="0"/>
              <a:t>domestic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Affordable by a common 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Suited to Indian circumstances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303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4581" y="1137919"/>
            <a:ext cx="2743200" cy="10156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dirty="0"/>
              <a:t>OBJECTIVE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1010" y="2285339"/>
            <a:ext cx="9184309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gather readings of various </a:t>
            </a:r>
            <a:r>
              <a:rPr lang="en-US" b="1" dirty="0"/>
              <a:t>parameters</a:t>
            </a:r>
            <a:r>
              <a:rPr lang="en-US" dirty="0"/>
              <a:t> of </a:t>
            </a:r>
            <a:r>
              <a:rPr lang="en-US" b="1" dirty="0"/>
              <a:t>water, soil </a:t>
            </a:r>
            <a:r>
              <a:rPr lang="en-US" dirty="0"/>
              <a:t>and surrounding</a:t>
            </a:r>
            <a:r>
              <a:rPr lang="en-US" b="1" dirty="0"/>
              <a:t> air </a:t>
            </a:r>
            <a:r>
              <a:rPr lang="en-US" dirty="0"/>
              <a:t>using sensors in real-time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To clean and fuse the parameters of every resource individually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To provide a local decision at every local fusion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To fuse and process the local decisions to provide one final decision at the central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To alert the user with a prompt regarding when the water is detected non-potable or non-usable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327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694" y="1138238"/>
            <a:ext cx="4995956" cy="46196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dirty="0"/>
              <a:t>ORIGIN AND IMPORTANCE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1010" y="2285339"/>
            <a:ext cx="9184309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Despite already developed sophisticated systems, neither affordable nor suitable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Water, a depleting resource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Cost-effective systems are essential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Classify water, rather waste it (Know your water)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High correlation between water quality and human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Water-borne diseases, Improper discharge of Industrial Wastes, Domestic sewage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Only preliminary research is being done regarding application of Data Fusion in Environmental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Contribution to Environment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940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694" y="1138238"/>
            <a:ext cx="499595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dirty="0"/>
              <a:t>DESIGN AND METHODOLOGY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1010" y="2285339"/>
            <a:ext cx="9184309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System to alert an user if the water being consumed becomes non potable. This is a domestic system to start with, which can be used in every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System can be planted in a water tank or in any other water origin. Water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alibri" charset="0"/>
              </a:rPr>
              <a:t>sensors need to be planted inside the water and air sensors, immediately above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alibri" charset="0"/>
              </a:rPr>
              <a:t>the water. Optionally, soil sensors can be included too in case of bore wells or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alibri" charset="0"/>
              </a:rPr>
              <a:t>underground water.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4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694" y="1138238"/>
            <a:ext cx="499595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dirty="0"/>
              <a:t>LOCAL FUSION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1010" y="2285339"/>
            <a:ext cx="9184309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Parameter readings are obtained using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Readings flood in after every 30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Sensors readings cleaned for false negative values using 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Mean Reading of every parameter is compared with Indian Government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According to deviation from the standards of reasonable usage, levels or labels of parameters are assigned using Deviation methods and 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Labels fused and processed to provide a local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Three local fusion nodes for water, soil and air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32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67025" y="547688"/>
            <a:ext cx="8608497" cy="5975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652281" y="1498085"/>
            <a:ext cx="1369912" cy="59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37320" y="1498085"/>
            <a:ext cx="1369912" cy="59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258302" y="1498085"/>
            <a:ext cx="1369912" cy="59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Alkalinity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70026" y="894236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Local </a:t>
            </a:r>
          </a:p>
          <a:p>
            <a:pPr algn="ctr"/>
            <a:r>
              <a:rPr lang="en-US" dirty="0"/>
              <a:t>Fusion</a:t>
            </a:r>
          </a:p>
          <a:p>
            <a:pPr algn="ctr"/>
            <a:r>
              <a:rPr lang="en-US" dirty="0"/>
              <a:t>Module</a:t>
            </a:r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99471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113383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02678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3930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01014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93930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80114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99851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94283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63408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583670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098423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603359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99471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902678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4283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99851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69866" y="3839948"/>
            <a:ext cx="332356" cy="2943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583670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49031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98423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603359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127760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838596" y="3811194"/>
            <a:ext cx="332356" cy="2943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47716" y="3825571"/>
            <a:ext cx="332356" cy="2943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nip Diagonal Corner Rectangle 31"/>
          <p:cNvSpPr/>
          <p:nvPr/>
        </p:nvSpPr>
        <p:spPr>
          <a:xfrm>
            <a:off x="3464943" y="4493747"/>
            <a:ext cx="1863725" cy="357662"/>
          </a:xfrm>
          <a:prstGeom prst="snip2Diag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</a:t>
            </a:r>
          </a:p>
        </p:txBody>
      </p:sp>
      <p:sp>
        <p:nvSpPr>
          <p:cNvPr id="33" name="Snip Diagonal Corner Rectangle 32"/>
          <p:cNvSpPr/>
          <p:nvPr/>
        </p:nvSpPr>
        <p:spPr>
          <a:xfrm>
            <a:off x="6285716" y="4493747"/>
            <a:ext cx="1863725" cy="357662"/>
          </a:xfrm>
          <a:prstGeom prst="snip2Diag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Safe</a:t>
            </a:r>
          </a:p>
        </p:txBody>
      </p:sp>
      <p:sp>
        <p:nvSpPr>
          <p:cNvPr id="34" name="Snip Diagonal Corner Rectangle 33"/>
          <p:cNvSpPr/>
          <p:nvPr/>
        </p:nvSpPr>
        <p:spPr>
          <a:xfrm>
            <a:off x="9045293" y="4493747"/>
            <a:ext cx="1863725" cy="357662"/>
          </a:xfrm>
          <a:prstGeom prst="snip2Diag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Below Safe</a:t>
            </a:r>
          </a:p>
        </p:txBody>
      </p:sp>
      <p:sp>
        <p:nvSpPr>
          <p:cNvPr id="35" name="Flowchart: Document 34"/>
          <p:cNvSpPr/>
          <p:nvPr/>
        </p:nvSpPr>
        <p:spPr>
          <a:xfrm>
            <a:off x="5883340" y="5588580"/>
            <a:ext cx="2698597" cy="612775"/>
          </a:xfrm>
          <a:prstGeom prst="flowChartDocumen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Decision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27584" y="2590372"/>
            <a:ext cx="3375" cy="446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227999" y="2576067"/>
            <a:ext cx="3375" cy="446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012194" y="2583183"/>
            <a:ext cx="3375" cy="446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27586" y="3348873"/>
            <a:ext cx="3375" cy="446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227964" y="3332250"/>
            <a:ext cx="3375" cy="446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020267" y="3363250"/>
            <a:ext cx="3375" cy="446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27623" y="4836558"/>
            <a:ext cx="3375" cy="446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28017" y="4202610"/>
            <a:ext cx="16028" cy="29439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28107" y="4838876"/>
            <a:ext cx="3375" cy="446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27675" y="4185007"/>
            <a:ext cx="16028" cy="29439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019978" y="4195421"/>
            <a:ext cx="16028" cy="29439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27533" y="5297443"/>
            <a:ext cx="16028" cy="29439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913243" y="5820018"/>
            <a:ext cx="16028" cy="29439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048444" y="4834313"/>
            <a:ext cx="3375" cy="446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354360" y="5286664"/>
            <a:ext cx="5671978" cy="1602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5171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694" y="1138238"/>
            <a:ext cx="499595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dirty="0"/>
              <a:t>CENTRAL FUSION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1010" y="2285339"/>
            <a:ext cx="9184309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Local decisions or labels are obtained from the local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Fused and synthesized using Bayesian Classification Methods to provide a final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If decision abnormal, alerts the user</a:t>
            </a:r>
          </a:p>
        </p:txBody>
      </p:sp>
    </p:spTree>
    <p:extLst>
      <p:ext uri="{BB962C8B-B14F-4D97-AF65-F5344CB8AC3E}">
        <p14:creationId xmlns:p14="http://schemas.microsoft.com/office/powerpoint/2010/main" val="416730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REAL-TIME DATA FUSION SYSTEM FOR CLASSIFYING WATER USAGE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</cp:revision>
  <dcterms:created xsi:type="dcterms:W3CDTF">2013-07-15T20:26:40Z</dcterms:created>
  <dcterms:modified xsi:type="dcterms:W3CDTF">2015-09-03T14:33:16Z</dcterms:modified>
</cp:coreProperties>
</file>