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0" r:id="rId5"/>
    <p:sldId id="260" r:id="rId6"/>
    <p:sldId id="294" r:id="rId7"/>
    <p:sldId id="259" r:id="rId8"/>
    <p:sldId id="261" r:id="rId9"/>
    <p:sldId id="272" r:id="rId10"/>
    <p:sldId id="262" r:id="rId11"/>
    <p:sldId id="273" r:id="rId12"/>
    <p:sldId id="267" r:id="rId13"/>
    <p:sldId id="263" r:id="rId14"/>
    <p:sldId id="268" r:id="rId15"/>
    <p:sldId id="286" r:id="rId16"/>
    <p:sldId id="288" r:id="rId17"/>
    <p:sldId id="289" r:id="rId18"/>
    <p:sldId id="290" r:id="rId19"/>
    <p:sldId id="292" r:id="rId20"/>
    <p:sldId id="291" r:id="rId21"/>
    <p:sldId id="287" r:id="rId22"/>
    <p:sldId id="284" r:id="rId23"/>
    <p:sldId id="265" r:id="rId24"/>
    <p:sldId id="29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E681-5B74-4CAC-BEF3-30C94117608B}" type="datetimeFigureOut">
              <a:rPr lang="en-US"/>
              <a:t>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1A1B7-D045-4FE9-BEBB-93672200E6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8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4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3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0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2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6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2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5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A1B7-D045-4FE9-BEBB-93672200E6E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t.gov.in/scientificprogramm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gwb.gov.in/CR/achi_hydroche_stu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0038"/>
            <a:ext cx="9144000" cy="1666981"/>
          </a:xfrm>
        </p:spPr>
        <p:txBody>
          <a:bodyPr>
            <a:normAutofit/>
          </a:bodyPr>
          <a:lstStyle/>
          <a:p>
            <a:r>
              <a:rPr lang="en-US" sz="4400" b="1" dirty="0"/>
              <a:t>EFFECTIVE WATER QUALITY MONITORING USING DATA 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191" y="509510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Department of Information Technology</a:t>
            </a:r>
          </a:p>
          <a:p>
            <a:r>
              <a:rPr lang="en-US" dirty="0"/>
              <a:t>SSN College of Engineering, Kalavakkam - 603 110</a:t>
            </a:r>
          </a:p>
          <a:p>
            <a:r>
              <a:rPr lang="en-US" dirty="0"/>
              <a:t>Academic Year 2015 - 2016</a:t>
            </a:r>
          </a:p>
          <a:p>
            <a:endParaRPr lang="en-US" dirty="0"/>
          </a:p>
        </p:txBody>
      </p:sp>
      <p:pic>
        <p:nvPicPr>
          <p:cNvPr id="4" name="Picture 3" descr="ss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191" y="3426891"/>
            <a:ext cx="3040116" cy="12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9291" y="1252116"/>
            <a:ext cx="499595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LOCAL FUSION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Parameter readings are obtained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Readings flood in after every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Sensors readings cleaned for false negative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With the resultant readings, mean values are 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Mean Reading of every parameter is compared with Indian Government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According to deviation from the standards of reasonable usage, levels or labels of parameters are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Labels fused and processed to provide a local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Three local fusion nodes for water, soil and air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2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060" y="1214157"/>
            <a:ext cx="4995956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b="1" dirty="0"/>
              <a:t>LOCAL FUSION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Preprocessing and Cleaning of input data and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Mean values are obtained using K-Means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Labels such as 'Very Safe', 'Safe', 'Below Safe' are fused and processed using Bayesian Classification to provide a Local Decision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4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41055" y="594196"/>
            <a:ext cx="8608497" cy="5975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652281" y="1498085"/>
            <a:ext cx="1369912" cy="59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55683" y="1498600"/>
            <a:ext cx="145165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Conductivity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58302" y="1498085"/>
            <a:ext cx="1369912" cy="59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Dissolved Oxygen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0026" y="894236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Local </a:t>
            </a:r>
          </a:p>
          <a:p>
            <a:pPr algn="ctr"/>
            <a:r>
              <a:rPr lang="en-US" dirty="0"/>
              <a:t>Fusion</a:t>
            </a:r>
          </a:p>
          <a:p>
            <a:pPr algn="ctr"/>
            <a:r>
              <a:rPr lang="en-US" dirty="0"/>
              <a:t>Module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99471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13383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02678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3930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01014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93930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80114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99851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94283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63408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583670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098423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03359" y="234003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99471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02678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4283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99851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69866" y="3839948"/>
            <a:ext cx="332356" cy="2943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583670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9031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98423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603359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27760" y="3114104"/>
            <a:ext cx="332356" cy="29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838596" y="3811194"/>
            <a:ext cx="332356" cy="2943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47716" y="3825571"/>
            <a:ext cx="332356" cy="2943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Diagonal Corner Rectangle 31"/>
          <p:cNvSpPr/>
          <p:nvPr/>
        </p:nvSpPr>
        <p:spPr>
          <a:xfrm>
            <a:off x="3464943" y="4493747"/>
            <a:ext cx="1863725" cy="357662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33" name="Snip Diagonal Corner Rectangle 32"/>
          <p:cNvSpPr/>
          <p:nvPr/>
        </p:nvSpPr>
        <p:spPr>
          <a:xfrm>
            <a:off x="6285716" y="4493747"/>
            <a:ext cx="1863725" cy="357662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Safe</a:t>
            </a:r>
          </a:p>
        </p:txBody>
      </p:sp>
      <p:sp>
        <p:nvSpPr>
          <p:cNvPr id="34" name="Snip Diagonal Corner Rectangle 33"/>
          <p:cNvSpPr/>
          <p:nvPr/>
        </p:nvSpPr>
        <p:spPr>
          <a:xfrm>
            <a:off x="9045293" y="4493747"/>
            <a:ext cx="1863725" cy="357662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Below Safe</a:t>
            </a:r>
          </a:p>
        </p:txBody>
      </p:sp>
      <p:sp>
        <p:nvSpPr>
          <p:cNvPr id="35" name="Flowchart: Document 34"/>
          <p:cNvSpPr/>
          <p:nvPr/>
        </p:nvSpPr>
        <p:spPr>
          <a:xfrm>
            <a:off x="5883340" y="5588580"/>
            <a:ext cx="2698597" cy="612775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Decision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27584" y="2590372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27999" y="2576067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012194" y="2583183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27586" y="3348873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27964" y="3332250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20267" y="3363250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7623" y="4836558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28017" y="4202610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28107" y="4838876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27675" y="4185007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019978" y="4195421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27533" y="5297443"/>
            <a:ext cx="16028" cy="2943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48444" y="4834313"/>
            <a:ext cx="3375" cy="446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54360" y="5286664"/>
            <a:ext cx="5671978" cy="160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5171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99" y="1264769"/>
            <a:ext cx="499595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CENTRAL FUSION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Local decisions or labels are obtained from the local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Fused and synthesized using Decision Tree Methods to provide a Final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Based on the Final Decision, priorities are retrieved whether the water can be used for drinking, washing or other purposes</a:t>
            </a:r>
          </a:p>
        </p:txBody>
      </p:sp>
    </p:spTree>
    <p:extLst>
      <p:ext uri="{BB962C8B-B14F-4D97-AF65-F5344CB8AC3E}">
        <p14:creationId xmlns:p14="http://schemas.microsoft.com/office/powerpoint/2010/main" val="416730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87347" y="1635284"/>
            <a:ext cx="26478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Local Decision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47515" y="1635284"/>
            <a:ext cx="26478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 Local Decision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68460" y="1635284"/>
            <a:ext cx="26478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Local Decision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68460" y="4332412"/>
            <a:ext cx="26478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Decision</a:t>
            </a:r>
          </a:p>
        </p:txBody>
      </p:sp>
      <p:sp>
        <p:nvSpPr>
          <p:cNvPr id="6" name="Left-Right-Up Arrow 5"/>
          <p:cNvSpPr/>
          <p:nvPr/>
        </p:nvSpPr>
        <p:spPr>
          <a:xfrm rot="10800000">
            <a:off x="2115153" y="3153596"/>
            <a:ext cx="8351472" cy="8509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7519"/>
            <a:ext cx="4995956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b="1" dirty="0"/>
              <a:t>WORK IN PROGRESS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771" y="4625768"/>
            <a:ext cx="9184309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Water datasets containing values of various parameters acquired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Preliminary preprocessing of data and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Determining the number of clusters using Elbow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K-Means Cluster Analysis and Ward Hierarchical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Feature Reduction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612956360"/>
              </p:ext>
            </p:extLst>
          </p:nvPr>
        </p:nvGraphicFramePr>
        <p:xfrm>
          <a:off x="545533" y="1091573"/>
          <a:ext cx="11306468" cy="323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30">
                  <a:extLst>
                    <a:ext uri="{9D8B030D-6E8A-4147-A177-3AD203B41FA5}">
                      <a16:colId xmlns:a16="http://schemas.microsoft.com/office/drawing/2014/main" val="2426579553"/>
                    </a:ext>
                  </a:extLst>
                </a:gridCol>
                <a:gridCol w="3003758">
                  <a:extLst>
                    <a:ext uri="{9D8B030D-6E8A-4147-A177-3AD203B41FA5}">
                      <a16:colId xmlns:a16="http://schemas.microsoft.com/office/drawing/2014/main" val="4018631199"/>
                    </a:ext>
                  </a:extLst>
                </a:gridCol>
                <a:gridCol w="1887170">
                  <a:extLst>
                    <a:ext uri="{9D8B030D-6E8A-4147-A177-3AD203B41FA5}">
                      <a16:colId xmlns:a16="http://schemas.microsoft.com/office/drawing/2014/main" val="1474450515"/>
                    </a:ext>
                  </a:extLst>
                </a:gridCol>
                <a:gridCol w="1887170">
                  <a:extLst>
                    <a:ext uri="{9D8B030D-6E8A-4147-A177-3AD203B41FA5}">
                      <a16:colId xmlns:a16="http://schemas.microsoft.com/office/drawing/2014/main" val="3831163361"/>
                    </a:ext>
                  </a:extLst>
                </a:gridCol>
                <a:gridCol w="1887170">
                  <a:extLst>
                    <a:ext uri="{9D8B030D-6E8A-4147-A177-3AD203B41FA5}">
                      <a16:colId xmlns:a16="http://schemas.microsoft.com/office/drawing/2014/main" val="4258501578"/>
                    </a:ext>
                  </a:extLst>
                </a:gridCol>
                <a:gridCol w="1887170">
                  <a:extLst>
                    <a:ext uri="{9D8B030D-6E8A-4147-A177-3AD203B41FA5}">
                      <a16:colId xmlns:a16="http://schemas.microsoft.com/office/drawing/2014/main" val="163407760"/>
                    </a:ext>
                  </a:extLst>
                </a:gridCol>
              </a:tblGrid>
              <a:tr h="417773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reduced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classes of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6346"/>
                  </a:ext>
                </a:extLst>
              </a:tr>
              <a:tr h="4277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UCI Wastewater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6044"/>
                  </a:ext>
                </a:extLst>
              </a:tr>
              <a:tr h="417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CPCB Basin wise Water Quality Data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34018"/>
                  </a:ext>
                </a:extLst>
              </a:tr>
              <a:tr h="417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CPCB Ganga 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9982"/>
                  </a:ext>
                </a:extLst>
              </a:tr>
              <a:tr h="417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CPCB Krishna 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53746"/>
                  </a:ext>
                </a:extLst>
              </a:tr>
              <a:tr h="417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CPCB Krishna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3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5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16429" y="299357"/>
            <a:ext cx="4995956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b="1" dirty="0"/>
              <a:t>RESULTS</a:t>
            </a:r>
          </a:p>
        </p:txBody>
      </p:sp>
      <p:pic>
        <p:nvPicPr>
          <p:cNvPr id="4" name="Picture 3" descr="res1.JPG"/>
          <p:cNvPicPr>
            <a:picLocks noChangeAspect="1"/>
          </p:cNvPicPr>
          <p:nvPr/>
        </p:nvPicPr>
        <p:blipFill>
          <a:blip r:embed="rId3"/>
          <a:srcRect l="40" t="7" r="22611" b="-7"/>
          <a:stretch>
            <a:fillRect/>
          </a:stretch>
        </p:blipFill>
        <p:spPr>
          <a:xfrm>
            <a:off x="542925" y="757140"/>
            <a:ext cx="9027433" cy="54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2.JPG"/>
          <p:cNvPicPr>
            <a:picLocks noChangeAspect="1"/>
          </p:cNvPicPr>
          <p:nvPr/>
        </p:nvPicPr>
        <p:blipFill>
          <a:blip r:embed="rId3"/>
          <a:srcRect l="-1" t="-88" r="27628" b="88"/>
          <a:stretch>
            <a:fillRect/>
          </a:stretch>
        </p:blipFill>
        <p:spPr>
          <a:xfrm>
            <a:off x="347663" y="357188"/>
            <a:ext cx="9401696" cy="51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3.JPG"/>
          <p:cNvPicPr>
            <a:picLocks noChangeAspect="1"/>
          </p:cNvPicPr>
          <p:nvPr/>
        </p:nvPicPr>
        <p:blipFill>
          <a:blip r:embed="rId3"/>
          <a:srcRect l="40" t="-130" r="30203" b="130"/>
          <a:stretch>
            <a:fillRect/>
          </a:stretch>
        </p:blipFill>
        <p:spPr>
          <a:xfrm>
            <a:off x="298170" y="248104"/>
            <a:ext cx="9450967" cy="52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7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4.JPG"/>
          <p:cNvPicPr>
            <a:picLocks noChangeAspect="1"/>
          </p:cNvPicPr>
          <p:nvPr/>
        </p:nvPicPr>
        <p:blipFill>
          <a:blip r:embed="rId3"/>
          <a:srcRect l="-11" t="22" r="28385" b="-22"/>
          <a:stretch>
            <a:fillRect/>
          </a:stretch>
        </p:blipFill>
        <p:spPr>
          <a:xfrm>
            <a:off x="387350" y="280761"/>
            <a:ext cx="8902424" cy="58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5188" y="962025"/>
            <a:ext cx="8550491" cy="53553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STUDENT PROJECT BY</a:t>
            </a:r>
          </a:p>
          <a:p>
            <a:endParaRPr lang="en-US" dirty="0"/>
          </a:p>
          <a:p>
            <a:r>
              <a:rPr lang="en-US" dirty="0"/>
              <a:t>    1.     AISHWARYA A.</a:t>
            </a:r>
          </a:p>
          <a:p>
            <a:r>
              <a:rPr lang="en-US" dirty="0"/>
              <a:t>            Reg No. : 312212205002</a:t>
            </a:r>
          </a:p>
          <a:p>
            <a:endParaRPr lang="en-US" dirty="0"/>
          </a:p>
          <a:p>
            <a:r>
              <a:rPr lang="en-US" dirty="0"/>
              <a:t>    2.     ARUN SHUNMUGAM J.</a:t>
            </a:r>
          </a:p>
          <a:p>
            <a:r>
              <a:rPr lang="en-US" dirty="0"/>
              <a:t>            Reg No. : 312212205014</a:t>
            </a:r>
          </a:p>
          <a:p>
            <a:endParaRPr lang="en-US" dirty="0"/>
          </a:p>
          <a:p>
            <a:r>
              <a:rPr lang="en-US" dirty="0"/>
              <a:t>    3.     DEEPAK S.</a:t>
            </a:r>
          </a:p>
          <a:p>
            <a:r>
              <a:rPr lang="en-US" dirty="0"/>
              <a:t>            Reg No. : 312212205023</a:t>
            </a:r>
          </a:p>
          <a:p>
            <a:endParaRPr lang="en-US" dirty="0"/>
          </a:p>
          <a:p>
            <a:r>
              <a:rPr lang="en-US" dirty="0"/>
              <a:t>PROJECT GUIDES</a:t>
            </a:r>
          </a:p>
          <a:p>
            <a:endParaRPr lang="en-US" dirty="0"/>
          </a:p>
          <a:p>
            <a:r>
              <a:rPr lang="en-US" b="1" dirty="0"/>
              <a:t>Ms. S. Mohanavalli</a:t>
            </a:r>
          </a:p>
          <a:p>
            <a:r>
              <a:rPr lang="en-US" dirty="0"/>
              <a:t>Assistant Professor</a:t>
            </a:r>
          </a:p>
          <a:p>
            <a:endParaRPr lang="en-US" dirty="0"/>
          </a:p>
          <a:p>
            <a:r>
              <a:rPr lang="en-US" b="1" dirty="0"/>
              <a:t>Ms. Srividya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924128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5.JPG"/>
          <p:cNvPicPr>
            <a:picLocks noChangeAspect="1"/>
          </p:cNvPicPr>
          <p:nvPr/>
        </p:nvPicPr>
        <p:blipFill>
          <a:blip r:embed="rId3"/>
          <a:srcRect l="-45" t="-69" r="34018" b="69"/>
          <a:stretch>
            <a:fillRect/>
          </a:stretch>
        </p:blipFill>
        <p:spPr>
          <a:xfrm>
            <a:off x="369002" y="412070"/>
            <a:ext cx="8915677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7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85" y="1441661"/>
            <a:ext cx="4995956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b="1" dirty="0"/>
              <a:t>FEATURE EXTRACTION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Real-time data flows in at regular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Lesser control over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Clustering similarity between different number of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Currently using brute force method to extract the core attributes from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Core attributes vary with data. Dataset 1 core attribute is pH but for dataset 2 core attribute is different. Difference due to diverse water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When control over horizontal loading of data cannot be achieved, vertical control can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Greatly reduces time &amp; space and also improves processing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Regression technique to select features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39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1508" y="2344287"/>
            <a:ext cx="918430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Attribute Selection using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Processing of Air and Soil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Deciding the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Identifying the classes of water and their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Developing the training dataset and 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Local Fusion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Central Fusion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677" y="1430543"/>
            <a:ext cx="3185434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62487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75" y="509589"/>
            <a:ext cx="334446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/>
              <a:t>LITERATURE SURVEY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0386" y="1411685"/>
            <a:ext cx="10905346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Jiawei Han and Micheline Kamber, “Data Mining Concepts and Techniques”, Second Edition, Elsevier,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R. A. Smith, G. E. Schwarz, and R. B. Alexander, “Regional interpretation of water quality monitoring data,” Water  Resources Research, vol. 33, no. 12, pp. 2781–2798, 1997.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I. Stoianov, L. Nachman, A. Whittle, S. Madden, and R. Kling, “Sensor Network for Monitoring Water Supply and Sewer Systems: Lessons from Boston,” in Proceedings of ASCE Conference,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D. Byer and K. Carlson, “Realtime detection of intentional chemical contamination in the distribution systems,” American Water Works Association Journal, vol. 97, no. 7, pp. 130–141,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Ebrahim Karami, Francis M. Bui, and Ha H. Nguyen, “Multisensor Data Fusion for Water Quality Monitoring Using Wireless Sensor Networks”, 2012, IEEE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Bureau Of Indian Standards, "Indian Standard Drinking Water Specification (Second Edition) ICS" 13.060.20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Department of Science and Technology, </a:t>
            </a:r>
            <a:r>
              <a:rPr lang="en-US" dirty="0" err="1">
                <a:latin typeface="Calibri" charset="0"/>
              </a:rPr>
              <a:t>India : Big</a:t>
            </a:r>
            <a:r>
              <a:rPr lang="en-US" dirty="0">
                <a:latin typeface="Calibri" charset="0"/>
              </a:rPr>
              <a:t> Data Initiative </a:t>
            </a:r>
            <a:r>
              <a:rPr lang="en-US" dirty="0">
                <a:latin typeface="Calibri" charset="0"/>
                <a:hlinkClick r:id="rId3"/>
              </a:rPr>
              <a:t>http://www.dst.gov.in/scientificprogramme/</a:t>
            </a: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 err="1">
                <a:latin typeface="Calibri" charset="0"/>
              </a:rPr>
              <a:t>bigdatainitiative</a:t>
            </a:r>
            <a:r>
              <a:rPr lang="en-US" dirty="0">
                <a:latin typeface="Calibri" charset="0"/>
              </a:rPr>
              <a:t>.html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Eduardo F. Nakamura, Antonio A.F. Loureiro, and Alejandro C. Frery, “Information Fusion for Wireless Sensor Networks: Methods, Models and Classifications”, 2007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  <a:hlinkClick r:id="rId4"/>
              </a:rPr>
              <a:t>http://cgwb.gov.in/CR/achi_hydroche_stu.html</a:t>
            </a:r>
            <a:endParaRPr lang="en-US" dirty="0"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0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1178" y="1052430"/>
            <a:ext cx="918430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World Health Organization (WHO)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Central Pollution Control Board (CPCB)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American Public Health Association (APHA)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Indian Public Health Association (IPHA)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India - WRIS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Indian Association of Hydrologists (IAH)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7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94731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946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581" y="1137919"/>
            <a:ext cx="2743200" cy="10156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INTRODUCTION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25860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robust </a:t>
            </a:r>
            <a:r>
              <a:rPr lang="en-US" b="1" dirty="0"/>
              <a:t>Real-Time Water Quality Monitoring System</a:t>
            </a:r>
            <a:r>
              <a:rPr lang="en-US" dirty="0"/>
              <a:t> to detect and identify the quality of water dynamically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combination of </a:t>
            </a:r>
            <a:r>
              <a:rPr lang="en-US" b="1" dirty="0"/>
              <a:t>Data Analytics, Data Fusion and Machine Learning</a:t>
            </a:r>
            <a:r>
              <a:rPr lang="en-US" dirty="0"/>
              <a:t>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Real-time Data from Water and surroundings obtained and processed to alert the user when water detected non-potable or non-usable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classifies water usage according to different </a:t>
            </a:r>
            <a:r>
              <a:rPr lang="en-US"/>
              <a:t>needs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Affordable by a common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Suited to Indian circumstances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0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4557" y="401256"/>
            <a:ext cx="3502388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Overall System Design</a:t>
            </a:r>
          </a:p>
        </p:txBody>
      </p:sp>
      <p:sp>
        <p:nvSpPr>
          <p:cNvPr id="8" name="Can 7"/>
          <p:cNvSpPr/>
          <p:nvPr/>
        </p:nvSpPr>
        <p:spPr>
          <a:xfrm>
            <a:off x="378576" y="2007415"/>
            <a:ext cx="2179397" cy="25061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</a:t>
            </a:r>
          </a:p>
          <a:p>
            <a:pPr algn="ctr"/>
            <a:r>
              <a:rPr lang="en-US" dirty="0"/>
              <a:t>Source</a:t>
            </a:r>
          </a:p>
        </p:txBody>
      </p:sp>
      <p:sp>
        <p:nvSpPr>
          <p:cNvPr id="13" name="Chevron 12"/>
          <p:cNvSpPr/>
          <p:nvPr/>
        </p:nvSpPr>
        <p:spPr>
          <a:xfrm>
            <a:off x="2412972" y="2522215"/>
            <a:ext cx="293969" cy="3079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398595" y="3107282"/>
            <a:ext cx="293969" cy="3079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2398595" y="3709968"/>
            <a:ext cx="293969" cy="3079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2814649" y="3028207"/>
            <a:ext cx="1621962" cy="48418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8" name="Oval 17"/>
          <p:cNvSpPr/>
          <p:nvPr/>
        </p:nvSpPr>
        <p:spPr>
          <a:xfrm>
            <a:off x="4572190" y="918841"/>
            <a:ext cx="1496444" cy="142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Local Fusion</a:t>
            </a:r>
          </a:p>
        </p:txBody>
      </p:sp>
      <p:sp>
        <p:nvSpPr>
          <p:cNvPr id="19" name="Oval 18"/>
          <p:cNvSpPr/>
          <p:nvPr/>
        </p:nvSpPr>
        <p:spPr>
          <a:xfrm>
            <a:off x="4572190" y="4167754"/>
            <a:ext cx="1496444" cy="142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Local Fusion</a:t>
            </a:r>
          </a:p>
        </p:txBody>
      </p:sp>
      <p:sp>
        <p:nvSpPr>
          <p:cNvPr id="20" name="Oval 19"/>
          <p:cNvSpPr/>
          <p:nvPr/>
        </p:nvSpPr>
        <p:spPr>
          <a:xfrm>
            <a:off x="4572190" y="2541102"/>
            <a:ext cx="1496444" cy="142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Soil Local Fusion</a:t>
            </a:r>
            <a:endParaRPr lang="en-US" dirty="0"/>
          </a:p>
        </p:txBody>
      </p:sp>
      <p:sp>
        <p:nvSpPr>
          <p:cNvPr id="27" name="Chevron 26"/>
          <p:cNvSpPr/>
          <p:nvPr/>
        </p:nvSpPr>
        <p:spPr>
          <a:xfrm rot="2160000">
            <a:off x="6281657" y="1393294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 rot="-180000">
            <a:off x="6281657" y="3001177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rot="-1440000">
            <a:off x="6296035" y="4642207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 rot="2160000">
            <a:off x="6756110" y="167978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 rot="-180000">
            <a:off x="6770488" y="3015554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 rot="-1440000">
            <a:off x="6770488" y="4447140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70623" y="2533913"/>
            <a:ext cx="1496444" cy="142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Fusion</a:t>
            </a:r>
          </a:p>
        </p:txBody>
      </p:sp>
      <p:sp>
        <p:nvSpPr>
          <p:cNvPr id="38" name="Striped Right Arrow 37"/>
          <p:cNvSpPr/>
          <p:nvPr/>
        </p:nvSpPr>
        <p:spPr>
          <a:xfrm>
            <a:off x="8954686" y="3028207"/>
            <a:ext cx="978408" cy="484632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Diagonal Corner Rectangle 38"/>
          <p:cNvSpPr/>
          <p:nvPr/>
        </p:nvSpPr>
        <p:spPr>
          <a:xfrm>
            <a:off x="10048453" y="2653931"/>
            <a:ext cx="1850837" cy="1092200"/>
          </a:xfrm>
          <a:prstGeom prst="round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and Class of usage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5000" y="4037385"/>
            <a:ext cx="1480493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2964" y="5738725"/>
            <a:ext cx="3503613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90563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59" y="1264769"/>
            <a:ext cx="4995956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ORIGIN AND IMPORTANCE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Despite already developed sophisticated systems, neither affordable nor suitable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Water, a depleting resource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Cost-effective systems are 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Classify water, rather waste it (Know your water)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 correlation between water quality and human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Water-borne diseases, Improper discharge of Industrial Wastes, Domestic sewage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Only preliminary research is being done regarding application of Data Fusion in Environmental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Contribution to Environment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4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5274" y="1186309"/>
            <a:ext cx="4995956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b="1" dirty="0"/>
              <a:t>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9713" y="2004767"/>
            <a:ext cx="9184309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pollutants: </a:t>
            </a:r>
            <a:r>
              <a:rPr lang="en-US" dirty="0">
                <a:latin typeface="Calibri" charset="0"/>
              </a:rPr>
              <a:t>Asbestos, Lead, Mercury, Nitrates, Phosphates, Sulphur, Oils, Petrochemicals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Industries involved: complex organic chemical industries, electric power plants, food industry, iron and steel industry, mines and quarries, nuclear industry, pulp and paper industry, water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Causes: chemicals, pathogens, solids and emulsions, hydraulic fracturing, unregulated industrial waste discharge, lacks sufficient treatment capacity in India, growing population, unrelenting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Effects: elevated temperature, discoloration, increased turbidity, toxic wastes increase, oxygen depletion, affecting plants, fishes' gills, waterborne diseases in humans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9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422" y="1262774"/>
            <a:ext cx="2743200" cy="10156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dirty="0"/>
              <a:t>OBJECTIVE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0442" y="2149268"/>
            <a:ext cx="9184309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identify the quality of water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classify the usage of water according to the various domestic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alert the user whenever desired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To plan and prioritize of pollution control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To assess the nature and extent of pollution control needed in different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To evaluate effectiveness of pollution control measures already in existence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To evaluate water quality trend over a period of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To understand the environmental fate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 To assess the fitness of water for different uses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7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13" y="1239650"/>
            <a:ext cx="3275037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/>
              <a:t>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System to alert an user if the water being consumed becomes not safe.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The entire system can be divided into local fusion modules and a central fusion module, each observing values from water, air and soil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Feature reduction or attribute selection can be done in order to reduce time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charset="0"/>
            </a:endParaRP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725" y="1202909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b="1" dirty="0"/>
              <a:t>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10" y="2285339"/>
            <a:ext cx="918430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gather readings of various </a:t>
            </a:r>
            <a:r>
              <a:rPr lang="en-US" b="1" dirty="0"/>
              <a:t>parameters</a:t>
            </a:r>
            <a:r>
              <a:rPr lang="en-US" dirty="0"/>
              <a:t> of </a:t>
            </a:r>
            <a:r>
              <a:rPr lang="en-US" b="1" dirty="0"/>
              <a:t>water, soil </a:t>
            </a:r>
            <a:r>
              <a:rPr lang="en-US" dirty="0"/>
              <a:t>and surrounding</a:t>
            </a:r>
            <a:r>
              <a:rPr lang="en-US" b="1" dirty="0"/>
              <a:t> air</a:t>
            </a:r>
            <a:r>
              <a:rPr lang="en-US" dirty="0"/>
              <a:t>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clean and fuse the parameters of every resource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provide a local decision at every local fusion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fuse and process the local decisions to provide one final decision at the central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alert the user with a prompt regarding when the water is detected non-potable or non-usable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69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EFFECTIVE WATER QUALITY MONITORING USING DATA FUSION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</cp:revision>
  <dcterms:created xsi:type="dcterms:W3CDTF">2013-07-15T20:26:40Z</dcterms:created>
  <dcterms:modified xsi:type="dcterms:W3CDTF">2016-02-13T04:21:33Z</dcterms:modified>
</cp:coreProperties>
</file>