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2" name="Deepak Shanmugam"/>
  <p:cmAuthor clrIdx="1" id="1" initials="" lastIdx="1" name="Aish Eswar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1213CDF-856D-4C7D-A1DF-074692DBB010}">
  <a:tblStyle styleId="{71213CDF-856D-4C7D-A1DF-074692DBB010}" styleName="Table_0"/>
  <a:tblStyle styleId="{75155161-DBC3-4E82-A1F8-0CD33DC322F7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Other feature extractions la not needed</p:text>
  </p:cm>
  <p:cm authorId="1" idx="1">
    <p:pos x="6000" y="100"/>
    <p:text>summa poduven we tried nu.. aparam remove panniralaam</p:text>
  </p:cm>
  <p:cm authorId="0" idx="2">
    <p:pos x="6000" y="200"/>
    <p:text>Slide no 19 la irundhavadhu thookiru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09479" y="160452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09479" y="368208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160" y="1604520"/>
            <a:ext cx="4986359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160" y="1604520"/>
            <a:ext cx="4986359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09479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6231960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09479" y="273600"/>
            <a:ext cx="10972440" cy="5307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6231960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09479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609479" y="368208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09479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9479" y="1604520"/>
            <a:ext cx="1097208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jpg"/><Relationship Id="rId4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Relationship Id="rId4" Type="http://schemas.openxmlformats.org/officeDocument/2006/relationships/image" Target="../media/image0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7.jpg"/><Relationship Id="rId4" Type="http://schemas.openxmlformats.org/officeDocument/2006/relationships/image" Target="../media/image0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dst.gov.in/scientificprogramme/" TargetMode="External"/><Relationship Id="rId4" Type="http://schemas.openxmlformats.org/officeDocument/2006/relationships/hyperlink" Target="http://cgwb.gov.in/CR/achi_hydroche_stu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523879" y="299880"/>
            <a:ext cx="9142920" cy="166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EFFECTIVE WATER QUALITY MONITORING USING DATA FUSION</a:t>
            </a:r>
          </a:p>
        </p:txBody>
      </p:sp>
      <p:sp>
        <p:nvSpPr>
          <p:cNvPr id="60" name="Shape 60"/>
          <p:cNvSpPr/>
          <p:nvPr/>
        </p:nvSpPr>
        <p:spPr>
          <a:xfrm>
            <a:off x="1432079" y="5095080"/>
            <a:ext cx="9142920" cy="1654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SSN College of Engineering, Kalavakkam - 603 110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Academic Year 2015 - 2016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0200" y="3426839"/>
            <a:ext cx="3039119" cy="119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52634" y="684229"/>
            <a:ext cx="4995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FUSION MODULE</a:t>
            </a:r>
          </a:p>
        </p:txBody>
      </p:sp>
      <p:sp>
        <p:nvSpPr>
          <p:cNvPr id="142" name="Shape 142"/>
          <p:cNvSpPr/>
          <p:nvPr/>
        </p:nvSpPr>
        <p:spPr>
          <a:xfrm>
            <a:off x="1801080" y="1557255"/>
            <a:ext cx="9183300" cy="31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Parameter readings are obtained 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Sensors readings cleaned for false negative values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 the resultant readings, mean values are determined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Mean Reading of every parameter is compared with Indian Government Standards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According to deviation from the standards of reasonable usage, levels or labels of parameters are assigned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Labels fused and processed to provide a local decision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Three local fusion nodes for water, soil and air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9100325" y="375945"/>
            <a:ext cx="274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Fusion</a:t>
            </a:r>
            <a:r>
              <a:rPr lang="en-US" sz="3000"/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396840" y="303135"/>
            <a:ext cx="8607300" cy="5974200"/>
            <a:chOff x="2741040" y="594360"/>
            <a:chExt cx="8607300" cy="5974200"/>
          </a:xfrm>
        </p:grpSpPr>
        <p:sp>
          <p:nvSpPr>
            <p:cNvPr id="150" name="Shape 150"/>
            <p:cNvSpPr/>
            <p:nvPr/>
          </p:nvSpPr>
          <p:spPr>
            <a:xfrm>
              <a:off x="2741040" y="594360"/>
              <a:ext cx="8607300" cy="5974200"/>
            </a:xfrm>
            <a:prstGeom prst="roundRect">
              <a:avLst>
                <a:gd fmla="val 16667" name="adj"/>
              </a:avLst>
            </a:prstGeom>
            <a:solidFill>
              <a:srgbClr val="B7CCE4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3652200" y="1497959"/>
              <a:ext cx="1368719" cy="59688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pH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6455519" y="1498679"/>
              <a:ext cx="1450440" cy="59579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Conductivity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9258479" y="1497959"/>
              <a:ext cx="1368719" cy="59688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Dissolved Oxygen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439956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911340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4902839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89376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3400919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3893760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777996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729972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6794279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626328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0583639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009836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960336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4399560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4902839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794279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7299720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4169880" y="3840119"/>
              <a:ext cx="331199" cy="293400"/>
            </a:xfrm>
            <a:prstGeom prst="ellipse">
              <a:avLst/>
            </a:prstGeom>
            <a:solidFill>
              <a:srgbClr val="00B0F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0583639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248880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0098360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9603360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9127800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9838439" y="3811319"/>
              <a:ext cx="331199" cy="293400"/>
            </a:xfrm>
            <a:prstGeom prst="ellipse">
              <a:avLst/>
            </a:prstGeom>
            <a:solidFill>
              <a:srgbClr val="00B0F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7047720" y="3825719"/>
              <a:ext cx="331199" cy="293400"/>
            </a:xfrm>
            <a:prstGeom prst="ellipse">
              <a:avLst/>
            </a:prstGeom>
            <a:solidFill>
              <a:srgbClr val="00B0F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65000" y="4493880"/>
              <a:ext cx="1862640" cy="356759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31859B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Important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9045360" y="4493880"/>
              <a:ext cx="1862640" cy="356759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31859B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Important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5883480" y="5588639"/>
              <a:ext cx="2697479" cy="611640"/>
            </a:xfrm>
            <a:prstGeom prst="flowChartDocument">
              <a:avLst/>
            </a:prstGeom>
            <a:solidFill>
              <a:srgbClr val="205867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Local Decision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4327560" y="2590200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83" name="Shape 183"/>
            <p:cNvSpPr/>
            <p:nvPr/>
          </p:nvSpPr>
          <p:spPr>
            <a:xfrm>
              <a:off x="7228079" y="2576159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84" name="Shape 184"/>
            <p:cNvSpPr/>
            <p:nvPr/>
          </p:nvSpPr>
          <p:spPr>
            <a:xfrm>
              <a:off x="10012320" y="2583359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85" name="Shape 185"/>
            <p:cNvSpPr/>
            <p:nvPr/>
          </p:nvSpPr>
          <p:spPr>
            <a:xfrm>
              <a:off x="4327560" y="3348719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86" name="Shape 186"/>
            <p:cNvSpPr/>
            <p:nvPr/>
          </p:nvSpPr>
          <p:spPr>
            <a:xfrm>
              <a:off x="7228079" y="3332160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87" name="Shape 187"/>
            <p:cNvSpPr/>
            <p:nvPr/>
          </p:nvSpPr>
          <p:spPr>
            <a:xfrm>
              <a:off x="10020239" y="3363119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88" name="Shape 188"/>
            <p:cNvSpPr/>
            <p:nvPr/>
          </p:nvSpPr>
          <p:spPr>
            <a:xfrm>
              <a:off x="7227720" y="4836600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89" name="Shape 189"/>
            <p:cNvSpPr/>
            <p:nvPr/>
          </p:nvSpPr>
          <p:spPr>
            <a:xfrm>
              <a:off x="4327919" y="4202639"/>
              <a:ext cx="15120" cy="293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90" name="Shape 190"/>
            <p:cNvSpPr/>
            <p:nvPr/>
          </p:nvSpPr>
          <p:spPr>
            <a:xfrm>
              <a:off x="4328280" y="4838760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91" name="Shape 191"/>
            <p:cNvSpPr/>
            <p:nvPr/>
          </p:nvSpPr>
          <p:spPr>
            <a:xfrm>
              <a:off x="7227720" y="4185000"/>
              <a:ext cx="15120" cy="293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92" name="Shape 192"/>
            <p:cNvSpPr/>
            <p:nvPr/>
          </p:nvSpPr>
          <p:spPr>
            <a:xfrm>
              <a:off x="10019879" y="4195439"/>
              <a:ext cx="15120" cy="293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93" name="Shape 193"/>
            <p:cNvSpPr/>
            <p:nvPr/>
          </p:nvSpPr>
          <p:spPr>
            <a:xfrm>
              <a:off x="7227360" y="5297400"/>
              <a:ext cx="15120" cy="293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94" name="Shape 194"/>
            <p:cNvSpPr/>
            <p:nvPr/>
          </p:nvSpPr>
          <p:spPr>
            <a:xfrm>
              <a:off x="10048320" y="4834439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195" name="Shape 195"/>
            <p:cNvSpPr/>
            <p:nvPr/>
          </p:nvSpPr>
          <p:spPr>
            <a:xfrm>
              <a:off x="4354200" y="5286600"/>
              <a:ext cx="5670719" cy="151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6" name="Shape 196"/>
            <p:cNvSpPr/>
            <p:nvPr/>
          </p:nvSpPr>
          <p:spPr>
            <a:xfrm>
              <a:off x="6285600" y="4493880"/>
              <a:ext cx="1862700" cy="3567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31859B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Unimportant</a:t>
              </a:r>
            </a:p>
          </p:txBody>
        </p:sp>
      </p:grpSp>
      <p:sp>
        <p:nvSpPr>
          <p:cNvPr id="197" name="Shape 197"/>
          <p:cNvSpPr txBox="1"/>
          <p:nvPr/>
        </p:nvSpPr>
        <p:spPr>
          <a:xfrm>
            <a:off x="9100325" y="1863750"/>
            <a:ext cx="23151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Preprocessing and Normalization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9100325" y="3108275"/>
            <a:ext cx="1965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K-Means Clustering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9100325" y="3712925"/>
            <a:ext cx="1965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Feature Extraction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9100325" y="4484625"/>
            <a:ext cx="208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Classification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982584" y="990004"/>
            <a:ext cx="4995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PREPROCESSING AND CLUSTERING</a:t>
            </a:r>
          </a:p>
        </p:txBody>
      </p:sp>
      <p:sp>
        <p:nvSpPr>
          <p:cNvPr id="206" name="Shape 206"/>
          <p:cNvSpPr/>
          <p:nvPr/>
        </p:nvSpPr>
        <p:spPr>
          <a:xfrm>
            <a:off x="1888455" y="1775655"/>
            <a:ext cx="9183300" cy="31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with missing values identified and omitted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Normalization done for every value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Elbow Method used to determine optimal number of clusters for dataset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 used to categorize the datapoints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labels are appended to the dataset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Shape 211"/>
          <p:cNvGrpSpPr/>
          <p:nvPr/>
        </p:nvGrpSpPr>
        <p:grpSpPr>
          <a:xfrm>
            <a:off x="2630863" y="829926"/>
            <a:ext cx="6930264" cy="4717741"/>
            <a:chOff x="6663725" y="305750"/>
            <a:chExt cx="4722175" cy="3341650"/>
          </a:xfrm>
        </p:grpSpPr>
        <p:pic>
          <p:nvPicPr>
            <p:cNvPr id="212" name="Shape 2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63725" y="305750"/>
              <a:ext cx="4722175" cy="2664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Shape 213"/>
            <p:cNvSpPr txBox="1"/>
            <p:nvPr/>
          </p:nvSpPr>
          <p:spPr>
            <a:xfrm>
              <a:off x="6738800" y="3210600"/>
              <a:ext cx="45720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00"/>
                <a:t>Elbow Method Optimal Clusters = 2 for UCI Water Dataset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Shape 218"/>
          <p:cNvGrpSpPr/>
          <p:nvPr/>
        </p:nvGrpSpPr>
        <p:grpSpPr>
          <a:xfrm>
            <a:off x="451592" y="655140"/>
            <a:ext cx="5518609" cy="4877607"/>
            <a:chOff x="3229105" y="713469"/>
            <a:chExt cx="6202775" cy="4775880"/>
          </a:xfrm>
        </p:grpSpPr>
        <p:pic>
          <p:nvPicPr>
            <p:cNvPr id="219" name="Shape 2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29105" y="713469"/>
              <a:ext cx="6202775" cy="3850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Shape 220"/>
            <p:cNvSpPr txBox="1"/>
            <p:nvPr/>
          </p:nvSpPr>
          <p:spPr>
            <a:xfrm>
              <a:off x="3374737" y="4921450"/>
              <a:ext cx="5911500" cy="5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800"/>
                <a:t>Plot graph of the clusters formed for UCI Water Dataset</a:t>
              </a:r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x="6260950" y="655150"/>
            <a:ext cx="5518599" cy="4877600"/>
            <a:chOff x="6129950" y="655150"/>
            <a:chExt cx="5518599" cy="4877600"/>
          </a:xfrm>
        </p:grpSpPr>
        <p:pic>
          <p:nvPicPr>
            <p:cNvPr id="222" name="Shape 2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29950" y="655150"/>
              <a:ext cx="5518599" cy="39168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Shape 223"/>
            <p:cNvSpPr txBox="1"/>
            <p:nvPr/>
          </p:nvSpPr>
          <p:spPr>
            <a:xfrm>
              <a:off x="6173650" y="4862850"/>
              <a:ext cx="5431200" cy="6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800"/>
                <a:t>Hierarchical Clustering for UCI Water Dataset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Shape 228"/>
          <p:cNvGraphicFramePr/>
          <p:nvPr/>
        </p:nvGraphicFramePr>
        <p:xfrm>
          <a:off x="198000" y="1893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{71213CDF-856D-4C7D-A1DF-074692DBB010}</a:tableStyleId>
              </a:tblPr>
              <a:tblGrid>
                <a:gridCol w="864000"/>
                <a:gridCol w="3443400"/>
                <a:gridCol w="2163250"/>
                <a:gridCol w="2163250"/>
                <a:gridCol w="1958050"/>
              </a:tblGrid>
              <a:tr h="54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S.No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of the dataset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Attributes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clusters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means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(For instance)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</a:tr>
              <a:tr h="123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UCI Water Dataset 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clusters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Cluster1 - 271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 – 109 entries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1-pH(7.778544)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2-pH(7.927731)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</a:tr>
              <a:tr h="1234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UCI Water Dataset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(pH,Conductivity,B.O.D)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clusters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Cluster1 – 261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 – 119 entries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1-pH(7.778544)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2-pH(7.927731)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</a:tr>
              <a:tr h="146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CPCB Basin wise Water Quality Data 2011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clusters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Cluster1 – 50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 – 1078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1-B.O.D(11.122000)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Cluster2-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B.O.D(4.740616)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</a:tr>
              <a:tr h="1463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CPCB Basin wise Water Quality Data 2011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(pH,Conductivity,B.O.D)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clusters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Cluster1 – 50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 – 1078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1-B.O.D(11.122000)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Cluster2-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B.O.D(4.740616)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Shape 233"/>
          <p:cNvGraphicFramePr/>
          <p:nvPr/>
        </p:nvGraphicFramePr>
        <p:xfrm>
          <a:off x="198000" y="1893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{71213CDF-856D-4C7D-A1DF-074692DBB010}</a:tableStyleId>
              </a:tblPr>
              <a:tblGrid>
                <a:gridCol w="864000"/>
                <a:gridCol w="3443400"/>
                <a:gridCol w="2163250"/>
                <a:gridCol w="2163250"/>
                <a:gridCol w="1958050"/>
              </a:tblGrid>
              <a:tr h="54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S.No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of the dataset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Attributes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clusters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means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(For instance)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</a:tr>
              <a:tr h="123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CPCB Ganga 2003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clusters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Cluster1 – 2 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 – 25 entries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1-pH(7.650)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2-pH(7.864)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</a:tr>
              <a:tr h="1234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CPCB Ganga 2003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(pH,Conductivity,B.O.D)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clusters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Cluster1 – 2 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 – 25 entries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1-pH(7.650)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2-pH(7.864)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</a:tr>
              <a:tr h="146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CPCB Krishna 2003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clusters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Cluster1 – 9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 – 4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1-B.O.D(5.288889)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Cluster2-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B.O.D(1.800000)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</a:tr>
              <a:tr h="1463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CPCB Krishna 2003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(pH,Conductivity,B.O.D, Faecal Coliform,Total Coliform)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clusters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Cluster1 – 9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 – 4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1-B.O.D(5.288889)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Cluster2-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B.O.D(1.800000)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Shape 238"/>
          <p:cNvGraphicFramePr/>
          <p:nvPr/>
        </p:nvGraphicFramePr>
        <p:xfrm>
          <a:off x="198000" y="1893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{71213CDF-856D-4C7D-A1DF-074692DBB010}</a:tableStyleId>
              </a:tblPr>
              <a:tblGrid>
                <a:gridCol w="864000"/>
                <a:gridCol w="3443400"/>
                <a:gridCol w="2163250"/>
                <a:gridCol w="2163250"/>
                <a:gridCol w="1958050"/>
              </a:tblGrid>
              <a:tr h="54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S.No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of the dataset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Attributes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clusters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means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(For instance)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</a:tr>
              <a:tr h="123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CPCB Krishna 2004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clusters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Cluster1 – 13 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 – 7 entries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1-pH(7.730769)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2-pH(8.300000)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</a:tr>
              <a:tr h="1234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CPCB Krishna 2004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(pH,Conductivity,B.O.D,Faecal Coliform,Total Coliform)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clusters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Cluster1 – 13 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 – 7 entries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1-pH(7.730769)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2-pH(8.300000)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261054" y="597275"/>
            <a:ext cx="4995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</a:p>
        </p:txBody>
      </p:sp>
      <p:sp>
        <p:nvSpPr>
          <p:cNvPr id="245" name="Shape 245"/>
          <p:cNvSpPr/>
          <p:nvPr/>
        </p:nvSpPr>
        <p:spPr>
          <a:xfrm>
            <a:off x="1830180" y="1309730"/>
            <a:ext cx="9183300" cy="28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Real-time data flows in at regular intervals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Lesser control over data 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Clustering similarity between different number of attributes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Currently using brute force method to extract the core attributes from all others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attributes vary with data. Dataset 1 core attribute is pH but for dataset 2 core attribute is different. Difference due to diverse water sources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control over horizontal loading of data cannot be achieved, vertical control can be done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Greatly reduces time &amp; space and also improves processing efficiency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349475" y="393125"/>
            <a:ext cx="42954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METHODS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2140400" y="961025"/>
            <a:ext cx="7775400" cy="3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Brute Force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Chi-Squared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Networks with Feature Extraction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Removal of Redundant Features by Correlation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Vector Quantization (LVQ)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Feature Extraction with Random Forest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Boruta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Least Squares Discriminant Analysis (PLSDA)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640700" y="4470100"/>
            <a:ext cx="42954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METHODS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2140400" y="5139925"/>
            <a:ext cx="73530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Bayes Classification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Machine (SVM)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850504" y="510545"/>
            <a:ext cx="8549400" cy="53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PROJECT BY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1.     AISHWARYA 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Reg No. : 312212205002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2.     ARUN SHUNMUGAM J.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Reg No. : 312212205014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3.     DEEPAK 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Reg No. : 312212205023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GUIDES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Ms. S. Mohanavalli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Ms. Srividya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2082150" y="1849175"/>
            <a:ext cx="5591100" cy="2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FF0000"/>
              </a:solidFill>
            </a:endParaRPr>
          </a:p>
        </p:txBody>
      </p:sp>
      <p:graphicFrame>
        <p:nvGraphicFramePr>
          <p:cNvPr id="259" name="Shape 259"/>
          <p:cNvGraphicFramePr/>
          <p:nvPr/>
        </p:nvGraphicFramePr>
        <p:xfrm>
          <a:off x="837775" y="18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{75155161-DBC3-4E82-A1F8-0CD33DC322F7}</a:tableStyleId>
              </a:tblPr>
              <a:tblGrid>
                <a:gridCol w="701525"/>
                <a:gridCol w="2303175"/>
                <a:gridCol w="1502350"/>
                <a:gridCol w="1502350"/>
                <a:gridCol w="1502350"/>
                <a:gridCol w="1502350"/>
                <a:gridCol w="1502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S.NO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FE METHODS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NO. OF PARAMETERS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ACCURACY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PRECISION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RECALL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F-SCORE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0.9532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0.9824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0.9654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0.9484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Union (RandomForest +ChiSquared)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0.9636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0.9759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0.9581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ChiSquared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0.9662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0.9627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0.9595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0.9558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0.9849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0.9646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0.9500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RFE with 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0.9480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0.9702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0.9702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0.9412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Intersection (RF + Chi)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0.9558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0.9504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0.9472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0" name="Shape 260"/>
          <p:cNvSpPr txBox="1"/>
          <p:nvPr/>
        </p:nvSpPr>
        <p:spPr>
          <a:xfrm>
            <a:off x="837775" y="538775"/>
            <a:ext cx="27228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800"/>
              <a:t>RESULTS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837775" y="1155000"/>
            <a:ext cx="3305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Classifier used : Naive Bayes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624" y="465112"/>
            <a:ext cx="8230750" cy="49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2038475" y="1514300"/>
            <a:ext cx="5591100" cy="2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FF0000"/>
              </a:solidFill>
            </a:endParaRPr>
          </a:p>
        </p:txBody>
      </p:sp>
      <p:graphicFrame>
        <p:nvGraphicFramePr>
          <p:cNvPr id="272" name="Shape 272"/>
          <p:cNvGraphicFramePr/>
          <p:nvPr/>
        </p:nvGraphicFramePr>
        <p:xfrm>
          <a:off x="837775" y="18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{75155161-DBC3-4E82-A1F8-0CD33DC322F7}</a:tableStyleId>
              </a:tblPr>
              <a:tblGrid>
                <a:gridCol w="701525"/>
                <a:gridCol w="2303175"/>
                <a:gridCol w="1502350"/>
                <a:gridCol w="1502350"/>
                <a:gridCol w="1502350"/>
                <a:gridCol w="1502350"/>
                <a:gridCol w="1502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S.NO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FE METHODS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NO. OF PARAMETERS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ACCURACY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PRECISION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RECALL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F-SCORE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0.9883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0.9824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Union (RandomForest +ChiSquared)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0.9883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0.9824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ChiSquared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0.9826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0.9796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0.9854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0.9795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RFE with 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0.9883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0.9824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Intersection (RF + Chi)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0.9768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0.9710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3" name="Shape 273"/>
          <p:cNvSpPr txBox="1"/>
          <p:nvPr/>
        </p:nvSpPr>
        <p:spPr>
          <a:xfrm>
            <a:off x="837775" y="1164800"/>
            <a:ext cx="54687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Classifier used : Support Vector Machine (SVM)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12" y="145600"/>
            <a:ext cx="10507374" cy="52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3060150" y="1994800"/>
            <a:ext cx="60717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OTHER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3000"/>
              <a:t>FEATURE SELECTION METHODS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Shape 288"/>
          <p:cNvGrpSpPr/>
          <p:nvPr/>
        </p:nvGrpSpPr>
        <p:grpSpPr>
          <a:xfrm>
            <a:off x="129700" y="194287"/>
            <a:ext cx="5969125" cy="5530225"/>
            <a:chOff x="129700" y="323125"/>
            <a:chExt cx="5969125" cy="5530225"/>
          </a:xfrm>
        </p:grpSpPr>
        <p:pic>
          <p:nvPicPr>
            <p:cNvPr id="289" name="Shape 28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700" y="323125"/>
              <a:ext cx="5969125" cy="4743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 txBox="1"/>
            <p:nvPr/>
          </p:nvSpPr>
          <p:spPr>
            <a:xfrm>
              <a:off x="275962" y="5067050"/>
              <a:ext cx="5676600" cy="78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00"/>
                <a:t>Neural Networks with Feature Extraction - UCI Water Dataset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6098825" y="240175"/>
            <a:ext cx="5853639" cy="5438449"/>
            <a:chOff x="6098825" y="473150"/>
            <a:chExt cx="5853639" cy="5438449"/>
          </a:xfrm>
        </p:grpSpPr>
        <p:pic>
          <p:nvPicPr>
            <p:cNvPr id="292" name="Shape 29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98825" y="473150"/>
              <a:ext cx="5853639" cy="46521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 txBox="1"/>
            <p:nvPr/>
          </p:nvSpPr>
          <p:spPr>
            <a:xfrm>
              <a:off x="6187337" y="5125300"/>
              <a:ext cx="5676600" cy="78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800"/>
                <a:t>Recursive Feature Selection using Random Forest - UCI Water Dataset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Shape 298"/>
          <p:cNvGrpSpPr/>
          <p:nvPr/>
        </p:nvGrpSpPr>
        <p:grpSpPr>
          <a:xfrm>
            <a:off x="116475" y="119300"/>
            <a:ext cx="6038850" cy="5610375"/>
            <a:chOff x="54350" y="308575"/>
            <a:chExt cx="6038850" cy="5610375"/>
          </a:xfrm>
        </p:grpSpPr>
        <p:pic>
          <p:nvPicPr>
            <p:cNvPr id="299" name="Shape 29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350" y="308575"/>
              <a:ext cx="6038850" cy="4610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Shape 300"/>
            <p:cNvSpPr txBox="1"/>
            <p:nvPr/>
          </p:nvSpPr>
          <p:spPr>
            <a:xfrm>
              <a:off x="802325" y="5117950"/>
              <a:ext cx="4542900" cy="8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800"/>
                <a:t>Partial Least Squares Discriminant Analysis (PLSDA) - UCI Water Dataset</a:t>
              </a:r>
            </a:p>
          </p:txBody>
        </p:sp>
      </p:grpSp>
      <p:grpSp>
        <p:nvGrpSpPr>
          <p:cNvPr id="301" name="Shape 301"/>
          <p:cNvGrpSpPr/>
          <p:nvPr/>
        </p:nvGrpSpPr>
        <p:grpSpPr>
          <a:xfrm>
            <a:off x="6093187" y="119300"/>
            <a:ext cx="5800725" cy="5603025"/>
            <a:chOff x="6093187" y="308575"/>
            <a:chExt cx="5800725" cy="5603025"/>
          </a:xfrm>
        </p:grpSpPr>
        <p:pic>
          <p:nvPicPr>
            <p:cNvPr id="302" name="Shape 30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93187" y="308575"/>
              <a:ext cx="5800725" cy="4610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Shape 303"/>
            <p:cNvSpPr txBox="1"/>
            <p:nvPr/>
          </p:nvSpPr>
          <p:spPr>
            <a:xfrm>
              <a:off x="6155262" y="5125300"/>
              <a:ext cx="5676600" cy="78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800"/>
                <a:t> Linear Vector Quantization (LVQ) - UCI Water Dataset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Shape 308"/>
          <p:cNvGrpSpPr/>
          <p:nvPr/>
        </p:nvGrpSpPr>
        <p:grpSpPr>
          <a:xfrm>
            <a:off x="147625" y="483275"/>
            <a:ext cx="11896725" cy="5294400"/>
            <a:chOff x="147625" y="483275"/>
            <a:chExt cx="11896725" cy="5294400"/>
          </a:xfrm>
        </p:grpSpPr>
        <p:pic>
          <p:nvPicPr>
            <p:cNvPr id="309" name="Shape 30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7625" y="483275"/>
              <a:ext cx="11896725" cy="4610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Shape 310"/>
            <p:cNvSpPr txBox="1"/>
            <p:nvPr/>
          </p:nvSpPr>
          <p:spPr>
            <a:xfrm>
              <a:off x="1254587" y="5093375"/>
              <a:ext cx="9682800" cy="6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400"/>
                <a:t>Boruta Package - UCI Water Dataset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491904" y="813304"/>
            <a:ext cx="4995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CENTRAL FUSION MODULE</a:t>
            </a:r>
          </a:p>
        </p:txBody>
      </p:sp>
      <p:sp>
        <p:nvSpPr>
          <p:cNvPr id="317" name="Shape 317"/>
          <p:cNvSpPr/>
          <p:nvPr/>
        </p:nvSpPr>
        <p:spPr>
          <a:xfrm>
            <a:off x="1786505" y="1761080"/>
            <a:ext cx="91833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Local decisions or labels are obtained from the local modules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Fused and synthesized using Decision Tree Methods to provide a Final Decision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Based on the Final Decision, priorities are retrieved whether the water can be used for drinking, washing or other purposes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 rot="10800000">
            <a:off x="27168840" y="5705639"/>
            <a:ext cx="8350559" cy="849960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24" name="Shape 324"/>
          <p:cNvGrpSpPr/>
          <p:nvPr/>
        </p:nvGrpSpPr>
        <p:grpSpPr>
          <a:xfrm>
            <a:off x="1292515" y="1373045"/>
            <a:ext cx="9606959" cy="3610439"/>
            <a:chOff x="1387440" y="1635120"/>
            <a:chExt cx="9606959" cy="3610439"/>
          </a:xfrm>
        </p:grpSpPr>
        <p:sp>
          <p:nvSpPr>
            <p:cNvPr id="325" name="Shape 325"/>
            <p:cNvSpPr/>
            <p:nvPr/>
          </p:nvSpPr>
          <p:spPr>
            <a:xfrm>
              <a:off x="1387440" y="1635120"/>
              <a:ext cx="2646719" cy="91331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Water Local Decision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8347679" y="1635120"/>
              <a:ext cx="2646719" cy="91331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Soil Local Decision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4868639" y="1635120"/>
              <a:ext cx="2646719" cy="91331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Air Local Decision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4868639" y="4332239"/>
              <a:ext cx="2646719" cy="91331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Final Decision</a:t>
              </a:r>
            </a:p>
          </p:txBody>
        </p:sp>
        <p:sp>
          <p:nvSpPr>
            <p:cNvPr id="329" name="Shape 329"/>
            <p:cNvSpPr/>
            <p:nvPr/>
          </p:nvSpPr>
          <p:spPr>
            <a:xfrm flipH="1" rot="10800000">
              <a:off x="2289750" y="2923450"/>
              <a:ext cx="7804500" cy="1033800"/>
            </a:xfrm>
            <a:prstGeom prst="leftRightUpArrow">
              <a:avLst>
                <a:gd fmla="val 25000" name="adj1"/>
                <a:gd fmla="val 25000" name="adj2"/>
                <a:gd fmla="val 2500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814679" y="759384"/>
            <a:ext cx="27420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728280" y="1557255"/>
            <a:ext cx="9183300" cy="2559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robust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Real-Time Water Quality Monitoring System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detect and identify the quality of water dynamically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combination of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Analytics, Data Fusion and Machine Learning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techniques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Real-time Data from Water and surroundings obtained and processed to alert the user when water detected non-potable or non-usable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classifies water usage according to different needs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Affordable by a common man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Suited to Indian circumstances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1889309" y="1834694"/>
            <a:ext cx="91833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Acquisition of Air and Soil Quality Datasets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Drafting a similar work mechanism of a Feature Extraction and Classification for Air and Soil Local Fusion Modules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Global/Central Fusion Module using Decision Tree Classifiers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859225" y="1052065"/>
            <a:ext cx="3184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WORK IN PROGRESS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328680" y="509760"/>
            <a:ext cx="3343319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343" name="Shape 343"/>
          <p:cNvSpPr/>
          <p:nvPr/>
        </p:nvSpPr>
        <p:spPr>
          <a:xfrm>
            <a:off x="910440" y="1411559"/>
            <a:ext cx="10904399" cy="475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Jiawei Han and Micheline Kamber, “Data Mining Concepts and Techniques”, Second Edition, Elsevier, 2007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R. A. Smith, G. E. Schwarz, and R. B. Alexander, “Regional interpretation of water quality monitoring data,” Water  Resources Research, vol. 33, no. 12, pp. 2781–2798, 1997.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I. Stoianov, L. Nachman, A. Whittle, S. Madden, and R. Kling, “Sensor Network for Monitoring Water Supply and Sewer Systems: Lessons from Boston,” in Proceedings of ASCE Conference, 2003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 Byer and K. Carlson, “Realtime detection of intentional chemical contamination in the distribution systems,” American Water Works Association Journal, vol. 97, no. 7, pp. 130–141, 2005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Ebrahim Karami, Francis M. Bui, and Ha H. Nguyen, “Multisensor Data Fusion for Water Quality Monitoring Using Wireless Sensor Networks”, 2012, IEEE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Bureau Of Indian Standards, "Indian Standard Drinking Water Specification (Second Edition) ICS" 13.060.20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Science and Technology, India : Big Data Initiative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http://www.dst.gov.in/scientificprogramme/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bigdatainitiative.html 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Eduardo F. Nakamura, Antonio A.F. Loureiro, and Alejandro C. Frery, “Information Fusion for Wireless Sensor Networks: Methods, Models and Classifications”, 2007 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http://cgwb.gov.in/CR/achi_hydroche_stu.html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1011240" y="1052279"/>
            <a:ext cx="9183239" cy="228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Wikipedia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World Health Organization (WHO)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Central Pollution Control Board (CPCB)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American Public Health Association (APHA)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Indian Public Health Association (IPHA)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India - WRIS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Indian Association of Hydrologists (IAH)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4724280" y="2947319"/>
            <a:ext cx="274212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644400" y="401400"/>
            <a:ext cx="3501359" cy="516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Overall System Design</a:t>
            </a:r>
          </a:p>
        </p:txBody>
      </p:sp>
      <p:grpSp>
        <p:nvGrpSpPr>
          <p:cNvPr id="81" name="Shape 81"/>
          <p:cNvGrpSpPr/>
          <p:nvPr/>
        </p:nvGrpSpPr>
        <p:grpSpPr>
          <a:xfrm>
            <a:off x="378719" y="918720"/>
            <a:ext cx="11519280" cy="5184000"/>
            <a:chOff x="378719" y="918720"/>
            <a:chExt cx="11519280" cy="5184000"/>
          </a:xfrm>
        </p:grpSpPr>
        <p:sp>
          <p:nvSpPr>
            <p:cNvPr id="82" name="Shape 82"/>
            <p:cNvSpPr/>
            <p:nvPr/>
          </p:nvSpPr>
          <p:spPr>
            <a:xfrm>
              <a:off x="378719" y="2007359"/>
              <a:ext cx="2178359" cy="250524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Water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2413080" y="2522159"/>
              <a:ext cx="293040" cy="30672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2398680" y="3107159"/>
              <a:ext cx="293040" cy="30672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398680" y="3709800"/>
              <a:ext cx="293040" cy="30672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814480" y="3028319"/>
              <a:ext cx="1620719" cy="483119"/>
            </a:xfrm>
            <a:prstGeom prst="homePlate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Dataset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4572360" y="918720"/>
              <a:ext cx="1495439" cy="141947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Water Local Fusion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4572360" y="4167719"/>
              <a:ext cx="1495439" cy="141947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Air Local Fusion</a:t>
              </a:r>
            </a:p>
          </p:txBody>
        </p:sp>
        <p:sp>
          <p:nvSpPr>
            <p:cNvPr id="89" name="Shape 89"/>
            <p:cNvSpPr/>
            <p:nvPr/>
          </p:nvSpPr>
          <p:spPr>
            <a:xfrm>
              <a:off x="4572360" y="2541240"/>
              <a:ext cx="1495439" cy="141947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Soil Local Fusion</a:t>
              </a:r>
            </a:p>
          </p:txBody>
        </p:sp>
        <p:sp>
          <p:nvSpPr>
            <p:cNvPr id="90" name="Shape 90"/>
            <p:cNvSpPr/>
            <p:nvPr/>
          </p:nvSpPr>
          <p:spPr>
            <a:xfrm rot="2160000">
              <a:off x="6281640" y="1392120"/>
              <a:ext cx="483480" cy="48348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180000">
              <a:off x="6281639" y="3000240"/>
              <a:ext cx="483480" cy="48348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1440000">
              <a:off x="6295680" y="4641840"/>
              <a:ext cx="483480" cy="48348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2160000">
              <a:off x="6756120" y="1678680"/>
              <a:ext cx="483480" cy="48348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180000">
              <a:off x="6770519" y="3014640"/>
              <a:ext cx="483480" cy="48348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rot="-1440000">
              <a:off x="6770160" y="4446720"/>
              <a:ext cx="483480" cy="48348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370639" y="2534040"/>
              <a:ext cx="1495439" cy="141947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Central Fusion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8954639" y="3028319"/>
              <a:ext cx="977400" cy="483480"/>
            </a:xfrm>
            <a:prstGeom prst="stripedRightArrow">
              <a:avLst>
                <a:gd fmla="val 50000" name="adj1"/>
                <a:gd fmla="val 50000" name="adj2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0048320" y="2653919"/>
              <a:ext cx="1849679" cy="1091159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31859B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Quality and Class of usage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7385039" y="4037400"/>
              <a:ext cx="1479239" cy="638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Machine Learning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3573000" y="5738760"/>
              <a:ext cx="3502439" cy="363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Analytics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238865" y="638554"/>
            <a:ext cx="4995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ORIGIN AND IMPORTANCE</a:t>
            </a:r>
          </a:p>
        </p:txBody>
      </p:sp>
      <p:sp>
        <p:nvSpPr>
          <p:cNvPr id="107" name="Shape 107"/>
          <p:cNvSpPr/>
          <p:nvPr/>
        </p:nvSpPr>
        <p:spPr>
          <a:xfrm>
            <a:off x="1844780" y="1367955"/>
            <a:ext cx="9183300" cy="31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Despite already developed sophisticated systems, neither affordable nor suitable 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Water, a depleting resource 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Cost-effective systems are essential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Classify water, rather waste it (Know your water)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High correlation between water quality and human health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Water-borne diseases, Improper discharge of Industrial Wastes, Domestic sewage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Only preliminary research is being done regarding application of Data Fusion in Environmental Science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Contribution to Environment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79325" y="530975"/>
            <a:ext cx="4995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</p:txBody>
      </p:sp>
      <p:sp>
        <p:nvSpPr>
          <p:cNvPr id="114" name="Shape 114"/>
          <p:cNvSpPr/>
          <p:nvPr/>
        </p:nvSpPr>
        <p:spPr>
          <a:xfrm>
            <a:off x="1799640" y="1326052"/>
            <a:ext cx="91833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Major pollutants: Asbestos, Lead, Mercury, Nitrates, Phosphates, Sulphur, Oils, Petrochemicals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Industries involved: complex organic chemical industries, electric power plants, food industry, iron and steel industry, mines and quarries, nuclear industry, pulp and paper industry, water treatment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Causes: chemicals, pathogens, solids and emulsions, hydraulic fracturing, unregulated industrial waste discharge, lacks sufficient treatment capacity in India, growing population, unrelenting urbanization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Effects: elevated temperature, discoloration, increased turbidity, toxic wastes increase, oxygen depletion, affecting plants, fishes' gills, waterborne diseases in humans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692060" y="665879"/>
            <a:ext cx="2741999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027825" y="1480700"/>
            <a:ext cx="91833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identify the quality of water 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classify the usage of water according to the various domestic uses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alert the user whenever desired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plan and prioritize of pollution control strategies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assess the nature and extent of pollution control needed in different water bodies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evaluate effectiveness of pollution control measures already in existence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evaluate water quality trend over a period of time 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understand the environmental fate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assess the fitness of water for different uses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296705" y="977404"/>
            <a:ext cx="3273899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</a:p>
        </p:txBody>
      </p:sp>
      <p:sp>
        <p:nvSpPr>
          <p:cNvPr id="128" name="Shape 128"/>
          <p:cNvSpPr/>
          <p:nvPr/>
        </p:nvSpPr>
        <p:spPr>
          <a:xfrm>
            <a:off x="1830205" y="1659180"/>
            <a:ext cx="9183300" cy="20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to alert an user if the water being consumed becomes not safe. 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entire system can be divided into local fusion modules and a central fusion module, each observing values from water, air and soil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reduction or attribute selection can be done in order to reduce time consumption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035475" y="736834"/>
            <a:ext cx="2742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</a:p>
        </p:txBody>
      </p:sp>
      <p:sp>
        <p:nvSpPr>
          <p:cNvPr id="135" name="Shape 135"/>
          <p:cNvSpPr/>
          <p:nvPr/>
        </p:nvSpPr>
        <p:spPr>
          <a:xfrm>
            <a:off x="1830205" y="1615505"/>
            <a:ext cx="9183300" cy="20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gather readings of various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water, soil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surrounding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air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real-time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clean and fuse the parameters of every resource individually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provide a local decision at every local fusion node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fuse and process the local decisions to provide one final decision at the central node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alert the user with a prompt regarding when the water is detected non-potable or non-usable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