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Aish Eswar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F9A42A-354D-41C7-AE2E-E8C279389095}">
  <a:tblStyle styleId="{BFF9A42A-354D-41C7-AE2E-E8C279389095}" styleName="Table_0"/>
  <a:tblStyle styleId="{C14BCDB5-5E6D-47E4-9A00-C1DF42AA6142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Change according to SOIL - slides 29 30 31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change for SOIL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change for SOIL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Fill the combinations here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Replace the decision tree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Add something to conclude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79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2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omments" Target="../comments/comment3.xml"/><Relationship Id="rId4" Type="http://schemas.openxmlformats.org/officeDocument/2006/relationships/image" Target="../media/image0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5.xml"/><Relationship Id="rId4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dst.gov.in/scientificprogramme/" TargetMode="External"/><Relationship Id="rId4" Type="http://schemas.openxmlformats.org/officeDocument/2006/relationships/hyperlink" Target="http://cgwb.gov.in/CR/achi_hydroche_stu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523879" y="299880"/>
            <a:ext cx="9142920" cy="166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 WATER QUALITY MONITORING USING DATA FUSION</a:t>
            </a:r>
          </a:p>
        </p:txBody>
      </p:sp>
      <p:sp>
        <p:nvSpPr>
          <p:cNvPr id="60" name="Shape 60"/>
          <p:cNvSpPr/>
          <p:nvPr/>
        </p:nvSpPr>
        <p:spPr>
          <a:xfrm>
            <a:off x="1432079" y="5095080"/>
            <a:ext cx="9142920" cy="165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SSN College of Engineering, Kalavakkam - 603 110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 Year 2015 - 2016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200" y="3426839"/>
            <a:ext cx="3039119" cy="119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52634" y="684229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 MODULE</a:t>
            </a:r>
          </a:p>
        </p:txBody>
      </p:sp>
      <p:sp>
        <p:nvSpPr>
          <p:cNvPr id="142" name="Shape 142"/>
          <p:cNvSpPr/>
          <p:nvPr/>
        </p:nvSpPr>
        <p:spPr>
          <a:xfrm>
            <a:off x="1801080" y="15572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readings are obtained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Sensors readings cleaned for false negative values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resultant readings, mean values are determined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Mean Reading of every parameter is compared with Indian Government Standards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According to deviation from the standards of reasonable usage, levels or labels of parameters are assigned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Labels fused and processed to provide a local decision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Three local fusion nodes for water, soil and air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9100325" y="375945"/>
            <a:ext cx="274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</a:t>
            </a:r>
            <a:r>
              <a:rPr lang="en-US" sz="3000"/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396840" y="303135"/>
            <a:ext cx="8607300" cy="5974200"/>
            <a:chOff x="2741040" y="594360"/>
            <a:chExt cx="8607300" cy="5974200"/>
          </a:xfrm>
        </p:grpSpPr>
        <p:sp>
          <p:nvSpPr>
            <p:cNvPr id="150" name="Shape 150"/>
            <p:cNvSpPr/>
            <p:nvPr/>
          </p:nvSpPr>
          <p:spPr>
            <a:xfrm>
              <a:off x="2741040" y="594360"/>
              <a:ext cx="8607300" cy="5974200"/>
            </a:xfrm>
            <a:prstGeom prst="roundRect">
              <a:avLst>
                <a:gd fmla="val 16667" name="adj"/>
              </a:avLst>
            </a:prstGeom>
            <a:solidFill>
              <a:srgbClr val="B7CCE4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652200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455519" y="1498679"/>
              <a:ext cx="1450440" cy="5957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Conductivity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9258479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Dissolved Oxygen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43995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11340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9028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8937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40091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8937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7799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29972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79427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26328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05836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0098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603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3995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9028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9427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29972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169880" y="38401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05836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24888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098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603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912780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9838439" y="38113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047720" y="38257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6500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904536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883480" y="5588639"/>
              <a:ext cx="2697479" cy="611640"/>
            </a:xfrm>
            <a:prstGeom prst="flowChartDocument">
              <a:avLst/>
            </a:prstGeom>
            <a:solidFill>
              <a:srgbClr val="205867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Local Decision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4327560" y="25902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3" name="Shape 183"/>
            <p:cNvSpPr/>
            <p:nvPr/>
          </p:nvSpPr>
          <p:spPr>
            <a:xfrm>
              <a:off x="7228079" y="25761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4" name="Shape 184"/>
            <p:cNvSpPr/>
            <p:nvPr/>
          </p:nvSpPr>
          <p:spPr>
            <a:xfrm>
              <a:off x="10012320" y="25833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5" name="Shape 185"/>
            <p:cNvSpPr/>
            <p:nvPr/>
          </p:nvSpPr>
          <p:spPr>
            <a:xfrm>
              <a:off x="4327560" y="33487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6" name="Shape 186"/>
            <p:cNvSpPr/>
            <p:nvPr/>
          </p:nvSpPr>
          <p:spPr>
            <a:xfrm>
              <a:off x="7228079" y="33321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7" name="Shape 187"/>
            <p:cNvSpPr/>
            <p:nvPr/>
          </p:nvSpPr>
          <p:spPr>
            <a:xfrm>
              <a:off x="10020239" y="33631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8" name="Shape 188"/>
            <p:cNvSpPr/>
            <p:nvPr/>
          </p:nvSpPr>
          <p:spPr>
            <a:xfrm>
              <a:off x="7227720" y="48366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9" name="Shape 189"/>
            <p:cNvSpPr/>
            <p:nvPr/>
          </p:nvSpPr>
          <p:spPr>
            <a:xfrm>
              <a:off x="4327919" y="42026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0" name="Shape 190"/>
            <p:cNvSpPr/>
            <p:nvPr/>
          </p:nvSpPr>
          <p:spPr>
            <a:xfrm>
              <a:off x="4328280" y="48387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1" name="Shape 191"/>
            <p:cNvSpPr/>
            <p:nvPr/>
          </p:nvSpPr>
          <p:spPr>
            <a:xfrm>
              <a:off x="7227720" y="41850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2" name="Shape 192"/>
            <p:cNvSpPr/>
            <p:nvPr/>
          </p:nvSpPr>
          <p:spPr>
            <a:xfrm>
              <a:off x="10019879" y="41954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3" name="Shape 193"/>
            <p:cNvSpPr/>
            <p:nvPr/>
          </p:nvSpPr>
          <p:spPr>
            <a:xfrm>
              <a:off x="7227360" y="52974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4" name="Shape 194"/>
            <p:cNvSpPr/>
            <p:nvPr/>
          </p:nvSpPr>
          <p:spPr>
            <a:xfrm>
              <a:off x="10048320" y="483443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5" name="Shape 195"/>
            <p:cNvSpPr/>
            <p:nvPr/>
          </p:nvSpPr>
          <p:spPr>
            <a:xfrm>
              <a:off x="4354200" y="5286600"/>
              <a:ext cx="5670719" cy="151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6" name="Shape 196"/>
            <p:cNvSpPr/>
            <p:nvPr/>
          </p:nvSpPr>
          <p:spPr>
            <a:xfrm>
              <a:off x="6285600" y="4493880"/>
              <a:ext cx="1862700" cy="356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Unimportant</a:t>
              </a:r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9100325" y="1863750"/>
            <a:ext cx="2315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Preprocessing and Normalization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100325" y="3108275"/>
            <a:ext cx="196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K-Means Clustering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100325" y="3712925"/>
            <a:ext cx="196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Extraction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100325" y="4484625"/>
            <a:ext cx="208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982584" y="99000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PREPROCESSING AND CLUSTERING</a:t>
            </a:r>
          </a:p>
        </p:txBody>
      </p:sp>
      <p:sp>
        <p:nvSpPr>
          <p:cNvPr id="206" name="Shape 206"/>
          <p:cNvSpPr/>
          <p:nvPr/>
        </p:nvSpPr>
        <p:spPr>
          <a:xfrm>
            <a:off x="1888455" y="17756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with missing values identified and omitted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done for every value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used to determine optimal number of clusters for dataset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used to categorize the datapoints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labels are appended to the dataset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2630863" y="829926"/>
            <a:ext cx="6930264" cy="4717741"/>
            <a:chOff x="6663725" y="305750"/>
            <a:chExt cx="4722175" cy="3341650"/>
          </a:xfrm>
        </p:grpSpPr>
        <p:pic>
          <p:nvPicPr>
            <p:cNvPr id="212" name="Shape 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3725" y="305750"/>
              <a:ext cx="4722175" cy="266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Shape 213"/>
            <p:cNvSpPr txBox="1"/>
            <p:nvPr/>
          </p:nvSpPr>
          <p:spPr>
            <a:xfrm>
              <a:off x="6738800" y="3210600"/>
              <a:ext cx="45720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/>
                <a:t>Elbow Method Optimal Clusters = 2 for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Shape 218"/>
          <p:cNvGrpSpPr/>
          <p:nvPr/>
        </p:nvGrpSpPr>
        <p:grpSpPr>
          <a:xfrm>
            <a:off x="451592" y="655140"/>
            <a:ext cx="5518609" cy="4877607"/>
            <a:chOff x="3229105" y="713469"/>
            <a:chExt cx="6202775" cy="4775880"/>
          </a:xfrm>
        </p:grpSpPr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9105" y="713469"/>
              <a:ext cx="6202775" cy="385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3374737" y="4921450"/>
              <a:ext cx="59115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/>
                <a:t>Plot graph of the clusters formed for UCI Water Dataset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6260950" y="655150"/>
            <a:ext cx="5518599" cy="4877600"/>
            <a:chOff x="6129950" y="655150"/>
            <a:chExt cx="5518599" cy="4877600"/>
          </a:xfrm>
        </p:grpSpPr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9950" y="655150"/>
              <a:ext cx="5518599" cy="3916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 txBox="1"/>
            <p:nvPr/>
          </p:nvSpPr>
          <p:spPr>
            <a:xfrm>
              <a:off x="6173650" y="4862850"/>
              <a:ext cx="54312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00"/>
                <a:t>Hierarchical Clustering for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Shape 228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{BFF9A42A-354D-41C7-AE2E-E8C279389095}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UCI Water Dataset 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Cluster1 - 271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109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1-pH(7.778544)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2-pH(7.927731)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UCI Water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261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119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1-pH(7.778544)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2-pH(7.927731)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Basin wise Water Quality Data 2011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50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1078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1-B.O.D(11.122000)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B.O.D(4.740616)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Basin wise Water Quality Data 2011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50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1078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1-B.O.D(11.122000)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B.O.D(4.740616)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Shape 233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{BFF9A42A-354D-41C7-AE2E-E8C279389095}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Ganga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25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1-pH(7.650)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2-pH(7.864)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Ganga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25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1-pH(7.650)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2-pH(7.864)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9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4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1-B.O.D(5.288889)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B.O.D(1.800000)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(pH,Conductivity,B.O.D, Faecal Coliform,Total Coliform)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9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4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1-B.O.D(5.288889)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B.O.D(1.800000)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Shape 238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{BFF9A42A-354D-41C7-AE2E-E8C279389095}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13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7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1-pH(7.730769)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2-pH(8.300000)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(pH,Conductivity,B.O.D,Faecal Coliform,Total Coliform)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13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7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1-pH(7.730769)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2-pH(8.300000)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61054" y="5972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1830180" y="1309730"/>
            <a:ext cx="9183300" cy="28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data flows in at regular intervals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Lesser control over data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similarity between different number of attributes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using brute force method to extract the core attributes from all others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attributes vary with data. Dataset 1 core attribute is pH but for dataset 2 core attribute is different. Difference due to diverse water sources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control over horizontal loading of data cannot be achieved, vertical control can be done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Greatly reduces time &amp; space and also improves processing efficiency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49475" y="393125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METHODS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140400" y="961025"/>
            <a:ext cx="77754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Brute Force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Chi-Squared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with Feature Extraction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Redundant Features by Correlation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Extraction with 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Boruta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Least Squares Discriminant Analysis (PLSDA)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40700" y="4470100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METHODS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140400" y="5139925"/>
            <a:ext cx="7353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Classification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850504" y="510545"/>
            <a:ext cx="85494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PROJECT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1.     AISHWARYA 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2.     ARUN SHUNMUGAM J.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3.     DEEPAK 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GUIDES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S. Mohanavalli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Srividya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0.9581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0.9472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837775" y="538775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RESULTS - WATER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24" y="465112"/>
            <a:ext cx="8230750" cy="4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2038475" y="1514300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0.9796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Shape 273"/>
          <p:cNvSpPr txBox="1"/>
          <p:nvPr/>
        </p:nvSpPr>
        <p:spPr>
          <a:xfrm>
            <a:off x="837775" y="1164800"/>
            <a:ext cx="546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5" y="655212"/>
            <a:ext cx="10726825" cy="4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040975" y="1281325"/>
            <a:ext cx="4098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Feature Selection and classification, Decision Trees are used to derive the decision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Learning gives the quality of water from the results of Classification 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13674" l="9428" r="0" t="0"/>
          <a:stretch/>
        </p:blipFill>
        <p:spPr>
          <a:xfrm>
            <a:off x="5562125" y="160925"/>
            <a:ext cx="6435724" cy="53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543425" y="1470625"/>
            <a:ext cx="96924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Water, cleaning and feature extraction done for Air and Soil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cleaning done same feature extraction models are executed for air and soil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methods out of those are used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Voting System is used for Air and Soil parameters to attain the Ground Truth for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771700" y="786250"/>
            <a:ext cx="6217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FUSION MODULES - AIR AND WATER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296" name="Shape 296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Shape 297"/>
          <p:cNvSpPr txBox="1"/>
          <p:nvPr/>
        </p:nvSpPr>
        <p:spPr>
          <a:xfrm>
            <a:off x="837775" y="553350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RESULTS - AIR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304" name="Shape 304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Shape 305"/>
          <p:cNvSpPr txBox="1"/>
          <p:nvPr/>
        </p:nvSpPr>
        <p:spPr>
          <a:xfrm>
            <a:off x="837775" y="1155000"/>
            <a:ext cx="5466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899" y="262099"/>
            <a:ext cx="7280899" cy="623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946425" y="844500"/>
            <a:ext cx="2577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DECISION TREE - AIR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317" name="Shape 317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Shape 318"/>
          <p:cNvSpPr txBox="1"/>
          <p:nvPr/>
        </p:nvSpPr>
        <p:spPr>
          <a:xfrm>
            <a:off x="837775" y="553350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RESULTS - SOIL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14679" y="759384"/>
            <a:ext cx="2742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728280" y="1557255"/>
            <a:ext cx="9183300" cy="25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robust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Water Quality Monitoring System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detect and identify the quality of water dynamically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combination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Analytics, Data Fusion and Machine Learning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Real-time Data from Water and surroundings obtained and processed to alert the user when water detected non-potable or non-usable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classifies water usage according to different needs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Affordable by a common man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Suited to Indian circumstances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325" name="Shape 325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Shape 326"/>
          <p:cNvSpPr txBox="1"/>
          <p:nvPr/>
        </p:nvSpPr>
        <p:spPr>
          <a:xfrm>
            <a:off x="837775" y="1155000"/>
            <a:ext cx="5466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899" y="262099"/>
            <a:ext cx="7280899" cy="623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786275" y="757150"/>
            <a:ext cx="27519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DECISION TREE - SOIL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491904" y="81330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FUSION MODULE</a:t>
            </a:r>
          </a:p>
        </p:txBody>
      </p:sp>
      <p:sp>
        <p:nvSpPr>
          <p:cNvPr id="339" name="Shape 339"/>
          <p:cNvSpPr/>
          <p:nvPr/>
        </p:nvSpPr>
        <p:spPr>
          <a:xfrm>
            <a:off x="1786505" y="1761080"/>
            <a:ext cx="9183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Local decisions or labels are obtained from the local modules after their respective Decisio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 Trees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Fused and synthesized using Decision Tree Methods to provide a Final Decision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Final Decision, priorities are retrieved whether the water can be used for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drinking or not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labels are given for water : Potable (Good) and Non-Potable (Bad)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 rot="10800000">
            <a:off x="27168840" y="5705639"/>
            <a:ext cx="8350559" cy="84996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1292515" y="1373045"/>
            <a:ext cx="9606959" cy="3610439"/>
            <a:chOff x="1387440" y="1635120"/>
            <a:chExt cx="9606959" cy="3610439"/>
          </a:xfrm>
        </p:grpSpPr>
        <p:sp>
          <p:nvSpPr>
            <p:cNvPr id="347" name="Shape 347"/>
            <p:cNvSpPr/>
            <p:nvPr/>
          </p:nvSpPr>
          <p:spPr>
            <a:xfrm>
              <a:off x="1387440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Decision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34767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Decision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486863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Decision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4868639" y="4332239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Final Decision</a:t>
              </a:r>
            </a:p>
          </p:txBody>
        </p:sp>
        <p:sp>
          <p:nvSpPr>
            <p:cNvPr id="351" name="Shape 351"/>
            <p:cNvSpPr/>
            <p:nvPr/>
          </p:nvSpPr>
          <p:spPr>
            <a:xfrm flipH="1" rot="10800000">
              <a:off x="2289750" y="2923450"/>
              <a:ext cx="7804500" cy="1033800"/>
            </a:xfrm>
            <a:prstGeom prst="leftRigh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829950" y="931875"/>
            <a:ext cx="5503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COMBINATION OF LOCAL DECISIONS FOR FINAL DECISION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x="952500" y="21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{C14BCDB5-5E6D-47E4-9A00-C1DF42AA6142}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WATER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AIR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SOIL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FINAL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 b="13696" l="6881" r="0" t="10124"/>
          <a:stretch/>
        </p:blipFill>
        <p:spPr>
          <a:xfrm>
            <a:off x="1951100" y="393125"/>
            <a:ext cx="8517899" cy="51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859075" y="771700"/>
            <a:ext cx="2883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DECISION TREE - FINAL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1820075" y="1354125"/>
            <a:ext cx="77172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u="sng">
                <a:solidFill>
                  <a:srgbClr val="FF0000"/>
                </a:solidFill>
              </a:rPr>
              <a:t>Outcomes or inferences or something to include!!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328680" y="509760"/>
            <a:ext cx="334331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75" name="Shape 375"/>
          <p:cNvSpPr/>
          <p:nvPr/>
        </p:nvSpPr>
        <p:spPr>
          <a:xfrm>
            <a:off x="910440" y="1411559"/>
            <a:ext cx="10904399" cy="475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Jiawei Han and Micheline Kamber, “Data Mining Concepts and Techniques”, Second Edition, Elsevier, 2007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R. A. Smith, G. E. Schwarz, and R. B. Alexander, “Regional interpretation of water quality monitoring data,” Water  Resources Research, vol. 33, no. 12, pp. 2781–2798, 1997.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 Stoianov, L. Nachman, A. Whittle, S. Madden, and R. Kling, “Sensor Network for Monitoring Water Supply and Sewer Systems: Lessons from Boston,” in Proceedings of ASCE Conference, 2003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Byer and K. Carlson, “Realtime detection of intentional chemical contamination in the distribution systems,” American Water Works Association Journal, vol. 97, no. 7, pp. 130–141, 2005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Ebrahim Karami, Francis M. Bui, and Ha H. Nguyen, “Multisensor Data Fusion for Water Quality Monitoring Using Wireless Sensor Networks”, 2012, IEEE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Bureau Of Indian Standards, "Indian Standard Drinking Water Specification (Second Edition) ICS" 13.060.20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Science and Technology, India : Big Data Initiative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http://www.dst.gov.in/scientificprogramme/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bigdatainitiative.html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Eduardo F. Nakamura, Antonio A.F. Loureiro, and Alejandro C. Frery, “Information Fusion for Wireless Sensor Networks: Methods, Models and Classifications”, 2007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http://cgwb.gov.in/CR/achi_hydroche_stu.html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1011240" y="1052279"/>
            <a:ext cx="9183239" cy="228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Organization (WHO)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Pollution Control Board (CPCB)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American Public Health Association (APHA)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Indian Public Health Association (IPHA)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 - WRIS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Indian Association of Hydrologists (IAH)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4724280" y="2947319"/>
            <a:ext cx="27421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644400" y="401400"/>
            <a:ext cx="3501359" cy="51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 System Design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8719" y="918720"/>
            <a:ext cx="11519280" cy="5184000"/>
            <a:chOff x="378719" y="918720"/>
            <a:chExt cx="11519280" cy="5184000"/>
          </a:xfrm>
        </p:grpSpPr>
        <p:sp>
          <p:nvSpPr>
            <p:cNvPr id="82" name="Shape 82"/>
            <p:cNvSpPr/>
            <p:nvPr/>
          </p:nvSpPr>
          <p:spPr>
            <a:xfrm>
              <a:off x="378719" y="2007359"/>
              <a:ext cx="2178359" cy="250524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2413080" y="2522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398680" y="3107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398680" y="3709800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814480" y="3028319"/>
              <a:ext cx="1620719" cy="483119"/>
            </a:xfrm>
            <a:prstGeom prst="homePlate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4572360" y="91872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Fusion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4572360" y="4167719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Fusion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572360" y="25412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Fusion</a:t>
              </a:r>
            </a:p>
          </p:txBody>
        </p:sp>
        <p:sp>
          <p:nvSpPr>
            <p:cNvPr id="90" name="Shape 90"/>
            <p:cNvSpPr/>
            <p:nvPr/>
          </p:nvSpPr>
          <p:spPr>
            <a:xfrm rot="2160000">
              <a:off x="6281640" y="13921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80000">
              <a:off x="6281639" y="30002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440000">
              <a:off x="6295680" y="46418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2160000">
              <a:off x="6756120" y="167868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180000">
              <a:off x="6770519" y="30146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1440000">
              <a:off x="6770160" y="44467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370639" y="25340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Central Fusion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8954639" y="3028319"/>
              <a:ext cx="977400" cy="48348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0048320" y="2653919"/>
              <a:ext cx="1849679" cy="109115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Quality and Class of usage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7385039" y="4037400"/>
              <a:ext cx="1479239" cy="63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3573000" y="5738760"/>
              <a:ext cx="3502439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238865" y="63855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 AND IMPORTANCE</a:t>
            </a:r>
          </a:p>
        </p:txBody>
      </p:sp>
      <p:sp>
        <p:nvSpPr>
          <p:cNvPr id="107" name="Shape 107"/>
          <p:cNvSpPr/>
          <p:nvPr/>
        </p:nvSpPr>
        <p:spPr>
          <a:xfrm>
            <a:off x="1844780" y="13679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Despite already developed sophisticated systems, neither affordable nor suitable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Water, a depleting resource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Cost-effective systems are essential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Classify water, rather waste it (Know your water)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 correlation between water quality and human health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Water-borne diseases, Improper discharge of Industrial Wastes, Domestic sewage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Only preliminary research is being done regarding application of Data Fusion in Environmental Science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Contribution to Environment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79325" y="5309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14" name="Shape 114"/>
          <p:cNvSpPr/>
          <p:nvPr/>
        </p:nvSpPr>
        <p:spPr>
          <a:xfrm>
            <a:off x="1799640" y="1326052"/>
            <a:ext cx="9183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pollutants: Asbestos, Lead, Mercury, Nitrates, Phosphates, Sulphur, Oils, Petrochemicals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involved: complex organic chemical industries, electric power plants, food industry, iron and steel industry, mines and quarries, nuclear industry, pulp and paper industry, water treatment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Causes: chemicals, pathogens, solids and emulsions, hydraulic fracturing, unregulated industrial waste discharge, lacks sufficient treatment capacity in India, growing population, unrelenting urbanization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Effects: elevated temperature, discoloration, increased turbidity, toxic wastes increase, oxygen depletion, affecting plants, fishes' gills, waterborne diseases in humans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92060" y="665879"/>
            <a:ext cx="2741999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027825" y="1480700"/>
            <a:ext cx="91833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identify the quality of water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classify the usage of water according to the various domestic uses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alert the user whenever desired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plan and prioritize of pollution control strategies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nature and extent of pollution control needed in different water bodies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evaluate effectiveness of pollution control measures already in existence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evaluate water quality trend over a period of time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understand the environmental fate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fitness of water for different uses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96705" y="977404"/>
            <a:ext cx="327389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</p:txBody>
      </p:sp>
      <p:sp>
        <p:nvSpPr>
          <p:cNvPr id="128" name="Shape 128"/>
          <p:cNvSpPr/>
          <p:nvPr/>
        </p:nvSpPr>
        <p:spPr>
          <a:xfrm>
            <a:off x="1830205" y="1659180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to alert an user if the water being consumed becomes not safe.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entire system can be divided into local fusion modules and a central fusion module, each observing values from water, air and soil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reduction or attribute selection can be done in order to reduce time consumption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035475" y="736834"/>
            <a:ext cx="2742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35" name="Shape 135"/>
          <p:cNvSpPr/>
          <p:nvPr/>
        </p:nvSpPr>
        <p:spPr>
          <a:xfrm>
            <a:off x="1830205" y="1615505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gather readings of various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water, soil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surrounding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real-time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clean and fuse the parameters of every resource individually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provide a local decision at every local fusion node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fuse and process the local decisions to provide one final decision at the central node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alert the user with a prompt regarding when the water is detected non-potable or non-usable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